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ink/ink1.xml" ContentType="application/inkml+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0"/>
  </p:notesMasterIdLst>
  <p:handoutMasterIdLst>
    <p:handoutMasterId r:id="rId251"/>
  </p:handoutMasterIdLst>
  <p:sldIdLst>
    <p:sldId id="2557" r:id="rId2"/>
    <p:sldId id="2047" r:id="rId3"/>
    <p:sldId id="2558" r:id="rId4"/>
    <p:sldId id="2008" r:id="rId5"/>
    <p:sldId id="2307" r:id="rId6"/>
    <p:sldId id="2278" r:id="rId7"/>
    <p:sldId id="1113" r:id="rId8"/>
    <p:sldId id="2193" r:id="rId9"/>
    <p:sldId id="2350" r:id="rId10"/>
    <p:sldId id="2048" r:id="rId11"/>
    <p:sldId id="1066" r:id="rId12"/>
    <p:sldId id="2194" r:id="rId13"/>
    <p:sldId id="2055" r:id="rId14"/>
    <p:sldId id="2195" r:id="rId15"/>
    <p:sldId id="2427" r:id="rId16"/>
    <p:sldId id="2147" r:id="rId17"/>
    <p:sldId id="1965" r:id="rId18"/>
    <p:sldId id="1966" r:id="rId19"/>
    <p:sldId id="1107" r:id="rId20"/>
    <p:sldId id="1728" r:id="rId21"/>
    <p:sldId id="831" r:id="rId22"/>
    <p:sldId id="832" r:id="rId23"/>
    <p:sldId id="833" r:id="rId24"/>
    <p:sldId id="2528" r:id="rId25"/>
    <p:sldId id="2351" r:id="rId26"/>
    <p:sldId id="2132" r:id="rId27"/>
    <p:sldId id="2052" r:id="rId28"/>
    <p:sldId id="2559" r:id="rId29"/>
    <p:sldId id="1735" r:id="rId30"/>
    <p:sldId id="2560" r:id="rId31"/>
    <p:sldId id="2428" r:id="rId32"/>
    <p:sldId id="2207" r:id="rId33"/>
    <p:sldId id="2405" r:id="rId34"/>
    <p:sldId id="1049" r:id="rId35"/>
    <p:sldId id="2213" r:id="rId36"/>
    <p:sldId id="2406" r:id="rId37"/>
    <p:sldId id="2046" r:id="rId38"/>
    <p:sldId id="2290" r:id="rId39"/>
    <p:sldId id="2487" r:id="rId40"/>
    <p:sldId id="2125" r:id="rId41"/>
    <p:sldId id="2488" r:id="rId42"/>
    <p:sldId id="2489" r:id="rId43"/>
    <p:sldId id="2192" r:id="rId44"/>
    <p:sldId id="1179" r:id="rId45"/>
    <p:sldId id="2043" r:id="rId46"/>
    <p:sldId id="2600" r:id="rId47"/>
    <p:sldId id="2214" r:id="rId48"/>
    <p:sldId id="2280" r:id="rId49"/>
    <p:sldId id="1398" r:id="rId50"/>
    <p:sldId id="1203" r:id="rId51"/>
    <p:sldId id="2292" r:id="rId52"/>
    <p:sldId id="2349" r:id="rId53"/>
    <p:sldId id="2218" r:id="rId54"/>
    <p:sldId id="2562" r:id="rId55"/>
    <p:sldId id="2219" r:id="rId56"/>
    <p:sldId id="1206" r:id="rId57"/>
    <p:sldId id="2220" r:id="rId58"/>
    <p:sldId id="1207" r:id="rId59"/>
    <p:sldId id="1261" r:id="rId60"/>
    <p:sldId id="1210" r:id="rId61"/>
    <p:sldId id="2563" r:id="rId62"/>
    <p:sldId id="1213" r:id="rId63"/>
    <p:sldId id="1310" r:id="rId64"/>
    <p:sldId id="2564" r:id="rId65"/>
    <p:sldId id="2294" r:id="rId66"/>
    <p:sldId id="2225" r:id="rId67"/>
    <p:sldId id="2296" r:id="rId68"/>
    <p:sldId id="1219" r:id="rId69"/>
    <p:sldId id="1220" r:id="rId70"/>
    <p:sldId id="2281" r:id="rId71"/>
    <p:sldId id="2222" r:id="rId72"/>
    <p:sldId id="1223" r:id="rId73"/>
    <p:sldId id="2269" r:id="rId74"/>
    <p:sldId id="1235" r:id="rId75"/>
    <p:sldId id="1690" r:id="rId76"/>
    <p:sldId id="2283" r:id="rId77"/>
    <p:sldId id="1011" r:id="rId78"/>
    <p:sldId id="2601" r:id="rId79"/>
    <p:sldId id="2596" r:id="rId80"/>
    <p:sldId id="2252" r:id="rId81"/>
    <p:sldId id="2154" r:id="rId82"/>
    <p:sldId id="2284" r:id="rId83"/>
    <p:sldId id="2566" r:id="rId84"/>
    <p:sldId id="2567" r:id="rId85"/>
    <p:sldId id="2568" r:id="rId86"/>
    <p:sldId id="2287" r:id="rId87"/>
    <p:sldId id="2569" r:id="rId88"/>
    <p:sldId id="2570" r:id="rId89"/>
    <p:sldId id="2346" r:id="rId90"/>
    <p:sldId id="2571" r:id="rId91"/>
    <p:sldId id="2180" r:id="rId92"/>
    <p:sldId id="2572" r:id="rId93"/>
    <p:sldId id="2573" r:id="rId94"/>
    <p:sldId id="2230" r:id="rId95"/>
    <p:sldId id="1522" r:id="rId96"/>
    <p:sldId id="1722" r:id="rId97"/>
    <p:sldId id="2297" r:id="rId98"/>
    <p:sldId id="2395" r:id="rId99"/>
    <p:sldId id="1298" r:id="rId100"/>
    <p:sldId id="2592" r:id="rId101"/>
    <p:sldId id="2593" r:id="rId102"/>
    <p:sldId id="2396" r:id="rId103"/>
    <p:sldId id="2574" r:id="rId104"/>
    <p:sldId id="2398" r:id="rId105"/>
    <p:sldId id="2576" r:id="rId106"/>
    <p:sldId id="1541" r:id="rId107"/>
    <p:sldId id="1542" r:id="rId108"/>
    <p:sldId id="1543" r:id="rId109"/>
    <p:sldId id="1544" r:id="rId110"/>
    <p:sldId id="2419" r:id="rId111"/>
    <p:sldId id="2308" r:id="rId112"/>
    <p:sldId id="1603" r:id="rId113"/>
    <p:sldId id="1605" r:id="rId114"/>
    <p:sldId id="1430" r:id="rId115"/>
    <p:sldId id="1767" r:id="rId116"/>
    <p:sldId id="2413" r:id="rId117"/>
    <p:sldId id="1612" r:id="rId118"/>
    <p:sldId id="1785" r:id="rId119"/>
    <p:sldId id="1615" r:id="rId120"/>
    <p:sldId id="2273" r:id="rId121"/>
    <p:sldId id="1791" r:id="rId122"/>
    <p:sldId id="1792" r:id="rId123"/>
    <p:sldId id="1793" r:id="rId124"/>
    <p:sldId id="1794" r:id="rId125"/>
    <p:sldId id="1795" r:id="rId126"/>
    <p:sldId id="2311" r:id="rId127"/>
    <p:sldId id="1625" r:id="rId128"/>
    <p:sldId id="1798" r:id="rId129"/>
    <p:sldId id="2347" r:id="rId130"/>
    <p:sldId id="2274" r:id="rId131"/>
    <p:sldId id="1630" r:id="rId132"/>
    <p:sldId id="1170" r:id="rId133"/>
    <p:sldId id="1803" r:id="rId134"/>
    <p:sldId id="1863" r:id="rId135"/>
    <p:sldId id="1726" r:id="rId136"/>
    <p:sldId id="1727" r:id="rId137"/>
    <p:sldId id="1646" r:id="rId138"/>
    <p:sldId id="2594" r:id="rId139"/>
    <p:sldId id="2197" r:id="rId140"/>
    <p:sldId id="2068" r:id="rId141"/>
    <p:sldId id="1155" r:id="rId142"/>
    <p:sldId id="2233" r:id="rId143"/>
    <p:sldId id="2397" r:id="rId144"/>
    <p:sldId id="2407" r:id="rId145"/>
    <p:sldId id="2239" r:id="rId146"/>
    <p:sldId id="2240" r:id="rId147"/>
    <p:sldId id="2522" r:id="rId148"/>
    <p:sldId id="2242" r:id="rId149"/>
    <p:sldId id="2523" r:id="rId150"/>
    <p:sldId id="2524" r:id="rId151"/>
    <p:sldId id="2245" r:id="rId152"/>
    <p:sldId id="2246" r:id="rId153"/>
    <p:sldId id="1653" r:id="rId154"/>
    <p:sldId id="1656" r:id="rId155"/>
    <p:sldId id="2597" r:id="rId156"/>
    <p:sldId id="2299" r:id="rId157"/>
    <p:sldId id="1658" r:id="rId158"/>
    <p:sldId id="1659" r:id="rId159"/>
    <p:sldId id="1857" r:id="rId160"/>
    <p:sldId id="2275" r:id="rId161"/>
    <p:sldId id="1771" r:id="rId162"/>
    <p:sldId id="1772" r:id="rId163"/>
    <p:sldId id="1673" r:id="rId164"/>
    <p:sldId id="1674" r:id="rId165"/>
    <p:sldId id="2300" r:id="rId166"/>
    <p:sldId id="2301" r:id="rId167"/>
    <p:sldId id="1675" r:id="rId168"/>
    <p:sldId id="1731" r:id="rId169"/>
    <p:sldId id="1676" r:id="rId170"/>
    <p:sldId id="1677" r:id="rId171"/>
    <p:sldId id="1678" r:id="rId172"/>
    <p:sldId id="1679" r:id="rId173"/>
    <p:sldId id="2253" r:id="rId174"/>
    <p:sldId id="1681" r:id="rId175"/>
    <p:sldId id="1350" r:id="rId176"/>
    <p:sldId id="1684" r:id="rId177"/>
    <p:sldId id="2255" r:id="rId178"/>
    <p:sldId id="2408" r:id="rId179"/>
    <p:sldId id="2127" r:id="rId180"/>
    <p:sldId id="1881" r:id="rId181"/>
    <p:sldId id="1967" r:id="rId182"/>
    <p:sldId id="2363" r:id="rId183"/>
    <p:sldId id="809" r:id="rId184"/>
    <p:sldId id="1896" r:id="rId185"/>
    <p:sldId id="1871" r:id="rId186"/>
    <p:sldId id="1862" r:id="rId187"/>
    <p:sldId id="2063" r:id="rId188"/>
    <p:sldId id="1866" r:id="rId189"/>
    <p:sldId id="1918" r:id="rId190"/>
    <p:sldId id="2054" r:id="rId191"/>
    <p:sldId id="2128" r:id="rId192"/>
    <p:sldId id="2598" r:id="rId193"/>
    <p:sldId id="2185" r:id="rId194"/>
    <p:sldId id="2364" r:id="rId195"/>
    <p:sldId id="2365" r:id="rId196"/>
    <p:sldId id="1902" r:id="rId197"/>
    <p:sldId id="2599" r:id="rId198"/>
    <p:sldId id="1960" r:id="rId199"/>
    <p:sldId id="1959" r:id="rId200"/>
    <p:sldId id="834" r:id="rId201"/>
    <p:sldId id="1775" r:id="rId202"/>
    <p:sldId id="2130" r:id="rId203"/>
    <p:sldId id="996" r:id="rId204"/>
    <p:sldId id="1052" r:id="rId205"/>
    <p:sldId id="1012" r:id="rId206"/>
    <p:sldId id="1916" r:id="rId207"/>
    <p:sldId id="1914" r:id="rId208"/>
    <p:sldId id="1929" r:id="rId209"/>
    <p:sldId id="1954" r:id="rId210"/>
    <p:sldId id="1877" r:id="rId211"/>
    <p:sldId id="2309" r:id="rId212"/>
    <p:sldId id="2030" r:id="rId213"/>
    <p:sldId id="952" r:id="rId214"/>
    <p:sldId id="2409" r:id="rId215"/>
    <p:sldId id="2410" r:id="rId216"/>
    <p:sldId id="2411" r:id="rId217"/>
    <p:sldId id="1169" r:id="rId218"/>
    <p:sldId id="2031" r:id="rId219"/>
    <p:sldId id="1947" r:id="rId220"/>
    <p:sldId id="1948" r:id="rId221"/>
    <p:sldId id="1949" r:id="rId222"/>
    <p:sldId id="1950" r:id="rId223"/>
    <p:sldId id="1951" r:id="rId224"/>
    <p:sldId id="2066" r:id="rId225"/>
    <p:sldId id="1944" r:id="rId226"/>
    <p:sldId id="1945" r:id="rId227"/>
    <p:sldId id="2595" r:id="rId228"/>
    <p:sldId id="2418" r:id="rId229"/>
    <p:sldId id="1924" r:id="rId230"/>
    <p:sldId id="2018" r:id="rId231"/>
    <p:sldId id="2415" r:id="rId232"/>
    <p:sldId id="1338" r:id="rId233"/>
    <p:sldId id="2370" r:id="rId234"/>
    <p:sldId id="2276" r:id="rId235"/>
    <p:sldId id="2277" r:id="rId236"/>
    <p:sldId id="2416" r:id="rId237"/>
    <p:sldId id="1989" r:id="rId238"/>
    <p:sldId id="1981" r:id="rId239"/>
    <p:sldId id="1568" r:id="rId240"/>
    <p:sldId id="1569" r:id="rId241"/>
    <p:sldId id="1984" r:id="rId242"/>
    <p:sldId id="1831" r:id="rId243"/>
    <p:sldId id="1110" r:id="rId244"/>
    <p:sldId id="1111" r:id="rId245"/>
    <p:sldId id="1112" r:id="rId246"/>
    <p:sldId id="1986" r:id="rId247"/>
    <p:sldId id="2393" r:id="rId248"/>
    <p:sldId id="1638" r:id="rId2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C79"/>
    <a:srgbClr val="73FEFF"/>
    <a:srgbClr val="80DCFF"/>
    <a:srgbClr val="FFFD78"/>
    <a:srgbClr val="99CCFF"/>
    <a:srgbClr val="929292"/>
    <a:srgbClr val="EBC1FF"/>
    <a:srgbClr val="FF99CC"/>
    <a:srgbClr val="EBC0FF"/>
    <a:srgbClr val="FFA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5"/>
    <p:restoredTop sz="96966"/>
  </p:normalViewPr>
  <p:slideViewPr>
    <p:cSldViewPr snapToGrid="0" snapToObjects="1">
      <p:cViewPr varScale="1">
        <p:scale>
          <a:sx n="164" d="100"/>
          <a:sy n="164" d="100"/>
        </p:scale>
        <p:origin x="592" y="176"/>
      </p:cViewPr>
      <p:guideLst>
        <p:guide orient="horz" pos="2160"/>
        <p:guide pos="3840"/>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sorterViewPr>
    <p:cViewPr>
      <p:scale>
        <a:sx n="1" d="1"/>
        <a:sy n="1" d="1"/>
      </p:scale>
      <p:origin x="0" y="0"/>
    </p:cViewPr>
  </p:sorterViewPr>
  <p:notesViewPr>
    <p:cSldViewPr snapToGrid="0" snapToObjects="1">
      <p:cViewPr>
        <p:scale>
          <a:sx n="264" d="100"/>
          <a:sy n="264" d="100"/>
        </p:scale>
        <p:origin x="248" y="-76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s>
</file>

<file path=ppt/_rels/viewProps.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slide" Target="slides/slide187.xml"/><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E3981-F711-46EC-A96F-9BEA66C9A184}" type="doc">
      <dgm:prSet loTypeId="urn:microsoft.com/office/officeart/2005/8/layout/radial1" loCatId="relationship" qsTypeId="urn:microsoft.com/office/officeart/2005/8/quickstyle/simple1" qsCatId="simple" csTypeId="urn:microsoft.com/office/officeart/2005/8/colors/accent1_2" csCatId="accent1" phldr="1"/>
      <dgm:spPr/>
    </dgm:pt>
    <dgm:pt modelId="{FB8CDB1F-C1DC-4CD3-A449-985209E924CD}">
      <dgm:prSet/>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b="1" i="0" u="none" strike="noStrike" cap="none" normalizeH="0" baseline="0" dirty="0">
              <a:ln>
                <a:noFill/>
              </a:ln>
              <a:solidFill>
                <a:schemeClr val="tx1"/>
              </a:solidFill>
              <a:effectLst/>
              <a:latin typeface="Arial" pitchFamily="34" charset="0"/>
              <a:cs typeface="Arial" pitchFamily="34" charset="0"/>
            </a:rPr>
            <a:t>Contractor Licensing</a:t>
          </a:r>
        </a:p>
      </dgm:t>
    </dgm:pt>
    <dgm:pt modelId="{E2DE3C54-61DC-45CC-9B5F-FC7F3F0C651B}" type="parTrans" cxnId="{30D71A35-3EFA-4642-9FF4-E248976A8FD3}">
      <dgm:prSet/>
      <dgm:spPr/>
      <dgm:t>
        <a:bodyPr/>
        <a:lstStyle/>
        <a:p>
          <a:endParaRPr lang="en-CA"/>
        </a:p>
      </dgm:t>
    </dgm:pt>
    <dgm:pt modelId="{AA2CE9E9-D9F7-4B4C-ABD2-D00098010DC0}" type="sibTrans" cxnId="{30D71A35-3EFA-4642-9FF4-E248976A8FD3}">
      <dgm:prSet/>
      <dgm:spPr/>
      <dgm:t>
        <a:bodyPr/>
        <a:lstStyle/>
        <a:p>
          <a:endParaRPr lang="en-CA"/>
        </a:p>
      </dgm:t>
    </dgm:pt>
    <dgm:pt modelId="{D4852AE5-5D35-47A4-A204-0952D9AFECE9}">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altLang="ja-JP" sz="1000" b="1" i="0" u="none" strike="noStrike" cap="none" normalizeH="0" baseline="0" dirty="0">
              <a:ln>
                <a:noFill/>
              </a:ln>
              <a:solidFill>
                <a:schemeClr val="tx1"/>
              </a:solidFill>
              <a:effectLst/>
              <a:latin typeface="Arial" pitchFamily="34" charset="0"/>
              <a:ea typeface="MS PGothic" pitchFamily="34" charset="-128"/>
              <a:cs typeface="Arial" pitchFamily="34" charset="0"/>
            </a:rPr>
            <a:t>Approve Product</a:t>
          </a:r>
          <a:endParaRPr kumimoji="0" lang="en-US" sz="1000" b="1" i="0" u="none" strike="noStrike" cap="none" normalizeH="0" baseline="0" dirty="0">
            <a:ln>
              <a:noFill/>
            </a:ln>
            <a:solidFill>
              <a:schemeClr val="tx1"/>
            </a:solidFill>
            <a:effectLst/>
            <a:latin typeface="Arial" pitchFamily="34" charset="0"/>
            <a:cs typeface="Arial" pitchFamily="34" charset="0"/>
          </a:endParaRPr>
        </a:p>
      </dgm:t>
    </dgm:pt>
    <dgm:pt modelId="{A6F23AF5-F84F-472E-A2DE-E6101CFBC86F}" type="parTrans" cxnId="{9426DD90-C263-4676-BCFE-C0031955C1AB}">
      <dgm:prSet/>
      <dgm:spPr/>
      <dgm:t>
        <a:bodyPr/>
        <a:lstStyle/>
        <a:p>
          <a:endParaRPr lang="en-CA"/>
        </a:p>
      </dgm:t>
    </dgm:pt>
    <dgm:pt modelId="{AAEAA7D4-00CC-4062-80B1-8C6DB9A4FC59}" type="sibTrans" cxnId="{9426DD90-C263-4676-BCFE-C0031955C1AB}">
      <dgm:prSet/>
      <dgm:spPr/>
      <dgm:t>
        <a:bodyPr/>
        <a:lstStyle/>
        <a:p>
          <a:endParaRPr lang="en-CA"/>
        </a:p>
      </dgm:t>
    </dgm:pt>
    <dgm:pt modelId="{B747E708-B617-4D00-84D2-3EDAF60EE6BF}">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1000" b="1" i="0" u="none" strike="noStrike" cap="none" normalizeH="0" baseline="0">
              <a:ln>
                <a:noFill/>
              </a:ln>
              <a:solidFill>
                <a:schemeClr val="tx1"/>
              </a:solidFill>
              <a:effectLst/>
              <a:latin typeface="Arial" pitchFamily="34" charset="0"/>
              <a:ea typeface="MS PGothic" pitchFamily="34" charset="-128"/>
              <a:cs typeface="Arial" pitchFamily="34" charset="0"/>
            </a:rPr>
            <a:t>Investigate Incident</a:t>
          </a:r>
        </a:p>
      </dgm:t>
    </dgm:pt>
    <dgm:pt modelId="{39D3236F-65BA-424E-BB02-227843E8D7B7}" type="parTrans" cxnId="{E786D389-7AF5-418E-8C9E-3960270CFA58}">
      <dgm:prSet/>
      <dgm:spPr/>
      <dgm:t>
        <a:bodyPr/>
        <a:lstStyle/>
        <a:p>
          <a:endParaRPr lang="en-CA"/>
        </a:p>
      </dgm:t>
    </dgm:pt>
    <dgm:pt modelId="{C280F543-828D-4A24-8DD9-93AE8BD8FF54}" type="sibTrans" cxnId="{E786D389-7AF5-418E-8C9E-3960270CFA58}">
      <dgm:prSet/>
      <dgm:spPr/>
      <dgm:t>
        <a:bodyPr/>
        <a:lstStyle/>
        <a:p>
          <a:endParaRPr lang="en-CA"/>
        </a:p>
      </dgm:t>
    </dgm:pt>
    <dgm:pt modelId="{1F280019-BEB4-4CA2-9865-22927F62F8E9}">
      <dgm:prSet/>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b="1" i="0" u="none" strike="noStrike" cap="none" normalizeH="0" baseline="0" dirty="0">
              <a:ln>
                <a:noFill/>
              </a:ln>
              <a:solidFill>
                <a:schemeClr val="tx1"/>
              </a:solidFill>
              <a:effectLst/>
              <a:latin typeface="Arial" pitchFamily="34" charset="0"/>
              <a:ea typeface="MS PGothic" pitchFamily="34" charset="-128"/>
              <a:cs typeface="Arial" pitchFamily="34" charset="0"/>
            </a:rPr>
            <a:t>Conduct Site Inspection</a:t>
          </a:r>
        </a:p>
      </dgm:t>
    </dgm:pt>
    <dgm:pt modelId="{09F97B26-26A9-43BC-8DC6-9C0DBD9ABD26}" type="parTrans" cxnId="{BDDD545F-5700-4D9C-ACEB-4A30703467E8}">
      <dgm:prSet/>
      <dgm:spPr/>
      <dgm:t>
        <a:bodyPr/>
        <a:lstStyle/>
        <a:p>
          <a:endParaRPr lang="en-CA"/>
        </a:p>
      </dgm:t>
    </dgm:pt>
    <dgm:pt modelId="{333BCF35-2346-45A6-B399-B1EFDFB83789}" type="sibTrans" cxnId="{BDDD545F-5700-4D9C-ACEB-4A30703467E8}">
      <dgm:prSet/>
      <dgm:spPr/>
      <dgm:t>
        <a:bodyPr/>
        <a:lstStyle/>
        <a:p>
          <a:endParaRPr lang="en-CA"/>
        </a:p>
      </dgm:t>
    </dgm:pt>
    <dgm:pt modelId="{E3CC9518-5CE5-49AD-B76B-8E952ABC2CCA}">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900" b="1" i="0" u="none" strike="noStrike" cap="none" normalizeH="0" baseline="0" dirty="0">
              <a:ln>
                <a:noFill/>
              </a:ln>
              <a:solidFill>
                <a:schemeClr val="tx1"/>
              </a:solidFill>
              <a:effectLst/>
              <a:latin typeface="Arial" pitchFamily="34" charset="0"/>
              <a:ea typeface="MS PGothic" pitchFamily="34" charset="-128"/>
              <a:cs typeface="Arial" pitchFamily="34" charset="0"/>
            </a:rPr>
            <a:t>Issue Commercial / Residential Installation Permit</a:t>
          </a:r>
        </a:p>
      </dgm:t>
    </dgm:pt>
    <dgm:pt modelId="{0D31975B-F8DB-45AC-B2FA-C34B709B71CC}" type="parTrans" cxnId="{7A57ADD4-7B87-4136-B308-AD89D2067BED}">
      <dgm:prSet/>
      <dgm:spPr/>
      <dgm:t>
        <a:bodyPr/>
        <a:lstStyle/>
        <a:p>
          <a:endParaRPr lang="en-CA"/>
        </a:p>
      </dgm:t>
    </dgm:pt>
    <dgm:pt modelId="{6DDD4E1A-E82F-4D5D-A2EB-D4994FD669F5}" type="sibTrans" cxnId="{7A57ADD4-7B87-4136-B308-AD89D2067BED}">
      <dgm:prSet/>
      <dgm:spPr/>
      <dgm:t>
        <a:bodyPr/>
        <a:lstStyle/>
        <a:p>
          <a:endParaRPr lang="en-CA"/>
        </a:p>
      </dgm:t>
    </dgm:pt>
    <dgm:pt modelId="{7689FDA1-E1BB-4382-A1D8-66B3AD86B5BA}">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900" b="1" i="0" u="none" strike="noStrike" cap="none" normalizeH="0" baseline="0" dirty="0">
              <a:ln>
                <a:noFill/>
              </a:ln>
              <a:solidFill>
                <a:schemeClr val="tx1"/>
              </a:solidFill>
              <a:effectLst/>
              <a:latin typeface="Arial" pitchFamily="34" charset="0"/>
              <a:ea typeface="MS PGothic" pitchFamily="34" charset="-128"/>
              <a:cs typeface="Arial" pitchFamily="34" charset="0"/>
            </a:rPr>
            <a:t>Issue Commercial / Residential Operating Permit</a:t>
          </a:r>
        </a:p>
      </dgm:t>
    </dgm:pt>
    <dgm:pt modelId="{44886488-2B7A-40E4-A3F1-A53BE28BCB8A}" type="parTrans" cxnId="{44F3D15E-8E70-4A90-A7CF-3C42EFE3C007}">
      <dgm:prSet/>
      <dgm:spPr/>
      <dgm:t>
        <a:bodyPr/>
        <a:lstStyle/>
        <a:p>
          <a:endParaRPr lang="en-CA"/>
        </a:p>
      </dgm:t>
    </dgm:pt>
    <dgm:pt modelId="{70B2979D-D599-4C0A-84B0-3713F30A1B57}" type="sibTrans" cxnId="{44F3D15E-8E70-4A90-A7CF-3C42EFE3C007}">
      <dgm:prSet/>
      <dgm:spPr/>
      <dgm:t>
        <a:bodyPr/>
        <a:lstStyle/>
        <a:p>
          <a:endParaRPr lang="en-CA"/>
        </a:p>
      </dgm:t>
    </dgm:pt>
    <dgm:pt modelId="{E927E5BA-36DD-4CFB-8079-6C31188AED24}">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altLang="ja-JP" sz="900" b="1" i="0" u="none" strike="noStrike" cap="none" normalizeH="0" baseline="0">
              <a:ln>
                <a:noFill/>
              </a:ln>
              <a:solidFill>
                <a:schemeClr val="tx1"/>
              </a:solidFill>
              <a:effectLst/>
              <a:latin typeface="Arial" pitchFamily="34" charset="0"/>
              <a:ea typeface="MS PGothic" pitchFamily="34" charset="-128"/>
              <a:cs typeface="Arial" pitchFamily="34" charset="0"/>
            </a:rPr>
            <a:t>Grant Qualification</a:t>
          </a:r>
          <a:endParaRPr kumimoji="0" lang="en-US" sz="900" b="1" i="0" u="none" strike="noStrike" cap="none" normalizeH="0" baseline="0">
            <a:ln>
              <a:noFill/>
            </a:ln>
            <a:solidFill>
              <a:schemeClr val="tx1"/>
            </a:solidFill>
            <a:effectLst/>
            <a:latin typeface="Arial" pitchFamily="34" charset="0"/>
            <a:cs typeface="Arial" pitchFamily="34" charset="0"/>
          </a:endParaRPr>
        </a:p>
      </dgm:t>
    </dgm:pt>
    <dgm:pt modelId="{D9B376B3-D6E3-4645-B016-5F0C69B6D80D}" type="parTrans" cxnId="{AAF7BF78-4C9B-4452-BBB4-A841284D4DCB}">
      <dgm:prSet/>
      <dgm:spPr/>
      <dgm:t>
        <a:bodyPr/>
        <a:lstStyle/>
        <a:p>
          <a:endParaRPr lang="en-CA"/>
        </a:p>
      </dgm:t>
    </dgm:pt>
    <dgm:pt modelId="{C183C755-CD94-45AC-B453-2A9874B2E19D}" type="sibTrans" cxnId="{AAF7BF78-4C9B-4452-BBB4-A841284D4DCB}">
      <dgm:prSet/>
      <dgm:spPr/>
      <dgm:t>
        <a:bodyPr/>
        <a:lstStyle/>
        <a:p>
          <a:endParaRPr lang="en-CA"/>
        </a:p>
      </dgm:t>
    </dgm:pt>
    <dgm:pt modelId="{4046D01C-31C8-477D-BBD5-8C9532B05361}">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1000" b="1" i="0" u="none" strike="noStrike" cap="none" normalizeH="0" baseline="0" dirty="0">
              <a:ln>
                <a:noFill/>
              </a:ln>
              <a:solidFill>
                <a:schemeClr val="tx1"/>
              </a:solidFill>
              <a:effectLst/>
              <a:latin typeface="Arial" pitchFamily="34" charset="0"/>
              <a:ea typeface="MS PGothic" pitchFamily="34" charset="-128"/>
              <a:cs typeface="Arial" pitchFamily="34" charset="0"/>
            </a:rPr>
            <a:t>Issue Contractor License</a:t>
          </a:r>
        </a:p>
      </dgm:t>
    </dgm:pt>
    <dgm:pt modelId="{8DDF0636-8E97-4955-9E1C-8E0AA7500908}" type="parTrans" cxnId="{A89AB4A0-E246-4F48-8C68-DB65CCDDAAB8}">
      <dgm:prSet/>
      <dgm:spPr/>
      <dgm:t>
        <a:bodyPr/>
        <a:lstStyle/>
        <a:p>
          <a:endParaRPr lang="en-CA"/>
        </a:p>
      </dgm:t>
    </dgm:pt>
    <dgm:pt modelId="{914DF82C-B8EA-49DA-82E6-F9B78753C51D}" type="sibTrans" cxnId="{A89AB4A0-E246-4F48-8C68-DB65CCDDAAB8}">
      <dgm:prSet/>
      <dgm:spPr/>
      <dgm:t>
        <a:bodyPr/>
        <a:lstStyle/>
        <a:p>
          <a:endParaRPr lang="en-CA"/>
        </a:p>
      </dgm:t>
    </dgm:pt>
    <dgm:pt modelId="{34ECDDAB-4159-4CD6-8E31-E288E2323FDB}">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900" b="1" i="0" u="none" strike="noStrike" cap="none" normalizeH="0" baseline="0" dirty="0">
              <a:ln>
                <a:noFill/>
              </a:ln>
              <a:solidFill>
                <a:schemeClr val="tx1"/>
              </a:solidFill>
              <a:effectLst/>
              <a:latin typeface="Arial" pitchFamily="34" charset="0"/>
              <a:ea typeface="MS PGothic" pitchFamily="34" charset="-128"/>
              <a:cs typeface="Arial" pitchFamily="34" charset="0"/>
            </a:rPr>
            <a:t>Conduct Disciplinary Event</a:t>
          </a:r>
        </a:p>
      </dgm:t>
    </dgm:pt>
    <dgm:pt modelId="{7360E4BF-CA4A-45F7-B897-6DD20B59B1E0}" type="parTrans" cxnId="{21C2523B-9E75-4B0E-B15A-6A2546CA82A4}">
      <dgm:prSet/>
      <dgm:spPr/>
      <dgm:t>
        <a:bodyPr/>
        <a:lstStyle/>
        <a:p>
          <a:endParaRPr lang="en-CA"/>
        </a:p>
      </dgm:t>
    </dgm:pt>
    <dgm:pt modelId="{E37046D4-9BA7-4544-844C-6075A4679933}" type="sibTrans" cxnId="{21C2523B-9E75-4B0E-B15A-6A2546CA82A4}">
      <dgm:prSet/>
      <dgm:spPr/>
      <dgm:t>
        <a:bodyPr/>
        <a:lstStyle/>
        <a:p>
          <a:endParaRPr lang="en-CA"/>
        </a:p>
      </dgm:t>
    </dgm:pt>
    <dgm:pt modelId="{69A3B9E2-ABC4-4FBB-96DF-3340D6041EC5}">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1000" b="1" i="0" u="none" strike="noStrike" cap="none" normalizeH="0" baseline="0">
              <a:ln>
                <a:noFill/>
              </a:ln>
              <a:solidFill>
                <a:schemeClr val="tx1"/>
              </a:solidFill>
              <a:effectLst/>
              <a:latin typeface="Arial" pitchFamily="34" charset="0"/>
              <a:ea typeface="MS PGothic" pitchFamily="34" charset="-128"/>
              <a:cs typeface="Arial" pitchFamily="34" charset="0"/>
            </a:rPr>
            <a:t>Resolve Inquiry</a:t>
          </a:r>
        </a:p>
      </dgm:t>
    </dgm:pt>
    <dgm:pt modelId="{9E46F073-FB97-4543-9C11-F0F493C37C3E}" type="parTrans" cxnId="{005F1A97-DCD8-4A5B-817D-33A07BEAE375}">
      <dgm:prSet/>
      <dgm:spPr/>
      <dgm:t>
        <a:bodyPr/>
        <a:lstStyle/>
        <a:p>
          <a:endParaRPr lang="en-CA"/>
        </a:p>
      </dgm:t>
    </dgm:pt>
    <dgm:pt modelId="{235F6D0B-4A25-4E5B-A4F1-B4A68166FDCE}" type="sibTrans" cxnId="{005F1A97-DCD8-4A5B-817D-33A07BEAE375}">
      <dgm:prSet/>
      <dgm:spPr/>
      <dgm:t>
        <a:bodyPr/>
        <a:lstStyle/>
        <a:p>
          <a:endParaRPr lang="en-CA"/>
        </a:p>
      </dgm:t>
    </dgm:pt>
    <dgm:pt modelId="{89D4C464-AD9E-4868-A113-9556EF3189AE}">
      <dgm:prSet custT="1"/>
      <dgm:spPr>
        <a:solidFill>
          <a:srgbClr val="FFCCFF"/>
        </a:solidFill>
        <a:ln>
          <a:solidFill>
            <a:schemeClr val="tx1"/>
          </a:solidFill>
        </a:ln>
      </dgm:spPr>
      <dgm: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etc.</a:t>
          </a:r>
        </a:p>
      </dgm:t>
    </dgm:pt>
    <dgm:pt modelId="{CF7E1622-F1D5-41C4-8485-C50208454AB5}" type="parTrans" cxnId="{A98CB85B-5F3E-462B-AF8D-B2122466EEDA}">
      <dgm:prSet/>
      <dgm:spPr/>
      <dgm:t>
        <a:bodyPr/>
        <a:lstStyle/>
        <a:p>
          <a:endParaRPr lang="en-CA"/>
        </a:p>
      </dgm:t>
    </dgm:pt>
    <dgm:pt modelId="{7793199A-D28D-4201-9868-3011889E19A9}" type="sibTrans" cxnId="{A98CB85B-5F3E-462B-AF8D-B2122466EEDA}">
      <dgm:prSet/>
      <dgm:spPr/>
      <dgm:t>
        <a:bodyPr/>
        <a:lstStyle/>
        <a:p>
          <a:endParaRPr lang="en-CA"/>
        </a:p>
      </dgm:t>
    </dgm:pt>
    <dgm:pt modelId="{FBD04FFB-A880-496D-9EC8-8F651E043BF4}" type="pres">
      <dgm:prSet presAssocID="{60CE3981-F711-46EC-A96F-9BEA66C9A184}" presName="cycle" presStyleCnt="0">
        <dgm:presLayoutVars>
          <dgm:chMax val="1"/>
          <dgm:dir/>
          <dgm:animLvl val="ctr"/>
          <dgm:resizeHandles val="exact"/>
        </dgm:presLayoutVars>
      </dgm:prSet>
      <dgm:spPr/>
    </dgm:pt>
    <dgm:pt modelId="{BDD9DBE2-E0BC-43FA-9309-7575A257187D}" type="pres">
      <dgm:prSet presAssocID="{FB8CDB1F-C1DC-4CD3-A449-985209E924CD}" presName="centerShape" presStyleLbl="node0" presStyleIdx="0" presStyleCnt="1"/>
      <dgm:spPr/>
    </dgm:pt>
    <dgm:pt modelId="{411F59CB-6B97-4886-8C25-722E33320DBE}" type="pres">
      <dgm:prSet presAssocID="{A6F23AF5-F84F-472E-A2DE-E6101CFBC86F}" presName="Name9" presStyleLbl="parChTrans1D2" presStyleIdx="0" presStyleCnt="10"/>
      <dgm:spPr/>
    </dgm:pt>
    <dgm:pt modelId="{E14BF11F-7C0F-492C-9242-D790DD43F6AC}" type="pres">
      <dgm:prSet presAssocID="{A6F23AF5-F84F-472E-A2DE-E6101CFBC86F}" presName="connTx" presStyleLbl="parChTrans1D2" presStyleIdx="0" presStyleCnt="10"/>
      <dgm:spPr/>
    </dgm:pt>
    <dgm:pt modelId="{41944452-4C59-4EC6-B7A4-083D161C80AB}" type="pres">
      <dgm:prSet presAssocID="{D4852AE5-5D35-47A4-A204-0952D9AFECE9}" presName="node" presStyleLbl="node1" presStyleIdx="0" presStyleCnt="10">
        <dgm:presLayoutVars>
          <dgm:bulletEnabled val="1"/>
        </dgm:presLayoutVars>
      </dgm:prSet>
      <dgm:spPr/>
    </dgm:pt>
    <dgm:pt modelId="{B5037947-63FD-45F7-A3B6-B07782AEA6E0}" type="pres">
      <dgm:prSet presAssocID="{39D3236F-65BA-424E-BB02-227843E8D7B7}" presName="Name9" presStyleLbl="parChTrans1D2" presStyleIdx="1" presStyleCnt="10"/>
      <dgm:spPr/>
    </dgm:pt>
    <dgm:pt modelId="{11AB5F03-2ED2-48DF-8956-C5C7A4DB26BE}" type="pres">
      <dgm:prSet presAssocID="{39D3236F-65BA-424E-BB02-227843E8D7B7}" presName="connTx" presStyleLbl="parChTrans1D2" presStyleIdx="1" presStyleCnt="10"/>
      <dgm:spPr/>
    </dgm:pt>
    <dgm:pt modelId="{A49CD36C-04EB-4377-958F-323E2972F8E5}" type="pres">
      <dgm:prSet presAssocID="{B747E708-B617-4D00-84D2-3EDAF60EE6BF}" presName="node" presStyleLbl="node1" presStyleIdx="1" presStyleCnt="10">
        <dgm:presLayoutVars>
          <dgm:bulletEnabled val="1"/>
        </dgm:presLayoutVars>
      </dgm:prSet>
      <dgm:spPr/>
    </dgm:pt>
    <dgm:pt modelId="{F1CC5998-A8A9-4BC9-ADF5-E0BBABF740E9}" type="pres">
      <dgm:prSet presAssocID="{09F97B26-26A9-43BC-8DC6-9C0DBD9ABD26}" presName="Name9" presStyleLbl="parChTrans1D2" presStyleIdx="2" presStyleCnt="10"/>
      <dgm:spPr/>
    </dgm:pt>
    <dgm:pt modelId="{0DE37D41-138E-4501-9390-55622F13E7BF}" type="pres">
      <dgm:prSet presAssocID="{09F97B26-26A9-43BC-8DC6-9C0DBD9ABD26}" presName="connTx" presStyleLbl="parChTrans1D2" presStyleIdx="2" presStyleCnt="10"/>
      <dgm:spPr/>
    </dgm:pt>
    <dgm:pt modelId="{F230494B-32A3-4183-9483-ACD05A10129F}" type="pres">
      <dgm:prSet presAssocID="{1F280019-BEB4-4CA2-9865-22927F62F8E9}" presName="node" presStyleLbl="node1" presStyleIdx="2" presStyleCnt="10">
        <dgm:presLayoutVars>
          <dgm:bulletEnabled val="1"/>
        </dgm:presLayoutVars>
      </dgm:prSet>
      <dgm:spPr/>
    </dgm:pt>
    <dgm:pt modelId="{FCC6F598-2BEB-4520-9E67-9F70ED40DF9F}" type="pres">
      <dgm:prSet presAssocID="{0D31975B-F8DB-45AC-B2FA-C34B709B71CC}" presName="Name9" presStyleLbl="parChTrans1D2" presStyleIdx="3" presStyleCnt="10"/>
      <dgm:spPr/>
    </dgm:pt>
    <dgm:pt modelId="{ED88F9BB-B416-4136-9874-EFA006B2DFA5}" type="pres">
      <dgm:prSet presAssocID="{0D31975B-F8DB-45AC-B2FA-C34B709B71CC}" presName="connTx" presStyleLbl="parChTrans1D2" presStyleIdx="3" presStyleCnt="10"/>
      <dgm:spPr/>
    </dgm:pt>
    <dgm:pt modelId="{FF47D89E-C31F-4104-8D16-79EAFBF0C6A5}" type="pres">
      <dgm:prSet presAssocID="{E3CC9518-5CE5-49AD-B76B-8E952ABC2CCA}" presName="node" presStyleLbl="node1" presStyleIdx="3" presStyleCnt="10">
        <dgm:presLayoutVars>
          <dgm:bulletEnabled val="1"/>
        </dgm:presLayoutVars>
      </dgm:prSet>
      <dgm:spPr/>
    </dgm:pt>
    <dgm:pt modelId="{E22B02EE-2F5B-4235-B0A7-D22479AECFA7}" type="pres">
      <dgm:prSet presAssocID="{44886488-2B7A-40E4-A3F1-A53BE28BCB8A}" presName="Name9" presStyleLbl="parChTrans1D2" presStyleIdx="4" presStyleCnt="10"/>
      <dgm:spPr/>
    </dgm:pt>
    <dgm:pt modelId="{C5CFE322-B101-4FD2-B6E9-3D192AFC1B91}" type="pres">
      <dgm:prSet presAssocID="{44886488-2B7A-40E4-A3F1-A53BE28BCB8A}" presName="connTx" presStyleLbl="parChTrans1D2" presStyleIdx="4" presStyleCnt="10"/>
      <dgm:spPr/>
    </dgm:pt>
    <dgm:pt modelId="{558BFD25-4E27-483D-888E-3FD295569CF6}" type="pres">
      <dgm:prSet presAssocID="{7689FDA1-E1BB-4382-A1D8-66B3AD86B5BA}" presName="node" presStyleLbl="node1" presStyleIdx="4" presStyleCnt="10">
        <dgm:presLayoutVars>
          <dgm:bulletEnabled val="1"/>
        </dgm:presLayoutVars>
      </dgm:prSet>
      <dgm:spPr/>
    </dgm:pt>
    <dgm:pt modelId="{9A6ACE1F-B43F-43C1-9732-99155DBBFE64}" type="pres">
      <dgm:prSet presAssocID="{D9B376B3-D6E3-4645-B016-5F0C69B6D80D}" presName="Name9" presStyleLbl="parChTrans1D2" presStyleIdx="5" presStyleCnt="10"/>
      <dgm:spPr/>
    </dgm:pt>
    <dgm:pt modelId="{407DC0DB-2402-4F2B-8355-CEFFC598E8D8}" type="pres">
      <dgm:prSet presAssocID="{D9B376B3-D6E3-4645-B016-5F0C69B6D80D}" presName="connTx" presStyleLbl="parChTrans1D2" presStyleIdx="5" presStyleCnt="10"/>
      <dgm:spPr/>
    </dgm:pt>
    <dgm:pt modelId="{ABB7E219-3419-430F-A31D-3D1538467BD3}" type="pres">
      <dgm:prSet presAssocID="{E927E5BA-36DD-4CFB-8079-6C31188AED24}" presName="node" presStyleLbl="node1" presStyleIdx="5" presStyleCnt="10">
        <dgm:presLayoutVars>
          <dgm:bulletEnabled val="1"/>
        </dgm:presLayoutVars>
      </dgm:prSet>
      <dgm:spPr/>
    </dgm:pt>
    <dgm:pt modelId="{5D5E7F73-AC12-4676-84C2-6B1876D1CF57}" type="pres">
      <dgm:prSet presAssocID="{8DDF0636-8E97-4955-9E1C-8E0AA7500908}" presName="Name9" presStyleLbl="parChTrans1D2" presStyleIdx="6" presStyleCnt="10"/>
      <dgm:spPr/>
    </dgm:pt>
    <dgm:pt modelId="{851B06F8-A841-40BF-82F3-489E41523C79}" type="pres">
      <dgm:prSet presAssocID="{8DDF0636-8E97-4955-9E1C-8E0AA7500908}" presName="connTx" presStyleLbl="parChTrans1D2" presStyleIdx="6" presStyleCnt="10"/>
      <dgm:spPr/>
    </dgm:pt>
    <dgm:pt modelId="{29B3A228-4CD2-4585-A758-D083A95BEE35}" type="pres">
      <dgm:prSet presAssocID="{4046D01C-31C8-477D-BBD5-8C9532B05361}" presName="node" presStyleLbl="node1" presStyleIdx="6" presStyleCnt="10">
        <dgm:presLayoutVars>
          <dgm:bulletEnabled val="1"/>
        </dgm:presLayoutVars>
      </dgm:prSet>
      <dgm:spPr/>
    </dgm:pt>
    <dgm:pt modelId="{762DA921-35BC-4D2E-8F3D-956BE0BDC544}" type="pres">
      <dgm:prSet presAssocID="{7360E4BF-CA4A-45F7-B897-6DD20B59B1E0}" presName="Name9" presStyleLbl="parChTrans1D2" presStyleIdx="7" presStyleCnt="10"/>
      <dgm:spPr/>
    </dgm:pt>
    <dgm:pt modelId="{64E7AEDD-0AE2-48E3-94B6-528393F380C5}" type="pres">
      <dgm:prSet presAssocID="{7360E4BF-CA4A-45F7-B897-6DD20B59B1E0}" presName="connTx" presStyleLbl="parChTrans1D2" presStyleIdx="7" presStyleCnt="10"/>
      <dgm:spPr/>
    </dgm:pt>
    <dgm:pt modelId="{B7B3A08B-6292-4044-AB01-A009E332D832}" type="pres">
      <dgm:prSet presAssocID="{34ECDDAB-4159-4CD6-8E31-E288E2323FDB}" presName="node" presStyleLbl="node1" presStyleIdx="7" presStyleCnt="10">
        <dgm:presLayoutVars>
          <dgm:bulletEnabled val="1"/>
        </dgm:presLayoutVars>
      </dgm:prSet>
      <dgm:spPr/>
    </dgm:pt>
    <dgm:pt modelId="{5FCC5718-5F37-4660-939B-DB343D713EB4}" type="pres">
      <dgm:prSet presAssocID="{9E46F073-FB97-4543-9C11-F0F493C37C3E}" presName="Name9" presStyleLbl="parChTrans1D2" presStyleIdx="8" presStyleCnt="10"/>
      <dgm:spPr/>
    </dgm:pt>
    <dgm:pt modelId="{56F15E8D-C9D0-4CF4-BD80-D57C372CC809}" type="pres">
      <dgm:prSet presAssocID="{9E46F073-FB97-4543-9C11-F0F493C37C3E}" presName="connTx" presStyleLbl="parChTrans1D2" presStyleIdx="8" presStyleCnt="10"/>
      <dgm:spPr/>
    </dgm:pt>
    <dgm:pt modelId="{0084F484-8E47-4694-BDEE-0BE7F8D41C89}" type="pres">
      <dgm:prSet presAssocID="{69A3B9E2-ABC4-4FBB-96DF-3340D6041EC5}" presName="node" presStyleLbl="node1" presStyleIdx="8" presStyleCnt="10">
        <dgm:presLayoutVars>
          <dgm:bulletEnabled val="1"/>
        </dgm:presLayoutVars>
      </dgm:prSet>
      <dgm:spPr/>
    </dgm:pt>
    <dgm:pt modelId="{299277D0-6B2F-4A04-88B6-9A8E5FFF76E7}" type="pres">
      <dgm:prSet presAssocID="{CF7E1622-F1D5-41C4-8485-C50208454AB5}" presName="Name9" presStyleLbl="parChTrans1D2" presStyleIdx="9" presStyleCnt="10"/>
      <dgm:spPr/>
    </dgm:pt>
    <dgm:pt modelId="{7260AFDB-D83F-4665-AA5E-DC8EE4CE514B}" type="pres">
      <dgm:prSet presAssocID="{CF7E1622-F1D5-41C4-8485-C50208454AB5}" presName="connTx" presStyleLbl="parChTrans1D2" presStyleIdx="9" presStyleCnt="10"/>
      <dgm:spPr/>
    </dgm:pt>
    <dgm:pt modelId="{B63BE523-5635-4860-81A7-A9D36581C027}" type="pres">
      <dgm:prSet presAssocID="{89D4C464-AD9E-4868-A113-9556EF3189AE}" presName="node" presStyleLbl="node1" presStyleIdx="9" presStyleCnt="10">
        <dgm:presLayoutVars>
          <dgm:bulletEnabled val="1"/>
        </dgm:presLayoutVars>
      </dgm:prSet>
      <dgm:spPr/>
    </dgm:pt>
  </dgm:ptLst>
  <dgm:cxnLst>
    <dgm:cxn modelId="{7C306F17-AD84-48C1-9D62-E613E45467FE}" type="presOf" srcId="{A6F23AF5-F84F-472E-A2DE-E6101CFBC86F}" destId="{411F59CB-6B97-4886-8C25-722E33320DBE}" srcOrd="0" destOrd="0" presId="urn:microsoft.com/office/officeart/2005/8/layout/radial1"/>
    <dgm:cxn modelId="{4A423420-7ABD-4137-B0A7-C36CBD8E63C7}" type="presOf" srcId="{9E46F073-FB97-4543-9C11-F0F493C37C3E}" destId="{5FCC5718-5F37-4660-939B-DB343D713EB4}" srcOrd="0" destOrd="0" presId="urn:microsoft.com/office/officeart/2005/8/layout/radial1"/>
    <dgm:cxn modelId="{30D71A35-3EFA-4642-9FF4-E248976A8FD3}" srcId="{60CE3981-F711-46EC-A96F-9BEA66C9A184}" destId="{FB8CDB1F-C1DC-4CD3-A449-985209E924CD}" srcOrd="0" destOrd="0" parTransId="{E2DE3C54-61DC-45CC-9B5F-FC7F3F0C651B}" sibTransId="{AA2CE9E9-D9F7-4B4C-ABD2-D00098010DC0}"/>
    <dgm:cxn modelId="{21C2523B-9E75-4B0E-B15A-6A2546CA82A4}" srcId="{FB8CDB1F-C1DC-4CD3-A449-985209E924CD}" destId="{34ECDDAB-4159-4CD6-8E31-E288E2323FDB}" srcOrd="7" destOrd="0" parTransId="{7360E4BF-CA4A-45F7-B897-6DD20B59B1E0}" sibTransId="{E37046D4-9BA7-4544-844C-6075A4679933}"/>
    <dgm:cxn modelId="{9E246242-1600-4BAD-B15C-53BCB4F45939}" type="presOf" srcId="{09F97B26-26A9-43BC-8DC6-9C0DBD9ABD26}" destId="{F1CC5998-A8A9-4BC9-ADF5-E0BBABF740E9}" srcOrd="0" destOrd="0" presId="urn:microsoft.com/office/officeart/2005/8/layout/radial1"/>
    <dgm:cxn modelId="{60CEBF4B-C0CF-45BD-8E8A-AA58A04AEB44}" type="presOf" srcId="{89D4C464-AD9E-4868-A113-9556EF3189AE}" destId="{B63BE523-5635-4860-81A7-A9D36581C027}" srcOrd="0" destOrd="0" presId="urn:microsoft.com/office/officeart/2005/8/layout/radial1"/>
    <dgm:cxn modelId="{1B1FD14F-1270-45B9-88E9-2AA9F97E59AD}" type="presOf" srcId="{8DDF0636-8E97-4955-9E1C-8E0AA7500908}" destId="{5D5E7F73-AC12-4676-84C2-6B1876D1CF57}" srcOrd="0" destOrd="0" presId="urn:microsoft.com/office/officeart/2005/8/layout/radial1"/>
    <dgm:cxn modelId="{A98CB85B-5F3E-462B-AF8D-B2122466EEDA}" srcId="{FB8CDB1F-C1DC-4CD3-A449-985209E924CD}" destId="{89D4C464-AD9E-4868-A113-9556EF3189AE}" srcOrd="9" destOrd="0" parTransId="{CF7E1622-F1D5-41C4-8485-C50208454AB5}" sibTransId="{7793199A-D28D-4201-9868-3011889E19A9}"/>
    <dgm:cxn modelId="{44F3D15E-8E70-4A90-A7CF-3C42EFE3C007}" srcId="{FB8CDB1F-C1DC-4CD3-A449-985209E924CD}" destId="{7689FDA1-E1BB-4382-A1D8-66B3AD86B5BA}" srcOrd="4" destOrd="0" parTransId="{44886488-2B7A-40E4-A3F1-A53BE28BCB8A}" sibTransId="{70B2979D-D599-4C0A-84B0-3713F30A1B57}"/>
    <dgm:cxn modelId="{BDDD545F-5700-4D9C-ACEB-4A30703467E8}" srcId="{FB8CDB1F-C1DC-4CD3-A449-985209E924CD}" destId="{1F280019-BEB4-4CA2-9865-22927F62F8E9}" srcOrd="2" destOrd="0" parTransId="{09F97B26-26A9-43BC-8DC6-9C0DBD9ABD26}" sibTransId="{333BCF35-2346-45A6-B399-B1EFDFB83789}"/>
    <dgm:cxn modelId="{86E40062-776E-4CEA-8F27-1E6E3E400D39}" type="presOf" srcId="{B747E708-B617-4D00-84D2-3EDAF60EE6BF}" destId="{A49CD36C-04EB-4377-958F-323E2972F8E5}" srcOrd="0" destOrd="0" presId="urn:microsoft.com/office/officeart/2005/8/layout/radial1"/>
    <dgm:cxn modelId="{E0165D69-70A9-4D64-B63A-E7ED645DB32A}" type="presOf" srcId="{7360E4BF-CA4A-45F7-B897-6DD20B59B1E0}" destId="{64E7AEDD-0AE2-48E3-94B6-528393F380C5}" srcOrd="1" destOrd="0" presId="urn:microsoft.com/office/officeart/2005/8/layout/radial1"/>
    <dgm:cxn modelId="{7DAA9577-D903-4F0B-8720-524E1CB0A31C}" type="presOf" srcId="{8DDF0636-8E97-4955-9E1C-8E0AA7500908}" destId="{851B06F8-A841-40BF-82F3-489E41523C79}" srcOrd="1" destOrd="0" presId="urn:microsoft.com/office/officeart/2005/8/layout/radial1"/>
    <dgm:cxn modelId="{AAF7BF78-4C9B-4452-BBB4-A841284D4DCB}" srcId="{FB8CDB1F-C1DC-4CD3-A449-985209E924CD}" destId="{E927E5BA-36DD-4CFB-8079-6C31188AED24}" srcOrd="5" destOrd="0" parTransId="{D9B376B3-D6E3-4645-B016-5F0C69B6D80D}" sibTransId="{C183C755-CD94-45AC-B453-2A9874B2E19D}"/>
    <dgm:cxn modelId="{B9D24E79-4E5E-4BF7-B198-857FCCE95849}" type="presOf" srcId="{69A3B9E2-ABC4-4FBB-96DF-3340D6041EC5}" destId="{0084F484-8E47-4694-BDEE-0BE7F8D41C89}" srcOrd="0" destOrd="0" presId="urn:microsoft.com/office/officeart/2005/8/layout/radial1"/>
    <dgm:cxn modelId="{6FC1D97F-5A01-40EB-8A4E-3CE19F999DE1}" type="presOf" srcId="{39D3236F-65BA-424E-BB02-227843E8D7B7}" destId="{11AB5F03-2ED2-48DF-8956-C5C7A4DB26BE}" srcOrd="1" destOrd="0" presId="urn:microsoft.com/office/officeart/2005/8/layout/radial1"/>
    <dgm:cxn modelId="{CA893580-CA09-4EE3-9ABC-4A24A994B5CC}" type="presOf" srcId="{E3CC9518-5CE5-49AD-B76B-8E952ABC2CCA}" destId="{FF47D89E-C31F-4104-8D16-79EAFBF0C6A5}" srcOrd="0" destOrd="0" presId="urn:microsoft.com/office/officeart/2005/8/layout/radial1"/>
    <dgm:cxn modelId="{7D2D1583-B0B5-43C6-922B-773ADA8806F6}" type="presOf" srcId="{39D3236F-65BA-424E-BB02-227843E8D7B7}" destId="{B5037947-63FD-45F7-A3B6-B07782AEA6E0}" srcOrd="0" destOrd="0" presId="urn:microsoft.com/office/officeart/2005/8/layout/radial1"/>
    <dgm:cxn modelId="{3FFAC685-B058-46A9-A225-F700E569103E}" type="presOf" srcId="{09F97B26-26A9-43BC-8DC6-9C0DBD9ABD26}" destId="{0DE37D41-138E-4501-9390-55622F13E7BF}" srcOrd="1" destOrd="0" presId="urn:microsoft.com/office/officeart/2005/8/layout/radial1"/>
    <dgm:cxn modelId="{E786D389-7AF5-418E-8C9E-3960270CFA58}" srcId="{FB8CDB1F-C1DC-4CD3-A449-985209E924CD}" destId="{B747E708-B617-4D00-84D2-3EDAF60EE6BF}" srcOrd="1" destOrd="0" parTransId="{39D3236F-65BA-424E-BB02-227843E8D7B7}" sibTransId="{C280F543-828D-4A24-8DD9-93AE8BD8FF54}"/>
    <dgm:cxn modelId="{5BBBAC8D-2E32-467E-A90A-9CF6652E49F6}" type="presOf" srcId="{CF7E1622-F1D5-41C4-8485-C50208454AB5}" destId="{7260AFDB-D83F-4665-AA5E-DC8EE4CE514B}" srcOrd="1" destOrd="0" presId="urn:microsoft.com/office/officeart/2005/8/layout/radial1"/>
    <dgm:cxn modelId="{9426DD90-C263-4676-BCFE-C0031955C1AB}" srcId="{FB8CDB1F-C1DC-4CD3-A449-985209E924CD}" destId="{D4852AE5-5D35-47A4-A204-0952D9AFECE9}" srcOrd="0" destOrd="0" parTransId="{A6F23AF5-F84F-472E-A2DE-E6101CFBC86F}" sibTransId="{AAEAA7D4-00CC-4062-80B1-8C6DB9A4FC59}"/>
    <dgm:cxn modelId="{C33F0095-E0B2-4793-8741-43E3EFC32895}" type="presOf" srcId="{7689FDA1-E1BB-4382-A1D8-66B3AD86B5BA}" destId="{558BFD25-4E27-483D-888E-3FD295569CF6}" srcOrd="0" destOrd="0" presId="urn:microsoft.com/office/officeart/2005/8/layout/radial1"/>
    <dgm:cxn modelId="{005F1A97-DCD8-4A5B-817D-33A07BEAE375}" srcId="{FB8CDB1F-C1DC-4CD3-A449-985209E924CD}" destId="{69A3B9E2-ABC4-4FBB-96DF-3340D6041EC5}" srcOrd="8" destOrd="0" parTransId="{9E46F073-FB97-4543-9C11-F0F493C37C3E}" sibTransId="{235F6D0B-4A25-4E5B-A4F1-B4A68166FDCE}"/>
    <dgm:cxn modelId="{F8219499-D17C-47CE-8925-6EC01A6B9162}" type="presOf" srcId="{D4852AE5-5D35-47A4-A204-0952D9AFECE9}" destId="{41944452-4C59-4EC6-B7A4-083D161C80AB}" srcOrd="0" destOrd="0" presId="urn:microsoft.com/office/officeart/2005/8/layout/radial1"/>
    <dgm:cxn modelId="{A89AB4A0-E246-4F48-8C68-DB65CCDDAAB8}" srcId="{FB8CDB1F-C1DC-4CD3-A449-985209E924CD}" destId="{4046D01C-31C8-477D-BBD5-8C9532B05361}" srcOrd="6" destOrd="0" parTransId="{8DDF0636-8E97-4955-9E1C-8E0AA7500908}" sibTransId="{914DF82C-B8EA-49DA-82E6-F9B78753C51D}"/>
    <dgm:cxn modelId="{A34482A7-4947-43B3-9E7B-C4E2AE605BA2}" type="presOf" srcId="{44886488-2B7A-40E4-A3F1-A53BE28BCB8A}" destId="{C5CFE322-B101-4FD2-B6E9-3D192AFC1B91}" srcOrd="1" destOrd="0" presId="urn:microsoft.com/office/officeart/2005/8/layout/radial1"/>
    <dgm:cxn modelId="{FC1540AA-7406-4869-A444-EEB3F32C6CAD}" type="presOf" srcId="{7360E4BF-CA4A-45F7-B897-6DD20B59B1E0}" destId="{762DA921-35BC-4D2E-8F3D-956BE0BDC544}" srcOrd="0" destOrd="0" presId="urn:microsoft.com/office/officeart/2005/8/layout/radial1"/>
    <dgm:cxn modelId="{570F64B5-2167-414D-9ADD-DD1AD29D51D3}" type="presOf" srcId="{A6F23AF5-F84F-472E-A2DE-E6101CFBC86F}" destId="{E14BF11F-7C0F-492C-9242-D790DD43F6AC}" srcOrd="1" destOrd="0" presId="urn:microsoft.com/office/officeart/2005/8/layout/radial1"/>
    <dgm:cxn modelId="{127334BC-19A9-42B1-A76C-894EB8C85B6C}" type="presOf" srcId="{D9B376B3-D6E3-4645-B016-5F0C69B6D80D}" destId="{9A6ACE1F-B43F-43C1-9732-99155DBBFE64}" srcOrd="0" destOrd="0" presId="urn:microsoft.com/office/officeart/2005/8/layout/radial1"/>
    <dgm:cxn modelId="{D6337CBE-9052-468B-BC40-172BF2FBA16C}" type="presOf" srcId="{4046D01C-31C8-477D-BBD5-8C9532B05361}" destId="{29B3A228-4CD2-4585-A758-D083A95BEE35}" srcOrd="0" destOrd="0" presId="urn:microsoft.com/office/officeart/2005/8/layout/radial1"/>
    <dgm:cxn modelId="{537A86BF-2C3D-4202-A65D-F6A93BD3037E}" type="presOf" srcId="{34ECDDAB-4159-4CD6-8E31-E288E2323FDB}" destId="{B7B3A08B-6292-4044-AB01-A009E332D832}" srcOrd="0" destOrd="0" presId="urn:microsoft.com/office/officeart/2005/8/layout/radial1"/>
    <dgm:cxn modelId="{D441A8C2-9F4F-4FBC-ABCF-61FAC141F9A3}" type="presOf" srcId="{D9B376B3-D6E3-4645-B016-5F0C69B6D80D}" destId="{407DC0DB-2402-4F2B-8355-CEFFC598E8D8}" srcOrd="1" destOrd="0" presId="urn:microsoft.com/office/officeart/2005/8/layout/radial1"/>
    <dgm:cxn modelId="{46E7C0C8-6DEF-4EB6-8123-C095DC0A7A13}" type="presOf" srcId="{44886488-2B7A-40E4-A3F1-A53BE28BCB8A}" destId="{E22B02EE-2F5B-4235-B0A7-D22479AECFA7}" srcOrd="0" destOrd="0" presId="urn:microsoft.com/office/officeart/2005/8/layout/radial1"/>
    <dgm:cxn modelId="{9182BED3-ACDA-4484-8646-29D8102B0425}" type="presOf" srcId="{0D31975B-F8DB-45AC-B2FA-C34B709B71CC}" destId="{ED88F9BB-B416-4136-9874-EFA006B2DFA5}" srcOrd="1" destOrd="0" presId="urn:microsoft.com/office/officeart/2005/8/layout/radial1"/>
    <dgm:cxn modelId="{7A57ADD4-7B87-4136-B308-AD89D2067BED}" srcId="{FB8CDB1F-C1DC-4CD3-A449-985209E924CD}" destId="{E3CC9518-5CE5-49AD-B76B-8E952ABC2CCA}" srcOrd="3" destOrd="0" parTransId="{0D31975B-F8DB-45AC-B2FA-C34B709B71CC}" sibTransId="{6DDD4E1A-E82F-4D5D-A2EB-D4994FD669F5}"/>
    <dgm:cxn modelId="{99B217D6-4C0C-478E-8CAA-B5BBFA18521D}" type="presOf" srcId="{CF7E1622-F1D5-41C4-8485-C50208454AB5}" destId="{299277D0-6B2F-4A04-88B6-9A8E5FFF76E7}" srcOrd="0" destOrd="0" presId="urn:microsoft.com/office/officeart/2005/8/layout/radial1"/>
    <dgm:cxn modelId="{579588D7-B32E-420C-8953-4027078DFE1F}" type="presOf" srcId="{E927E5BA-36DD-4CFB-8079-6C31188AED24}" destId="{ABB7E219-3419-430F-A31D-3D1538467BD3}" srcOrd="0" destOrd="0" presId="urn:microsoft.com/office/officeart/2005/8/layout/radial1"/>
    <dgm:cxn modelId="{D48429D8-F153-4797-B21D-B451E2D8E096}" type="presOf" srcId="{0D31975B-F8DB-45AC-B2FA-C34B709B71CC}" destId="{FCC6F598-2BEB-4520-9E67-9F70ED40DF9F}" srcOrd="0" destOrd="0" presId="urn:microsoft.com/office/officeart/2005/8/layout/radial1"/>
    <dgm:cxn modelId="{50C56FE8-B640-4F9F-A9F8-6C9C189E03D5}" type="presOf" srcId="{FB8CDB1F-C1DC-4CD3-A449-985209E924CD}" destId="{BDD9DBE2-E0BC-43FA-9309-7575A257187D}" srcOrd="0" destOrd="0" presId="urn:microsoft.com/office/officeart/2005/8/layout/radial1"/>
    <dgm:cxn modelId="{177BDBE8-2E23-440A-8E40-096B3E534965}" type="presOf" srcId="{1F280019-BEB4-4CA2-9865-22927F62F8E9}" destId="{F230494B-32A3-4183-9483-ACD05A10129F}" srcOrd="0" destOrd="0" presId="urn:microsoft.com/office/officeart/2005/8/layout/radial1"/>
    <dgm:cxn modelId="{3C4D87EF-FA83-4417-8F81-5582B7283597}" type="presOf" srcId="{60CE3981-F711-46EC-A96F-9BEA66C9A184}" destId="{FBD04FFB-A880-496D-9EC8-8F651E043BF4}" srcOrd="0" destOrd="0" presId="urn:microsoft.com/office/officeart/2005/8/layout/radial1"/>
    <dgm:cxn modelId="{8DF655F2-FD41-4785-8F54-8870F1F4254C}" type="presOf" srcId="{9E46F073-FB97-4543-9C11-F0F493C37C3E}" destId="{56F15E8D-C9D0-4CF4-BD80-D57C372CC809}" srcOrd="1" destOrd="0" presId="urn:microsoft.com/office/officeart/2005/8/layout/radial1"/>
    <dgm:cxn modelId="{46B0FC7F-F00F-4A42-A744-DCA0779760F2}" type="presParOf" srcId="{FBD04FFB-A880-496D-9EC8-8F651E043BF4}" destId="{BDD9DBE2-E0BC-43FA-9309-7575A257187D}" srcOrd="0" destOrd="0" presId="urn:microsoft.com/office/officeart/2005/8/layout/radial1"/>
    <dgm:cxn modelId="{7498D11B-5BFC-4584-8EE3-91DAA956350F}" type="presParOf" srcId="{FBD04FFB-A880-496D-9EC8-8F651E043BF4}" destId="{411F59CB-6B97-4886-8C25-722E33320DBE}" srcOrd="1" destOrd="0" presId="urn:microsoft.com/office/officeart/2005/8/layout/radial1"/>
    <dgm:cxn modelId="{0CF2BBEB-42F2-4D5F-A7AA-B1311E86F8D6}" type="presParOf" srcId="{411F59CB-6B97-4886-8C25-722E33320DBE}" destId="{E14BF11F-7C0F-492C-9242-D790DD43F6AC}" srcOrd="0" destOrd="0" presId="urn:microsoft.com/office/officeart/2005/8/layout/radial1"/>
    <dgm:cxn modelId="{381F39CA-6B8C-4A3A-B8F8-C48A8A7B0682}" type="presParOf" srcId="{FBD04FFB-A880-496D-9EC8-8F651E043BF4}" destId="{41944452-4C59-4EC6-B7A4-083D161C80AB}" srcOrd="2" destOrd="0" presId="urn:microsoft.com/office/officeart/2005/8/layout/radial1"/>
    <dgm:cxn modelId="{1E564FFA-1BF2-461A-9BAC-E72B657A99F4}" type="presParOf" srcId="{FBD04FFB-A880-496D-9EC8-8F651E043BF4}" destId="{B5037947-63FD-45F7-A3B6-B07782AEA6E0}" srcOrd="3" destOrd="0" presId="urn:microsoft.com/office/officeart/2005/8/layout/radial1"/>
    <dgm:cxn modelId="{BBBF48F5-95C0-4290-9674-8A0663EA5570}" type="presParOf" srcId="{B5037947-63FD-45F7-A3B6-B07782AEA6E0}" destId="{11AB5F03-2ED2-48DF-8956-C5C7A4DB26BE}" srcOrd="0" destOrd="0" presId="urn:microsoft.com/office/officeart/2005/8/layout/radial1"/>
    <dgm:cxn modelId="{A8B06E89-1939-4BF5-B58E-9BE0E32CE567}" type="presParOf" srcId="{FBD04FFB-A880-496D-9EC8-8F651E043BF4}" destId="{A49CD36C-04EB-4377-958F-323E2972F8E5}" srcOrd="4" destOrd="0" presId="urn:microsoft.com/office/officeart/2005/8/layout/radial1"/>
    <dgm:cxn modelId="{F2969791-D053-4CB1-9EF3-B4198B2383D1}" type="presParOf" srcId="{FBD04FFB-A880-496D-9EC8-8F651E043BF4}" destId="{F1CC5998-A8A9-4BC9-ADF5-E0BBABF740E9}" srcOrd="5" destOrd="0" presId="urn:microsoft.com/office/officeart/2005/8/layout/radial1"/>
    <dgm:cxn modelId="{EA2D4E6C-CD9B-4082-86DC-A1B40563F754}" type="presParOf" srcId="{F1CC5998-A8A9-4BC9-ADF5-E0BBABF740E9}" destId="{0DE37D41-138E-4501-9390-55622F13E7BF}" srcOrd="0" destOrd="0" presId="urn:microsoft.com/office/officeart/2005/8/layout/radial1"/>
    <dgm:cxn modelId="{BD5B2056-13B4-4258-A9B3-979FA56F5D1D}" type="presParOf" srcId="{FBD04FFB-A880-496D-9EC8-8F651E043BF4}" destId="{F230494B-32A3-4183-9483-ACD05A10129F}" srcOrd="6" destOrd="0" presId="urn:microsoft.com/office/officeart/2005/8/layout/radial1"/>
    <dgm:cxn modelId="{F60384C1-0BB1-4179-915E-868163B57223}" type="presParOf" srcId="{FBD04FFB-A880-496D-9EC8-8F651E043BF4}" destId="{FCC6F598-2BEB-4520-9E67-9F70ED40DF9F}" srcOrd="7" destOrd="0" presId="urn:microsoft.com/office/officeart/2005/8/layout/radial1"/>
    <dgm:cxn modelId="{E7A8375D-B8AA-477A-A91C-0CE3695196EA}" type="presParOf" srcId="{FCC6F598-2BEB-4520-9E67-9F70ED40DF9F}" destId="{ED88F9BB-B416-4136-9874-EFA006B2DFA5}" srcOrd="0" destOrd="0" presId="urn:microsoft.com/office/officeart/2005/8/layout/radial1"/>
    <dgm:cxn modelId="{94D405B8-449E-4B70-9E35-838A15AD8D9D}" type="presParOf" srcId="{FBD04FFB-A880-496D-9EC8-8F651E043BF4}" destId="{FF47D89E-C31F-4104-8D16-79EAFBF0C6A5}" srcOrd="8" destOrd="0" presId="urn:microsoft.com/office/officeart/2005/8/layout/radial1"/>
    <dgm:cxn modelId="{B55FAF3F-521E-468D-926E-ECEB37974AA7}" type="presParOf" srcId="{FBD04FFB-A880-496D-9EC8-8F651E043BF4}" destId="{E22B02EE-2F5B-4235-B0A7-D22479AECFA7}" srcOrd="9" destOrd="0" presId="urn:microsoft.com/office/officeart/2005/8/layout/radial1"/>
    <dgm:cxn modelId="{738B285B-1C26-46BB-9AF4-F4BF1E53C797}" type="presParOf" srcId="{E22B02EE-2F5B-4235-B0A7-D22479AECFA7}" destId="{C5CFE322-B101-4FD2-B6E9-3D192AFC1B91}" srcOrd="0" destOrd="0" presId="urn:microsoft.com/office/officeart/2005/8/layout/radial1"/>
    <dgm:cxn modelId="{74C6F94B-FBD1-4CC1-B4A0-73FED4CDE7D8}" type="presParOf" srcId="{FBD04FFB-A880-496D-9EC8-8F651E043BF4}" destId="{558BFD25-4E27-483D-888E-3FD295569CF6}" srcOrd="10" destOrd="0" presId="urn:microsoft.com/office/officeart/2005/8/layout/radial1"/>
    <dgm:cxn modelId="{D08AC16D-C168-4C2F-98A8-6C5D5F8C10BD}" type="presParOf" srcId="{FBD04FFB-A880-496D-9EC8-8F651E043BF4}" destId="{9A6ACE1F-B43F-43C1-9732-99155DBBFE64}" srcOrd="11" destOrd="0" presId="urn:microsoft.com/office/officeart/2005/8/layout/radial1"/>
    <dgm:cxn modelId="{DED5379E-4529-4832-975C-2BE7F1759E0F}" type="presParOf" srcId="{9A6ACE1F-B43F-43C1-9732-99155DBBFE64}" destId="{407DC0DB-2402-4F2B-8355-CEFFC598E8D8}" srcOrd="0" destOrd="0" presId="urn:microsoft.com/office/officeart/2005/8/layout/radial1"/>
    <dgm:cxn modelId="{17B2C4EB-9943-4E77-B302-183187737FCB}" type="presParOf" srcId="{FBD04FFB-A880-496D-9EC8-8F651E043BF4}" destId="{ABB7E219-3419-430F-A31D-3D1538467BD3}" srcOrd="12" destOrd="0" presId="urn:microsoft.com/office/officeart/2005/8/layout/radial1"/>
    <dgm:cxn modelId="{CA1707EE-9BED-4D8B-9DB4-A6257A0279EB}" type="presParOf" srcId="{FBD04FFB-A880-496D-9EC8-8F651E043BF4}" destId="{5D5E7F73-AC12-4676-84C2-6B1876D1CF57}" srcOrd="13" destOrd="0" presId="urn:microsoft.com/office/officeart/2005/8/layout/radial1"/>
    <dgm:cxn modelId="{216D7A94-33BF-47F2-89F3-7C699CCBA8FA}" type="presParOf" srcId="{5D5E7F73-AC12-4676-84C2-6B1876D1CF57}" destId="{851B06F8-A841-40BF-82F3-489E41523C79}" srcOrd="0" destOrd="0" presId="urn:microsoft.com/office/officeart/2005/8/layout/radial1"/>
    <dgm:cxn modelId="{93528EE8-3107-46E1-94CD-A16ECA8EE6DC}" type="presParOf" srcId="{FBD04FFB-A880-496D-9EC8-8F651E043BF4}" destId="{29B3A228-4CD2-4585-A758-D083A95BEE35}" srcOrd="14" destOrd="0" presId="urn:microsoft.com/office/officeart/2005/8/layout/radial1"/>
    <dgm:cxn modelId="{DFCE8FCD-4CD4-4962-8A97-3F80B7343D3E}" type="presParOf" srcId="{FBD04FFB-A880-496D-9EC8-8F651E043BF4}" destId="{762DA921-35BC-4D2E-8F3D-956BE0BDC544}" srcOrd="15" destOrd="0" presId="urn:microsoft.com/office/officeart/2005/8/layout/radial1"/>
    <dgm:cxn modelId="{7551239E-1427-4E66-B5A4-BC1464BA3323}" type="presParOf" srcId="{762DA921-35BC-4D2E-8F3D-956BE0BDC544}" destId="{64E7AEDD-0AE2-48E3-94B6-528393F380C5}" srcOrd="0" destOrd="0" presId="urn:microsoft.com/office/officeart/2005/8/layout/radial1"/>
    <dgm:cxn modelId="{3A979118-622B-4F0B-9EBD-2DAD17B9F4EF}" type="presParOf" srcId="{FBD04FFB-A880-496D-9EC8-8F651E043BF4}" destId="{B7B3A08B-6292-4044-AB01-A009E332D832}" srcOrd="16" destOrd="0" presId="urn:microsoft.com/office/officeart/2005/8/layout/radial1"/>
    <dgm:cxn modelId="{0E4FF151-BDF7-42F8-8224-0D262CBA09D0}" type="presParOf" srcId="{FBD04FFB-A880-496D-9EC8-8F651E043BF4}" destId="{5FCC5718-5F37-4660-939B-DB343D713EB4}" srcOrd="17" destOrd="0" presId="urn:microsoft.com/office/officeart/2005/8/layout/radial1"/>
    <dgm:cxn modelId="{C7EB8352-6194-4613-8DD0-7DC160E9007F}" type="presParOf" srcId="{5FCC5718-5F37-4660-939B-DB343D713EB4}" destId="{56F15E8D-C9D0-4CF4-BD80-D57C372CC809}" srcOrd="0" destOrd="0" presId="urn:microsoft.com/office/officeart/2005/8/layout/radial1"/>
    <dgm:cxn modelId="{12846B40-59DC-45DF-B9D7-0D429A3B36D9}" type="presParOf" srcId="{FBD04FFB-A880-496D-9EC8-8F651E043BF4}" destId="{0084F484-8E47-4694-BDEE-0BE7F8D41C89}" srcOrd="18" destOrd="0" presId="urn:microsoft.com/office/officeart/2005/8/layout/radial1"/>
    <dgm:cxn modelId="{0EDCAA96-FADE-4210-BA3C-D4C460CA312A}" type="presParOf" srcId="{FBD04FFB-A880-496D-9EC8-8F651E043BF4}" destId="{299277D0-6B2F-4A04-88B6-9A8E5FFF76E7}" srcOrd="19" destOrd="0" presId="urn:microsoft.com/office/officeart/2005/8/layout/radial1"/>
    <dgm:cxn modelId="{CE5276EA-198E-4723-B023-7D0C5B9F2E17}" type="presParOf" srcId="{299277D0-6B2F-4A04-88B6-9A8E5FFF76E7}" destId="{7260AFDB-D83F-4665-AA5E-DC8EE4CE514B}" srcOrd="0" destOrd="0" presId="urn:microsoft.com/office/officeart/2005/8/layout/radial1"/>
    <dgm:cxn modelId="{BBD79D62-C6FD-44CA-9E94-E730005F5402}" type="presParOf" srcId="{FBD04FFB-A880-496D-9EC8-8F651E043BF4}" destId="{B63BE523-5635-4860-81A7-A9D36581C027}" srcOrd="20" destOrd="0" presId="urn:microsoft.com/office/officeart/2005/8/layout/radial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E285B-152F-8646-A65A-22C872B11723}" type="doc">
      <dgm:prSet loTypeId="urn:microsoft.com/office/officeart/2005/8/layout/vList2" loCatId="list" qsTypeId="urn:microsoft.com/office/officeart/2005/8/quickstyle/simple1" qsCatId="simple" csTypeId="urn:microsoft.com/office/officeart/2005/8/colors/accent1_2" csCatId="accent1" phldr="0"/>
      <dgm:spPr/>
      <dgm:t>
        <a:bodyPr/>
        <a:lstStyle/>
        <a:p>
          <a:endParaRPr lang="en-US"/>
        </a:p>
      </dgm:t>
    </dgm:pt>
    <dgm:pt modelId="{E7721C49-8104-6740-AAA9-BB1959FD28CA}">
      <dgm:prSet phldrT="[Text]" phldr="1"/>
      <dgm:spPr/>
      <dgm:t>
        <a:bodyPr/>
        <a:lstStyle/>
        <a:p>
          <a:endParaRPr lang="en-US"/>
        </a:p>
      </dgm:t>
    </dgm:pt>
    <dgm:pt modelId="{7B5DA973-2C25-D142-9643-BE42916BB73A}" type="parTrans" cxnId="{68BC8119-8C39-884E-A56F-CB0D5D20A24A}">
      <dgm:prSet/>
      <dgm:spPr/>
      <dgm:t>
        <a:bodyPr/>
        <a:lstStyle/>
        <a:p>
          <a:endParaRPr lang="en-US"/>
        </a:p>
      </dgm:t>
    </dgm:pt>
    <dgm:pt modelId="{1AD78D52-7CA0-9D43-BCF9-6A5F04908D57}" type="sibTrans" cxnId="{68BC8119-8C39-884E-A56F-CB0D5D20A24A}">
      <dgm:prSet/>
      <dgm:spPr/>
      <dgm:t>
        <a:bodyPr/>
        <a:lstStyle/>
        <a:p>
          <a:endParaRPr lang="en-US"/>
        </a:p>
      </dgm:t>
    </dgm:pt>
    <dgm:pt modelId="{1729D38D-B5A8-ED47-B2DF-05DF6DB159EA}">
      <dgm:prSet phldrT="[Text]" phldr="1"/>
      <dgm:spPr/>
      <dgm:t>
        <a:bodyPr/>
        <a:lstStyle/>
        <a:p>
          <a:endParaRPr lang="en-US"/>
        </a:p>
      </dgm:t>
    </dgm:pt>
    <dgm:pt modelId="{F421D2E3-2356-8F47-BB1A-9BB8C6596A2E}" type="parTrans" cxnId="{47DAED8F-A2F3-7B47-B919-398801489E1C}">
      <dgm:prSet/>
      <dgm:spPr/>
      <dgm:t>
        <a:bodyPr/>
        <a:lstStyle/>
        <a:p>
          <a:endParaRPr lang="en-US"/>
        </a:p>
      </dgm:t>
    </dgm:pt>
    <dgm:pt modelId="{223971DF-FEEB-2E4B-896D-A0DB38A87D94}" type="sibTrans" cxnId="{47DAED8F-A2F3-7B47-B919-398801489E1C}">
      <dgm:prSet/>
      <dgm:spPr/>
      <dgm:t>
        <a:bodyPr/>
        <a:lstStyle/>
        <a:p>
          <a:endParaRPr lang="en-US"/>
        </a:p>
      </dgm:t>
    </dgm:pt>
    <dgm:pt modelId="{D0BA5867-464E-7845-9AE4-D45036F04346}">
      <dgm:prSet phldrT="[Text]" phldr="1"/>
      <dgm:spPr/>
      <dgm:t>
        <a:bodyPr/>
        <a:lstStyle/>
        <a:p>
          <a:endParaRPr lang="en-US"/>
        </a:p>
      </dgm:t>
    </dgm:pt>
    <dgm:pt modelId="{9C7F5535-A0C4-3242-B784-6F83F32BD5FE}" type="parTrans" cxnId="{05980AD4-2B29-9945-9E28-A6627A7A7601}">
      <dgm:prSet/>
      <dgm:spPr/>
      <dgm:t>
        <a:bodyPr/>
        <a:lstStyle/>
        <a:p>
          <a:endParaRPr lang="en-US"/>
        </a:p>
      </dgm:t>
    </dgm:pt>
    <dgm:pt modelId="{5B6C9261-AF07-4346-81E9-1D65991CFA33}" type="sibTrans" cxnId="{05980AD4-2B29-9945-9E28-A6627A7A7601}">
      <dgm:prSet/>
      <dgm:spPr/>
      <dgm:t>
        <a:bodyPr/>
        <a:lstStyle/>
        <a:p>
          <a:endParaRPr lang="en-US"/>
        </a:p>
      </dgm:t>
    </dgm:pt>
    <dgm:pt modelId="{CDC172B1-D3E1-4D4D-B327-90D1B32332BA}">
      <dgm:prSet phldrT="[Text]" phldr="1"/>
      <dgm:spPr/>
      <dgm:t>
        <a:bodyPr/>
        <a:lstStyle/>
        <a:p>
          <a:endParaRPr lang="en-US"/>
        </a:p>
      </dgm:t>
    </dgm:pt>
    <dgm:pt modelId="{FC05EC6F-77A2-3546-9B28-F56CF157C93E}" type="parTrans" cxnId="{CF1A8913-D985-3640-83C0-84367219DBB2}">
      <dgm:prSet/>
      <dgm:spPr/>
      <dgm:t>
        <a:bodyPr/>
        <a:lstStyle/>
        <a:p>
          <a:endParaRPr lang="en-US"/>
        </a:p>
      </dgm:t>
    </dgm:pt>
    <dgm:pt modelId="{AAF35D96-7361-364B-A965-DFB9531498E0}" type="sibTrans" cxnId="{CF1A8913-D985-3640-83C0-84367219DBB2}">
      <dgm:prSet/>
      <dgm:spPr/>
      <dgm:t>
        <a:bodyPr/>
        <a:lstStyle/>
        <a:p>
          <a:endParaRPr lang="en-US"/>
        </a:p>
      </dgm:t>
    </dgm:pt>
    <dgm:pt modelId="{381B5D95-962A-1F4D-875E-86A34EC2EBE2}" type="pres">
      <dgm:prSet presAssocID="{D27E285B-152F-8646-A65A-22C872B11723}" presName="linear" presStyleCnt="0">
        <dgm:presLayoutVars>
          <dgm:animLvl val="lvl"/>
          <dgm:resizeHandles val="exact"/>
        </dgm:presLayoutVars>
      </dgm:prSet>
      <dgm:spPr/>
    </dgm:pt>
    <dgm:pt modelId="{7A840FC6-07BD-3B43-BC11-DF082A8E9BF1}" type="pres">
      <dgm:prSet presAssocID="{E7721C49-8104-6740-AAA9-BB1959FD28CA}" presName="parentText" presStyleLbl="node1" presStyleIdx="0" presStyleCnt="2">
        <dgm:presLayoutVars>
          <dgm:chMax val="0"/>
          <dgm:bulletEnabled val="1"/>
        </dgm:presLayoutVars>
      </dgm:prSet>
      <dgm:spPr/>
    </dgm:pt>
    <dgm:pt modelId="{6B265E2F-F973-1648-8A09-77BEC443090D}" type="pres">
      <dgm:prSet presAssocID="{E7721C49-8104-6740-AAA9-BB1959FD28CA}" presName="childText" presStyleLbl="revTx" presStyleIdx="0" presStyleCnt="2">
        <dgm:presLayoutVars>
          <dgm:bulletEnabled val="1"/>
        </dgm:presLayoutVars>
      </dgm:prSet>
      <dgm:spPr/>
    </dgm:pt>
    <dgm:pt modelId="{62AECD5C-F738-A54F-9F6D-EA955DC09F40}" type="pres">
      <dgm:prSet presAssocID="{D0BA5867-464E-7845-9AE4-D45036F04346}" presName="parentText" presStyleLbl="node1" presStyleIdx="1" presStyleCnt="2">
        <dgm:presLayoutVars>
          <dgm:chMax val="0"/>
          <dgm:bulletEnabled val="1"/>
        </dgm:presLayoutVars>
      </dgm:prSet>
      <dgm:spPr/>
    </dgm:pt>
    <dgm:pt modelId="{973A52CB-DF29-D046-8958-787CBDCA2294}" type="pres">
      <dgm:prSet presAssocID="{D0BA5867-464E-7845-9AE4-D45036F04346}" presName="childText" presStyleLbl="revTx" presStyleIdx="1" presStyleCnt="2">
        <dgm:presLayoutVars>
          <dgm:bulletEnabled val="1"/>
        </dgm:presLayoutVars>
      </dgm:prSet>
      <dgm:spPr/>
    </dgm:pt>
  </dgm:ptLst>
  <dgm:cxnLst>
    <dgm:cxn modelId="{CF1A8913-D985-3640-83C0-84367219DBB2}" srcId="{D0BA5867-464E-7845-9AE4-D45036F04346}" destId="{CDC172B1-D3E1-4D4D-B327-90D1B32332BA}" srcOrd="0" destOrd="0" parTransId="{FC05EC6F-77A2-3546-9B28-F56CF157C93E}" sibTransId="{AAF35D96-7361-364B-A965-DFB9531498E0}"/>
    <dgm:cxn modelId="{68BC8119-8C39-884E-A56F-CB0D5D20A24A}" srcId="{D27E285B-152F-8646-A65A-22C872B11723}" destId="{E7721C49-8104-6740-AAA9-BB1959FD28CA}" srcOrd="0" destOrd="0" parTransId="{7B5DA973-2C25-D142-9643-BE42916BB73A}" sibTransId="{1AD78D52-7CA0-9D43-BCF9-6A5F04908D57}"/>
    <dgm:cxn modelId="{9B89BB38-D972-F14B-BBED-3A1B6452F976}" type="presOf" srcId="{CDC172B1-D3E1-4D4D-B327-90D1B32332BA}" destId="{973A52CB-DF29-D046-8958-787CBDCA2294}" srcOrd="0" destOrd="0" presId="urn:microsoft.com/office/officeart/2005/8/layout/vList2"/>
    <dgm:cxn modelId="{47DAED8F-A2F3-7B47-B919-398801489E1C}" srcId="{E7721C49-8104-6740-AAA9-BB1959FD28CA}" destId="{1729D38D-B5A8-ED47-B2DF-05DF6DB159EA}" srcOrd="0" destOrd="0" parTransId="{F421D2E3-2356-8F47-BB1A-9BB8C6596A2E}" sibTransId="{223971DF-FEEB-2E4B-896D-A0DB38A87D94}"/>
    <dgm:cxn modelId="{9F20B59F-59C7-074C-B623-D7263B22727D}" type="presOf" srcId="{D0BA5867-464E-7845-9AE4-D45036F04346}" destId="{62AECD5C-F738-A54F-9F6D-EA955DC09F40}" srcOrd="0" destOrd="0" presId="urn:microsoft.com/office/officeart/2005/8/layout/vList2"/>
    <dgm:cxn modelId="{7E7434AB-88E2-0340-9B10-B9F7A3E18337}" type="presOf" srcId="{1729D38D-B5A8-ED47-B2DF-05DF6DB159EA}" destId="{6B265E2F-F973-1648-8A09-77BEC443090D}" srcOrd="0" destOrd="0" presId="urn:microsoft.com/office/officeart/2005/8/layout/vList2"/>
    <dgm:cxn modelId="{05980AD4-2B29-9945-9E28-A6627A7A7601}" srcId="{D27E285B-152F-8646-A65A-22C872B11723}" destId="{D0BA5867-464E-7845-9AE4-D45036F04346}" srcOrd="1" destOrd="0" parTransId="{9C7F5535-A0C4-3242-B784-6F83F32BD5FE}" sibTransId="{5B6C9261-AF07-4346-81E9-1D65991CFA33}"/>
    <dgm:cxn modelId="{57821ADD-A19E-994B-A31B-6892257E8230}" type="presOf" srcId="{D27E285B-152F-8646-A65A-22C872B11723}" destId="{381B5D95-962A-1F4D-875E-86A34EC2EBE2}" srcOrd="0" destOrd="0" presId="urn:microsoft.com/office/officeart/2005/8/layout/vList2"/>
    <dgm:cxn modelId="{07B824F0-A4A4-4C4C-9D45-83C4CE151635}" type="presOf" srcId="{E7721C49-8104-6740-AAA9-BB1959FD28CA}" destId="{7A840FC6-07BD-3B43-BC11-DF082A8E9BF1}" srcOrd="0" destOrd="0" presId="urn:microsoft.com/office/officeart/2005/8/layout/vList2"/>
    <dgm:cxn modelId="{8C15F67C-73DC-0A47-A297-FF4E696C5A87}" type="presParOf" srcId="{381B5D95-962A-1F4D-875E-86A34EC2EBE2}" destId="{7A840FC6-07BD-3B43-BC11-DF082A8E9BF1}" srcOrd="0" destOrd="0" presId="urn:microsoft.com/office/officeart/2005/8/layout/vList2"/>
    <dgm:cxn modelId="{C4C2A45F-9AEC-7447-9641-158FDE69FDE5}" type="presParOf" srcId="{381B5D95-962A-1F4D-875E-86A34EC2EBE2}" destId="{6B265E2F-F973-1648-8A09-77BEC443090D}" srcOrd="1" destOrd="0" presId="urn:microsoft.com/office/officeart/2005/8/layout/vList2"/>
    <dgm:cxn modelId="{A88B6B6C-0D58-1E4D-83EE-33768AC94121}" type="presParOf" srcId="{381B5D95-962A-1F4D-875E-86A34EC2EBE2}" destId="{62AECD5C-F738-A54F-9F6D-EA955DC09F40}" srcOrd="2" destOrd="0" presId="urn:microsoft.com/office/officeart/2005/8/layout/vList2"/>
    <dgm:cxn modelId="{4362E321-598E-F74C-A13E-F79B3007DC39}" type="presParOf" srcId="{381B5D95-962A-1F4D-875E-86A34EC2EBE2}" destId="{973A52CB-DF29-D046-8958-787CBDCA229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9DBE2-E0BC-43FA-9309-7575A257187D}">
      <dsp:nvSpPr>
        <dsp:cNvPr id="0" name=""/>
        <dsp:cNvSpPr/>
      </dsp:nvSpPr>
      <dsp:spPr>
        <a:xfrm>
          <a:off x="2229540" y="2172238"/>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sz="1000" b="1" i="0" u="none" strike="noStrike" kern="1200" cap="none" normalizeH="0" baseline="0" dirty="0">
              <a:ln>
                <a:noFill/>
              </a:ln>
              <a:solidFill>
                <a:schemeClr val="tx1"/>
              </a:solidFill>
              <a:effectLst/>
              <a:latin typeface="Arial" pitchFamily="34" charset="0"/>
              <a:cs typeface="Arial" pitchFamily="34" charset="0"/>
            </a:rPr>
            <a:t>Contractor Licensing</a:t>
          </a:r>
        </a:p>
      </dsp:txBody>
      <dsp:txXfrm>
        <a:off x="2379029" y="2321727"/>
        <a:ext cx="721795" cy="721795"/>
      </dsp:txXfrm>
    </dsp:sp>
    <dsp:sp modelId="{411F59CB-6B97-4886-8C25-722E33320DBE}">
      <dsp:nvSpPr>
        <dsp:cNvPr id="0" name=""/>
        <dsp:cNvSpPr/>
      </dsp:nvSpPr>
      <dsp:spPr>
        <a:xfrm rot="16200000">
          <a:off x="2174708" y="1590254"/>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2711666" y="1578758"/>
        <a:ext cx="56521" cy="56521"/>
      </dsp:txXfrm>
    </dsp:sp>
    <dsp:sp modelId="{41944452-4C59-4EC6-B7A4-083D161C80AB}">
      <dsp:nvSpPr>
        <dsp:cNvPr id="0" name=""/>
        <dsp:cNvSpPr/>
      </dsp:nvSpPr>
      <dsp:spPr>
        <a:xfrm>
          <a:off x="2229540" y="21026"/>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altLang="ja-JP" sz="1000" b="1" i="0" u="none" strike="noStrike" kern="1200" cap="none" normalizeH="0" baseline="0" dirty="0">
              <a:ln>
                <a:noFill/>
              </a:ln>
              <a:solidFill>
                <a:schemeClr val="tx1"/>
              </a:solidFill>
              <a:effectLst/>
              <a:latin typeface="Arial" pitchFamily="34" charset="0"/>
              <a:ea typeface="MS PGothic" pitchFamily="34" charset="-128"/>
              <a:cs typeface="Arial" pitchFamily="34" charset="0"/>
            </a:rPr>
            <a:t>Approve Product</a:t>
          </a:r>
          <a:endParaRPr kumimoji="0" lang="en-US" sz="1000" b="1" i="0" u="none" strike="noStrike" kern="1200" cap="none" normalizeH="0" baseline="0" dirty="0">
            <a:ln>
              <a:noFill/>
            </a:ln>
            <a:solidFill>
              <a:schemeClr val="tx1"/>
            </a:solidFill>
            <a:effectLst/>
            <a:latin typeface="Arial" pitchFamily="34" charset="0"/>
            <a:cs typeface="Arial" pitchFamily="34" charset="0"/>
          </a:endParaRPr>
        </a:p>
      </dsp:txBody>
      <dsp:txXfrm>
        <a:off x="2379029" y="170515"/>
        <a:ext cx="721795" cy="721795"/>
      </dsp:txXfrm>
    </dsp:sp>
    <dsp:sp modelId="{B5037947-63FD-45F7-A3B6-B07782AEA6E0}">
      <dsp:nvSpPr>
        <dsp:cNvPr id="0" name=""/>
        <dsp:cNvSpPr/>
      </dsp:nvSpPr>
      <dsp:spPr>
        <a:xfrm rot="18360000">
          <a:off x="2806933" y="1795676"/>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343891" y="1784180"/>
        <a:ext cx="56521" cy="56521"/>
      </dsp:txXfrm>
    </dsp:sp>
    <dsp:sp modelId="{A49CD36C-04EB-4377-958F-323E2972F8E5}">
      <dsp:nvSpPr>
        <dsp:cNvPr id="0" name=""/>
        <dsp:cNvSpPr/>
      </dsp:nvSpPr>
      <dsp:spPr>
        <a:xfrm>
          <a:off x="3493991" y="431871"/>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1000" b="1" i="0" u="none" strike="noStrike" kern="1200" cap="none" normalizeH="0" baseline="0">
              <a:ln>
                <a:noFill/>
              </a:ln>
              <a:solidFill>
                <a:schemeClr val="tx1"/>
              </a:solidFill>
              <a:effectLst/>
              <a:latin typeface="Arial" pitchFamily="34" charset="0"/>
              <a:ea typeface="MS PGothic" pitchFamily="34" charset="-128"/>
              <a:cs typeface="Arial" pitchFamily="34" charset="0"/>
            </a:rPr>
            <a:t>Investigate Incident</a:t>
          </a:r>
        </a:p>
      </dsp:txBody>
      <dsp:txXfrm>
        <a:off x="3643480" y="581360"/>
        <a:ext cx="721795" cy="721795"/>
      </dsp:txXfrm>
    </dsp:sp>
    <dsp:sp modelId="{F1CC5998-A8A9-4BC9-ADF5-E0BBABF740E9}">
      <dsp:nvSpPr>
        <dsp:cNvPr id="0" name=""/>
        <dsp:cNvSpPr/>
      </dsp:nvSpPr>
      <dsp:spPr>
        <a:xfrm rot="20520000">
          <a:off x="3197670" y="2333479"/>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734628" y="2321983"/>
        <a:ext cx="56521" cy="56521"/>
      </dsp:txXfrm>
    </dsp:sp>
    <dsp:sp modelId="{F230494B-32A3-4183-9483-ACD05A10129F}">
      <dsp:nvSpPr>
        <dsp:cNvPr id="0" name=""/>
        <dsp:cNvSpPr/>
      </dsp:nvSpPr>
      <dsp:spPr>
        <a:xfrm>
          <a:off x="4275464" y="1507477"/>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1100" b="1" i="0" u="none" strike="noStrike" kern="1200" cap="none" normalizeH="0" baseline="0" dirty="0">
              <a:ln>
                <a:noFill/>
              </a:ln>
              <a:solidFill>
                <a:schemeClr val="tx1"/>
              </a:solidFill>
              <a:effectLst/>
              <a:latin typeface="Arial" pitchFamily="34" charset="0"/>
              <a:ea typeface="MS PGothic" pitchFamily="34" charset="-128"/>
              <a:cs typeface="Arial" pitchFamily="34" charset="0"/>
            </a:rPr>
            <a:t>Conduct Site Inspection</a:t>
          </a:r>
        </a:p>
      </dsp:txBody>
      <dsp:txXfrm>
        <a:off x="4424953" y="1656966"/>
        <a:ext cx="721795" cy="721795"/>
      </dsp:txXfrm>
    </dsp:sp>
    <dsp:sp modelId="{FCC6F598-2BEB-4520-9E67-9F70ED40DF9F}">
      <dsp:nvSpPr>
        <dsp:cNvPr id="0" name=""/>
        <dsp:cNvSpPr/>
      </dsp:nvSpPr>
      <dsp:spPr>
        <a:xfrm rot="1080000">
          <a:off x="3197670" y="2998240"/>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734628" y="2986744"/>
        <a:ext cx="56521" cy="56521"/>
      </dsp:txXfrm>
    </dsp:sp>
    <dsp:sp modelId="{FF47D89E-C31F-4104-8D16-79EAFBF0C6A5}">
      <dsp:nvSpPr>
        <dsp:cNvPr id="0" name=""/>
        <dsp:cNvSpPr/>
      </dsp:nvSpPr>
      <dsp:spPr>
        <a:xfrm>
          <a:off x="4275464" y="2836999"/>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900" b="1" i="0" u="none" strike="noStrike" kern="1200" cap="none" normalizeH="0" baseline="0" dirty="0">
              <a:ln>
                <a:noFill/>
              </a:ln>
              <a:solidFill>
                <a:schemeClr val="tx1"/>
              </a:solidFill>
              <a:effectLst/>
              <a:latin typeface="Arial" pitchFamily="34" charset="0"/>
              <a:ea typeface="MS PGothic" pitchFamily="34" charset="-128"/>
              <a:cs typeface="Arial" pitchFamily="34" charset="0"/>
            </a:rPr>
            <a:t>Issue Commercial / Residential Installation Permit</a:t>
          </a:r>
        </a:p>
      </dsp:txBody>
      <dsp:txXfrm>
        <a:off x="4424953" y="2986488"/>
        <a:ext cx="721795" cy="721795"/>
      </dsp:txXfrm>
    </dsp:sp>
    <dsp:sp modelId="{E22B02EE-2F5B-4235-B0A7-D22479AECFA7}">
      <dsp:nvSpPr>
        <dsp:cNvPr id="0" name=""/>
        <dsp:cNvSpPr/>
      </dsp:nvSpPr>
      <dsp:spPr>
        <a:xfrm rot="3240000">
          <a:off x="2806933" y="3536043"/>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343891" y="3524547"/>
        <a:ext cx="56521" cy="56521"/>
      </dsp:txXfrm>
    </dsp:sp>
    <dsp:sp modelId="{558BFD25-4E27-483D-888E-3FD295569CF6}">
      <dsp:nvSpPr>
        <dsp:cNvPr id="0" name=""/>
        <dsp:cNvSpPr/>
      </dsp:nvSpPr>
      <dsp:spPr>
        <a:xfrm>
          <a:off x="3493991" y="3912605"/>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900" b="1" i="0" u="none" strike="noStrike" kern="1200" cap="none" normalizeH="0" baseline="0" dirty="0">
              <a:ln>
                <a:noFill/>
              </a:ln>
              <a:solidFill>
                <a:schemeClr val="tx1"/>
              </a:solidFill>
              <a:effectLst/>
              <a:latin typeface="Arial" pitchFamily="34" charset="0"/>
              <a:ea typeface="MS PGothic" pitchFamily="34" charset="-128"/>
              <a:cs typeface="Arial" pitchFamily="34" charset="0"/>
            </a:rPr>
            <a:t>Issue Commercial / Residential Operating Permit</a:t>
          </a:r>
        </a:p>
      </dsp:txBody>
      <dsp:txXfrm>
        <a:off x="3643480" y="4062094"/>
        <a:ext cx="721795" cy="721795"/>
      </dsp:txXfrm>
    </dsp:sp>
    <dsp:sp modelId="{9A6ACE1F-B43F-43C1-9732-99155DBBFE64}">
      <dsp:nvSpPr>
        <dsp:cNvPr id="0" name=""/>
        <dsp:cNvSpPr/>
      </dsp:nvSpPr>
      <dsp:spPr>
        <a:xfrm rot="5400000">
          <a:off x="2174708" y="3741465"/>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2711666" y="3729969"/>
        <a:ext cx="56521" cy="56521"/>
      </dsp:txXfrm>
    </dsp:sp>
    <dsp:sp modelId="{ABB7E219-3419-430F-A31D-3D1538467BD3}">
      <dsp:nvSpPr>
        <dsp:cNvPr id="0" name=""/>
        <dsp:cNvSpPr/>
      </dsp:nvSpPr>
      <dsp:spPr>
        <a:xfrm>
          <a:off x="2229540" y="4323450"/>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altLang="ja-JP" sz="900" b="1" i="0" u="none" strike="noStrike" kern="1200" cap="none" normalizeH="0" baseline="0">
              <a:ln>
                <a:noFill/>
              </a:ln>
              <a:solidFill>
                <a:schemeClr val="tx1"/>
              </a:solidFill>
              <a:effectLst/>
              <a:latin typeface="Arial" pitchFamily="34" charset="0"/>
              <a:ea typeface="MS PGothic" pitchFamily="34" charset="-128"/>
              <a:cs typeface="Arial" pitchFamily="34" charset="0"/>
            </a:rPr>
            <a:t>Grant Qualification</a:t>
          </a:r>
          <a:endParaRPr kumimoji="0" lang="en-US" sz="900" b="1" i="0" u="none" strike="noStrike" kern="1200" cap="none" normalizeH="0" baseline="0">
            <a:ln>
              <a:noFill/>
            </a:ln>
            <a:solidFill>
              <a:schemeClr val="tx1"/>
            </a:solidFill>
            <a:effectLst/>
            <a:latin typeface="Arial" pitchFamily="34" charset="0"/>
            <a:cs typeface="Arial" pitchFamily="34" charset="0"/>
          </a:endParaRPr>
        </a:p>
      </dsp:txBody>
      <dsp:txXfrm>
        <a:off x="2379029" y="4472939"/>
        <a:ext cx="721795" cy="721795"/>
      </dsp:txXfrm>
    </dsp:sp>
    <dsp:sp modelId="{5D5E7F73-AC12-4676-84C2-6B1876D1CF57}">
      <dsp:nvSpPr>
        <dsp:cNvPr id="0" name=""/>
        <dsp:cNvSpPr/>
      </dsp:nvSpPr>
      <dsp:spPr>
        <a:xfrm rot="7560000">
          <a:off x="1542482" y="3536043"/>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079441" y="3524547"/>
        <a:ext cx="56521" cy="56521"/>
      </dsp:txXfrm>
    </dsp:sp>
    <dsp:sp modelId="{29B3A228-4CD2-4585-A758-D083A95BEE35}">
      <dsp:nvSpPr>
        <dsp:cNvPr id="0" name=""/>
        <dsp:cNvSpPr/>
      </dsp:nvSpPr>
      <dsp:spPr>
        <a:xfrm>
          <a:off x="965090" y="3912605"/>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1000" b="1" i="0" u="none" strike="noStrike" kern="1200" cap="none" normalizeH="0" baseline="0" dirty="0">
              <a:ln>
                <a:noFill/>
              </a:ln>
              <a:solidFill>
                <a:schemeClr val="tx1"/>
              </a:solidFill>
              <a:effectLst/>
              <a:latin typeface="Arial" pitchFamily="34" charset="0"/>
              <a:ea typeface="MS PGothic" pitchFamily="34" charset="-128"/>
              <a:cs typeface="Arial" pitchFamily="34" charset="0"/>
            </a:rPr>
            <a:t>Issue Contractor License</a:t>
          </a:r>
        </a:p>
      </dsp:txBody>
      <dsp:txXfrm>
        <a:off x="1114579" y="4062094"/>
        <a:ext cx="721795" cy="721795"/>
      </dsp:txXfrm>
    </dsp:sp>
    <dsp:sp modelId="{762DA921-35BC-4D2E-8F3D-956BE0BDC544}">
      <dsp:nvSpPr>
        <dsp:cNvPr id="0" name=""/>
        <dsp:cNvSpPr/>
      </dsp:nvSpPr>
      <dsp:spPr>
        <a:xfrm rot="9720000">
          <a:off x="1151746" y="2998240"/>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1688704" y="2986744"/>
        <a:ext cx="56521" cy="56521"/>
      </dsp:txXfrm>
    </dsp:sp>
    <dsp:sp modelId="{B7B3A08B-6292-4044-AB01-A009E332D832}">
      <dsp:nvSpPr>
        <dsp:cNvPr id="0" name=""/>
        <dsp:cNvSpPr/>
      </dsp:nvSpPr>
      <dsp:spPr>
        <a:xfrm>
          <a:off x="183617" y="2836999"/>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900" b="1" i="0" u="none" strike="noStrike" kern="1200" cap="none" normalizeH="0" baseline="0" dirty="0">
              <a:ln>
                <a:noFill/>
              </a:ln>
              <a:solidFill>
                <a:schemeClr val="tx1"/>
              </a:solidFill>
              <a:effectLst/>
              <a:latin typeface="Arial" pitchFamily="34" charset="0"/>
              <a:ea typeface="MS PGothic" pitchFamily="34" charset="-128"/>
              <a:cs typeface="Arial" pitchFamily="34" charset="0"/>
            </a:rPr>
            <a:t>Conduct Disciplinary Event</a:t>
          </a:r>
        </a:p>
      </dsp:txBody>
      <dsp:txXfrm>
        <a:off x="333106" y="2986488"/>
        <a:ext cx="721795" cy="721795"/>
      </dsp:txXfrm>
    </dsp:sp>
    <dsp:sp modelId="{5FCC5718-5F37-4660-939B-DB343D713EB4}">
      <dsp:nvSpPr>
        <dsp:cNvPr id="0" name=""/>
        <dsp:cNvSpPr/>
      </dsp:nvSpPr>
      <dsp:spPr>
        <a:xfrm rot="11880000">
          <a:off x="1151746" y="2333479"/>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1688704" y="2321983"/>
        <a:ext cx="56521" cy="56521"/>
      </dsp:txXfrm>
    </dsp:sp>
    <dsp:sp modelId="{0084F484-8E47-4694-BDEE-0BE7F8D41C89}">
      <dsp:nvSpPr>
        <dsp:cNvPr id="0" name=""/>
        <dsp:cNvSpPr/>
      </dsp:nvSpPr>
      <dsp:spPr>
        <a:xfrm>
          <a:off x="183617" y="1507477"/>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ja-JP" sz="1000" b="1" i="0" u="none" strike="noStrike" kern="1200" cap="none" normalizeH="0" baseline="0">
              <a:ln>
                <a:noFill/>
              </a:ln>
              <a:solidFill>
                <a:schemeClr val="tx1"/>
              </a:solidFill>
              <a:effectLst/>
              <a:latin typeface="Arial" pitchFamily="34" charset="0"/>
              <a:ea typeface="MS PGothic" pitchFamily="34" charset="-128"/>
              <a:cs typeface="Arial" pitchFamily="34" charset="0"/>
            </a:rPr>
            <a:t>Resolve Inquiry</a:t>
          </a:r>
        </a:p>
      </dsp:txBody>
      <dsp:txXfrm>
        <a:off x="333106" y="1656966"/>
        <a:ext cx="721795" cy="721795"/>
      </dsp:txXfrm>
    </dsp:sp>
    <dsp:sp modelId="{299277D0-6B2F-4A04-88B6-9A8E5FFF76E7}">
      <dsp:nvSpPr>
        <dsp:cNvPr id="0" name=""/>
        <dsp:cNvSpPr/>
      </dsp:nvSpPr>
      <dsp:spPr>
        <a:xfrm rot="14040000">
          <a:off x="1542482" y="1795676"/>
          <a:ext cx="1130438" cy="33529"/>
        </a:xfrm>
        <a:custGeom>
          <a:avLst/>
          <a:gdLst/>
          <a:ahLst/>
          <a:cxnLst/>
          <a:rect l="0" t="0" r="0" b="0"/>
          <a:pathLst>
            <a:path>
              <a:moveTo>
                <a:pt x="0" y="16764"/>
              </a:moveTo>
              <a:lnTo>
                <a:pt x="1130438" y="16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079441" y="1784180"/>
        <a:ext cx="56521" cy="56521"/>
      </dsp:txXfrm>
    </dsp:sp>
    <dsp:sp modelId="{B63BE523-5635-4860-81A7-A9D36581C027}">
      <dsp:nvSpPr>
        <dsp:cNvPr id="0" name=""/>
        <dsp:cNvSpPr/>
      </dsp:nvSpPr>
      <dsp:spPr>
        <a:xfrm>
          <a:off x="965090" y="431871"/>
          <a:ext cx="1020773" cy="1020773"/>
        </a:xfrm>
        <a:prstGeom prst="ellipse">
          <a:avLst/>
        </a:prstGeom>
        <a:solidFill>
          <a:srgbClr val="FFCC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50000"/>
            </a:spcBef>
            <a:spcAft>
              <a:spcPct val="0"/>
            </a:spcAft>
            <a:buClr>
              <a:schemeClr val="tx1"/>
            </a:buClr>
            <a:buSzTx/>
            <a:buFontTx/>
            <a:buNone/>
            <a:tabLst/>
          </a:pPr>
          <a:r>
            <a:rPr kumimoji="0" lang="en-US" sz="1000" b="1" i="0" u="none" strike="noStrike" kern="1200" cap="none" normalizeH="0" baseline="0">
              <a:ln>
                <a:noFill/>
              </a:ln>
              <a:solidFill>
                <a:schemeClr val="tx1"/>
              </a:solidFill>
              <a:effectLst/>
              <a:latin typeface="Arial" pitchFamily="34" charset="0"/>
              <a:cs typeface="Arial" pitchFamily="34" charset="0"/>
            </a:rPr>
            <a:t>etc.</a:t>
          </a:r>
        </a:p>
      </dsp:txBody>
      <dsp:txXfrm>
        <a:off x="1114579" y="581360"/>
        <a:ext cx="721795" cy="721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40FC6-07BD-3B43-BC11-DF082A8E9BF1}">
      <dsp:nvSpPr>
        <dsp:cNvPr id="0" name=""/>
        <dsp:cNvSpPr/>
      </dsp:nvSpPr>
      <dsp:spPr>
        <a:xfrm>
          <a:off x="0" y="2742080"/>
          <a:ext cx="10000000" cy="1198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endParaRPr lang="en-US" sz="5000" kern="1200"/>
        </a:p>
      </dsp:txBody>
      <dsp:txXfrm>
        <a:off x="58485" y="2800565"/>
        <a:ext cx="9883030" cy="1081110"/>
      </dsp:txXfrm>
    </dsp:sp>
    <dsp:sp modelId="{6B265E2F-F973-1648-8A09-77BEC443090D}">
      <dsp:nvSpPr>
        <dsp:cNvPr id="0" name=""/>
        <dsp:cNvSpPr/>
      </dsp:nvSpPr>
      <dsp:spPr>
        <a:xfrm>
          <a:off x="0" y="3940160"/>
          <a:ext cx="1000000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0" tIns="63500" rIns="355600" bIns="63500" numCol="1" spcCol="1270" anchor="t" anchorCtr="0">
          <a:noAutofit/>
        </a:bodyPr>
        <a:lstStyle/>
        <a:p>
          <a:pPr marL="285750" lvl="1" indent="-285750" algn="l" defTabSz="1733550">
            <a:lnSpc>
              <a:spcPct val="90000"/>
            </a:lnSpc>
            <a:spcBef>
              <a:spcPct val="0"/>
            </a:spcBef>
            <a:spcAft>
              <a:spcPct val="20000"/>
            </a:spcAft>
            <a:buChar char="•"/>
          </a:pPr>
          <a:endParaRPr lang="en-US" sz="3900" kern="1200"/>
        </a:p>
      </dsp:txBody>
      <dsp:txXfrm>
        <a:off x="0" y="3940160"/>
        <a:ext cx="10000000" cy="1059840"/>
      </dsp:txXfrm>
    </dsp:sp>
    <dsp:sp modelId="{62AECD5C-F738-A54F-9F6D-EA955DC09F40}">
      <dsp:nvSpPr>
        <dsp:cNvPr id="0" name=""/>
        <dsp:cNvSpPr/>
      </dsp:nvSpPr>
      <dsp:spPr>
        <a:xfrm>
          <a:off x="0" y="5000000"/>
          <a:ext cx="10000000" cy="1198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endParaRPr lang="en-US" sz="5000" kern="1200"/>
        </a:p>
      </dsp:txBody>
      <dsp:txXfrm>
        <a:off x="58485" y="5058485"/>
        <a:ext cx="9883030" cy="1081110"/>
      </dsp:txXfrm>
    </dsp:sp>
    <dsp:sp modelId="{973A52CB-DF29-D046-8958-787CBDCA2294}">
      <dsp:nvSpPr>
        <dsp:cNvPr id="0" name=""/>
        <dsp:cNvSpPr/>
      </dsp:nvSpPr>
      <dsp:spPr>
        <a:xfrm>
          <a:off x="0" y="6198080"/>
          <a:ext cx="1000000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0" tIns="63500" rIns="355600" bIns="63500" numCol="1" spcCol="1270" anchor="t" anchorCtr="0">
          <a:noAutofit/>
        </a:bodyPr>
        <a:lstStyle/>
        <a:p>
          <a:pPr marL="285750" lvl="1" indent="-285750" algn="l" defTabSz="1733550">
            <a:lnSpc>
              <a:spcPct val="90000"/>
            </a:lnSpc>
            <a:spcBef>
              <a:spcPct val="0"/>
            </a:spcBef>
            <a:spcAft>
              <a:spcPct val="20000"/>
            </a:spcAft>
            <a:buChar char="•"/>
          </a:pPr>
          <a:endParaRPr lang="en-US" sz="3900" kern="1200"/>
        </a:p>
      </dsp:txBody>
      <dsp:txXfrm>
        <a:off x="0" y="6198080"/>
        <a:ext cx="10000000" cy="105984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21">
            <a:extLst>
              <a:ext uri="{FF2B5EF4-FFF2-40B4-BE49-F238E27FC236}">
                <a16:creationId xmlns:a16="http://schemas.microsoft.com/office/drawing/2014/main" id="{A65BD822-E994-2440-ADD2-6B15BDE95891}"/>
              </a:ext>
            </a:extLst>
          </p:cNvPr>
          <p:cNvSpPr>
            <a:spLocks noChangeArrowheads="1"/>
          </p:cNvSpPr>
          <p:nvPr/>
        </p:nvSpPr>
        <p:spPr bwMode="auto">
          <a:xfrm>
            <a:off x="287341" y="8893439"/>
            <a:ext cx="2906959" cy="179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616" tIns="27771" rIns="68616" bIns="27771">
            <a:spAutoFit/>
          </a:bodyPr>
          <a:lstStyle/>
          <a:p>
            <a:pPr algn="l" defTabSz="989013">
              <a:lnSpc>
                <a:spcPct val="100000"/>
              </a:lnSpc>
              <a:spcBef>
                <a:spcPct val="0"/>
              </a:spcBef>
              <a:buClrTx/>
              <a:buFontTx/>
              <a:buNone/>
              <a:defRPr/>
            </a:pPr>
            <a:r>
              <a:rPr lang="en-US" sz="800" b="1" i="1" dirty="0">
                <a:cs typeface="+mn-cs"/>
              </a:rPr>
              <a:t>WWBPMC –</a:t>
            </a:r>
            <a:r>
              <a:rPr lang="en-US" sz="800" b="1" i="1" baseline="0" dirty="0">
                <a:cs typeface="+mn-cs"/>
              </a:rPr>
              <a:t> </a:t>
            </a:r>
            <a:r>
              <a:rPr lang="en-US" sz="800" b="1" i="1" dirty="0">
                <a:cs typeface="+mn-cs"/>
              </a:rPr>
              <a:t>Working With Business Processes Masterclass – V3.1</a:t>
            </a:r>
          </a:p>
        </p:txBody>
      </p:sp>
      <p:sp>
        <p:nvSpPr>
          <p:cNvPr id="6" name="Rectangle 22">
            <a:extLst>
              <a:ext uri="{FF2B5EF4-FFF2-40B4-BE49-F238E27FC236}">
                <a16:creationId xmlns:a16="http://schemas.microsoft.com/office/drawing/2014/main" id="{23B509CC-D2E2-CD47-A4CF-BD96740AA174}"/>
              </a:ext>
            </a:extLst>
          </p:cNvPr>
          <p:cNvSpPr>
            <a:spLocks noChangeArrowheads="1"/>
          </p:cNvSpPr>
          <p:nvPr/>
        </p:nvSpPr>
        <p:spPr bwMode="auto">
          <a:xfrm>
            <a:off x="3755872" y="8893439"/>
            <a:ext cx="2658494" cy="179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616" tIns="27771" rIns="68616" bIns="27771">
            <a:spAutoFit/>
          </a:bodyPr>
          <a:lstStyle/>
          <a:p>
            <a:pPr marL="234950" lvl="2" algn="ctr" defTabSz="989013">
              <a:lnSpc>
                <a:spcPct val="100000"/>
              </a:lnSpc>
              <a:spcBef>
                <a:spcPct val="0"/>
              </a:spcBef>
              <a:buClrTx/>
              <a:buFontTx/>
              <a:buNone/>
              <a:defRPr/>
            </a:pPr>
            <a:r>
              <a:rPr lang="en-US" sz="800" b="1" i="1" dirty="0">
                <a:cs typeface="+mn-cs"/>
              </a:rPr>
              <a:t> </a:t>
            </a:r>
            <a:r>
              <a:rPr lang="en-US" sz="800" dirty="0">
                <a:cs typeface="+mn-cs"/>
              </a:rPr>
              <a:t>©</a:t>
            </a:r>
            <a:r>
              <a:rPr lang="en-US" sz="800" b="1" i="1" dirty="0">
                <a:cs typeface="+mn-cs"/>
              </a:rPr>
              <a:t> 2026 Alec Sharp &amp; Clariteq Systems Consulting Ltd.</a:t>
            </a:r>
          </a:p>
        </p:txBody>
      </p:sp>
      <p:sp>
        <p:nvSpPr>
          <p:cNvPr id="10" name="Line 24">
            <a:extLst>
              <a:ext uri="{FF2B5EF4-FFF2-40B4-BE49-F238E27FC236}">
                <a16:creationId xmlns:a16="http://schemas.microsoft.com/office/drawing/2014/main" id="{A0498556-D0B3-D04D-B1B7-F5A9C70C8E6F}"/>
              </a:ext>
            </a:extLst>
          </p:cNvPr>
          <p:cNvSpPr>
            <a:spLocks noChangeShapeType="1"/>
          </p:cNvSpPr>
          <p:nvPr/>
        </p:nvSpPr>
        <p:spPr bwMode="auto">
          <a:xfrm>
            <a:off x="311152" y="8899785"/>
            <a:ext cx="606640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val="199124136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3T03:39:10.075"/>
    </inkml:context>
    <inkml:brush xml:id="br0">
      <inkml:brushProperty name="width" value="0.05292" units="cm"/>
      <inkml:brushProperty name="height" value="0.05292" units="cm"/>
      <inkml:brushProperty name="color" value="#FF0000"/>
    </inkml:brush>
  </inkml:definitions>
  <inkml:trace contextRef="#ctx0" brushRef="#br0">32981 15023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7:54.091"/>
    </inkml:context>
    <inkml:brush xml:id="br0">
      <inkml:brushProperty name="width" value="0.1" units="cm"/>
      <inkml:brushProperty name="height" value="0.1" units="cm"/>
      <inkml:brushProperty name="color" value="#CED4E6"/>
    </inkml:brush>
  </inkml:definitions>
  <inkml:trace contextRef="#ctx0" brushRef="#br0">368 257 24575,'-15'3'0,"0"1"0,-1 0 0,0 0 0,0 0 0,3-2 0,1 0 0,5-1 0,1 0 0,1 0 0,1-1 0,-2 1 0,0-1 0,0 1 0,-1 0 0,0 0 0,1 0 0,1 0 0,2-1 0,1 1 0,-1-2 0,-1 1 0,-3-3 0,-2 0 0,3-1 0,-3 0 0,3 1 0,1-2 0,1 2 0,1 0 0,1 1 0,0-1 0,1 1 0,-1-1 0,2 1 0,-2-1 0,1-1 0,-1-1 0,-1-1 0,0 0 0,1 0 0,1 1 0,0 0 0,1 0 0,-1 0 0,0 0 0,1 0 0,0 2 0,0 0 0,-1-1 0,1 1 0,0-2 0,0 1 0,0 0 0,0-1 0,0 1 0,0 0 0,0 0 0,0 1 0,0-1 0,0 0 0,0 0 0,0 1 0,0-2 0,1 0 0,0 0 0,1 0 0,-2 0 0,1 0 0,-1 1 0,1 0 0,-1 0 0,1 1 0,0-2 0,0 2 0,0-2 0,-1 1 0,1 1 0,-1 0 0,1 1 0,0-1 0,1 1 0,1-1 0,1 1 0,-1-1 0,1 1 0,0-1 0,0 1 0,-1-1 0,-2 2 0,2-1 0,-1 1 0,0 0 0,1 1 0,-1-1 0,1 1 0,0-1 0,0 1 0,-1 0 0,2 0 0,-1 0 0,0 1 0,1 0 0,3 1 0,1 0 0,3 1 0,3 2 0,-1-1 0,2 1 0,-7-3 0,-2-1 0,-4-1 0,3 1 0,1-1 0,6 1 0,-1 0 0,1-1 0,-2 0 0,2 1 0,-3 0 0,3-1 0,-2 1 0,-1-1 0,-2 0 0,-3 0 0,0 0 0,-1 0 0,2 1 0,4 0 0,9 1 0,7 0 0,12 2 0,3 1 0,0 1 0,-14-1 0,-11-3 0,-11 0 0,-3-2 0,3 0 0,-1 0 0,1 1 0,-11 1 0,1 0 0,-7 2 0,1 0 0,-1 0 0,-10 5 0,-3-1 0,-8 4 0,8-4 0,1-1 0,10-3 0,4-2 0,4 0 0,1-1 0,-2 1 0,-6 0 0,2 0 0,0 0 0,5 0 0,4-1 0,3-1 0,10 2 0,4 0 0,14 2 0,-3-1 0,1-1 0,-8 0 0,-4-2 0,-5 0 0,-4 0 0,0 0 0,4 0 0,13 0 0,9 3 0,6 0 0,-8 0 0,-10-2 0,-13 0 0,-3-1 0,-11 4 0,1 0 0,-10 3 0,0 1 0,-3 0 0,0 0 0,-8 5 0,11-7 0,-3 3 0,12-7 0,3 0 0,1-1 0,-2 0 0,1 0 0,-3 1 0,5-1 0,17 0 0,-3-2 0,16 1 0,2-1 0,11 0 0,15 0 0,-4-1 0,2 0 0,-21 0 0,-9 2 0,-14-2 0,-5 1 0,-2-1 0,1 0 0,1-1 0,0 1 0,0-1 0,1 0 0,0 1 0,0 0 0,0 0 0,-1 0 0,-1 0 0,-7-1 0,-2 1 0,-4-2 0,2 1 0,2 1 0,2 0 0,2 1 0,2-2 0,4-1 0,5-3 0,3-1 0,3-1 0,3 0 0,-7 1 0,-2 2 0,-8 3 0,-11 3 0,5 0 0,-6 1 0,9 0 0,-1-1 0,1 0 0,-2 0 0,-6 0 0,-2 0 0,-3 0 0,2 0 0,6-1 0,3 1 0,-3-2 0,-6 1 0,-5-2 0,0 1 0,3 1 0,9 1 0,1-1 0,15-6 0,2 1 0,13-6 0,-1 3 0,0 0 0,-3 2 0,-9 4 0,-5 1 0,-5 0 0,0 1 0,1-1 0,0-1 0,1-1 0,-1 1 0,0-1 0,-1 2 0,0 0 0,-7-1 0,-4 1 0,-9-2 0,-3 0 0,-4 1 0,-2 0 0,6 2 0,6 0 0,10 1 0,6-1 0,7-1 0,-2 0 0,2 0 0,-6 1 0,1 0 0,-1 1 0,1 0 0,0-1 0,0-2 0,2-1 0,3-2 0,-1-1 0,0 2 0,-1 1 0,-3 2 0,1 0 0,2-1 0,0 0 0,2 0 0,-3 1 0,-2 1 0,-10 4 0,1 0 0,-12 6 0,-1 2 0,-15 5 0,-8 3 0,-2-1 0,3-2 0,15-7 0,6-3 0,10-2 0,-2-3 0,-5 0 0,-8 2 0,-5-2 0,7 1 0,-1-1 0,4 1 0,2-1 0,0 1 0,1-1 0,-1 1 0,-4 0 0,-2 1 0,-4 0 0,-3 1 0,-2-1 0,4-1 0,3 1 0,9-2 0,2 2 0,6-3 0,2 1 0,4-1 0,0 0 0,0 1 0,-1 0 0,-2-1 0,-5 1 0,-6 1 0,-2-1 0,-1 1 0,6 0 0,5-1 0,8-1 0,10-1 0,0 1 0,4-2 0,-5 2 0,-5 0 0,0 0 0,-2-1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8:03.528"/>
    </inkml:context>
    <inkml:brush xml:id="br0">
      <inkml:brushProperty name="width" value="0.1" units="cm"/>
      <inkml:brushProperty name="height" value="0.1" units="cm"/>
      <inkml:brushProperty name="color" value="#CED4E6"/>
    </inkml:brush>
  </inkml:definitions>
  <inkml:trace contextRef="#ctx0" brushRef="#br0">234 0 24575,'10'1'0,"0"0"0,-2 0 0,4 0 0,3-1 0,1 1 0,2 0 0,-1-1 0,1 2 0,4 0 0,-1-1 0,5 1 0,1-1 0,5 1 0,-3 0 0,-2-1 0,-9-1 0,-5 0 0,-7 0 0,-2 0 0,1 0 0,5 0 0,2-1 0,5 1 0,0 0 0,4 0 0,1 0 0,-1 0 0,0 0 0,-7 0 0,-3 0 0,-5 0 0,0 0 0,5 0 0,2 0 0,0 0 0,0 0 0,-3 0 0,-1 0 0,-1 0 0,-3-1 0,-1 1 0,-1-1 0,0 1 0,1 0 0,5 1 0,1-1 0,4 1 0,-6-1 0,-2 1 0,-5-1 0,-2 4 0,-2-1 0,-3 2 0,-6-1 0,-12 0 0,-9 1 0,-27 0 0,-11-2 0,-11-1 0,14-2 0,7 0 0,27-1 0,5 0 0,16 0 0,6 1 0,3 0 0,0 0 0,-3 0 0,-1 0 0,-2 0 0,-3 0 0,-1 0 0,-2 0 0,0 1 0,2 0 0,2 0 0,3 0 0,1 0 0,1 0 0,1 1 0,2-1 0,1 0 0,0 1 0,0 1 0,-3 1 0,-1 2 0,-2 3 0,1-1 0,-1 2 0,4-2 0,0 0 0,3-2 0,3-3 0,5 0 0,4-3 0,4 1 0,5 0 0,5 0 0,9 2 0,0 0 0,3 1 0,-9-3 0,-3 1 0,-5-2 0,-4 0 0,1 0 0,-1-1 0,1 1 0,-2-1 0,1 0 0,-1 0 0,1-1 0,0 1 0,0-1 0,0-1 0,3 2 0,-2-2 0,4 0 0,-3 0 0,4 0 0,-5 0 0,1 1 0,-1-1 0,-1 1 0,-2 1 0,0-1 0,0 2 0,2-1 0,-1 1 0,1 0 0,-1 0 0,1 0 0,0 0 0,-5 1 0,-1-1 0,-6 1 0,-1-1 0,-1 5 0,-1-2 0,-1 4 0,0-3 0,-2-1 0,-3-1 0,-5 1 0,-9-1 0,-22 3 0,-35-2 0,24-1 0,-2-1 0,2 0 0,-1 0 0,-6-2 0,2 0 0,-27 0 0,8-2 0,27 1 0,24 1 0,16 1 0,7 0 0,0 0 0,-4-1 0,-5 1 0,1 0 0,-2 1 0,4 0 0,3-1 0,1 1 0,2 1 0,-2 0 0,-3 0 0,-1 1 0,-3 0 0,2 0 0,-5 1 0,3-1 0,0 1 0,4-1 0,3-1 0,3 1 0,1-2 0,2 2 0,2 0 0,1 1 0,4 0 0,1 1 0,5 0 0,2 0 0,3 0 0,1-1 0,1 0 0,-2-1 0,0-2 0,-4 1 0,-3-2 0,-2 0 0,1 0 0,1-1 0,2 1 0,1 0 0,1 0 0,0 1 0,-3-1 0,-3 0 0,-6 1 0,-1 0 0,3-1 0,5 1 0,6 0 0,8-1 0,9 0 0,3 0 0,-1-1 0,-12 1 0,-11-1 0,-9 0 0,-2 0 0,0 0 0,5-1 0,1 0 0,4 1 0,2-1 0,2-1 0,1 2 0,-1-2 0,0 2 0,-1-1 0,2 1 0,-2-1 0,0 1 0,-3-1 0,3 0 0,-2 1 0,2-2 0,-2 2 0,0-1 0,-2 0 0,-2 1 0,0 0 0,-2 0 0,1 1 0,-2 0 0,3 1 0,2-1 0,6 3 0,4-2 0,5 3 0,-1 0 0,-2 0 0,-7 0 0,-8-2 0,-5-1 0,0 0 0,1 0 0,8 2 0,0-2 0,7 3 0,-5-3 0,-1 1 0,-7-2 0,-3 0 0,-15 1 0,0-1 0,-9 1 0,1-1 0,-3 1 0,-2-1 0,1 0 0,4 1 0,7 0 0,0-1 0,4 2 0,-3-2 0,1 0 0,-4 2 0,1-1 0,-2 2 0,-1-1 0,1 0 0,1 0 0,1 0 0,5-1 0,3 0 0,5-1 0,-4-1 0,1 0 0,-2 0 0,3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8:08.683"/>
    </inkml:context>
    <inkml:brush xml:id="br0">
      <inkml:brushProperty name="width" value="0.1" units="cm"/>
      <inkml:brushProperty name="height" value="0.1" units="cm"/>
      <inkml:brushProperty name="color" value="#CED4E6"/>
    </inkml:brush>
  </inkml:definitions>
  <inkml:trace contextRef="#ctx0" brushRef="#br0">82 19 24575,'23'-4'0,"8"0"0,6 1 0,3 0 0,4 1 0,-1 1 0,1 0 0,-6 2 0,-7-1 0,-9 2 0,-4-2 0,-5 2 0,-2-1 0,-3-1 0,1 1 0,2 0 0,4-1 0,11 0 0,6 1 0,8 0 0,-8 0 0,-7 1 0,-11-2 0,-4 1 0,-3-1 0,-3 1 0,1 1 0,3 3 0,8 3 0,10 4 0,0-2 0,0-2 0,-12-4 0,-5-3 0,-8 0 0,-12 2 0,-3-1 0,-22 3 0,-2-2 0,-25 0 0,-7 4 0,-13-3 0,14 4 0,13-5 0,25 0 0,15-1 0,9-1 0,4-1 0,0 1 0,-1-1 0,0 0 0,0 1 0,-2-1 0,-2 1 0,-4-1 0,-3 0 0,-7-1 0,5 1 0,-3-1 0,6 1 0,4 0 0,3 0 0,3 0 0,2 1 0,-2-1 0,-1 1 0,-5 0 0,-5 0 0,-11 1 0,-3-1 0,-6 0 0,7 0 0,6 0 0,10 0 0,7 0 0,5-1 0,0 5 0,1-1 0,2 4 0,2 2 0,2 3 0,5 7 0,0-4 0,8 6 0,4-5 0,9 1 0,2-6 0,15-4 0,-3-5 0,10-3 0,-14-3 0,-4-2 0,-11-2 0,-10 2 0,-5 1 0,-9 2 0,-1-1 0,0 2 0,1-2 0,1 0 0,6-4 0,3-2 0,8-3 0,2 2 0,7-1 0,1 1 0,2 1 0,-6 1 0,-3 2 0,-14 3 0,-1 1 0,-6 1 0,-1 0 0,1 0 0,3 1 0,6-2 0,4 0 0,8-2 0,3 2 0,9-2 0,-8 4 0,-6-1 0,-12 2 0,-7-1 0,-4 2 0,-1 2 0,0-2 0,-2 3 0,-2-1 0,-5 1 0,-5 3 0,-10 0 0,-7 2 0,-1-2 0,5-1 0,10-2 0,10-3 0,4 0 0,1 0 0,0 2 0,-1-1 0,-1 1 0,2 0 0,-1 1 0,2-2 0,0-1 0,2 0 0,-2 0 0,0 1 0,0 0 0,-2 0 0,0 0 0,-1-1 0,0 0 0,0-1 0,0 0 0,1 0 0,-1-1 0,-2 0 0,0-1 0,-4-1 0,-3-4 0,-2-1 0,3 1 0,0-2 0,5 4 0,1 0 0,1 2 0,2 2 0,1 0 0,0-1 0,0-2 0,-3-1 0,-2-1 0,-4-2 0,0-1 0,-8-4 0,-8-1 0,-5 1 0,-2 2 0,8 4 0,8 2 0,8 3 0,5 0 0,3 1 0,-1 1 0,-6 0 0,-10 1 0,-11 0 0,-5 0 0,-7 0 0,12 0 0,6-1 0,15 0 0,9 0 0,13 0 0,12 1 0,19 1 0,19-2 0,5 1 0,0-3 0,-22-1 0,-18 1 0,-19-1 0,-4 2 0,-4-1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4:11.224"/>
    </inkml:context>
    <inkml:brush xml:id="br0">
      <inkml:brushProperty name="width" value="0.1" units="cm"/>
      <inkml:brushProperty name="height" value="0.1" units="cm"/>
      <inkml:brushProperty name="color" value="#DDE6FF"/>
    </inkml:brush>
  </inkml:definitions>
  <inkml:trace contextRef="#ctx0" brushRef="#br0">11 99 24575,'7'1'0,"-1"-1"0,-4 0 0,0 0 0,1 1 0,4-1 0,0 1 0,5-1 0,1 1 0,2-1 0,-3 0 0,-3 0 0,-4 0 0,-2 0 0,-1 0 0,2-1 0,1 1 0,2 0 0,0 0 0,-1-1 0,1 1 0,-2-1 0,1 1 0,1 0 0,-1 0 0,1-1 0,-2 1 0,0-1 0,-2 1 0,1 0 0,-2-1 0,0 1 0,2 0 0,-2-1 0,2 1 0,-2-1 0,0 1 0,1 0 0,1-1 0,-1 0 0,0 1 0,0 0 0,1 0 0,1 0 0,0 0 0,0 0 0,-1 1 0,2 0 0,-1 0 0,0-1 0,0 1 0,2 0 0,0 1 0,1 0 0,-2-1 0,-3 1 0,-1-2 0,-1 5 0,0-1 0,2 4 0,-1-1 0,1 0 0,-2 1 0,-1-2 0,2 1 0,-1 1 0,1-1 0,-1 2 0,0-2 0,-1-1 0,0 0 0,1-2 0,-1-1 0,0 0 0,0 1 0,0-3 0,0 3 0,0-2 0,-2 0 0,1 1 0,-1 0 0,0 0 0,-1 0 0,1-1 0,-1 0 0,0-1 0,1 0 0,-2-1 0,1 1 0,-1-1 0,1 1 0,-1-1 0,1 0 0,-4 0 0,-1 0 0,-2 0 0,-3-1 0,-1-2 0,-4-1 0,1-1 0,-1 1 0,5 0 0,1 1 0,5 1 0,3 1 0,2 0 0,-1 0 0,0 0 0,-1-1 0,0 0 0,0 1 0,2 0 0,-1 1 0,0 1 0,0-1 0,-5 1 0,0 1 0,-1 0 0,-2-1 0,1 2 0,-1-1 0,2 2 0,2-1 0,1 0 0,3-1 0,2 0 0,0 0 0,1 2 0,0 0 0,-1 2 0,1-1 0,-2 1 0,1-3 0,0 1 0,0-2 0,4-8 0,-2 2 0,2-9 0,-3 5 0,-1 0 0,0-2 0,0-2 0,-1-2 0,0-1 0,0 0 0,1 2 0,0 3 0,0 3 0,1 3 0,-1 1 0,1 0 0,0 0 0,0-1 0,0 1 0,0 1 0,-1-2 0,1 0 0,0-2 0,0 2 0,0-2 0,0 1 0,-1 0 0,1-3 0,-1 1 0,1 0 0,0 0 0,0 3 0,0 0 0,0 2 0,0-2 0,0 2 0,0-4 0,1 1 0,-1 0 0,1 0 0,-1 1 0,0 0 0,0 0 0,-1 14 0,0-1 0,-1 13 0,0-4 0,-2 1 0,1 0 0,0-3 0,0-3 0,2-6 0,1-4 0,0 1 0,1 3 0,0 2 0,-1 3 0,1-2 0,-1-1 0,1-3 0,-1-3 0,0-1 0,1 1 0,-1 0 0,0-11 0,0 6 0,0-9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4:18.717"/>
    </inkml:context>
    <inkml:brush xml:id="br0">
      <inkml:brushProperty name="width" value="0.1" units="cm"/>
      <inkml:brushProperty name="height" value="0.1" units="cm"/>
      <inkml:brushProperty name="color" value="#DDE6FF"/>
    </inkml:brush>
  </inkml:definitions>
  <inkml:trace contextRef="#ctx0" brushRef="#br0">67 1 24575,'27'4'0,"-1"0"0,10-2 0,0 0 0,4 1 0,-7-1 0,0 1 0,-13-2 0,-4 0 0,-9-1 0,-2 1 0,2-1 0,5 0 0,5 0 0,2 0 0,-3 0 0,-3 0 0,-6 0 0,-3 0 0,-3 0 0,7 1 0,0 0 0,9 2 0,3 0 0,-3 0 0,3-1 0,-5-1 0,0 1 0,-2-1 0,-4 0 0,0 0 0,0 1 0,0-2 0,0 2 0,-3-2 0,-3 1 0,-1-1 0,3 0 0,0 0 0,2 1 0,-2-1 0,-1 0 0,-2 0 0,0 0 0,1 0 0,-1 0 0,1 0 0,0 0 0,0 0 0,1 0 0,2 1 0,2-1 0,3 1 0,0 0 0,-3-1 0,-2 1 0,-4-1 0,0 0 0,1-1 0,-1 1 0,1 0 0,0 2 0,-1 1 0,0 1 0,0 1 0,-1 0 0,1 4 0,0 0 0,0 0 0,1 0 0,-1-3 0,0-1 0,-1-2 0,0 0 0,-1-1 0,0 1 0,0 0 0,1 1 0,0 1 0,0 0 0,-1 0 0,2 0 0,-2 0 0,1 0 0,0 0 0,0-1 0,0 1 0,1 0 0,0 1 0,1-1 0,-2-1 0,0 0 0,0-2 0,0 1 0,-1-1 0,1 1 0,-1 1 0,0-1 0,2 1 0,-2-1 0,0 0 0,0 0 0,0-1 0,2 0 0,0-1 0,2 0 0,-1-2 0,0 1 0,0 0 0,0-1 0,2 0 0,-2 0 0,1 0 0,0 0 0,2 0 0,-2-1 0,0 1 0,-3 0 0,2 0 0,-2-1 0,2 1 0,-11 4 0,4-3 0,-9 4 0,6-3 0,0 0 0,-1-1 0,-2 0 0,0 0 0,-5 0 0,-1 0 0,1 0 0,-1 1 0,1-1 0,1 1 0,0-1 0,0 1 0,-1 0 0,-1-1 0,-1 1 0,-1 1 0,-1-2 0,0 1 0,2-1 0,3 1 0,1 0 0,1-1 0,-1 1 0,2-1 0,-1 1 0,3-1 0,-2 0 0,3 0 0,-1 0 0,1 0 0,-3 0 0,0 0 0,2 0 0,-2 0 0,1 0 0,0 0 0,1 0 0,-1 0 0,3 0 0,-2 0 0,2 0 0,-2 0 0,-2 1 0,-3 0 0,-2 0 0,2-1 0,4 0 0,4 1 0,3-1 0,1 0 0,-4 1 0,-3-1 0,-3 0 0,-1 0 0,5 1 0,-1-1 0,5 1 0,1-1 0,1 0 0,0-4 0,1 1 0,-2-3 0,2 0 0,-2-1 0,-1 0 0,0-3 0,1 0 0,-1-2 0,0-1 0,2 0 0,-1 0 0,0 0 0,1-1 0,0 3 0,0 3 0,1 1 0,-1 2 0,2 0 0,-1 2 0,1-1 0,0-1 0,0 0 0,-1-1 0,1 1 0,-1 0 0,1 0 0,0 0 0,-1-1 0,0-2 0,0-1 0,0 1 0,1 2 0,0 4 0,-1 12 0,0-1 0,1 10 0,0-5 0,1 1 0,-1-1 0,3 1 0,0-2 0,0-3 0,3 2 0,-1-1 0,3 0 0,-1-3 0,0-3 0,-1-3 0,1-1 0,2 0 0,1 0 0,2 0 0,-1 0 0,1 0 0,-5-1 0,1 0 0,-3 0 0,2 0 0,0-1 0,3 1 0,2 0 0,5 0 0,1 0 0,4 1 0,-1 0 0,1 0 0,-1 0 0,-4-1 0,-4 1 0,-6-1 0,-1 0 0,-2 0 0,1 0 0,3-1 0,9 1 0,5-1 0,11 2 0,-1 0 0,-5-1 0,-13 0 0,-9 0 0,-28 1 0,3-2 0,-19 1 0,5-2 0,-2-3 0,7 2 0,4-2 0,9 3 0,4 0 0,-4 2 0,-3-1 0,-14-1 0,-10-1 0,-11-1 0,-18-1 0,14 2 0,8 0 0,27 2 0,18 0 0,8 0 0,5-1 0,5-1 0,12-2 0,13 1 0,18-2 0,3 3 0,-3-1 0,-6 2 0,-8 2 0,-8 1 0,-11 0 0,-13 0 0,-6-1 0,-2 0 0,2 0 0,4 0 0,14 0 0,11 1 0,4-1 0,-10 1 0,-11-1 0,-15 0 0,-1-1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4:33.422"/>
    </inkml:context>
    <inkml:brush xml:id="br0">
      <inkml:brushProperty name="width" value="0.1" units="cm"/>
      <inkml:brushProperty name="height" value="0.1" units="cm"/>
      <inkml:brushProperty name="color" value="#DDE6FF"/>
    </inkml:brush>
  </inkml:definitions>
  <inkml:trace contextRef="#ctx0" brushRef="#br0">1 2 24575,'17'0'0,"5"0"0,15 2 0,22 2 0,23 1 0,5 0 0,-36-2 0,1 0 0,37 0 0,-3 3 0,-18-3 0,-26-1 0,-14-2 0,-13 0 0,-4 0 0,-3 0 0,-1 0 0,1 1 0,3 0 0,3 0 0,5 1 0,5-1 0,4 1 0,3-1 0,3 1 0,2 0 0,1 2 0,-3-2 0,-9 0 0,-1 0 0,-2-1 0,3 0 0,2 0 0,0 1 0,1 0 0,-2-1 0,-2 0 0,-5 0 0,-1 0 0,-2 0 0,2 0 0,-4 0 0,1-1 0,1 0 0,4 0 0,2 0 0,7 0 0,-3 0 0,6 0 0,-7 1 0,-3 0 0,-9 0 0,-5-1 0,-5 0 0,0 0 0,0 0 0,7 0 0,5 0 0,7 0 0,12 1 0,2-1 0,8 1 0,-7-1 0,-6 0 0,-12 0 0,-6 0 0,-5 0 0,-5 0 0,0 0 0,1 0 0,5 0 0,3-1 0,7 1 0,3 0 0,4 0 0,0 0 0,3-1 0,-5 1 0,-2 0 0,-5 0 0,-5 1 0,-2-1 0,0 0 0,1 0 0,-2 0 0,6-1 0,-1 1 0,3-2 0,-1 2 0,0-1 0,-2 1 0,-1-2 0,-3 2 0,-2-2 0,-2 2 0,0-1 0,1 1 0,1 0 0,6-1 0,5 1 0,5 0 0,5 0 0,-1 0 0,-2 0 0,5 0 0,-8 0 0,9 0 0,-3 0 0,8 0 0,4 0 0,0 0 0,4 0 0,-8 1 0,-1 0 0,-11-1 0,-6 0 0,-8 0 0,-2 0 0,-3 0 0,1 0 0,2 1 0,1 0 0,5 1 0,-2 0 0,5 1 0,0-1 0,2 1 0,-2 0 0,-4-1 0,-5-1 0,-3 0 0,-1-1 0,3 3 0,1 0 0,3 1 0,-4-1 0,-3 1 0,-2 0 0,-1 2 0,-2 1 0,0 1 0,0 3 0,0-1 0,-1 1 0,0-1 0,-1 1 0,0-2 0,1-1 0,-1-5 0,1 0 0,0-2 0,-2 0 0,-1 0 0,-1 1 0,0-2 0,-3 1 0,-2-1 0,-6 0 0,-1 1 0,-5-1 0,1 0 0,2 0 0,2 0 0,3-1 0,1 1 0,3-1 0,0 1 0,1 0 0,-1 0 0,-1 0 0,-2 0 0,-2 0 0,-5 0 0,1 0 0,-7 0 0,4-2 0,0 2 0,7-1 0,4 1 0,1 1 0,2-1 0,-3 1 0,-2-1 0,-7 0 0,-3 2 0,-5-2 0,-2 2 0,6-2 0,-3 1 0,6-1 0,-2 0 0,3 1 0,-5-1 0,0 0 0,-4 0 0,4 0 0,3 0 0,4 0 0,-1 1 0,4-1 0,-1 1 0,1-1 0,-2 1 0,-1 0 0,2 0 0,-3 0 0,1-1 0,-2 0 0,-1 0 0,-3 0 0,0 0 0,-1 0 0,2 1 0,3-1 0,2 1 0,3-1 0,-1 0 0,2 0 0,-1 1 0,0 0 0,-2-1 0,-3 1 0,-3-1 0,-4 0 0,-4 0 0,3 0 0,-2 0 0,5 0 0,-4 0 0,2 0 0,4 0 0,-2 0 0,2 1 0,-4-1 0,-1 0 0,-8 0 0,0 0 0,-3 0 0,6 0 0,3 0 0,6 0 0,1-1 0,1 1 0,5-1 0,-2 1 0,1-1 0,-1 1 0,-2 0 0,-4 0 0,0 0 0,-3 0 0,6 0 0,-4 0 0,4 0 0,-4 0 0,0 0 0,1 0 0,-2 0 0,0-1 0,1 0 0,3 0 0,3 0 0,5 0 0,0 1 0,3-1 0,-1 1 0,1 0 0,-4 0 0,-2-1 0,-1 0 0,-8-1 0,-3 1 0,-8-2 0,5 0 0,-2 0 0,7 0 0,3 1 0,4 2 0,5-2 0,4 1 0,0 1 0,4-2 0,-1 2 0,-1-1 0,-8-1 0,4 1 0,-9-1 0,9 0 0,-2 1 0,1 0 0,-1-1 0,0 2 0,0-2 0,1 1 0,1-1 0,-9 1 0,6 0 0,-10-1 0,11 2 0,-3-1 0,0 1 0,3 0 0,2 0 0,6 0 0,5 0 0,10-4 0,-2 2 0,6-3 0,-7 2 0,-1 1 0,1-2 0,0 2 0,1-1 0,0 2 0,0-2 0,0 1 0,0 0 0,0 0 0,0 1 0,3-1 0,3 1 0,14-1 0,8 2 0,30-3 0,-1 0-6784,8-1 6784,-18 0 0,-18 1 0,-16 1 0,-8 0 0,-7 1 0,-1 1 0,0 0 6784,7 0-6784,10 0 0,4 0 0,10 0 0,-6 1 0,-5-1 0,-8 0 0,-7 0 0,-1 0 0,-1 0 0,3 0 0,-2 0 0,-4 2 0,-9-1 0,-6 1 0,-13-1 0,-25 1 0,7 0 0,-12 0 0,27 0 0,11-1 0,8-1 0,7 1 0,-1-1 0,-4 0 0,-10 1 0,-11 1 0,-5 1 0,-2-1 0,8 2 0,9-2 0,7 0 0,8-1 0,3 0 0,0 0 0,-4 1 0,-1 1 0,-2 0 0,0 1 0,1-2 0,3 1 0,1-2 0,3 2 0,0 0 0,0 3 0,0 2 0,-1 0 0,1 3 0,0-2 0,-1 1 0,1-2 0,-1-2 0,1-1 0,0 0 0,0 0 0,-1 1 0,-1 0 0,0 0 0,0-1 0,1 0 0,0 1 0,0 1 0,-1 1 0,0 0 0,2-1 0,-1-1 0,3-3 0,0-1 0,2-1 0,-1-1 0,2 1 0,1 0 0,1 0 0,3 0 0,-1-1 0,6 0 0,-2 0 0,2-1 0,-3 1 0,1-1 0,1 1 0,2-1 0,1 1 0,3 0 0,1-1 0,-1 1 0,2-1 0,0 1 0,4 0 0,0 0 0,6 0 0,14-1 0,-13 0 0,16-1 0,-25 1 0,8 0 0,-4 0 0,4 1 0,5 0 0,3 0 0,3 0 0,-5 0 0,0 0 0,-11 0 0,3 0 0,-3 0 0,5 1 0,1-1 0,8 1 0,3 0 0,-2 1 0,12 0 0,-3 0 0,7-1 0,-6-1 0,-3 0 0,-5-1 0,-1 0 0,-7 0 0,-7-1 0,-4 1 0,-1-1 0,1 1 0,-4 0 0,4 1 0,-2-1 0,3 1 0,-2 0 0,-1 0 0,-5 0 0,-1 0 0,-6 0 0,1 0 0,-3 0 0,2 0 0,5-1 0,4 0 0,10 1 0,6 0 0,2 0 0,-4 1 0,-7-1 0,-9 0 0,-7-1 0,-5 1 0,-4-1 0,0 1 0,1-2 0,-1 0 0,4-3 0,0 0 0,2-2 0,1 1 0,-3 0 0,-1 0 0,-2-1 0,-1 0 0,1-3 0,1-2 0,2-3 0,1-3 0,2-1 0,-2-3 0,1-2 0,-2 0 0,0 0 0,-3 3 0,-2 5 0,-4 1 0,-1 7 0,-4 0 0,0 5 0,-3 1 0,-1 1 0,1 1 0,-3 0 0,2-1 0,-4 0 0,3 0 0,-4-1 0,2 1 0,-1 0 0,-1 1 0,-2 0 0,-2 0 0,-4 0 0,-2 0 0,5 0 0,3 0 0,3 0 0,3 0 0,0 0 0,-1 0 0,-1 0 0,-7-2 0,-2 0 0,-15-1 0,0 2 0,-11-1 0,4 2 0,9-2 0,4 2 0,13-1 0,2 1 0,4-1 0,0 1 0,-5 0 0,-7 0 0,-2 1 0,-6-1 0,4 1 0,3-1 0,2 0 0,10 0 0,0 0 0,4 0 0,0 2 0,2-1 0,-3 2 0,1 0 0,-3 0 0,0-1 0,0 0 0,-3 1 0,-8 0 0,-9 0 0,-3 0 0,-7 1 0,6-1 0,7 0 0,9-1 0,13 0 0,3-2 0,-5 1 0,-14-1 0,-11 2 0,-4-2 0,-2 0 0,16 0 0,6 1 0,8 0 0,3 1 0,-1-1 0,-2 0 0,4-1 0,0 0 0,0 0 0,-7-1 0,-8-1 0,-19-4 0,-12-1 0,-16-3 0,10 3 0,3 0 0,24 3 0,9 1 0,14 1 0,8 2 0,19-2 0,18 1 0,40 0 0,-21 0 0,5 0 0,7 1 0,2 0 0,-4-1 0,0 1 0,-5 2 0,-3-1 0,20 2 0,-13 0 0,-23-2 0,-7-1 0,0 1 0,10 0 0,8 3 0,19-2 0,7 3 0,13-4 0,-11 3 0,-4-5 0,-15 3 0,-7-3 0,-14 1 0,-15 0 0,-15 0 0,-6 0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5:23.641"/>
    </inkml:context>
    <inkml:brush xml:id="br0">
      <inkml:brushProperty name="width" value="0.1" units="cm"/>
      <inkml:brushProperty name="height" value="0.1" units="cm"/>
      <inkml:brushProperty name="color" value="#D7CFD1"/>
    </inkml:brush>
  </inkml:definitions>
  <inkml:trace contextRef="#ctx0" brushRef="#br0">41 15 24575,'9'-3'0,"0"1"0,-2 0 0,-1 2 0,1-1 0,3 1 0,2 0 0,7 0 0,3 0 0,6 0 0,2 0 0,-5 0 0,1 0 0,-7 0 0,-1 0 0,-4 0 0,1 0 0,-1 0 0,1 0 0,-3-1 0,-1 0 0,-3 1 0,-2-1 0,-3 1 0,2-1 0,1 1 0,4 0 0,5-1 0,0 1 0,1 0 0,-4 0 0,2 0 0,-3 0 0,3 0 0,-2 0 0,0-1 0,-5 1 0,-2-1 0,-3 1 0,2 0 0,1 0 0,2 0 0,-1 1 0,-2-1 0,-1 1 0,-6 3 0,-1-1 0,-3 3 0,0-3 0,-2 1 0,-2-1 0,-5 3 0,0-1 0,-4 2 0,3-3 0,-1 1 0,1-2 0,1 0 0,1-1 0,3 1 0,4-2 0,0 0 0,1 0 0,-1-1 0,0 2 0,-2-2 0,1 0 0,-1 1 0,0-1 0,1 1 0,0-1 0,1 0 0,0 0 0,-2 0 0,-1 0 0,-1 0 0,-1 0 0,-1 1 0,-1-1 0,2 0 0,1 0 0,5 0 0,0 0 0,5 1 0,-1-1 0,-1 0 0,-4-1 0,-1 0 0,-4 1 0,4 0 0,0 0 0,3 0 0,3 0 0,1 1 0,-2 0 0,-4 0 0,-2 1 0,-2 0 0,2 0 0,4-1 0,2 1 0,2-2 0,0 2 0,0-1 0,-2 1 0,2-1 0,0 1 0,2 2 0,0 0 0,0 3 0,2-1 0,1 1 0,3 0 0,2 0 0,2-2 0,3 0 0,-2-2 0,4-1 0,-2 0 0,0-1 0,-2 0 0,-1-1 0,-1-1 0,0 0 0,0-1 0,-1 1 0,0 0 0,-2 0 0,2 0 0,0-1 0,4 0 0,-2-1 0,5 0 0,-2 0 0,3-1 0,-1 1 0,0-1 0,-2 2 0,-4-1 0,-3 2 0,-2 0 0,-1 0 0,-1 1 0,2-1 0,1 0 0,1 1 0,0-1 0,0 0 0,-1 1 0,-1-1 0,-1 1 0,0 0 0,3 1 0,2 0 0,4 1 0,0 0 0,5-1 0,-2 0 0,1 0 0,-2-1 0,-4 1 0,-5-1 0,-2 1 0,-1-1 0,0 2 0,1-2 0,-8 3 0,-2-1 0,-8 2 0,0-3 0,-2 1 0,-5-1 0,-1-1 0,0 1 0,3 0 0,4-1 0,4 1 0,2-1 0,4 1 0,1 0 0,1-1 0,0 1 0,-1-1 0,0 0 0,-2 1 0,0-1 0,0 1 0,0 0 0,0-1 0,2 1 0,-4 0 0,4 0 0,-3-1 0,4 0 0,0 0 0,1 1 0,0-1 0,1 0 0,-2 1 0,0-1 0,-1 1 0,0-1 0,1 0 0,-1 1 0,1 0 0,-2 0 0,-1 1 0,-3 0 0,-2 1 0,-1 0 0,-2 0 0,-1 0 0,3 0 0,1-1 0,5 0 0,1 0 0,2-1 0,2 1 0,0-1 0,0 0 0,-2 1 0,0 1 0,-2 2 0,0 1 0,-2 3 0,2-1 0,-1 1 0,3-3 0,2 1 0,0-2 0,1 0 0,1-2 0,0 1 0,0-2 0,0 1 0,0-1 0,4 0 0,0 0 0,5-1 0,-1 0 0,1 0 0,1 0 0,-1 0 0,-1-1 0,0 1 0,2-1 0,-1-1 0,6 0 0,1-2 0,2 0 0,0 0 0,-2 1 0,-3-1 0,-4 2 0,-2-1 0,-4 2 0,1-1 0,0 0 0,2-1 0,1 1 0,2-1 0,3 0 0,2-2 0,1 1 0,4 0 0,-1 1 0,2-1 0,-6 2 0,-3-2 0,-6 3 0,-2-1 0,-1 0 0,1 1 0,-1-1 0,3 0 0,-1 0 0,4 0 0,2-1 0,3 1 0,-1 0 0,-2 0 0,-4 1 0,-1-1 0,-2 1 0,0 0 0,2 0 0,0 0 0,0-2 0,0 2 0,0-1 0,0 0 0,3 1 0,1 0 0,2 0 0,2 2 0,-4-2 0,-1 1 0,-4-1 0,-2 0 0,1 1 0,-1-2 0,1 1 0,0-1 0,-2-2 0,1 2 0,-2-3 0,1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5:34.565"/>
    </inkml:context>
    <inkml:brush xml:id="br0">
      <inkml:brushProperty name="width" value="0.1" units="cm"/>
      <inkml:brushProperty name="height" value="0.1" units="cm"/>
      <inkml:brushProperty name="color" value="#D7CFD1"/>
    </inkml:brush>
  </inkml:definitions>
  <inkml:trace contextRef="#ctx0" brushRef="#br0">333 48 24575,'-12'6'0,"-1"0"0,5-2 0,-3 0 0,3-2 0,0 2 0,1-2 0,0 1 0,1 1 0,-1-2 0,1 2 0,1-2 0,-2 2 0,1-1 0,-1 1 0,0-1 0,-1 0 0,3 0 0,-1 1 0,1-2 0,-3 4 0,-4 2 0,1-1 0,1 0 0,5-3 0,0 0 0,2-2 0,0 1 0,2-1 0,-1 1 0,-1 0 0,0 0 0,-3 2 0,2-2 0,-1 2 0,3-3 0,-2 1 0,2 0 0,-3-1 0,1 1 0,0 0 0,-2 1 0,1 1 0,-2 0 0,1 0 0,0 0 0,1 1 0,0-1 0,2-1 0,0 0 0,1-1 0,-1-1 0,2 1 0,-1-1 0,0 0 0,0-1 0,-1-2 0,-1 0 0,2-2 0,-1 0 0,1 0 0,1-1 0,0-2 0,0 1 0,1-3 0,-2 0 0,1 1 0,-1-2 0,1 1 0,1 1 0,-1 2 0,1 1 0,0 1 0,0 0 0,0 0 0,0 1 0,0-2 0,0 2 0,2-1 0,1 1 0,3-1 0,2-1 0,2 0 0,2-1 0,-1 1 0,1 0 0,-2 2 0,2 0 0,-4 0 0,3 0 0,-2 1 0,6 0 0,-1 0 0,12 0 0,2 0 0,6 0 0,-1 0 0,-11 1 0,-3 0 0,-9 0 0,-4 0 0,-3-1 0,-1 0 0,1 0 0,1-1 0,0 0 0,1 0 0,-1 0 0,-1 1 0,-1 0 0,1 1 0,0-3 0,1 0 0,2-1 0,-1-3 0,0 1 0,-1 0 0,-2 2 0,0 0 0,-2 2 0,1 0 0,-1-1 0,0-1 0,1 0 0,0-2 0,0 2 0,1 0 0,1 1 0,-1 1 0,1-1 0,1 0 0,0-1 0,0 1 0,-1-1 0,0 2 0,-2 0 0,1 0 0,-7 1 0,-3 0 0,-5 0 0,-2 1 0,4 0 0,-2 0 0,3 1 0,1 0 0,-1 1 0,0 0 0,-5 1 0,1-1 0,-5-1 0,4 0 0,-4 0 0,7-1 0,1 0 0,4 0 0,2 1 0,2-1 0,0 1 0,1-1 0,-2 1 0,-6-1 0,-8 2 0,-11-1 0,-3 0 0,2-1 0,10 0 0,11 0 0,5 0 0,4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6:02.005"/>
    </inkml:context>
    <inkml:brush xml:id="br0">
      <inkml:brushProperty name="width" value="0.1" units="cm"/>
      <inkml:brushProperty name="height" value="0.1" units="cm"/>
      <inkml:brushProperty name="color" value="#D7CFD1"/>
    </inkml:brush>
  </inkml:definitions>
  <inkml:trace contextRef="#ctx0" brushRef="#br0">228 270 24575,'-13'5'0,"-1"-1"0,6-2 0,-5 0 0,2-1 0,-4 1 0,-1-1 0,0 0 0,-9 0 0,7 1 0,-6-2 0,8 1 0,2-1 0,2 0 0,4 0 0,4 0 0,3-1 0,2-4 0,-1 2 0,1-3 0,0 2 0,1 0 0,0 0 0,1 0 0,1 0 0,-1 0 0,2 2 0,-2-1 0,2 1 0,-2 1 0,1 0 0,-1 1 0,1-1 0,-1 0 0,2 0 0,0 0 0,1 1 0,0-2 0,-1 1 0,0 0 0,-1 1 0,-1-1 0,0 1 0,1 0 0,-1-1 0,6 1 0,-5-1 0,2 1 0,-2 0 0,-2 0 0,1 0 0,-1 0 0,0 0 0,1 0 0,1 0 0,-1 0 0,1 0 0,-2 0 0,0 0 0,1 0 0,0-1 0,1 0 0,1 0 0,-2 1 0,2-1 0,-3 0 0,0 1 0,0-1 0,1 0 0,0 0 0,-1 0 0,1 1 0,0-1 0,-1 1 0,1-1 0,-1 0 0,0-1 0,-8 1 0,2 0 0,-5 1 0,4 0 0,1 0 0,-1 0 0,0 0 0,-1-1 0,1 0 0,-1-1 0,2 2 0,1-1 0,1 0 0,-3 0 0,1 0 0,-2 0 0,0 1 0,-2 0 0,-3-2 0,1 2 0,1-2 0,2 2 0,3-1 0,1 1 0,0 0 0,1 0 0,-2 0 0,-2 0 0,-2-1 0,-2 1 0,4 0 0,1-2 0,11-2 0,2-1 0,5-2 0,-3 2 0,-2 1 0,-1 1 0,-2 1 0,0 0 0,1 0 0,-2 0 0,0 1 0,-1-1 0,0 2 0,-1-1 0,1 1 0,0 0 0,-1-1 0,1 1 0,0 0 0,1 0 0,-1-1 0,3 1 0,-1 0 0,0-1 0,1 1 0,-2-1 0,1 0 0,-1 1 0,-2-2 0,1 1 0,-1 0 0,1 0 0,-1 1 0,2-1 0,-1 1 0,-1-1 0,1 1 0,-1 0 0,1-1 0,-11-1 0,5 1 0,-10 0 0,9 1 0,-1-1 0,1 1 0,0 0 0,0 0 0,1 0 0,-1 0 0,0 0 0,0 0 0,0 0 0,1 0 0,1 0 0,-1 0 0,0 0 0,-2 0 0,2-1 0,0 1 0,1-1 0,0 1 0,-2 0 0,-1 0 0,2 1 0,-4-1 0,5 1 0,-2-1 0,0 1 0,-4-1 0,3 1 0,-2-1 0,5 1 0,2 0 0,0 4 0,0 0 0,1 4 0,0 0 0,1 4 0,1 1 0,3 4 0,0 0 0,2 1 0,2-2 0,0-3 0,-2-5 0,1-2 0,0-4 0,0-2 0,3-1 0,1 0 0,-1 0 0,-2-2 0,0 0 0,-1 1 0,0-1 0,-2 1 0,-1 1 0,0-2 0,2 1 0,2 0 0,5-1 0,4 1 0,7 1 0,7 0 0,0 0 0,-3 0 0,-9 1 0,-9-1 0,-5 0 0,-4 0 0,3 0 0,4-1 0,6 1 0,8-1 0,-3 1 0,6-1 0,-9 1 0,2 0 0,-6 0 0,2 0 0,-3 0 0,4 0 0,-3 0 0,2 0 0,-1 0 0,2 0 0,-3 0 0,0 0 0,-3 0 0,-3 0 0,-2 0 0,-2-1 0,0 1 0,2-1 0,1 1 0,4-1 0,4 1 0,11-1 0,2 0 0,3 1 0,1-1 0,-1 1 0,-3-1 0,-2 0 0,-6 0 0,-1 0 0,3 0 0,-1 1 0,2 0 0,1 0 0,1-1 0,3 1 0,2-1 0,-2 1 0,-2 0 0,-2 0 0,-5 0 0,0 0 0,-3 1 0,1-1 0,-3 1 0,-1-1 0,-4 0 0,-2 0 0,-3 0 0,2 0 0,4 0 0,3 0 0,5 0 0,2 0 0,-5 1 0,-4-1 0,-7 0 0,2 1 0,3 0 0,5 1 0,3 0 0,2-1 0,-3 0 0,-1-1 0,-4 1 0,-3-1 0,-5 0 0,-1 0 0,3-1 0,1 0 0,7-1 0,-1 1 0,0-1 0,-3 0 0,-3 1 0,-2 0 0,-1 0 0,1 0 0,2 1 0,2-1 0,0 0 0,-3 1 0,-1-1 0,-3 0 0,-8-3 0,-1 2 0,-11-3 0,2 3 0,-1-1 0,4 1 0,2 0 0,-6 1 0,-3-1 0,-2 0 0,3 1 0,6 0 0,-7 1 0,3 0 0,-12 1 0,3-1 0,-2 2 0,4-2 0,3 1 0,3 0 0,1-1 0,1 1 0,-1 0 0,3 0 0,-2 0 0,1-1 0,-1 2 0,0-2 0,-1 0 0,-2 0 0,-5 0 0,-2 0 0,-4 0 0,4 0 0,-4 0 0,4 0 0,-5-1 0,1 0 0,-6 1 0,-2-3 0,-10 2 0,5-1 0,-5 1 0,11-1 0,0 1 0,9 0 0,8 1 0,5 0 0,-9 0 0,-4-1 0,-13 0 0,3 1 0,1-1 0,9 0 0,6 0 0,9 0 0,6 1 0,5 0 0,-2-1 0,-1 0 0,-1 0 0,-2-1 0,1 2 0,0-1 0,1 0 0,0 0 0,1 0 0,3 1 0,1-1 0,14-1 0,3-1 0,7-1 0,-1 0 0,-5 1 0,0 1 0,0 0 0,-6 0 0,1 1 0,-8 0 0,2 1 0,0-1 0,1 0 0,12 0 0,-6-1 0,10 0 0,0 0 0,-5-1 0,4 1 0,-9 0 0,-2 1 0,0 0 0,0 0 0,0 1 0,1-1 0,-1 0 0,-2 0 0,-4 0 0,-1 1 0,0-1 0,0 0 0,0 1 0,1-1 0,1 0 0,1 0 0,1-1 0,2 0 0,1 0 0,-1-1 0,0-1 0,-1 1 0,-2 2 0,0-2 0,-3 3 0,1-2 0,1 2 0,0-2 0,2 1 0,0-1 0,1-1 0,-1 1 0,-1 0 0,-1-1 0,-2 2 0,-14 4 0,-1-2 0,-20 5 0,-16-2 0,12 0 0,-9-2 0,26-2 0,3 0 0,6 0 0,-1-1 0,3 1 0,-1 0 0,0 0 0,1 0 0,1 0 0,0-1 0,-2 1 0,0-1 0,-1 1 0,0-1 0,2 1 0,1-1 0,2 1 0,1 0 0,0 1 0,-6 0 0,-1-1 0,-2 0 0,2 0 0,5 0 0,3 0 0,24-3 0,36 0 0,22 1 0,-25 2 0,1 0 0,-3 2 0,-2-1 0,31 1 0,-15-1 0,-29 2 0,-18-2 0,-10 1 0,-7-1 0,-1 3 0,1 3 0,0 5 0,1 3 0,0 3 0,-1-6 0,0-2 0,-2-7 0,1-1 0,7 0 0,-2-1 0,10 0 0,-3-1 0,9 0 0,-5 1 0,5 0 0,-11 0 0,-1 0 0,-6 0 0,-1 0 0,-1-1 0,2 0 0,15-3 0,2-2 0,36-8 0,-25 6 0,12-5 0,-35 8 0,-3 1 0,-5 1 0,1-1 0,0-2 0,3 1 0,-2 0 0,3 2 0,-1 1 0,25 1 0,-5 0 0,10 0 0,-20 1 0,-10-1 0,-5 0 0,1-5 0,0 2 0,2-6 0,0 5 0,1-3 0,0 4 0,0-3 0,-2 3 0,1-2 0,0 1 0,-1-2 0,0 1 0,-1-1 0,-2-2 0,0 3 0,-1-2 0,1 4 0,-3 1 0,-1 0 0,-1 0 0,-2 0 0,-20 1 0,-3-1 0,-22 0 0,23-1 0,-10 2 0,11 1 0,-13 0 0,5 0 0,10 1 0,10 1 0,6-1 0,-4 1 0,-6 0 0,3-1 0,-2 1 0,12-2 0,3 1 0,6 0 0,6-3 0,7 3 0,10 0 0,5 2 0,-7 0 0,-7-1 0,-10-1 0,-1-1 0,1 1 0,5 0 0,3 1 0,16 1 0,-9-2 0,6 1 0,-17-2 0,-4 0 0,-3 0 0,3 0 0,0 0 0,1-1 0,-1 1 0,-2-1 0,-2 0 0,3 0 0,0 0 0,3-1 0,-1 1 0,4-1 0,-2 0 0,3 0 0,-4 1 0,-2 0 0,-2 0 0,-14 0 0,4 0 0,-11 0 0,5 1 0,-3-1 0,-4-1 0,-1 0 0,-4-3 0,13 4 0,1-2 0,12 1 0,1-1 0,1 0 0,3 0 0,-2 0 0,3-1 0,0 0 0,1 1 0,0-2 0,1 1 0,2 0 0,0 0 0,2 2 0,2-1 0,1-1 0,3 1 0,-3-2 0,0 1 0,-5 0 0,-1-2 0,-5 4 0,-2 1 0,-3 5 0,2 4 0,0 3 0,0 0 0,1 2 0,-1 1 0,2 4 0,0-3 0,0-1 0,0-5 0,0-2 0,1-3 0,0-1 0,1-1 0,1-1 0,0 0 0,-1 1 0,1-2 0,-1 1 0,-1-1 0,-1 1 0,-2 0 0,1-1 0,0 1 0,0 0 0,0-1 0,1 1 0,3 0 0,5 2 0,6-1 0,9 1 0,-9-1 0,-2-1 0,-12-2 0,-1 1 0,0-1 0,2 1 0,-3 0 0,-1 2 0,2-1 0,1 2 0,2-3 0,-2 0 0,2 0 0,-1 0 0,1-1 0,0 1 0,1 0 0,-3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6:19.623"/>
    </inkml:context>
    <inkml:brush xml:id="br0">
      <inkml:brushProperty name="width" value="0.1" units="cm"/>
      <inkml:brushProperty name="height" value="0.1" units="cm"/>
      <inkml:brushProperty name="color" value="#D7CFD1"/>
    </inkml:brush>
  </inkml:definitions>
  <inkml:trace contextRef="#ctx0" brushRef="#br0">106 134 24575,'13'-2'0,"15"-2"0,0 0 0,16-2 0,-10 2 0,0 0 0,-4 1 0,-8 1 0,-2 1 0,-11 0 0,-3 0 0,2 1 0,-1-1 0,5 1 0,2-2 0,17 0 0,-9 0 0,17-2 0,1 1 0,-6 1 0,25-2 0,-21 1 0,2 0 0,-12-1 0,-14 3 0,-3 0 0,1 0 0,-2 0 0,6-1 0,4 0 0,0 0 0,5-1 0,-6 2 0,-2 0 0,-3 1 0,-4 0 0,-2 0 0,-2 0 0,3 0 0,-1 0 0,3 0 0,4 0 0,3 0 0,-1 0 0,-2 0 0,-8 0 0,-2 0 0,-3 0 0,1-1 0,1 0 0,0 0 0,-1 1 0,0-2 0,0 2 0,2-1 0,2 0 0,2 0 0,0 0 0,5 1 0,7 0 0,0 0 0,3 1 0,-10 0 0,-6 0 0,-6 0 0,-15 2 0,2 0 0,-11 1 0,-10 1 0,-1 1 0,-14-1 0,8 1 0,1 0 0,5-1 0,1 1 0,5 0 0,-1-2 0,6 1 0,1 0 0,4-2 0,3 1 0,4-2 0,1 0 0,2 0 0,1-2 0,-2 3 0,-6-1 0,3 0 0,-6 2 0,4-1 0,-1-1 0,2 0 0,2-1 0,1 1 0,0-1 0,-1 2 0,-3-1 0,-6 1 0,2 0 0,-3 1 0,4 1 0,-3 1 0,0 1 0,-3 0 0,-1-1 0,1 0 0,-5 0 0,10-1 0,-3 0 0,13-3 0,-1 0 0,4-1 0,1 0 0,0 0 0,0-1 0,-3 2 0,-2-1 0,-5 2 0,-1-1 0,-2 2 0,0-2 0,2 2 0,-3-3 0,5 1 0,1-1 0,4 1 0,3-1 0,0 0 0,-1-1 0,-3 1 0,-1 0 0,0 0 0,1-1 0,3 0 0,1 1 0,1-1 0,-6 0 0,-1 0 0,-4 0 0,5 0 0,4-1 0,4-1 0,1-2 0,-1 1 0,1-2 0,-1 0 0,1-4 0,-1-1 0,1-3 0,-1 2 0,1 0 0,0 0 0,0 3 0,-1 1 0,1 5 0,6 9 0,-2-2 0,8 6 0,-2-1 0,9 4 0,-2-2 0,8 3 0,1-6 0,12 2 0,5-5 0,-9-2 0,-7-2 0,-7-2 0,-4 0 0,28 0 0,-13 0 0,29 1 0,-32-1 0,1 0 0,-23 0 0,-4-2 0,0 1 0,2-1 0,3 0 0,4-2 0,1 1 0,5-1 0,-1 0 0,-1 0 0,-1 0 0,-5 2 0,6 0 0,-7 1 0,5-1 0,-8 0 0,-2 1 0,-1 0 0,3-1 0,-2 0 0,6-1 0,-1 0 0,2-1 0,2 0 0,17-3 0,-4 3 0,19-5 0,-13 5 0,3-3 0,-7 4 0,-6-1 0,-2 2 0,-8 0 0,4 0 0,-4 0 0,1-1 0,-3 2 0,-3 0 0,1 0 0,-1-1 0,0 1 0,1-1 0,2 1 0,4-1 0,-2 1 0,3-1 0,-5 0 0,-3 1 0,-5 0 0,-9 1 0,-2-1 0,-13-2 0,-17-4 0,-31-6 0,17 2 0,-3 0 0,-4 0 0,-3 1 0,-12-4 0,1 1 0,12 5 0,1 1 0,-2-3 0,6 1 0,-7 3 0,21 0 0,40 7 0,3-1 0,-1 3 0,-1-1 0,-4 1 0,0-1 0,-6 1 0,0-1 0,-12 0 0,9 0 0,-5 0 0,13-1 0,3 0 0,1-1 0,-1 1 0,-5 2 0,-1-1 0,-9 2 0,-1 1 0,-1 0 0,4 0 0,6-1 0,6-2 0,3 1 0,1-1 0,0 2 0,0 0 0,0 1 0,0 0 0,0-1 0,1-1 0,0-2 0,1 3 0,0-2 0,0 1 0,-3 2 0,2-4 0,-2 3 0,3-5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21:36:26.214"/>
    </inkml:context>
    <inkml:brush xml:id="br0">
      <inkml:brushProperty name="width" value="0.1" units="cm"/>
      <inkml:brushProperty name="height" value="0.1" units="cm"/>
      <inkml:brushProperty name="color" value="#D7CFD1"/>
    </inkml:brush>
  </inkml:definitions>
  <inkml:trace contextRef="#ctx0" brushRef="#br0">201 113 24575,'17'-5'0,"7"-1"0,-7 1 0,6-1 0,-6 3 0,-1-2 0,-4 1 0,1 0 0,-3 1 0,-1-1 0,-2 1 0,-2-1 0,1-1 0,0 1 0,4-1 0,1 1 0,3 0 0,-1 1 0,-5 1 0,-2 0 0,-3 0 0,2 0 0,0-1 0,5 2 0,1-2 0,3 2 0,3-2 0,0 2 0,0-1 0,-2 2 0,-4-1 0,-2 0 0,-3 1 0,0 0 0,0 0 0,4 0 0,4 0 0,9 0 0,3 1 0,3-1 0,2 0 0,-11 0 0,3 0 0,-10 0 0,1 0 0,-1 0 0,2 0 0,0 0 0,2 0 0,4 0 0,-6 0 0,4-1 0,-6 1 0,0 0 0,-2 0 0,-2 0 0,-2 0 0,-3 1 0,-2-1 0,2 0 0,4 0 0,9 0 0,12 0 0,8 0 0,7 0 0,-9 1 0,-9-1 0,-13 1 0,-7-1 0,-5 1 0,-5 3 0,-2-1 0,-4 2 0,-2-1 0,-3 0 0,-3 1 0,-9 3 0,5-3 0,-4 1 0,10-2 0,3-3 0,4 0 0,3 0 0,-2 0 0,0 0 0,-5 0 0,-2-1 0,-6 1 0,4 0 0,-9 0 0,6 1 0,-1-1 0,5 0 0,6 0 0,-2 0 0,2 0 0,-2 1 0,3-1 0,-3 2 0,-9 2 0,2 0 0,-10 2 0,7-3 0,-6-1 0,1-2 0,-32 1 0,17-2 0,-21 1 0,33-1 0,7 0 0,12 0 0,5 0 0,-3 0 0,-1 1 0,-4 1 0,0-1 0,-1 0 0,3 0 0,5-1 0,5 1 0,16-2 0,-2 1 0,10 0 0,-5 1 0,11 1 0,-8 0 0,8-1 0,-10 0 0,6 0 0,4-1 0,5 1 0,3-1 0,-5 1 0,3-1 0,-11 0 0,-2 0 0,-5 0 0,0 0 0,0-1 0,2 1 0,5 1 0,2-1 0,7 1 0,-8-2 0,1 0 0,-10 0 0,-3-1 0,-2 1 0,-2 0 0,0 0 0,-1 1 0,1-1 0,0 1 0,4 0 0,0 0 0,7-2 0,3 2 0,3-1 0,3 1 0,-4 0 0,-2 0 0,-7 0 0,-7 0 0,-4 0 0,-4 0 0,-11 2 0,-8 1 0,-19 1 0,-7 0 0,-16 2 0,-10-1 0,-11 3 0,22-5 0,13 1 0,33-3 0,9 0 0,0-1 0,-3 0 0,-3 1 0,-8 0 0,2 0 0,-5 1 0,6-1 0,1 0 0,5 0 0,4-1 0,3 0 0,0 0 0,0 1 0,0-1 0,-2-1 0,-3-1 0,-1-1 0,-2 0 0,-1-1 0,-2 1 0,1-1 0,-3 1 0,3-1 0,0 1 0,1-1 0,3 1 0,0 1 0,3 1 0,2 0 0,0 0 0,-1 1 0,0-1 0,-2 0 0,-3-1 0,0 0 0,-4 1 0,5-1 0,1 1 0,5 0 0,3-2 0,3 0 0,0-1 0,4 0 0,2-1 0,6-1 0,5-2 0,8-1 0,7-1 0,1 2 0,-5 1 0,-9 2 0,-10 2 0,-5 0 0,-7 2 0,-8-2 0,-2 2 0,-8 0 0,-1 0 0,-9 0 0,-3 0 0,-8 0 0,6 0 0,4 1 0,8 0 0,6 0 0,1-1 0,2 1 0,2-1 0,3 1 0,3 0 0,0 0 0,-1 0 0,-3-1 0,0 1 0,1-1 0,2 1 0,1-1 0,-1 0 0,-4 1 0,-20-4 0,7 2 0,-17-3 0,15 2 0,2 0 0,8 1 0,9 1 0,4 1 0,-1 0 0,-1 0 0,-2 1 0,-1 2 0,0-1 0,-2 3 0,1-1 0,-1 2 0,2 0 0,1 2 0,2-1 0,1 1 0,0-1 0,1 0 0,1-2 0,2 1 0,3 0 0,4-2 0,2 2 0,2-2 0,-2 0 0,-2-3 0,-1 1 0,-1-2 0,-1 0 0,-1 0 0,-2 0 0,2 0 0,-2 0 0,1 0 0,-2-1 0,1 1 0,1 0 0,4-2 0,-2 2 0,4 0 0,-3 0 0,1 0 0,-3 0 0,-2 0 0,-1-1 0,1 1 0,0-1 0,2 0 0,1-1 0,4 0 0,-2 1 0,0-1 0,-6 2 0,-1-2 0,-1 2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47675" y="290513"/>
            <a:ext cx="5929313" cy="33353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45578" y="3796117"/>
            <a:ext cx="5930683"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21">
            <a:extLst>
              <a:ext uri="{FF2B5EF4-FFF2-40B4-BE49-F238E27FC236}">
                <a16:creationId xmlns:a16="http://schemas.microsoft.com/office/drawing/2014/main" id="{1E1B7D40-C189-374A-9585-BEA6FE28598C}"/>
              </a:ext>
            </a:extLst>
          </p:cNvPr>
          <p:cNvSpPr>
            <a:spLocks noChangeArrowheads="1"/>
          </p:cNvSpPr>
          <p:nvPr/>
        </p:nvSpPr>
        <p:spPr bwMode="auto">
          <a:xfrm>
            <a:off x="287341" y="8893439"/>
            <a:ext cx="2652081" cy="179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616" tIns="27771" rIns="68616" bIns="27771">
            <a:spAutoFit/>
          </a:bodyPr>
          <a:lstStyle/>
          <a:p>
            <a:pPr algn="l" defTabSz="989013">
              <a:lnSpc>
                <a:spcPct val="100000"/>
              </a:lnSpc>
              <a:spcBef>
                <a:spcPct val="0"/>
              </a:spcBef>
              <a:buClrTx/>
              <a:buFontTx/>
              <a:buNone/>
              <a:defRPr/>
            </a:pPr>
            <a:r>
              <a:rPr lang="en-US" sz="800" b="1" i="1" dirty="0">
                <a:cs typeface="+mn-cs"/>
              </a:rPr>
              <a:t>WWBPMC –</a:t>
            </a:r>
            <a:r>
              <a:rPr lang="en-US" sz="800" b="1" i="1" baseline="0" dirty="0">
                <a:cs typeface="+mn-cs"/>
              </a:rPr>
              <a:t> </a:t>
            </a:r>
            <a:r>
              <a:rPr lang="en-US" sz="800" b="1" i="1" dirty="0">
                <a:cs typeface="+mn-cs"/>
              </a:rPr>
              <a:t>Working With Business Processes Masterclass</a:t>
            </a:r>
          </a:p>
        </p:txBody>
      </p:sp>
      <p:sp>
        <p:nvSpPr>
          <p:cNvPr id="13" name="Rectangle 22">
            <a:extLst>
              <a:ext uri="{FF2B5EF4-FFF2-40B4-BE49-F238E27FC236}">
                <a16:creationId xmlns:a16="http://schemas.microsoft.com/office/drawing/2014/main" id="{14C7F472-EE0B-D047-BA38-473E54F77F9E}"/>
              </a:ext>
            </a:extLst>
          </p:cNvPr>
          <p:cNvSpPr>
            <a:spLocks noChangeArrowheads="1"/>
          </p:cNvSpPr>
          <p:nvPr/>
        </p:nvSpPr>
        <p:spPr bwMode="auto">
          <a:xfrm>
            <a:off x="3320716" y="8893439"/>
            <a:ext cx="2708224" cy="179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616" tIns="27771" rIns="68616" bIns="27771">
            <a:spAutoFit/>
          </a:bodyPr>
          <a:lstStyle/>
          <a:p>
            <a:pPr marL="234950" lvl="2" algn="ctr" defTabSz="989013">
              <a:lnSpc>
                <a:spcPct val="100000"/>
              </a:lnSpc>
              <a:spcBef>
                <a:spcPct val="0"/>
              </a:spcBef>
              <a:buClrTx/>
              <a:buFontTx/>
              <a:buNone/>
              <a:defRPr/>
            </a:pPr>
            <a:r>
              <a:rPr lang="en-US" sz="800" b="1" i="1" dirty="0">
                <a:cs typeface="+mn-cs"/>
              </a:rPr>
              <a:t> </a:t>
            </a:r>
            <a:r>
              <a:rPr lang="en-US" sz="800" dirty="0">
                <a:cs typeface="+mn-cs"/>
              </a:rPr>
              <a:t>© 2026</a:t>
            </a:r>
            <a:r>
              <a:rPr lang="en-US" sz="800" b="1" i="1" dirty="0">
                <a:cs typeface="+mn-cs"/>
              </a:rPr>
              <a:t> Alec Sharp &amp; Clariteq Systems Consulting Ltd.</a:t>
            </a:r>
          </a:p>
        </p:txBody>
      </p:sp>
      <p:sp>
        <p:nvSpPr>
          <p:cNvPr id="14" name="Rectangle 23">
            <a:extLst>
              <a:ext uri="{FF2B5EF4-FFF2-40B4-BE49-F238E27FC236}">
                <a16:creationId xmlns:a16="http://schemas.microsoft.com/office/drawing/2014/main" id="{69BB313C-B19D-B94D-9C12-B7DB96424F8D}"/>
              </a:ext>
            </a:extLst>
          </p:cNvPr>
          <p:cNvSpPr>
            <a:spLocks noChangeArrowheads="1"/>
          </p:cNvSpPr>
          <p:nvPr/>
        </p:nvSpPr>
        <p:spPr bwMode="auto">
          <a:xfrm>
            <a:off x="3161703" y="8893438"/>
            <a:ext cx="498432" cy="179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616" tIns="27771" rIns="68616" bIns="27771">
            <a:spAutoFit/>
          </a:bodyPr>
          <a:lstStyle/>
          <a:p>
            <a:pPr algn="ctr" defTabSz="989013">
              <a:lnSpc>
                <a:spcPct val="100000"/>
              </a:lnSpc>
              <a:spcBef>
                <a:spcPct val="0"/>
              </a:spcBef>
              <a:buClrTx/>
              <a:buFontTx/>
              <a:buNone/>
              <a:defRPr/>
            </a:pPr>
            <a:fld id="{FBBFA334-A4C3-9341-B93E-BA594880ECC3}" type="slidenum">
              <a:rPr lang="en-US" sz="800" b="1" i="1">
                <a:cs typeface="+mn-cs"/>
              </a:rPr>
              <a:pPr algn="ctr" defTabSz="989013">
                <a:lnSpc>
                  <a:spcPct val="100000"/>
                </a:lnSpc>
                <a:spcBef>
                  <a:spcPct val="0"/>
                </a:spcBef>
                <a:buClrTx/>
                <a:buFontTx/>
                <a:buNone/>
                <a:defRPr/>
              </a:pPr>
              <a:t>‹#›</a:t>
            </a:fld>
            <a:endParaRPr lang="en-US" sz="800" b="1" i="1" dirty="0">
              <a:cs typeface="+mn-cs"/>
            </a:endParaRPr>
          </a:p>
        </p:txBody>
      </p:sp>
      <p:sp>
        <p:nvSpPr>
          <p:cNvPr id="15" name="Line 24">
            <a:extLst>
              <a:ext uri="{FF2B5EF4-FFF2-40B4-BE49-F238E27FC236}">
                <a16:creationId xmlns:a16="http://schemas.microsoft.com/office/drawing/2014/main" id="{DDBD1A17-3240-3743-AAEE-5F6C555D1ABF}"/>
              </a:ext>
            </a:extLst>
          </p:cNvPr>
          <p:cNvSpPr>
            <a:spLocks noChangeShapeType="1"/>
          </p:cNvSpPr>
          <p:nvPr/>
        </p:nvSpPr>
        <p:spPr bwMode="auto">
          <a:xfrm>
            <a:off x="311150" y="8899785"/>
            <a:ext cx="5665788"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16" name="Picture 25">
            <a:extLst>
              <a:ext uri="{FF2B5EF4-FFF2-40B4-BE49-F238E27FC236}">
                <a16:creationId xmlns:a16="http://schemas.microsoft.com/office/drawing/2014/main" id="{5B8F6476-5482-A542-A1B4-F9963A05B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88" y="8758497"/>
            <a:ext cx="676275" cy="323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350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3" Type="http://schemas.openxmlformats.org/officeDocument/2006/relationships/hyperlink" Target="http://ocai.wordpress.com/"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 Target="../slides/slide241.xml"/><Relationship Id="rId1" Type="http://schemas.openxmlformats.org/officeDocument/2006/relationships/notesMaster" Target="../notesMasters/notes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a:prstGeom prst="rect">
            <a:avLst/>
          </a:prstGeom>
        </p:spPr>
      </p:sp>
      <p:sp>
        <p:nvSpPr>
          <p:cNvPr id="3" name="Notes Placeholder 2">
            <a:extLst>
              <a:ext uri="{FF2B5EF4-FFF2-40B4-BE49-F238E27FC236}">
                <a16:creationId xmlns:a16="http://schemas.microsoft.com/office/drawing/2014/main" id="{71C145EF-5F6F-6844-9560-E620B60310F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5244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3"/>
          <p:cNvSpPr>
            <a:spLocks noGrp="1" noChangeArrowheads="1"/>
          </p:cNvSpPr>
          <p:nvPr>
            <p:ph type="body" idx="1"/>
          </p:nvPr>
        </p:nvSpPr>
        <p:spPr>
          <a:xfrm>
            <a:off x="444502" y="4056593"/>
            <a:ext cx="5930900" cy="3660775"/>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n-US" dirty="0">
                <a:solidFill>
                  <a:srgbClr val="000000"/>
                </a:solidFill>
                <a:latin typeface="Arial" panose="020B0604020202020204" pitchFamily="34" charset="0"/>
                <a:ea typeface="ＭＳ Ｐゴシック"/>
                <a:cs typeface="Arial" panose="020B0604020202020204" pitchFamily="34" charset="0"/>
              </a:rPr>
              <a:t>Let</a:t>
            </a:r>
            <a:r>
              <a:rPr lang="uk-UA" altLang="ja-JP" dirty="0">
                <a:solidFill>
                  <a:srgbClr val="000000"/>
                </a:solidFill>
                <a:latin typeface="Arial" panose="020B0604020202020204" pitchFamily="34" charset="0"/>
                <a:ea typeface="ＭＳ Ｐゴシック"/>
                <a:cs typeface="Arial" panose="020B0604020202020204" pitchFamily="34" charset="0"/>
              </a:rPr>
              <a:t>'</a:t>
            </a:r>
            <a:r>
              <a:rPr lang="en-US" altLang="ja-JP" dirty="0">
                <a:solidFill>
                  <a:srgbClr val="000000"/>
                </a:solidFill>
                <a:latin typeface="Arial" panose="020B0604020202020204" pitchFamily="34" charset="0"/>
                <a:ea typeface="ＭＳ Ｐゴシック"/>
                <a:cs typeface="Arial" panose="020B0604020202020204" pitchFamily="34" charset="0"/>
              </a:rPr>
              <a:t>s</a:t>
            </a:r>
            <a:r>
              <a:rPr lang="en-US" dirty="0">
                <a:solidFill>
                  <a:srgbClr val="000000"/>
                </a:solidFill>
                <a:latin typeface="Arial" panose="020B0604020202020204" pitchFamily="34" charset="0"/>
                <a:ea typeface="ＭＳ Ｐゴシック"/>
                <a:cs typeface="Arial" panose="020B0604020202020204" pitchFamily="34" charset="0"/>
              </a:rPr>
              <a:t> be sure we start with a clear understanding of what a </a:t>
            </a:r>
            <a:r>
              <a:rPr lang="ja-JP" altLang="en-US" dirty="0">
                <a:solidFill>
                  <a:srgbClr val="00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business process</a:t>
            </a:r>
            <a:r>
              <a:rPr lang="ja-JP" altLang="en-US" dirty="0">
                <a:solidFill>
                  <a:srgbClr val="00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really is, because  just about any body of work can be described as a </a:t>
            </a:r>
            <a:r>
              <a:rPr lang="ja-JP" altLang="en-US" dirty="0">
                <a:solidFill>
                  <a:srgbClr val="00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process.</a:t>
            </a:r>
            <a:r>
              <a:rPr lang="ja-JP" altLang="en-US" dirty="0">
                <a:solidFill>
                  <a:srgbClr val="00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This matters because the most common failing in process improvement is incorrect identification of business processes</a:t>
            </a:r>
          </a:p>
          <a:p>
            <a:pPr lvl="0"/>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The usual statements made to define business processes in papers, texts, and courses don</a:t>
            </a:r>
            <a:r>
              <a:rPr lang="uk-UA" altLang="ja-JP" dirty="0">
                <a:latin typeface="Arial" panose="020B0604020202020204" pitchFamily="34" charset="0"/>
                <a:cs typeface="Arial" panose="020B0604020202020204" pitchFamily="34" charset="0"/>
              </a:rPr>
              <a:t>'</a:t>
            </a:r>
            <a:r>
              <a:rPr lang="tr-TR" altLang="ja-JP"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help very much…</a:t>
            </a:r>
          </a:p>
          <a:p>
            <a:pPr eaLnBrk="1" hangingPunct="1"/>
            <a:r>
              <a:rPr lang="en-US" dirty="0">
                <a:latin typeface="Arial" panose="020B0604020202020204" pitchFamily="34" charset="0"/>
                <a:cs typeface="Arial" panose="020B0604020202020204" pitchFamily="34" charset="0"/>
              </a:rPr>
              <a:t>Q –  </a:t>
            </a: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What exactly is a business process?</a:t>
            </a:r>
            <a:r>
              <a:rPr lang="ja-JP" altLang="en-U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A – </a:t>
            </a: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 business process is a linked set of activities that collectively deliver value to the customer of the process.</a:t>
            </a:r>
            <a:r>
              <a:rPr lang="ja-JP" alt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Q – </a:t>
            </a: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Fine, but how big is a business process?</a:t>
            </a:r>
            <a:r>
              <a:rPr lang="ja-JP" altLang="en-U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A – </a:t>
            </a: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Don</a:t>
            </a:r>
            <a:r>
              <a:rPr lang="uk-UA" altLang="ja-JP" dirty="0">
                <a:latin typeface="Arial" panose="020B0604020202020204" pitchFamily="34" charset="0"/>
                <a:cs typeface="Arial" panose="020B0604020202020204" pitchFamily="34" charset="0"/>
              </a:rPr>
              <a:t>'</a:t>
            </a:r>
            <a:r>
              <a:rPr lang="tr-TR" altLang="ja-JP"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worry about it, because a business process can be decomposed into a hierarchy of processes.</a:t>
            </a:r>
            <a:r>
              <a:rPr lang="ja-JP" altLang="en-U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eaLnBrk="1" hangingPunct="1"/>
            <a:endParaRPr lang="en-US" dirty="0">
              <a:latin typeface="Arial" panose="020B0604020202020204" pitchFamily="34" charset="0"/>
              <a:cs typeface="Arial" panose="020B0604020202020204" pitchFamily="34" charset="0"/>
            </a:endParaRPr>
          </a:p>
          <a:p>
            <a:pPr eaLnBrk="1" hangingPunct="1"/>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Now I’m really confused…</a:t>
            </a:r>
            <a:r>
              <a:rPr lang="ja-JP" altLang="en-U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29379" name="Slide Image Placeholder 2"/>
          <p:cNvSpPr>
            <a:spLocks noGrp="1" noRot="1" noChangeAspect="1" noTextEdit="1"/>
          </p:cNvSpPr>
          <p:nvPr>
            <p:ph type="sldImg"/>
          </p:nvPr>
        </p:nvSpPr>
        <p:spPr>
          <a:xfrm>
            <a:off x="446088" y="290513"/>
            <a:ext cx="5929312" cy="3336925"/>
          </a:xfrm>
          <a:prstGeom prst="rect">
            <a:avLst/>
          </a:prstGeom>
        </p:spPr>
      </p:sp>
    </p:spTree>
    <p:extLst>
      <p:ext uri="{BB962C8B-B14F-4D97-AF65-F5344CB8AC3E}">
        <p14:creationId xmlns:p14="http://schemas.microsoft.com/office/powerpoint/2010/main" val="6319114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1588"/>
            <a:ext cx="8997950" cy="5062538"/>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0301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004259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91438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966682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787065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00897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356328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583409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p:txBody>
          <a:bodyPr/>
          <a:lstStyle/>
          <a:p>
            <a:r>
              <a:rPr lang="en-US" dirty="0"/>
              <a:t>How did I get involved with OD? Probably because my methods stress participation, engagement, and buy-in, and because my enabler framework balances the technical side with the human side. Some relevant events:</a:t>
            </a:r>
          </a:p>
          <a:p>
            <a:endParaRPr lang="en-US" dirty="0"/>
          </a:p>
          <a:p>
            <a:pPr lvl="1"/>
            <a:r>
              <a:rPr lang="en-US" dirty="0"/>
              <a:t>25 years ago, internal OD consultants participating in a session I</a:t>
            </a:r>
            <a:r>
              <a:rPr lang="uk-UA" dirty="0"/>
              <a:t>'</a:t>
            </a:r>
            <a:r>
              <a:rPr lang="en-US" dirty="0"/>
              <a:t>m facilitating inform me “You</a:t>
            </a:r>
            <a:r>
              <a:rPr lang="uk-UA" dirty="0"/>
              <a:t>'</a:t>
            </a:r>
            <a:r>
              <a:rPr lang="en-US" dirty="0"/>
              <a:t>re actually an OD consultant – you just don</a:t>
            </a:r>
            <a:r>
              <a:rPr lang="uk-UA" dirty="0"/>
              <a:t>'</a:t>
            </a:r>
            <a:r>
              <a:rPr lang="en-US" dirty="0"/>
              <a:t>t know it yet.” </a:t>
            </a:r>
            <a:br>
              <a:rPr lang="en-US" dirty="0"/>
            </a:br>
            <a:endParaRPr lang="en-US" dirty="0"/>
          </a:p>
          <a:p>
            <a:pPr lvl="1"/>
            <a:r>
              <a:rPr lang="en-US" dirty="0"/>
              <a:t>Global energy company: “Can we add you to our registry of Organisation Development consultants?”</a:t>
            </a:r>
            <a:br>
              <a:rPr lang="en-US" dirty="0"/>
            </a:br>
            <a:r>
              <a:rPr lang="en-US" dirty="0"/>
              <a:t>“Great! But how did you determine I</a:t>
            </a:r>
            <a:r>
              <a:rPr lang="uk-UA" dirty="0"/>
              <a:t>'</a:t>
            </a:r>
            <a:r>
              <a:rPr lang="en-US" dirty="0"/>
              <a:t>m an OD consultant...?”</a:t>
            </a:r>
            <a:br>
              <a:rPr lang="en-US" dirty="0"/>
            </a:br>
            <a:endParaRPr lang="en-US" dirty="0"/>
          </a:p>
          <a:p>
            <a:pPr lvl="1"/>
            <a:r>
              <a:rPr lang="en-US" dirty="0"/>
              <a:t>High tech firm rebuilding: OD group engages me to help align development processes with culture / capabilities.</a:t>
            </a:r>
            <a:br>
              <a:rPr lang="en-US" dirty="0"/>
            </a:br>
            <a:endParaRPr lang="en-US" dirty="0"/>
          </a:p>
          <a:p>
            <a:pPr lvl="1"/>
            <a:r>
              <a:rPr lang="en-US" dirty="0"/>
              <a:t>Financial services firm: massive restructuring, outsourcing, and shift to process orientation (committed to “no layoffs”) engages me to help staff understand the “human side” of processes so they can choose new internal jobs. </a:t>
            </a:r>
          </a:p>
          <a:p>
            <a:pPr lvl="1"/>
            <a:endParaRPr lang="en-US" dirty="0"/>
          </a:p>
          <a:p>
            <a:endParaRPr lang="en-US" dirty="0"/>
          </a:p>
        </p:txBody>
      </p:sp>
      <p:sp>
        <p:nvSpPr>
          <p:cNvPr id="3" name="Slide Image Placeholder 2"/>
          <p:cNvSpPr>
            <a:spLocks noGrp="1" noRot="1" noChangeAspect="1"/>
          </p:cNvSpPr>
          <p:nvPr>
            <p:ph type="sldImg"/>
          </p:nvPr>
        </p:nvSpPr>
        <p:spPr>
          <a:xfrm>
            <a:off x="-827088" y="-1588"/>
            <a:ext cx="8712201" cy="4902201"/>
          </a:xfr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0017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3"/>
          <p:cNvSpPr>
            <a:spLocks noGrp="1" noChangeArrowheads="1"/>
          </p:cNvSpPr>
          <p:nvPr>
            <p:ph type="body" idx="1"/>
          </p:nvPr>
        </p:nvSpPr>
        <p:spPr>
          <a:xfrm>
            <a:off x="455053" y="4030210"/>
            <a:ext cx="5930900" cy="3660775"/>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ja-JP" altLang="en-US" dirty="0"/>
              <a:t>“</a:t>
            </a:r>
            <a:r>
              <a:rPr lang="en-US" dirty="0"/>
              <a:t>Process</a:t>
            </a:r>
            <a:r>
              <a:rPr lang="ja-JP" altLang="en-US" dirty="0"/>
              <a:t>”</a:t>
            </a:r>
            <a:r>
              <a:rPr lang="en-US" dirty="0"/>
              <a:t> is a useful term because it can be used for so many different things, but that is also a problem – as illustrated, there are a wide range of interpretations of </a:t>
            </a:r>
            <a:r>
              <a:rPr lang="ja-JP" altLang="en-US" dirty="0"/>
              <a:t>“</a:t>
            </a:r>
            <a:r>
              <a:rPr lang="en-US" dirty="0"/>
              <a:t>process</a:t>
            </a:r>
            <a:r>
              <a:rPr lang="ja-JP" altLang="en-US" dirty="0"/>
              <a:t>”</a:t>
            </a:r>
            <a:r>
              <a:rPr lang="en-US" dirty="0"/>
              <a:t> within the general business community, and even within the </a:t>
            </a:r>
            <a:r>
              <a:rPr lang="ja-JP" altLang="en-US" dirty="0"/>
              <a:t>“</a:t>
            </a:r>
            <a:r>
              <a:rPr lang="en-US" dirty="0"/>
              <a:t>process community.</a:t>
            </a:r>
            <a:r>
              <a:rPr lang="ja-JP" altLang="en-US" dirty="0"/>
              <a:t>”</a:t>
            </a:r>
            <a:r>
              <a:rPr lang="en-US" dirty="0"/>
              <a:t> That</a:t>
            </a:r>
            <a:r>
              <a:rPr lang="uk-UA" altLang="ja-JP" dirty="0"/>
              <a:t>'</a:t>
            </a:r>
            <a:r>
              <a:rPr lang="en-US" altLang="ja-JP" dirty="0"/>
              <a:t>s</a:t>
            </a:r>
            <a:r>
              <a:rPr lang="en-US" dirty="0"/>
              <a:t> why it</a:t>
            </a:r>
            <a:r>
              <a:rPr lang="uk-UA" altLang="ja-JP" dirty="0"/>
              <a:t>'</a:t>
            </a:r>
            <a:r>
              <a:rPr lang="en-US" altLang="ja-JP" dirty="0"/>
              <a:t>s</a:t>
            </a:r>
            <a:r>
              <a:rPr lang="en-US" dirty="0"/>
              <a:t> so important to offer a clear demonstration of the concept at the outset of a project. </a:t>
            </a:r>
          </a:p>
          <a:p>
            <a:pPr eaLnBrk="1" hangingPunct="1"/>
            <a:r>
              <a:rPr lang="en-US" dirty="0"/>
              <a:t>Note that none of the examples of </a:t>
            </a:r>
            <a:r>
              <a:rPr lang="ja-JP" altLang="en-US" dirty="0"/>
              <a:t>“</a:t>
            </a:r>
            <a:r>
              <a:rPr lang="en-US" dirty="0"/>
              <a:t>processes</a:t>
            </a:r>
            <a:r>
              <a:rPr lang="ja-JP" altLang="en-US" dirty="0"/>
              <a:t>”</a:t>
            </a:r>
            <a:r>
              <a:rPr lang="en-US" dirty="0"/>
              <a:t> on the previous page is actually wrong - </a:t>
            </a:r>
            <a:r>
              <a:rPr lang="ja-JP" altLang="en-US" dirty="0"/>
              <a:t>“</a:t>
            </a:r>
            <a:r>
              <a:rPr lang="en-US" dirty="0"/>
              <a:t>process</a:t>
            </a:r>
            <a:r>
              <a:rPr lang="ja-JP" altLang="en-US" dirty="0"/>
              <a:t>”</a:t>
            </a:r>
            <a:r>
              <a:rPr lang="en-US" dirty="0"/>
              <a:t> is a term that can be used for many different things, but we need to have a specific definition to support modelling, analysis, and improvement. Otherwise, confusion and frustration will be the result. </a:t>
            </a:r>
          </a:p>
          <a:p>
            <a:pPr eaLnBrk="1" hangingPunct="1"/>
            <a:endParaRPr lang="en-US" dirty="0"/>
          </a:p>
          <a:p>
            <a:pPr eaLnBrk="1" hangingPunct="1"/>
            <a:r>
              <a:rPr lang="en-US" dirty="0"/>
              <a:t>Saying that </a:t>
            </a:r>
            <a:r>
              <a:rPr lang="ja-JP" altLang="en-US" dirty="0"/>
              <a:t>“</a:t>
            </a:r>
            <a:r>
              <a:rPr lang="en-US" dirty="0"/>
              <a:t>Fulfill Order</a:t>
            </a:r>
            <a:r>
              <a:rPr lang="ja-JP" altLang="en-US" dirty="0"/>
              <a:t>”</a:t>
            </a:r>
            <a:r>
              <a:rPr lang="en-US" dirty="0"/>
              <a:t> is a true business process seems arbitrary – let</a:t>
            </a:r>
            <a:r>
              <a:rPr lang="uk-UA" altLang="ja-JP" dirty="0"/>
              <a:t>'</a:t>
            </a:r>
            <a:r>
              <a:rPr lang="en-US" altLang="ja-JP" dirty="0"/>
              <a:t>s</a:t>
            </a:r>
            <a:r>
              <a:rPr lang="en-US" dirty="0"/>
              <a:t> justify that statement by providing guidelines for a well-formed process, and then develop a more specific definition of a business process. </a:t>
            </a:r>
            <a:br>
              <a:rPr lang="en-US" dirty="0"/>
            </a:br>
            <a:r>
              <a:rPr lang="en-US" dirty="0"/>
              <a:t>(Actually, an end-to-end, cross-functional, business process.)</a:t>
            </a:r>
          </a:p>
          <a:p>
            <a:pPr eaLnBrk="1" hangingPunct="1"/>
            <a:r>
              <a:rPr lang="en-US" dirty="0"/>
              <a:t>This is crucial, because modelling, analysis, and improvement begin with identification (discovery) and scoping!</a:t>
            </a:r>
          </a:p>
        </p:txBody>
      </p:sp>
      <p:sp>
        <p:nvSpPr>
          <p:cNvPr id="230403" name="Slide Image Placeholder 2"/>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37722780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340000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CA" dirty="0">
                <a:solidFill>
                  <a:srgbClr val="000000"/>
                </a:solidFill>
                <a:latin typeface="Arial"/>
              </a:rPr>
              <a:t>DON”T </a:t>
            </a:r>
            <a:r>
              <a:rPr lang="en-US" dirty="0"/>
              <a:t>do anything with venting outcomes during the session. Move on with the plan!</a:t>
            </a:r>
          </a:p>
          <a:p>
            <a:endParaRPr lang="en-US" dirty="0"/>
          </a:p>
        </p:txBody>
      </p:sp>
    </p:spTree>
    <p:extLst>
      <p:ext uri="{BB962C8B-B14F-4D97-AF65-F5344CB8AC3E}">
        <p14:creationId xmlns:p14="http://schemas.microsoft.com/office/powerpoint/2010/main" val="35523753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121536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AutoShape 2"/>
          <p:cNvSpPr>
            <a:spLocks noGrp="1" noRot="1" noChangeAspect="1" noChangeArrowheads="1" noTextEdit="1"/>
          </p:cNvSpPr>
          <p:nvPr>
            <p:ph type="sldImg"/>
          </p:nvPr>
        </p:nvSpPr>
        <p:spPr>
          <a:xfrm>
            <a:off x="-820738" y="-1588"/>
            <a:ext cx="8629651" cy="4854576"/>
          </a:xfrm>
          <a:extLst>
            <a:ext uri="{FAA26D3D-D897-4be2-8F04-BA451C77F1D7}">
              <ma14:placeholderFlag xmlns:ma14="http://schemas.microsoft.com/office/mac/drawingml/2011/main" xmlns="" val="1"/>
            </a:ext>
          </a:extLst>
        </p:spPr>
      </p:sp>
      <p:sp>
        <p:nvSpPr>
          <p:cNvPr id="279449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798689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078260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3359761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017580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671725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10061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Slide Image Placeholder 2"/>
          <p:cNvSpPr>
            <a:spLocks noGrp="1" noRot="1" noChangeAspect="1" noTextEdit="1"/>
          </p:cNvSpPr>
          <p:nvPr>
            <p:ph type="sldImg"/>
          </p:nvPr>
        </p:nvSpPr>
        <p:spPr>
          <a:xfrm>
            <a:off x="457200" y="290513"/>
            <a:ext cx="5929313" cy="3335337"/>
          </a:xfrm>
          <a:prstGeom prst="rect">
            <a:avLst/>
          </a:prstGeom>
        </p:spPr>
      </p:sp>
    </p:spTree>
    <p:extLst>
      <p:ext uri="{BB962C8B-B14F-4D97-AF65-F5344CB8AC3E}">
        <p14:creationId xmlns:p14="http://schemas.microsoft.com/office/powerpoint/2010/main" val="41845353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670580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403947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336629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277012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528716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137979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1588"/>
            <a:ext cx="8999538" cy="5062538"/>
          </a:xfrm>
        </p:spPr>
      </p:sp>
      <p:sp>
        <p:nvSpPr>
          <p:cNvPr id="3" name="Notes Placeholder 2"/>
          <p:cNvSpPr>
            <a:spLocks noGrp="1"/>
          </p:cNvSpPr>
          <p:nvPr>
            <p:ph type="body" idx="1"/>
          </p:nvPr>
        </p:nvSpPr>
        <p:spPr/>
        <p:txBody>
          <a:bodyPr/>
          <a:lstStyle/>
          <a:p>
            <a:r>
              <a:rPr lang="en-US" dirty="0"/>
              <a:t>May incorporate many, even hundreds of services </a:t>
            </a:r>
          </a:p>
        </p:txBody>
      </p:sp>
    </p:spTree>
    <p:extLst>
      <p:ext uri="{BB962C8B-B14F-4D97-AF65-F5344CB8AC3E}">
        <p14:creationId xmlns:p14="http://schemas.microsoft.com/office/powerpoint/2010/main" val="34903800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739077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739916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a:cs typeface="+mn-cs"/>
              </a:rPr>
              <a:t>Selecting in a hurry!!!</a:t>
            </a:r>
          </a:p>
          <a:p>
            <a:pPr>
              <a:defRPr/>
            </a:pPr>
            <a:endParaRPr>
              <a:cs typeface="+mn-cs"/>
            </a:endParaRPr>
          </a:p>
          <a:p>
            <a:pPr>
              <a:defRPr/>
            </a:pPr>
            <a:r>
              <a:rPr>
                <a:cs typeface="+mn-cs"/>
              </a:rPr>
              <a:t>BDM actually more complex</a:t>
            </a:r>
          </a:p>
          <a:p>
            <a:pPr lvl="1">
              <a:defRPr/>
            </a:pPr>
            <a:r>
              <a:t>each requirements had a weight</a:t>
            </a:r>
          </a:p>
          <a:p>
            <a:pPr lvl="1">
              <a:defRPr/>
            </a:pPr>
            <a:r>
              <a:t>Y/N included factor (how well)</a:t>
            </a:r>
          </a:p>
          <a:p>
            <a:pPr lvl="1">
              <a:defRPr/>
            </a:pPr>
            <a:endParaRPr/>
          </a:p>
          <a:p>
            <a:pPr>
              <a:defRPr/>
            </a:pPr>
            <a:r>
              <a:rPr>
                <a:cs typeface="+mn-cs"/>
              </a:rPr>
              <a:t>What we had here was a classic case of over-analysis</a:t>
            </a:r>
          </a:p>
          <a:p>
            <a:pPr>
              <a:defRPr/>
            </a:pPr>
            <a:endParaRPr>
              <a:cs typeface="+mn-cs"/>
            </a:endParaRPr>
          </a:p>
        </p:txBody>
      </p:sp>
      <p:sp>
        <p:nvSpPr>
          <p:cNvPr id="160771" name="Slide Image Placeholder 2"/>
          <p:cNvSpPr>
            <a:spLocks noGrp="1" noRot="1" noChangeAspect="1" noTextEdit="1"/>
          </p:cNvSpPr>
          <p:nvPr>
            <p:ph type="sldImg"/>
          </p:nvPr>
        </p:nvSpPr>
        <p:spPr>
          <a:xfrm>
            <a:off x="-820738" y="-1588"/>
            <a:ext cx="8629651" cy="4854576"/>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Slide Image Placeholder 2"/>
          <p:cNvSpPr>
            <a:spLocks noGrp="1" noRot="1" noChangeAspect="1" noTextEdit="1"/>
          </p:cNvSpPr>
          <p:nvPr>
            <p:ph type="sldImg"/>
          </p:nvPr>
        </p:nvSpPr>
        <p:spPr>
          <a:xfrm>
            <a:off x="447675" y="279400"/>
            <a:ext cx="5948363" cy="3346450"/>
          </a:xfrm>
          <a:prstGeom prst="rect">
            <a:avLst/>
          </a:prstGeom>
        </p:spPr>
      </p:sp>
      <p:sp>
        <p:nvSpPr>
          <p:cNvPr id="186370" name="Rectangle 3"/>
          <p:cNvSpPr>
            <a:spLocks noGrp="1" noChangeArrowheads="1"/>
          </p:cNvSpPr>
          <p:nvPr>
            <p:ph type="body" idx="1"/>
          </p:nvPr>
        </p:nvSpPr>
        <p:spPr>
          <a:xfrm>
            <a:off x="447677" y="3763004"/>
            <a:ext cx="5948363" cy="383848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cs typeface="ＭＳ Ｐゴシック" charset="0"/>
              </a:rPr>
              <a:t>The “Process Scope Model” is ESSENTIAL. Skip it at your peril. </a:t>
            </a:r>
          </a:p>
          <a:p>
            <a:pPr>
              <a:defRPr/>
            </a:pPr>
            <a:r>
              <a:rPr lang="en-US" dirty="0">
                <a:cs typeface="ＭＳ Ｐゴシック" charset="0"/>
              </a:rPr>
              <a:t>Optionally, list:</a:t>
            </a:r>
          </a:p>
          <a:p>
            <a:pPr marL="177845" lvl="1" indent="-177845">
              <a:defRPr/>
            </a:pPr>
            <a:r>
              <a:rPr lang="en-US" dirty="0"/>
              <a:t>associated events (e.g., events such as </a:t>
            </a:r>
            <a:r>
              <a:rPr lang="ja-JP" altLang="en-US"/>
              <a:t>“</a:t>
            </a:r>
            <a:r>
              <a:rPr lang="en-US" dirty="0"/>
              <a:t>Order is modified,</a:t>
            </a:r>
            <a:r>
              <a:rPr lang="ja-JP" altLang="en-US"/>
              <a:t>”</a:t>
            </a:r>
            <a:r>
              <a:rPr lang="en-US" dirty="0"/>
              <a:t> </a:t>
            </a:r>
            <a:r>
              <a:rPr lang="ja-JP" altLang="en-US"/>
              <a:t>“</a:t>
            </a:r>
            <a:r>
              <a:rPr lang="en-US" dirty="0"/>
              <a:t>Order is canceled,</a:t>
            </a:r>
            <a:r>
              <a:rPr lang="ja-JP" altLang="en-US"/>
              <a:t>”</a:t>
            </a:r>
            <a:r>
              <a:rPr lang="en-US" dirty="0"/>
              <a:t> etc. that will interrupt normal flow)</a:t>
            </a:r>
          </a:p>
          <a:p>
            <a:pPr marL="177845" lvl="1" indent="-177845">
              <a:defRPr/>
            </a:pPr>
            <a:r>
              <a:rPr lang="en-US" dirty="0"/>
              <a:t>termination conditions (conditions along the way that would cause the process to end before delivering stakeholder results)</a:t>
            </a:r>
          </a:p>
          <a:p>
            <a:pPr marL="177845" lvl="1" indent="-177845">
              <a:defRPr/>
            </a:pPr>
            <a:r>
              <a:rPr lang="en-US" dirty="0"/>
              <a:t>management or monitoring activities that sit </a:t>
            </a:r>
            <a:r>
              <a:rPr lang="ja-JP" altLang="en-US"/>
              <a:t>“</a:t>
            </a:r>
            <a:r>
              <a:rPr lang="en-US" dirty="0"/>
              <a:t>above</a:t>
            </a:r>
            <a:r>
              <a:rPr lang="ja-JP" altLang="en-US"/>
              <a:t>”</a:t>
            </a:r>
            <a:r>
              <a:rPr lang="en-US" dirty="0"/>
              <a:t> the process, </a:t>
            </a:r>
            <a:br>
              <a:rPr lang="en-US" dirty="0"/>
            </a:br>
            <a:r>
              <a:rPr lang="en-US" dirty="0"/>
              <a:t>and the processes that are triggered when exception conditions are detected </a:t>
            </a:r>
            <a:br>
              <a:rPr lang="en-US" dirty="0"/>
            </a:br>
            <a:r>
              <a:rPr lang="en-US" dirty="0"/>
              <a:t>(e.g., </a:t>
            </a:r>
            <a:r>
              <a:rPr lang="ja-JP" altLang="en-US"/>
              <a:t>“</a:t>
            </a:r>
            <a:r>
              <a:rPr lang="en-US" dirty="0"/>
              <a:t>Order is projected to be late</a:t>
            </a:r>
            <a:r>
              <a:rPr lang="ja-JP" altLang="en-US"/>
              <a:t>”</a:t>
            </a:r>
            <a:r>
              <a:rPr lang="en-US" dirty="0"/>
              <a:t>)</a:t>
            </a:r>
          </a:p>
          <a:p>
            <a:pPr marL="177845" lvl="1" indent="-177845">
              <a:defRPr/>
            </a:pPr>
            <a:r>
              <a:rPr lang="en-US" dirty="0"/>
              <a:t>primary information requirements and current sources</a:t>
            </a:r>
          </a:p>
          <a:p>
            <a:pPr marL="177845" lvl="1" indent="-177845">
              <a:defRPr/>
            </a:pPr>
            <a:r>
              <a:rPr lang="en-US" dirty="0"/>
              <a:t>primary information flows or handoffs to other processes</a:t>
            </a:r>
          </a:p>
          <a:p>
            <a:pPr defTabSz="948507">
              <a:defRPr/>
            </a:pPr>
            <a:r>
              <a:rPr lang="en-US" dirty="0">
                <a:latin typeface="Arial" pitchFamily="34" charset="0"/>
              </a:rPr>
              <a:t>“Cases and variations” is absolutely critical when we get to mapping the process</a:t>
            </a:r>
            <a:r>
              <a:rPr lang="en-US" baseline="0" dirty="0">
                <a:latin typeface="Arial" pitchFamily="34" charset="0"/>
              </a:rPr>
              <a:t> (building a workflow model) – building a separate diagram for each case, or </a:t>
            </a:r>
            <a:r>
              <a:rPr lang="en-US" dirty="0">
                <a:cs typeface="ＭＳ Ｐゴシック" charset="0"/>
              </a:rPr>
              <a:t>at least considering each case separately, </a:t>
            </a:r>
            <a:r>
              <a:rPr lang="en-US" baseline="0" dirty="0">
                <a:latin typeface="Arial" pitchFamily="34" charset="0"/>
              </a:rPr>
              <a:t>will keep the models much more manageable and understandable. </a:t>
            </a:r>
            <a:r>
              <a:rPr lang="en-US" dirty="0">
                <a:cs typeface="ＭＳ Ｐゴシック" charset="0"/>
              </a:rPr>
              <a:t>Each case will define at least one </a:t>
            </a:r>
            <a:r>
              <a:rPr lang="ja-JP" altLang="en-US">
                <a:cs typeface="ＭＳ Ｐゴシック" charset="0"/>
              </a:rPr>
              <a:t>“</a:t>
            </a:r>
            <a:r>
              <a:rPr lang="en-US" dirty="0">
                <a:cs typeface="ＭＳ Ｐゴシック" charset="0"/>
              </a:rPr>
              <a:t>process scenario,</a:t>
            </a:r>
            <a:r>
              <a:rPr lang="ja-JP" altLang="en-US">
                <a:cs typeface="ＭＳ Ｐゴシック" charset="0"/>
              </a:rPr>
              <a:t>”</a:t>
            </a:r>
            <a:r>
              <a:rPr lang="en-US" dirty="0">
                <a:cs typeface="ＭＳ Ｐゴシック" charset="0"/>
              </a:rPr>
              <a:t> which will be used when validating the process (</a:t>
            </a:r>
            <a:r>
              <a:rPr lang="ja-JP" altLang="en-US">
                <a:cs typeface="ＭＳ Ｐゴシック" charset="0"/>
              </a:rPr>
              <a:t>“</a:t>
            </a:r>
            <a:r>
              <a:rPr lang="en-US" dirty="0">
                <a:cs typeface="ＭＳ Ｐゴシック" charset="0"/>
              </a:rPr>
              <a:t>walking the flow</a:t>
            </a:r>
            <a:r>
              <a:rPr lang="ja-JP" altLang="en-US">
                <a:cs typeface="ＭＳ Ｐゴシック" charset="0"/>
              </a:rPr>
              <a:t>”</a:t>
            </a:r>
            <a:r>
              <a:rPr lang="en-US" dirty="0">
                <a:cs typeface="ＭＳ Ｐゴシック" charset="0"/>
              </a:rPr>
              <a:t>) and performing further analysis (e.g., use cases and services)</a:t>
            </a:r>
            <a:endParaRPr lang="en-US" dirty="0">
              <a:cs typeface="+mn-cs"/>
            </a:endParaRPr>
          </a:p>
          <a:p>
            <a:pPr>
              <a:defRPr/>
            </a:pPr>
            <a:r>
              <a:rPr lang="ja-JP" altLang="en-US">
                <a:cs typeface="+mn-cs"/>
              </a:rPr>
              <a:t>“</a:t>
            </a:r>
            <a:r>
              <a:rPr lang="en-US" altLang="ja-JP" dirty="0">
                <a:cs typeface="+mn-cs"/>
              </a:rPr>
              <a:t>M</a:t>
            </a:r>
            <a:r>
              <a:rPr lang="en-US" dirty="0">
                <a:cs typeface="+mn-cs"/>
              </a:rPr>
              <a:t>echanisms</a:t>
            </a:r>
            <a:r>
              <a:rPr lang="ja-JP" altLang="en-US">
                <a:cs typeface="+mn-cs"/>
              </a:rPr>
              <a:t>”</a:t>
            </a:r>
            <a:r>
              <a:rPr lang="en-US" dirty="0">
                <a:cs typeface="+mn-cs"/>
              </a:rPr>
              <a:t> includes information systems, technology, tools, equipment, facilities, physical holding areas, forms, documents, etc. that help the process work</a:t>
            </a:r>
          </a:p>
        </p:txBody>
      </p:sp>
    </p:spTree>
    <p:extLst>
      <p:ext uri="{BB962C8B-B14F-4D97-AF65-F5344CB8AC3E}">
        <p14:creationId xmlns:p14="http://schemas.microsoft.com/office/powerpoint/2010/main" val="14337562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a:t>The world</a:t>
            </a:r>
            <a:r>
              <a:rPr lang="uk-UA" altLang="ja-JP" dirty="0"/>
              <a:t>'</a:t>
            </a:r>
            <a:r>
              <a:rPr lang="en-US" dirty="0"/>
              <a:t>s simplest requirements definition approach. It gets to the </a:t>
            </a:r>
            <a:r>
              <a:rPr lang="en-US" i="1" dirty="0"/>
              <a:t>essential  requirements</a:t>
            </a:r>
            <a:r>
              <a:rPr lang="en-US" dirty="0"/>
              <a:t>– what the application </a:t>
            </a:r>
            <a:r>
              <a:rPr lang="en-US" i="1" dirty="0"/>
              <a:t>knows</a:t>
            </a:r>
            <a:r>
              <a:rPr lang="en-US" dirty="0"/>
              <a:t>, and what it </a:t>
            </a:r>
            <a:r>
              <a:rPr lang="en-US" i="1" dirty="0"/>
              <a:t>does</a:t>
            </a:r>
          </a:p>
          <a:p>
            <a:pPr lvl="1" eaLnBrk="1" hangingPunct="1">
              <a:defRPr/>
            </a:pPr>
            <a:r>
              <a:rPr lang="en-US" i="1" dirty="0"/>
              <a:t>knows</a:t>
            </a:r>
          </a:p>
          <a:p>
            <a:pPr lvl="2" eaLnBrk="1" hangingPunct="1">
              <a:defRPr/>
            </a:pPr>
            <a:r>
              <a:rPr lang="en-US" dirty="0"/>
              <a:t>Data Model (or Concept Model)</a:t>
            </a:r>
          </a:p>
          <a:p>
            <a:pPr lvl="2" eaLnBrk="1" hangingPunct="1">
              <a:defRPr/>
            </a:pPr>
            <a:r>
              <a:rPr lang="en-US" dirty="0"/>
              <a:t>Information presented (reports and queries)</a:t>
            </a:r>
          </a:p>
          <a:p>
            <a:pPr lvl="1" eaLnBrk="1" hangingPunct="1">
              <a:defRPr/>
            </a:pPr>
            <a:r>
              <a:rPr lang="en-US" i="1" dirty="0"/>
              <a:t>does</a:t>
            </a:r>
          </a:p>
          <a:p>
            <a:pPr lvl="2" eaLnBrk="1" hangingPunct="1">
              <a:defRPr/>
            </a:pPr>
            <a:r>
              <a:rPr lang="en-US" dirty="0"/>
              <a:t>What it will do (Business Services)</a:t>
            </a:r>
          </a:p>
          <a:p>
            <a:pPr lvl="2" eaLnBrk="1" hangingPunct="1">
              <a:defRPr/>
            </a:pPr>
            <a:r>
              <a:rPr lang="en-US" dirty="0"/>
              <a:t>How you</a:t>
            </a:r>
            <a:r>
              <a:rPr lang="uk-UA" altLang="ja-JP" dirty="0"/>
              <a:t>'</a:t>
            </a:r>
            <a:r>
              <a:rPr lang="en-US" dirty="0" err="1"/>
              <a:t>ll</a:t>
            </a:r>
            <a:r>
              <a:rPr lang="en-US" dirty="0"/>
              <a:t> communicate it (Use Cases)</a:t>
            </a:r>
          </a:p>
          <a:p>
            <a:pPr eaLnBrk="1" hangingPunct="1">
              <a:defRPr/>
            </a:pPr>
            <a:r>
              <a:rPr lang="en-US" dirty="0"/>
              <a:t>Don</a:t>
            </a:r>
            <a:r>
              <a:rPr lang="uk-UA" altLang="ja-JP" dirty="0"/>
              <a:t>'</a:t>
            </a:r>
            <a:r>
              <a:rPr lang="en-US" dirty="0"/>
              <a:t>t minimize the value of this – when time is tight, this is what you</a:t>
            </a:r>
            <a:r>
              <a:rPr lang="uk-UA" altLang="ja-JP" dirty="0"/>
              <a:t>'</a:t>
            </a:r>
            <a:r>
              <a:rPr lang="en-US" dirty="0" err="1"/>
              <a:t>ll</a:t>
            </a:r>
            <a:r>
              <a:rPr lang="en-US" dirty="0"/>
              <a:t> need to fall back on. Many experienced analysts start with an approach like this as their default.</a:t>
            </a:r>
          </a:p>
          <a:p>
            <a:pPr eaLnBrk="1" hangingPunct="1">
              <a:defRPr/>
            </a:pPr>
            <a:r>
              <a:rPr lang="en-US" dirty="0"/>
              <a:t>Key points:</a:t>
            </a:r>
          </a:p>
          <a:p>
            <a:pPr marL="171450" indent="-171450" eaLnBrk="1" hangingPunct="1">
              <a:buFont typeface="Arial"/>
              <a:buChar char="•"/>
              <a:defRPr/>
            </a:pPr>
            <a:r>
              <a:rPr lang="en-US" dirty="0"/>
              <a:t>Without the controlled </a:t>
            </a:r>
            <a:r>
              <a:rPr lang="en-US" altLang="ja-JP" dirty="0"/>
              <a:t>“</a:t>
            </a:r>
            <a:r>
              <a:rPr lang="en-US" dirty="0"/>
              <a:t>show me</a:t>
            </a:r>
            <a:r>
              <a:rPr lang="en-US" altLang="ja-JP" dirty="0"/>
              <a:t>”</a:t>
            </a:r>
            <a:r>
              <a:rPr lang="en-US" dirty="0"/>
              <a:t> aspect, it</a:t>
            </a:r>
            <a:r>
              <a:rPr lang="uk-UA" altLang="ja-JP" dirty="0"/>
              <a:t>'</a:t>
            </a:r>
            <a:r>
              <a:rPr lang="en-US" dirty="0"/>
              <a:t>s too easy for the vendor to  say </a:t>
            </a:r>
            <a:r>
              <a:rPr lang="en-US" altLang="ja-JP" dirty="0"/>
              <a:t>“</a:t>
            </a:r>
            <a:r>
              <a:rPr lang="en-US" dirty="0"/>
              <a:t>Yes - we meet that requirement.</a:t>
            </a:r>
            <a:r>
              <a:rPr lang="en-US" altLang="ja-JP" dirty="0"/>
              <a:t>”</a:t>
            </a:r>
          </a:p>
          <a:p>
            <a:pPr marL="171450" indent="-171450" eaLnBrk="1" hangingPunct="1">
              <a:buFont typeface="Arial"/>
              <a:buChar char="•"/>
              <a:defRPr/>
            </a:pPr>
            <a:r>
              <a:rPr lang="en-US" dirty="0"/>
              <a:t>We didn</a:t>
            </a:r>
            <a:r>
              <a:rPr lang="uk-UA" altLang="ja-JP" dirty="0"/>
              <a:t>'</a:t>
            </a:r>
            <a:r>
              <a:rPr lang="en-US" dirty="0"/>
              <a:t>t call it </a:t>
            </a:r>
            <a:r>
              <a:rPr lang="en-US" altLang="ja-JP" dirty="0"/>
              <a:t>“</a:t>
            </a:r>
            <a:r>
              <a:rPr lang="en-US" dirty="0"/>
              <a:t>data modelling</a:t>
            </a:r>
            <a:r>
              <a:rPr lang="en-US" altLang="ja-JP" dirty="0"/>
              <a:t>”</a:t>
            </a:r>
            <a:r>
              <a:rPr lang="en-US" dirty="0"/>
              <a:t> until late in the game</a:t>
            </a:r>
          </a:p>
          <a:p>
            <a:pPr marL="171450" indent="-171450" eaLnBrk="1" hangingPunct="1">
              <a:buFont typeface="Arial"/>
              <a:buChar char="•"/>
              <a:defRPr/>
            </a:pPr>
            <a:r>
              <a:rPr lang="en-US" dirty="0"/>
              <a:t>The data model revealed a lot of about business policies and assumptions – this is surprising to anyone who might assume that only a process model would do that</a:t>
            </a:r>
          </a:p>
          <a:p>
            <a:pPr marL="171450" indent="-171450" eaLnBrk="1" hangingPunct="1">
              <a:buFont typeface="Arial"/>
              <a:buChar char="•"/>
              <a:defRPr/>
            </a:pPr>
            <a:r>
              <a:rPr lang="en-US" dirty="0"/>
              <a:t>The conceptual model delivers high value, detailed models </a:t>
            </a:r>
            <a:r>
              <a:rPr lang="en-US" dirty="0" err="1"/>
              <a:t>aren</a:t>
            </a:r>
            <a:r>
              <a:rPr lang="uk-UA" altLang="ja-JP" dirty="0"/>
              <a:t>'</a:t>
            </a:r>
            <a:r>
              <a:rPr lang="en-US" dirty="0"/>
              <a:t>t necessary yet</a:t>
            </a:r>
            <a:br>
              <a:rPr lang="en-US" dirty="0"/>
            </a:br>
            <a:endParaRPr lang="en-US" dirty="0"/>
          </a:p>
        </p:txBody>
      </p:sp>
      <p:sp>
        <p:nvSpPr>
          <p:cNvPr id="159747" name="Slide Image Placeholder 2"/>
          <p:cNvSpPr>
            <a:spLocks noGrp="1" noRot="1" noChangeAspect="1" noTextEdit="1"/>
          </p:cNvSpPr>
          <p:nvPr>
            <p:ph type="sldImg"/>
          </p:nvPr>
        </p:nvSpPr>
        <p:spPr>
          <a:xfrm>
            <a:off x="-820738" y="-1588"/>
            <a:ext cx="8629651" cy="4854576"/>
          </a:xfr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80988"/>
            <a:ext cx="5946775" cy="3344862"/>
          </a:xfrm>
        </p:spPr>
      </p:sp>
      <p:sp>
        <p:nvSpPr>
          <p:cNvPr id="3" name="Notes Placeholder 2"/>
          <p:cNvSpPr>
            <a:spLocks noGrp="1"/>
          </p:cNvSpPr>
          <p:nvPr>
            <p:ph type="body" idx="1"/>
          </p:nvPr>
        </p:nvSpPr>
        <p:spPr>
          <a:xfrm>
            <a:off x="301625" y="4908550"/>
            <a:ext cx="6296025" cy="4143375"/>
          </a:xfrm>
          <a:prstGeom prst="rect">
            <a:avLst/>
          </a:prstGeom>
        </p:spPr>
        <p:txBody>
          <a:bodyPr/>
          <a:lstStyle/>
          <a:p>
            <a:endParaRPr lang="en-US" dirty="0"/>
          </a:p>
        </p:txBody>
      </p:sp>
    </p:spTree>
    <p:extLst>
      <p:ext uri="{BB962C8B-B14F-4D97-AF65-F5344CB8AC3E}">
        <p14:creationId xmlns:p14="http://schemas.microsoft.com/office/powerpoint/2010/main" val="5278277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a:xfrm>
            <a:off x="301625" y="4908550"/>
            <a:ext cx="6296025" cy="4143375"/>
          </a:xfrm>
          <a:prstGeom prst="rect">
            <a:avLst/>
          </a:prstGeom>
        </p:spPr>
        <p:txBody>
          <a:bodyPr/>
          <a:lstStyle/>
          <a:p>
            <a:endParaRPr lang="en-US" dirty="0"/>
          </a:p>
        </p:txBody>
      </p:sp>
    </p:spTree>
    <p:extLst>
      <p:ext uri="{BB962C8B-B14F-4D97-AF65-F5344CB8AC3E}">
        <p14:creationId xmlns:p14="http://schemas.microsoft.com/office/powerpoint/2010/main" val="8514462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85750"/>
            <a:ext cx="5937250" cy="3340100"/>
          </a:xfrm>
        </p:spPr>
      </p:sp>
      <p:sp>
        <p:nvSpPr>
          <p:cNvPr id="3" name="Notes Placeholder 2"/>
          <p:cNvSpPr>
            <a:spLocks noGrp="1"/>
          </p:cNvSpPr>
          <p:nvPr>
            <p:ph type="body" idx="1"/>
          </p:nvPr>
        </p:nvSpPr>
        <p:spPr>
          <a:xfrm>
            <a:off x="301625" y="4908550"/>
            <a:ext cx="6296025" cy="4143375"/>
          </a:xfrm>
          <a:prstGeom prst="rect">
            <a:avLst/>
          </a:prstGeom>
        </p:spPr>
        <p:txBody>
          <a:bodyPr/>
          <a:lstStyle/>
          <a:p>
            <a:r>
              <a:rPr lang="en-US" dirty="0"/>
              <a:t>Next we typically identify: </a:t>
            </a:r>
          </a:p>
          <a:p>
            <a:pPr marL="171450" indent="-171450">
              <a:buFont typeface="Arial" panose="020B0604020202020204" pitchFamily="34" charset="0"/>
              <a:buChar char="•"/>
            </a:pPr>
            <a:r>
              <a:rPr lang="en-US" dirty="0"/>
              <a:t>individual roles or actors, and their responsibilities </a:t>
            </a:r>
          </a:p>
          <a:p>
            <a:pPr marL="171450" indent="-171450">
              <a:buFont typeface="Arial" panose="020B0604020202020204" pitchFamily="34" charset="0"/>
              <a:buChar char="•"/>
            </a:pPr>
            <a:r>
              <a:rPr lang="en-US" dirty="0"/>
              <a:t>supporting mechanisms (systems, tools, job aids, etc.) </a:t>
            </a:r>
          </a:p>
          <a:p>
            <a:endParaRPr lang="en-US" dirty="0"/>
          </a:p>
        </p:txBody>
      </p:sp>
    </p:spTree>
    <p:extLst>
      <p:ext uri="{BB962C8B-B14F-4D97-AF65-F5344CB8AC3E}">
        <p14:creationId xmlns:p14="http://schemas.microsoft.com/office/powerpoint/2010/main" val="25845119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a:xfrm>
            <a:off x="301625" y="4908550"/>
            <a:ext cx="6296025" cy="4143375"/>
          </a:xfrm>
          <a:prstGeom prst="rect">
            <a:avLst/>
          </a:prstGeom>
        </p:spPr>
        <p:txBody>
          <a:bodyPr/>
          <a:lstStyle/>
          <a:p>
            <a:endParaRPr lang="en-US" dirty="0"/>
          </a:p>
        </p:txBody>
      </p:sp>
    </p:spTree>
    <p:extLst>
      <p:ext uri="{BB962C8B-B14F-4D97-AF65-F5344CB8AC3E}">
        <p14:creationId xmlns:p14="http://schemas.microsoft.com/office/powerpoint/2010/main" val="14045970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1588"/>
            <a:ext cx="8997950" cy="5062538"/>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13933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CA" dirty="0">
                <a:solidFill>
                  <a:srgbClr val="000000"/>
                </a:solidFill>
                <a:latin typeface="Arial"/>
              </a:rPr>
              <a:t>DON”T </a:t>
            </a:r>
            <a:r>
              <a:rPr lang="en-US" dirty="0"/>
              <a:t>do anything with venting outcomes during the session. Move on with the plan!</a:t>
            </a:r>
          </a:p>
          <a:p>
            <a:endParaRPr lang="en-US" dirty="0"/>
          </a:p>
        </p:txBody>
      </p:sp>
    </p:spTree>
    <p:extLst>
      <p:ext uri="{BB962C8B-B14F-4D97-AF65-F5344CB8AC3E}">
        <p14:creationId xmlns:p14="http://schemas.microsoft.com/office/powerpoint/2010/main" val="13204065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70764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pPr algn="l" eaLnBrk="0" hangingPunct="0">
              <a:buClr>
                <a:srgbClr val="000000"/>
              </a:buClr>
            </a:pPr>
            <a:r>
              <a:rPr lang="en-US" b="1" dirty="0">
                <a:solidFill>
                  <a:srgbClr val="000000"/>
                </a:solidFill>
                <a:latin typeface="Arial" charset="0"/>
                <a:ea typeface="ＭＳ Ｐゴシック" charset="0"/>
                <a:cs typeface="ＭＳ Ｐゴシック" charset="0"/>
              </a:rPr>
              <a:t>What</a:t>
            </a:r>
            <a:r>
              <a:rPr lang="en-US" dirty="0">
                <a:solidFill>
                  <a:srgbClr val="000000"/>
                </a:solidFill>
                <a:latin typeface="Arial" charset="0"/>
                <a:ea typeface="ＭＳ Ｐゴシック" charset="0"/>
                <a:cs typeface="ＭＳ Ｐゴシック" charset="0"/>
              </a:rPr>
              <a:t> first:</a:t>
            </a:r>
          </a:p>
          <a:p>
            <a:pPr algn="l" eaLnBrk="0" hangingPunct="0">
              <a:buClr>
                <a:srgbClr val="000000"/>
              </a:buClr>
            </a:pPr>
            <a:r>
              <a:rPr lang="en-US" i="1" dirty="0">
                <a:solidFill>
                  <a:srgbClr val="000000"/>
                </a:solidFill>
                <a:latin typeface="Arial" charset="0"/>
                <a:ea typeface="ＭＳ Ｐゴシック" charset="0"/>
                <a:cs typeface="ＭＳ Ｐゴシック" charset="0"/>
              </a:rPr>
              <a:t>What</a:t>
            </a:r>
            <a:r>
              <a:rPr lang="en-US" dirty="0">
                <a:solidFill>
                  <a:srgbClr val="000000"/>
                </a:solidFill>
                <a:latin typeface="Arial" charset="0"/>
                <a:ea typeface="ＭＳ Ｐゴシック" charset="0"/>
                <a:cs typeface="ＭＳ Ｐゴシック" charset="0"/>
              </a:rPr>
              <a:t> is the process or process area?</a:t>
            </a:r>
          </a:p>
          <a:p>
            <a:pPr marL="361950" indent="-361950" algn="l" eaLnBrk="0" hangingPunct="0">
              <a:buClr>
                <a:srgbClr val="000000"/>
              </a:buClr>
              <a:buFont typeface="Arial" panose="020B0604020202020204" pitchFamily="34" charset="0"/>
              <a:buChar char="•"/>
            </a:pPr>
            <a:r>
              <a:rPr lang="en-US" dirty="0">
                <a:solidFill>
                  <a:srgbClr val="000000"/>
                </a:solidFill>
                <a:latin typeface="Arial" charset="0"/>
                <a:ea typeface="ＭＳ Ｐゴシック" charset="0"/>
                <a:cs typeface="ＭＳ Ｐゴシック" charset="0"/>
              </a:rPr>
              <a:t>Process Scope Model using TRAC</a:t>
            </a:r>
          </a:p>
          <a:p>
            <a:pPr marL="361950" indent="-361950" algn="l" eaLnBrk="0" hangingPunct="0">
              <a:buClr>
                <a:srgbClr val="000000"/>
              </a:buClr>
              <a:buFont typeface="Arial" panose="020B0604020202020204" pitchFamily="34" charset="0"/>
              <a:buChar char="•"/>
            </a:pPr>
            <a:r>
              <a:rPr lang="en-US" dirty="0">
                <a:solidFill>
                  <a:srgbClr val="000000"/>
                </a:solidFill>
                <a:latin typeface="Arial" charset="0"/>
                <a:ea typeface="ＭＳ Ｐゴシック" charset="0"/>
                <a:cs typeface="ＭＳ Ｐゴシック" charset="0"/>
              </a:rPr>
              <a:t>Trigger, Results, Activities, Cases</a:t>
            </a:r>
            <a:br>
              <a:rPr lang="en-US" dirty="0">
                <a:solidFill>
                  <a:srgbClr val="000000"/>
                </a:solidFill>
                <a:latin typeface="Arial" charset="0"/>
                <a:ea typeface="ＭＳ Ｐゴシック" charset="0"/>
                <a:cs typeface="ＭＳ Ｐゴシック" charset="0"/>
              </a:rPr>
            </a:br>
            <a:br>
              <a:rPr lang="en-US" dirty="0">
                <a:solidFill>
                  <a:srgbClr val="000000"/>
                </a:solidFill>
                <a:latin typeface="Arial" charset="0"/>
                <a:ea typeface="ＭＳ Ｐゴシック" charset="0"/>
                <a:cs typeface="ＭＳ Ｐゴシック" charset="0"/>
              </a:rPr>
            </a:br>
            <a:endParaRPr lang="en-US" dirty="0">
              <a:solidFill>
                <a:srgbClr val="000000"/>
              </a:solidFill>
              <a:latin typeface="Arial" charset="0"/>
              <a:ea typeface="ＭＳ Ｐゴシック" charset="0"/>
              <a:cs typeface="ＭＳ Ｐゴシック" charset="0"/>
            </a:endParaRPr>
          </a:p>
          <a:p>
            <a:pPr eaLnBrk="0" hangingPunct="0">
              <a:buClr>
                <a:srgbClr val="000000"/>
              </a:buClr>
            </a:pPr>
            <a:r>
              <a:rPr lang="en-US" b="1" dirty="0">
                <a:solidFill>
                  <a:srgbClr val="000000"/>
                </a:solidFill>
                <a:latin typeface="Arial" charset="0"/>
                <a:ea typeface="ＭＳ Ｐゴシック" charset="0"/>
                <a:cs typeface="ＭＳ Ｐゴシック" charset="0"/>
              </a:rPr>
              <a:t>Who and how </a:t>
            </a:r>
            <a:r>
              <a:rPr lang="en-US" dirty="0">
                <a:solidFill>
                  <a:srgbClr val="000000"/>
                </a:solidFill>
                <a:latin typeface="Arial" charset="0"/>
                <a:ea typeface="ＭＳ Ｐゴシック" charset="0"/>
                <a:cs typeface="ＭＳ Ｐゴシック" charset="0"/>
              </a:rPr>
              <a:t>next:</a:t>
            </a:r>
          </a:p>
          <a:p>
            <a:pPr algn="l" eaLnBrk="0" hangingPunct="0">
              <a:buClr>
                <a:srgbClr val="000000"/>
              </a:buClr>
            </a:pPr>
            <a:r>
              <a:rPr lang="en-US" i="1" dirty="0">
                <a:solidFill>
                  <a:srgbClr val="000000"/>
                </a:solidFill>
                <a:latin typeface="Arial" charset="0"/>
                <a:ea typeface="ＭＳ Ｐゴシック" charset="0"/>
                <a:cs typeface="ＭＳ Ｐゴシック" charset="0"/>
              </a:rPr>
              <a:t>Who</a:t>
            </a:r>
            <a:r>
              <a:rPr lang="en-US" dirty="0">
                <a:solidFill>
                  <a:srgbClr val="000000"/>
                </a:solidFill>
                <a:latin typeface="Arial" charset="0"/>
                <a:ea typeface="ＭＳ Ｐゴシック" charset="0"/>
                <a:cs typeface="ＭＳ Ｐゴシック" charset="0"/>
              </a:rPr>
              <a:t> is involved, internally and externally?</a:t>
            </a:r>
          </a:p>
          <a:p>
            <a:pPr marL="361950" lvl="1" indent="-349250" eaLnBrk="0" hangingPunct="0">
              <a:buClr>
                <a:srgbClr val="000000"/>
              </a:buClr>
              <a:buFont typeface="Arial" panose="020B0604020202020204" pitchFamily="34" charset="0"/>
              <a:buChar char="•"/>
              <a:tabLst>
                <a:tab pos="258763" algn="l"/>
              </a:tabLst>
            </a:pPr>
            <a:r>
              <a:rPr lang="en-US" dirty="0">
                <a:solidFill>
                  <a:srgbClr val="000000"/>
                </a:solidFill>
                <a:latin typeface="Arial" charset="0"/>
                <a:ea typeface="ＭＳ Ｐゴシック" charset="0"/>
              </a:rPr>
              <a:t>Process Summary Chart</a:t>
            </a:r>
          </a:p>
          <a:p>
            <a:pPr marL="361950" lvl="1" indent="-349250" eaLnBrk="0" hangingPunct="0">
              <a:buClr>
                <a:srgbClr val="000000"/>
              </a:buClr>
              <a:buFont typeface="Arial" panose="020B0604020202020204" pitchFamily="34" charset="0"/>
              <a:buChar char="•"/>
              <a:tabLst>
                <a:tab pos="258763" algn="l"/>
              </a:tabLst>
            </a:pPr>
            <a:r>
              <a:rPr lang="en-US" dirty="0">
                <a:solidFill>
                  <a:srgbClr val="000000"/>
                </a:solidFill>
                <a:latin typeface="Arial" charset="0"/>
                <a:ea typeface="ＭＳ Ｐゴシック" charset="0"/>
              </a:rPr>
              <a:t>Organisations, Roles, Responsibilities</a:t>
            </a:r>
          </a:p>
          <a:p>
            <a:pPr algn="l" eaLnBrk="0" hangingPunct="0">
              <a:buClr>
                <a:srgbClr val="000000"/>
              </a:buClr>
            </a:pPr>
            <a:r>
              <a:rPr lang="en-US" i="1" dirty="0">
                <a:solidFill>
                  <a:srgbClr val="000000"/>
                </a:solidFill>
                <a:latin typeface="Arial" charset="0"/>
                <a:ea typeface="ＭＳ Ｐゴシック" charset="0"/>
                <a:cs typeface="ＭＳ Ｐゴシック" charset="0"/>
              </a:rPr>
              <a:t>How</a:t>
            </a:r>
            <a:r>
              <a:rPr lang="en-US" dirty="0">
                <a:solidFill>
                  <a:srgbClr val="000000"/>
                </a:solidFill>
                <a:latin typeface="Arial" charset="0"/>
                <a:ea typeface="ＭＳ Ｐゴシック" charset="0"/>
                <a:cs typeface="ＭＳ Ｐゴシック" charset="0"/>
              </a:rPr>
              <a:t> the process is supported? </a:t>
            </a:r>
          </a:p>
          <a:p>
            <a:pPr marL="361950" indent="-361950" algn="l" eaLnBrk="0" hangingPunct="0">
              <a:buClr>
                <a:srgbClr val="000000"/>
              </a:buClr>
              <a:buFont typeface="Arial" panose="020B0604020202020204" pitchFamily="34" charset="0"/>
              <a:buChar char="•"/>
              <a:tabLst>
                <a:tab pos="258763" algn="l"/>
              </a:tabLst>
            </a:pPr>
            <a:r>
              <a:rPr lang="en-US" dirty="0">
                <a:solidFill>
                  <a:srgbClr val="000000"/>
                </a:solidFill>
                <a:latin typeface="Arial" charset="0"/>
                <a:ea typeface="ＭＳ Ｐゴシック" charset="0"/>
              </a:rPr>
              <a:t>Systems, Mechanisms, Methods, etc.</a:t>
            </a:r>
            <a:br>
              <a:rPr lang="en-US" dirty="0">
                <a:solidFill>
                  <a:srgbClr val="000000"/>
                </a:solidFill>
                <a:latin typeface="Arial" charset="0"/>
                <a:ea typeface="ＭＳ Ｐゴシック" charset="0"/>
              </a:rPr>
            </a:br>
            <a:br>
              <a:rPr lang="en-US" dirty="0">
                <a:solidFill>
                  <a:srgbClr val="000000"/>
                </a:solidFill>
                <a:latin typeface="Arial" charset="0"/>
                <a:ea typeface="ＭＳ Ｐゴシック" charset="0"/>
              </a:rPr>
            </a:br>
            <a:endParaRPr lang="en-US" dirty="0">
              <a:solidFill>
                <a:srgbClr val="000000"/>
              </a:solidFill>
              <a:latin typeface="Arial" charset="0"/>
              <a:ea typeface="ＭＳ Ｐゴシック" charset="0"/>
            </a:endParaRPr>
          </a:p>
          <a:p>
            <a:pPr eaLnBrk="0" hangingPunct="0">
              <a:buClr>
                <a:srgbClr val="000000"/>
              </a:buClr>
            </a:pPr>
            <a:r>
              <a:rPr lang="en-US" dirty="0">
                <a:solidFill>
                  <a:srgbClr val="000000"/>
                </a:solidFill>
                <a:latin typeface="Arial" panose="020B0604020202020204" pitchFamily="34" charset="0"/>
                <a:ea typeface="ＭＳ Ｐゴシック" charset="0"/>
                <a:cs typeface="Arial" panose="020B0604020202020204" pitchFamily="34" charset="0"/>
              </a:rPr>
              <a:t>Only then </a:t>
            </a:r>
            <a:r>
              <a:rPr lang="en-US" b="1" dirty="0">
                <a:solidFill>
                  <a:srgbClr val="000000"/>
                </a:solidFill>
                <a:latin typeface="Arial" panose="020B0604020202020204" pitchFamily="34" charset="0"/>
                <a:ea typeface="ＭＳ Ｐゴシック" charset="0"/>
                <a:cs typeface="Arial" panose="020B0604020202020204" pitchFamily="34" charset="0"/>
              </a:rPr>
              <a:t>why?</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i="1" dirty="0">
                <a:solidFill>
                  <a:srgbClr val="000000"/>
                </a:solidFill>
                <a:latin typeface="Arial" panose="020B0604020202020204" pitchFamily="34" charset="0"/>
                <a:ea typeface="ＭＳ Ｐゴシック" charset="0"/>
                <a:cs typeface="Arial" panose="020B0604020202020204" pitchFamily="34" charset="0"/>
              </a:rPr>
              <a:t>Why does the process need to change?</a:t>
            </a:r>
          </a:p>
          <a:p>
            <a:pPr marL="342900" indent="-342900" eaLnBrk="0" hangingPunct="0">
              <a:buClr>
                <a:srgbClr val="000000"/>
              </a:buClr>
              <a:buFont typeface="Arial" panose="020B0604020202020204" pitchFamily="34" charset="0"/>
              <a:buChar char="•"/>
            </a:pPr>
            <a:r>
              <a:rPr lang="en-US" dirty="0">
                <a:solidFill>
                  <a:srgbClr val="000000"/>
                </a:solidFill>
                <a:latin typeface="Arial" panose="020B0604020202020204" pitchFamily="34" charset="0"/>
                <a:ea typeface="ＭＳ Ｐゴシック" charset="0"/>
                <a:cs typeface="Arial" panose="020B0604020202020204" pitchFamily="34" charset="0"/>
              </a:rPr>
              <a:t>We'll answer with </a:t>
            </a:r>
            <a:r>
              <a:rPr lang="is-IS" dirty="0">
                <a:solidFill>
                  <a:srgbClr val="000000"/>
                </a:solidFill>
                <a:latin typeface="Arial" panose="020B0604020202020204" pitchFamily="34" charset="0"/>
                <a:ea typeface="ＭＳ Ｐゴシック" charset="0"/>
                <a:cs typeface="Arial" panose="020B0604020202020204" pitchFamily="34" charset="0"/>
              </a:rPr>
              <a:t>a</a:t>
            </a:r>
            <a:r>
              <a:rPr lang="is-IS" i="1" dirty="0">
                <a:solidFill>
                  <a:srgbClr val="000000"/>
                </a:solidFill>
                <a:latin typeface="Arial" panose="020B0604020202020204" pitchFamily="34" charset="0"/>
                <a:ea typeface="ＭＳ Ｐゴシック" charset="0"/>
                <a:cs typeface="Arial" panose="020B0604020202020204" pitchFamily="34" charset="0"/>
              </a:rPr>
              <a:t> Case for Action</a:t>
            </a:r>
          </a:p>
          <a:p>
            <a:pPr marL="342900" indent="-342900" eaLnBrk="0" hangingPunct="0">
              <a:buClr>
                <a:srgbClr val="000000"/>
              </a:buClr>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 nuanced form of problem statement </a:t>
            </a:r>
            <a:endParaRPr lang="en-US" i="1" dirty="0">
              <a:solidFill>
                <a:srgbClr val="000000"/>
              </a:solidFill>
              <a:latin typeface="Arial" panose="020B0604020202020204" pitchFamily="34" charset="0"/>
              <a:ea typeface="ＭＳ Ｐゴシック" charset="0"/>
              <a:cs typeface="Arial" panose="020B0604020202020204" pitchFamily="34" charset="0"/>
            </a:endParaRPr>
          </a:p>
          <a:p>
            <a:endParaRPr lang="en-US" dirty="0"/>
          </a:p>
        </p:txBody>
      </p:sp>
    </p:spTree>
    <p:extLst>
      <p:ext uri="{BB962C8B-B14F-4D97-AF65-F5344CB8AC3E}">
        <p14:creationId xmlns:p14="http://schemas.microsoft.com/office/powerpoint/2010/main" val="32569250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a:prstGeom prst="rect">
            <a:avLst/>
          </a:prstGeom>
        </p:spPr>
      </p:sp>
      <p:sp>
        <p:nvSpPr>
          <p:cNvPr id="3" name="Notes Placeholder 2"/>
          <p:cNvSpPr>
            <a:spLocks noGrp="1"/>
          </p:cNvSpPr>
          <p:nvPr>
            <p:ph type="body" idx="1"/>
          </p:nvPr>
        </p:nvSpPr>
        <p:spPr>
          <a:xfrm>
            <a:off x="445578" y="3796117"/>
            <a:ext cx="5930683" cy="3600451"/>
          </a:xfrm>
          <a:prstGeom prst="rect">
            <a:avLst/>
          </a:prstGeom>
        </p:spPr>
        <p:txBody>
          <a:bodyPr/>
          <a:lstStyle/>
          <a:p>
            <a:pPr marL="342900" lvl="0" indent="-342900" eaLnBrk="0" fontAlgn="base" hangingPunct="0">
              <a:spcBef>
                <a:spcPct val="20000"/>
              </a:spcBef>
              <a:spcAft>
                <a:spcPct val="0"/>
              </a:spcAft>
              <a:buClr>
                <a:srgbClr val="000000"/>
              </a:buClr>
              <a:buFont typeface="Wingdings" pitchFamily="2" charset="2"/>
              <a:buChar char="§"/>
            </a:pPr>
            <a:r>
              <a:rPr lang="en-US" i="1" kern="0" dirty="0">
                <a:solidFill>
                  <a:srgbClr val="000000"/>
                </a:solidFill>
                <a:latin typeface="Arial" panose="020B0604020202020204" pitchFamily="34" charset="0"/>
                <a:cs typeface="Arial" panose="020B0604020202020204" pitchFamily="34" charset="0"/>
              </a:rPr>
              <a:t>Case for Action </a:t>
            </a:r>
            <a:r>
              <a:rPr lang="en-US" kern="0" dirty="0">
                <a:solidFill>
                  <a:srgbClr val="000000"/>
                </a:solidFill>
                <a:latin typeface="Arial" panose="020B0604020202020204" pitchFamily="34" charset="0"/>
                <a:cs typeface="Arial" panose="020B0604020202020204" pitchFamily="34" charset="0"/>
              </a:rPr>
              <a:t>characteristics </a:t>
            </a:r>
          </a:p>
          <a:p>
            <a:pPr marL="742950" lvl="1" indent="-285750" eaLnBrk="0" fontAlgn="base" hangingPunct="0">
              <a:spcBef>
                <a:spcPct val="20000"/>
              </a:spcBef>
              <a:spcAft>
                <a:spcPct val="0"/>
              </a:spcAft>
              <a:buClr>
                <a:srgbClr val="000000"/>
              </a:buClr>
              <a:buFontTx/>
              <a:buChar char="•"/>
            </a:pPr>
            <a:r>
              <a:rPr lang="en-US" kern="0" dirty="0">
                <a:solidFill>
                  <a:srgbClr val="000000"/>
                </a:solidFill>
                <a:latin typeface="Arial" panose="020B0604020202020204" pitchFamily="34" charset="0"/>
                <a:cs typeface="Arial" panose="020B0604020202020204" pitchFamily="34" charset="0"/>
              </a:rPr>
              <a:t>a </a:t>
            </a:r>
            <a:r>
              <a:rPr lang="ja-JP" altLang="en-US" kern="0">
                <a:solidFill>
                  <a:srgbClr val="000000"/>
                </a:solidFill>
                <a:latin typeface="Arial" panose="020B0604020202020204" pitchFamily="34" charset="0"/>
                <a:cs typeface="Arial" panose="020B0604020202020204" pitchFamily="34" charset="0"/>
              </a:rPr>
              <a:t>“</a:t>
            </a:r>
            <a:r>
              <a:rPr lang="en-US" kern="0" dirty="0">
                <a:solidFill>
                  <a:srgbClr val="000000"/>
                </a:solidFill>
                <a:latin typeface="Arial" panose="020B0604020202020204" pitchFamily="34" charset="0"/>
                <a:cs typeface="Arial" panose="020B0604020202020204" pitchFamily="34" charset="0"/>
              </a:rPr>
              <a:t>wedge</a:t>
            </a:r>
            <a:r>
              <a:rPr lang="ja-JP" altLang="en-US" kern="0">
                <a:solidFill>
                  <a:srgbClr val="000000"/>
                </a:solidFill>
                <a:latin typeface="Arial" panose="020B0604020202020204" pitchFamily="34" charset="0"/>
                <a:cs typeface="Arial" panose="020B0604020202020204" pitchFamily="34" charset="0"/>
              </a:rPr>
              <a:t>”</a:t>
            </a:r>
            <a:r>
              <a:rPr lang="en-US" altLang="ja-JP" kern="0" dirty="0">
                <a:solidFill>
                  <a:srgbClr val="000000"/>
                </a:solidFill>
                <a:latin typeface="Arial" panose="020B0604020202020204" pitchFamily="34" charset="0"/>
                <a:cs typeface="Arial" panose="020B0604020202020204" pitchFamily="34" charset="0"/>
              </a:rPr>
              <a:t> or "prybar"</a:t>
            </a:r>
            <a:r>
              <a:rPr lang="en-US" kern="0" dirty="0">
                <a:solidFill>
                  <a:srgbClr val="000000"/>
                </a:solidFill>
                <a:latin typeface="Arial" panose="020B0604020202020204" pitchFamily="34" charset="0"/>
                <a:cs typeface="Arial" panose="020B0604020202020204" pitchFamily="34" charset="0"/>
              </a:rPr>
              <a:t>; where we are, why we can</a:t>
            </a:r>
            <a:r>
              <a:rPr lang="uk-UA" altLang="ja-JP" kern="0" dirty="0">
                <a:solidFill>
                  <a:srgbClr val="000000"/>
                </a:solidFill>
                <a:latin typeface="Arial" panose="020B0604020202020204" pitchFamily="34" charset="0"/>
                <a:cs typeface="Arial" panose="020B0604020202020204" pitchFamily="34" charset="0"/>
              </a:rPr>
              <a:t>'</a:t>
            </a:r>
            <a:r>
              <a:rPr lang="en-US" kern="0" dirty="0">
                <a:solidFill>
                  <a:srgbClr val="000000"/>
                </a:solidFill>
                <a:latin typeface="Arial" panose="020B0604020202020204" pitchFamily="34" charset="0"/>
                <a:cs typeface="Arial" panose="020B0604020202020204" pitchFamily="34" charset="0"/>
              </a:rPr>
              <a:t>t stay</a:t>
            </a:r>
          </a:p>
          <a:p>
            <a:pPr marL="742950" lvl="1" indent="-285750" eaLnBrk="0" fontAlgn="base" hangingPunct="0">
              <a:spcBef>
                <a:spcPct val="20000"/>
              </a:spcBef>
              <a:spcAft>
                <a:spcPct val="0"/>
              </a:spcAft>
              <a:buClr>
                <a:srgbClr val="000000"/>
              </a:buClr>
              <a:buFontTx/>
              <a:buChar char="•"/>
            </a:pPr>
            <a:r>
              <a:rPr lang="en-US" kern="0" dirty="0">
                <a:solidFill>
                  <a:srgbClr val="000000"/>
                </a:solidFill>
                <a:latin typeface="Arial" panose="020B0604020202020204" pitchFamily="34" charset="0"/>
                <a:cs typeface="Arial" panose="020B0604020202020204" pitchFamily="34" charset="0"/>
              </a:rPr>
              <a:t>factual, not exaggerated</a:t>
            </a:r>
          </a:p>
          <a:p>
            <a:pPr marL="742950" lvl="1" indent="-285750" eaLnBrk="0" fontAlgn="base" hangingPunct="0">
              <a:spcBef>
                <a:spcPct val="20000"/>
              </a:spcBef>
              <a:spcAft>
                <a:spcPct val="0"/>
              </a:spcAft>
              <a:buClr>
                <a:srgbClr val="000000"/>
              </a:buClr>
              <a:buFontTx/>
              <a:buChar char="•"/>
            </a:pPr>
            <a:r>
              <a:rPr lang="en-US" kern="0" dirty="0">
                <a:solidFill>
                  <a:srgbClr val="000000"/>
                </a:solidFill>
                <a:latin typeface="Arial" panose="020B0604020202020204" pitchFamily="34" charset="0"/>
                <a:cs typeface="Arial" panose="020B0604020202020204" pitchFamily="34" charset="0"/>
              </a:rPr>
              <a:t>concise, clear, compelling</a:t>
            </a:r>
          </a:p>
          <a:p>
            <a:pPr marL="342900" lvl="0" indent="-342900" eaLnBrk="0" fontAlgn="base" hangingPunct="0">
              <a:spcBef>
                <a:spcPct val="20000"/>
              </a:spcBef>
              <a:spcAft>
                <a:spcPct val="0"/>
              </a:spcAft>
              <a:buClr>
                <a:srgbClr val="000000"/>
              </a:buClr>
              <a:buFont typeface="Wingdings" pitchFamily="2" charset="2"/>
              <a:buChar char="§"/>
            </a:pPr>
            <a:r>
              <a:rPr lang="en-US" kern="0" dirty="0">
                <a:solidFill>
                  <a:srgbClr val="000000"/>
                </a:solidFill>
                <a:latin typeface="Arial" panose="020B0604020202020204" pitchFamily="34" charset="0"/>
                <a:cs typeface="Arial" panose="020B0604020202020204" pitchFamily="34" charset="0"/>
              </a:rPr>
              <a:t>Hammer's original framework:</a:t>
            </a:r>
          </a:p>
          <a:p>
            <a:pPr marL="914400" lvl="1" indent="-457200" eaLnBrk="0" fontAlgn="base" hangingPunct="0">
              <a:spcBef>
                <a:spcPct val="20000"/>
              </a:spcBef>
              <a:spcAft>
                <a:spcPct val="0"/>
              </a:spcAft>
              <a:buClr>
                <a:srgbClr val="000000"/>
              </a:buClr>
              <a:buFont typeface="+mj-lt"/>
              <a:buAutoNum type="arabicPeriod"/>
            </a:pPr>
            <a:r>
              <a:rPr lang="en-US" i="1" kern="0" dirty="0">
                <a:solidFill>
                  <a:srgbClr val="000000"/>
                </a:solidFill>
                <a:latin typeface="Arial" panose="020B0604020202020204" pitchFamily="34" charset="0"/>
                <a:cs typeface="Arial" panose="020B0604020202020204" pitchFamily="34" charset="0"/>
              </a:rPr>
              <a:t>Business context</a:t>
            </a:r>
            <a:r>
              <a:rPr lang="en-US" kern="0" dirty="0">
                <a:solidFill>
                  <a:srgbClr val="000000"/>
                </a:solidFill>
                <a:latin typeface="Arial" panose="020B0604020202020204" pitchFamily="34" charset="0"/>
                <a:cs typeface="Arial" panose="020B0604020202020204" pitchFamily="34" charset="0"/>
              </a:rPr>
              <a:t> –  what</a:t>
            </a:r>
            <a:r>
              <a:rPr lang="uk-UA" altLang="ja-JP" kern="0" dirty="0">
                <a:solidFill>
                  <a:srgbClr val="000000"/>
                </a:solidFill>
                <a:latin typeface="Arial" panose="020B0604020202020204" pitchFamily="34" charset="0"/>
                <a:cs typeface="Arial" panose="020B0604020202020204" pitchFamily="34" charset="0"/>
              </a:rPr>
              <a:t>'</a:t>
            </a:r>
            <a:r>
              <a:rPr lang="en-US" kern="0" dirty="0">
                <a:solidFill>
                  <a:srgbClr val="000000"/>
                </a:solidFill>
                <a:latin typeface="Arial" panose="020B0604020202020204" pitchFamily="34" charset="0"/>
                <a:cs typeface="Arial" panose="020B0604020202020204" pitchFamily="34" charset="0"/>
              </a:rPr>
              <a:t>s happening?</a:t>
            </a:r>
          </a:p>
          <a:p>
            <a:pPr marL="914400" lvl="1" indent="-457200" eaLnBrk="0" fontAlgn="base" hangingPunct="0">
              <a:spcBef>
                <a:spcPct val="20000"/>
              </a:spcBef>
              <a:spcAft>
                <a:spcPct val="0"/>
              </a:spcAft>
              <a:buClr>
                <a:srgbClr val="000000"/>
              </a:buClr>
              <a:buFont typeface="+mj-lt"/>
              <a:buAutoNum type="arabicPeriod"/>
            </a:pPr>
            <a:r>
              <a:rPr lang="en-US" i="1" kern="0" dirty="0">
                <a:solidFill>
                  <a:srgbClr val="000000"/>
                </a:solidFill>
                <a:latin typeface="Arial" panose="020B0604020202020204" pitchFamily="34" charset="0"/>
                <a:cs typeface="Arial" panose="020B0604020202020204" pitchFamily="34" charset="0"/>
              </a:rPr>
              <a:t>Business problem</a:t>
            </a:r>
            <a:r>
              <a:rPr lang="en-US" kern="0" dirty="0">
                <a:solidFill>
                  <a:srgbClr val="000000"/>
                </a:solidFill>
                <a:latin typeface="Arial" panose="020B0604020202020204" pitchFamily="34" charset="0"/>
                <a:cs typeface="Arial" panose="020B0604020202020204" pitchFamily="34" charset="0"/>
              </a:rPr>
              <a:t> – essence of concern?</a:t>
            </a:r>
          </a:p>
          <a:p>
            <a:pPr marL="914400" lvl="1" indent="-457200" eaLnBrk="0" fontAlgn="base" hangingPunct="0">
              <a:spcBef>
                <a:spcPct val="20000"/>
              </a:spcBef>
              <a:spcAft>
                <a:spcPct val="0"/>
              </a:spcAft>
              <a:buClr>
                <a:srgbClr val="000000"/>
              </a:buClr>
              <a:buFont typeface="+mj-lt"/>
              <a:buAutoNum type="arabicPeriod"/>
            </a:pPr>
            <a:r>
              <a:rPr lang="en-US" i="1" kern="0" dirty="0">
                <a:solidFill>
                  <a:srgbClr val="000000"/>
                </a:solidFill>
                <a:latin typeface="Arial" panose="020B0604020202020204" pitchFamily="34" charset="0"/>
                <a:cs typeface="Arial" panose="020B0604020202020204" pitchFamily="34" charset="0"/>
              </a:rPr>
              <a:t>Marketplace demands</a:t>
            </a:r>
            <a:r>
              <a:rPr lang="en-US" kern="0" dirty="0">
                <a:solidFill>
                  <a:srgbClr val="000000"/>
                </a:solidFill>
                <a:latin typeface="Arial" panose="020B0604020202020204" pitchFamily="34" charset="0"/>
                <a:cs typeface="Arial" panose="020B0604020202020204" pitchFamily="34" charset="0"/>
              </a:rPr>
              <a:t> – requirements we can</a:t>
            </a:r>
            <a:r>
              <a:rPr lang="uk-UA" altLang="ja-JP" kern="0" dirty="0">
                <a:solidFill>
                  <a:srgbClr val="000000"/>
                </a:solidFill>
                <a:latin typeface="Arial" panose="020B0604020202020204" pitchFamily="34" charset="0"/>
                <a:cs typeface="Arial" panose="020B0604020202020204" pitchFamily="34" charset="0"/>
              </a:rPr>
              <a:t>'</a:t>
            </a:r>
            <a:r>
              <a:rPr lang="en-US" kern="0" dirty="0">
                <a:solidFill>
                  <a:srgbClr val="000000"/>
                </a:solidFill>
                <a:latin typeface="Arial" panose="020B0604020202020204" pitchFamily="34" charset="0"/>
                <a:cs typeface="Arial" panose="020B0604020202020204" pitchFamily="34" charset="0"/>
              </a:rPr>
              <a:t>t meet?</a:t>
            </a:r>
          </a:p>
          <a:p>
            <a:pPr marL="914400" lvl="1" indent="-457200" eaLnBrk="0" fontAlgn="base" hangingPunct="0">
              <a:spcBef>
                <a:spcPct val="20000"/>
              </a:spcBef>
              <a:spcAft>
                <a:spcPct val="0"/>
              </a:spcAft>
              <a:buClr>
                <a:srgbClr val="000000"/>
              </a:buClr>
              <a:buFont typeface="+mj-lt"/>
              <a:buAutoNum type="arabicPeriod"/>
            </a:pPr>
            <a:r>
              <a:rPr lang="en-US" i="1" kern="0" dirty="0">
                <a:solidFill>
                  <a:srgbClr val="000000"/>
                </a:solidFill>
                <a:latin typeface="Arial" panose="020B0604020202020204" pitchFamily="34" charset="0"/>
                <a:cs typeface="Arial" panose="020B0604020202020204" pitchFamily="34" charset="0"/>
              </a:rPr>
              <a:t>Diagnostics</a:t>
            </a:r>
            <a:r>
              <a:rPr lang="en-US" kern="0" dirty="0">
                <a:solidFill>
                  <a:srgbClr val="000000"/>
                </a:solidFill>
                <a:latin typeface="Arial" panose="020B0604020202020204" pitchFamily="34" charset="0"/>
                <a:cs typeface="Arial" panose="020B0604020202020204" pitchFamily="34" charset="0"/>
              </a:rPr>
              <a:t> – why we can</a:t>
            </a:r>
            <a:r>
              <a:rPr lang="uk-UA" altLang="ja-JP" kern="0" dirty="0">
                <a:solidFill>
                  <a:srgbClr val="000000"/>
                </a:solidFill>
                <a:latin typeface="Arial" panose="020B0604020202020204" pitchFamily="34" charset="0"/>
                <a:cs typeface="Arial" panose="020B0604020202020204" pitchFamily="34" charset="0"/>
              </a:rPr>
              <a:t>'</a:t>
            </a:r>
            <a:r>
              <a:rPr lang="en-US" kern="0" dirty="0">
                <a:solidFill>
                  <a:srgbClr val="000000"/>
                </a:solidFill>
                <a:latin typeface="Arial" panose="020B0604020202020204" pitchFamily="34" charset="0"/>
                <a:cs typeface="Arial" panose="020B0604020202020204" pitchFamily="34" charset="0"/>
              </a:rPr>
              <a:t>t meet them?</a:t>
            </a:r>
          </a:p>
          <a:p>
            <a:pPr marL="914400" lvl="1" indent="-457200" eaLnBrk="0" fontAlgn="base" hangingPunct="0">
              <a:spcBef>
                <a:spcPct val="20000"/>
              </a:spcBef>
              <a:spcAft>
                <a:spcPct val="0"/>
              </a:spcAft>
              <a:buClr>
                <a:srgbClr val="000000"/>
              </a:buClr>
              <a:buFont typeface="+mj-lt"/>
              <a:buAutoNum type="arabicPeriod"/>
            </a:pPr>
            <a:r>
              <a:rPr lang="en-US" i="1" kern="0" dirty="0">
                <a:solidFill>
                  <a:srgbClr val="000000"/>
                </a:solidFill>
                <a:latin typeface="Arial" panose="020B0604020202020204" pitchFamily="34" charset="0"/>
                <a:cs typeface="Arial" panose="020B0604020202020204" pitchFamily="34" charset="0"/>
              </a:rPr>
              <a:t>Costs of inaction – </a:t>
            </a:r>
            <a:r>
              <a:rPr lang="en-US" kern="0" dirty="0">
                <a:solidFill>
                  <a:srgbClr val="000000"/>
                </a:solidFill>
                <a:latin typeface="Arial" panose="020B0604020202020204" pitchFamily="34" charset="0"/>
                <a:cs typeface="Arial" panose="020B0604020202020204" pitchFamily="34" charset="0"/>
              </a:rPr>
              <a:t>what if we do nothing?</a:t>
            </a:r>
          </a:p>
          <a:p>
            <a:pPr marL="342900" lvl="0" indent="-342900" eaLnBrk="0" fontAlgn="base" hangingPunct="0">
              <a:spcBef>
                <a:spcPct val="20000"/>
              </a:spcBef>
              <a:spcAft>
                <a:spcPct val="0"/>
              </a:spcAft>
              <a:buClr>
                <a:srgbClr val="000000"/>
              </a:buClr>
              <a:buFont typeface="Wingdings" pitchFamily="2" charset="2"/>
              <a:buChar char="§"/>
            </a:pPr>
            <a:r>
              <a:rPr lang="en-US" kern="0" dirty="0">
                <a:solidFill>
                  <a:srgbClr val="000000"/>
                </a:solidFill>
                <a:latin typeface="Arial" panose="020B0604020202020204" pitchFamily="34" charset="0"/>
                <a:cs typeface="Arial" panose="020B0604020202020204" pitchFamily="34" charset="0"/>
              </a:rPr>
              <a:t>I simplified it, re-sequenced it, </a:t>
            </a:r>
            <a:br>
              <a:rPr lang="en-US" kern="0" dirty="0">
                <a:solidFill>
                  <a:srgbClr val="000000"/>
                </a:solidFill>
                <a:latin typeface="Arial" panose="020B0604020202020204" pitchFamily="34" charset="0"/>
                <a:cs typeface="Arial" panose="020B0604020202020204" pitchFamily="34" charset="0"/>
              </a:rPr>
            </a:br>
            <a:r>
              <a:rPr lang="en-US" kern="0" dirty="0">
                <a:solidFill>
                  <a:srgbClr val="000000"/>
                </a:solidFill>
                <a:latin typeface="Arial" panose="020B0604020202020204" pitchFamily="34" charset="0"/>
                <a:cs typeface="Arial" panose="020B0604020202020204" pitchFamily="34" charset="0"/>
              </a:rPr>
              <a:t>and made it more stakeholder-focused (internal and external)</a:t>
            </a:r>
          </a:p>
          <a:p>
            <a:endParaRPr lang="en-US" dirty="0"/>
          </a:p>
        </p:txBody>
      </p:sp>
    </p:spTree>
    <p:extLst>
      <p:ext uri="{BB962C8B-B14F-4D97-AF65-F5344CB8AC3E}">
        <p14:creationId xmlns:p14="http://schemas.microsoft.com/office/powerpoint/2010/main" val="3726198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3"/>
          <p:cNvSpPr>
            <a:spLocks noGrp="1" noChangeArrowheads="1"/>
          </p:cNvSpPr>
          <p:nvPr>
            <p:ph type="body" idx="1"/>
          </p:nvPr>
        </p:nvSpPr>
        <p:spPr>
          <a:xfrm>
            <a:off x="447675" y="3939795"/>
            <a:ext cx="5927724" cy="3660775"/>
          </a:xfrm>
        </p:spPr>
        <p:txBody>
          <a:bodyPr/>
          <a:lstStyle/>
          <a:p>
            <a:r>
              <a:rPr lang="en-US" dirty="0"/>
              <a:t>As Stephen Covey said, </a:t>
            </a:r>
            <a:r>
              <a:rPr lang="ja-JP" altLang="en-US" dirty="0"/>
              <a:t>“</a:t>
            </a:r>
            <a:r>
              <a:rPr lang="en-US" dirty="0"/>
              <a:t>Start with the end in mind.</a:t>
            </a:r>
            <a:r>
              <a:rPr lang="ja-JP" altLang="en-US" dirty="0"/>
              <a:t>”</a:t>
            </a:r>
            <a:r>
              <a:rPr lang="en-US" dirty="0"/>
              <a:t> The business analyst / process analyst must clarify the expected result before diving into modelling activities and workflow. (Workflow Modelling is simply tracing the flow of work, from a triggering event, through the activities performed by various functions and participants, to the final results.)</a:t>
            </a:r>
          </a:p>
          <a:p>
            <a:endParaRPr lang="en-US" dirty="0"/>
          </a:p>
          <a:p>
            <a:r>
              <a:rPr lang="en-US" dirty="0"/>
              <a:t>We say that result is initially the most important part to comprehend, because the purpose of a business process is to produce a specific result or output. It</a:t>
            </a:r>
            <a:r>
              <a:rPr lang="uk-UA" altLang="ja-JP" dirty="0"/>
              <a:t>'</a:t>
            </a:r>
            <a:r>
              <a:rPr lang="en-US" altLang="ja-JP" dirty="0"/>
              <a:t>s</a:t>
            </a:r>
            <a:r>
              <a:rPr lang="en-US" dirty="0"/>
              <a:t> important to clarify what the specific result and triggering event are before studying the work, which is where people often start. Otherwise, you can find yourself studying something that </a:t>
            </a:r>
            <a:r>
              <a:rPr lang="en-US" dirty="0" err="1"/>
              <a:t>isn</a:t>
            </a:r>
            <a:r>
              <a:rPr lang="uk-UA" dirty="0"/>
              <a:t>'</a:t>
            </a:r>
            <a:r>
              <a:rPr lang="en-US" dirty="0"/>
              <a:t>t actually a complete business process.</a:t>
            </a:r>
          </a:p>
          <a:p>
            <a:endParaRPr lang="en-US" dirty="0"/>
          </a:p>
          <a:p>
            <a:r>
              <a:rPr lang="en-US" dirty="0"/>
              <a:t>These guidelines might seem self evident, and they</a:t>
            </a:r>
            <a:r>
              <a:rPr lang="uk-UA" altLang="ja-JP" dirty="0"/>
              <a:t>'</a:t>
            </a:r>
            <a:r>
              <a:rPr lang="en-US" altLang="ja-JP" dirty="0"/>
              <a:t>re</a:t>
            </a:r>
            <a:r>
              <a:rPr lang="en-US" dirty="0"/>
              <a:t> certainly simple, but they work, and we always find that clear naming is essential for clear process definition.</a:t>
            </a:r>
          </a:p>
          <a:p>
            <a:endParaRPr lang="en-US" dirty="0"/>
          </a:p>
        </p:txBody>
      </p:sp>
      <p:sp>
        <p:nvSpPr>
          <p:cNvPr id="3" name="Slide Image Placeholder 2"/>
          <p:cNvSpPr>
            <a:spLocks noGrp="1" noRot="1" noChangeAspec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22092894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Slide Image Placeholder 2"/>
          <p:cNvSpPr>
            <a:spLocks noGrp="1" noRot="1" noChangeAspect="1" noTextEdit="1"/>
          </p:cNvSpPr>
          <p:nvPr>
            <p:ph type="sldImg"/>
          </p:nvPr>
        </p:nvSpPr>
        <p:spPr>
          <a:xfrm>
            <a:off x="447675" y="290513"/>
            <a:ext cx="5929313" cy="3335337"/>
          </a:xfrm>
          <a:prstGeom prst="rect">
            <a:avLst/>
          </a:prstGeom>
        </p:spPr>
      </p:sp>
      <p:sp>
        <p:nvSpPr>
          <p:cNvPr id="190466" name="Rectangle 5"/>
          <p:cNvSpPr>
            <a:spLocks noGrp="1" noChangeArrowheads="1"/>
          </p:cNvSpPr>
          <p:nvPr>
            <p:ph type="body" idx="1"/>
          </p:nvPr>
        </p:nvSpPr>
        <p:spPr>
          <a:xfrm>
            <a:off x="445578" y="3796117"/>
            <a:ext cx="5930683" cy="3600451"/>
          </a:xfrm>
          <a:prstGeom prst="rect">
            <a:avLst/>
          </a:prstGeo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dirty="0">
                <a:cs typeface="+mn-cs"/>
              </a:rPr>
              <a:t> </a:t>
            </a:r>
          </a:p>
        </p:txBody>
      </p:sp>
    </p:spTree>
    <p:extLst>
      <p:ext uri="{BB962C8B-B14F-4D97-AF65-F5344CB8AC3E}">
        <p14:creationId xmlns:p14="http://schemas.microsoft.com/office/powerpoint/2010/main" val="2583412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a:prstGeom prst="rect">
            <a:avLst/>
          </a:prstGeom>
        </p:spPr>
      </p:sp>
      <p:sp>
        <p:nvSpPr>
          <p:cNvPr id="23554" name="Notes Placeholder 2"/>
          <p:cNvSpPr>
            <a:spLocks noGrp="1"/>
          </p:cNvSpPr>
          <p:nvPr>
            <p:ph type="body" idx="1"/>
          </p:nvPr>
        </p:nvSpPr>
        <p:spPr>
          <a:xfrm>
            <a:off x="445578" y="3796117"/>
            <a:ext cx="5930683" cy="3600451"/>
          </a:xfrm>
          <a:prstGeom prst="rect">
            <a:avLst/>
          </a:prstGeom>
          <a:noFill/>
          <a:extLst>
            <a:ext uri="{FAA26D3D-D897-4be2-8F04-BA451C77F1D7}">
              <ma14:placeholderFlag xmlns="" xmlns:ma14="http://schemas.microsoft.com/office/mac/drawingml/2011/main" val="1"/>
            </a:ext>
          </a:extLst>
        </p:spPr>
        <p:txBody>
          <a:bodyPr/>
          <a:lstStyle/>
          <a:p>
            <a:endParaRPr lang="en-CA">
              <a:latin typeface="Arial" charset="0"/>
            </a:endParaRPr>
          </a:p>
        </p:txBody>
      </p:sp>
    </p:spTree>
    <p:extLst>
      <p:ext uri="{BB962C8B-B14F-4D97-AF65-F5344CB8AC3E}">
        <p14:creationId xmlns:p14="http://schemas.microsoft.com/office/powerpoint/2010/main" val="12215850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a:prstGeom prst="rect">
            <a:avLst/>
          </a:prstGeom>
        </p:spPr>
      </p:sp>
      <p:sp>
        <p:nvSpPr>
          <p:cNvPr id="3" name="Notes Placeholder 2"/>
          <p:cNvSpPr>
            <a:spLocks noGrp="1"/>
          </p:cNvSpPr>
          <p:nvPr>
            <p:ph type="body" idx="1"/>
          </p:nvPr>
        </p:nvSpPr>
        <p:spPr>
          <a:xfrm>
            <a:off x="445578" y="3796117"/>
            <a:ext cx="5930683" cy="3600451"/>
          </a:xfrm>
          <a:prstGeom prst="rect">
            <a:avLst/>
          </a:prstGeom>
        </p:spPr>
        <p:txBody>
          <a:bodyPr/>
          <a:lstStyle/>
          <a:p>
            <a:endParaRPr lang="en-US" dirty="0"/>
          </a:p>
        </p:txBody>
      </p:sp>
    </p:spTree>
    <p:extLst>
      <p:ext uri="{BB962C8B-B14F-4D97-AF65-F5344CB8AC3E}">
        <p14:creationId xmlns:p14="http://schemas.microsoft.com/office/powerpoint/2010/main" val="15930525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5"/>
          <p:cNvSpPr>
            <a:spLocks noGrp="1" noChangeArrowheads="1"/>
          </p:cNvSpPr>
          <p:nvPr>
            <p:ph type="body" idx="1"/>
          </p:nvPr>
        </p:nvSpPr>
        <p:spPr>
          <a:xfrm>
            <a:off x="445578" y="3796117"/>
            <a:ext cx="5930683" cy="3600451"/>
          </a:xfrm>
          <a:prstGeom prst="rect">
            <a:avLst/>
          </a:prstGeom>
          <a:noFill/>
        </p:spPr>
        <p:txBody>
          <a:bodyPr/>
          <a:lstStyle/>
          <a:p>
            <a:pPr eaLnBrk="1" hangingPunct="1"/>
            <a:r>
              <a:rPr lang="en-US" dirty="0">
                <a:latin typeface="Arial" pitchFamily="34" charset="0"/>
              </a:rPr>
              <a:t> </a:t>
            </a:r>
          </a:p>
        </p:txBody>
      </p:sp>
      <p:sp>
        <p:nvSpPr>
          <p:cNvPr id="262147" name="Slide Image Placeholder 2"/>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40808479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2"/>
          <p:cNvSpPr>
            <a:spLocks noGrp="1" noChangeArrowheads="1"/>
          </p:cNvSpPr>
          <p:nvPr>
            <p:ph type="body" idx="1"/>
          </p:nvPr>
        </p:nvSpPr>
        <p:spPr>
          <a:xfrm>
            <a:off x="231775" y="5013506"/>
            <a:ext cx="6537325" cy="36607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ja-JP" altLang="en-US"/>
              <a:t>“</a:t>
            </a:r>
            <a:r>
              <a:rPr lang="en-US" dirty="0"/>
              <a:t>Measures</a:t>
            </a:r>
            <a:r>
              <a:rPr lang="ja-JP" altLang="en-US"/>
              <a:t>”</a:t>
            </a:r>
            <a:r>
              <a:rPr lang="en-US" dirty="0"/>
              <a:t> includes things like volume, % of different cases, number of actors, timing, etc. </a:t>
            </a:r>
          </a:p>
          <a:p>
            <a:r>
              <a:rPr lang="en-US" dirty="0"/>
              <a:t>KPIs should include metrics important to each stakeholder, e.g. process cycle time, error or reject rate, number of customer contacts per process execution, etc.</a:t>
            </a:r>
          </a:p>
          <a:p>
            <a:pPr>
              <a:defRPr/>
            </a:pPr>
            <a:r>
              <a:rPr lang="en-US" dirty="0">
                <a:cs typeface="+mn-cs"/>
              </a:rPr>
              <a:t>Key points – </a:t>
            </a:r>
          </a:p>
          <a:p>
            <a:pPr marL="171450" lvl="1" indent="-171450">
              <a:defRPr/>
            </a:pPr>
            <a:r>
              <a:rPr lang="en-US" dirty="0"/>
              <a:t>don</a:t>
            </a:r>
            <a:r>
              <a:rPr lang="uk-UA" altLang="ja-JP" dirty="0"/>
              <a:t>'</a:t>
            </a:r>
            <a:r>
              <a:rPr lang="tr-TR" altLang="ja-JP" dirty="0"/>
              <a:t>t</a:t>
            </a:r>
            <a:r>
              <a:rPr lang="en-US" dirty="0"/>
              <a:t> simply carry yesterday</a:t>
            </a:r>
            <a:r>
              <a:rPr lang="uk-UA" altLang="ja-JP" dirty="0"/>
              <a:t>'</a:t>
            </a:r>
            <a:r>
              <a:rPr lang="en-US" altLang="ja-JP" dirty="0"/>
              <a:t>s</a:t>
            </a:r>
            <a:r>
              <a:rPr lang="en-US" dirty="0"/>
              <a:t> metrics into the to-be process or the process improvement effort will almost certainly fail</a:t>
            </a:r>
          </a:p>
          <a:p>
            <a:pPr marL="171450" lvl="1" indent="-171450">
              <a:defRPr/>
            </a:pPr>
            <a:r>
              <a:rPr lang="en-US" dirty="0"/>
              <a:t>establish current values for the metrics and KPIs so you can prove that improvements have been made</a:t>
            </a:r>
          </a:p>
          <a:p>
            <a:pPr indent="-455613">
              <a:defRPr/>
            </a:pPr>
            <a:endParaRPr lang="en-US" dirty="0"/>
          </a:p>
        </p:txBody>
      </p:sp>
      <p:sp>
        <p:nvSpPr>
          <p:cNvPr id="191491" name="Slide Image Placeholder 2"/>
          <p:cNvSpPr>
            <a:spLocks noGrp="1" noRot="1" noChangeAspect="1" noTextEdit="1"/>
          </p:cNvSpPr>
          <p:nvPr>
            <p:ph type="sldImg"/>
          </p:nvPr>
        </p:nvSpPr>
        <p:spPr>
          <a:xfrm>
            <a:off x="447675" y="279400"/>
            <a:ext cx="5946775" cy="3346450"/>
          </a:xfrm>
        </p:spPr>
      </p:sp>
    </p:spTree>
    <p:extLst>
      <p:ext uri="{BB962C8B-B14F-4D97-AF65-F5344CB8AC3E}">
        <p14:creationId xmlns:p14="http://schemas.microsoft.com/office/powerpoint/2010/main" val="367553233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403440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a:prstGeom prst="rect">
            <a:avLst/>
          </a:prstGeom>
        </p:spPr>
      </p:sp>
      <p:sp>
        <p:nvSpPr>
          <p:cNvPr id="3" name="Notes Placeholder 2"/>
          <p:cNvSpPr>
            <a:spLocks noGrp="1"/>
          </p:cNvSpPr>
          <p:nvPr>
            <p:ph type="body" idx="1"/>
          </p:nvPr>
        </p:nvSpPr>
        <p:spPr>
          <a:xfrm>
            <a:off x="445578" y="3796117"/>
            <a:ext cx="5930683" cy="3600451"/>
          </a:xfrm>
          <a:prstGeom prst="rect">
            <a:avLst/>
          </a:prstGeom>
        </p:spPr>
        <p:txBody>
          <a:bodyPr/>
          <a:lstStyle/>
          <a:p>
            <a:endParaRPr lang="en-US"/>
          </a:p>
        </p:txBody>
      </p:sp>
    </p:spTree>
    <p:extLst>
      <p:ext uri="{BB962C8B-B14F-4D97-AF65-F5344CB8AC3E}">
        <p14:creationId xmlns:p14="http://schemas.microsoft.com/office/powerpoint/2010/main" val="10715437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noFill/>
        </p:spPr>
        <p:txBody>
          <a:bodyPr/>
          <a:lstStyle/>
          <a:p>
            <a:endParaRPr lang="en-US" dirty="0">
              <a:latin typeface="Arial" pitchFamily="34" charset="0"/>
            </a:endParaRPr>
          </a:p>
        </p:txBody>
      </p:sp>
      <p:sp>
        <p:nvSpPr>
          <p:cNvPr id="67587" name="Slide Image Placeholder 4"/>
          <p:cNvSpPr>
            <a:spLocks noGrp="1" noRot="1" noChangeAspect="1" noTextEdit="1"/>
          </p:cNvSpPr>
          <p:nvPr>
            <p:ph type="sldImg"/>
          </p:nvPr>
        </p:nvSpPr>
        <p:spPr>
          <a:xfrm>
            <a:off x="-827088" y="-1588"/>
            <a:ext cx="8713788" cy="4902201"/>
          </a:xfr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827088" y="-1588"/>
            <a:ext cx="8713788" cy="4902201"/>
          </a:xfrm>
        </p:spPr>
      </p:sp>
      <p:sp>
        <p:nvSpPr>
          <p:cNvPr id="7168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CA">
              <a:latin typeface="Times New Roman" charset="0"/>
              <a:cs typeface="+mn-cs"/>
            </a:endParaRPr>
          </a:p>
        </p:txBody>
      </p:sp>
    </p:spTree>
    <p:extLst>
      <p:ext uri="{BB962C8B-B14F-4D97-AF65-F5344CB8AC3E}">
        <p14:creationId xmlns:p14="http://schemas.microsoft.com/office/powerpoint/2010/main" val="320296698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439739" y="4003573"/>
            <a:ext cx="5937249" cy="3660775"/>
          </a:xfrm>
          <a:noFill/>
        </p:spPr>
        <p:txBody>
          <a:bodyPr/>
          <a:lstStyle/>
          <a:p>
            <a:r>
              <a:rPr lang="en-CA" dirty="0">
                <a:latin typeface="Arial" pitchFamily="34" charset="0"/>
              </a:rPr>
              <a:t>See also </a:t>
            </a:r>
            <a:br>
              <a:rPr lang="en-CA" dirty="0">
                <a:latin typeface="Arial" pitchFamily="34" charset="0"/>
              </a:rPr>
            </a:br>
            <a:r>
              <a:rPr lang="en-CA" dirty="0">
                <a:latin typeface="Arial" pitchFamily="34" charset="0"/>
              </a:rPr>
              <a:t>“The Myth of Excellence: </a:t>
            </a:r>
            <a:br>
              <a:rPr lang="en-CA" dirty="0">
                <a:latin typeface="Arial" pitchFamily="34" charset="0"/>
              </a:rPr>
            </a:br>
            <a:r>
              <a:rPr lang="en-CA" dirty="0">
                <a:latin typeface="Arial" pitchFamily="34" charset="0"/>
              </a:rPr>
              <a:t>Why Great Companies Never Try to Be the Best at Everything” </a:t>
            </a:r>
            <a:br>
              <a:rPr lang="en-CA" dirty="0">
                <a:latin typeface="Arial" pitchFamily="34" charset="0"/>
              </a:rPr>
            </a:br>
            <a:r>
              <a:rPr lang="en-US" dirty="0">
                <a:latin typeface="Arial" pitchFamily="34" charset="0"/>
              </a:rPr>
              <a:t>by Fred Crawford and Ryan Mathew</a:t>
            </a:r>
            <a:endParaRPr lang="en-CA" dirty="0">
              <a:latin typeface="Arial" pitchFamily="34" charset="0"/>
            </a:endParaRPr>
          </a:p>
          <a:p>
            <a:endParaRPr lang="en-CA" dirty="0">
              <a:latin typeface="Arial" pitchFamily="34" charset="0"/>
            </a:endParaRPr>
          </a:p>
          <a:p>
            <a:endParaRPr lang="en-CA" dirty="0">
              <a:latin typeface="Arial" pitchFamily="34" charset="0"/>
            </a:endParaRPr>
          </a:p>
        </p:txBody>
      </p:sp>
      <p:sp>
        <p:nvSpPr>
          <p:cNvPr id="69635" name="Slide Image Placeholder 2"/>
          <p:cNvSpPr>
            <a:spLocks noGrp="1" noRot="1" noChangeAspect="1" noTextEdit="1"/>
          </p:cNvSpPr>
          <p:nvPr>
            <p:ph type="sldImg"/>
          </p:nvPr>
        </p:nvSpPr>
        <p:spPr>
          <a:xfrm>
            <a:off x="439738" y="285750"/>
            <a:ext cx="5937250" cy="3340100"/>
          </a:xfrm>
          <a:prstGeom prst="rect">
            <a:avLst/>
          </a:prstGeom>
        </p:spPr>
      </p:sp>
    </p:spTree>
    <p:extLst>
      <p:ext uri="{BB962C8B-B14F-4D97-AF65-F5344CB8AC3E}">
        <p14:creationId xmlns:p14="http://schemas.microsoft.com/office/powerpoint/2010/main" val="2694070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p:cNvSpPr>
            <a:spLocks noGrp="1" noChangeArrowheads="1"/>
          </p:cNvSpPr>
          <p:nvPr>
            <p:ph type="body" idx="1"/>
          </p:nvPr>
        </p:nvSpPr>
        <p:spPr>
          <a:xfrm>
            <a:off x="441325" y="3888055"/>
            <a:ext cx="5935662" cy="3660775"/>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Processes are named in the singular, to focus attention on the individual customer</a:t>
            </a:r>
            <a:r>
              <a:rPr lang="uk-UA" altLang="ja-JP" dirty="0"/>
              <a:t>'</a:t>
            </a:r>
            <a:r>
              <a:rPr lang="en-US" altLang="ja-JP" dirty="0"/>
              <a:t>s</a:t>
            </a:r>
            <a:r>
              <a:rPr lang="en-US" dirty="0"/>
              <a:t> instance of the process</a:t>
            </a:r>
          </a:p>
          <a:p>
            <a:pPr eaLnBrk="1" hangingPunct="1"/>
            <a:endParaRPr lang="en-US" dirty="0"/>
          </a:p>
          <a:p>
            <a:pPr eaLnBrk="1" hangingPunct="1"/>
            <a:r>
              <a:rPr lang="en-US" dirty="0"/>
              <a:t>Other mushy verbs include Process , Do, Improve, Facilitate, Drive, Review, </a:t>
            </a:r>
            <a:r>
              <a:rPr lang="en-US" dirty="0" err="1"/>
              <a:t>Analyse</a:t>
            </a:r>
            <a:r>
              <a:rPr lang="en-US" dirty="0"/>
              <a:t>, Coordinate, etc. etc. etc. </a:t>
            </a:r>
          </a:p>
          <a:p>
            <a:pPr eaLnBrk="1" hangingPunct="1"/>
            <a:endParaRPr lang="en-US" dirty="0"/>
          </a:p>
          <a:p>
            <a:pPr eaLnBrk="1" hangingPunct="1"/>
            <a:r>
              <a:rPr lang="en-US" dirty="0"/>
              <a:t>David Letterman once said  </a:t>
            </a:r>
            <a:r>
              <a:rPr lang="ja-JP" altLang="en-US" dirty="0"/>
              <a:t>“</a:t>
            </a:r>
            <a:r>
              <a:rPr lang="en-US" dirty="0"/>
              <a:t>Today the Post Office handled 500 million pieces of mail. They didn</a:t>
            </a:r>
            <a:r>
              <a:rPr lang="uk-UA" altLang="ja-JP" dirty="0"/>
              <a:t>'</a:t>
            </a:r>
            <a:r>
              <a:rPr lang="tr-TR" altLang="ja-JP" dirty="0"/>
              <a:t>t</a:t>
            </a:r>
            <a:r>
              <a:rPr lang="en-US" dirty="0"/>
              <a:t> deliver them – just handled them.</a:t>
            </a:r>
            <a:r>
              <a:rPr lang="ja-JP" altLang="en-US" dirty="0"/>
              <a:t>”</a:t>
            </a:r>
            <a:r>
              <a:rPr lang="en-US" dirty="0"/>
              <a:t> Perhaps this was the first time a mushy verb made a joke on late night television work.</a:t>
            </a:r>
          </a:p>
          <a:p>
            <a:pPr eaLnBrk="1" hangingPunct="1"/>
            <a:endParaRPr lang="en-US" dirty="0"/>
          </a:p>
        </p:txBody>
      </p:sp>
      <p:sp>
        <p:nvSpPr>
          <p:cNvPr id="232451" name="Slide Image Placeholder 2"/>
          <p:cNvSpPr>
            <a:spLocks noGrp="1" noRot="1" noChangeAspect="1" noTextEdit="1"/>
          </p:cNvSpPr>
          <p:nvPr>
            <p:ph type="sldImg"/>
          </p:nvPr>
        </p:nvSpPr>
        <p:spPr>
          <a:xfrm>
            <a:off x="441325" y="285750"/>
            <a:ext cx="5937250" cy="3340100"/>
          </a:xfrm>
          <a:prstGeom prst="rect">
            <a:avLst/>
          </a:prstGeom>
        </p:spPr>
      </p:sp>
    </p:spTree>
    <p:extLst>
      <p:ext uri="{BB962C8B-B14F-4D97-AF65-F5344CB8AC3E}">
        <p14:creationId xmlns:p14="http://schemas.microsoft.com/office/powerpoint/2010/main" val="299322698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398889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5338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noFill/>
        </p:spPr>
        <p:txBody>
          <a:bodyPr/>
          <a:lstStyle/>
          <a:p>
            <a:endParaRPr lang="en-US" dirty="0">
              <a:latin typeface="Arial" pitchFamily="34" charset="0"/>
            </a:endParaRPr>
          </a:p>
        </p:txBody>
      </p:sp>
      <p:sp>
        <p:nvSpPr>
          <p:cNvPr id="67587" name="Slide Image Placeholder 4"/>
          <p:cNvSpPr>
            <a:spLocks noGrp="1" noRot="1" noChangeAspect="1" noTextEdit="1"/>
          </p:cNvSpPr>
          <p:nvPr>
            <p:ph type="sldImg"/>
          </p:nvPr>
        </p:nvSpPr>
        <p:spPr>
          <a:xfrm>
            <a:off x="-827088" y="-1588"/>
            <a:ext cx="8713788" cy="4902201"/>
          </a:xfr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402505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a:xfrm>
            <a:off x="-827088" y="-1588"/>
            <a:ext cx="8713788" cy="4902201"/>
          </a:xfrm>
        </p:spPr>
      </p:sp>
      <p:sp>
        <p:nvSpPr>
          <p:cNvPr id="74755" name="Rectangle 3"/>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latin typeface="Times New Roman" charset="0"/>
              <a:cs typeface="+mn-cs"/>
            </a:endParaRPr>
          </a:p>
        </p:txBody>
      </p:sp>
    </p:spTree>
    <p:extLst>
      <p:ext uri="{BB962C8B-B14F-4D97-AF65-F5344CB8AC3E}">
        <p14:creationId xmlns:p14="http://schemas.microsoft.com/office/powerpoint/2010/main" val="9926731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Rot="1" noChangeAspect="1" noTextEdit="1"/>
          </p:cNvSpPr>
          <p:nvPr>
            <p:ph type="sldImg"/>
          </p:nvPr>
        </p:nvSpPr>
        <p:spPr>
          <a:xfrm>
            <a:off x="-827088" y="-1588"/>
            <a:ext cx="8713788" cy="4902201"/>
          </a:xfrm>
        </p:spPr>
      </p:sp>
      <p:sp>
        <p:nvSpPr>
          <p:cNvPr id="76803" name="Rectangle 5"/>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latin typeface="Times New Roman" charset="0"/>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Rot="1" noChangeAspect="1" noTextEdit="1"/>
          </p:cNvSpPr>
          <p:nvPr>
            <p:ph type="sldImg"/>
          </p:nvPr>
        </p:nvSpPr>
        <p:spPr>
          <a:xfrm>
            <a:off x="-827088" y="-1588"/>
            <a:ext cx="8713788" cy="4902201"/>
          </a:xfrm>
        </p:spPr>
      </p:sp>
      <p:sp>
        <p:nvSpPr>
          <p:cNvPr id="78851" name="Rectangle 5"/>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latin typeface="Times New Roman" charset="0"/>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827088" y="-1588"/>
            <a:ext cx="8713788" cy="4902201"/>
          </a:xfrm>
        </p:spPr>
      </p:sp>
      <p:sp>
        <p:nvSpPr>
          <p:cNvPr id="7987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CA">
              <a:latin typeface="Times New Roman" charset="0"/>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827088" y="-1588"/>
            <a:ext cx="8713788" cy="4902201"/>
          </a:xfrm>
        </p:spPr>
      </p:sp>
      <p:sp>
        <p:nvSpPr>
          <p:cNvPr id="80899"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latin typeface="Times New Roman" charset="0"/>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27088" y="-1588"/>
            <a:ext cx="8713788" cy="4902201"/>
          </a:xfrm>
        </p:spPr>
      </p:sp>
      <p:sp>
        <p:nvSpPr>
          <p:cNvPr id="18435"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body" idx="1"/>
          </p:nvPr>
        </p:nvSpPr>
        <p:spPr>
          <a:xfrm>
            <a:off x="434975" y="3942101"/>
            <a:ext cx="5942013" cy="36607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159747" name="Slide Image Placeholder 2"/>
          <p:cNvSpPr>
            <a:spLocks noGrp="1" noRot="1" noChangeAspect="1" noTextEdit="1"/>
          </p:cNvSpPr>
          <p:nvPr>
            <p:ph type="sldImg"/>
          </p:nvPr>
        </p:nvSpPr>
        <p:spPr>
          <a:xfrm>
            <a:off x="438150" y="284163"/>
            <a:ext cx="5938838" cy="3341687"/>
          </a:xfrm>
          <a:prstGeom prst="rect">
            <a:avLst/>
          </a:prstGeom>
        </p:spPr>
      </p:sp>
    </p:spTree>
    <p:extLst>
      <p:ext uri="{BB962C8B-B14F-4D97-AF65-F5344CB8AC3E}">
        <p14:creationId xmlns:p14="http://schemas.microsoft.com/office/powerpoint/2010/main" val="33867036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6483" name="Rectangle 3"/>
          <p:cNvSpPr>
            <a:spLocks noGrp="1" noChangeArrowheads="1"/>
          </p:cNvSpPr>
          <p:nvPr>
            <p:ph type="body" idx="1"/>
          </p:nvPr>
        </p:nvSpPr>
        <p:spPr/>
        <p:txBody>
          <a:bodyPr/>
          <a:lstStyle/>
          <a:p>
            <a:r>
              <a:rPr lang="en-US" dirty="0"/>
              <a:t>We also positioned this change as </a:t>
            </a:r>
            <a:r>
              <a:rPr lang="en-US" i="1" dirty="0"/>
              <a:t>a major step in our Lean evolution:</a:t>
            </a:r>
          </a:p>
          <a:p>
            <a:r>
              <a:rPr lang="en-US" dirty="0"/>
              <a:t>Reduce the Seven Wastes, reduce cost per order :</a:t>
            </a:r>
          </a:p>
          <a:p>
            <a:pPr lvl="1"/>
            <a:r>
              <a:rPr lang="en-US" dirty="0"/>
              <a:t>Defects</a:t>
            </a:r>
          </a:p>
          <a:p>
            <a:pPr lvl="1"/>
            <a:r>
              <a:rPr lang="en-US" dirty="0"/>
              <a:t>Overproduction</a:t>
            </a:r>
          </a:p>
          <a:p>
            <a:pPr lvl="1"/>
            <a:r>
              <a:rPr lang="en-US" dirty="0"/>
              <a:t>Transportation</a:t>
            </a:r>
          </a:p>
          <a:p>
            <a:pPr lvl="1"/>
            <a:r>
              <a:rPr lang="en-US" dirty="0"/>
              <a:t>Waiting</a:t>
            </a:r>
          </a:p>
          <a:p>
            <a:pPr lvl="1"/>
            <a:r>
              <a:rPr lang="en-US" dirty="0"/>
              <a:t>Inventory</a:t>
            </a:r>
          </a:p>
          <a:p>
            <a:pPr lvl="1"/>
            <a:r>
              <a:rPr lang="en-US" dirty="0"/>
              <a:t>Motion</a:t>
            </a:r>
          </a:p>
          <a:p>
            <a:pPr lvl="1"/>
            <a:r>
              <a:rPr lang="en-US" dirty="0" err="1"/>
              <a:t>Overprocessing</a:t>
            </a:r>
            <a:br>
              <a:rPr lang="en-US" dirty="0"/>
            </a:br>
            <a:endParaRPr lang="en-US" dirty="0"/>
          </a:p>
          <a:p>
            <a:r>
              <a:rPr lang="en-US" dirty="0"/>
              <a:t>Essential for sustained, profitable growth</a:t>
            </a:r>
          </a:p>
        </p:txBody>
      </p:sp>
      <p:sp>
        <p:nvSpPr>
          <p:cNvPr id="3" name="Slide Image Placeholder 2"/>
          <p:cNvSpPr>
            <a:spLocks noGrp="1" noRot="1" noChangeAspect="1"/>
          </p:cNvSpPr>
          <p:nvPr>
            <p:ph type="sldImg"/>
          </p:nvPr>
        </p:nvSpPr>
        <p:spPr>
          <a:xfrm>
            <a:off x="-827088" y="-1588"/>
            <a:ext cx="8713788" cy="4902201"/>
          </a:xfr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8331866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465033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084211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827088" y="-1588"/>
            <a:ext cx="8713788" cy="4902201"/>
          </a:xfrm>
        </p:spPr>
      </p:sp>
      <p:sp>
        <p:nvSpPr>
          <p:cNvPr id="83971"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latin typeface="Times New Roman" charset="0"/>
                <a:cs typeface="+mn-cs"/>
              </a:rPr>
              <a:t>From </a:t>
            </a:r>
            <a:r>
              <a:rPr lang="en-US" dirty="0">
                <a:latin typeface="Times New Roman" charset="0"/>
                <a:cs typeface="+mn-cs"/>
                <a:hlinkClick r:id="rId3"/>
              </a:rPr>
              <a:t>http://ocai.wordpress.com</a:t>
            </a:r>
            <a:r>
              <a:rPr lang="en-US" dirty="0">
                <a:latin typeface="Times New Roman" charset="0"/>
                <a:cs typeface="+mn-cs"/>
              </a:rPr>
              <a:t> – </a:t>
            </a:r>
            <a:endParaRPr lang="en-CA" dirty="0">
              <a:latin typeface="Times New Roman" charset="0"/>
              <a:cs typeface="+mn-cs"/>
            </a:endParaRPr>
          </a:p>
          <a:p>
            <a:pPr>
              <a:defRPr/>
            </a:pPr>
            <a:r>
              <a:rPr lang="en-CA" dirty="0">
                <a:latin typeface="Times New Roman" charset="0"/>
                <a:cs typeface="+mn-cs"/>
              </a:rPr>
              <a:t>To the left in the graph, the organization is internally centered (what is important for us, and how do we want to work?)</a:t>
            </a:r>
          </a:p>
          <a:p>
            <a:pPr>
              <a:defRPr/>
            </a:pPr>
            <a:r>
              <a:rPr lang="en-CA" dirty="0">
                <a:latin typeface="Times New Roman" charset="0"/>
                <a:cs typeface="+mn-cs"/>
              </a:rPr>
              <a:t>To the right the organization is externally focused (what is valuable for the outside world, the clients, and the market?)</a:t>
            </a:r>
          </a:p>
          <a:p>
            <a:pPr>
              <a:defRPr/>
            </a:pPr>
            <a:br>
              <a:rPr lang="en-CA" dirty="0">
                <a:latin typeface="Times New Roman" charset="0"/>
                <a:cs typeface="+mn-cs"/>
              </a:rPr>
            </a:br>
            <a:r>
              <a:rPr lang="en-CA" dirty="0">
                <a:latin typeface="Times New Roman" charset="0"/>
                <a:cs typeface="+mn-cs"/>
              </a:rPr>
              <a:t>At the top of the graph, the organization desires flexibility and discretion</a:t>
            </a:r>
          </a:p>
          <a:p>
            <a:pPr>
              <a:defRPr/>
            </a:pPr>
            <a:r>
              <a:rPr lang="en-CA" dirty="0">
                <a:latin typeface="Times New Roman" charset="0"/>
                <a:cs typeface="+mn-cs"/>
              </a:rPr>
              <a:t>At the bottom the organization values the opposite: stability and control.</a:t>
            </a:r>
            <a:endParaRPr lang="en-US" dirty="0">
              <a:latin typeface="Times New Roman" charset="0"/>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827088" y="-1588"/>
            <a:ext cx="8713788" cy="4902201"/>
          </a:xfrm>
        </p:spPr>
      </p:sp>
      <p:sp>
        <p:nvSpPr>
          <p:cNvPr id="8499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CA">
              <a:latin typeface="Times New Roman" charset="0"/>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827088" y="-1588"/>
            <a:ext cx="8713788" cy="4902201"/>
          </a:xfrm>
        </p:spPr>
      </p:sp>
      <p:sp>
        <p:nvSpPr>
          <p:cNvPr id="3" name="Notes Placeholder 2"/>
          <p:cNvSpPr>
            <a:spLocks noGrp="1"/>
          </p:cNvSpPr>
          <p:nvPr>
            <p:ph type="body" idx="1"/>
          </p:nvPr>
        </p:nvSpPr>
        <p:spPr/>
        <p:txBody>
          <a:bodyPr/>
          <a:lstStyle/>
          <a:p>
            <a:pPr>
              <a:defRPr/>
            </a:pPr>
            <a:r>
              <a:rPr lang="en-US" dirty="0">
                <a:ea typeface="+mn-ea"/>
                <a:cs typeface="+mn-cs"/>
              </a:rPr>
              <a:t>What are some obvious questions you could ask , or observations you could make, </a:t>
            </a:r>
            <a:br>
              <a:rPr lang="en-US" dirty="0">
                <a:ea typeface="+mn-ea"/>
                <a:cs typeface="+mn-cs"/>
              </a:rPr>
            </a:br>
            <a:r>
              <a:rPr lang="en-US" dirty="0">
                <a:ea typeface="+mn-ea"/>
                <a:cs typeface="+mn-cs"/>
              </a:rPr>
              <a:t>in order to get a quick read on culture:</a:t>
            </a:r>
          </a:p>
          <a:p>
            <a:pPr marL="171450" indent="-171450">
              <a:buFont typeface="Arial" pitchFamily="34" charset="0"/>
              <a:buChar char="•"/>
              <a:defRPr/>
            </a:pPr>
            <a:r>
              <a:rPr lang="en-US" dirty="0">
                <a:ea typeface="+mn-ea"/>
                <a:cs typeface="+mn-cs"/>
              </a:rPr>
              <a:t>  </a:t>
            </a:r>
          </a:p>
          <a:p>
            <a:pPr marL="171450" indent="-171450">
              <a:buFont typeface="Arial" pitchFamily="34" charset="0"/>
              <a:buChar char="•"/>
              <a:defRPr/>
            </a:pPr>
            <a:r>
              <a:rPr lang="en-US" dirty="0">
                <a:ea typeface="+mn-ea"/>
                <a:cs typeface="+mn-cs"/>
              </a:rPr>
              <a:t>  </a:t>
            </a:r>
          </a:p>
          <a:p>
            <a:pPr marL="171450" indent="-171450">
              <a:buFont typeface="Arial" pitchFamily="34" charset="0"/>
              <a:buChar char="•"/>
              <a:defRPr/>
            </a:pPr>
            <a:r>
              <a:rPr lang="en-US" dirty="0">
                <a:ea typeface="+mn-ea"/>
                <a:cs typeface="+mn-cs"/>
              </a:rPr>
              <a:t>  </a:t>
            </a:r>
          </a:p>
          <a:p>
            <a:pPr marL="171450" indent="-171450">
              <a:buFont typeface="Arial" pitchFamily="34" charset="0"/>
              <a:buChar char="•"/>
              <a:defRPr/>
            </a:pPr>
            <a:r>
              <a:rPr lang="en-US" dirty="0">
                <a:ea typeface="+mn-ea"/>
                <a:cs typeface="+mn-cs"/>
              </a:rPr>
              <a:t>  </a:t>
            </a:r>
          </a:p>
          <a:p>
            <a:pPr marL="171450" indent="-171450">
              <a:buFont typeface="Arial" pitchFamily="34" charset="0"/>
              <a:buChar char="•"/>
              <a:defRPr/>
            </a:pPr>
            <a:r>
              <a:rPr lang="en-US" dirty="0">
                <a:ea typeface="+mn-ea"/>
                <a:cs typeface="+mn-cs"/>
              </a:rPr>
              <a:t>  </a:t>
            </a:r>
          </a:p>
          <a:p>
            <a:pPr marL="171450" indent="-171450">
              <a:buFont typeface="Arial" pitchFamily="34" charset="0"/>
              <a:buChar char="•"/>
              <a:defRPr/>
            </a:pPr>
            <a:r>
              <a:rPr lang="en-US" dirty="0">
                <a:ea typeface="+mn-ea"/>
                <a:cs typeface="+mn-cs"/>
              </a:rPr>
              <a:t>  </a:t>
            </a:r>
          </a:p>
          <a:p>
            <a:pPr>
              <a:defRPr/>
            </a:pPr>
            <a:endParaRPr lang="en-CA" dirty="0">
              <a:ea typeface="+mn-ea"/>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2789633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819150" y="-1588"/>
            <a:ext cx="8713788" cy="4902201"/>
          </a:xfrm>
        </p:spPr>
      </p:sp>
      <p:sp>
        <p:nvSpPr>
          <p:cNvPr id="82947"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latin typeface="Times New Roman" charset="0"/>
                <a:cs typeface="+mn-cs"/>
              </a:rPr>
              <a:t>An update to the framework includes “Restraint vs. Indulgence”</a:t>
            </a:r>
          </a:p>
          <a:p>
            <a:pPr>
              <a:defRPr/>
            </a:pPr>
            <a:endParaRPr lang="en-US" dirty="0">
              <a:latin typeface="Times New Roman" charset="0"/>
            </a:endParaRPr>
          </a:p>
          <a:p>
            <a:pPr>
              <a:defRPr/>
            </a:pPr>
            <a:r>
              <a:rPr lang="en-US" dirty="0" err="1">
                <a:latin typeface="Times New Roman" charset="0"/>
                <a:cs typeface="+mn-cs"/>
              </a:rPr>
              <a:t>Ind</a:t>
            </a:r>
            <a:r>
              <a:rPr lang="en-US" dirty="0">
                <a:latin typeface="Times New Roman" charset="0"/>
                <a:cs typeface="+mn-cs"/>
              </a:rPr>
              <a:t> vs. Collect manifests itself in terms of centralization, # of org. levels, # of supervisors, wage difference, value of white vs. blue collar work</a:t>
            </a:r>
            <a:endParaRPr lang="en-US" dirty="0">
              <a:latin typeface="Times New Roman" charset="0"/>
            </a:endParaRPr>
          </a:p>
          <a:p>
            <a:pPr>
              <a:defRPr/>
            </a:pPr>
            <a:endParaRPr lang="en-US" dirty="0">
              <a:latin typeface="Times New Roman" charset="0"/>
              <a:cs typeface="+mn-cs"/>
            </a:endParaRPr>
          </a:p>
          <a:p>
            <a:pPr>
              <a:buClr>
                <a:srgbClr val="000000"/>
              </a:buClr>
            </a:pPr>
            <a:r>
              <a:rPr lang="en-US" dirty="0">
                <a:solidFill>
                  <a:srgbClr val="000000"/>
                </a:solidFill>
                <a:ea typeface="ＭＳ Ｐゴシック" charset="0"/>
                <a:cs typeface="ＭＳ Ｐゴシック" charset="0"/>
              </a:rPr>
              <a:t>We</a:t>
            </a:r>
            <a:r>
              <a:rPr lang="uk-UA" dirty="0">
                <a:solidFill>
                  <a:srgbClr val="000000"/>
                </a:solidFill>
                <a:ea typeface="ＭＳ Ｐゴシック" charset="0"/>
                <a:cs typeface="ＭＳ Ｐゴシック" charset="0"/>
              </a:rPr>
              <a:t>'</a:t>
            </a:r>
            <a:r>
              <a:rPr lang="en-US" dirty="0" err="1">
                <a:solidFill>
                  <a:srgbClr val="000000"/>
                </a:solidFill>
                <a:ea typeface="ＭＳ Ｐゴシック" charset="0"/>
                <a:cs typeface="ＭＳ Ｐゴシック" charset="0"/>
              </a:rPr>
              <a:t>ll</a:t>
            </a:r>
            <a:r>
              <a:rPr lang="en-US" dirty="0">
                <a:solidFill>
                  <a:srgbClr val="000000"/>
                </a:solidFill>
                <a:ea typeface="ＭＳ Ｐゴシック" charset="0"/>
                <a:cs typeface="ＭＳ Ｐゴシック" charset="0"/>
              </a:rPr>
              <a:t> describe a situation in which a US multinational offshored financial processes (especially payments to vendors/suppliers) that were designed in the US to a southeast Asian nation with a very different national culture. </a:t>
            </a:r>
            <a:br>
              <a:rPr lang="en-US" dirty="0">
                <a:solidFill>
                  <a:srgbClr val="000000"/>
                </a:solidFill>
                <a:ea typeface="ＭＳ Ｐゴシック" charset="0"/>
                <a:cs typeface="ＭＳ Ｐゴシック" charset="0"/>
              </a:rPr>
            </a:br>
            <a:r>
              <a:rPr lang="en-US" dirty="0">
                <a:solidFill>
                  <a:srgbClr val="000000"/>
                </a:solidFill>
                <a:ea typeface="ＭＳ Ｐゴシック" charset="0"/>
                <a:cs typeface="ＭＳ Ｐゴシック" charset="0"/>
              </a:rPr>
              <a:t>The cultural profile of each nation will be described. </a:t>
            </a:r>
          </a:p>
          <a:p>
            <a:pPr>
              <a:buClr>
                <a:srgbClr val="000000"/>
              </a:buClr>
            </a:pPr>
            <a:r>
              <a:rPr lang="en-US" dirty="0">
                <a:solidFill>
                  <a:srgbClr val="000000"/>
                </a:solidFill>
                <a:ea typeface="ＭＳ Ｐゴシック" charset="0"/>
                <a:cs typeface="ＭＳ Ｐゴシック" charset="0"/>
              </a:rPr>
              <a:t>At tables, groups will discuss and prepare to share with the entire group:</a:t>
            </a:r>
          </a:p>
          <a:p>
            <a:pPr>
              <a:buClr>
                <a:srgbClr val="000000"/>
              </a:buClr>
            </a:pPr>
            <a:endParaRPr lang="en-US" dirty="0">
              <a:solidFill>
                <a:srgbClr val="000000"/>
              </a:solidFill>
              <a:ea typeface="ＭＳ Ｐゴシック" charset="0"/>
              <a:cs typeface="ＭＳ Ｐゴシック" charset="0"/>
            </a:endParaRPr>
          </a:p>
          <a:p>
            <a:pPr>
              <a:buClr>
                <a:srgbClr val="000000"/>
              </a:buClr>
            </a:pPr>
            <a:r>
              <a:rPr lang="en-US" dirty="0">
                <a:solidFill>
                  <a:srgbClr val="000000"/>
                </a:solidFill>
                <a:ea typeface="ＭＳ Ｐゴシック" charset="0"/>
                <a:cs typeface="ＭＳ Ｐゴシック" charset="0"/>
              </a:rPr>
              <a:t>What was the predictable outcome of this offshoring initiative,</a:t>
            </a:r>
            <a:br>
              <a:rPr lang="en-US" dirty="0">
                <a:solidFill>
                  <a:srgbClr val="000000"/>
                </a:solidFill>
                <a:ea typeface="ＭＳ Ｐゴシック" charset="0"/>
                <a:cs typeface="ＭＳ Ｐゴシック" charset="0"/>
              </a:rPr>
            </a:br>
            <a:r>
              <a:rPr lang="en-US" dirty="0">
                <a:solidFill>
                  <a:srgbClr val="000000"/>
                </a:solidFill>
                <a:ea typeface="ＭＳ Ｐゴシック" charset="0"/>
                <a:cs typeface="ＭＳ Ｐゴシック" charset="0"/>
              </a:rPr>
              <a:t> and what specifically could be expected to go right or wrong? </a:t>
            </a:r>
          </a:p>
          <a:p>
            <a:pPr>
              <a:defRPr/>
            </a:pPr>
            <a:endParaRPr lang="en-US" dirty="0">
              <a:latin typeface="Times New Roman" charset="0"/>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740313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body" idx="1"/>
          </p:nvPr>
        </p:nvSpPr>
        <p:spPr>
          <a:xfrm>
            <a:off x="434975" y="3942101"/>
            <a:ext cx="5942013" cy="36607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dirty="0">
                <a:cs typeface="+mn-cs"/>
              </a:rPr>
              <a:t>Other significant issues:</a:t>
            </a:r>
          </a:p>
          <a:p>
            <a:pPr>
              <a:defRPr/>
            </a:pPr>
            <a:r>
              <a:rPr lang="en-US" dirty="0">
                <a:cs typeface="+mn-cs"/>
              </a:rPr>
              <a:t>1 – Failure to properly identify </a:t>
            </a:r>
            <a:r>
              <a:rPr lang="ja-JP" altLang="en-US">
                <a:cs typeface="+mn-cs"/>
              </a:rPr>
              <a:t>“</a:t>
            </a:r>
            <a:r>
              <a:rPr lang="en-US" dirty="0">
                <a:cs typeface="+mn-cs"/>
              </a:rPr>
              <a:t>true</a:t>
            </a:r>
            <a:r>
              <a:rPr lang="ja-JP" altLang="en-US">
                <a:cs typeface="+mn-cs"/>
              </a:rPr>
              <a:t>”</a:t>
            </a:r>
            <a:r>
              <a:rPr lang="en-US" dirty="0">
                <a:cs typeface="+mn-cs"/>
              </a:rPr>
              <a:t> processes and make them visible</a:t>
            </a:r>
          </a:p>
          <a:p>
            <a:pPr>
              <a:defRPr/>
            </a:pPr>
            <a:r>
              <a:rPr lang="en-US" dirty="0">
                <a:cs typeface="+mn-cs"/>
              </a:rPr>
              <a:t>2 – Not having a process owner to set overall direction and resolve conflict</a:t>
            </a:r>
          </a:p>
          <a:p>
            <a:pPr>
              <a:defRPr/>
            </a:pPr>
            <a:r>
              <a:rPr lang="en-US" dirty="0">
                <a:cs typeface="+mn-cs"/>
              </a:rPr>
              <a:t>3 – Problems – delay, error, expense, risk, and frustration occur in the </a:t>
            </a:r>
            <a:r>
              <a:rPr lang="ja-JP" altLang="en-US">
                <a:cs typeface="+mn-cs"/>
              </a:rPr>
              <a:t>“</a:t>
            </a:r>
            <a:r>
              <a:rPr lang="en-US" dirty="0">
                <a:cs typeface="+mn-cs"/>
              </a:rPr>
              <a:t>white space</a:t>
            </a:r>
            <a:r>
              <a:rPr lang="ja-JP" altLang="en-US">
                <a:cs typeface="+mn-cs"/>
              </a:rPr>
              <a:t>”</a:t>
            </a:r>
            <a:r>
              <a:rPr lang="en-US" dirty="0">
                <a:cs typeface="+mn-cs"/>
              </a:rPr>
              <a:t> between the functions</a:t>
            </a:r>
          </a:p>
          <a:p>
            <a:pPr>
              <a:defRPr/>
            </a:pPr>
            <a:r>
              <a:rPr lang="en-US" dirty="0">
                <a:cs typeface="+mn-cs"/>
              </a:rPr>
              <a:t>4 – Each function</a:t>
            </a:r>
            <a:r>
              <a:rPr lang="uk-UA" altLang="ja-JP" dirty="0">
                <a:cs typeface="+mn-cs"/>
              </a:rPr>
              <a:t>'</a:t>
            </a:r>
            <a:r>
              <a:rPr lang="en-US" altLang="ja-JP" dirty="0">
                <a:cs typeface="+mn-cs"/>
              </a:rPr>
              <a:t>s</a:t>
            </a:r>
            <a:r>
              <a:rPr lang="en-US" dirty="0">
                <a:cs typeface="+mn-cs"/>
              </a:rPr>
              <a:t> </a:t>
            </a:r>
            <a:r>
              <a:rPr lang="ja-JP" altLang="en-US">
                <a:cs typeface="+mn-cs"/>
              </a:rPr>
              <a:t>“</a:t>
            </a:r>
            <a:r>
              <a:rPr lang="en-US" dirty="0">
                <a:cs typeface="+mn-cs"/>
              </a:rPr>
              <a:t>world view</a:t>
            </a:r>
            <a:r>
              <a:rPr lang="ja-JP" altLang="en-US">
                <a:cs typeface="+mn-cs"/>
              </a:rPr>
              <a:t>”</a:t>
            </a:r>
            <a:r>
              <a:rPr lang="en-US" dirty="0">
                <a:cs typeface="+mn-cs"/>
              </a:rPr>
              <a:t> and terminology are not necessarily in alignment. For instance, consider how many different interpretations there are for the word </a:t>
            </a:r>
            <a:r>
              <a:rPr lang="ja-JP" altLang="en-US">
                <a:cs typeface="+mn-cs"/>
              </a:rPr>
              <a:t>“</a:t>
            </a:r>
            <a:r>
              <a:rPr lang="en-US" dirty="0">
                <a:cs typeface="+mn-cs"/>
              </a:rPr>
              <a:t>Customer.</a:t>
            </a:r>
            <a:r>
              <a:rPr lang="ja-JP" altLang="en-US">
                <a:cs typeface="+mn-cs"/>
              </a:rPr>
              <a:t>”</a:t>
            </a:r>
            <a:r>
              <a:rPr lang="en-US" dirty="0">
                <a:cs typeface="+mn-cs"/>
              </a:rPr>
              <a:t> To different functions within the same organisation, it could mean a Corporation, an Operating Location, a Contact Person, an Account, or something else. This situation can be made even more difficult if each function uses their own information systems.  </a:t>
            </a:r>
          </a:p>
          <a:p>
            <a:endParaRPr lang="en-US" dirty="0">
              <a:cs typeface="+mn-cs"/>
            </a:endParaRPr>
          </a:p>
          <a:p>
            <a:r>
              <a:rPr lang="en-US" dirty="0"/>
              <a:t>You probably can</a:t>
            </a:r>
            <a:r>
              <a:rPr lang="uk-UA" altLang="ja-JP" dirty="0">
                <a:latin typeface="Arial"/>
              </a:rPr>
              <a:t>'</a:t>
            </a:r>
            <a:r>
              <a:rPr lang="en-US" dirty="0"/>
              <a:t>t solve these on your own, but you can make them visible and blame-free. As Jim McCarthy said – </a:t>
            </a:r>
            <a:r>
              <a:rPr lang="ja-JP" altLang="en-US">
                <a:latin typeface="Arial"/>
              </a:rPr>
              <a:t>“</a:t>
            </a:r>
            <a:r>
              <a:rPr lang="en-US" dirty="0"/>
              <a:t>The problems you perceive are the problems for which you are accountable.</a:t>
            </a:r>
            <a:r>
              <a:rPr lang="ja-JP" altLang="en-US">
                <a:latin typeface="Arial"/>
              </a:rPr>
              <a:t>”</a:t>
            </a:r>
            <a:endParaRPr lang="en-US" dirty="0"/>
          </a:p>
        </p:txBody>
      </p:sp>
      <p:sp>
        <p:nvSpPr>
          <p:cNvPr id="159747" name="Slide Image Placeholder 2"/>
          <p:cNvSpPr>
            <a:spLocks noGrp="1" noRot="1" noChangeAspect="1" noTextEdit="1"/>
          </p:cNvSpPr>
          <p:nvPr>
            <p:ph type="sldImg"/>
          </p:nvPr>
        </p:nvSpPr>
        <p:spPr>
          <a:xfrm>
            <a:off x="438150" y="284163"/>
            <a:ext cx="5938838" cy="3341687"/>
          </a:xfrm>
          <a:prstGeom prst="rect">
            <a:avLst/>
          </a:prstGeom>
        </p:spPr>
      </p:sp>
    </p:spTree>
    <p:extLst>
      <p:ext uri="{BB962C8B-B14F-4D97-AF65-F5344CB8AC3E}">
        <p14:creationId xmlns:p14="http://schemas.microsoft.com/office/powerpoint/2010/main" val="358534525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279421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78850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290423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
          <p:cNvSpPr>
            <a:spLocks noGrp="1" noChangeArrowheads="1"/>
          </p:cNvSpPr>
          <p:nvPr>
            <p:ph type="body" idx="1"/>
          </p:nvPr>
        </p:nvSpPr>
        <p:spPr>
          <a:xfrm>
            <a:off x="447676" y="3784599"/>
            <a:ext cx="5929313" cy="375179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cs typeface="+mn-cs"/>
              </a:rPr>
              <a:t>Various names:</a:t>
            </a:r>
          </a:p>
          <a:p>
            <a:pPr marL="177845" lvl="1" indent="-177845">
              <a:defRPr/>
            </a:pPr>
            <a:r>
              <a:rPr lang="en-US" dirty="0"/>
              <a:t>Swimlane Diagram</a:t>
            </a:r>
          </a:p>
          <a:p>
            <a:pPr marL="177845" lvl="1" indent="-177845">
              <a:defRPr/>
            </a:pPr>
            <a:r>
              <a:rPr lang="en-US" dirty="0"/>
              <a:t>Workflow Diagram</a:t>
            </a:r>
          </a:p>
          <a:p>
            <a:pPr marL="177845" lvl="1" indent="-177845">
              <a:defRPr/>
            </a:pPr>
            <a:r>
              <a:rPr lang="en-US" dirty="0"/>
              <a:t>Cross-Functional Flowchart (Visio)</a:t>
            </a:r>
          </a:p>
          <a:p>
            <a:pPr marL="177845" lvl="1" indent="-177845">
              <a:defRPr/>
            </a:pPr>
            <a:r>
              <a:rPr lang="en-US" dirty="0"/>
              <a:t>Process Map</a:t>
            </a:r>
          </a:p>
          <a:p>
            <a:pPr marL="177845" lvl="1" indent="-177845">
              <a:defRPr/>
            </a:pPr>
            <a:r>
              <a:rPr lang="en-US" dirty="0"/>
              <a:t>Process Responsibility Diagram</a:t>
            </a:r>
          </a:p>
          <a:p>
            <a:pPr marL="177845" lvl="1" indent="-177845">
              <a:defRPr/>
            </a:pPr>
            <a:r>
              <a:rPr lang="en-US" dirty="0"/>
              <a:t>Functional Deployment Chart</a:t>
            </a:r>
          </a:p>
          <a:p>
            <a:pPr marL="177845" lvl="1" indent="-177845">
              <a:defRPr/>
            </a:pPr>
            <a:r>
              <a:rPr lang="en-US" dirty="0"/>
              <a:t>Line Of Visibility (LOV) chart</a:t>
            </a:r>
          </a:p>
          <a:p>
            <a:pPr marL="177845" lvl="1" indent="-177845">
              <a:defRPr/>
            </a:pPr>
            <a:r>
              <a:rPr lang="en-US" dirty="0"/>
              <a:t>People-Process Chart</a:t>
            </a:r>
          </a:p>
          <a:p>
            <a:pPr>
              <a:defRPr/>
            </a:pPr>
            <a:endParaRPr lang="en-US" dirty="0">
              <a:cs typeface="+mn-cs"/>
            </a:endParaRPr>
          </a:p>
          <a:p>
            <a:pPr>
              <a:defRPr/>
            </a:pPr>
            <a:endParaRPr lang="en-US" dirty="0">
              <a:cs typeface="+mn-cs"/>
            </a:endParaRPr>
          </a:p>
          <a:p>
            <a:pPr>
              <a:defRPr/>
            </a:pPr>
            <a:endParaRPr lang="en-US" dirty="0">
              <a:cs typeface="+mn-cs"/>
            </a:endParaRPr>
          </a:p>
        </p:txBody>
      </p:sp>
      <p:sp>
        <p:nvSpPr>
          <p:cNvPr id="162819" name="Slide Image Placeholder 2"/>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389139270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50479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65974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94626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2789735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883435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r>
              <a:rPr lang="en-US" sz="1200" dirty="0">
                <a:solidFill>
                  <a:srgbClr val="000000"/>
                </a:solidFill>
                <a:latin typeface="Arial" charset="0"/>
                <a:ea typeface="ＭＳ Ｐゴシック" charset="0"/>
                <a:cs typeface="ＭＳ Ｐゴシック" charset="0"/>
              </a:rPr>
              <a:t>It could be a deployment diagram, a concept model, an organisation chart, or a workflow model – the principles are the same.</a:t>
            </a:r>
            <a:endParaRPr lang="en-US" dirty="0"/>
          </a:p>
        </p:txBody>
      </p:sp>
    </p:spTree>
    <p:extLst>
      <p:ext uri="{BB962C8B-B14F-4D97-AF65-F5344CB8AC3E}">
        <p14:creationId xmlns:p14="http://schemas.microsoft.com/office/powerpoint/2010/main" val="3098949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idx="1"/>
          </p:nvPr>
        </p:nvSpPr>
        <p:spPr>
          <a:xfrm>
            <a:off x="444500" y="4049933"/>
            <a:ext cx="5932488" cy="36607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dirty="0">
                <a:cs typeface="+mn-cs"/>
              </a:rPr>
              <a:t>It might be a good idea to stop referring to </a:t>
            </a:r>
            <a:r>
              <a:rPr lang="ja-JP" altLang="en-US" dirty="0">
                <a:cs typeface="+mn-cs"/>
              </a:rPr>
              <a:t>“</a:t>
            </a:r>
            <a:r>
              <a:rPr lang="en-US" dirty="0">
                <a:cs typeface="+mn-cs"/>
              </a:rPr>
              <a:t>functional silos</a:t>
            </a:r>
            <a:r>
              <a:rPr lang="ja-JP" altLang="en-US" dirty="0">
                <a:cs typeface="+mn-cs"/>
              </a:rPr>
              <a:t>”</a:t>
            </a:r>
            <a:r>
              <a:rPr lang="en-US" dirty="0">
                <a:cs typeface="+mn-cs"/>
              </a:rPr>
              <a:t> – it makes it sound like there</a:t>
            </a:r>
            <a:r>
              <a:rPr lang="uk-UA" altLang="ja-JP" dirty="0">
                <a:cs typeface="+mn-cs"/>
              </a:rPr>
              <a:t>'</a:t>
            </a:r>
            <a:r>
              <a:rPr lang="en-US" altLang="ja-JP" dirty="0">
                <a:cs typeface="+mn-cs"/>
              </a:rPr>
              <a:t>s</a:t>
            </a:r>
            <a:r>
              <a:rPr lang="en-US" dirty="0">
                <a:cs typeface="+mn-cs"/>
              </a:rPr>
              <a:t> something inherently wrong with functions, which there </a:t>
            </a:r>
            <a:r>
              <a:rPr lang="en-US" dirty="0" err="1">
                <a:cs typeface="+mn-cs"/>
              </a:rPr>
              <a:t>isn</a:t>
            </a:r>
            <a:r>
              <a:rPr lang="uk-UA" altLang="ja-JP" dirty="0">
                <a:cs typeface="+mn-cs"/>
              </a:rPr>
              <a:t>'</a:t>
            </a:r>
            <a:r>
              <a:rPr lang="tr-TR" altLang="ja-JP" dirty="0">
                <a:cs typeface="+mn-cs"/>
              </a:rPr>
              <a:t>t</a:t>
            </a:r>
            <a:r>
              <a:rPr lang="en-US" dirty="0">
                <a:cs typeface="+mn-cs"/>
              </a:rPr>
              <a:t>.</a:t>
            </a:r>
            <a:endParaRPr lang="en-US" dirty="0"/>
          </a:p>
          <a:p>
            <a:pPr>
              <a:defRPr/>
            </a:pPr>
            <a:endParaRPr lang="en-US" dirty="0">
              <a:cs typeface="+mn-cs"/>
            </a:endParaRPr>
          </a:p>
          <a:p>
            <a:pPr>
              <a:defRPr/>
            </a:pPr>
            <a:r>
              <a:rPr lang="en-US" dirty="0">
                <a:cs typeface="+mn-cs"/>
              </a:rPr>
              <a:t>Remember – you may be aware of the Process vs. Function distinction, </a:t>
            </a:r>
            <a:br>
              <a:rPr lang="en-US" dirty="0">
                <a:cs typeface="+mn-cs"/>
              </a:rPr>
            </a:br>
            <a:r>
              <a:rPr lang="en-US" dirty="0">
                <a:cs typeface="+mn-cs"/>
              </a:rPr>
              <a:t>BUT MANY OTHERS IN YOUR ORGANISATION AREN</a:t>
            </a:r>
            <a:r>
              <a:rPr lang="uk-UA" altLang="ja-JP" dirty="0">
                <a:cs typeface="+mn-cs"/>
              </a:rPr>
              <a:t>'</a:t>
            </a:r>
            <a:r>
              <a:rPr lang="tr-TR" altLang="ja-JP" dirty="0">
                <a:cs typeface="+mn-cs"/>
              </a:rPr>
              <a:t>T</a:t>
            </a:r>
            <a:r>
              <a:rPr lang="en-US" dirty="0">
                <a:cs typeface="+mn-cs"/>
              </a:rPr>
              <a:t>!!!</a:t>
            </a:r>
          </a:p>
          <a:p>
            <a:pPr>
              <a:defRPr/>
            </a:pPr>
            <a:endParaRPr lang="en-US" dirty="0">
              <a:cs typeface="+mn-cs"/>
            </a:endParaRPr>
          </a:p>
        </p:txBody>
      </p:sp>
      <p:sp>
        <p:nvSpPr>
          <p:cNvPr id="158723" name="Slide Image Placeholder 2"/>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295917083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76912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cs typeface="+mn-cs"/>
              </a:rPr>
              <a:t>By the way – IT</a:t>
            </a:r>
            <a:r>
              <a:rPr lang="uk-UA" altLang="ja-JP" dirty="0">
                <a:cs typeface="+mn-cs"/>
              </a:rPr>
              <a:t>'</a:t>
            </a:r>
            <a:r>
              <a:rPr lang="en-US" altLang="ja-JP" dirty="0">
                <a:cs typeface="+mn-cs"/>
              </a:rPr>
              <a:t>s</a:t>
            </a:r>
            <a:r>
              <a:rPr lang="en-US" dirty="0">
                <a:cs typeface="+mn-cs"/>
              </a:rPr>
              <a:t> NOT A REAL ESTATE ISSUE!!! Don</a:t>
            </a:r>
            <a:r>
              <a:rPr lang="uk-UA" altLang="ja-JP" dirty="0">
                <a:cs typeface="+mn-cs"/>
              </a:rPr>
              <a:t>'</a:t>
            </a:r>
            <a:r>
              <a:rPr lang="tr-TR" altLang="ja-JP" dirty="0">
                <a:cs typeface="+mn-cs"/>
              </a:rPr>
              <a:t>t</a:t>
            </a:r>
            <a:r>
              <a:rPr lang="en-US" dirty="0">
                <a:cs typeface="+mn-cs"/>
              </a:rPr>
              <a:t> try to compress a diagram onto a single page if it would mean hiding the fact that some activities are sequential and others are parallel.</a:t>
            </a:r>
          </a:p>
          <a:p>
            <a:pPr>
              <a:defRPr/>
            </a:pPr>
            <a:endParaRPr lang="en-US" dirty="0">
              <a:cs typeface="+mn-cs"/>
            </a:endParaRPr>
          </a:p>
        </p:txBody>
      </p:sp>
      <p:sp>
        <p:nvSpPr>
          <p:cNvPr id="198659" name="Slide Image Placeholder 2"/>
          <p:cNvSpPr>
            <a:spLocks noGrp="1" noRot="1" noChangeAspect="1" noTextEdit="1"/>
          </p:cNvSpPr>
          <p:nvPr>
            <p:ph type="sldImg"/>
          </p:nvPr>
        </p:nvSpPr>
        <p:spPr>
          <a:xfrm>
            <a:off x="447675" y="290513"/>
            <a:ext cx="5929313" cy="3335337"/>
          </a:xfrm>
        </p:spPr>
      </p:sp>
    </p:spTree>
    <p:extLst>
      <p:ext uri="{BB962C8B-B14F-4D97-AF65-F5344CB8AC3E}">
        <p14:creationId xmlns:p14="http://schemas.microsoft.com/office/powerpoint/2010/main" val="63021107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236461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92421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966109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688389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815960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58573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879799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02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p:txBody>
          <a:bodyPr/>
          <a:lstStyle/>
          <a:p>
            <a:r>
              <a:rPr lang="en-US"/>
              <a:t>Budget authority, control, allegiance, measures, etc. align “up and down” but value flows horizontally</a:t>
            </a:r>
            <a:endParaRPr lang="en-US" dirty="0"/>
          </a:p>
        </p:txBody>
      </p:sp>
      <p:sp>
        <p:nvSpPr>
          <p:cNvPr id="3" name="Slide Image Placeholder 2"/>
          <p:cNvSpPr>
            <a:spLocks noGrp="1" noRot="1" noChangeAspect="1"/>
          </p:cNvSpPr>
          <p:nvPr>
            <p:ph type="sldImg"/>
          </p:nvPr>
        </p:nvSpPr>
        <p:spPr>
          <a:xfrm>
            <a:off x="427038" y="284163"/>
            <a:ext cx="5940425" cy="3341687"/>
          </a:xfrm>
          <a:prstGeom prst="rect">
            <a:avLst/>
          </a:prstGeom>
        </p:spPr>
      </p:sp>
    </p:spTree>
    <p:extLst>
      <p:ext uri="{BB962C8B-B14F-4D97-AF65-F5344CB8AC3E}">
        <p14:creationId xmlns:p14="http://schemas.microsoft.com/office/powerpoint/2010/main" val="142308310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511244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514841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41531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841548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p:txBody>
          <a:bodyPr/>
          <a:lstStyle/>
          <a:p>
            <a:r>
              <a:rPr lang="en-US" dirty="0"/>
              <a:t>The solution to the problem of managing detail is to work with two, well-defined levels of detail, as depicted above.</a:t>
            </a:r>
          </a:p>
          <a:p>
            <a:endParaRPr lang="en-US" dirty="0"/>
          </a:p>
          <a:p>
            <a:r>
              <a:rPr lang="en-US" dirty="0"/>
              <a:t>The basic philosophy is to start simple, add detail in layers – we want to ensure that we understand the entire scope of the process, and the involvement of all the players, before we start capturing any detail</a:t>
            </a:r>
          </a:p>
          <a:p>
            <a:endParaRPr lang="en-US" dirty="0"/>
          </a:p>
          <a:p>
            <a:r>
              <a:rPr lang="en-US" dirty="0"/>
              <a:t>The definition of a Handoff (Level 1) diagram is relatively precise, while the definitions of Service (or Milestone) (Level 2) and Task (Level 3) diagrams require that we apply some judgment. Note that we almost never produce a task level diagram, except perhaps for a piece of a process.</a:t>
            </a:r>
          </a:p>
          <a:p>
            <a:endParaRPr lang="en-US" dirty="0"/>
          </a:p>
          <a:p>
            <a:r>
              <a:rPr lang="en-US" dirty="0"/>
              <a:t>Generally, you</a:t>
            </a:r>
            <a:r>
              <a:rPr lang="uk-UA" altLang="ja-JP" dirty="0"/>
              <a:t>'</a:t>
            </a:r>
            <a:r>
              <a:rPr lang="en-US" altLang="ja-JP" dirty="0" err="1"/>
              <a:t>ll</a:t>
            </a:r>
            <a:r>
              <a:rPr lang="en-US" dirty="0"/>
              <a:t> go to more detail on the to-be than in the as-is. The goal of as-is modelling is to understand the process, while the goal of to-be is to ensure that the new process can be implemented.</a:t>
            </a:r>
          </a:p>
        </p:txBody>
      </p:sp>
      <p:sp>
        <p:nvSpPr>
          <p:cNvPr id="3" name="Slide Image Placeholder 2"/>
          <p:cNvSpPr>
            <a:spLocks noGrp="1" noRot="1" noChangeAspect="1"/>
          </p:cNvSpPr>
          <p:nvPr>
            <p:ph type="sldImg"/>
          </p:nvPr>
        </p:nvSpPr>
        <p:spPr>
          <a:xfrm>
            <a:off x="444500" y="287338"/>
            <a:ext cx="5932488" cy="3338512"/>
          </a:xfrm>
        </p:spPr>
      </p:sp>
    </p:spTree>
    <p:extLst>
      <p:ext uri="{BB962C8B-B14F-4D97-AF65-F5344CB8AC3E}">
        <p14:creationId xmlns:p14="http://schemas.microsoft.com/office/powerpoint/2010/main" val="276219617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Slide Image Placeholder 2"/>
          <p:cNvSpPr>
            <a:spLocks noGrp="1" noRot="1" noChangeAspect="1" noTextEdit="1"/>
          </p:cNvSpPr>
          <p:nvPr>
            <p:ph type="sldImg"/>
          </p:nvPr>
        </p:nvSpPr>
        <p:spPr>
          <a:xfrm>
            <a:off x="447675" y="290513"/>
            <a:ext cx="5924550" cy="3333750"/>
          </a:xfrm>
        </p:spPr>
      </p:sp>
      <p:sp>
        <p:nvSpPr>
          <p:cNvPr id="3" name="Notes Placeholder 2">
            <a:extLst>
              <a:ext uri="{FF2B5EF4-FFF2-40B4-BE49-F238E27FC236}">
                <a16:creationId xmlns:a16="http://schemas.microsoft.com/office/drawing/2014/main" id="{DEB9CDF1-D62F-FA48-94EE-2A1495AC33E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035317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3"/>
          <p:cNvSpPr>
            <a:spLocks noGrp="1" noChangeArrowheads="1"/>
          </p:cNvSpPr>
          <p:nvPr>
            <p:ph type="body" idx="1"/>
          </p:nvPr>
        </p:nvSpPr>
        <p:spPr>
          <a:xfrm>
            <a:off x="439738" y="3956954"/>
            <a:ext cx="5930900" cy="3660775"/>
          </a:xfrm>
          <a:noFill/>
        </p:spPr>
        <p:txBody>
          <a:bodyPr/>
          <a:lstStyle/>
          <a:p>
            <a:r>
              <a:rPr lang="en-US" dirty="0">
                <a:latin typeface="Arial" pitchFamily="34" charset="0"/>
              </a:rPr>
              <a:t>This model shows ONLY the “flow of work” – no detail whatsoever about what any actor does. Yet, it revealed interesting aspects of the process much better than a complex model. </a:t>
            </a:r>
          </a:p>
          <a:p>
            <a:endParaRPr lang="en-US" dirty="0">
              <a:latin typeface="Arial" pitchFamily="34" charset="0"/>
            </a:endParaRPr>
          </a:p>
          <a:p>
            <a:r>
              <a:rPr lang="en-US" dirty="0">
                <a:latin typeface="Arial" pitchFamily="34" charset="0"/>
              </a:rPr>
              <a:t>Note also that to fix the problems requires</a:t>
            </a:r>
            <a:r>
              <a:rPr lang="en-US" baseline="0" dirty="0">
                <a:latin typeface="Arial" pitchFamily="34" charset="0"/>
              </a:rPr>
              <a:t> adjustment of various enablers (HR, Policies &amp; Rules, Facilities) </a:t>
            </a:r>
          </a:p>
          <a:p>
            <a:endParaRPr lang="en-US" baseline="0" dirty="0">
              <a:latin typeface="Arial" pitchFamily="34" charset="0"/>
            </a:endParaRPr>
          </a:p>
          <a:p>
            <a:r>
              <a:rPr lang="en-US" baseline="0" dirty="0">
                <a:latin typeface="Arial" pitchFamily="34" charset="0"/>
              </a:rPr>
              <a:t>This example worked in part because it “showed every actor that holds the work.”</a:t>
            </a:r>
            <a:endParaRPr lang="en-US" dirty="0">
              <a:latin typeface="Arial" pitchFamily="34" charset="0"/>
            </a:endParaRPr>
          </a:p>
          <a:p>
            <a:endParaRPr lang="en-US" dirty="0">
              <a:latin typeface="Arial" pitchFamily="34" charset="0"/>
            </a:endParaRPr>
          </a:p>
          <a:p>
            <a:r>
              <a:rPr lang="en-US" dirty="0">
                <a:latin typeface="Arial" pitchFamily="34" charset="0"/>
              </a:rPr>
              <a:t>Insight – A model that stresses the “flow of work” can be produced fairly quickly yet reveal more than a complex model does.</a:t>
            </a:r>
          </a:p>
          <a:p>
            <a:endParaRPr lang="en-US" dirty="0">
              <a:latin typeface="Arial" pitchFamily="34" charset="0"/>
            </a:endParaRPr>
          </a:p>
          <a:p>
            <a:endParaRPr lang="en-US" dirty="0">
              <a:latin typeface="Arial" pitchFamily="34" charset="0"/>
            </a:endParaRPr>
          </a:p>
          <a:p>
            <a:endParaRPr lang="en-US" dirty="0">
              <a:latin typeface="Arial" pitchFamily="34" charset="0"/>
            </a:endParaRPr>
          </a:p>
        </p:txBody>
      </p:sp>
      <p:sp>
        <p:nvSpPr>
          <p:cNvPr id="482307" name="Slide Image Placeholder 2"/>
          <p:cNvSpPr>
            <a:spLocks noGrp="1" noRot="1" noChangeAspect="1" noTextEdit="1"/>
          </p:cNvSpPr>
          <p:nvPr>
            <p:ph type="sldImg"/>
          </p:nvPr>
        </p:nvSpPr>
        <p:spPr>
          <a:xfrm>
            <a:off x="439738" y="287338"/>
            <a:ext cx="5930900" cy="3336925"/>
          </a:xfrm>
        </p:spPr>
      </p:sp>
    </p:spTree>
    <p:extLst>
      <p:ext uri="{BB962C8B-B14F-4D97-AF65-F5344CB8AC3E}">
        <p14:creationId xmlns:p14="http://schemas.microsoft.com/office/powerpoint/2010/main" val="225413632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noFill/>
        </p:spPr>
        <p:txBody>
          <a:bodyPr/>
          <a:lstStyle/>
          <a:p>
            <a:r>
              <a:rPr lang="en-US" dirty="0"/>
              <a:t>Think of a service as an indivisible activity that yields a significant business event – it</a:t>
            </a:r>
            <a:r>
              <a:rPr lang="uk-UA" altLang="ja-JP" dirty="0"/>
              <a:t>'</a:t>
            </a:r>
            <a:r>
              <a:rPr lang="en-US" altLang="ja-JP" dirty="0"/>
              <a:t>s not something you would want to leave half-done. In the examples above…</a:t>
            </a:r>
          </a:p>
          <a:p>
            <a:pPr lvl="1" indent="-412750">
              <a:buFontTx/>
              <a:buChar char="•"/>
            </a:pPr>
            <a:r>
              <a:rPr lang="en-US" dirty="0"/>
              <a:t>Either the </a:t>
            </a:r>
            <a:r>
              <a:rPr lang="en-US" altLang="ja-JP" dirty="0"/>
              <a:t>“Claimant is identified” or not;</a:t>
            </a:r>
          </a:p>
          <a:p>
            <a:pPr lvl="1" indent="-412750">
              <a:buFontTx/>
              <a:buChar char="•"/>
            </a:pPr>
            <a:r>
              <a:rPr lang="en-US" dirty="0"/>
              <a:t>Either the </a:t>
            </a:r>
            <a:r>
              <a:rPr lang="en-US" altLang="ja-JP" dirty="0"/>
              <a:t>“Incident is described” or not;</a:t>
            </a:r>
          </a:p>
          <a:p>
            <a:pPr lvl="1" indent="-412750">
              <a:buFontTx/>
              <a:buChar char="•"/>
            </a:pPr>
            <a:r>
              <a:rPr lang="en-US" dirty="0"/>
              <a:t>Either the </a:t>
            </a:r>
            <a:r>
              <a:rPr lang="en-US" altLang="ja-JP" dirty="0"/>
              <a:t>“Loss is described” or not</a:t>
            </a:r>
            <a:endParaRPr lang="en-US" dirty="0"/>
          </a:p>
          <a:p>
            <a:pPr eaLnBrk="1" hangingPunct="1"/>
            <a:endParaRPr lang="en-US" dirty="0">
              <a:latin typeface="Arial" pitchFamily="34" charset="0"/>
            </a:endParaRPr>
          </a:p>
        </p:txBody>
      </p:sp>
      <p:sp>
        <p:nvSpPr>
          <p:cNvPr id="36867" name="Slide Image Placeholder 2"/>
          <p:cNvSpPr>
            <a:spLocks noGrp="1" noRot="1" noChangeAspect="1" noTextEdit="1"/>
          </p:cNvSpPr>
          <p:nvPr>
            <p:ph type="sldImg"/>
          </p:nvPr>
        </p:nvSpPr>
        <p:spPr>
          <a:xfrm>
            <a:off x="447675" y="290513"/>
            <a:ext cx="5929313" cy="3335337"/>
          </a:xfrm>
        </p:spPr>
      </p:sp>
    </p:spTree>
    <p:extLst>
      <p:ext uri="{BB962C8B-B14F-4D97-AF65-F5344CB8AC3E}">
        <p14:creationId xmlns:p14="http://schemas.microsoft.com/office/powerpoint/2010/main" val="207711178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5"/>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cs typeface="+mn-cs"/>
              </a:rPr>
              <a:t>This shows</a:t>
            </a:r>
            <a:r>
              <a:rPr lang="en-US" baseline="0" dirty="0">
                <a:cs typeface="+mn-cs"/>
              </a:rPr>
              <a:t> how this style of diagram pulls together process workflow, use cases, and services.</a:t>
            </a:r>
            <a:endParaRPr lang="en-US" dirty="0">
              <a:cs typeface="+mn-cs"/>
            </a:endParaRPr>
          </a:p>
          <a:p>
            <a:pPr>
              <a:defRPr/>
            </a:pPr>
            <a:endParaRPr lang="en-US" dirty="0">
              <a:cs typeface="+mn-cs"/>
            </a:endParaRPr>
          </a:p>
          <a:p>
            <a:pPr>
              <a:defRPr/>
            </a:pPr>
            <a:r>
              <a:rPr lang="en-US" dirty="0">
                <a:cs typeface="+mn-cs"/>
              </a:rPr>
              <a:t>“Actor – Service (verb-noun) – Platform” forms a Use Case – “Customer Service Rep Idles Units via S-MAN”</a:t>
            </a:r>
          </a:p>
        </p:txBody>
      </p:sp>
      <p:sp>
        <p:nvSpPr>
          <p:cNvPr id="216067" name="Slide Image Placeholder 2"/>
          <p:cNvSpPr>
            <a:spLocks noGrp="1" noRot="1" noChangeAspect="1" noTextEdit="1"/>
          </p:cNvSpPr>
          <p:nvPr>
            <p:ph type="sldImg"/>
          </p:nvPr>
        </p:nvSpPr>
        <p:spPr>
          <a:xfrm>
            <a:off x="447675" y="290513"/>
            <a:ext cx="5929313" cy="3335337"/>
          </a:xfrm>
        </p:spPr>
      </p:sp>
    </p:spTree>
    <p:extLst>
      <p:ext uri="{BB962C8B-B14F-4D97-AF65-F5344CB8AC3E}">
        <p14:creationId xmlns:p14="http://schemas.microsoft.com/office/powerpoint/2010/main" val="10104794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438150" y="284163"/>
            <a:ext cx="5938838" cy="3341687"/>
          </a:xfrm>
        </p:spPr>
      </p:sp>
      <p:sp>
        <p:nvSpPr>
          <p:cNvPr id="151555" name="Rectangle 3"/>
          <p:cNvSpPr>
            <a:spLocks noGrp="1" noChangeArrowheads="1"/>
          </p:cNvSpPr>
          <p:nvPr>
            <p:ph type="body" idx="1"/>
          </p:nvPr>
        </p:nvSpPr>
        <p:spPr>
          <a:xfrm>
            <a:off x="301625" y="4938716"/>
            <a:ext cx="6296025" cy="395763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dirty="0">
                <a:cs typeface="+mn-cs"/>
              </a:rPr>
              <a:t>Checklists, procedures, use cases, etc. should be on separate </a:t>
            </a:r>
            <a:r>
              <a:rPr lang="en-CA" dirty="0">
                <a:cs typeface="+mn-cs"/>
              </a:rPr>
              <a:t>artifacts (job aids</a:t>
            </a:r>
            <a:r>
              <a:rPr dirty="0">
                <a:cs typeface="+mn-cs"/>
              </a:rPr>
              <a:t>,</a:t>
            </a:r>
            <a:r>
              <a:rPr lang="en-CA" dirty="0">
                <a:cs typeface="+mn-cs"/>
              </a:rPr>
              <a:t>)</a:t>
            </a:r>
            <a:r>
              <a:rPr dirty="0">
                <a:cs typeface="+mn-cs"/>
              </a:rPr>
              <a:t> possibly linked to the corresponding steps on the swimlane diagram</a:t>
            </a:r>
          </a:p>
        </p:txBody>
      </p:sp>
    </p:spTree>
    <p:extLst>
      <p:ext uri="{BB962C8B-B14F-4D97-AF65-F5344CB8AC3E}">
        <p14:creationId xmlns:p14="http://schemas.microsoft.com/office/powerpoint/2010/main" val="285233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425450" y="277813"/>
            <a:ext cx="5949950" cy="3348037"/>
          </a:xfrm>
          <a:prstGeom prst="rect">
            <a:avLst/>
          </a:prstGeom>
        </p:spPr>
      </p:sp>
      <p:sp>
        <p:nvSpPr>
          <p:cNvPr id="3" name="Notes Placeholder 2">
            <a:extLst>
              <a:ext uri="{FF2B5EF4-FFF2-40B4-BE49-F238E27FC236}">
                <a16:creationId xmlns:a16="http://schemas.microsoft.com/office/drawing/2014/main" id="{847BD8C9-1B87-7C47-985D-73AADBA14AD6}"/>
              </a:ext>
            </a:extLst>
          </p:cNvPr>
          <p:cNvSpPr>
            <a:spLocks noGrp="1"/>
          </p:cNvSpPr>
          <p:nvPr>
            <p:ph type="body" sz="quarter" idx="3"/>
          </p:nvPr>
        </p:nvSpPr>
        <p:spPr>
          <a:xfrm>
            <a:off x="445578" y="3796117"/>
            <a:ext cx="5930683" cy="4927099"/>
          </a:xfrm>
        </p:spPr>
        <p:txBody>
          <a:bodyPr/>
          <a:lstStyle/>
          <a:p>
            <a:r>
              <a:rPr lang="en-CA" sz="1000" dirty="0">
                <a:latin typeface="Arial" panose="020B0604020202020204" pitchFamily="34" charset="0"/>
                <a:cs typeface="Arial" panose="020B0604020202020204" pitchFamily="34" charset="0"/>
              </a:rPr>
              <a:t>Bio</a:t>
            </a:r>
            <a:r>
              <a:rPr lang="en-US" sz="1000" dirty="0">
                <a:latin typeface="Arial" panose="020B0604020202020204" pitchFamily="34" charset="0"/>
                <a:cs typeface="Arial" panose="020B0604020202020204" pitchFamily="34" charset="0"/>
              </a:rPr>
              <a:t>:</a:t>
            </a:r>
          </a:p>
          <a:p>
            <a:pPr fontAlgn="base" hangingPunct="0"/>
            <a:r>
              <a:rPr lang="en-US" sz="1000" b="1" dirty="0">
                <a:latin typeface="Arial" panose="020B0604020202020204" pitchFamily="34" charset="0"/>
                <a:cs typeface="Arial" panose="020B0604020202020204" pitchFamily="34" charset="0"/>
              </a:rPr>
              <a:t>Alec Sharp</a:t>
            </a:r>
            <a:r>
              <a:rPr lang="en-US" sz="1000" dirty="0">
                <a:latin typeface="Arial" panose="020B0604020202020204" pitchFamily="34" charset="0"/>
                <a:cs typeface="Arial" panose="020B0604020202020204" pitchFamily="34" charset="0"/>
              </a:rPr>
              <a:t>, a senior consultant with Clariteq Systems Consulting, has deep expertise in a rare combination of fields –</a:t>
            </a:r>
            <a:r>
              <a:rPr lang="en-US" sz="1000" i="1" dirty="0">
                <a:latin typeface="Arial" panose="020B0604020202020204" pitchFamily="34" charset="0"/>
                <a:cs typeface="Arial" panose="020B0604020202020204" pitchFamily="34" charset="0"/>
              </a:rPr>
              <a:t> process modelling, analysis, and redesign</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business analysis and requirements specification</a:t>
            </a:r>
            <a:r>
              <a:rPr lang="en-US" sz="1000" dirty="0">
                <a:latin typeface="Arial" panose="020B0604020202020204" pitchFamily="34" charset="0"/>
                <a:cs typeface="Arial" panose="020B0604020202020204" pitchFamily="34" charset="0"/>
              </a:rPr>
              <a:t>; and </a:t>
            </a:r>
            <a:r>
              <a:rPr lang="en-US" sz="1000" i="1" dirty="0">
                <a:latin typeface="Arial" panose="020B0604020202020204" pitchFamily="34" charset="0"/>
                <a:cs typeface="Arial" panose="020B0604020202020204" pitchFamily="34" charset="0"/>
              </a:rPr>
              <a:t>business-oriented data modelling</a:t>
            </a:r>
            <a:r>
              <a:rPr lang="en-US" sz="1000" dirty="0">
                <a:latin typeface="Arial" panose="020B0604020202020204" pitchFamily="34" charset="0"/>
                <a:cs typeface="Arial" panose="020B0604020202020204" pitchFamily="34" charset="0"/>
              </a:rPr>
              <a:t>. Increasingly, his work involves </a:t>
            </a:r>
            <a:r>
              <a:rPr lang="en-US" sz="1000" i="1" dirty="0">
                <a:latin typeface="Arial" panose="020B0604020202020204" pitchFamily="34" charset="0"/>
                <a:cs typeface="Arial" panose="020B0604020202020204" pitchFamily="34" charset="0"/>
              </a:rPr>
              <a:t>facilitation</a:t>
            </a:r>
            <a:r>
              <a:rPr lang="en-US" sz="1000" dirty="0">
                <a:latin typeface="Arial" panose="020B0604020202020204" pitchFamily="34" charset="0"/>
                <a:cs typeface="Arial" panose="020B0604020202020204" pitchFamily="34" charset="0"/>
              </a:rPr>
              <a:t> and </a:t>
            </a:r>
            <a:r>
              <a:rPr lang="en-US" sz="1000" i="1" dirty="0">
                <a:latin typeface="Arial" panose="020B0604020202020204" pitchFamily="34" charset="0"/>
                <a:cs typeface="Arial" panose="020B0604020202020204" pitchFamily="34" charset="0"/>
              </a:rPr>
              <a:t>organisational change</a:t>
            </a:r>
            <a:r>
              <a:rPr lang="en-US" sz="1000" dirty="0">
                <a:latin typeface="Arial" panose="020B0604020202020204" pitchFamily="34" charset="0"/>
                <a:cs typeface="Arial" panose="020B0604020202020204" pitchFamily="34" charset="0"/>
              </a:rPr>
              <a:t>. His 40 years of hands-on consulting experience, practical approaches, and global reputation in model-driven methods have made him a sought-after resource in locations as diverse as Ireland, Illinois, and India. </a:t>
            </a:r>
          </a:p>
          <a:p>
            <a:pPr fontAlgn="base" hangingPunct="0"/>
            <a:endParaRPr lang="en-CA" sz="1000"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 He is also a popular conference speaker, mixing content and insight with irreverence and humour. Among his many top-rated presentations are  “Crossing the Chasm - </a:t>
            </a:r>
            <a:r>
              <a:rPr lang="en-US" sz="1000" i="1" dirty="0">
                <a:latin typeface="Arial" panose="020B0604020202020204" pitchFamily="34" charset="0"/>
                <a:cs typeface="Arial" panose="020B0604020202020204" pitchFamily="34" charset="0"/>
              </a:rPr>
              <a:t>From Process Model to IT Requirements</a:t>
            </a:r>
            <a:r>
              <a:rPr lang="en-US" sz="1000" dirty="0">
                <a:latin typeface="Arial" panose="020B0604020202020204" pitchFamily="34" charset="0"/>
                <a:cs typeface="Arial" panose="020B0604020202020204" pitchFamily="34" charset="0"/>
              </a:rPr>
              <a:t>,” “Getting Traction for Process – </a:t>
            </a:r>
            <a:r>
              <a:rPr lang="en-US" sz="1000" i="1" dirty="0">
                <a:latin typeface="Arial" panose="020B0604020202020204" pitchFamily="34" charset="0"/>
                <a:cs typeface="Arial" panose="020B0604020202020204" pitchFamily="34" charset="0"/>
              </a:rPr>
              <a:t>What the Experts Forget</a:t>
            </a:r>
            <a:r>
              <a:rPr lang="en-US" sz="1000" dirty="0">
                <a:latin typeface="Arial" panose="020B0604020202020204" pitchFamily="34" charset="0"/>
                <a:cs typeface="Arial" panose="020B0604020202020204" pitchFamily="34" charset="0"/>
              </a:rPr>
              <a:t>,” “The Multi-Skilled Influencer – </a:t>
            </a:r>
            <a:r>
              <a:rPr lang="en-US" sz="1000" i="1" dirty="0">
                <a:latin typeface="Arial" panose="020B0604020202020204" pitchFamily="34" charset="0"/>
                <a:cs typeface="Arial" panose="020B0604020202020204" pitchFamily="34" charset="0"/>
              </a:rPr>
              <a:t>Becoming a T-Shaped Professional</a:t>
            </a:r>
            <a:r>
              <a:rPr lang="en-US" sz="1000" dirty="0">
                <a:latin typeface="Arial" panose="020B0604020202020204" pitchFamily="34" charset="0"/>
                <a:cs typeface="Arial" panose="020B0604020202020204" pitchFamily="34" charset="0"/>
              </a:rPr>
              <a:t>,” “Integrating Change Into Your Business Process Approach – </a:t>
            </a:r>
            <a:r>
              <a:rPr lang="en-US" sz="1000" i="1" dirty="0">
                <a:latin typeface="Arial" panose="020B0604020202020204" pitchFamily="34" charset="0"/>
                <a:cs typeface="Arial" panose="020B0604020202020204" pitchFamily="34" charset="0"/>
              </a:rPr>
              <a:t>Timing is Everything</a:t>
            </a:r>
            <a:r>
              <a:rPr lang="en-US" sz="1000" dirty="0">
                <a:latin typeface="Arial" panose="020B0604020202020204" pitchFamily="34" charset="0"/>
                <a:cs typeface="Arial" panose="020B0604020202020204" pitchFamily="34" charset="0"/>
              </a:rPr>
              <a:t>,” and “Days not Weeks or Months – </a:t>
            </a:r>
            <a:r>
              <a:rPr lang="en-US" sz="1000" i="1" dirty="0">
                <a:latin typeface="Arial" panose="020B0604020202020204" pitchFamily="34" charset="0"/>
                <a:cs typeface="Arial" panose="020B0604020202020204" pitchFamily="34" charset="0"/>
              </a:rPr>
              <a:t>Process Change in Agile Timeframes</a:t>
            </a:r>
            <a:r>
              <a:rPr lang="en-US" sz="1000" dirty="0">
                <a:latin typeface="Arial" panose="020B0604020202020204" pitchFamily="34" charset="0"/>
                <a:cs typeface="Arial" panose="020B0604020202020204" pitchFamily="34" charset="0"/>
              </a:rPr>
              <a:t>.” His 90-minute briefing “</a:t>
            </a:r>
            <a:r>
              <a:rPr lang="en-US" sz="1000" i="1" dirty="0">
                <a:latin typeface="Arial" panose="020B0604020202020204" pitchFamily="34" charset="0"/>
                <a:cs typeface="Arial" panose="020B0604020202020204" pitchFamily="34" charset="0"/>
              </a:rPr>
              <a:t>Five Things You Need To Know About Business Processes</a:t>
            </a:r>
            <a:r>
              <a:rPr lang="en-US" sz="1000" dirty="0">
                <a:latin typeface="Arial" panose="020B0604020202020204" pitchFamily="34" charset="0"/>
                <a:cs typeface="Arial" panose="020B0604020202020204" pitchFamily="34" charset="0"/>
              </a:rPr>
              <a:t>” has been delivered to senior executives at major organisations around the globe.</a:t>
            </a:r>
          </a:p>
          <a:p>
            <a:pPr hangingPunct="0"/>
            <a:endParaRPr lang="en-CA" sz="1000" b="1" u="sng"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 Alec literally wrote the book on business process modelling, “Workflow Modelling: Tools for Process Improvement and Application Development.”  Popular with process improvement specialists, business analysts, consultants, and business professionals, it is consistently a top-selling title on business process modelling, analysis, and design, and is widely used as an MBA textbook. He was awarded DAMA's Professional Achievement Award, a global award given to one professional a year for contributions to the Data Management profession. </a:t>
            </a:r>
          </a:p>
          <a:p>
            <a:pPr hangingPunct="0"/>
            <a:endParaRPr lang="en-CA" sz="1000" b="1" u="sng"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Alec's popular workshops “Working With Business Processes,” “Advanced Business Process Techniques,” “Business-Oriented Data Modelling,” “Business-Oriented Data Modelling </a:t>
            </a:r>
            <a:r>
              <a:rPr lang="en-US" sz="1000" dirty="0" err="1">
                <a:latin typeface="Arial" panose="020B0604020202020204" pitchFamily="34" charset="0"/>
                <a:cs typeface="Arial" panose="020B0604020202020204" pitchFamily="34" charset="0"/>
              </a:rPr>
              <a:t>MasterClass</a:t>
            </a:r>
            <a:r>
              <a:rPr lang="en-US" sz="1000" dirty="0">
                <a:latin typeface="Arial" panose="020B0604020202020204" pitchFamily="34" charset="0"/>
                <a:cs typeface="Arial" panose="020B0604020202020204" pitchFamily="34" charset="0"/>
              </a:rPr>
              <a:t>,” and “Requirements Modelling” are conducted on four or five continents each year (pre-COVID!), at many of the world's best-known organisations. His classes are practical, energetic, and fun, consistently earning “excellent” ratings.</a:t>
            </a:r>
          </a:p>
          <a:p>
            <a:pPr hangingPunct="0"/>
            <a:endParaRPr lang="en-CA" sz="1000" b="1" u="sng" dirty="0">
              <a:latin typeface="Arial" panose="020B0604020202020204" pitchFamily="34" charset="0"/>
              <a:cs typeface="Arial" panose="020B0604020202020204" pitchFamily="34" charset="0"/>
            </a:endParaRPr>
          </a:p>
          <a:p>
            <a:pPr lvl="0"/>
            <a:r>
              <a:rPr lang="en-US" sz="1000" dirty="0">
                <a:solidFill>
                  <a:srgbClr val="000000"/>
                </a:solidFill>
                <a:latin typeface="Arial"/>
                <a:cs typeface="Arial"/>
              </a:rPr>
              <a:t>Contact Alec – </a:t>
            </a:r>
            <a:r>
              <a:rPr lang="en-US" sz="1000" dirty="0" err="1">
                <a:solidFill>
                  <a:srgbClr val="000000"/>
                </a:solidFill>
                <a:latin typeface="Arial"/>
                <a:cs typeface="Arial"/>
              </a:rPr>
              <a:t>asharp@clariteq.com</a:t>
            </a:r>
            <a:endParaRPr lang="en-US" sz="1000" dirty="0"/>
          </a:p>
        </p:txBody>
      </p:sp>
    </p:spTree>
    <p:extLst>
      <p:ext uri="{BB962C8B-B14F-4D97-AF65-F5344CB8AC3E}">
        <p14:creationId xmlns:p14="http://schemas.microsoft.com/office/powerpoint/2010/main" val="165267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ChangeArrowheads="1" noTextEdit="1"/>
          </p:cNvSpPr>
          <p:nvPr>
            <p:ph type="sldImg"/>
          </p:nvPr>
        </p:nvSpPr>
        <p:spPr>
          <a:xfrm>
            <a:off x="-827088" y="-1588"/>
            <a:ext cx="8713788" cy="4902201"/>
          </a:xfrm>
        </p:spPr>
      </p:sp>
      <p:sp>
        <p:nvSpPr>
          <p:cNvPr id="376835" name="Rectangle 3"/>
          <p:cNvSpPr>
            <a:spLocks noGrp="1" noChangeArrowheads="1"/>
          </p:cNvSpPr>
          <p:nvPr>
            <p:ph type="body" idx="1"/>
          </p:nvPr>
        </p:nvSpPr>
        <p:spPr>
          <a:noFill/>
        </p:spPr>
        <p:txBody>
          <a:bodyPr/>
          <a:lstStyle/>
          <a:p>
            <a:pPr marL="0" indent="0" eaLnBrk="1" hangingPunct="1">
              <a:buFont typeface="Wingdings" pitchFamily="2" charset="2"/>
              <a:buNone/>
            </a:pPr>
            <a:r>
              <a:rPr lang="en-US" b="1" i="1" dirty="0"/>
              <a:t>Key Point </a:t>
            </a:r>
            <a:r>
              <a:rPr lang="en-US" dirty="0"/>
              <a:t>– When major information systems are implemented without regard to end-to-end business processes, overall results range from “okay” to awful. </a:t>
            </a:r>
            <a:r>
              <a:rPr lang="en-US" i="1" dirty="0"/>
              <a:t>(How awful? Stay tuned…)</a:t>
            </a:r>
          </a:p>
          <a:p>
            <a:pPr marL="457200" lvl="1" indent="-457200" eaLnBrk="1" hangingPunct="1"/>
            <a:r>
              <a:rPr lang="en-US" dirty="0"/>
              <a:t>When a COTS (commercial off-the-shelf) application is purchased, you</a:t>
            </a:r>
            <a:r>
              <a:rPr lang="uk-UA" dirty="0"/>
              <a:t>'</a:t>
            </a:r>
            <a:r>
              <a:rPr lang="en-US" dirty="0"/>
              <a:t>re getting more than just software – you</a:t>
            </a:r>
            <a:r>
              <a:rPr lang="uk-UA" dirty="0"/>
              <a:t>'</a:t>
            </a:r>
            <a:r>
              <a:rPr lang="en-US" dirty="0"/>
              <a:t>re also getting a set of assumptions and implied processes</a:t>
            </a:r>
          </a:p>
          <a:p>
            <a:pPr marL="457200" lvl="1" indent="-457200" eaLnBrk="1" hangingPunct="1"/>
            <a:r>
              <a:rPr lang="en-US" dirty="0"/>
              <a:t>Companies often re-implement systems they </a:t>
            </a:r>
            <a:r>
              <a:rPr lang="en-US" i="1" dirty="0"/>
              <a:t>already have </a:t>
            </a:r>
            <a:r>
              <a:rPr lang="en-US" dirty="0"/>
              <a:t>in order to make them more process-oriented</a:t>
            </a:r>
            <a:endParaRPr lang="en-US" dirty="0">
              <a:latin typeface="Arial" pitchFamily="34" charset="0"/>
            </a:endParaRPr>
          </a:p>
          <a:p>
            <a:pPr eaLnBrk="1" hangingPunct="1"/>
            <a:r>
              <a:rPr lang="en-US" dirty="0">
                <a:latin typeface="Arial" pitchFamily="34" charset="0"/>
              </a:rPr>
              <a:t>Michael Hammer is the man who (more than anyone else) </a:t>
            </a:r>
            <a:r>
              <a:rPr lang="en-US" dirty="0" err="1">
                <a:latin typeface="Arial" pitchFamily="34" charset="0"/>
              </a:rPr>
              <a:t>popularised</a:t>
            </a:r>
            <a:r>
              <a:rPr lang="en-US" dirty="0">
                <a:latin typeface="Arial" pitchFamily="34" charset="0"/>
              </a:rPr>
              <a:t> the focus on business processes. He coined the terms "business process reengineering," "cross-functional, end-to-end, business processes,“ and “functional silo.”  In fact, we didn</a:t>
            </a:r>
            <a:r>
              <a:rPr lang="uk-UA" dirty="0">
                <a:latin typeface="Arial" pitchFamily="34" charset="0"/>
              </a:rPr>
              <a:t>'</a:t>
            </a:r>
            <a:r>
              <a:rPr lang="en-US" dirty="0">
                <a:latin typeface="Arial" pitchFamily="34" charset="0"/>
              </a:rPr>
              <a:t>t really use the term "business processes" until he wrote his landmark HBR article "Reengineering Work" and later the book "Reengineering the Corporation."</a:t>
            </a:r>
          </a:p>
          <a:p>
            <a:pPr eaLnBrk="1" hangingPunct="1"/>
            <a:r>
              <a:rPr lang="en-US" dirty="0">
                <a:latin typeface="Arial" pitchFamily="34" charset="0"/>
              </a:rPr>
              <a:t> </a:t>
            </a:r>
          </a:p>
          <a:p>
            <a:pPr eaLnBrk="1" hangingPunct="1"/>
            <a:r>
              <a:rPr lang="en-US" dirty="0">
                <a:latin typeface="Arial" pitchFamily="34" charset="0"/>
              </a:rPr>
              <a:t>By the mid- to late-1990s though, reengineering was somewhat discredited, and it was SAP consultants that were in demand, so Mr. Hammer started working on SAP implementations. It didn</a:t>
            </a:r>
            <a:r>
              <a:rPr lang="uk-UA" dirty="0">
                <a:latin typeface="Arial" pitchFamily="34" charset="0"/>
              </a:rPr>
              <a:t>'</a:t>
            </a:r>
            <a:r>
              <a:rPr lang="en-US" dirty="0">
                <a:latin typeface="Arial" pitchFamily="34" charset="0"/>
              </a:rPr>
              <a:t>t take long to notice that they didn</a:t>
            </a:r>
            <a:r>
              <a:rPr lang="uk-UA" dirty="0">
                <a:latin typeface="Arial" pitchFamily="34" charset="0"/>
              </a:rPr>
              <a:t>'</a:t>
            </a:r>
            <a:r>
              <a:rPr lang="en-US" dirty="0">
                <a:latin typeface="Arial" pitchFamily="34" charset="0"/>
              </a:rPr>
              <a:t>t all work out </a:t>
            </a:r>
            <a:r>
              <a:rPr lang="en-US" dirty="0" err="1">
                <a:latin typeface="Arial" pitchFamily="34" charset="0"/>
              </a:rPr>
              <a:t>favourably</a:t>
            </a:r>
            <a:r>
              <a:rPr lang="en-US" dirty="0">
                <a:latin typeface="Arial" pitchFamily="34" charset="0"/>
              </a:rPr>
              <a:t>. He</a:t>
            </a:r>
            <a:r>
              <a:rPr lang="uk-UA" dirty="0">
                <a:latin typeface="Arial" pitchFamily="34" charset="0"/>
              </a:rPr>
              <a:t>'</a:t>
            </a:r>
            <a:r>
              <a:rPr lang="en-US" dirty="0">
                <a:latin typeface="Arial" pitchFamily="34" charset="0"/>
              </a:rPr>
              <a:t>s a statistician by training, so his firm undertook a study of ~200 companies that had implemented SAP. (Broad sample - all sizes of companies, differing number of modules.)</a:t>
            </a:r>
          </a:p>
          <a:p>
            <a:pPr eaLnBrk="1" hangingPunct="1"/>
            <a:r>
              <a:rPr lang="en-US" dirty="0">
                <a:latin typeface="Arial" pitchFamily="34" charset="0"/>
              </a:rPr>
              <a:t> </a:t>
            </a:r>
          </a:p>
          <a:p>
            <a:pPr eaLnBrk="1" hangingPunct="1"/>
            <a:endParaRPr lang="en-US" dirty="0">
              <a:latin typeface="Arial" pitchFamily="34"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712083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360071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338" name="Rectangle 2"/>
          <p:cNvSpPr>
            <a:spLocks noGrp="1" noRot="1" noChangeAspect="1" noChangeArrowheads="1" noTextEdit="1"/>
          </p:cNvSpPr>
          <p:nvPr>
            <p:ph type="sldImg"/>
          </p:nvPr>
        </p:nvSpPr>
        <p:spPr>
          <a:xfrm>
            <a:off x="325438" y="290513"/>
            <a:ext cx="6049962" cy="3403600"/>
          </a:xfrm>
        </p:spPr>
      </p:sp>
      <p:sp>
        <p:nvSpPr>
          <p:cNvPr id="2062339" name="Rectangle 3"/>
          <p:cNvSpPr>
            <a:spLocks noGrp="1" noChangeArrowheads="1"/>
          </p:cNvSpPr>
          <p:nvPr>
            <p:ph type="body" idx="1"/>
          </p:nvPr>
        </p:nvSpPr>
        <p:spPr>
          <a:xfrm>
            <a:off x="446089" y="3898807"/>
            <a:ext cx="5930900" cy="39565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Process</a:t>
            </a:r>
            <a:r>
              <a:rPr lang="en-US" baseline="0" dirty="0"/>
              <a:t> Summary Chart</a:t>
            </a:r>
            <a:endParaRPr lang="en-US" dirty="0"/>
          </a:p>
          <a:p>
            <a:endParaRPr lang="en-US" dirty="0"/>
          </a:p>
        </p:txBody>
      </p:sp>
    </p:spTree>
    <p:extLst>
      <p:ext uri="{BB962C8B-B14F-4D97-AF65-F5344CB8AC3E}">
        <p14:creationId xmlns:p14="http://schemas.microsoft.com/office/powerpoint/2010/main" val="139024649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039166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103690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418315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298450"/>
            <a:ext cx="5932488" cy="3338513"/>
          </a:xfrm>
        </p:spPr>
      </p:sp>
      <p:sp>
        <p:nvSpPr>
          <p:cNvPr id="3" name="Notes Placeholder 2"/>
          <p:cNvSpPr>
            <a:spLocks noGrp="1"/>
          </p:cNvSpPr>
          <p:nvPr>
            <p:ph type="body" idx="1"/>
          </p:nvPr>
        </p:nvSpPr>
        <p:spPr>
          <a:xfrm>
            <a:off x="445578" y="3796116"/>
            <a:ext cx="5930683" cy="4611509"/>
          </a:xfrm>
        </p:spPr>
        <p:txBody>
          <a:bodyPr lIns="85213" tIns="42606" rIns="85213" bIns="42606"/>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ＭＳ Ｐゴシック" charset="0"/>
                <a:cs typeface="ＭＳ Ｐゴシック" charset="0"/>
              </a:rPr>
              <a:t>There is no fixed process for </a:t>
            </a:r>
            <a:r>
              <a:rPr lang="en-US" sz="1200" i="1" kern="1200" dirty="0">
                <a:solidFill>
                  <a:schemeClr val="tx1"/>
                </a:solidFill>
                <a:latin typeface="Arial" charset="0"/>
                <a:ea typeface="ＭＳ Ｐゴシック" charset="0"/>
                <a:cs typeface="ＭＳ Ｐゴシック" charset="0"/>
              </a:rPr>
              <a:t>Process Design/Redesign</a:t>
            </a:r>
            <a:r>
              <a:rPr lang="en-US" sz="1200" kern="1200" dirty="0">
                <a:solidFill>
                  <a:schemeClr val="tx1"/>
                </a:solidFill>
                <a:latin typeface="Arial" charset="0"/>
                <a:ea typeface="ＭＳ Ｐゴシック" charset="0"/>
                <a:cs typeface="ＭＳ Ｐゴシック" charset="0"/>
              </a:rPr>
              <a:t>, any more than there is a process for </a:t>
            </a:r>
            <a:r>
              <a:rPr lang="en-US" sz="1200" i="1" kern="1200" dirty="0">
                <a:solidFill>
                  <a:schemeClr val="tx1"/>
                </a:solidFill>
                <a:latin typeface="Arial" charset="0"/>
                <a:ea typeface="ＭＳ Ｐゴシック" charset="0"/>
                <a:cs typeface="ＭＳ Ｐゴシック" charset="0"/>
              </a:rPr>
              <a:t>Paint Masterpiece</a:t>
            </a:r>
            <a:r>
              <a:rPr lang="en-US" sz="1200" kern="1200" dirty="0">
                <a:solidFill>
                  <a:schemeClr val="tx1"/>
                </a:solidFill>
                <a:latin typeface="Arial" charset="0"/>
                <a:ea typeface="ＭＳ Ｐゴシック" charset="0"/>
                <a:cs typeface="ＭＳ Ｐゴシック" charset="0"/>
              </a:rPr>
              <a:t>. Actually, in most published material on Process Design, the section on designing the new process is very thin; in practice, it</a:t>
            </a:r>
            <a:r>
              <a:rPr lang="uk-UA" altLang="ja-JP" sz="1200" kern="1200" dirty="0">
                <a:solidFill>
                  <a:schemeClr val="tx1"/>
                </a:solidFill>
                <a:latin typeface="Arial" charset="0"/>
                <a:ea typeface="ＭＳ Ｐゴシック" charset="0"/>
                <a:cs typeface="ＭＳ Ｐゴシック" charset="0"/>
              </a:rPr>
              <a:t>'</a:t>
            </a:r>
            <a:r>
              <a:rPr lang="en-US" altLang="ja-JP" sz="1200" kern="1200" dirty="0">
                <a:solidFill>
                  <a:schemeClr val="tx1"/>
                </a:solidFill>
                <a:latin typeface="Arial" charset="0"/>
                <a:ea typeface="ＭＳ Ｐゴシック" charset="0"/>
                <a:cs typeface="ＭＳ Ｐゴシック" charset="0"/>
              </a:rPr>
              <a:t>s</a:t>
            </a:r>
            <a:r>
              <a:rPr lang="en-US" sz="1200" kern="1200" dirty="0">
                <a:solidFill>
                  <a:schemeClr val="tx1"/>
                </a:solidFill>
                <a:latin typeface="Arial" charset="0"/>
                <a:ea typeface="ＭＳ Ｐゴシック" charset="0"/>
                <a:cs typeface="ＭＳ Ｐゴシック" charset="0"/>
              </a:rPr>
              <a:t> a mix of </a:t>
            </a:r>
            <a:r>
              <a:rPr lang="ja-JP" altLang="en-US" sz="1200" kern="1200" dirty="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perspiration and inspiration</a:t>
            </a:r>
            <a:r>
              <a:rPr lang="ja-JP" altLang="en-US" sz="1200" kern="1200" dirty="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  It is also iterative and non-linear. However, we can introduce a few techniques that really help! </a:t>
            </a: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In looking for NVA work, keep the acronym “RAMMPP” in mind. It was developed at GE during the Jack Welch / “Work Out” era, and reminds us of those factors that can easily become non-value adding over time: “</a:t>
            </a:r>
            <a:r>
              <a:rPr lang="en-US" b="1" dirty="0"/>
              <a:t>R</a:t>
            </a:r>
            <a:r>
              <a:rPr lang="en-US" dirty="0"/>
              <a:t>eports, </a:t>
            </a:r>
            <a:r>
              <a:rPr lang="en-US" b="1" dirty="0"/>
              <a:t>A</a:t>
            </a:r>
            <a:r>
              <a:rPr lang="en-US" dirty="0"/>
              <a:t>pprovals, </a:t>
            </a:r>
            <a:r>
              <a:rPr lang="en-US" b="1" dirty="0"/>
              <a:t>M</a:t>
            </a:r>
            <a:r>
              <a:rPr lang="en-US" dirty="0"/>
              <a:t>eetings, </a:t>
            </a:r>
            <a:r>
              <a:rPr lang="en-US" b="1" dirty="0"/>
              <a:t>M</a:t>
            </a:r>
            <a:r>
              <a:rPr lang="en-US" dirty="0"/>
              <a:t>easures, </a:t>
            </a:r>
            <a:r>
              <a:rPr lang="en-US" b="1" dirty="0"/>
              <a:t>P</a:t>
            </a:r>
            <a:r>
              <a:rPr lang="en-US" dirty="0"/>
              <a:t>olicies and </a:t>
            </a:r>
            <a:r>
              <a:rPr lang="en-US" b="1" dirty="0"/>
              <a:t>P</a:t>
            </a:r>
            <a:r>
              <a:rPr lang="en-US" dirty="0"/>
              <a:t>rocedures.” Based on our experience, we would add “Notifications,” and “Record-Keeping” / “Data Duplication” (especially in “shadow systems”) to the list. </a:t>
            </a:r>
          </a:p>
          <a:p>
            <a:pPr>
              <a:defRPr/>
            </a:pPr>
            <a:endParaRPr lang="en-US" dirty="0"/>
          </a:p>
          <a:p>
            <a:pPr>
              <a:defRPr/>
            </a:pPr>
            <a:r>
              <a:rPr lang="en-US" dirty="0"/>
              <a:t>You can also uncover ideas for change by walking through the as-is process and challenging the assumptions it represents:</a:t>
            </a:r>
          </a:p>
          <a:p>
            <a:pPr marL="171450" lvl="1" indent="-171450">
              <a:buFont typeface="Arial" panose="020B0604020202020204" pitchFamily="34" charset="0"/>
              <a:buChar char="•"/>
              <a:defRPr/>
            </a:pPr>
            <a:r>
              <a:rPr lang="en-US" dirty="0"/>
              <a:t>Does this step yield a useful result?  Is it even necessary? (See “NVA” above.)</a:t>
            </a:r>
          </a:p>
          <a:p>
            <a:pPr marL="171450" lvl="1" indent="-171450">
              <a:buFont typeface="Arial" panose="020B0604020202020204" pitchFamily="34" charset="0"/>
              <a:buChar char="•"/>
              <a:defRPr/>
            </a:pPr>
            <a:r>
              <a:rPr lang="en-US" dirty="0"/>
              <a:t>Does it have to be done by the actor currently doing it?</a:t>
            </a:r>
          </a:p>
          <a:p>
            <a:pPr marL="171450" lvl="1" indent="-171450">
              <a:buFont typeface="Arial" panose="020B0604020202020204" pitchFamily="34" charset="0"/>
              <a:buChar char="•"/>
              <a:defRPr/>
            </a:pPr>
            <a:r>
              <a:rPr lang="en-US" dirty="0"/>
              <a:t>Does it have to be done in its current sequence?</a:t>
            </a:r>
          </a:p>
          <a:p>
            <a:pPr marL="171450" lvl="1" indent="-171450">
              <a:buFont typeface="Arial" panose="020B0604020202020204" pitchFamily="34" charset="0"/>
              <a:buChar char="•"/>
              <a:defRPr/>
            </a:pPr>
            <a:r>
              <a:rPr lang="en-US" dirty="0"/>
              <a:t>Does it have to be done where it is being done?</a:t>
            </a:r>
          </a:p>
          <a:p>
            <a:pPr marL="171450" lvl="1" indent="-171450">
              <a:buFont typeface="Arial" panose="020B0604020202020204" pitchFamily="34" charset="0"/>
              <a:buChar char="•"/>
              <a:defRPr/>
            </a:pPr>
            <a:r>
              <a:rPr lang="en-US" dirty="0"/>
              <a:t>Does it have to be completed or supported as it is now?</a:t>
            </a:r>
          </a:p>
          <a:p>
            <a:pPr marL="171450" lvl="1" indent="-171450">
              <a:buFont typeface="Arial" panose="020B0604020202020204" pitchFamily="34" charset="0"/>
              <a:buChar char="•"/>
              <a:defRPr/>
            </a:pPr>
            <a:endParaRPr lang="en-US" dirty="0"/>
          </a:p>
          <a:p>
            <a:pPr marL="0" lvl="1">
              <a:defRPr/>
            </a:pPr>
            <a:br>
              <a:rPr lang="en-US" dirty="0"/>
            </a:br>
            <a:endParaRPr lang="en-US" dirty="0"/>
          </a:p>
        </p:txBody>
      </p:sp>
    </p:spTree>
    <p:extLst>
      <p:ext uri="{BB962C8B-B14F-4D97-AF65-F5344CB8AC3E}">
        <p14:creationId xmlns:p14="http://schemas.microsoft.com/office/powerpoint/2010/main" val="285403697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252931" name="Slide Image Placeholder 2"/>
          <p:cNvSpPr>
            <a:spLocks noGrp="1" noRot="1" noChangeAspect="1" noTextEdit="1"/>
          </p:cNvSpPr>
          <p:nvPr>
            <p:ph type="sldImg"/>
          </p:nvPr>
        </p:nvSpPr>
        <p:spPr>
          <a:xfrm>
            <a:off x="446088" y="290513"/>
            <a:ext cx="5927725" cy="3335337"/>
          </a:xfrm>
        </p:spPr>
      </p:sp>
    </p:spTree>
    <p:extLst>
      <p:ext uri="{BB962C8B-B14F-4D97-AF65-F5344CB8AC3E}">
        <p14:creationId xmlns:p14="http://schemas.microsoft.com/office/powerpoint/2010/main" val="126091784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498882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03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ChangeArrowheads="1" noTextEdit="1"/>
          </p:cNvSpPr>
          <p:nvPr>
            <p:ph type="sldImg"/>
          </p:nvPr>
        </p:nvSpPr>
        <p:spPr>
          <a:xfrm>
            <a:off x="-827088" y="-1588"/>
            <a:ext cx="8713788" cy="4902201"/>
          </a:xfrm>
        </p:spPr>
      </p:sp>
      <p:sp>
        <p:nvSpPr>
          <p:cNvPr id="377859" name="Rectangle 3"/>
          <p:cNvSpPr>
            <a:spLocks noGrp="1" noChangeArrowheads="1"/>
          </p:cNvSpPr>
          <p:nvPr>
            <p:ph type="body" idx="1"/>
          </p:nvPr>
        </p:nvSpPr>
        <p:spPr>
          <a:noFill/>
        </p:spPr>
        <p:txBody>
          <a:bodyPr/>
          <a:lstStyle/>
          <a:p>
            <a:pPr eaLnBrk="1" hangingPunct="1"/>
            <a:r>
              <a:rPr lang="en-US">
                <a:latin typeface="Arial" pitchFamily="34" charset="0"/>
              </a:rPr>
              <a:t>Michael Hammer worked with each company to assess success of implementation on a 0 - 10 scale. (Not sure exactly how they assessed success - some combination of cost-benefit and achieving objectives.) </a:t>
            </a:r>
          </a:p>
          <a:p>
            <a:pPr eaLnBrk="1" hangingPunct="1"/>
            <a:r>
              <a:rPr lang="en-US">
                <a:latin typeface="Arial" pitchFamily="34" charset="0"/>
              </a:rPr>
              <a:t> </a:t>
            </a:r>
          </a:p>
          <a:p>
            <a:pPr eaLnBrk="1" hangingPunct="1"/>
            <a:r>
              <a:rPr lang="en-US">
                <a:latin typeface="Arial" pitchFamily="34" charset="0"/>
              </a:rPr>
              <a:t>10 was wildly successful.</a:t>
            </a:r>
          </a:p>
          <a:p>
            <a:pPr eaLnBrk="1" hangingPunct="1"/>
            <a:r>
              <a:rPr lang="en-US">
                <a:latin typeface="Arial" pitchFamily="34" charset="0"/>
              </a:rPr>
              <a:t>5 was middle of the pack </a:t>
            </a:r>
          </a:p>
          <a:p>
            <a:pPr eaLnBrk="1" hangingPunct="1"/>
            <a:r>
              <a:rPr lang="en-US">
                <a:latin typeface="Arial" pitchFamily="34" charset="0"/>
              </a:rPr>
              <a:t>0 was...  </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447677" y="3979437"/>
            <a:ext cx="5929313" cy="36607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dirty="0"/>
              <a:t>Also in Workflow and IT - watch for </a:t>
            </a:r>
            <a:r>
              <a:rPr lang="ja-JP" altLang="en-US" dirty="0"/>
              <a:t>“</a:t>
            </a:r>
            <a:r>
              <a:rPr lang="en-US" dirty="0"/>
              <a:t>batching</a:t>
            </a:r>
            <a:r>
              <a:rPr lang="ja-JP" altLang="en-US" dirty="0"/>
              <a:t>”</a:t>
            </a:r>
            <a:r>
              <a:rPr lang="en-US" dirty="0"/>
              <a:t> (e.g., overnight jobs) when individual transactions could instead be handled by </a:t>
            </a:r>
            <a:r>
              <a:rPr lang="ja-JP" altLang="en-US" dirty="0"/>
              <a:t>“</a:t>
            </a:r>
            <a:r>
              <a:rPr lang="en-US" dirty="0"/>
              <a:t>STP</a:t>
            </a:r>
            <a:r>
              <a:rPr lang="ja-JP" altLang="en-US" dirty="0"/>
              <a:t>”</a:t>
            </a:r>
            <a:r>
              <a:rPr lang="en-US" dirty="0"/>
              <a:t> (straight through processing)</a:t>
            </a:r>
          </a:p>
          <a:p>
            <a:pPr eaLnBrk="1" hangingPunct="1"/>
            <a:r>
              <a:rPr lang="en-US" dirty="0"/>
              <a:t>Under </a:t>
            </a:r>
            <a:r>
              <a:rPr lang="ja-JP" altLang="en-US" dirty="0"/>
              <a:t>“</a:t>
            </a:r>
            <a:r>
              <a:rPr lang="en-US" dirty="0"/>
              <a:t>Policies and Rules,</a:t>
            </a:r>
            <a:r>
              <a:rPr lang="ja-JP" altLang="en-US" dirty="0"/>
              <a:t>”</a:t>
            </a:r>
            <a:r>
              <a:rPr lang="en-US" dirty="0"/>
              <a:t> </a:t>
            </a:r>
            <a:r>
              <a:rPr lang="ja-JP" altLang="en-US" dirty="0"/>
              <a:t>“</a:t>
            </a:r>
            <a:r>
              <a:rPr lang="en-US" dirty="0"/>
              <a:t>overly complex coding</a:t>
            </a:r>
            <a:r>
              <a:rPr lang="ja-JP" altLang="en-US" dirty="0"/>
              <a:t>”</a:t>
            </a:r>
            <a:r>
              <a:rPr lang="en-US" dirty="0"/>
              <a:t> is mentioned – this refers to policies that, for instance, require timesheets to be filled out to such a granular level that the data can</a:t>
            </a:r>
            <a:r>
              <a:rPr lang="uk-UA" altLang="ja-JP" dirty="0"/>
              <a:t>'</a:t>
            </a:r>
            <a:r>
              <a:rPr lang="en-US" dirty="0"/>
              <a:t>t be relied upon.</a:t>
            </a:r>
          </a:p>
          <a:p>
            <a:pPr eaLnBrk="1" hangingPunct="1"/>
            <a:r>
              <a:rPr lang="en-US" dirty="0"/>
              <a:t>This assessment may indicate one of five courses of action for the process:</a:t>
            </a:r>
          </a:p>
          <a:p>
            <a:pPr marL="228600" indent="-228600">
              <a:buFont typeface="+mj-lt"/>
              <a:buAutoNum type="arabicPeriod"/>
            </a:pPr>
            <a:r>
              <a:rPr lang="en-US" dirty="0"/>
              <a:t>Drop it - this process is not necessary</a:t>
            </a:r>
          </a:p>
          <a:p>
            <a:pPr marL="228600" indent="-228600">
              <a:buFont typeface="+mj-lt"/>
              <a:buAutoNum type="arabicPeriod"/>
            </a:pPr>
            <a:r>
              <a:rPr lang="en-US" dirty="0"/>
              <a:t>Outsource it - it will be a more effective use of resources if a supplier does this</a:t>
            </a:r>
          </a:p>
          <a:p>
            <a:pPr marL="228600" indent="-228600">
              <a:buFont typeface="+mj-lt"/>
              <a:buAutoNum type="arabicPeriod"/>
            </a:pPr>
            <a:r>
              <a:rPr lang="en-US" dirty="0"/>
              <a:t>Leave it as is - the process is fine; the issues were elsewhere (e.g., no one follows the process)</a:t>
            </a:r>
          </a:p>
          <a:p>
            <a:pPr marL="228600" indent="-228600">
              <a:buFont typeface="+mj-lt"/>
              <a:buAutoNum type="arabicPeriod"/>
            </a:pPr>
            <a:r>
              <a:rPr lang="en-US" dirty="0"/>
              <a:t>Improve it - the basic structure of the process is okay, but specific improvements are possible</a:t>
            </a:r>
          </a:p>
          <a:p>
            <a:pPr marL="228600" indent="-228600">
              <a:buFont typeface="+mj-lt"/>
              <a:buAutoNum type="arabicPeriod"/>
            </a:pPr>
            <a:r>
              <a:rPr lang="en-US" dirty="0"/>
              <a:t>Totally redesign it - the process doesn</a:t>
            </a:r>
            <a:r>
              <a:rPr lang="uk-UA" altLang="ja-JP" dirty="0"/>
              <a:t>'</a:t>
            </a:r>
            <a:r>
              <a:rPr lang="en-US" dirty="0"/>
              <a:t>t make sense anymore, if it ever did, and must be redesigned from the ground up</a:t>
            </a:r>
          </a:p>
          <a:p>
            <a:pPr eaLnBrk="1" hangingPunct="1"/>
            <a:r>
              <a:rPr lang="en-US" dirty="0"/>
              <a:t>Note – there is a continuum between improvement and full redesign.</a:t>
            </a:r>
            <a:endParaRPr lang="en-US" dirty="0">
              <a:cs typeface="+mn-cs"/>
            </a:endParaRPr>
          </a:p>
        </p:txBody>
      </p:sp>
      <p:sp>
        <p:nvSpPr>
          <p:cNvPr id="253955" name="Slide Image Placeholder 4"/>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349539598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xfrm>
            <a:off x="-773113" y="-1588"/>
            <a:ext cx="8647113" cy="4864101"/>
          </a:xfrm>
          <a:prstGeom prst="rect">
            <a:avLst/>
          </a:prstGeom>
        </p:spPr>
      </p:sp>
      <p:sp>
        <p:nvSpPr>
          <p:cNvPr id="3" name="Notes Placeholder 2"/>
          <p:cNvSpPr>
            <a:spLocks noGrp="1"/>
          </p:cNvSpPr>
          <p:nvPr>
            <p:ph type="body" idx="1"/>
          </p:nvPr>
        </p:nvSpPr>
        <p:spPr>
          <a:xfrm>
            <a:off x="307975" y="5083177"/>
            <a:ext cx="6484938" cy="3660775"/>
          </a:xfrm>
        </p:spPr>
        <p:txBody>
          <a:bodyPr/>
          <a:lstStyle/>
          <a:p>
            <a:pPr eaLnBrk="1" hangingPunct="1">
              <a:defRPr/>
            </a:pPr>
            <a:r>
              <a:rPr lang="en-US" dirty="0">
                <a:latin typeface="Arial" pitchFamily="34" charset="0"/>
              </a:rPr>
              <a:t>Discussion question:</a:t>
            </a:r>
          </a:p>
          <a:p>
            <a:pPr eaLnBrk="1" hangingPunct="1">
              <a:defRPr/>
            </a:pPr>
            <a:endParaRPr lang="en-US" dirty="0">
              <a:latin typeface="Arial" pitchFamily="34" charset="0"/>
            </a:endParaRPr>
          </a:p>
          <a:p>
            <a:pPr eaLnBrk="1" hangingPunct="1">
              <a:spcBef>
                <a:spcPct val="20000"/>
              </a:spcBef>
              <a:buClr>
                <a:srgbClr val="000000"/>
              </a:buClr>
              <a:defRPr/>
            </a:pPr>
            <a:r>
              <a:rPr lang="en-US" dirty="0">
                <a:solidFill>
                  <a:srgbClr val="000000"/>
                </a:solidFill>
                <a:latin typeface="Arial" pitchFamily="34" charset="0"/>
              </a:rPr>
              <a:t>We</a:t>
            </a:r>
            <a:r>
              <a:rPr lang="uk-UA" dirty="0">
                <a:solidFill>
                  <a:srgbClr val="000000"/>
                </a:solidFill>
                <a:latin typeface="Arial" pitchFamily="34" charset="0"/>
              </a:rPr>
              <a:t>'</a:t>
            </a:r>
            <a:r>
              <a:rPr lang="en-US" dirty="0">
                <a:solidFill>
                  <a:srgbClr val="000000"/>
                </a:solidFill>
                <a:latin typeface="Arial" pitchFamily="34" charset="0"/>
              </a:rPr>
              <a:t>ll continue to focus on the two enablers for which there is often the largest gap between importance and attention – “Motivation and Measurement” and “Human Resources”</a:t>
            </a:r>
          </a:p>
          <a:p>
            <a:pPr marL="355690" indent="-355690" eaLnBrk="1" hangingPunct="1">
              <a:spcBef>
                <a:spcPct val="20000"/>
              </a:spcBef>
              <a:buClr>
                <a:srgbClr val="000000"/>
              </a:buClr>
              <a:buFont typeface="Arial" pitchFamily="34" charset="0"/>
              <a:buChar char="•"/>
              <a:defRPr/>
            </a:pPr>
            <a:r>
              <a:rPr lang="en-US" dirty="0">
                <a:solidFill>
                  <a:srgbClr val="000000"/>
                </a:solidFill>
                <a:latin typeface="Arial" pitchFamily="34" charset="0"/>
              </a:rPr>
              <a:t>Can you think of a change that was successful, in part, because careful attention was paid to M&amp;M and HR? </a:t>
            </a:r>
          </a:p>
          <a:p>
            <a:pPr marL="355690" indent="-355690" eaLnBrk="1" hangingPunct="1">
              <a:spcBef>
                <a:spcPct val="20000"/>
              </a:spcBef>
              <a:buClr>
                <a:srgbClr val="000000"/>
              </a:buClr>
              <a:buFont typeface="Arial" pitchFamily="34" charset="0"/>
              <a:buChar char="•"/>
              <a:defRPr/>
            </a:pPr>
            <a:r>
              <a:rPr lang="en-US" dirty="0">
                <a:solidFill>
                  <a:srgbClr val="000000"/>
                </a:solidFill>
                <a:latin typeface="Arial" pitchFamily="34" charset="0"/>
              </a:rPr>
              <a:t>Can you think of a change (or attempted change) that was unsuccessful because not enough attention was paid to M&amp;M and HR? </a:t>
            </a:r>
          </a:p>
          <a:p>
            <a:pPr>
              <a:defRPr/>
            </a:pPr>
            <a:endParaRPr lang="en-CA" dirty="0"/>
          </a:p>
        </p:txBody>
      </p:sp>
    </p:spTree>
    <p:extLst>
      <p:ext uri="{BB962C8B-B14F-4D97-AF65-F5344CB8AC3E}">
        <p14:creationId xmlns:p14="http://schemas.microsoft.com/office/powerpoint/2010/main" val="200327207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292973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66647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61168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605642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373361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03100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187328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92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3"/>
          <p:cNvSpPr>
            <a:spLocks noGrp="1" noChangeArrowheads="1"/>
          </p:cNvSpPr>
          <p:nvPr>
            <p:ph type="body" idx="1"/>
          </p:nvPr>
        </p:nvSpPr>
        <p:spPr/>
        <p:txBody>
          <a:bodyPr/>
          <a:lstStyle/>
          <a:p>
            <a:endParaRPr lang="en-US"/>
          </a:p>
          <a:p>
            <a:endParaRPr lang="en-US"/>
          </a:p>
        </p:txBody>
      </p:sp>
      <p:sp>
        <p:nvSpPr>
          <p:cNvPr id="3" name="Slide Image Placeholder 2"/>
          <p:cNvSpPr>
            <a:spLocks noGrp="1" noRot="1" noChangeAspect="1"/>
          </p:cNvSpPr>
          <p:nvPr>
            <p:ph type="sldImg"/>
          </p:nvPr>
        </p:nvSpPr>
        <p:spPr>
          <a:xfrm>
            <a:off x="-827088" y="-1588"/>
            <a:ext cx="8713788" cy="4902201"/>
          </a:xfrm>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711044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254668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510784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325742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676643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530793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742692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439897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xfrm>
            <a:off x="454025" y="293688"/>
            <a:ext cx="5921375" cy="3332162"/>
          </a:xfrm>
        </p:spPr>
      </p:sp>
      <p:sp>
        <p:nvSpPr>
          <p:cNvPr id="257027"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CA" dirty="0">
              <a:cs typeface="+mn-cs"/>
            </a:endParaRPr>
          </a:p>
        </p:txBody>
      </p:sp>
    </p:spTree>
    <p:extLst>
      <p:ext uri="{BB962C8B-B14F-4D97-AF65-F5344CB8AC3E}">
        <p14:creationId xmlns:p14="http://schemas.microsoft.com/office/powerpoint/2010/main" val="153064625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xfrm>
            <a:off x="446088" y="284163"/>
            <a:ext cx="5927725" cy="3335337"/>
          </a:xfrm>
        </p:spPr>
      </p:sp>
      <p:sp>
        <p:nvSpPr>
          <p:cNvPr id="258051"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CA" dirty="0">
              <a:cs typeface="+mn-cs"/>
            </a:endParaRPr>
          </a:p>
        </p:txBody>
      </p:sp>
    </p:spTree>
    <p:extLst>
      <p:ext uri="{BB962C8B-B14F-4D97-AF65-F5344CB8AC3E}">
        <p14:creationId xmlns:p14="http://schemas.microsoft.com/office/powerpoint/2010/main" val="378578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7" name="Rectangle 3"/>
          <p:cNvSpPr>
            <a:spLocks noGrp="1" noChangeArrowheads="1"/>
          </p:cNvSpPr>
          <p:nvPr>
            <p:ph type="body" idx="1"/>
          </p:nvPr>
        </p:nvSpPr>
        <p:spPr/>
        <p:txBody>
          <a:bodyPr/>
          <a:lstStyle/>
          <a:p>
            <a:r>
              <a:rPr lang="en-US"/>
              <a:t>The difference – “winners” treated it as process-driven initiative, losers treated ERP implementation as an IT initiative</a:t>
            </a:r>
          </a:p>
          <a:p>
            <a:endParaRPr lang="en-US"/>
          </a:p>
          <a:p>
            <a:endParaRPr lang="en-US"/>
          </a:p>
        </p:txBody>
      </p:sp>
      <p:sp>
        <p:nvSpPr>
          <p:cNvPr id="3" name="Slide Image Placeholder 2"/>
          <p:cNvSpPr>
            <a:spLocks noGrp="1" noRot="1" noChangeAspect="1"/>
          </p:cNvSpPr>
          <p:nvPr>
            <p:ph type="sldImg"/>
          </p:nvPr>
        </p:nvSpPr>
        <p:spPr>
          <a:xfrm>
            <a:off x="-827088" y="-1588"/>
            <a:ext cx="8713788" cy="4902201"/>
          </a:xfrm>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013114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96707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873281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854966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193438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graphicFrame>
        <p:nvGraphicFramePr>
          <p:cNvPr id="5" name="Diagram 4">
            <a:extLst>
              <a:ext uri="{FF2B5EF4-FFF2-40B4-BE49-F238E27FC236}">
                <a16:creationId xmlns:a16="http://schemas.microsoft.com/office/drawing/2014/main" id="{E5555BA6-ABBF-4E4E-B576-C36FD088804F}"/>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81823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075741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446088" y="290513"/>
            <a:ext cx="5927725" cy="3335337"/>
          </a:xfrm>
        </p:spPr>
      </p:sp>
      <p:sp>
        <p:nvSpPr>
          <p:cNvPr id="2" name="Notes Placeholder 1">
            <a:extLst>
              <a:ext uri="{FF2B5EF4-FFF2-40B4-BE49-F238E27FC236}">
                <a16:creationId xmlns:a16="http://schemas.microsoft.com/office/drawing/2014/main" id="{EDB22295-6FAC-D546-AB19-5E1A8C310E7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988218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3"/>
          <p:cNvSpPr>
            <a:spLocks noGrp="1" noRot="1" noChangeAspect="1" noTextEdit="1"/>
          </p:cNvSpPr>
          <p:nvPr>
            <p:ph type="sldImg"/>
          </p:nvPr>
        </p:nvSpPr>
        <p:spPr>
          <a:xfrm>
            <a:off x="444500" y="277813"/>
            <a:ext cx="5949950" cy="3348037"/>
          </a:xfrm>
        </p:spPr>
      </p:sp>
      <p:sp>
        <p:nvSpPr>
          <p:cNvPr id="235523" name="Notes Placeholder 4"/>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CA" dirty="0">
              <a:cs typeface="+mn-cs"/>
            </a:endParaRPr>
          </a:p>
        </p:txBody>
      </p:sp>
    </p:spTree>
    <p:extLst>
      <p:ext uri="{BB962C8B-B14F-4D97-AF65-F5344CB8AC3E}">
        <p14:creationId xmlns:p14="http://schemas.microsoft.com/office/powerpoint/2010/main" val="92745407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xfrm>
            <a:off x="446088" y="271463"/>
            <a:ext cx="5927725" cy="3335337"/>
          </a:xfrm>
        </p:spPr>
      </p:sp>
      <p:sp>
        <p:nvSpPr>
          <p:cNvPr id="25190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CA" dirty="0">
              <a:cs typeface="+mn-cs"/>
            </a:endParaRPr>
          </a:p>
        </p:txBody>
      </p:sp>
    </p:spTree>
    <p:extLst>
      <p:ext uri="{BB962C8B-B14F-4D97-AF65-F5344CB8AC3E}">
        <p14:creationId xmlns:p14="http://schemas.microsoft.com/office/powerpoint/2010/main" val="1994253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0BDF4-C736-C3B6-7538-3D9D3B708468}"/>
            </a:ext>
          </a:extLst>
        </p:cNvPr>
        <p:cNvGrpSpPr/>
        <p:nvPr/>
      </p:nvGrpSpPr>
      <p:grpSpPr>
        <a:xfrm>
          <a:off x="0" y="0"/>
          <a:ext cx="0" cy="0"/>
          <a:chOff x="0" y="0"/>
          <a:chExt cx="0" cy="0"/>
        </a:xfrm>
      </p:grpSpPr>
      <p:sp>
        <p:nvSpPr>
          <p:cNvPr id="78850" name="Rectangle 2">
            <a:extLst>
              <a:ext uri="{FF2B5EF4-FFF2-40B4-BE49-F238E27FC236}">
                <a16:creationId xmlns:a16="http://schemas.microsoft.com/office/drawing/2014/main" id="{9F08BDBD-08C5-5AA8-4023-7FDF0184D72E}"/>
              </a:ext>
            </a:extLst>
          </p:cNvPr>
          <p:cNvSpPr>
            <a:spLocks noGrp="1" noRot="1" noChangeAspect="1" noChangeArrowheads="1" noTextEdit="1"/>
          </p:cNvSpPr>
          <p:nvPr>
            <p:ph type="sldImg"/>
          </p:nvPr>
        </p:nvSpPr>
        <p:spPr>
          <a:xfrm>
            <a:off x="447675" y="290513"/>
            <a:ext cx="5929313" cy="3335337"/>
          </a:xfrm>
          <a:prstGeom prst="rect">
            <a:avLst/>
          </a:prstGeom>
        </p:spPr>
      </p:sp>
      <p:sp>
        <p:nvSpPr>
          <p:cNvPr id="78851" name="Rectangle 3">
            <a:extLst>
              <a:ext uri="{FF2B5EF4-FFF2-40B4-BE49-F238E27FC236}">
                <a16:creationId xmlns:a16="http://schemas.microsoft.com/office/drawing/2014/main" id="{A81FA6BD-207C-412D-4544-5CA20811F0F6}"/>
              </a:ext>
            </a:extLst>
          </p:cNvPr>
          <p:cNvSpPr>
            <a:spLocks noGrp="1" noChangeArrowheads="1"/>
          </p:cNvSpPr>
          <p:nvPr>
            <p:ph type="body" idx="1"/>
          </p:nvPr>
        </p:nvSpPr>
        <p:spPr>
          <a:xfrm>
            <a:off x="446090" y="3967259"/>
            <a:ext cx="5930899" cy="3660775"/>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i="1" dirty="0"/>
              <a:t>Same software, radically different results</a:t>
            </a:r>
          </a:p>
          <a:p>
            <a:pPr eaLnBrk="1" hangingPunct="1"/>
            <a:endParaRPr lang="en-US" b="1" i="1" dirty="0"/>
          </a:p>
          <a:p>
            <a:pPr eaLnBrk="1" hangingPunct="1"/>
            <a:r>
              <a:rPr lang="en-US" dirty="0"/>
              <a:t>Key point – in the first example, the modules were in conflict. In the second example, the different modules are aligned to a common objective (filling an order,) but it</a:t>
            </a:r>
            <a:r>
              <a:rPr lang="uk-UA" altLang="ja-JP" dirty="0"/>
              <a:t>'</a:t>
            </a:r>
            <a:r>
              <a:rPr lang="en-US" altLang="ja-JP" dirty="0"/>
              <a:t>s</a:t>
            </a:r>
            <a:r>
              <a:rPr lang="en-US" dirty="0"/>
              <a:t> the same software in both cases!!! </a:t>
            </a:r>
            <a:br>
              <a:rPr lang="en-US" dirty="0"/>
            </a:br>
            <a:endParaRPr lang="en-US" dirty="0"/>
          </a:p>
          <a:p>
            <a:pPr eaLnBrk="1" hangingPunct="1"/>
            <a:r>
              <a:rPr lang="en-US" dirty="0"/>
              <a:t>Experienced people agree that it is not possible to adequately assess large, purchased applications (e.g., ERP systems) without some amount of process modeling, requirements specification at the event / use case level, and data modelling. The data model is actually the most important, so overview models (conceptual models) should be done for both your desired future state and for each application you are evaluating, and then they should be compared. </a:t>
            </a:r>
          </a:p>
          <a:p>
            <a:pPr eaLnBrk="1" hangingPunct="1"/>
            <a:endParaRPr lang="en-US" dirty="0"/>
          </a:p>
        </p:txBody>
      </p:sp>
    </p:spTree>
    <p:extLst>
      <p:ext uri="{BB962C8B-B14F-4D97-AF65-F5344CB8AC3E}">
        <p14:creationId xmlns:p14="http://schemas.microsoft.com/office/powerpoint/2010/main" val="404564444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446088" y="290513"/>
            <a:ext cx="5929312" cy="3336925"/>
          </a:xfrm>
        </p:spPr>
      </p:sp>
      <p:sp>
        <p:nvSpPr>
          <p:cNvPr id="198659"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Phase 4) will move into specific requirements and development for IT and other enablers</a:t>
            </a:r>
          </a:p>
          <a:p>
            <a:pPr eaLnBrk="1" hangingPunct="1">
              <a:defRPr/>
            </a:pPr>
            <a:r>
              <a:rPr lang="en-US" dirty="0">
                <a:latin typeface="Arial" charset="0"/>
                <a:cs typeface="+mn-cs"/>
              </a:rPr>
              <a:t>Phase 5) Implementation </a:t>
            </a:r>
          </a:p>
        </p:txBody>
      </p:sp>
    </p:spTree>
    <p:extLst>
      <p:ext uri="{BB962C8B-B14F-4D97-AF65-F5344CB8AC3E}">
        <p14:creationId xmlns:p14="http://schemas.microsoft.com/office/powerpoint/2010/main" val="425696872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092560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Grp="1" noChangeArrowheads="1"/>
          </p:cNvSpPr>
          <p:nvPr>
            <p:ph type="body" idx="1"/>
          </p:nvPr>
        </p:nvSpPr>
        <p:spPr>
          <a:xfrm>
            <a:off x="446089" y="3761212"/>
            <a:ext cx="5930900" cy="5085925"/>
          </a:xfrm>
        </p:spPr>
        <p:txBody>
          <a:bodyPr/>
          <a:lstStyle/>
          <a:p>
            <a:r>
              <a:rPr lang="en-CA" sz="1000" dirty="0">
                <a:latin typeface="Arial" panose="020B0604020202020204" pitchFamily="34" charset="0"/>
                <a:cs typeface="Arial" panose="020B0604020202020204" pitchFamily="34" charset="0"/>
              </a:rPr>
              <a:t>Bio</a:t>
            </a:r>
            <a:r>
              <a:rPr lang="en-US" sz="1000" dirty="0">
                <a:latin typeface="Arial" panose="020B0604020202020204" pitchFamily="34" charset="0"/>
                <a:cs typeface="Arial" panose="020B0604020202020204" pitchFamily="34" charset="0"/>
              </a:rPr>
              <a:t>:</a:t>
            </a:r>
          </a:p>
          <a:p>
            <a:pPr fontAlgn="base" hangingPunct="0"/>
            <a:r>
              <a:rPr lang="en-US" sz="1000" b="1" dirty="0">
                <a:latin typeface="Arial" panose="020B0604020202020204" pitchFamily="34" charset="0"/>
                <a:cs typeface="Arial" panose="020B0604020202020204" pitchFamily="34" charset="0"/>
              </a:rPr>
              <a:t>Alec Sharp</a:t>
            </a:r>
            <a:r>
              <a:rPr lang="en-US" sz="1000" dirty="0">
                <a:latin typeface="Arial" panose="020B0604020202020204" pitchFamily="34" charset="0"/>
                <a:cs typeface="Arial" panose="020B0604020202020204" pitchFamily="34" charset="0"/>
              </a:rPr>
              <a:t>, a senior consultant with Clariteq Systems Consulting, has deep expertise in a rare combination of fields –</a:t>
            </a:r>
            <a:r>
              <a:rPr lang="en-US" sz="1000" i="1" dirty="0">
                <a:latin typeface="Arial" panose="020B0604020202020204" pitchFamily="34" charset="0"/>
                <a:cs typeface="Arial" panose="020B0604020202020204" pitchFamily="34" charset="0"/>
              </a:rPr>
              <a:t> process modelling, analysis, and redesign</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business analysis and requirements specification</a:t>
            </a:r>
            <a:r>
              <a:rPr lang="en-US" sz="1000" dirty="0">
                <a:latin typeface="Arial" panose="020B0604020202020204" pitchFamily="34" charset="0"/>
                <a:cs typeface="Arial" panose="020B0604020202020204" pitchFamily="34" charset="0"/>
              </a:rPr>
              <a:t>; and </a:t>
            </a:r>
            <a:r>
              <a:rPr lang="en-US" sz="1000" i="1" dirty="0">
                <a:latin typeface="Arial" panose="020B0604020202020204" pitchFamily="34" charset="0"/>
                <a:cs typeface="Arial" panose="020B0604020202020204" pitchFamily="34" charset="0"/>
              </a:rPr>
              <a:t>business-oriented data modelling</a:t>
            </a:r>
            <a:r>
              <a:rPr lang="en-US" sz="1000" dirty="0">
                <a:latin typeface="Arial" panose="020B0604020202020204" pitchFamily="34" charset="0"/>
                <a:cs typeface="Arial" panose="020B0604020202020204" pitchFamily="34" charset="0"/>
              </a:rPr>
              <a:t>. Increasingly, his work involves </a:t>
            </a:r>
            <a:r>
              <a:rPr lang="en-US" sz="1000" i="1" dirty="0">
                <a:latin typeface="Arial" panose="020B0604020202020204" pitchFamily="34" charset="0"/>
                <a:cs typeface="Arial" panose="020B0604020202020204" pitchFamily="34" charset="0"/>
              </a:rPr>
              <a:t>facilitation</a:t>
            </a:r>
            <a:r>
              <a:rPr lang="en-US" sz="1000" dirty="0">
                <a:latin typeface="Arial" panose="020B0604020202020204" pitchFamily="34" charset="0"/>
                <a:cs typeface="Arial" panose="020B0604020202020204" pitchFamily="34" charset="0"/>
              </a:rPr>
              <a:t> and </a:t>
            </a:r>
            <a:r>
              <a:rPr lang="en-US" sz="1000" i="1" dirty="0">
                <a:latin typeface="Arial" panose="020B0604020202020204" pitchFamily="34" charset="0"/>
                <a:cs typeface="Arial" panose="020B0604020202020204" pitchFamily="34" charset="0"/>
              </a:rPr>
              <a:t>organisational change</a:t>
            </a:r>
            <a:r>
              <a:rPr lang="en-US" sz="1000" dirty="0">
                <a:latin typeface="Arial" panose="020B0604020202020204" pitchFamily="34" charset="0"/>
                <a:cs typeface="Arial" panose="020B0604020202020204" pitchFamily="34" charset="0"/>
              </a:rPr>
              <a:t>. His 40 years of hands-on consulting experience, practical approaches, and global reputation in model-driven methods have made him a sought-after resource in locations as diverse as Ireland, Illinois, and India. </a:t>
            </a:r>
          </a:p>
          <a:p>
            <a:pPr fontAlgn="base" hangingPunct="0"/>
            <a:endParaRPr lang="en-CA" sz="1000"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 He is also a popular conference speaker, mixing content and insight with irreverence and humour. Among his many top-rated presentations are  “Crossing the Chasm - </a:t>
            </a:r>
            <a:r>
              <a:rPr lang="en-US" sz="1000" i="1" dirty="0">
                <a:latin typeface="Arial" panose="020B0604020202020204" pitchFamily="34" charset="0"/>
                <a:cs typeface="Arial" panose="020B0604020202020204" pitchFamily="34" charset="0"/>
              </a:rPr>
              <a:t>From Process Model to IT Requirements</a:t>
            </a:r>
            <a:r>
              <a:rPr lang="en-US" sz="1000" dirty="0">
                <a:latin typeface="Arial" panose="020B0604020202020204" pitchFamily="34" charset="0"/>
                <a:cs typeface="Arial" panose="020B0604020202020204" pitchFamily="34" charset="0"/>
              </a:rPr>
              <a:t>,” “Getting Traction for Process – </a:t>
            </a:r>
            <a:r>
              <a:rPr lang="en-US" sz="1000" i="1" dirty="0">
                <a:latin typeface="Arial" panose="020B0604020202020204" pitchFamily="34" charset="0"/>
                <a:cs typeface="Arial" panose="020B0604020202020204" pitchFamily="34" charset="0"/>
              </a:rPr>
              <a:t>What the Experts Forget</a:t>
            </a:r>
            <a:r>
              <a:rPr lang="en-US" sz="1000" dirty="0">
                <a:latin typeface="Arial" panose="020B0604020202020204" pitchFamily="34" charset="0"/>
                <a:cs typeface="Arial" panose="020B0604020202020204" pitchFamily="34" charset="0"/>
              </a:rPr>
              <a:t>,” “The Multi-Skilled Influencer – </a:t>
            </a:r>
            <a:r>
              <a:rPr lang="en-US" sz="1000" i="1" dirty="0">
                <a:latin typeface="Arial" panose="020B0604020202020204" pitchFamily="34" charset="0"/>
                <a:cs typeface="Arial" panose="020B0604020202020204" pitchFamily="34" charset="0"/>
              </a:rPr>
              <a:t>Becoming a T-Shaped Professional</a:t>
            </a:r>
            <a:r>
              <a:rPr lang="en-US" sz="1000" dirty="0">
                <a:latin typeface="Arial" panose="020B0604020202020204" pitchFamily="34" charset="0"/>
                <a:cs typeface="Arial" panose="020B0604020202020204" pitchFamily="34" charset="0"/>
              </a:rPr>
              <a:t>,” “Integrating Change Into Your Business Process Approach – </a:t>
            </a:r>
            <a:r>
              <a:rPr lang="en-US" sz="1000" i="1" dirty="0">
                <a:latin typeface="Arial" panose="020B0604020202020204" pitchFamily="34" charset="0"/>
                <a:cs typeface="Arial" panose="020B0604020202020204" pitchFamily="34" charset="0"/>
              </a:rPr>
              <a:t>Timing is Everything</a:t>
            </a:r>
            <a:r>
              <a:rPr lang="en-US" sz="1000" dirty="0">
                <a:latin typeface="Arial" panose="020B0604020202020204" pitchFamily="34" charset="0"/>
                <a:cs typeface="Arial" panose="020B0604020202020204" pitchFamily="34" charset="0"/>
              </a:rPr>
              <a:t>,” and “Days not Weeks or Months – </a:t>
            </a:r>
            <a:r>
              <a:rPr lang="en-US" sz="1000" i="1" dirty="0">
                <a:latin typeface="Arial" panose="020B0604020202020204" pitchFamily="34" charset="0"/>
                <a:cs typeface="Arial" panose="020B0604020202020204" pitchFamily="34" charset="0"/>
              </a:rPr>
              <a:t>Process Change in Agile Timeframes</a:t>
            </a:r>
            <a:r>
              <a:rPr lang="en-US" sz="1000" dirty="0">
                <a:latin typeface="Arial" panose="020B0604020202020204" pitchFamily="34" charset="0"/>
                <a:cs typeface="Arial" panose="020B0604020202020204" pitchFamily="34" charset="0"/>
              </a:rPr>
              <a:t>.” His 90-minute briefing “</a:t>
            </a:r>
            <a:r>
              <a:rPr lang="en-US" sz="1000" i="1" dirty="0">
                <a:latin typeface="Arial" panose="020B0604020202020204" pitchFamily="34" charset="0"/>
                <a:cs typeface="Arial" panose="020B0604020202020204" pitchFamily="34" charset="0"/>
              </a:rPr>
              <a:t>Five Things You Need To Know About Business Processes</a:t>
            </a:r>
            <a:r>
              <a:rPr lang="en-US" sz="1000" dirty="0">
                <a:latin typeface="Arial" panose="020B0604020202020204" pitchFamily="34" charset="0"/>
                <a:cs typeface="Arial" panose="020B0604020202020204" pitchFamily="34" charset="0"/>
              </a:rPr>
              <a:t>” has been delivered to senior executives at major organisations around the globe.</a:t>
            </a:r>
          </a:p>
          <a:p>
            <a:pPr hangingPunct="0"/>
            <a:endParaRPr lang="en-CA" sz="1000" b="1" u="sng"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 Alec literally wrote the book on business process modelling, “Workflow Modelling: Tools for Process Improvement and Application Development.”  Popular with process improvement specialists, business analysts, consultants, and business professionals, it is consistently a top-selling title on business process modelling, analysis, and design, and is widely used as an MBA textbook. He was awarded DAMA's Professional Achievement Award, a global award given to one professional a year for contributions to the Data Management profession. </a:t>
            </a:r>
          </a:p>
          <a:p>
            <a:pPr hangingPunct="0"/>
            <a:endParaRPr lang="en-CA" sz="1000" b="1" u="sng"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Alec's popular workshops “Working With Business Processes,” “Advanced Business Process Techniques,” “Business-Oriented Data Modelling,” “Business-Oriented Data Modelling </a:t>
            </a:r>
            <a:r>
              <a:rPr lang="en-US" sz="1000" dirty="0" err="1">
                <a:latin typeface="Arial" panose="020B0604020202020204" pitchFamily="34" charset="0"/>
                <a:cs typeface="Arial" panose="020B0604020202020204" pitchFamily="34" charset="0"/>
              </a:rPr>
              <a:t>MasterClass</a:t>
            </a:r>
            <a:r>
              <a:rPr lang="en-US" sz="1000" dirty="0">
                <a:latin typeface="Arial" panose="020B0604020202020204" pitchFamily="34" charset="0"/>
                <a:cs typeface="Arial" panose="020B0604020202020204" pitchFamily="34" charset="0"/>
              </a:rPr>
              <a:t>,” and “Requirements Modelling” are conducted on four or five continents each year (pre-COVID!), at many of the world's best-known organisations. His classes are practical, energetic, and fun, consistently earning “excellent” ratings.</a:t>
            </a:r>
          </a:p>
          <a:p>
            <a:pPr hangingPunct="0"/>
            <a:endParaRPr lang="en-CA" sz="1000" b="1" u="sng" dirty="0">
              <a:latin typeface="Arial" panose="020B0604020202020204" pitchFamily="34" charset="0"/>
              <a:cs typeface="Arial" panose="020B0604020202020204" pitchFamily="34" charset="0"/>
            </a:endParaRPr>
          </a:p>
          <a:p>
            <a:pPr lvl="0"/>
            <a:r>
              <a:rPr lang="en-US" sz="1000" dirty="0">
                <a:solidFill>
                  <a:srgbClr val="000000"/>
                </a:solidFill>
                <a:latin typeface="Arial"/>
                <a:cs typeface="Arial"/>
              </a:rPr>
              <a:t>Contact Alec – </a:t>
            </a:r>
            <a:r>
              <a:rPr lang="en-US" sz="1000" dirty="0" err="1">
                <a:solidFill>
                  <a:srgbClr val="000000"/>
                </a:solidFill>
                <a:latin typeface="Arial"/>
                <a:cs typeface="Arial"/>
              </a:rPr>
              <a:t>asharp@clariteq.com</a:t>
            </a:r>
            <a:endParaRPr lang="en-US" sz="1000" dirty="0">
              <a:solidFill>
                <a:srgbClr val="000000"/>
              </a:solidFill>
              <a:latin typeface="Arial"/>
              <a:cs typeface="Arial"/>
            </a:endParaRPr>
          </a:p>
          <a:p>
            <a:pPr lvl="0"/>
            <a:endParaRPr lang="en-US" sz="1000" dirty="0">
              <a:solidFill>
                <a:srgbClr val="000000"/>
              </a:solidFill>
              <a:latin typeface="Arial"/>
              <a:cs typeface="Arial"/>
            </a:endParaRPr>
          </a:p>
          <a:p>
            <a:pPr lvl="0"/>
            <a:endParaRPr lang="en-US" sz="1000" dirty="0">
              <a:latin typeface="Arial"/>
              <a:cs typeface="Arial"/>
            </a:endParaRPr>
          </a:p>
        </p:txBody>
      </p:sp>
      <p:sp>
        <p:nvSpPr>
          <p:cNvPr id="3" name="Slide Image Placeholder 2"/>
          <p:cNvSpPr>
            <a:spLocks noGrp="1" noRot="1" noChangeAspect="1"/>
          </p:cNvSpPr>
          <p:nvPr>
            <p:ph type="sldImg"/>
          </p:nvPr>
        </p:nvSpPr>
        <p:spPr>
          <a:xfrm>
            <a:off x="446088" y="296863"/>
            <a:ext cx="5930900" cy="3336925"/>
          </a:xfrm>
        </p:spPr>
      </p:sp>
    </p:spTree>
    <p:extLst>
      <p:ext uri="{BB962C8B-B14F-4D97-AF65-F5344CB8AC3E}">
        <p14:creationId xmlns:p14="http://schemas.microsoft.com/office/powerpoint/2010/main" val="363587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9" name="Rectangle 3"/>
          <p:cNvSpPr>
            <a:spLocks noGrp="1" noChangeArrowheads="1"/>
          </p:cNvSpPr>
          <p:nvPr>
            <p:ph type="body" idx="1"/>
          </p:nvPr>
        </p:nvSpPr>
        <p:spPr/>
        <p:txBody>
          <a:bodyPr/>
          <a:lstStyle/>
          <a:p>
            <a:endParaRPr lang="en-US"/>
          </a:p>
          <a:p>
            <a:endParaRPr lang="en-US"/>
          </a:p>
        </p:txBody>
      </p:sp>
      <p:sp>
        <p:nvSpPr>
          <p:cNvPr id="3" name="Slide Image Placeholder 2"/>
          <p:cNvSpPr>
            <a:spLocks noGrp="1" noRot="1" noChangeAspect="1"/>
          </p:cNvSpPr>
          <p:nvPr>
            <p:ph type="sldImg"/>
          </p:nvPr>
        </p:nvSpPr>
        <p:spPr>
          <a:xfrm>
            <a:off x="-827088" y="-1588"/>
            <a:ext cx="8713788" cy="4902201"/>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idx="1"/>
          </p:nvPr>
        </p:nvSpPr>
        <p:spPr>
          <a:xfrm>
            <a:off x="444502" y="3995633"/>
            <a:ext cx="5932487" cy="3660775"/>
          </a:xfrm>
        </p:spPr>
        <p:txBody>
          <a:bodyPr/>
          <a:lstStyle/>
          <a:p>
            <a:pPr>
              <a:defRPr/>
            </a:pPr>
            <a:r>
              <a:rPr lang="en-US" dirty="0">
                <a:cs typeface="+mn-cs"/>
              </a:rPr>
              <a:t>Enablers are the </a:t>
            </a:r>
            <a:r>
              <a:rPr lang="ja-JP" altLang="en-US" dirty="0">
                <a:cs typeface="+mn-cs"/>
              </a:rPr>
              <a:t>“</a:t>
            </a:r>
            <a:r>
              <a:rPr lang="en-US" dirty="0">
                <a:cs typeface="+mn-cs"/>
              </a:rPr>
              <a:t>dials and levers</a:t>
            </a:r>
            <a:r>
              <a:rPr lang="ja-JP" altLang="en-US" dirty="0">
                <a:cs typeface="+mn-cs"/>
              </a:rPr>
              <a:t>”</a:t>
            </a:r>
            <a:r>
              <a:rPr lang="en-US" dirty="0">
                <a:cs typeface="+mn-cs"/>
              </a:rPr>
              <a:t> manipulated by a skilled process designer.</a:t>
            </a:r>
          </a:p>
          <a:p>
            <a:pPr>
              <a:defRPr/>
            </a:pPr>
            <a:endParaRPr lang="en-US" dirty="0">
              <a:cs typeface="+mn-cs"/>
            </a:endParaRPr>
          </a:p>
          <a:p>
            <a:pPr>
              <a:defRPr/>
            </a:pPr>
            <a:r>
              <a:rPr lang="en-US" dirty="0">
                <a:cs typeface="+mn-cs"/>
              </a:rPr>
              <a:t>What are some typical problems in: </a:t>
            </a:r>
          </a:p>
          <a:p>
            <a:pPr marL="177845" indent="-177845">
              <a:buFont typeface="Arial"/>
              <a:buChar char="•"/>
              <a:defRPr/>
            </a:pPr>
            <a:r>
              <a:rPr lang="en-US" dirty="0">
                <a:cs typeface="+mn-cs"/>
              </a:rPr>
              <a:t>Motivation and Measurement</a:t>
            </a:r>
          </a:p>
          <a:p>
            <a:pPr marL="177845" indent="-177845">
              <a:buFont typeface="Arial"/>
              <a:buChar char="•"/>
              <a:defRPr/>
            </a:pPr>
            <a:r>
              <a:rPr lang="en-US" dirty="0">
                <a:cs typeface="+mn-cs"/>
              </a:rPr>
              <a:t>Human Resources</a:t>
            </a:r>
          </a:p>
          <a:p>
            <a:pPr marL="177845" indent="-177845">
              <a:buFont typeface="Arial"/>
              <a:buChar char="•"/>
              <a:defRPr/>
            </a:pPr>
            <a:r>
              <a:rPr lang="en-US" dirty="0">
                <a:cs typeface="+mn-cs"/>
              </a:rPr>
              <a:t>Policies and Rules</a:t>
            </a:r>
          </a:p>
          <a:p>
            <a:pPr>
              <a:defRPr/>
            </a:pPr>
            <a:endParaRPr lang="en-US" dirty="0">
              <a:cs typeface="+mn-cs"/>
            </a:endParaRPr>
          </a:p>
          <a:p>
            <a:pPr>
              <a:defRPr/>
            </a:pPr>
            <a:r>
              <a:rPr lang="en-US" dirty="0">
                <a:cs typeface="+mn-cs"/>
              </a:rPr>
              <a:t>The point – processes are governed by their environment and won</a:t>
            </a:r>
            <a:r>
              <a:rPr lang="uk-UA" altLang="ja-JP" dirty="0">
                <a:cs typeface="+mn-cs"/>
              </a:rPr>
              <a:t>'</a:t>
            </a:r>
            <a:r>
              <a:rPr lang="tr-TR" altLang="ja-JP" dirty="0">
                <a:cs typeface="+mn-cs"/>
              </a:rPr>
              <a:t>t</a:t>
            </a:r>
            <a:r>
              <a:rPr lang="en-US" dirty="0">
                <a:cs typeface="+mn-cs"/>
              </a:rPr>
              <a:t> work optimally unless all six enablers are in alignment. Usually, people focus on workflow and IT alone – that</a:t>
            </a:r>
            <a:r>
              <a:rPr lang="uk-UA" altLang="ja-JP" dirty="0">
                <a:cs typeface="+mn-cs"/>
              </a:rPr>
              <a:t>'</a:t>
            </a:r>
            <a:r>
              <a:rPr lang="en-US" altLang="ja-JP" dirty="0">
                <a:cs typeface="+mn-cs"/>
              </a:rPr>
              <a:t>s</a:t>
            </a:r>
            <a:r>
              <a:rPr lang="en-US" dirty="0">
                <a:cs typeface="+mn-cs"/>
              </a:rPr>
              <a:t> </a:t>
            </a:r>
            <a:r>
              <a:rPr lang="ja-JP" altLang="en-US" dirty="0">
                <a:cs typeface="+mn-cs"/>
              </a:rPr>
              <a:t>“</a:t>
            </a:r>
            <a:r>
              <a:rPr lang="en-US" dirty="0">
                <a:cs typeface="+mn-cs"/>
              </a:rPr>
              <a:t>tunnel vision</a:t>
            </a:r>
            <a:r>
              <a:rPr lang="ja-JP" altLang="en-US" dirty="0">
                <a:cs typeface="+mn-cs"/>
              </a:rPr>
              <a:t>”</a:t>
            </a:r>
            <a:endParaRPr lang="en-US" dirty="0">
              <a:cs typeface="+mn-cs"/>
            </a:endParaRPr>
          </a:p>
          <a:p>
            <a:pPr>
              <a:defRPr/>
            </a:pPr>
            <a:endParaRPr lang="en-US" dirty="0">
              <a:cs typeface="+mn-cs"/>
            </a:endParaRPr>
          </a:p>
          <a:p>
            <a:pPr>
              <a:defRPr/>
            </a:pPr>
            <a:r>
              <a:rPr lang="en-US" dirty="0">
                <a:cs typeface="+mn-cs"/>
              </a:rPr>
              <a:t>Strategy – what we do, and how we</a:t>
            </a:r>
            <a:r>
              <a:rPr lang="uk-UA" altLang="ja-JP" dirty="0">
                <a:cs typeface="+mn-cs"/>
              </a:rPr>
              <a:t>'</a:t>
            </a:r>
            <a:r>
              <a:rPr lang="en-US" altLang="ja-JP" dirty="0">
                <a:cs typeface="+mn-cs"/>
              </a:rPr>
              <a:t>re</a:t>
            </a:r>
            <a:r>
              <a:rPr lang="en-US" dirty="0">
                <a:cs typeface="+mn-cs"/>
              </a:rPr>
              <a:t> different</a:t>
            </a:r>
          </a:p>
          <a:p>
            <a:pPr marL="171425" lvl="1" indent="-171425">
              <a:defRPr/>
            </a:pPr>
            <a:r>
              <a:rPr lang="ja-JP" altLang="en-US" dirty="0">
                <a:cs typeface="+mn-cs"/>
              </a:rPr>
              <a:t>“</a:t>
            </a:r>
            <a:r>
              <a:rPr lang="en-US" dirty="0">
                <a:cs typeface="+mn-cs"/>
              </a:rPr>
              <a:t>Which Customers or Markets do we - or should we - serve?</a:t>
            </a:r>
            <a:r>
              <a:rPr lang="ja-JP" altLang="en-US" dirty="0">
                <a:cs typeface="+mn-cs"/>
              </a:rPr>
              <a:t>”</a:t>
            </a:r>
            <a:endParaRPr lang="en-US" dirty="0">
              <a:cs typeface="+mn-cs"/>
            </a:endParaRPr>
          </a:p>
          <a:p>
            <a:pPr marL="171425" lvl="1" indent="-171425">
              <a:defRPr/>
            </a:pPr>
            <a:r>
              <a:rPr lang="ja-JP" altLang="en-US" dirty="0">
                <a:cs typeface="+mn-cs"/>
              </a:rPr>
              <a:t>“</a:t>
            </a:r>
            <a:r>
              <a:rPr lang="en-US" dirty="0">
                <a:cs typeface="+mn-cs"/>
              </a:rPr>
              <a:t>What Products or Services do we - or should we - serve them with?</a:t>
            </a:r>
            <a:r>
              <a:rPr lang="ja-JP" altLang="en-US" dirty="0">
                <a:cs typeface="+mn-cs"/>
              </a:rPr>
              <a:t>”</a:t>
            </a:r>
            <a:endParaRPr lang="en-US" dirty="0">
              <a:cs typeface="+mn-cs"/>
            </a:endParaRPr>
          </a:p>
          <a:p>
            <a:pPr marL="171425" lvl="1" indent="-171425">
              <a:defRPr/>
            </a:pPr>
            <a:r>
              <a:rPr lang="ja-JP" altLang="en-US" dirty="0">
                <a:cs typeface="+mn-cs"/>
              </a:rPr>
              <a:t>“</a:t>
            </a:r>
            <a:r>
              <a:rPr lang="en-US" dirty="0">
                <a:cs typeface="+mn-cs"/>
              </a:rPr>
              <a:t>What differentiates us?</a:t>
            </a:r>
            <a:r>
              <a:rPr lang="ja-JP" altLang="en-US" dirty="0">
                <a:cs typeface="+mn-cs"/>
              </a:rPr>
              <a:t>”</a:t>
            </a:r>
            <a:r>
              <a:rPr lang="en-US" dirty="0">
                <a:cs typeface="+mn-cs"/>
              </a:rPr>
              <a:t> or, more clearly, </a:t>
            </a:r>
            <a:r>
              <a:rPr lang="ja-JP" altLang="en-US" dirty="0">
                <a:cs typeface="+mn-cs"/>
              </a:rPr>
              <a:t>“</a:t>
            </a:r>
            <a:r>
              <a:rPr lang="en-US" dirty="0">
                <a:cs typeface="+mn-cs"/>
              </a:rPr>
              <a:t>why choose us?</a:t>
            </a:r>
            <a:r>
              <a:rPr lang="ja-JP" altLang="en-US" dirty="0">
                <a:cs typeface="+mn-cs"/>
              </a:rPr>
              <a:t>”</a:t>
            </a:r>
            <a:endParaRPr lang="en-US" dirty="0">
              <a:cs typeface="+mn-cs"/>
            </a:endParaRPr>
          </a:p>
          <a:p>
            <a:pPr>
              <a:defRPr/>
            </a:pPr>
            <a:endParaRPr lang="en-US" dirty="0">
              <a:cs typeface="+mn-cs"/>
            </a:endParaRPr>
          </a:p>
          <a:p>
            <a:pPr>
              <a:defRPr/>
            </a:pPr>
            <a:endParaRPr lang="en-US" dirty="0">
              <a:cs typeface="+mn-cs"/>
            </a:endParaRPr>
          </a:p>
        </p:txBody>
      </p:sp>
      <p:sp>
        <p:nvSpPr>
          <p:cNvPr id="309250" name="Slide Image Placeholder 2"/>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284235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3"/>
          <p:cNvSpPr>
            <a:spLocks noGrp="1" noChangeArrowheads="1"/>
          </p:cNvSpPr>
          <p:nvPr>
            <p:ph type="body" idx="1"/>
          </p:nvPr>
        </p:nvSpPr>
        <p:spPr>
          <a:xfrm>
            <a:off x="446088" y="3990438"/>
            <a:ext cx="5929312" cy="3660775"/>
          </a:xfrm>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48507" eaLnBrk="1" hangingPunct="1">
              <a:defRPr/>
            </a:pPr>
            <a:r>
              <a:rPr lang="en-US" dirty="0">
                <a:solidFill>
                  <a:srgbClr val="000000"/>
                </a:solidFill>
                <a:ea typeface="+mn-ea"/>
              </a:rPr>
              <a:t>Having an accurate Augmented Scope Model or Workflow Model that participants have bought into (because they or their peers built it) is vital if the process assessment is to be thought of as </a:t>
            </a:r>
            <a:r>
              <a:rPr lang="ja-JP" altLang="en-US" dirty="0">
                <a:solidFill>
                  <a:srgbClr val="000000"/>
                </a:solidFill>
                <a:ea typeface="ＭＳ Ｐゴシック"/>
              </a:rPr>
              <a:t>“</a:t>
            </a:r>
            <a:r>
              <a:rPr lang="en-US" dirty="0">
                <a:solidFill>
                  <a:srgbClr val="000000"/>
                </a:solidFill>
                <a:ea typeface="+mn-ea"/>
              </a:rPr>
              <a:t>fact based.</a:t>
            </a:r>
            <a:r>
              <a:rPr lang="ja-JP" altLang="en-US" dirty="0">
                <a:solidFill>
                  <a:srgbClr val="000000"/>
                </a:solidFill>
                <a:ea typeface="ＭＳ Ｐゴシック"/>
              </a:rPr>
              <a:t>”</a:t>
            </a:r>
            <a:endParaRPr lang="en-CA" altLang="ja-JP" dirty="0">
              <a:solidFill>
                <a:srgbClr val="000000"/>
              </a:solidFill>
              <a:ea typeface="ＭＳ Ｐゴシック"/>
            </a:endParaRPr>
          </a:p>
          <a:p>
            <a:pPr defTabSz="948507" eaLnBrk="1" hangingPunct="1">
              <a:defRPr/>
            </a:pPr>
            <a:endParaRPr lang="en-CA" dirty="0">
              <a:solidFill>
                <a:srgbClr val="000000"/>
              </a:solidFill>
              <a:ea typeface="+mn-ea"/>
            </a:endParaRPr>
          </a:p>
          <a:p>
            <a:pPr defTabSz="948507" eaLnBrk="1" hangingPunct="1">
              <a:defRPr/>
            </a:pPr>
            <a:r>
              <a:rPr lang="en-US" dirty="0">
                <a:solidFill>
                  <a:srgbClr val="000000"/>
                </a:solidFill>
                <a:ea typeface="+mn-ea"/>
              </a:rPr>
              <a:t>This illustrates why the approach we</a:t>
            </a:r>
            <a:r>
              <a:rPr lang="uk-UA" altLang="ja-JP" dirty="0">
                <a:solidFill>
                  <a:srgbClr val="000000"/>
                </a:solidFill>
                <a:ea typeface="ＭＳ Ｐゴシック"/>
              </a:rPr>
              <a:t>'</a:t>
            </a:r>
            <a:r>
              <a:rPr lang="en-US" altLang="ja-JP" dirty="0">
                <a:solidFill>
                  <a:srgbClr val="000000"/>
                </a:solidFill>
                <a:ea typeface="ＭＳ Ｐゴシック"/>
              </a:rPr>
              <a:t>re</a:t>
            </a:r>
            <a:r>
              <a:rPr lang="en-US" dirty="0">
                <a:solidFill>
                  <a:srgbClr val="000000"/>
                </a:solidFill>
                <a:ea typeface="+mn-ea"/>
              </a:rPr>
              <a:t> describing in this workshop is </a:t>
            </a:r>
            <a:r>
              <a:rPr lang="ja-JP" altLang="en-US" dirty="0">
                <a:solidFill>
                  <a:srgbClr val="000000"/>
                </a:solidFill>
                <a:ea typeface="ＭＳ Ｐゴシック"/>
              </a:rPr>
              <a:t>“</a:t>
            </a:r>
            <a:r>
              <a:rPr lang="en-US" dirty="0">
                <a:solidFill>
                  <a:srgbClr val="000000"/>
                </a:solidFill>
                <a:ea typeface="+mn-ea"/>
              </a:rPr>
              <a:t>holistic.</a:t>
            </a:r>
            <a:r>
              <a:rPr lang="ja-JP" altLang="en-US" dirty="0">
                <a:solidFill>
                  <a:srgbClr val="000000"/>
                </a:solidFill>
                <a:ea typeface="ＭＳ Ｐゴシック"/>
              </a:rPr>
              <a:t>”</a:t>
            </a:r>
            <a:r>
              <a:rPr lang="en-US" dirty="0">
                <a:solidFill>
                  <a:srgbClr val="000000"/>
                </a:solidFill>
                <a:ea typeface="+mn-ea"/>
              </a:rPr>
              <a:t>  </a:t>
            </a:r>
          </a:p>
          <a:p>
            <a:pPr defTabSz="948507" eaLnBrk="1" hangingPunct="1">
              <a:defRPr/>
            </a:pPr>
            <a:endParaRPr lang="en-US" dirty="0">
              <a:solidFill>
                <a:srgbClr val="000000"/>
              </a:solidFill>
              <a:ea typeface="+mn-ea"/>
            </a:endParaRPr>
          </a:p>
          <a:p>
            <a:pPr defTabSz="948507" eaLnBrk="1" hangingPunct="1">
              <a:defRPr/>
            </a:pPr>
            <a:r>
              <a:rPr lang="en-US" dirty="0">
                <a:solidFill>
                  <a:srgbClr val="000000"/>
                </a:solidFill>
                <a:ea typeface="+mn-ea"/>
              </a:rPr>
              <a:t>For this to work, business involvement is a necessity, which is why we stress simple (not simplistic) modelling techniques that support it.</a:t>
            </a:r>
          </a:p>
          <a:p>
            <a:pPr defTabSz="948507" eaLnBrk="1" hangingPunct="1">
              <a:defRPr/>
            </a:pPr>
            <a:endParaRPr lang="en-US" dirty="0">
              <a:solidFill>
                <a:srgbClr val="000000"/>
              </a:solidFill>
              <a:ea typeface="+mn-ea"/>
            </a:endParaRPr>
          </a:p>
        </p:txBody>
      </p:sp>
      <p:sp>
        <p:nvSpPr>
          <p:cNvPr id="282627" name="Slide Image Placeholder 2"/>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2322323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740A-EE62-64AA-1F86-26C6DF3B61AF}"/>
            </a:ext>
          </a:extLst>
        </p:cNvPr>
        <p:cNvGrpSpPr/>
        <p:nvPr/>
      </p:nvGrpSpPr>
      <p:grpSpPr>
        <a:xfrm>
          <a:off x="0" y="0"/>
          <a:ext cx="0" cy="0"/>
          <a:chOff x="0" y="0"/>
          <a:chExt cx="0" cy="0"/>
        </a:xfrm>
      </p:grpSpPr>
      <p:sp>
        <p:nvSpPr>
          <p:cNvPr id="2018306" name="Rectangle 2">
            <a:extLst>
              <a:ext uri="{FF2B5EF4-FFF2-40B4-BE49-F238E27FC236}">
                <a16:creationId xmlns:a16="http://schemas.microsoft.com/office/drawing/2014/main" id="{A981DC93-172D-101C-5B66-ECA74AC6559B}"/>
              </a:ext>
            </a:extLst>
          </p:cNvPr>
          <p:cNvSpPr>
            <a:spLocks noGrp="1" noRot="1" noChangeAspect="1" noChangeArrowheads="1" noTextEdit="1"/>
          </p:cNvSpPr>
          <p:nvPr>
            <p:ph type="sldImg"/>
          </p:nvPr>
        </p:nvSpPr>
        <p:spPr>
          <a:xfrm>
            <a:off x="452438" y="290513"/>
            <a:ext cx="5929312" cy="3335337"/>
          </a:xfrm>
          <a:prstGeom prst="rect">
            <a:avLst/>
          </a:prstGeom>
          <a:extLst>
            <a:ext uri="{FAA26D3D-D897-4be2-8F04-BA451C77F1D7}">
              <ma14:placeholderFlag xmlns:ma14="http://schemas.microsoft.com/office/mac/drawingml/2011/main" xmlns="" val="1"/>
            </a:ext>
          </a:extLst>
        </p:spPr>
      </p:sp>
      <p:sp>
        <p:nvSpPr>
          <p:cNvPr id="2018307" name="Rectangle 3">
            <a:extLst>
              <a:ext uri="{FF2B5EF4-FFF2-40B4-BE49-F238E27FC236}">
                <a16:creationId xmlns:a16="http://schemas.microsoft.com/office/drawing/2014/main" id="{940B0B96-A3E8-AEAC-DDE4-D0B5ECB051A1}"/>
              </a:ext>
            </a:extLst>
          </p:cNvPr>
          <p:cNvSpPr>
            <a:spLocks noGrp="1" noChangeArrowheads="1"/>
          </p:cNvSpPr>
          <p:nvPr>
            <p:ph type="body" idx="1"/>
          </p:nvPr>
        </p:nvSpPr>
        <p:spPr>
          <a:xfrm>
            <a:off x="452438" y="3985187"/>
            <a:ext cx="5927724" cy="3660775"/>
          </a:xfrm>
        </p:spPr>
        <p:txBody>
          <a:bodyPr/>
          <a:lstStyle/>
          <a:p>
            <a:pPr eaLnBrk="1" hangingPunct="1"/>
            <a:r>
              <a:rPr lang="en-US" dirty="0"/>
              <a:t>A common point of confusion is that </a:t>
            </a:r>
            <a:r>
              <a:rPr lang="ja-JP" altLang="en-US" dirty="0"/>
              <a:t>“</a:t>
            </a:r>
            <a:r>
              <a:rPr lang="en-US" dirty="0"/>
              <a:t>Customer Intimacy</a:t>
            </a:r>
            <a:r>
              <a:rPr lang="ja-JP" altLang="en-US" dirty="0"/>
              <a:t>”</a:t>
            </a:r>
            <a:r>
              <a:rPr lang="en-US" dirty="0"/>
              <a:t> is the same as being </a:t>
            </a:r>
            <a:r>
              <a:rPr lang="ja-JP" altLang="en-US" dirty="0"/>
              <a:t>“</a:t>
            </a:r>
            <a:r>
              <a:rPr lang="en-US" dirty="0"/>
              <a:t>customer focused,</a:t>
            </a:r>
            <a:r>
              <a:rPr lang="ja-JP" altLang="en-US" dirty="0"/>
              <a:t>”</a:t>
            </a:r>
            <a:r>
              <a:rPr lang="en-US" dirty="0"/>
              <a:t> but all three focus on knowing what your customer wants</a:t>
            </a:r>
          </a:p>
          <a:p>
            <a:pPr eaLnBrk="1" hangingPunct="1"/>
            <a:endParaRPr lang="en-US" dirty="0"/>
          </a:p>
          <a:p>
            <a:pPr eaLnBrk="1" hangingPunct="1"/>
            <a:r>
              <a:rPr lang="en-US" dirty="0"/>
              <a:t>There </a:t>
            </a:r>
            <a:r>
              <a:rPr lang="en-US" dirty="0" err="1"/>
              <a:t>isn</a:t>
            </a:r>
            <a:r>
              <a:rPr lang="uk-UA" altLang="ja-JP" dirty="0"/>
              <a:t>'</a:t>
            </a:r>
            <a:r>
              <a:rPr lang="tr-TR" altLang="ja-JP" dirty="0"/>
              <a:t>t</a:t>
            </a:r>
            <a:r>
              <a:rPr lang="en-US" dirty="0"/>
              <a:t> really any harm in trying to be great at multiple differentiators, as long as you know what your primary one is. This is critical when you have to make a decision – the differentiator will tip the balance.</a:t>
            </a:r>
          </a:p>
          <a:p>
            <a:pPr eaLnBrk="1" hangingPunct="1"/>
            <a:endParaRPr lang="en-US" dirty="0"/>
          </a:p>
          <a:p>
            <a:pPr>
              <a:defRPr/>
            </a:pPr>
            <a:r>
              <a:rPr lang="en-US" dirty="0"/>
              <a:t>Two points we expand on in our “Advanced Business Process Techniques” course:</a:t>
            </a:r>
          </a:p>
          <a:p>
            <a:pPr marL="177845" indent="-177845">
              <a:buFont typeface="Arial"/>
              <a:buChar char="•"/>
              <a:defRPr/>
            </a:pPr>
            <a:r>
              <a:rPr lang="en-US" dirty="0"/>
              <a:t>Differentiators change over time. (E.g., you</a:t>
            </a:r>
            <a:r>
              <a:rPr lang="uk-UA" dirty="0"/>
              <a:t>'</a:t>
            </a:r>
            <a:r>
              <a:rPr lang="en-US" dirty="0"/>
              <a:t>re Product Leadership at startup, and then grow into Op Ex.)</a:t>
            </a:r>
          </a:p>
          <a:p>
            <a:pPr marL="177845" indent="-177845">
              <a:buFont typeface="Arial"/>
              <a:buChar char="•"/>
              <a:defRPr/>
            </a:pPr>
            <a:r>
              <a:rPr lang="en-US" dirty="0"/>
              <a:t>Different processes (or process areas) within an enterprise can have different differentiators </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782450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xfrm>
            <a:off x="-827088" y="-1588"/>
            <a:ext cx="8713788" cy="4902201"/>
          </a:xfrm>
        </p:spPr>
      </p:sp>
      <p:sp>
        <p:nvSpPr>
          <p:cNvPr id="389123" name="Rectangle 3"/>
          <p:cNvSpPr>
            <a:spLocks noGrp="1" noChangeArrowheads="1"/>
          </p:cNvSpPr>
          <p:nvPr>
            <p:ph type="body" idx="1"/>
          </p:nvPr>
        </p:nvSpPr>
        <p:spPr>
          <a:noFill/>
        </p:spPr>
        <p:txBody>
          <a:bodyPr/>
          <a:lstStyle/>
          <a:p>
            <a:r>
              <a:rPr lang="en-US" dirty="0">
                <a:latin typeface="Arial" pitchFamily="34" charset="0"/>
              </a:rPr>
              <a:t>Getting great at one differentiator doesn</a:t>
            </a:r>
            <a:r>
              <a:rPr lang="uk-UA" dirty="0">
                <a:latin typeface="Arial" pitchFamily="34" charset="0"/>
              </a:rPr>
              <a:t>'</a:t>
            </a:r>
            <a:r>
              <a:rPr lang="en-US" dirty="0">
                <a:latin typeface="Arial" pitchFamily="34" charset="0"/>
              </a:rPr>
              <a:t>t guarantee success if it </a:t>
            </a:r>
            <a:r>
              <a:rPr lang="en-US" dirty="0" err="1">
                <a:latin typeface="Arial" pitchFamily="34" charset="0"/>
              </a:rPr>
              <a:t>isn</a:t>
            </a:r>
            <a:r>
              <a:rPr lang="uk-UA" dirty="0">
                <a:latin typeface="Arial" pitchFamily="34" charset="0"/>
              </a:rPr>
              <a:t>'</a:t>
            </a:r>
            <a:r>
              <a:rPr lang="en-US" dirty="0">
                <a:latin typeface="Arial" pitchFamily="34" charset="0"/>
              </a:rPr>
              <a:t>t what your customer wants. </a:t>
            </a:r>
          </a:p>
          <a:p>
            <a:endParaRPr lang="en-US" dirty="0">
              <a:latin typeface="Arial" pitchFamily="34" charset="0"/>
            </a:endParaRPr>
          </a:p>
          <a:p>
            <a:r>
              <a:rPr lang="en-US" dirty="0">
                <a:latin typeface="Arial" pitchFamily="34" charset="0"/>
              </a:rPr>
              <a:t>We</a:t>
            </a:r>
            <a:r>
              <a:rPr lang="uk-UA" dirty="0">
                <a:latin typeface="Arial" pitchFamily="34" charset="0"/>
              </a:rPr>
              <a:t>'</a:t>
            </a:r>
            <a:r>
              <a:rPr lang="en-US" dirty="0" err="1">
                <a:latin typeface="Arial" pitchFamily="34" charset="0"/>
              </a:rPr>
              <a:t>ll</a:t>
            </a:r>
            <a:r>
              <a:rPr lang="en-US" dirty="0">
                <a:latin typeface="Arial" pitchFamily="34" charset="0"/>
              </a:rPr>
              <a:t> spend quite a bit more</a:t>
            </a:r>
            <a:r>
              <a:rPr lang="en-US" baseline="0" dirty="0">
                <a:latin typeface="Arial" pitchFamily="34" charset="0"/>
              </a:rPr>
              <a:t> time on this topic later in the course.</a:t>
            </a:r>
            <a:endParaRPr lang="en-US" dirty="0">
              <a:latin typeface="Arial" pitchFamily="34" charset="0"/>
            </a:endParaRPr>
          </a:p>
          <a:p>
            <a:endParaRPr lang="en-US" dirty="0">
              <a:latin typeface="Arial" pitchFamily="34" charset="0"/>
            </a:endParaRPr>
          </a:p>
          <a:p>
            <a:endParaRPr 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9376F-D7F6-429C-9EB6-AFC832C99D6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50EA77-BE6D-77A6-2CA0-30B15347AC5E}"/>
              </a:ext>
            </a:extLst>
          </p:cNvPr>
          <p:cNvSpPr>
            <a:spLocks noGrp="1"/>
          </p:cNvSpPr>
          <p:nvPr>
            <p:ph type="sldNum" sz="quarter" idx="10"/>
          </p:nvPr>
        </p:nvSpPr>
        <p:spPr/>
        <p:txBody>
          <a:bodyPr/>
          <a:lstStyle/>
          <a:p>
            <a:fld id="{6709F28F-64FD-D042-9A53-EB2A42CCF859}" type="slidenum">
              <a:rPr lang="en-US" smtClean="0"/>
              <a:pPr/>
              <a:t>3</a:t>
            </a:fld>
            <a:endParaRPr lang="en-US"/>
          </a:p>
        </p:txBody>
      </p:sp>
      <p:sp>
        <p:nvSpPr>
          <p:cNvPr id="6" name="Slide Image Placeholder 5">
            <a:extLst>
              <a:ext uri="{FF2B5EF4-FFF2-40B4-BE49-F238E27FC236}">
                <a16:creationId xmlns:a16="http://schemas.microsoft.com/office/drawing/2014/main" id="{93854B0D-58BE-6609-0E9B-E8E0990BFCF7}"/>
              </a:ext>
            </a:extLst>
          </p:cNvPr>
          <p:cNvSpPr>
            <a:spLocks noGrp="1" noRot="1" noChangeAspect="1"/>
          </p:cNvSpPr>
          <p:nvPr>
            <p:ph type="sldImg"/>
          </p:nvPr>
        </p:nvSpPr>
        <p:spPr>
          <a:xfrm>
            <a:off x="447675" y="290513"/>
            <a:ext cx="5929313" cy="3335337"/>
          </a:xfrm>
        </p:spPr>
      </p:sp>
    </p:spTree>
    <p:extLst>
      <p:ext uri="{BB962C8B-B14F-4D97-AF65-F5344CB8AC3E}">
        <p14:creationId xmlns:p14="http://schemas.microsoft.com/office/powerpoint/2010/main" val="378858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DF59-9CA2-DA3C-16D3-6838B2E8DDDB}"/>
            </a:ext>
          </a:extLst>
        </p:cNvPr>
        <p:cNvGrpSpPr/>
        <p:nvPr/>
      </p:nvGrpSpPr>
      <p:grpSpPr>
        <a:xfrm>
          <a:off x="0" y="0"/>
          <a:ext cx="0" cy="0"/>
          <a:chOff x="0" y="0"/>
          <a:chExt cx="0" cy="0"/>
        </a:xfrm>
      </p:grpSpPr>
      <p:sp>
        <p:nvSpPr>
          <p:cNvPr id="35841" name="Rectangle 5">
            <a:extLst>
              <a:ext uri="{FF2B5EF4-FFF2-40B4-BE49-F238E27FC236}">
                <a16:creationId xmlns:a16="http://schemas.microsoft.com/office/drawing/2014/main" id="{8D4754CF-2114-9292-C8AB-C440EC2B851A}"/>
              </a:ext>
            </a:extLst>
          </p:cNvPr>
          <p:cNvSpPr>
            <a:spLocks noGrp="1" noChangeArrowheads="1"/>
          </p:cNvSpPr>
          <p:nvPr>
            <p:ph type="body" idx="1"/>
          </p:nvPr>
        </p:nvSpPr>
        <p:spPr>
          <a:noFill/>
        </p:spPr>
        <p:txBody>
          <a:bodyPr/>
          <a:lstStyle/>
          <a:p>
            <a:r>
              <a:rPr lang="en-US" dirty="0">
                <a:latin typeface="Arial" charset="0"/>
              </a:rPr>
              <a:t>Each layer interacts with others, forming an integrated set of techniques.</a:t>
            </a:r>
          </a:p>
          <a:p>
            <a:r>
              <a:rPr lang="en-US" dirty="0">
                <a:latin typeface="Arial" charset="0"/>
              </a:rPr>
              <a:t>The benefits:</a:t>
            </a:r>
          </a:p>
          <a:p>
            <a:pPr lvl="1"/>
            <a:r>
              <a:rPr lang="en-US" dirty="0">
                <a:latin typeface="Arial" charset="0"/>
              </a:rPr>
              <a:t>Divide and conquer</a:t>
            </a:r>
          </a:p>
          <a:p>
            <a:pPr lvl="1"/>
            <a:r>
              <a:rPr lang="en-US" dirty="0">
                <a:latin typeface="Arial" charset="0"/>
              </a:rPr>
              <a:t>Everything in its place</a:t>
            </a:r>
          </a:p>
          <a:p>
            <a:pPr lvl="1"/>
            <a:r>
              <a:rPr lang="en-US" dirty="0">
                <a:latin typeface="Arial" charset="0"/>
              </a:rPr>
              <a:t>Cross-validation</a:t>
            </a:r>
          </a:p>
          <a:p>
            <a:endParaRPr lang="en-US" dirty="0">
              <a:latin typeface="Arial" charset="0"/>
            </a:endParaRPr>
          </a:p>
          <a:p>
            <a:r>
              <a:rPr lang="en-US" dirty="0"/>
              <a:t>Other terms:</a:t>
            </a:r>
          </a:p>
          <a:p>
            <a:pPr lvl="1"/>
            <a:r>
              <a:rPr lang="en-US" dirty="0"/>
              <a:t>Presentation Services also known as Presentation Layer or User Interface </a:t>
            </a:r>
          </a:p>
          <a:p>
            <a:pPr lvl="1"/>
            <a:r>
              <a:rPr lang="en-US" dirty="0"/>
              <a:t>Business Services </a:t>
            </a:r>
            <a:r>
              <a:rPr lang="en-US" dirty="0">
                <a:solidFill>
                  <a:srgbClr val="000000"/>
                </a:solidFill>
              </a:rPr>
              <a:t>also known as </a:t>
            </a:r>
            <a:r>
              <a:rPr lang="en-US" dirty="0"/>
              <a:t>Application Layer, Business Logic, Business Rules, Application Services, etc.</a:t>
            </a:r>
          </a:p>
          <a:p>
            <a:pPr lvl="1"/>
            <a:r>
              <a:rPr lang="en-US" dirty="0"/>
              <a:t>Data Management Services also known as Data Management Layer or Persistence Services</a:t>
            </a:r>
          </a:p>
          <a:p>
            <a:endParaRPr lang="en-US" dirty="0">
              <a:latin typeface="Arial" charset="0"/>
            </a:endParaRPr>
          </a:p>
          <a:p>
            <a:r>
              <a:rPr lang="en-US" dirty="0">
                <a:latin typeface="Arial" charset="0"/>
              </a:rPr>
              <a:t>Not all methodologies address each perspective equally well. </a:t>
            </a:r>
          </a:p>
          <a:p>
            <a:pPr lvl="1"/>
            <a:r>
              <a:rPr lang="en-US" dirty="0">
                <a:latin typeface="Arial" charset="0"/>
              </a:rPr>
              <a:t>Information Engineering was weak to non-existent in addressing the business process (workflow) and presentation (use cases) layers</a:t>
            </a:r>
          </a:p>
          <a:p>
            <a:pPr lvl="1"/>
            <a:r>
              <a:rPr lang="en-US" dirty="0">
                <a:latin typeface="Arial" charset="0"/>
              </a:rPr>
              <a:t>Most O-O and Agile techniques don</a:t>
            </a:r>
            <a:r>
              <a:rPr lang="tr-TR" dirty="0">
                <a:latin typeface="Arial" charset="0"/>
              </a:rPr>
              <a:t>'t</a:t>
            </a:r>
            <a:r>
              <a:rPr lang="en-US" dirty="0">
                <a:latin typeface="Arial" charset="0"/>
              </a:rPr>
              <a:t> address business process well, if at all</a:t>
            </a:r>
          </a:p>
          <a:p>
            <a:endParaRPr lang="en-US" dirty="0">
              <a:latin typeface="Arial" charset="0"/>
            </a:endParaRPr>
          </a:p>
        </p:txBody>
      </p:sp>
      <p:sp>
        <p:nvSpPr>
          <p:cNvPr id="159747" name="Slide Image Placeholder 2">
            <a:extLst>
              <a:ext uri="{FF2B5EF4-FFF2-40B4-BE49-F238E27FC236}">
                <a16:creationId xmlns:a16="http://schemas.microsoft.com/office/drawing/2014/main" id="{9A560F27-A75B-8142-1B8F-E7FA62AA5801}"/>
              </a:ext>
            </a:extLst>
          </p:cNvPr>
          <p:cNvSpPr>
            <a:spLocks noGrp="1" noRot="1" noChangeAspect="1" noTextEdit="1"/>
          </p:cNvSpPr>
          <p:nvPr>
            <p:ph type="sldImg"/>
          </p:nvPr>
        </p:nvSpPr>
        <p:spPr>
          <a:xfrm>
            <a:off x="447675" y="290513"/>
            <a:ext cx="5929313" cy="3335337"/>
          </a:xfrm>
        </p:spPr>
      </p:sp>
    </p:spTree>
    <p:extLst>
      <p:ext uri="{BB962C8B-B14F-4D97-AF65-F5344CB8AC3E}">
        <p14:creationId xmlns:p14="http://schemas.microsoft.com/office/powerpoint/2010/main" val="276429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1596F-D583-B92B-2B62-FC3D58815EB4}"/>
            </a:ext>
          </a:extLst>
        </p:cNvPr>
        <p:cNvGrpSpPr/>
        <p:nvPr/>
      </p:nvGrpSpPr>
      <p:grpSpPr>
        <a:xfrm>
          <a:off x="0" y="0"/>
          <a:ext cx="0" cy="0"/>
          <a:chOff x="0" y="0"/>
          <a:chExt cx="0" cy="0"/>
        </a:xfrm>
      </p:grpSpPr>
      <p:sp>
        <p:nvSpPr>
          <p:cNvPr id="112642" name="Rectangle 2">
            <a:extLst>
              <a:ext uri="{FF2B5EF4-FFF2-40B4-BE49-F238E27FC236}">
                <a16:creationId xmlns:a16="http://schemas.microsoft.com/office/drawing/2014/main" id="{28DF9356-C568-035F-9971-64824A29DC32}"/>
              </a:ext>
            </a:extLst>
          </p:cNvPr>
          <p:cNvSpPr>
            <a:spLocks noGrp="1" noRot="1" noChangeAspect="1" noChangeArrowheads="1" noTextEdit="1"/>
          </p:cNvSpPr>
          <p:nvPr>
            <p:ph type="sldImg"/>
          </p:nvPr>
        </p:nvSpPr>
        <p:spPr>
          <a:xfrm>
            <a:off x="434975" y="284163"/>
            <a:ext cx="5940425" cy="3341687"/>
          </a:xfrm>
        </p:spPr>
      </p:sp>
      <p:sp>
        <p:nvSpPr>
          <p:cNvPr id="112643" name="Rectangle 3">
            <a:extLst>
              <a:ext uri="{FF2B5EF4-FFF2-40B4-BE49-F238E27FC236}">
                <a16:creationId xmlns:a16="http://schemas.microsoft.com/office/drawing/2014/main" id="{1BFC6361-E0D1-F67E-7BCD-156E9769E77D}"/>
              </a:ext>
            </a:extLst>
          </p:cNvPr>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CA" dirty="0">
                <a:latin typeface="Arial" charset="0"/>
              </a:rPr>
              <a:t>Key point – every type of model references the entities in the concept model, illustrating why concept modelling (conceptual data modelling) is a critical technique.</a:t>
            </a:r>
          </a:p>
          <a:p>
            <a:pPr eaLnBrk="1" hangingPunct="1">
              <a:defRPr/>
            </a:pPr>
            <a:endParaRPr lang="en-CA" dirty="0">
              <a:latin typeface="Arial" charset="0"/>
            </a:endParaRPr>
          </a:p>
          <a:p>
            <a:r>
              <a:rPr lang="en-US" dirty="0">
                <a:latin typeface="Arial" charset="0"/>
              </a:rPr>
              <a:t>We often follow an “inside-out” approach, as illustrated here:</a:t>
            </a:r>
          </a:p>
          <a:p>
            <a:pPr marL="171450" indent="-171450">
              <a:buFont typeface="Arial"/>
              <a:buChar char="•"/>
            </a:pPr>
            <a:r>
              <a:rPr lang="en-US" dirty="0">
                <a:latin typeface="Arial" charset="0"/>
              </a:rPr>
              <a:t>Discover the Nouns:  things of interest, e.g. </a:t>
            </a:r>
            <a:r>
              <a:rPr lang="en-US" i="1" dirty="0">
                <a:latin typeface="Arial" charset="0"/>
              </a:rPr>
              <a:t>“Customer”</a:t>
            </a:r>
          </a:p>
          <a:p>
            <a:pPr marL="171450" indent="-171450">
              <a:buFont typeface="Arial"/>
              <a:buChar char="•"/>
            </a:pPr>
            <a:r>
              <a:rPr lang="en-US" dirty="0">
                <a:latin typeface="Arial" charset="0"/>
              </a:rPr>
              <a:t>Discover “Verb – Noun” pairs:  activities that must be performed (process, sub-process, service, …) in order for the enterprise to operate, e.g. “</a:t>
            </a:r>
            <a:r>
              <a:rPr lang="en-US" altLang="ja-JP" i="1" dirty="0">
                <a:latin typeface="Arial" charset="0"/>
              </a:rPr>
              <a:t>Register Customer</a:t>
            </a:r>
            <a:r>
              <a:rPr lang="en-US" dirty="0">
                <a:latin typeface="Arial" charset="0"/>
              </a:rPr>
              <a:t>”</a:t>
            </a:r>
            <a:endParaRPr lang="en-US" altLang="ja-JP" dirty="0">
              <a:latin typeface="Arial" charset="0"/>
            </a:endParaRPr>
          </a:p>
          <a:p>
            <a:pPr marL="171450" indent="-171450">
              <a:buFont typeface="Arial"/>
              <a:buChar char="•"/>
            </a:pPr>
            <a:r>
              <a:rPr lang="en-US" dirty="0">
                <a:latin typeface="Arial" charset="0"/>
              </a:rPr>
              <a:t>Discover “Actor – Verb – Noun “ combinations:   Use Cases or a steps within a business process, the intersection of all three, e.g. “</a:t>
            </a:r>
            <a:r>
              <a:rPr lang="en-US" altLang="ja-JP" i="1" dirty="0">
                <a:latin typeface="Arial" charset="0"/>
              </a:rPr>
              <a:t>Sales Rep Registers Customer</a:t>
            </a:r>
            <a:r>
              <a:rPr lang="en-US" dirty="0">
                <a:latin typeface="Arial" charset="0"/>
              </a:rPr>
              <a:t>”</a:t>
            </a:r>
          </a:p>
          <a:p>
            <a:pPr eaLnBrk="1" hangingPunct="1">
              <a:defRPr/>
            </a:pPr>
            <a:endParaRPr lang="en-US" dirty="0">
              <a:latin typeface="Arial" charset="0"/>
            </a:endParaRPr>
          </a:p>
          <a:p>
            <a:pPr eaLnBrk="1" hangingPunct="1">
              <a:defRPr/>
            </a:pPr>
            <a:endParaRPr lang="en-US" dirty="0">
              <a:latin typeface="Arial" charset="0"/>
            </a:endParaRPr>
          </a:p>
        </p:txBody>
      </p:sp>
    </p:spTree>
    <p:extLst>
      <p:ext uri="{BB962C8B-B14F-4D97-AF65-F5344CB8AC3E}">
        <p14:creationId xmlns:p14="http://schemas.microsoft.com/office/powerpoint/2010/main" val="341695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51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1000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xfrm>
            <a:off x="447675" y="290513"/>
            <a:ext cx="5929313" cy="3335337"/>
          </a:xfrm>
          <a:prstGeom prst="rect">
            <a:avLst/>
          </a:prstGeom>
        </p:spPr>
      </p:sp>
      <p:sp>
        <p:nvSpPr>
          <p:cNvPr id="390147" name="Rectangle 3"/>
          <p:cNvSpPr>
            <a:spLocks noGrp="1" noChangeArrowheads="1"/>
          </p:cNvSpPr>
          <p:nvPr>
            <p:ph type="body" idx="1"/>
          </p:nvPr>
        </p:nvSpPr>
        <p:spPr>
          <a:xfrm>
            <a:off x="447675" y="3978985"/>
            <a:ext cx="5929312" cy="3660775"/>
          </a:xfrm>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588543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0971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7918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449263" y="290513"/>
            <a:ext cx="5924550" cy="3333750"/>
          </a:xfrm>
          <a:prstGeom prst="rect">
            <a:avLst/>
          </a:prstGeom>
        </p:spPr>
      </p:sp>
    </p:spTree>
    <p:extLst>
      <p:ext uri="{BB962C8B-B14F-4D97-AF65-F5344CB8AC3E}">
        <p14:creationId xmlns:p14="http://schemas.microsoft.com/office/powerpoint/2010/main" val="752839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452438" y="290513"/>
            <a:ext cx="5924550" cy="3333750"/>
          </a:xfrm>
        </p:spPr>
      </p:sp>
      <p:sp>
        <p:nvSpPr>
          <p:cNvPr id="148483" name="Rectangle 3"/>
          <p:cNvSpPr>
            <a:spLocks noGrp="1" noChangeArrowheads="1"/>
          </p:cNvSpPr>
          <p:nvPr>
            <p:ph type="body" idx="1"/>
          </p:nvPr>
        </p:nvSpPr>
        <p:spPr>
          <a:xfrm>
            <a:off x="445360" y="3961561"/>
            <a:ext cx="5927726" cy="3956051"/>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cs typeface="+mn-cs"/>
              </a:rPr>
              <a:t>This example come from a case when we were teaching a workshop, and an executive with responsibility for workflow systems challenged the previous illustration of what a business process was. </a:t>
            </a:r>
            <a:r>
              <a:rPr lang="en-US" dirty="0"/>
              <a:t>It illustrates why a simple definition of a business process is inadequate, and it</a:t>
            </a:r>
            <a:r>
              <a:rPr lang="uk-UA" altLang="ja-JP" dirty="0"/>
              <a:t>'</a:t>
            </a:r>
            <a:r>
              <a:rPr lang="en-US" altLang="ja-JP" dirty="0"/>
              <a:t>s</a:t>
            </a:r>
            <a:r>
              <a:rPr lang="en-US" dirty="0"/>
              <a:t> necessary to </a:t>
            </a:r>
            <a:r>
              <a:rPr lang="en-US" i="1" dirty="0"/>
              <a:t>demonstrate</a:t>
            </a:r>
            <a:r>
              <a:rPr lang="en-US" dirty="0"/>
              <a:t> the concept.</a:t>
            </a: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3907060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a:cs typeface="+mn-cs"/>
              </a:rPr>
              <a:t>This example was fairly simple in that the activities formed a linear sequence. More often, there are sequences of activities that happen in parallel, independently of one another. </a:t>
            </a:r>
          </a:p>
          <a:p>
            <a:pPr eaLnBrk="1" hangingPunct="1">
              <a:defRPr/>
            </a:pPr>
            <a:endParaRPr lang="en-US" dirty="0">
              <a:cs typeface="+mn-cs"/>
            </a:endParaRPr>
          </a:p>
          <a:p>
            <a:pPr eaLnBrk="1" hangingPunct="1">
              <a:defRPr/>
            </a:pPr>
            <a:r>
              <a:rPr lang="en-US" dirty="0">
                <a:cs typeface="+mn-cs"/>
              </a:rPr>
              <a:t>Note that forcing the activities to be ”essential” (“what,” with no reference to “who or how”) prevents getting into too much detail. That is, it prevents getting “into the weeds”</a:t>
            </a:r>
          </a:p>
        </p:txBody>
      </p:sp>
      <p:sp>
        <p:nvSpPr>
          <p:cNvPr id="149507" name="Slide Image Placeholder 2"/>
          <p:cNvSpPr>
            <a:spLocks noGrp="1" noRot="1" noChangeAspect="1" noTextEdit="1"/>
          </p:cNvSpPr>
          <p:nvPr>
            <p:ph type="sldImg"/>
          </p:nvPr>
        </p:nvSpPr>
        <p:spPr>
          <a:xfrm>
            <a:off x="458788" y="293688"/>
            <a:ext cx="5921375" cy="3332162"/>
          </a:xfrm>
        </p:spPr>
      </p:sp>
    </p:spTree>
    <p:extLst>
      <p:ext uri="{BB962C8B-B14F-4D97-AF65-F5344CB8AC3E}">
        <p14:creationId xmlns:p14="http://schemas.microsoft.com/office/powerpoint/2010/main" val="108591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605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cs typeface="+mn-cs"/>
              </a:rPr>
              <a:t>This example was fairly simple in that the activities formed a linear sequence. More often, there are sequences of activities that happen in parallel, independently of one another. </a:t>
            </a:r>
          </a:p>
          <a:p>
            <a:pPr eaLnBrk="1" hangingPunct="1">
              <a:defRPr/>
            </a:pPr>
            <a:endParaRPr lang="en-US" dirty="0">
              <a:cs typeface="+mn-cs"/>
            </a:endParaRPr>
          </a:p>
          <a:p>
            <a:pPr eaLnBrk="1" hangingPunct="1">
              <a:defRPr/>
            </a:pPr>
            <a:r>
              <a:rPr lang="en-US" dirty="0">
                <a:cs typeface="+mn-cs"/>
              </a:rPr>
              <a:t>Note that forcing the activities to be ”essential” (“what,” with no reference to “who or how”) prevents getting into too much detail. That is, it prevents getting “into the weeds”</a:t>
            </a:r>
          </a:p>
        </p:txBody>
      </p:sp>
      <p:sp>
        <p:nvSpPr>
          <p:cNvPr id="149507" name="Slide Image Placeholder 2"/>
          <p:cNvSpPr>
            <a:spLocks noGrp="1" noRot="1" noChangeAspect="1" noTextEdit="1"/>
          </p:cNvSpPr>
          <p:nvPr>
            <p:ph type="sldImg"/>
          </p:nvPr>
        </p:nvSpPr>
        <p:spPr>
          <a:xfrm>
            <a:off x="446088" y="290513"/>
            <a:ext cx="5927725" cy="3335337"/>
          </a:xfrm>
        </p:spPr>
      </p:sp>
    </p:spTree>
    <p:extLst>
      <p:ext uri="{BB962C8B-B14F-4D97-AF65-F5344CB8AC3E}">
        <p14:creationId xmlns:p14="http://schemas.microsoft.com/office/powerpoint/2010/main" val="2260365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2607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xfrm>
            <a:off x="447675" y="290513"/>
            <a:ext cx="5929313" cy="3335337"/>
          </a:xfrm>
        </p:spPr>
      </p:sp>
      <p:sp>
        <p:nvSpPr>
          <p:cNvPr id="238595" name="Notes Placeholder 2"/>
          <p:cNvSpPr>
            <a:spLocks noGrp="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This illustrates why a simple definition of a business process is inadequate, and it</a:t>
            </a:r>
            <a:r>
              <a:rPr lang="en-US" altLang="ja-JP" dirty="0"/>
              <a:t>'s</a:t>
            </a:r>
            <a:r>
              <a:rPr lang="en-US" dirty="0"/>
              <a:t> necessary to </a:t>
            </a:r>
            <a:r>
              <a:rPr lang="en-US" i="1" dirty="0"/>
              <a:t>demonstrate</a:t>
            </a:r>
            <a:r>
              <a:rPr lang="en-US" dirty="0"/>
              <a:t> the concept.</a:t>
            </a:r>
          </a:p>
          <a:p>
            <a:endParaRPr lang="en-US" dirty="0"/>
          </a:p>
          <a:p>
            <a:pPr eaLnBrk="1" hangingPunct="1">
              <a:defRPr/>
            </a:pPr>
            <a:r>
              <a:rPr lang="en-US" dirty="0"/>
              <a:t>As noted earlier, don</a:t>
            </a:r>
            <a:r>
              <a:rPr lang="uk-UA" dirty="0"/>
              <a:t>'</a:t>
            </a:r>
            <a:r>
              <a:rPr lang="en-US" dirty="0"/>
              <a:t>t confuse a </a:t>
            </a:r>
            <a:r>
              <a:rPr lang="en-US" b="1" i="1" dirty="0"/>
              <a:t>result</a:t>
            </a:r>
            <a:r>
              <a:rPr lang="en-US" dirty="0"/>
              <a:t> with an </a:t>
            </a:r>
            <a:r>
              <a:rPr lang="en-US" b="1" i="1" dirty="0"/>
              <a:t>objective</a:t>
            </a:r>
            <a:r>
              <a:rPr lang="en-US" dirty="0"/>
              <a:t>.</a:t>
            </a:r>
          </a:p>
          <a:p>
            <a:pPr eaLnBrk="1" hangingPunct="1">
              <a:defRPr/>
            </a:pPr>
            <a:r>
              <a:rPr lang="en-US" b="1" i="1" dirty="0"/>
              <a:t>- Result:</a:t>
            </a:r>
            <a:r>
              <a:rPr lang="en-US" dirty="0"/>
              <a:t> a </a:t>
            </a:r>
            <a:r>
              <a:rPr lang="ja-JP" altLang="en-US" dirty="0"/>
              <a:t>“</a:t>
            </a:r>
            <a:r>
              <a:rPr lang="en-US" dirty="0"/>
              <a:t>countable</a:t>
            </a:r>
            <a:r>
              <a:rPr lang="ja-JP" altLang="en-US" dirty="0"/>
              <a:t>”</a:t>
            </a:r>
            <a:r>
              <a:rPr lang="en-US" dirty="0"/>
              <a:t> output of a process; </a:t>
            </a:r>
            <a:r>
              <a:rPr lang="ja-JP" altLang="en-US" dirty="0"/>
              <a:t>“</a:t>
            </a:r>
            <a:r>
              <a:rPr lang="en-US" dirty="0"/>
              <a:t>what</a:t>
            </a:r>
            <a:r>
              <a:rPr lang="ja-JP" altLang="en-US" dirty="0"/>
              <a:t>”</a:t>
            </a:r>
            <a:r>
              <a:rPr lang="en-US" dirty="0"/>
              <a:t> the process achieves, e.g.</a:t>
            </a:r>
          </a:p>
          <a:p>
            <a:pPr eaLnBrk="1" hangingPunct="1">
              <a:defRPr/>
            </a:pPr>
            <a:r>
              <a:rPr lang="ja-JP" altLang="en-US" dirty="0"/>
              <a:t>“</a:t>
            </a:r>
            <a:r>
              <a:rPr lang="en-US" dirty="0"/>
              <a:t>A service problem is resolved</a:t>
            </a:r>
            <a:r>
              <a:rPr lang="ja-JP" altLang="en-US" dirty="0"/>
              <a:t>”</a:t>
            </a:r>
            <a:r>
              <a:rPr lang="en-US" dirty="0"/>
              <a:t> or</a:t>
            </a:r>
          </a:p>
          <a:p>
            <a:pPr eaLnBrk="1" hangingPunct="1">
              <a:defRPr/>
            </a:pPr>
            <a:r>
              <a:rPr lang="ja-JP" altLang="en-US" dirty="0"/>
              <a:t>“</a:t>
            </a:r>
            <a:r>
              <a:rPr lang="en-US" dirty="0"/>
              <a:t>A process revision is implemented</a:t>
            </a:r>
            <a:r>
              <a:rPr lang="ja-JP" altLang="en-US" dirty="0"/>
              <a:t>”</a:t>
            </a:r>
            <a:br>
              <a:rPr lang="en-US" b="1" i="1" dirty="0"/>
            </a:br>
            <a:r>
              <a:rPr lang="en-US" b="1" i="1" dirty="0"/>
              <a:t>- Objective:</a:t>
            </a:r>
            <a:r>
              <a:rPr lang="en-US" dirty="0"/>
              <a:t> a performance target for the business as a whole, or for a specific process. Objectives are stated in </a:t>
            </a:r>
            <a:r>
              <a:rPr lang="ja-JP" altLang="en-US" dirty="0"/>
              <a:t>“</a:t>
            </a:r>
            <a:r>
              <a:rPr lang="en-US" dirty="0"/>
              <a:t>topic, target, timeframe</a:t>
            </a:r>
            <a:r>
              <a:rPr lang="ja-JP" altLang="en-US" dirty="0"/>
              <a:t>”</a:t>
            </a:r>
            <a:r>
              <a:rPr lang="en-US" dirty="0"/>
              <a:t> format, e.g.</a:t>
            </a:r>
          </a:p>
          <a:p>
            <a:pPr eaLnBrk="1" hangingPunct="1">
              <a:defRPr/>
            </a:pPr>
            <a:r>
              <a:rPr lang="ja-JP" altLang="en-US" dirty="0"/>
              <a:t>“</a:t>
            </a:r>
            <a:r>
              <a:rPr lang="en-US" dirty="0"/>
              <a:t>Customer telephone hold time will be less than 90 seconds for 98% of all calls by Q2 of next year</a:t>
            </a:r>
            <a:r>
              <a:rPr lang="ja-JP" altLang="en-US" dirty="0"/>
              <a:t>”</a:t>
            </a:r>
            <a:r>
              <a:rPr lang="en-US" dirty="0"/>
              <a:t> or</a:t>
            </a:r>
          </a:p>
          <a:p>
            <a:pPr eaLnBrk="1" hangingPunct="1">
              <a:defRPr/>
            </a:pPr>
            <a:r>
              <a:rPr lang="ja-JP" altLang="en-US" dirty="0"/>
              <a:t>“</a:t>
            </a:r>
            <a:r>
              <a:rPr lang="en-US" dirty="0"/>
              <a:t>The cycle time to implement a process revision across all factories will be reduced to six months by year-end.</a:t>
            </a:r>
            <a:r>
              <a:rPr lang="ja-JP" altLang="en-US" dirty="0"/>
              <a:t>”</a:t>
            </a:r>
            <a:endParaRPr lang="en-US" dirty="0"/>
          </a:p>
          <a:p>
            <a:pPr eaLnBrk="1" hangingPunct="1">
              <a:defRPr/>
            </a:pPr>
            <a:r>
              <a:rPr lang="en-US" dirty="0"/>
              <a:t>The point of this is that you can have a process to Resolve Service Problem, but you can</a:t>
            </a:r>
            <a:r>
              <a:rPr lang="uk-UA" dirty="0"/>
              <a:t>'</a:t>
            </a:r>
            <a:r>
              <a:rPr lang="en-US" dirty="0"/>
              <a:t>t have a process to Have Short Phone Calls</a:t>
            </a:r>
          </a:p>
          <a:p>
            <a:pPr eaLnBrk="1" hangingPunct="1">
              <a:defRPr/>
            </a:pPr>
            <a:br>
              <a:rPr lang="en-CA" altLang="ja-JP" dirty="0"/>
            </a:br>
            <a:r>
              <a:rPr lang="ja-JP" altLang="en-US" dirty="0"/>
              <a:t>“</a:t>
            </a:r>
            <a:r>
              <a:rPr lang="en-US" dirty="0"/>
              <a:t>Mechanisms</a:t>
            </a:r>
            <a:r>
              <a:rPr lang="ja-JP" altLang="en-US" dirty="0"/>
              <a:t>”</a:t>
            </a:r>
            <a:r>
              <a:rPr lang="en-US" dirty="0"/>
              <a:t> are another source of confusion. They are techniques or technologies for implementing or supporting a business process, e.g., </a:t>
            </a:r>
            <a:r>
              <a:rPr lang="ja-JP" altLang="en-US" dirty="0"/>
              <a:t>“</a:t>
            </a:r>
            <a:r>
              <a:rPr lang="en-US" dirty="0"/>
              <a:t>Fill in Form MS-17</a:t>
            </a:r>
            <a:r>
              <a:rPr lang="ja-JP" altLang="en-US" dirty="0"/>
              <a:t>”</a:t>
            </a:r>
            <a:r>
              <a:rPr lang="en-US" dirty="0"/>
              <a:t> or </a:t>
            </a:r>
            <a:r>
              <a:rPr lang="ja-JP" altLang="en-US" dirty="0"/>
              <a:t>“</a:t>
            </a:r>
            <a:r>
              <a:rPr lang="en-US" dirty="0"/>
              <a:t>Develop Solutions Database.</a:t>
            </a:r>
            <a:r>
              <a:rPr lang="ja-JP" altLang="en-US" dirty="0"/>
              <a:t>”</a:t>
            </a:r>
            <a:r>
              <a:rPr lang="en-US" dirty="0"/>
              <a:t> They should generally be ignored when looking for results.</a:t>
            </a:r>
          </a:p>
          <a:p>
            <a:endParaRPr lang="en-CA" dirty="0"/>
          </a:p>
        </p:txBody>
      </p:sp>
    </p:spTree>
    <p:extLst>
      <p:ext uri="{BB962C8B-B14F-4D97-AF65-F5344CB8AC3E}">
        <p14:creationId xmlns:p14="http://schemas.microsoft.com/office/powerpoint/2010/main" val="2530116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300038"/>
            <a:ext cx="5929313" cy="33369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8929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0309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387350"/>
            <a:ext cx="7904163" cy="4446588"/>
          </a:xfrm>
        </p:spPr>
      </p:sp>
      <p:sp>
        <p:nvSpPr>
          <p:cNvPr id="3" name="Notes Placeholder 2"/>
          <p:cNvSpPr>
            <a:spLocks noGrp="1"/>
          </p:cNvSpPr>
          <p:nvPr>
            <p:ph type="body" idx="1"/>
          </p:nvPr>
        </p:nvSpPr>
        <p:spPr/>
        <p:txBody>
          <a:bodyPr/>
          <a:lstStyle/>
          <a:p>
            <a:r>
              <a:rPr lang="en-US" dirty="0"/>
              <a:t>1 – Helps identify “true” end-to-end processes</a:t>
            </a:r>
          </a:p>
          <a:p>
            <a:r>
              <a:rPr lang="en-US" dirty="0"/>
              <a:t>2 – Create Process Landscape, Scope Model, Summary Chart, Augmented Scope Model which keep you out of the weeds before getting into </a:t>
            </a:r>
            <a:r>
              <a:rPr lang="en-US" dirty="0" err="1"/>
              <a:t>swimlane</a:t>
            </a:r>
            <a:r>
              <a:rPr lang="en-US" dirty="0"/>
              <a:t> diagrams.</a:t>
            </a:r>
          </a:p>
        </p:txBody>
      </p:sp>
    </p:spTree>
    <p:extLst>
      <p:ext uri="{BB962C8B-B14F-4D97-AF65-F5344CB8AC3E}">
        <p14:creationId xmlns:p14="http://schemas.microsoft.com/office/powerpoint/2010/main" val="1947037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8214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430213" y="271463"/>
            <a:ext cx="5962650" cy="3354387"/>
          </a:xfrm>
          <a:prstGeom prst="rect">
            <a:avLst/>
          </a:prstGeom>
        </p:spPr>
      </p:sp>
      <p:sp>
        <p:nvSpPr>
          <p:cNvPr id="4" name="Notes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532685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Notes Placeholder 2"/>
          <p:cNvSpPr>
            <a:spLocks noGrp="1"/>
          </p:cNvSpPr>
          <p:nvPr>
            <p:ph type="body" idx="1"/>
          </p:nvPr>
        </p:nvSpPr>
        <p:spPr/>
        <p:txBody>
          <a:bodyPr/>
          <a:lstStyle/>
          <a:p>
            <a:endParaRPr lang="en-US" dirty="0"/>
          </a:p>
        </p:txBody>
      </p:sp>
      <p:sp>
        <p:nvSpPr>
          <p:cNvPr id="3" name="Slide Image Placeholder 2"/>
          <p:cNvSpPr>
            <a:spLocks noGrp="1" noRot="1" noChangeAspect="1"/>
          </p:cNvSpPr>
          <p:nvPr>
            <p:ph type="sldImg"/>
          </p:nvPr>
        </p:nvSpPr>
        <p:spPr>
          <a:xfrm>
            <a:off x="-827088" y="-1588"/>
            <a:ext cx="8713788" cy="4902201"/>
          </a:xfr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27088" y="-1588"/>
            <a:ext cx="8713788" cy="4902201"/>
          </a:xfrm>
        </p:spPr>
      </p:sp>
      <p:sp>
        <p:nvSpPr>
          <p:cNvPr id="98307" name="Rectangle 3"/>
          <p:cNvSpPr>
            <a:spLocks noGrp="1" noChangeArrowheads="1"/>
          </p:cNvSpPr>
          <p:nvPr>
            <p:ph type="body" idx="1"/>
          </p:nvPr>
        </p:nvSpPr>
        <p:spPr>
          <a:noFill/>
        </p:spPr>
        <p:txBody>
          <a:bodyPr/>
          <a:lstStyle/>
          <a:p>
            <a:pPr eaLnBrk="1" hangingPunct="1"/>
            <a:r>
              <a:rPr lang="en-US" dirty="0"/>
              <a:t>We have found</a:t>
            </a:r>
            <a:r>
              <a:rPr lang="en-US" baseline="0" dirty="0"/>
              <a:t> corporate librarians, Training &amp; Development, Human Resources, and other supporting groups to be very helpful.</a:t>
            </a:r>
          </a:p>
          <a:p>
            <a:pPr eaLnBrk="1" hangingPunct="1"/>
            <a:endParaRPr lang="en-US" baseline="0" dirty="0"/>
          </a:p>
          <a:p>
            <a:pPr eaLnBrk="1" hangingPunct="1"/>
            <a:r>
              <a:rPr lang="en-US" baseline="0" dirty="0"/>
              <a:t>We</a:t>
            </a:r>
            <a:r>
              <a:rPr lang="uk-UA" baseline="0" dirty="0"/>
              <a:t>'</a:t>
            </a:r>
            <a:r>
              <a:rPr lang="en-US" baseline="0" dirty="0" err="1"/>
              <a:t>ll</a:t>
            </a:r>
            <a:r>
              <a:rPr lang="en-US" baseline="0" dirty="0"/>
              <a:t> now look at some techniques for building a starting point in a top-down fashion that will be validated and extended using bottom-up techniques.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14" name="AutoShape 2"/>
          <p:cNvSpPr>
            <a:spLocks noGrp="1" noRot="1" noChangeAspect="1" noChangeArrowheads="1" noTextEdit="1"/>
          </p:cNvSpPr>
          <p:nvPr>
            <p:ph type="sldImg"/>
          </p:nvPr>
        </p:nvSpPr>
        <p:spPr>
          <a:xfrm>
            <a:off x="452438" y="290513"/>
            <a:ext cx="5929312" cy="3335337"/>
          </a:xfrm>
          <a:prstGeom prst="rect">
            <a:avLst/>
          </a:prstGeom>
          <a:extLst>
            <a:ext uri="{FAA26D3D-D897-4be2-8F04-BA451C77F1D7}">
              <ma14:placeholderFlag xmlns:ma14="http://schemas.microsoft.com/office/mac/drawingml/2011/main" xmlns="" val="1"/>
            </a:ext>
          </a:extLst>
        </p:spPr>
      </p:sp>
      <p:sp>
        <p:nvSpPr>
          <p:cNvPr id="2342915" name="Rectangle 3"/>
          <p:cNvSpPr>
            <a:spLocks noGrp="1" noChangeArrowheads="1"/>
          </p:cNvSpPr>
          <p:nvPr>
            <p:ph type="body" idx="1"/>
          </p:nvPr>
        </p:nvSpPr>
        <p:spPr>
          <a:xfrm>
            <a:off x="452440" y="3907559"/>
            <a:ext cx="5929313" cy="4087476"/>
          </a:xfrm>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48854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271C63D-7647-194E-B0AC-7B3361964DD9}"/>
              </a:ext>
            </a:extLst>
          </p:cNvPr>
          <p:cNvSpPr>
            <a:spLocks noGrp="1" noRot="1" noChangeAspect="1"/>
          </p:cNvSpPr>
          <p:nvPr>
            <p:ph type="sldImg"/>
          </p:nvPr>
        </p:nvSpPr>
        <p:spPr>
          <a:xfrm>
            <a:off x="419100" y="280988"/>
            <a:ext cx="5959475"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859" name="Notes Placeholder 4"/>
          <p:cNvSpPr>
            <a:spLocks noGrp="1"/>
          </p:cNvSpPr>
          <p:nvPr>
            <p:ph type="body" idx="1"/>
          </p:nvPr>
        </p:nvSpPr>
        <p:spPr>
          <a:noFill/>
        </p:spPr>
        <p:txBody>
          <a:bodyPr/>
          <a:lstStyle/>
          <a:p>
            <a:endParaRPr lang="en-CA">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Image Placeholder 1"/>
          <p:cNvSpPr>
            <a:spLocks noGrp="1" noRot="1" noChangeAspect="1" noTextEdit="1"/>
          </p:cNvSpPr>
          <p:nvPr>
            <p:ph type="sldImg"/>
          </p:nvPr>
        </p:nvSpPr>
        <p:spPr>
          <a:xfrm>
            <a:off x="446088" y="293688"/>
            <a:ext cx="5937250" cy="3340100"/>
          </a:xfrm>
          <a:prstGeom prst="rect">
            <a:avLst/>
          </a:prstGeom>
        </p:spPr>
      </p:sp>
      <p:sp>
        <p:nvSpPr>
          <p:cNvPr id="634883" name="Notes Placeholder 2"/>
          <p:cNvSpPr>
            <a:spLocks noGrp="1"/>
          </p:cNvSpPr>
          <p:nvPr>
            <p:ph type="body" idx="1"/>
          </p:nvPr>
        </p:nvSpPr>
        <p:spPr>
          <a:noFill/>
        </p:spPr>
        <p:txBody>
          <a:bodyPr/>
          <a:lstStyle/>
          <a:p>
            <a:endParaRPr lang="en-CA" dirty="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US" dirty="0"/>
              <a:t>Industry-specific process frameworks like </a:t>
            </a:r>
            <a:r>
              <a:rPr lang="en-US" dirty="0" err="1"/>
              <a:t>eTOM</a:t>
            </a:r>
            <a:r>
              <a:rPr lang="en-US" dirty="0"/>
              <a:t> are generally more useful.</a:t>
            </a:r>
            <a:endParaRPr lang="en-CA" dirty="0"/>
          </a:p>
        </p:txBody>
      </p:sp>
    </p:spTree>
    <p:extLst>
      <p:ext uri="{BB962C8B-B14F-4D97-AF65-F5344CB8AC3E}">
        <p14:creationId xmlns:p14="http://schemas.microsoft.com/office/powerpoint/2010/main" val="938213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827088" y="-1588"/>
            <a:ext cx="8713788" cy="4902201"/>
          </a:xfrm>
        </p:spPr>
      </p:sp>
      <p:sp>
        <p:nvSpPr>
          <p:cNvPr id="99331" name="Rectangle 3"/>
          <p:cNvSpPr>
            <a:spLocks noGrp="1" noChangeArrowheads="1"/>
          </p:cNvSpPr>
          <p:nvPr>
            <p:ph type="body" idx="1"/>
          </p:nvPr>
        </p:nvSpPr>
        <p:spPr>
          <a:noFill/>
        </p:spPr>
        <p:txBody>
          <a:bodyPr/>
          <a:lstStyle/>
          <a:p>
            <a:pPr eaLnBrk="1" hangingPunct="1"/>
            <a:r>
              <a:rPr lang="en-US" dirty="0"/>
              <a:t>The order of the Value Chain components is typical for a manufacturing business;</a:t>
            </a:r>
            <a:r>
              <a:rPr lang="en-US" baseline="0" dirty="0"/>
              <a:t> for a service-based business the order will be different, e.g.</a:t>
            </a:r>
          </a:p>
          <a:p>
            <a:pPr marL="228600" indent="-228600" eaLnBrk="1" hangingPunct="1">
              <a:buFont typeface="+mj-lt"/>
              <a:buAutoNum type="arabicPeriod"/>
            </a:pPr>
            <a:r>
              <a:rPr lang="en-US" baseline="0" dirty="0"/>
              <a:t>Inbound Logistics (e.g., Develop route, fleet, ground capabilities, and flight schedule)</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baseline="0" dirty="0"/>
              <a:t>Outbound Logistics (e.g., Publish flights to channels and reservation systems)</a:t>
            </a:r>
          </a:p>
          <a:p>
            <a:pPr marL="228600" indent="-228600" eaLnBrk="1" hangingPunct="1">
              <a:buFont typeface="+mj-lt"/>
              <a:buAutoNum type="arabicPeriod"/>
            </a:pPr>
            <a:r>
              <a:rPr lang="en-US" baseline="0" dirty="0"/>
              <a:t>Marketing and Sales (e.g., Stimulate demand, complete reservations and ticketing)</a:t>
            </a:r>
          </a:p>
          <a:p>
            <a:pPr marL="228600" indent="-228600" eaLnBrk="1" hangingPunct="1">
              <a:buFont typeface="+mj-lt"/>
              <a:buAutoNum type="arabicPeriod"/>
            </a:pPr>
            <a:r>
              <a:rPr lang="en-US" baseline="0" dirty="0"/>
              <a:t>Operations (e.g., Operate flights and network)</a:t>
            </a:r>
          </a:p>
          <a:p>
            <a:pPr marL="228600" indent="-228600" eaLnBrk="1" hangingPunct="1">
              <a:buFont typeface="+mj-lt"/>
              <a:buAutoNum type="arabicPeriod"/>
            </a:pPr>
            <a:r>
              <a:rPr lang="en-US" baseline="0" dirty="0"/>
              <a:t>Service (e.g., Provide post-flight service and benefits)</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553482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1499362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CA" dirty="0"/>
              <a:t>We</a:t>
            </a:r>
            <a:r>
              <a:rPr lang="uk-UA" dirty="0"/>
              <a:t>'</a:t>
            </a:r>
            <a:r>
              <a:rPr lang="en-CA" dirty="0"/>
              <a:t>re building a starting point, top-down. Soon, we</a:t>
            </a:r>
            <a:r>
              <a:rPr lang="uk-UA" dirty="0"/>
              <a:t>'</a:t>
            </a:r>
            <a:r>
              <a:rPr lang="en-CA" dirty="0" err="1"/>
              <a:t>ll</a:t>
            </a:r>
            <a:r>
              <a:rPr lang="en-CA" dirty="0"/>
              <a:t> gather relevant details, bottom-up. When we bring these together, it will be a “meet in the middle” approach.</a:t>
            </a:r>
            <a:r>
              <a:rPr lang="en-CA" baseline="0" dirty="0"/>
              <a:t> </a:t>
            </a:r>
            <a:endParaRPr lang="en-CA" dirty="0"/>
          </a:p>
        </p:txBody>
      </p:sp>
    </p:spTree>
    <p:extLst>
      <p:ext uri="{BB962C8B-B14F-4D97-AF65-F5344CB8AC3E}">
        <p14:creationId xmlns:p14="http://schemas.microsoft.com/office/powerpoint/2010/main" val="31244504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436281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type="body" idx="1"/>
          </p:nvPr>
        </p:nvSpPr>
        <p:spPr/>
        <p:txBody>
          <a:bodyPr/>
          <a:lstStyle/>
          <a:p>
            <a:r>
              <a:rPr lang="en-CA" dirty="0"/>
              <a:t>Shows the primary services provided by a functional area.</a:t>
            </a:r>
          </a:p>
          <a:p>
            <a:endParaRPr lang="en-CA" dirty="0"/>
          </a:p>
          <a:p>
            <a:r>
              <a:rPr lang="en-CA" dirty="0"/>
              <a:t>Worked because there was no hierarchy, no "sharp edges," and no explanation was required. </a:t>
            </a:r>
          </a:p>
          <a:p>
            <a:endParaRPr lang="en-CA" dirty="0"/>
          </a:p>
          <a:p>
            <a:r>
              <a:rPr lang="en-US" dirty="0"/>
              <a:t>We were able to create new service maps by showing an example (stressing “verb – noun”) and then asking what were the 5 to 7 major services in their area. There were usually more, but we often start with a “draw five boxes” approach.</a:t>
            </a:r>
            <a:endParaRPr lang="en-CA" dirty="0"/>
          </a:p>
          <a:p>
            <a:endParaRPr lang="en-CA" dirty="0"/>
          </a:p>
          <a:p>
            <a:endParaRPr lang="en-US" dirty="0"/>
          </a:p>
        </p:txBody>
      </p:sp>
      <p:sp>
        <p:nvSpPr>
          <p:cNvPr id="3" name="Slide Image Placeholder 2"/>
          <p:cNvSpPr>
            <a:spLocks noGrp="1" noRot="1" noChangeAspect="1"/>
          </p:cNvSpPr>
          <p:nvPr>
            <p:ph type="sldImg"/>
          </p:nvPr>
        </p:nvSpPr>
        <p:spPr>
          <a:xfrm>
            <a:off x="446088" y="392113"/>
            <a:ext cx="5789612" cy="3257550"/>
          </a:xfr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540496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a:prstGeom prst="rect">
            <a:avLst/>
          </a:prstGeo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US" dirty="0"/>
              <a:t>Mapped activities to</a:t>
            </a:r>
            <a:r>
              <a:rPr lang="en-US" baseline="0" dirty="0"/>
              <a:t> the process areas from our “first cut” then applied the bottom-up technique (sequence then </a:t>
            </a:r>
            <a:r>
              <a:rPr lang="en-US" baseline="0" dirty="0" err="1"/>
              <a:t>analyse</a:t>
            </a:r>
            <a:r>
              <a:rPr lang="en-US" baseline="0" dirty="0"/>
              <a:t> linkages) illustrated earlier.</a:t>
            </a:r>
            <a:endParaRPr lang="en-CA" dirty="0"/>
          </a:p>
        </p:txBody>
      </p:sp>
    </p:spTree>
    <p:extLst>
      <p:ext uri="{BB962C8B-B14F-4D97-AF65-F5344CB8AC3E}">
        <p14:creationId xmlns:p14="http://schemas.microsoft.com/office/powerpoint/2010/main" val="2852301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US" dirty="0"/>
              <a:t>Mapped activities to</a:t>
            </a:r>
            <a:r>
              <a:rPr lang="en-US" baseline="0" dirty="0"/>
              <a:t> the process areas from our “first cut” then applied the bottom-up technique (sequence then </a:t>
            </a:r>
            <a:r>
              <a:rPr lang="en-US" baseline="0" dirty="0" err="1"/>
              <a:t>analyse</a:t>
            </a:r>
            <a:r>
              <a:rPr lang="en-US" baseline="0" dirty="0"/>
              <a:t> linkages) illustrated earlier.</a:t>
            </a:r>
            <a:endParaRPr lang="en-CA" dirty="0"/>
          </a:p>
        </p:txBody>
      </p:sp>
    </p:spTree>
    <p:extLst>
      <p:ext uri="{BB962C8B-B14F-4D97-AF65-F5344CB8AC3E}">
        <p14:creationId xmlns:p14="http://schemas.microsoft.com/office/powerpoint/2010/main" val="31829375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1836073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body" idx="1"/>
          </p:nvPr>
        </p:nvSpPr>
        <p:spPr>
          <a:xfrm>
            <a:off x="458788" y="4005877"/>
            <a:ext cx="5927724" cy="36607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ja-JP" altLang="en-US" dirty="0"/>
              <a:t>“</a:t>
            </a:r>
            <a:r>
              <a:rPr lang="en-US" altLang="ja-JP" dirty="0"/>
              <a:t>Framing</a:t>
            </a:r>
            <a:r>
              <a:rPr lang="ja-JP" altLang="en-US" dirty="0"/>
              <a:t>”</a:t>
            </a:r>
            <a:r>
              <a:rPr lang="en-US" altLang="ja-JP" dirty="0"/>
              <a:t> involves identifying, at a minimum, the following </a:t>
            </a:r>
            <a:r>
              <a:rPr lang="ja-JP" altLang="en-US" dirty="0"/>
              <a:t>“</a:t>
            </a:r>
            <a:r>
              <a:rPr lang="en-US" altLang="ja-JP" dirty="0"/>
              <a:t>essential</a:t>
            </a:r>
            <a:r>
              <a:rPr lang="ja-JP" altLang="en-US" dirty="0"/>
              <a:t>”</a:t>
            </a:r>
            <a:r>
              <a:rPr lang="en-US" altLang="ja-JP" dirty="0"/>
              <a:t> aspects of a business process:</a:t>
            </a:r>
          </a:p>
          <a:p>
            <a:pPr lvl="1">
              <a:buFont typeface="Calibri" charset="0"/>
              <a:buAutoNum type="arabicPeriod"/>
            </a:pPr>
            <a:r>
              <a:rPr lang="en-US" i="1" dirty="0"/>
              <a:t>The triggering event(s)</a:t>
            </a:r>
          </a:p>
          <a:p>
            <a:pPr lvl="1">
              <a:buFont typeface="Calibri" charset="0"/>
              <a:buAutoNum type="arabicPeriod"/>
            </a:pPr>
            <a:r>
              <a:rPr lang="en-US" i="1" dirty="0"/>
              <a:t>The result for each stakeholder</a:t>
            </a:r>
          </a:p>
          <a:p>
            <a:pPr lvl="1">
              <a:buFont typeface="Calibri" charset="0"/>
              <a:buAutoNum type="arabicPeriod"/>
            </a:pPr>
            <a:r>
              <a:rPr lang="en-US" i="1" dirty="0"/>
              <a:t>The main Activities (Sub-processes –</a:t>
            </a:r>
            <a:r>
              <a:rPr lang="en-US" i="1" baseline="0" dirty="0"/>
              <a:t> </a:t>
            </a:r>
            <a:r>
              <a:rPr lang="en-US" i="1" dirty="0"/>
              <a:t>usually ~ 5 +/- 2)</a:t>
            </a:r>
          </a:p>
          <a:p>
            <a:pPr lvl="1">
              <a:buFont typeface="Calibri" charset="0"/>
              <a:buAutoNum type="arabicPeriod"/>
            </a:pPr>
            <a:r>
              <a:rPr lang="en-US" i="1" dirty="0"/>
              <a:t>Cases (or Variations)</a:t>
            </a:r>
          </a:p>
          <a:p>
            <a:r>
              <a:rPr lang="en-US" dirty="0"/>
              <a:t>(TRAC - this is the </a:t>
            </a:r>
            <a:r>
              <a:rPr lang="ja-JP" altLang="en-US" dirty="0"/>
              <a:t>“</a:t>
            </a:r>
            <a:r>
              <a:rPr lang="en-US" dirty="0"/>
              <a:t>what</a:t>
            </a:r>
            <a:r>
              <a:rPr lang="ja-JP" altLang="en-US" dirty="0"/>
              <a:t>”</a:t>
            </a:r>
            <a:r>
              <a:rPr lang="en-US" altLang="ja-JP" dirty="0"/>
              <a:t> of the process.)</a:t>
            </a:r>
            <a:endParaRPr lang="en-US" dirty="0"/>
          </a:p>
          <a:p>
            <a:pPr>
              <a:buFont typeface="+mj-lt" charset="0"/>
              <a:buNone/>
            </a:pPr>
            <a:r>
              <a:rPr lang="en-US" dirty="0"/>
              <a:t>It</a:t>
            </a:r>
            <a:r>
              <a:rPr lang="uk-UA" dirty="0"/>
              <a:t>'</a:t>
            </a:r>
            <a:r>
              <a:rPr lang="en-US" dirty="0"/>
              <a:t>s</a:t>
            </a:r>
            <a:r>
              <a:rPr lang="en-US" altLang="ja-JP" dirty="0"/>
              <a:t> also helpful to identify:</a:t>
            </a:r>
          </a:p>
          <a:p>
            <a:pPr lvl="1">
              <a:buFont typeface="Calibri" charset="0"/>
              <a:buAutoNum type="arabicPeriod" startAt="5"/>
            </a:pPr>
            <a:r>
              <a:rPr lang="en-US" i="1" dirty="0"/>
              <a:t>The functional areas or </a:t>
            </a:r>
            <a:r>
              <a:rPr lang="en-US" i="1" dirty="0" err="1"/>
              <a:t>organisational</a:t>
            </a:r>
            <a:r>
              <a:rPr lang="en-US" i="1" dirty="0"/>
              <a:t> units involved</a:t>
            </a:r>
          </a:p>
          <a:p>
            <a:r>
              <a:rPr lang="en-US" dirty="0"/>
              <a:t>(This is the </a:t>
            </a:r>
            <a:r>
              <a:rPr lang="ja-JP" altLang="en-US" dirty="0"/>
              <a:t>“</a:t>
            </a:r>
            <a:r>
              <a:rPr lang="en-US" dirty="0"/>
              <a:t>who</a:t>
            </a:r>
            <a:r>
              <a:rPr lang="ja-JP" altLang="en-US" dirty="0"/>
              <a:t>”</a:t>
            </a:r>
            <a:r>
              <a:rPr lang="en-US" altLang="ja-JP" dirty="0"/>
              <a:t> of the process.)</a:t>
            </a:r>
            <a:endParaRPr lang="en-US" dirty="0"/>
          </a:p>
          <a:p>
            <a:pPr>
              <a:buFont typeface="+mj-lt" charset="0"/>
              <a:buNone/>
            </a:pPr>
            <a:r>
              <a:rPr lang="en-US" dirty="0"/>
              <a:t>Later, when you address a specific process, you will complete </a:t>
            </a:r>
            <a:r>
              <a:rPr lang="ja-JP" altLang="en-US" dirty="0"/>
              <a:t>“</a:t>
            </a:r>
            <a:r>
              <a:rPr lang="en-US" altLang="ja-JP" dirty="0"/>
              <a:t>framing</a:t>
            </a:r>
            <a:r>
              <a:rPr lang="ja-JP" altLang="en-US" dirty="0"/>
              <a:t>”</a:t>
            </a:r>
            <a:r>
              <a:rPr lang="en-US" altLang="ja-JP" dirty="0"/>
              <a:t> by adding:</a:t>
            </a:r>
          </a:p>
          <a:p>
            <a:pPr lvl="1">
              <a:buFont typeface="Calibri" charset="0"/>
              <a:buAutoNum type="arabicPeriod" startAt="6"/>
            </a:pPr>
            <a:r>
              <a:rPr lang="en-US" i="1" dirty="0"/>
              <a:t>The individual actors that play a role in the process, and their primary responsibilities</a:t>
            </a:r>
            <a:br>
              <a:rPr lang="en-US" i="1" dirty="0"/>
            </a:br>
            <a:r>
              <a:rPr lang="en-US" dirty="0"/>
              <a:t>(This is more “who.”)</a:t>
            </a:r>
          </a:p>
          <a:p>
            <a:pPr lvl="1">
              <a:buFont typeface="Calibri" charset="0"/>
              <a:buAutoNum type="arabicPeriod" startAt="6"/>
            </a:pPr>
            <a:r>
              <a:rPr lang="en-US" i="1" dirty="0"/>
              <a:t>The systems and mechanisms that support the process</a:t>
            </a:r>
          </a:p>
          <a:p>
            <a:pPr indent="-237127"/>
            <a:r>
              <a:rPr lang="en-US" dirty="0"/>
              <a:t>(This is the “how.”)</a:t>
            </a:r>
          </a:p>
          <a:p>
            <a:pPr>
              <a:defRPr/>
            </a:pPr>
            <a:endParaRPr lang="en-US" dirty="0">
              <a:cs typeface="+mn-cs"/>
            </a:endParaRPr>
          </a:p>
        </p:txBody>
      </p:sp>
      <p:sp>
        <p:nvSpPr>
          <p:cNvPr id="184323" name="Slide Image Placeholder 2"/>
          <p:cNvSpPr>
            <a:spLocks noGrp="1" noRot="1" noChangeAspect="1" noTextEdit="1"/>
          </p:cNvSpPr>
          <p:nvPr>
            <p:ph type="sldImg"/>
          </p:nvPr>
        </p:nvSpPr>
        <p:spPr>
          <a:xfrm>
            <a:off x="457200" y="290513"/>
            <a:ext cx="5929313" cy="3335337"/>
          </a:xfrm>
          <a:prstGeom prst="rect">
            <a:avLst/>
          </a:prstGeom>
        </p:spPr>
      </p:sp>
    </p:spTree>
    <p:extLst>
      <p:ext uri="{BB962C8B-B14F-4D97-AF65-F5344CB8AC3E}">
        <p14:creationId xmlns:p14="http://schemas.microsoft.com/office/powerpoint/2010/main" val="449313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Grp="1" noRot="1" noChangeAspect="1" noChangeArrowheads="1" noTextEdit="1"/>
          </p:cNvSpPr>
          <p:nvPr>
            <p:ph type="sldImg"/>
          </p:nvPr>
        </p:nvSpPr>
        <p:spPr>
          <a:xfrm>
            <a:off x="-857250" y="-1588"/>
            <a:ext cx="8712200" cy="4902201"/>
          </a:xfrm>
          <a:ln/>
          <a:extLst>
            <a:ext uri="{FAA26D3D-D897-4be2-8F04-BA451C77F1D7}">
              <ma14:placeholderFlag xmlns="" xmlns:ma14="http://schemas.microsoft.com/office/mac/drawingml/2011/main" val="1"/>
            </a:ext>
          </a:extLst>
        </p:spPr>
      </p:sp>
      <p:sp>
        <p:nvSpPr>
          <p:cNvPr id="1361923" name="Rectangle 3"/>
          <p:cNvSpPr>
            <a:spLocks noGrp="1" noChangeArrowheads="1"/>
          </p:cNvSpPr>
          <p:nvPr>
            <p:ph type="body" idx="1"/>
          </p:nvPr>
        </p:nvSpPr>
        <p:spPr>
          <a:xfrm>
            <a:off x="301625" y="4938713"/>
            <a:ext cx="6296025" cy="3957637"/>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latin typeface="Arial" charset="0"/>
                <a:ea typeface="ＭＳ Ｐゴシック" charset="0"/>
                <a:cs typeface="ＭＳ Ｐゴシック" charset="0"/>
              </a:rPr>
              <a:t>These are simple, painfully obvious diagrams, but are</a:t>
            </a:r>
            <a:r>
              <a:rPr lang="en-CA" sz="1200" kern="1200" baseline="0" dirty="0">
                <a:solidFill>
                  <a:schemeClr val="tx1"/>
                </a:solidFill>
                <a:latin typeface="Arial" charset="0"/>
                <a:ea typeface="ＭＳ Ｐゴシック" charset="0"/>
                <a:cs typeface="ＭＳ Ｐゴシック" charset="0"/>
              </a:rPr>
              <a:t> </a:t>
            </a:r>
            <a:r>
              <a:rPr lang="en-CA" sz="1200" kern="1200" dirty="0">
                <a:solidFill>
                  <a:schemeClr val="tx1"/>
                </a:solidFill>
                <a:latin typeface="Arial" charset="0"/>
                <a:ea typeface="ＭＳ Ｐゴシック" charset="0"/>
                <a:cs typeface="ＭＳ Ｐゴシック" charset="0"/>
              </a:rPr>
              <a:t>vastly under-utilised as a mechanism for showing gaps, conflicts, and disconnects between functions.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CA" sz="1200" kern="1200" dirty="0">
                <a:solidFill>
                  <a:schemeClr val="tx1"/>
                </a:solidFill>
                <a:latin typeface="Arial" charset="0"/>
                <a:ea typeface="ＭＳ Ｐゴシック" charset="0"/>
                <a:cs typeface="ＭＳ Ｐゴシック" charset="0"/>
              </a:rPr>
              <a:t>A Process</a:t>
            </a:r>
            <a:r>
              <a:rPr lang="en-CA" sz="1200" kern="1200" baseline="0" dirty="0">
                <a:solidFill>
                  <a:schemeClr val="tx1"/>
                </a:solidFill>
                <a:latin typeface="Arial" charset="0"/>
                <a:ea typeface="ＭＳ Ｐゴシック" charset="0"/>
                <a:cs typeface="ＭＳ Ｐゴシック" charset="0"/>
              </a:rPr>
              <a:t> Scope Model helps people “let go” of current implementation constraints/assumptions</a:t>
            </a:r>
            <a:r>
              <a:rPr lang="en-CA" dirty="0">
                <a:ea typeface="ＭＳ Ｐゴシック" charset="0"/>
                <a:cs typeface="ＭＳ Ｐゴシック" charset="0"/>
              </a:rPr>
              <a:t>.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CA" sz="1200" kern="1200" dirty="0">
                <a:solidFill>
                  <a:schemeClr val="tx1"/>
                </a:solidFill>
                <a:latin typeface="Arial" charset="0"/>
                <a:ea typeface="ＭＳ Ｐゴシック" charset="0"/>
                <a:cs typeface="ＭＳ Ｐゴシック" charset="0"/>
              </a:rPr>
              <a:t>Whenever we first draw a Process Summary Chart (also called a “Process-Function Chart”) with a client, </a:t>
            </a:r>
            <a:r>
              <a:rPr lang="en-US" sz="1200" kern="1200" dirty="0">
                <a:solidFill>
                  <a:schemeClr val="tx1"/>
                </a:solidFill>
                <a:latin typeface="Arial" charset="0"/>
                <a:ea typeface="ＭＳ Ｐゴシック" charset="0"/>
                <a:cs typeface="ＭＳ Ｐゴシック" charset="0"/>
              </a:rPr>
              <a:t>the reaction is </a:t>
            </a:r>
            <a:r>
              <a:rPr lang="ja-JP" altLang="en-US" sz="1200" kern="1200" dirty="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We sort of knew that, but we</a:t>
            </a:r>
            <a:r>
              <a:rPr lang="uk-UA" sz="1200" kern="1200" dirty="0">
                <a:solidFill>
                  <a:schemeClr val="tx1"/>
                </a:solidFill>
                <a:latin typeface="Arial" charset="0"/>
                <a:ea typeface="ＭＳ Ｐゴシック" charset="0"/>
                <a:cs typeface="ＭＳ Ｐゴシック" charset="0"/>
              </a:rPr>
              <a:t>'</a:t>
            </a:r>
            <a:r>
              <a:rPr lang="en-US" sz="1200" kern="1200" dirty="0" err="1">
                <a:solidFill>
                  <a:schemeClr val="tx1"/>
                </a:solidFill>
                <a:latin typeface="Arial" charset="0"/>
                <a:ea typeface="ＭＳ Ｐゴシック" charset="0"/>
                <a:cs typeface="ＭＳ Ｐゴシック" charset="0"/>
              </a:rPr>
              <a:t>ve</a:t>
            </a:r>
            <a:r>
              <a:rPr lang="en-US" sz="1200" kern="1200" dirty="0">
                <a:solidFill>
                  <a:schemeClr val="tx1"/>
                </a:solidFill>
                <a:latin typeface="Arial" charset="0"/>
                <a:ea typeface="ＭＳ Ｐゴシック" charset="0"/>
                <a:cs typeface="ＭＳ Ｐゴシック" charset="0"/>
              </a:rPr>
              <a:t> never seen it put that clearly before.</a:t>
            </a:r>
            <a:r>
              <a:rPr lang="ja-JP" altLang="en-US" sz="1200" kern="1200" dirty="0">
                <a:solidFill>
                  <a:schemeClr val="tx1"/>
                </a:solidFill>
                <a:latin typeface="Arial" charset="0"/>
                <a:ea typeface="ＭＳ Ｐゴシック" charset="0"/>
                <a:cs typeface="ＭＳ Ｐゴシック" charset="0"/>
              </a:rPr>
              <a:t>”</a:t>
            </a:r>
            <a:endParaRPr lang="en-CA" altLang="ja-JP" sz="1200" kern="1200" dirty="0">
              <a:solidFill>
                <a:schemeClr val="tx1"/>
              </a:solidFill>
              <a:latin typeface="Arial" charset="0"/>
              <a:ea typeface="ＭＳ Ｐゴシック" charset="0"/>
              <a:cs typeface="ＭＳ Ｐゴシック" charset="0"/>
            </a:endParaRP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CA" altLang="ja-JP" dirty="0"/>
          </a:p>
          <a:p>
            <a:pPr>
              <a:defRPr/>
            </a:pPr>
            <a:r>
              <a:rPr lang="en-CA" altLang="ja-JP" dirty="0"/>
              <a:t>We call it a “Process Scoping Model” or  “Process Scope Model” when it doesn</a:t>
            </a:r>
            <a:r>
              <a:rPr lang="uk-UA" altLang="ja-JP" dirty="0"/>
              <a:t>'</a:t>
            </a:r>
            <a:r>
              <a:rPr lang="en-CA" altLang="ja-JP" dirty="0"/>
              <a:t>t show the functional areas, a “Process Summary Chart” when it does. </a:t>
            </a:r>
          </a:p>
          <a:p>
            <a:pPr>
              <a:defRPr/>
            </a:pPr>
            <a:endParaRPr lang="en-CA" altLang="ja-JP" dirty="0"/>
          </a:p>
          <a:p>
            <a:pPr>
              <a:defRPr/>
            </a:pPr>
            <a:r>
              <a:rPr lang="en-CA" altLang="ja-JP" dirty="0"/>
              <a:t>The Process Summary Chart is an </a:t>
            </a:r>
            <a:r>
              <a:rPr lang="en-CA" altLang="ja-JP" b="1" i="1" dirty="0"/>
              <a:t>absolutely essential </a:t>
            </a:r>
            <a:r>
              <a:rPr lang="en-CA" altLang="ja-JP" dirty="0"/>
              <a:t>communication tool:</a:t>
            </a:r>
          </a:p>
          <a:p>
            <a:pPr marL="171450" indent="-171450">
              <a:buFont typeface="Arial"/>
              <a:buChar char="•"/>
              <a:defRPr/>
            </a:pPr>
            <a:r>
              <a:rPr lang="en-CA" altLang="ja-JP" dirty="0"/>
              <a:t>It</a:t>
            </a:r>
            <a:r>
              <a:rPr lang="uk-UA" altLang="ja-JP" dirty="0"/>
              <a:t>'</a:t>
            </a:r>
            <a:r>
              <a:rPr lang="en-CA" altLang="ja-JP" dirty="0"/>
              <a:t>s the initial intersection of “what” and “who.” </a:t>
            </a:r>
          </a:p>
          <a:p>
            <a:pPr marL="171450" indent="-171450">
              <a:buFont typeface="Arial"/>
              <a:buChar char="•"/>
              <a:defRPr/>
            </a:pPr>
            <a:r>
              <a:rPr lang="en-CA" altLang="ja-JP" dirty="0"/>
              <a:t>It clearly illustrates the cross-functional scope of the process</a:t>
            </a:r>
          </a:p>
          <a:p>
            <a:pPr marL="171450" indent="-171450">
              <a:buFont typeface="Arial"/>
              <a:buChar char="•"/>
              <a:defRPr/>
            </a:pPr>
            <a:r>
              <a:rPr lang="en-CA" altLang="ja-JP" dirty="0"/>
              <a:t>Excellent tool for organising analysis. E.g., list detailed activities, objectives, actors, etc. by Function or Main Activity</a:t>
            </a:r>
            <a:endParaRPr lang="en-US" dirty="0"/>
          </a:p>
          <a:p>
            <a:pPr marL="171450" indent="-171450">
              <a:buFont typeface="Arial"/>
              <a:buChar char="•"/>
              <a:defRPr/>
            </a:pPr>
            <a:r>
              <a:rPr lang="en-CA" altLang="ja-JP" dirty="0"/>
              <a:t>Don</a:t>
            </a:r>
            <a:r>
              <a:rPr lang="uk-UA" altLang="ja-JP" dirty="0"/>
              <a:t>'</a:t>
            </a:r>
            <a:r>
              <a:rPr lang="en-CA" altLang="ja-JP" dirty="0"/>
              <a:t>t forget external participants such as </a:t>
            </a:r>
            <a:r>
              <a:rPr lang="en-US" dirty="0"/>
              <a:t>as Customers, Suppliers, Partners, Associations, or Regulators!</a:t>
            </a:r>
            <a:br>
              <a:rPr lang="en-US" dirty="0"/>
            </a:br>
            <a:endParaRPr lang="en-CA" altLang="ja-JP" dirty="0"/>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9179020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US" dirty="0"/>
              <a:t>HR Administration and Development was such a large area we had to add a level to our hierarchy</a:t>
            </a:r>
            <a:r>
              <a:rPr lang="en-US" baseline="0" dirty="0"/>
              <a:t> – sort of a “sub-process area.”</a:t>
            </a:r>
            <a:endParaRPr lang="en-CA" dirty="0"/>
          </a:p>
        </p:txBody>
      </p:sp>
    </p:spTree>
    <p:extLst>
      <p:ext uri="{BB962C8B-B14F-4D97-AF65-F5344CB8AC3E}">
        <p14:creationId xmlns:p14="http://schemas.microsoft.com/office/powerpoint/2010/main" val="38499108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7438758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US" dirty="0"/>
              <a:t>The client seriously considered producing</a:t>
            </a:r>
            <a:r>
              <a:rPr lang="en-US" baseline="0" dirty="0"/>
              <a:t> laminated versions of this – like placemats – to remind everyone “what we really do here.”</a:t>
            </a:r>
            <a:endParaRPr lang="en-CA" dirty="0"/>
          </a:p>
        </p:txBody>
      </p:sp>
    </p:spTree>
    <p:extLst>
      <p:ext uri="{BB962C8B-B14F-4D97-AF65-F5344CB8AC3E}">
        <p14:creationId xmlns:p14="http://schemas.microsoft.com/office/powerpoint/2010/main" val="1759930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p:txBody>
          <a:bodyPr/>
          <a:lstStyle/>
          <a:p>
            <a:r>
              <a:rPr lang="en-CA" dirty="0"/>
              <a:t>The executive reaction at the report-out:</a:t>
            </a:r>
          </a:p>
          <a:p>
            <a:r>
              <a:rPr lang="en-CA" dirty="0"/>
              <a:t>“Wow!</a:t>
            </a:r>
          </a:p>
          <a:p>
            <a:r>
              <a:rPr lang="en-CA" dirty="0"/>
              <a:t>This is fantastic and we can</a:t>
            </a:r>
            <a:r>
              <a:rPr lang="uk-UA" dirty="0"/>
              <a:t>'</a:t>
            </a:r>
            <a:r>
              <a:rPr lang="en-CA" dirty="0"/>
              <a:t>t wait to start using it!”</a:t>
            </a:r>
          </a:p>
          <a:p>
            <a:endParaRPr lang="en-CA" dirty="0"/>
          </a:p>
          <a:p>
            <a:r>
              <a:rPr lang="en-CA" dirty="0"/>
              <a:t>Plus lots of great questions:</a:t>
            </a:r>
          </a:p>
          <a:p>
            <a:pPr lvl="1"/>
            <a:r>
              <a:rPr lang="en-CA" dirty="0"/>
              <a:t>Impact on organization structure?</a:t>
            </a:r>
          </a:p>
          <a:p>
            <a:pPr lvl="1"/>
            <a:r>
              <a:rPr lang="en-CA" dirty="0"/>
              <a:t>Identifying process owners?</a:t>
            </a:r>
          </a:p>
          <a:p>
            <a:pPr lvl="1"/>
            <a:r>
              <a:rPr lang="en-CA" dirty="0"/>
              <a:t>Establishing process-based performance metrics?</a:t>
            </a:r>
          </a:p>
          <a:p>
            <a:pPr lvl="1"/>
            <a:r>
              <a:rPr lang="en-CA" dirty="0"/>
              <a:t>What will the clients notice?</a:t>
            </a:r>
          </a:p>
          <a:p>
            <a:pPr lvl="1"/>
            <a:r>
              <a:rPr lang="en-CA" dirty="0"/>
              <a:t>Impact on recruiting? </a:t>
            </a:r>
          </a:p>
          <a:p>
            <a:pPr lvl="1"/>
            <a:endParaRPr lang="en-CA" dirty="0"/>
          </a:p>
          <a:p>
            <a:r>
              <a:rPr lang="en-CA" dirty="0"/>
              <a:t>Mission accomplished!</a:t>
            </a:r>
          </a:p>
          <a:p>
            <a:endParaRPr lang="en-US" dirty="0"/>
          </a:p>
        </p:txBody>
      </p:sp>
      <p:sp>
        <p:nvSpPr>
          <p:cNvPr id="3" name="Slide Image Placeholder 2"/>
          <p:cNvSpPr>
            <a:spLocks noGrp="1" noRot="1" noChangeAspect="1"/>
          </p:cNvSpPr>
          <p:nvPr>
            <p:ph type="sldImg"/>
          </p:nvPr>
        </p:nvSpPr>
        <p:spPr>
          <a:xfrm>
            <a:off x="476250" y="463550"/>
            <a:ext cx="5922963" cy="3332163"/>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ChangeArrowheads="1" noTextEdit="1"/>
          </p:cNvSpPr>
          <p:nvPr>
            <p:ph type="sldImg"/>
          </p:nvPr>
        </p:nvSpPr>
        <p:spPr>
          <a:xfrm>
            <a:off x="447675" y="290513"/>
            <a:ext cx="5929313" cy="3335337"/>
          </a:xfrm>
          <a:prstGeom prst="rect">
            <a:avLst/>
          </a:prstGeom>
        </p:spPr>
      </p:sp>
      <p:sp>
        <p:nvSpPr>
          <p:cNvPr id="376835" name="Rectangle 3"/>
          <p:cNvSpPr>
            <a:spLocks noGrp="1" noChangeArrowheads="1"/>
          </p:cNvSpPr>
          <p:nvPr>
            <p:ph type="body" idx="1"/>
          </p:nvPr>
        </p:nvSpPr>
        <p:spPr>
          <a:xfrm>
            <a:off x="217717" y="3913473"/>
            <a:ext cx="6484711" cy="3660775"/>
          </a:xfrm>
          <a:noFill/>
        </p:spPr>
        <p:txBody>
          <a:bodyPr/>
          <a:lstStyle/>
          <a:p>
            <a:pPr eaLnBrk="1" hangingPunct="1"/>
            <a:r>
              <a:rPr lang="en-US" b="1" i="1" dirty="0">
                <a:latin typeface="Arial" panose="020B0604020202020204" pitchFamily="34" charset="0"/>
                <a:cs typeface="Arial" panose="020B0604020202020204" pitchFamily="34" charset="0"/>
              </a:rPr>
              <a:t>Key Point </a:t>
            </a:r>
            <a:r>
              <a:rPr lang="en-US" dirty="0">
                <a:latin typeface="Arial" panose="020B0604020202020204" pitchFamily="34" charset="0"/>
                <a:cs typeface="Arial" panose="020B0604020202020204" pitchFamily="34" charset="0"/>
              </a:rPr>
              <a:t>– When major information systems are implemented without regard to end-to-end business processes, overall results range from “okay” to awful. </a:t>
            </a:r>
            <a:r>
              <a:rPr lang="en-US" i="1" dirty="0">
                <a:latin typeface="Arial" panose="020B0604020202020204" pitchFamily="34" charset="0"/>
                <a:cs typeface="Arial" panose="020B0604020202020204" pitchFamily="34" charset="0"/>
              </a:rPr>
              <a:t>(How awful? Stay tuned…)</a:t>
            </a:r>
          </a:p>
          <a:p>
            <a:pPr marL="7938" lvl="1" indent="-7938" eaLnBrk="1" hangingPunct="1"/>
            <a:r>
              <a:rPr lang="en-US" dirty="0">
                <a:latin typeface="Arial" panose="020B0604020202020204" pitchFamily="34" charset="0"/>
                <a:cs typeface="Arial" panose="020B0604020202020204" pitchFamily="34" charset="0"/>
              </a:rPr>
              <a:t>When a COTS (commercial off-the-shelf) application is purchased, you</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 getting more than just software – you</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 also getting a set of assumptions and implied processes</a:t>
            </a:r>
          </a:p>
          <a:p>
            <a:pPr marL="7938" lvl="1" indent="-7938" eaLnBrk="1" hangingPunct="1"/>
            <a:r>
              <a:rPr lang="en-US" dirty="0">
                <a:latin typeface="Arial" panose="020B0604020202020204" pitchFamily="34" charset="0"/>
                <a:cs typeface="Arial" panose="020B0604020202020204" pitchFamily="34" charset="0"/>
              </a:rPr>
              <a:t>Companies often re-implement systems they </a:t>
            </a:r>
            <a:r>
              <a:rPr lang="en-US" i="1" dirty="0">
                <a:latin typeface="Arial" panose="020B0604020202020204" pitchFamily="34" charset="0"/>
                <a:cs typeface="Arial" panose="020B0604020202020204" pitchFamily="34" charset="0"/>
              </a:rPr>
              <a:t>already have </a:t>
            </a:r>
            <a:r>
              <a:rPr lang="en-US" dirty="0">
                <a:latin typeface="Arial" panose="020B0604020202020204" pitchFamily="34" charset="0"/>
                <a:cs typeface="Arial" panose="020B0604020202020204" pitchFamily="34" charset="0"/>
              </a:rPr>
              <a:t>in order to make them more process-oriented</a:t>
            </a:r>
          </a:p>
          <a:p>
            <a:pPr eaLnBrk="1" hangingPunct="1"/>
            <a:r>
              <a:rPr lang="en-US" dirty="0">
                <a:latin typeface="Arial" panose="020B0604020202020204" pitchFamily="34" charset="0"/>
                <a:cs typeface="Arial" panose="020B0604020202020204" pitchFamily="34" charset="0"/>
              </a:rPr>
              <a:t>Michael Hammer is the man who (more than anyone else) </a:t>
            </a:r>
            <a:r>
              <a:rPr lang="en-US" dirty="0" err="1">
                <a:latin typeface="Arial" panose="020B0604020202020204" pitchFamily="34" charset="0"/>
                <a:cs typeface="Arial" panose="020B0604020202020204" pitchFamily="34" charset="0"/>
              </a:rPr>
              <a:t>popularised</a:t>
            </a:r>
            <a:r>
              <a:rPr lang="en-US" dirty="0">
                <a:latin typeface="Arial" panose="020B0604020202020204" pitchFamily="34" charset="0"/>
                <a:cs typeface="Arial" panose="020B0604020202020204" pitchFamily="34" charset="0"/>
              </a:rPr>
              <a:t> the focus on business processes. He coined the terms "business process reengineering," "cross-functional, end-to-end, business processes,“ and “functional silo.”  In fact, we didn</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 really use the term "business processes" until he wrote his landmark HBR article "Reengineering Work" and later the book "Reengineering the Corporation."</a:t>
            </a:r>
          </a:p>
          <a:p>
            <a:pPr eaLnBrk="1" hangingPunct="1"/>
            <a:r>
              <a:rPr lang="en-US" dirty="0">
                <a:latin typeface="Arial" panose="020B0604020202020204" pitchFamily="34" charset="0"/>
                <a:cs typeface="Arial" panose="020B0604020202020204" pitchFamily="34" charset="0"/>
              </a:rPr>
              <a:t> </a:t>
            </a:r>
          </a:p>
          <a:p>
            <a:pPr eaLnBrk="1" hangingPunct="1"/>
            <a:r>
              <a:rPr lang="en-US" dirty="0">
                <a:latin typeface="Arial" panose="020B0604020202020204" pitchFamily="34" charset="0"/>
                <a:cs typeface="Arial" panose="020B0604020202020204" pitchFamily="34" charset="0"/>
              </a:rPr>
              <a:t>By the mid- to late-1990s though, reengineering was somewhat discredited, and it was SAP consultants that were in demand, so Mr. Hammer started working on SAP implementations. It didn</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 take long to notice that they didn</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 all work out </a:t>
            </a:r>
            <a:r>
              <a:rPr lang="en-US" dirty="0" err="1">
                <a:latin typeface="Arial" panose="020B0604020202020204" pitchFamily="34" charset="0"/>
                <a:cs typeface="Arial" panose="020B0604020202020204" pitchFamily="34" charset="0"/>
              </a:rPr>
              <a:t>favourably</a:t>
            </a:r>
            <a:r>
              <a:rPr lang="en-US" dirty="0">
                <a:latin typeface="Arial" panose="020B0604020202020204" pitchFamily="34" charset="0"/>
                <a:cs typeface="Arial" panose="020B0604020202020204" pitchFamily="34" charset="0"/>
              </a:rPr>
              <a:t>. He</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a statistician by training, so his firm undertook a study of ~200 companies that had implemented SAP. (Broad sample - all sizes of companies, differing number of modules.)</a:t>
            </a:r>
          </a:p>
        </p:txBody>
      </p:sp>
    </p:spTree>
    <p:extLst>
      <p:ext uri="{BB962C8B-B14F-4D97-AF65-F5344CB8AC3E}">
        <p14:creationId xmlns:p14="http://schemas.microsoft.com/office/powerpoint/2010/main" val="33511942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430213" y="271463"/>
            <a:ext cx="5962650" cy="3354387"/>
          </a:xfrm>
          <a:prstGeom prst="rect">
            <a:avLst/>
          </a:prstGeom>
        </p:spPr>
      </p:sp>
      <p:sp>
        <p:nvSpPr>
          <p:cNvPr id="4" name="Notes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504766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r>
              <a:rPr lang="en-US" dirty="0"/>
              <a:t>The actual change seemed small – almost tiny.</a:t>
            </a:r>
            <a:endParaRPr lang="en-CA" dirty="0"/>
          </a:p>
        </p:txBody>
      </p:sp>
    </p:spTree>
    <p:extLst>
      <p:ext uri="{BB962C8B-B14F-4D97-AF65-F5344CB8AC3E}">
        <p14:creationId xmlns:p14="http://schemas.microsoft.com/office/powerpoint/2010/main" val="18006333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87338"/>
            <a:ext cx="5934075" cy="3338512"/>
          </a:xfrm>
        </p:spPr>
      </p:sp>
      <p:sp>
        <p:nvSpPr>
          <p:cNvPr id="282626" name="Notes Placeholder 2"/>
          <p:cNvSpPr>
            <a:spLocks noGrp="1"/>
          </p:cNvSpPr>
          <p:nvPr>
            <p:ph type="body" idx="1"/>
          </p:nvPr>
        </p:nvSpPr>
        <p:spPr>
          <a:noFill/>
        </p:spPr>
        <p:txBody>
          <a:bodyPr/>
          <a:lstStyle/>
          <a:p>
            <a:endParaRPr dirty="0"/>
          </a:p>
        </p:txBody>
      </p:sp>
    </p:spTree>
    <p:extLst>
      <p:ext uri="{BB962C8B-B14F-4D97-AF65-F5344CB8AC3E}">
        <p14:creationId xmlns:p14="http://schemas.microsoft.com/office/powerpoint/2010/main" val="38883414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4" name="AutoShape 2"/>
          <p:cNvSpPr>
            <a:spLocks noGrp="1" noRot="1" noChangeAspect="1" noChangeArrowheads="1" noTextEdit="1"/>
          </p:cNvSpPr>
          <p:nvPr>
            <p:ph type="sldImg"/>
          </p:nvPr>
        </p:nvSpPr>
        <p:spPr>
          <a:xfrm>
            <a:off x="-828675" y="-1588"/>
            <a:ext cx="8712200" cy="4902201"/>
          </a:xfrm>
          <a:extLst>
            <a:ext uri="{FAA26D3D-D897-4be2-8F04-BA451C77F1D7}">
              <ma14:placeholderFlag xmlns:ma14="http://schemas.microsoft.com/office/mac/drawingml/2011/main" xmlns="" val="1"/>
            </a:ext>
          </a:extLst>
        </p:spPr>
      </p:sp>
      <p:sp>
        <p:nvSpPr>
          <p:cNvPr id="2491395" name="Rectangle 3"/>
          <p:cNvSpPr>
            <a:spLocks noGrp="1" noChangeArrowheads="1"/>
          </p:cNvSpPr>
          <p:nvPr>
            <p:ph type="body" idx="1"/>
          </p:nvPr>
        </p:nvSpPr>
        <p:spPr>
          <a:xfrm>
            <a:off x="123159" y="4969895"/>
            <a:ext cx="6297043" cy="3957714"/>
          </a:xfrm>
        </p:spPr>
        <p:txBody>
          <a:bodyPr/>
          <a:lstStyle/>
          <a:p>
            <a:endParaRPr lang="en-US" dirty="0"/>
          </a:p>
          <a:p>
            <a:r>
              <a:rPr lang="en-US" dirty="0"/>
              <a:t>Alan Kay at a DAMA conference – </a:t>
            </a:r>
            <a:r>
              <a:rPr lang="en-US" i="1" dirty="0"/>
              <a:t>Data</a:t>
            </a:r>
            <a:r>
              <a:rPr lang="en-US" dirty="0"/>
              <a:t> Administration and Management Association??? Boy, do you guys need a new name.</a:t>
            </a:r>
          </a:p>
          <a:p>
            <a:endParaRPr lang="en-US" dirty="0"/>
          </a:p>
          <a:p>
            <a:r>
              <a:rPr lang="en-US" dirty="0"/>
              <a:t>Also works best if you do it in conjunction with other business analysis (process and requirements modelling) – the world has gone parallel, and there is less tolerance for standalone data modelling activities that are a serial step in the process</a:t>
            </a:r>
          </a:p>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body" idx="1"/>
          </p:nvPr>
        </p:nvSpPr>
        <p:spPr>
          <a:noFill/>
        </p:spPr>
        <p:txBody>
          <a:bodyPr/>
          <a:lstStyle/>
          <a:p>
            <a:r>
              <a:rPr dirty="0"/>
              <a:t>There are many ways to describe a business...</a:t>
            </a:r>
          </a:p>
          <a:p>
            <a:pPr marL="171450" lvl="1" indent="-171450">
              <a:buFont typeface="Arial" panose="020B0604020202020204" pitchFamily="34" charset="0"/>
              <a:buChar char="•"/>
              <a:defRPr/>
            </a:pPr>
            <a:r>
              <a:rPr dirty="0">
                <a:latin typeface="Arial" charset="0"/>
              </a:rPr>
              <a:t>How it works - Process Model</a:t>
            </a:r>
          </a:p>
          <a:p>
            <a:pPr marL="171450" lvl="1" indent="-171450">
              <a:buFont typeface="Arial" panose="020B0604020202020204" pitchFamily="34" charset="0"/>
              <a:buChar char="•"/>
              <a:defRPr/>
            </a:pPr>
            <a:r>
              <a:rPr dirty="0">
                <a:latin typeface="Arial" charset="0"/>
              </a:rPr>
              <a:t>How it</a:t>
            </a:r>
            <a:r>
              <a:rPr lang="uk-UA" altLang="ja-JP" dirty="0">
                <a:latin typeface="Arial" charset="0"/>
              </a:rPr>
              <a:t>'</a:t>
            </a:r>
            <a:r>
              <a:rPr altLang="ja-JP" dirty="0">
                <a:latin typeface="Arial" charset="0"/>
              </a:rPr>
              <a:t>s organ</a:t>
            </a:r>
            <a:r>
              <a:rPr lang="en-CA" altLang="ja-JP" dirty="0" err="1">
                <a:latin typeface="Arial" charset="0"/>
              </a:rPr>
              <a:t>ise</a:t>
            </a:r>
            <a:r>
              <a:rPr altLang="ja-JP" dirty="0">
                <a:latin typeface="Arial" charset="0"/>
              </a:rPr>
              <a:t>d - Organ</a:t>
            </a:r>
            <a:r>
              <a:rPr lang="en-US" altLang="ja-JP" dirty="0">
                <a:latin typeface="Arial" charset="0"/>
              </a:rPr>
              <a:t>isation</a:t>
            </a:r>
            <a:r>
              <a:rPr altLang="ja-JP" dirty="0">
                <a:latin typeface="Arial" charset="0"/>
              </a:rPr>
              <a:t> Chart</a:t>
            </a:r>
          </a:p>
          <a:p>
            <a:pPr marL="171450" lvl="1" indent="-171450">
              <a:buFont typeface="Arial" panose="020B0604020202020204" pitchFamily="34" charset="0"/>
              <a:buChar char="•"/>
              <a:defRPr/>
            </a:pPr>
            <a:r>
              <a:rPr dirty="0">
                <a:latin typeface="Arial" charset="0"/>
              </a:rPr>
              <a:t>Where it operates - Location Map</a:t>
            </a:r>
          </a:p>
          <a:p>
            <a:r>
              <a:rPr dirty="0"/>
              <a:t>and…</a:t>
            </a:r>
          </a:p>
          <a:p>
            <a:pPr marL="171450" lvl="1" indent="-171450">
              <a:buFont typeface="Arial" panose="020B0604020202020204" pitchFamily="34" charset="0"/>
              <a:buChar char="•"/>
              <a:defRPr/>
            </a:pPr>
            <a:r>
              <a:rPr lang="en-US" dirty="0">
                <a:latin typeface="Arial" charset="0"/>
              </a:rPr>
              <a:t>What things it deals with, and needs to know about – Concept Model </a:t>
            </a:r>
            <a:br>
              <a:rPr lang="en-US" dirty="0">
                <a:latin typeface="Arial" charset="0"/>
              </a:rPr>
            </a:br>
            <a:r>
              <a:rPr lang="en-US" dirty="0">
                <a:latin typeface="Arial" charset="0"/>
              </a:rPr>
              <a:t>(or Conceptual Data Model)</a:t>
            </a:r>
          </a:p>
          <a:p>
            <a:pPr marL="171450" indent="-171450">
              <a:buFont typeface="Arial" panose="020B0604020202020204" pitchFamily="34" charset="0"/>
              <a:buChar char="•"/>
              <a:defRPr/>
            </a:pPr>
            <a:endParaRPr dirty="0">
              <a:latin typeface="Arial" charset="0"/>
            </a:endParaRPr>
          </a:p>
          <a:p>
            <a:r>
              <a:rPr dirty="0"/>
              <a:t>Data </a:t>
            </a:r>
            <a:r>
              <a:rPr lang="en-CA" dirty="0"/>
              <a:t>modelling</a:t>
            </a:r>
            <a:r>
              <a:rPr dirty="0"/>
              <a:t> symbols will vary slightly among the different </a:t>
            </a:r>
            <a:r>
              <a:rPr lang="ja-JP" altLang="en-US" dirty="0"/>
              <a:t>“</a:t>
            </a:r>
            <a:r>
              <a:rPr altLang="ja-JP" dirty="0"/>
              <a:t>dialects</a:t>
            </a:r>
            <a:r>
              <a:rPr lang="ja-JP" altLang="en-US" dirty="0"/>
              <a:t>”</a:t>
            </a:r>
            <a:r>
              <a:rPr altLang="ja-JP" dirty="0"/>
              <a:t>, but the meaning is constant. The symbols are much more standard</a:t>
            </a:r>
            <a:r>
              <a:rPr lang="en-CA" altLang="ja-JP" dirty="0" err="1"/>
              <a:t>ise</a:t>
            </a:r>
            <a:r>
              <a:rPr altLang="ja-JP" dirty="0"/>
              <a:t>d than they used to be. </a:t>
            </a:r>
            <a:endParaRPr lang="en-CA" altLang="ja-JP" dirty="0"/>
          </a:p>
          <a:p>
            <a:endParaRPr lang="en-US" altLang="ja-JP" dirty="0">
              <a:latin typeface="Arial" charset="0"/>
            </a:endParaRPr>
          </a:p>
          <a:p>
            <a:r>
              <a:rPr lang="en-US" altLang="ja-JP" dirty="0">
                <a:latin typeface="Arial" charset="0"/>
              </a:rPr>
              <a:t>Also known as a "business object model," a “concept model,</a:t>
            </a:r>
            <a:r>
              <a:rPr lang="en-US" altLang="ja-JP" baseline="0" dirty="0">
                <a:latin typeface="Arial" charset="0"/>
              </a:rPr>
              <a:t>” a “domain model,” or a “business class model,” among other things.</a:t>
            </a:r>
            <a:endParaRPr lang="en-US" altLang="ja-JP" dirty="0">
              <a:latin typeface="Arial" charset="0"/>
            </a:endParaRPr>
          </a:p>
          <a:p>
            <a:endParaRPr dirty="0"/>
          </a:p>
          <a:p>
            <a:r>
              <a:rPr dirty="0"/>
              <a:t>Data </a:t>
            </a:r>
            <a:r>
              <a:rPr lang="en-CA" dirty="0"/>
              <a:t>Modelling</a:t>
            </a:r>
            <a:r>
              <a:rPr dirty="0"/>
              <a:t> involves:</a:t>
            </a:r>
          </a:p>
          <a:p>
            <a:pPr marL="171450" indent="-171450">
              <a:buFont typeface="Arial"/>
              <a:buChar char="•"/>
            </a:pPr>
            <a:r>
              <a:rPr dirty="0"/>
              <a:t>Gathering knowledge from Subject Matter Experts (the hard part!)</a:t>
            </a:r>
          </a:p>
          <a:p>
            <a:pPr marL="171450" indent="-171450">
              <a:buFont typeface="Arial"/>
              <a:buChar char="•"/>
            </a:pPr>
            <a:r>
              <a:rPr dirty="0"/>
              <a:t>Representing that knowledge using a set of standard symbols and conventions (the easier part!)</a:t>
            </a:r>
          </a:p>
          <a:p>
            <a:endParaRPr dirty="0"/>
          </a:p>
          <a:p>
            <a:endParaRPr dirty="0"/>
          </a:p>
          <a:p>
            <a:endParaRPr dirty="0"/>
          </a:p>
        </p:txBody>
      </p:sp>
      <p:sp>
        <p:nvSpPr>
          <p:cNvPr id="99331" name="Slide Image Placeholder 2"/>
          <p:cNvSpPr>
            <a:spLocks noGrp="1" noRot="1" noChangeAspect="1" noTextEdi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27943032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6D46-E784-7649-007C-5CEE584B5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08537-EF1B-7BFF-A9EC-685C825ECF89}"/>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1786AF21-234E-11E4-C283-3A49F4A3AF2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846698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0D807-AEEC-825E-9F43-EBABE2EB9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5A392-2822-C6CF-196B-44EF792601F7}"/>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F27DFFC5-894E-9204-F487-DEECA9D606A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221853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27725" cy="3335337"/>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56894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96596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13533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27725" cy="3335337"/>
          </a:xfrm>
        </p:spPr>
      </p:sp>
      <p:sp>
        <p:nvSpPr>
          <p:cNvPr id="3" name="Notes Placeholder 2"/>
          <p:cNvSpPr>
            <a:spLocks noGrp="1"/>
          </p:cNvSpPr>
          <p:nvPr>
            <p:ph type="body" idx="1"/>
          </p:nvPr>
        </p:nvSpPr>
        <p:spPr/>
        <p:txBody>
          <a:bodyPr/>
          <a:lstStyle/>
          <a:p>
            <a:pPr marL="6350">
              <a:lnSpc>
                <a:spcPct val="80000"/>
              </a:lnSpc>
              <a:buClr>
                <a:srgbClr val="000000"/>
              </a:buClr>
              <a:buNone/>
              <a:defRPr/>
            </a:pPr>
            <a:r>
              <a:rPr lang="en-CA" i="1" dirty="0">
                <a:solidFill>
                  <a:srgbClr val="000000"/>
                </a:solidFill>
                <a:latin typeface="Arial" panose="020B0604020202020204" pitchFamily="34" charset="0"/>
                <a:cs typeface="Arial" panose="020B0604020202020204" pitchFamily="34" charset="0"/>
              </a:rPr>
              <a:t>Process: </a:t>
            </a:r>
            <a:br>
              <a:rPr lang="en-CA" i="1" dirty="0">
                <a:solidFill>
                  <a:srgbClr val="000000"/>
                </a:solidFill>
                <a:latin typeface="Arial" panose="020B0604020202020204" pitchFamily="34" charset="0"/>
                <a:cs typeface="Arial" panose="020B0604020202020204" pitchFamily="34" charset="0"/>
              </a:rPr>
            </a:br>
            <a:r>
              <a:rPr lang="en-CA" i="1" dirty="0">
                <a:solidFill>
                  <a:srgbClr val="000000"/>
                </a:solidFill>
                <a:latin typeface="Arial" panose="020B0604020202020204" pitchFamily="34" charset="0"/>
                <a:cs typeface="Arial" panose="020B0604020202020204" pitchFamily="34" charset="0"/>
              </a:rPr>
              <a:t>(or “end to end, cross-functional, Business Process”)</a:t>
            </a:r>
            <a:br>
              <a:rPr lang="en-CA" i="1" dirty="0">
                <a:solidFill>
                  <a:srgbClr val="000000"/>
                </a:solidFill>
                <a:latin typeface="Arial" panose="020B0604020202020204" pitchFamily="34" charset="0"/>
                <a:cs typeface="Arial" panose="020B0604020202020204" pitchFamily="34" charset="0"/>
              </a:rPr>
            </a:br>
            <a:r>
              <a:rPr lang="en-CA" i="1" dirty="0">
                <a:solidFill>
                  <a:srgbClr val="000000"/>
                </a:solidFill>
                <a:latin typeface="Arial" panose="020B0604020202020204" pitchFamily="34" charset="0"/>
                <a:cs typeface="Arial" panose="020B0604020202020204" pitchFamily="34" charset="0"/>
              </a:rPr>
              <a:t>A</a:t>
            </a:r>
            <a:r>
              <a:rPr lang="en-CA" dirty="0">
                <a:solidFill>
                  <a:srgbClr val="000000"/>
                </a:solidFill>
                <a:latin typeface="Arial" panose="020B0604020202020204" pitchFamily="34" charset="0"/>
                <a:cs typeface="Arial" panose="020B0604020202020204" pitchFamily="34" charset="0"/>
              </a:rPr>
              <a:t> sequence or set of </a:t>
            </a:r>
            <a:r>
              <a:rPr lang="en-CA" i="1" dirty="0">
                <a:solidFill>
                  <a:srgbClr val="000000"/>
                </a:solidFill>
                <a:latin typeface="Arial" panose="020B0604020202020204" pitchFamily="34" charset="0"/>
                <a:cs typeface="Arial" panose="020B0604020202020204" pitchFamily="34" charset="0"/>
              </a:rPr>
              <a:t>activities</a:t>
            </a:r>
            <a:r>
              <a:rPr lang="en-CA" dirty="0">
                <a:solidFill>
                  <a:srgbClr val="000000"/>
                </a:solidFill>
                <a:latin typeface="Arial" panose="020B0604020202020204" pitchFamily="34" charset="0"/>
                <a:cs typeface="Arial" panose="020B0604020202020204" pitchFamily="34" charset="0"/>
              </a:rPr>
              <a:t> that delivers significant </a:t>
            </a:r>
            <a:r>
              <a:rPr lang="en-CA" i="1" dirty="0">
                <a:solidFill>
                  <a:srgbClr val="000000"/>
                </a:solidFill>
                <a:latin typeface="Arial" panose="020B0604020202020204" pitchFamily="34" charset="0"/>
                <a:cs typeface="Arial" panose="020B0604020202020204" pitchFamily="34" charset="0"/>
              </a:rPr>
              <a:t>results</a:t>
            </a:r>
            <a:r>
              <a:rPr lang="en-CA" dirty="0">
                <a:solidFill>
                  <a:srgbClr val="000000"/>
                </a:solidFill>
                <a:latin typeface="Arial" panose="020B0604020202020204" pitchFamily="34" charset="0"/>
                <a:cs typeface="Arial" panose="020B0604020202020204" pitchFamily="34" charset="0"/>
              </a:rPr>
              <a:t> for the process’ customer and other </a:t>
            </a:r>
            <a:r>
              <a:rPr lang="en-CA" i="1" dirty="0">
                <a:solidFill>
                  <a:srgbClr val="000000"/>
                </a:solidFill>
                <a:latin typeface="Arial" panose="020B0604020202020204" pitchFamily="34" charset="0"/>
                <a:cs typeface="Arial" panose="020B0604020202020204" pitchFamily="34" charset="0"/>
              </a:rPr>
              <a:t>stakeholders</a:t>
            </a:r>
          </a:p>
          <a:p>
            <a:pPr marL="177800" indent="-171450">
              <a:lnSpc>
                <a:spcPct val="80000"/>
              </a:lnSpc>
              <a:buClr>
                <a:srgbClr val="000000"/>
              </a:buClr>
              <a:buFont typeface="Arial" panose="020B0604020202020204" pitchFamily="34" charset="0"/>
              <a:buChar char="•"/>
              <a:defRPr/>
            </a:pPr>
            <a:r>
              <a:rPr lang="en-CA" dirty="0">
                <a:solidFill>
                  <a:srgbClr val="000000"/>
                </a:solidFill>
                <a:latin typeface="Arial" panose="020B0604020202020204" pitchFamily="34" charset="0"/>
                <a:cs typeface="Arial" panose="020B0604020202020204" pitchFamily="34" charset="0"/>
              </a:rPr>
              <a:t>involves multiple participants (actors or roles) </a:t>
            </a:r>
            <a:br>
              <a:rPr lang="en-CA"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and multiple organisation units / functions</a:t>
            </a:r>
          </a:p>
          <a:p>
            <a:pPr marL="177800" indent="-171450">
              <a:lnSpc>
                <a:spcPct val="80000"/>
              </a:lnSpc>
              <a:buClr>
                <a:srgbClr val="000000"/>
              </a:buClr>
              <a:buFont typeface="Arial" panose="020B0604020202020204" pitchFamily="34" charset="0"/>
              <a:buChar char="•"/>
              <a:defRPr/>
            </a:pPr>
            <a:r>
              <a:rPr lang="en-CA" dirty="0">
                <a:solidFill>
                  <a:srgbClr val="000000"/>
                </a:solidFill>
                <a:latin typeface="Arial" panose="020B0604020202020204" pitchFamily="34" charset="0"/>
                <a:cs typeface="Arial" panose="020B0604020202020204" pitchFamily="34" charset="0"/>
              </a:rPr>
              <a:t>may or may not have a defined workflow</a:t>
            </a:r>
          </a:p>
          <a:p>
            <a:pPr marL="177800" indent="-171450">
              <a:lnSpc>
                <a:spcPct val="80000"/>
              </a:lnSpc>
              <a:buClr>
                <a:srgbClr val="000000"/>
              </a:buClr>
              <a:buFont typeface="Arial" panose="020B0604020202020204" pitchFamily="34" charset="0"/>
              <a:buChar char="•"/>
              <a:defRPr/>
            </a:pPr>
            <a:r>
              <a:rPr lang="en-CA" dirty="0">
                <a:solidFill>
                  <a:srgbClr val="000000"/>
                </a:solidFill>
                <a:latin typeface="Arial" panose="020B0604020202020204" pitchFamily="34" charset="0"/>
                <a:cs typeface="Arial" panose="020B0604020202020204" pitchFamily="34" charset="0"/>
              </a:rPr>
              <a:t>initially break a </a:t>
            </a:r>
            <a:r>
              <a:rPr lang="en-CA" i="1" dirty="0">
                <a:solidFill>
                  <a:srgbClr val="000000"/>
                </a:solidFill>
                <a:latin typeface="Arial" panose="020B0604020202020204" pitchFamily="34" charset="0"/>
                <a:cs typeface="Arial" panose="020B0604020202020204" pitchFamily="34" charset="0"/>
              </a:rPr>
              <a:t>process</a:t>
            </a:r>
            <a:r>
              <a:rPr lang="en-CA" dirty="0">
                <a:solidFill>
                  <a:srgbClr val="000000"/>
                </a:solidFill>
                <a:latin typeface="Arial" panose="020B0604020202020204" pitchFamily="34" charset="0"/>
                <a:cs typeface="Arial" panose="020B0604020202020204" pitchFamily="34" charset="0"/>
              </a:rPr>
              <a:t> into five to seven </a:t>
            </a:r>
            <a:r>
              <a:rPr lang="en-CA" i="1" dirty="0">
                <a:solidFill>
                  <a:srgbClr val="000000"/>
                </a:solidFill>
                <a:latin typeface="Arial" panose="020B0604020202020204" pitchFamily="34" charset="0"/>
                <a:cs typeface="Arial" panose="020B0604020202020204" pitchFamily="34" charset="0"/>
              </a:rPr>
              <a:t>major activities </a:t>
            </a:r>
            <a:br>
              <a:rPr lang="en-CA" i="1"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a:t>
            </a:r>
            <a:r>
              <a:rPr lang="en-CA" i="1" dirty="0">
                <a:solidFill>
                  <a:srgbClr val="000000"/>
                </a:solidFill>
                <a:latin typeface="Arial" panose="020B0604020202020204" pitchFamily="34" charset="0"/>
                <a:cs typeface="Arial" panose="020B0604020202020204" pitchFamily="34" charset="0"/>
              </a:rPr>
              <a:t>subprocesses</a:t>
            </a:r>
            <a:r>
              <a:rPr lang="en-CA" dirty="0">
                <a:solidFill>
                  <a:srgbClr val="000000"/>
                </a:solidFill>
                <a:latin typeface="Arial" panose="020B0604020202020204" pitchFamily="34" charset="0"/>
                <a:cs typeface="Arial" panose="020B0604020202020204" pitchFamily="34" charset="0"/>
              </a:rPr>
              <a:t>, </a:t>
            </a:r>
            <a:r>
              <a:rPr lang="en-CA" i="1" dirty="0">
                <a:solidFill>
                  <a:srgbClr val="000000"/>
                </a:solidFill>
                <a:latin typeface="Arial" panose="020B0604020202020204" pitchFamily="34" charset="0"/>
                <a:cs typeface="Arial" panose="020B0604020202020204" pitchFamily="34" charset="0"/>
              </a:rPr>
              <a:t>phases</a:t>
            </a:r>
            <a:r>
              <a:rPr lang="en-CA" dirty="0">
                <a:solidFill>
                  <a:srgbClr val="000000"/>
                </a:solidFill>
                <a:latin typeface="Arial" panose="020B0604020202020204" pitchFamily="34" charset="0"/>
                <a:cs typeface="Arial" panose="020B0604020202020204" pitchFamily="34" charset="0"/>
              </a:rPr>
              <a:t>, or </a:t>
            </a:r>
            <a:r>
              <a:rPr lang="en-CA" i="1" dirty="0">
                <a:solidFill>
                  <a:srgbClr val="000000"/>
                </a:solidFill>
                <a:latin typeface="Arial" panose="020B0604020202020204" pitchFamily="34" charset="0"/>
                <a:cs typeface="Arial" panose="020B0604020202020204" pitchFamily="34" charset="0"/>
              </a:rPr>
              <a:t>milestones</a:t>
            </a:r>
            <a:r>
              <a:rPr lang="en-CA" dirty="0">
                <a:solidFill>
                  <a:srgbClr val="000000"/>
                </a:solidFill>
                <a:latin typeface="Arial" panose="020B0604020202020204" pitchFamily="34" charset="0"/>
                <a:cs typeface="Arial" panose="020B0604020202020204" pitchFamily="34" charset="0"/>
              </a:rPr>
              <a:t>) </a:t>
            </a:r>
            <a:br>
              <a:rPr lang="en-CA"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each made up of more granular </a:t>
            </a:r>
            <a:r>
              <a:rPr lang="en-CA" i="1" dirty="0">
                <a:solidFill>
                  <a:srgbClr val="000000"/>
                </a:solidFill>
                <a:latin typeface="Arial" panose="020B0604020202020204" pitchFamily="34" charset="0"/>
                <a:cs typeface="Arial" panose="020B0604020202020204" pitchFamily="34" charset="0"/>
              </a:rPr>
              <a:t>activities</a:t>
            </a:r>
            <a:r>
              <a:rPr lang="en-CA" dirty="0">
                <a:solidFill>
                  <a:srgbClr val="000000"/>
                </a:solidFill>
                <a:latin typeface="Arial" panose="020B0604020202020204" pitchFamily="34" charset="0"/>
                <a:cs typeface="Arial" panose="020B0604020202020204" pitchFamily="34" charset="0"/>
              </a:rPr>
              <a:t> or </a:t>
            </a:r>
            <a:r>
              <a:rPr lang="en-CA" i="1" dirty="0">
                <a:solidFill>
                  <a:srgbClr val="000000"/>
                </a:solidFill>
                <a:latin typeface="Arial" panose="020B0604020202020204" pitchFamily="34" charset="0"/>
                <a:cs typeface="Arial" panose="020B0604020202020204" pitchFamily="34" charset="0"/>
              </a:rPr>
              <a:t>tasks</a:t>
            </a:r>
            <a:br>
              <a:rPr lang="en-CA" i="1"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each of which might contain one or more documented </a:t>
            </a:r>
            <a:r>
              <a:rPr lang="en-CA" i="1" dirty="0">
                <a:solidFill>
                  <a:srgbClr val="000000"/>
                </a:solidFill>
                <a:latin typeface="Arial" panose="020B0604020202020204" pitchFamily="34" charset="0"/>
                <a:cs typeface="Arial" panose="020B0604020202020204" pitchFamily="34" charset="0"/>
              </a:rPr>
              <a:t>procedures</a:t>
            </a:r>
            <a:br>
              <a:rPr lang="en-CA" i="1" dirty="0">
                <a:solidFill>
                  <a:srgbClr val="000000"/>
                </a:solidFill>
                <a:latin typeface="Arial" panose="020B0604020202020204" pitchFamily="34" charset="0"/>
                <a:cs typeface="Arial" panose="020B0604020202020204" pitchFamily="34" charset="0"/>
              </a:rPr>
            </a:br>
            <a:endParaRPr lang="en-CA" i="1" dirty="0">
              <a:solidFill>
                <a:srgbClr val="000000"/>
              </a:solidFill>
              <a:latin typeface="Arial" panose="020B0604020202020204" pitchFamily="34" charset="0"/>
              <a:cs typeface="Arial" panose="020B0604020202020204" pitchFamily="34" charset="0"/>
            </a:endParaRPr>
          </a:p>
          <a:p>
            <a:pPr marL="6350">
              <a:lnSpc>
                <a:spcPct val="80000"/>
              </a:lnSpc>
              <a:buClr>
                <a:srgbClr val="000000"/>
              </a:buClr>
              <a:buNone/>
              <a:defRPr/>
            </a:pPr>
            <a:r>
              <a:rPr lang="en-CA" i="1" dirty="0">
                <a:solidFill>
                  <a:srgbClr val="000000"/>
                </a:solidFill>
                <a:latin typeface="Arial" panose="020B0604020202020204" pitchFamily="34" charset="0"/>
                <a:cs typeface="Arial" panose="020B0604020202020204" pitchFamily="34" charset="0"/>
              </a:rPr>
              <a:t>Procedure:</a:t>
            </a:r>
            <a:br>
              <a:rPr lang="en-CA" b="1" i="1"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A set of work instructions for a specific task or activity that will yield identical results every time.</a:t>
            </a:r>
          </a:p>
          <a:p>
            <a:pPr marL="177800" indent="-171450">
              <a:lnSpc>
                <a:spcPct val="80000"/>
              </a:lnSpc>
              <a:buClr>
                <a:srgbClr val="000000"/>
              </a:buClr>
              <a:buFont typeface="Arial" panose="020B0604020202020204" pitchFamily="34" charset="0"/>
              <a:buChar char="•"/>
              <a:defRPr/>
            </a:pPr>
            <a:r>
              <a:rPr lang="en-CA" dirty="0">
                <a:solidFill>
                  <a:srgbClr val="000000"/>
                </a:solidFill>
                <a:latin typeface="Arial" panose="020B0604020202020204" pitchFamily="34" charset="0"/>
                <a:cs typeface="Arial" panose="020B0604020202020204" pitchFamily="34" charset="0"/>
              </a:rPr>
              <a:t>usually one person or a small number of persons;</a:t>
            </a:r>
          </a:p>
          <a:p>
            <a:pPr marL="177800" indent="-171450">
              <a:lnSpc>
                <a:spcPct val="80000"/>
              </a:lnSpc>
              <a:buClr>
                <a:srgbClr val="000000"/>
              </a:buClr>
              <a:buFont typeface="Arial" panose="020B0604020202020204" pitchFamily="34" charset="0"/>
              <a:buChar char="•"/>
              <a:defRPr/>
            </a:pPr>
            <a:r>
              <a:rPr lang="en-CA" dirty="0">
                <a:solidFill>
                  <a:srgbClr val="000000"/>
                </a:solidFill>
                <a:latin typeface="Arial" panose="020B0604020202020204" pitchFamily="34" charset="0"/>
                <a:cs typeface="Arial" panose="020B0604020202020204" pitchFamily="34" charset="0"/>
              </a:rPr>
              <a:t>usually within a single function or organisational unit;</a:t>
            </a:r>
          </a:p>
          <a:p>
            <a:pPr marL="177800" indent="-171450">
              <a:lnSpc>
                <a:spcPct val="80000"/>
              </a:lnSpc>
              <a:buClr>
                <a:srgbClr val="000000"/>
              </a:buClr>
              <a:buFont typeface="Arial" panose="020B0604020202020204" pitchFamily="34" charset="0"/>
              <a:buChar char="•"/>
              <a:defRPr/>
            </a:pPr>
            <a:r>
              <a:rPr lang="en-CA" dirty="0">
                <a:solidFill>
                  <a:srgbClr val="000000"/>
                </a:solidFill>
                <a:latin typeface="Arial" panose="020B0604020202020204" pitchFamily="34" charset="0"/>
                <a:cs typeface="Arial" panose="020B0604020202020204" pitchFamily="34" charset="0"/>
              </a:rPr>
              <a:t>a type of </a:t>
            </a:r>
            <a:r>
              <a:rPr lang="en-CA" i="1" dirty="0">
                <a:solidFill>
                  <a:srgbClr val="000000"/>
                </a:solidFill>
                <a:latin typeface="Arial" panose="020B0604020202020204" pitchFamily="34" charset="0"/>
                <a:cs typeface="Arial" panose="020B0604020202020204" pitchFamily="34" charset="0"/>
              </a:rPr>
              <a:t>job aid, </a:t>
            </a:r>
            <a:r>
              <a:rPr lang="en-CA" dirty="0">
                <a:solidFill>
                  <a:srgbClr val="000000"/>
                </a:solidFill>
                <a:latin typeface="Arial" panose="020B0604020202020204" pitchFamily="34" charset="0"/>
                <a:cs typeface="Arial" panose="020B0604020202020204" pitchFamily="34" charset="0"/>
              </a:rPr>
              <a:t>also known as </a:t>
            </a:r>
            <a:br>
              <a:rPr lang="en-CA" i="1"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Standard Work Instructions (SWI) </a:t>
            </a:r>
            <a:br>
              <a:rPr lang="en-CA"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or Standard Operating Procedure (SOP)</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832938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52707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975764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133477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3388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3"/>
          <p:cNvSpPr>
            <a:spLocks noGrp="1" noRot="1" noChangeAspect="1" noTextEdit="1"/>
          </p:cNvSpPr>
          <p:nvPr>
            <p:ph type="sldImg"/>
          </p:nvPr>
        </p:nvSpPr>
        <p:spPr>
          <a:xfrm>
            <a:off x="444500" y="288925"/>
            <a:ext cx="5929313" cy="3335338"/>
          </a:xfrm>
          <a:prstGeom prst="rect">
            <a:avLst/>
          </a:prstGeom>
        </p:spPr>
      </p:sp>
      <p:sp>
        <p:nvSpPr>
          <p:cNvPr id="172035" name="Notes Placeholder 4"/>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a:defRPr/>
            </a:pPr>
            <a:endParaRPr lang="en-CA" dirty="0">
              <a:cs typeface="+mn-cs"/>
            </a:endParaRPr>
          </a:p>
        </p:txBody>
      </p:sp>
    </p:spTree>
    <p:extLst>
      <p:ext uri="{BB962C8B-B14F-4D97-AF65-F5344CB8AC3E}">
        <p14:creationId xmlns:p14="http://schemas.microsoft.com/office/powerpoint/2010/main" val="25896363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380275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0"/>
            <a:ext cx="8439151" cy="4748213"/>
          </a:xfrm>
        </p:spPr>
      </p:sp>
    </p:spTree>
    <p:extLst>
      <p:ext uri="{BB962C8B-B14F-4D97-AF65-F5344CB8AC3E}">
        <p14:creationId xmlns:p14="http://schemas.microsoft.com/office/powerpoint/2010/main" val="11833434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4"/>
          <p:cNvSpPr>
            <a:spLocks noGrp="1" noRot="1" noChangeAspect="1" noChangeArrowheads="1" noTextEdit="1"/>
          </p:cNvSpPr>
          <p:nvPr>
            <p:ph type="sldImg"/>
          </p:nvPr>
        </p:nvSpPr>
        <p:spPr>
          <a:xfrm>
            <a:off x="447675" y="290513"/>
            <a:ext cx="5929313" cy="3335337"/>
          </a:xfrm>
          <a:prstGeom prst="rect">
            <a:avLst/>
          </a:prstGeom>
        </p:spPr>
      </p:sp>
      <p:sp>
        <p:nvSpPr>
          <p:cNvPr id="173059" name="Rectangle 5"/>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dirty="0">
              <a:cs typeface="+mn-cs"/>
            </a:endParaRPr>
          </a:p>
        </p:txBody>
      </p:sp>
    </p:spTree>
    <p:extLst>
      <p:ext uri="{BB962C8B-B14F-4D97-AF65-F5344CB8AC3E}">
        <p14:creationId xmlns:p14="http://schemas.microsoft.com/office/powerpoint/2010/main" val="23082889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Grp="1" noRot="1" noChangeAspect="1" noChangeArrowheads="1" noTextEdit="1"/>
          </p:cNvSpPr>
          <p:nvPr>
            <p:ph type="sldImg"/>
          </p:nvPr>
        </p:nvSpPr>
        <p:spPr>
          <a:xfrm>
            <a:off x="446088" y="284163"/>
            <a:ext cx="5940425" cy="3341687"/>
          </a:xfrm>
          <a:ln/>
          <a:extLst>
            <a:ext uri="{FAA26D3D-D897-4be2-8F04-BA451C77F1D7}">
              <ma14:placeholderFlag xmlns="" xmlns:ma14="http://schemas.microsoft.com/office/mac/drawingml/2011/main" val="1"/>
            </a:ext>
          </a:extLst>
        </p:spPr>
      </p:sp>
      <p:sp>
        <p:nvSpPr>
          <p:cNvPr id="1361923" name="Rectangle 3"/>
          <p:cNvSpPr>
            <a:spLocks noGrp="1" noChangeArrowheads="1"/>
          </p:cNvSpPr>
          <p:nvPr>
            <p:ph type="body" idx="1"/>
          </p:nvPr>
        </p:nvSpPr>
        <p:spPr>
          <a:xfrm>
            <a:off x="230188" y="5104177"/>
            <a:ext cx="6537324" cy="3674064"/>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latin typeface="Arial" charset="0"/>
                <a:ea typeface="ＭＳ Ｐゴシック" charset="0"/>
                <a:cs typeface="ＭＳ Ｐゴシック" charset="0"/>
              </a:rPr>
              <a:t>These are simple, painfully obvious diagrams, but are</a:t>
            </a:r>
            <a:r>
              <a:rPr lang="en-CA" sz="1200" kern="1200" baseline="0" dirty="0">
                <a:solidFill>
                  <a:schemeClr val="tx1"/>
                </a:solidFill>
                <a:latin typeface="Arial" charset="0"/>
                <a:ea typeface="ＭＳ Ｐゴシック" charset="0"/>
                <a:cs typeface="ＭＳ Ｐゴシック" charset="0"/>
              </a:rPr>
              <a:t> </a:t>
            </a:r>
            <a:r>
              <a:rPr lang="en-CA" sz="1200" kern="1200" dirty="0">
                <a:solidFill>
                  <a:schemeClr val="tx1"/>
                </a:solidFill>
                <a:latin typeface="Arial" charset="0"/>
                <a:ea typeface="ＭＳ Ｐゴシック" charset="0"/>
                <a:cs typeface="ＭＳ Ｐゴシック" charset="0"/>
              </a:rPr>
              <a:t>vastly under-utilised as a mechanism for showing gaps, conflicts, and disconnects between functions. A Process</a:t>
            </a:r>
            <a:r>
              <a:rPr lang="en-CA" sz="1200" kern="1200" baseline="0" dirty="0">
                <a:solidFill>
                  <a:schemeClr val="tx1"/>
                </a:solidFill>
                <a:latin typeface="Arial" charset="0"/>
                <a:ea typeface="ＭＳ Ｐゴシック" charset="0"/>
                <a:cs typeface="ＭＳ Ｐゴシック" charset="0"/>
              </a:rPr>
              <a:t> Scope Model helps people “let go” of current implementation constraints/assumptions, and w</a:t>
            </a:r>
            <a:r>
              <a:rPr lang="en-CA" sz="1200" kern="1200" dirty="0">
                <a:solidFill>
                  <a:schemeClr val="tx1"/>
                </a:solidFill>
                <a:latin typeface="Arial" charset="0"/>
                <a:ea typeface="ＭＳ Ｐゴシック" charset="0"/>
                <a:cs typeface="ＭＳ Ｐゴシック" charset="0"/>
              </a:rPr>
              <a:t>henever we first draw a Process Summary Chart (also called a “Process-Function Chart”) with a client, </a:t>
            </a:r>
            <a:r>
              <a:rPr lang="en-US" sz="1200" kern="1200" dirty="0">
                <a:solidFill>
                  <a:schemeClr val="tx1"/>
                </a:solidFill>
                <a:latin typeface="Arial" charset="0"/>
                <a:ea typeface="ＭＳ Ｐゴシック" charset="0"/>
                <a:cs typeface="ＭＳ Ｐゴシック" charset="0"/>
              </a:rPr>
              <a:t>the reaction is </a:t>
            </a:r>
            <a:r>
              <a:rPr lang="ja-JP" altLang="en-US" sz="1200" kern="120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We sort of knew that, but we</a:t>
            </a:r>
            <a:r>
              <a:rPr lang="uk-UA" sz="1200" kern="1200" dirty="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ve never seen it put that clearly before.</a:t>
            </a:r>
            <a:r>
              <a:rPr lang="ja-JP" altLang="en-US" sz="1200" kern="1200">
                <a:solidFill>
                  <a:schemeClr val="tx1"/>
                </a:solidFill>
                <a:latin typeface="Arial" charset="0"/>
                <a:ea typeface="ＭＳ Ｐゴシック" charset="0"/>
                <a:cs typeface="ＭＳ Ｐゴシック" charset="0"/>
              </a:rPr>
              <a:t>”</a:t>
            </a:r>
            <a:endParaRPr lang="en-CA" altLang="ja-JP" sz="1200" kern="1200" dirty="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ja-JP" dirty="0"/>
          </a:p>
          <a:p>
            <a:pPr>
              <a:defRPr/>
            </a:pPr>
            <a:r>
              <a:rPr lang="en-CA" altLang="ja-JP" dirty="0"/>
              <a:t>We call it a “Process Scope Model” when it doesn</a:t>
            </a:r>
            <a:r>
              <a:rPr lang="uk-UA" altLang="ja-JP" dirty="0"/>
              <a:t>'</a:t>
            </a:r>
            <a:r>
              <a:rPr lang="en-CA" altLang="ja-JP" dirty="0"/>
              <a:t>t show the functional areas, a “Process Summary Chart” when it does – it</a:t>
            </a:r>
            <a:r>
              <a:rPr lang="uk-UA" altLang="ja-JP" dirty="0"/>
              <a:t>'</a:t>
            </a:r>
            <a:r>
              <a:rPr lang="en-CA" altLang="ja-JP" dirty="0"/>
              <a:t>s the initial intersection of “what” and “who.” It clearly illustrates the cross-functional scope of the process</a:t>
            </a:r>
            <a:br>
              <a:rPr lang="en-CA" altLang="ja-JP" dirty="0"/>
            </a:br>
            <a:endParaRPr lang="en-CA" altLang="ja-JP" dirty="0"/>
          </a:p>
          <a:p>
            <a:pPr>
              <a:defRPr/>
            </a:pPr>
            <a:r>
              <a:rPr lang="en-CA" altLang="ja-JP" dirty="0"/>
              <a:t>Don</a:t>
            </a:r>
            <a:r>
              <a:rPr lang="uk-UA" altLang="ja-JP" dirty="0"/>
              <a:t>'</a:t>
            </a:r>
            <a:r>
              <a:rPr lang="en-CA" altLang="ja-JP" dirty="0"/>
              <a:t>t forget external participants such as </a:t>
            </a:r>
            <a:r>
              <a:rPr lang="en-US" dirty="0"/>
              <a:t>as Customers, Suppliers, Partners, Associations, or Regulators!</a:t>
            </a:r>
            <a:br>
              <a:rPr lang="en-US" dirty="0"/>
            </a:br>
            <a:endParaRPr lang="en-CA" altLang="ja-JP" dirty="0"/>
          </a:p>
          <a:p>
            <a:pPr>
              <a:defRPr/>
            </a:pPr>
            <a:r>
              <a:rPr lang="en-CA" altLang="ja-JP" dirty="0"/>
              <a:t>Excellent tool for organising analysis. E.g., list detailed activities, objectives, actors, etc. by Function or Main Activity</a:t>
            </a:r>
            <a:endParaRPr lang="en-US" dirty="0"/>
          </a:p>
          <a:p>
            <a:endParaRPr lang="en-US" dirty="0"/>
          </a:p>
        </p:txBody>
      </p:sp>
    </p:spTree>
    <p:extLst>
      <p:ext uri="{BB962C8B-B14F-4D97-AF65-F5344CB8AC3E}">
        <p14:creationId xmlns:p14="http://schemas.microsoft.com/office/powerpoint/2010/main" val="37229177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4"/>
          <p:cNvSpPr>
            <a:spLocks noGrp="1" noRot="1" noChangeAspect="1" noChangeArrowheads="1" noTextEdit="1"/>
          </p:cNvSpPr>
          <p:nvPr>
            <p:ph type="sldImg"/>
          </p:nvPr>
        </p:nvSpPr>
        <p:spPr>
          <a:xfrm>
            <a:off x="431800" y="287338"/>
            <a:ext cx="5929313" cy="3335337"/>
          </a:xfrm>
          <a:prstGeom prst="rect">
            <a:avLst/>
          </a:prstGeom>
        </p:spPr>
      </p:sp>
      <p:sp>
        <p:nvSpPr>
          <p:cNvPr id="278531" name="Rectangle 5"/>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latin typeface="Arial" charset="0"/>
                <a:ea typeface="ＭＳ Ｐゴシック" charset="0"/>
                <a:cs typeface="ＭＳ Ｐゴシック" charset="0"/>
              </a:rPr>
              <a:t>The fact that these are physical models is frequently ignored or glossed over.</a:t>
            </a:r>
            <a:endParaRPr lang="en-US" sz="1200" kern="1200" dirty="0">
              <a:solidFill>
                <a:schemeClr val="tx1"/>
              </a:solidFill>
              <a:latin typeface="Arial" charset="0"/>
              <a:ea typeface="ＭＳ Ｐゴシック" charset="0"/>
              <a:cs typeface="ＭＳ Ｐゴシック" charset="0"/>
            </a:endParaRPr>
          </a:p>
          <a:p>
            <a:endParaRPr lang="en-CA" dirty="0">
              <a:latin typeface="Verdana Ref" charset="0"/>
            </a:endParaRPr>
          </a:p>
          <a:p>
            <a:r>
              <a:rPr lang="en-CA" dirty="0">
                <a:latin typeface="Verdana Ref" charset="0"/>
              </a:rPr>
              <a:t>Some of these steps represent a LOT of work, but…</a:t>
            </a:r>
          </a:p>
          <a:p>
            <a:r>
              <a:rPr lang="en-CA" dirty="0">
                <a:latin typeface="Verdana Ref" charset="0"/>
              </a:rPr>
              <a:t>“In a handoff diagram, </a:t>
            </a:r>
          </a:p>
          <a:p>
            <a:r>
              <a:rPr lang="en-CA" dirty="0">
                <a:latin typeface="Verdana Ref" charset="0"/>
              </a:rPr>
              <a:t>whenever an actor holds the work, </a:t>
            </a:r>
          </a:p>
          <a:p>
            <a:r>
              <a:rPr lang="en-CA" dirty="0">
                <a:latin typeface="Verdana Ref" charset="0"/>
              </a:rPr>
              <a:t>whether they do a lot or a little, </a:t>
            </a:r>
          </a:p>
          <a:p>
            <a:r>
              <a:rPr lang="en-CA" dirty="0">
                <a:latin typeface="Verdana Ref" charset="0"/>
              </a:rPr>
              <a:t>draw one box and move on.</a:t>
            </a:r>
            <a:endParaRPr lang="en-US" dirty="0">
              <a:latin typeface="Verdana Ref" charset="0"/>
            </a:endParaRPr>
          </a:p>
        </p:txBody>
      </p:sp>
    </p:spTree>
    <p:extLst>
      <p:ext uri="{BB962C8B-B14F-4D97-AF65-F5344CB8AC3E}">
        <p14:creationId xmlns:p14="http://schemas.microsoft.com/office/powerpoint/2010/main" val="2477051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1588"/>
            <a:ext cx="8997950" cy="5062538"/>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98018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5"/>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cs typeface="+mn-cs"/>
              </a:rPr>
              <a:t>This shows how this style of diagram pulls together process workflow, use cases, and services.</a:t>
            </a:r>
          </a:p>
          <a:p>
            <a:pPr>
              <a:defRPr/>
            </a:pPr>
            <a:endParaRPr lang="en-US" dirty="0">
              <a:cs typeface="+mn-cs"/>
            </a:endParaRPr>
          </a:p>
          <a:p>
            <a:pPr>
              <a:defRPr/>
            </a:pPr>
            <a:r>
              <a:rPr lang="en-US" dirty="0">
                <a:cs typeface="+mn-cs"/>
              </a:rPr>
              <a:t>“Actor – Service (verb-noun) – Platform” forms a Use Case – “Customer Service Rep Idles Units via S-MAN”</a:t>
            </a:r>
          </a:p>
        </p:txBody>
      </p:sp>
      <p:sp>
        <p:nvSpPr>
          <p:cNvPr id="216067" name="Slide Image Placeholder 2"/>
          <p:cNvSpPr>
            <a:spLocks noGrp="1" noRot="1" noChangeAspect="1" noTextEdit="1"/>
          </p:cNvSpPr>
          <p:nvPr>
            <p:ph type="sldImg"/>
          </p:nvPr>
        </p:nvSpPr>
        <p:spPr>
          <a:xfrm>
            <a:off x="450850" y="285750"/>
            <a:ext cx="5929313" cy="3335338"/>
          </a:xfrm>
          <a:prstGeom prst="rect">
            <a:avLst/>
          </a:prstGeom>
        </p:spPr>
      </p:sp>
    </p:spTree>
    <p:extLst>
      <p:ext uri="{BB962C8B-B14F-4D97-AF65-F5344CB8AC3E}">
        <p14:creationId xmlns:p14="http://schemas.microsoft.com/office/powerpoint/2010/main" val="12943956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2201" cy="4902201"/>
          </a:xfrm>
        </p:spPr>
      </p:sp>
      <p:sp>
        <p:nvSpPr>
          <p:cNvPr id="80898" name="Notes Placeholder 2"/>
          <p:cNvSpPr>
            <a:spLocks noGrp="1"/>
          </p:cNvSpPr>
          <p:nvPr>
            <p:ph type="body" idx="1"/>
          </p:nvPr>
        </p:nvSpPr>
        <p:spPr>
          <a:noFill/>
        </p:spPr>
        <p:txBody>
          <a:bodyPr/>
          <a:lstStyle/>
          <a:p>
            <a:r>
              <a:rPr lang="en-US" dirty="0">
                <a:latin typeface="Arial" charset="0"/>
              </a:rPr>
              <a:t>Business Development Manager wasn’t thrilled, but accepted that this was a fact-based decision.</a:t>
            </a:r>
            <a:endParaRPr lang="en-CA" dirty="0">
              <a:latin typeface="Arial" charset="0"/>
            </a:endParaRPr>
          </a:p>
        </p:txBody>
      </p:sp>
    </p:spTree>
    <p:extLst>
      <p:ext uri="{BB962C8B-B14F-4D97-AF65-F5344CB8AC3E}">
        <p14:creationId xmlns:p14="http://schemas.microsoft.com/office/powerpoint/2010/main" val="35092095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0738" y="-1588"/>
            <a:ext cx="8629651" cy="4854576"/>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56210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820738" y="-1588"/>
            <a:ext cx="8629651" cy="4854576"/>
          </a:xfrm>
        </p:spPr>
      </p:sp>
      <p:sp>
        <p:nvSpPr>
          <p:cNvPr id="114691"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dirty="0">
                <a:cs typeface="+mn-cs"/>
              </a:rPr>
              <a:t>The less I know, the better I facilitate. Why? (Principle of Constructive Ignorance</a:t>
            </a:r>
            <a:r>
              <a:rPr lang="ja-JP" altLang="en-US" dirty="0">
                <a:cs typeface="+mn-cs"/>
              </a:rPr>
              <a:t>”</a:t>
            </a:r>
            <a:endParaRPr dirty="0">
              <a:cs typeface="+mn-cs"/>
            </a:endParaRPr>
          </a:p>
          <a:p>
            <a:pPr eaLnBrk="1" hangingPunct="1">
              <a:defRPr/>
            </a:pPr>
            <a:endParaRPr dirty="0">
              <a:cs typeface="+mn-cs"/>
            </a:endParaRPr>
          </a:p>
          <a:p>
            <a:pPr eaLnBrk="1" hangingPunct="1">
              <a:defRPr/>
            </a:pPr>
            <a:r>
              <a:rPr dirty="0">
                <a:cs typeface="+mn-cs"/>
              </a:rPr>
              <a:t>Example – </a:t>
            </a:r>
            <a:r>
              <a:rPr lang="ja-JP" altLang="en-US" dirty="0">
                <a:cs typeface="+mn-cs"/>
              </a:rPr>
              <a:t>“</a:t>
            </a:r>
            <a:r>
              <a:rPr dirty="0">
                <a:cs typeface="+mn-cs"/>
              </a:rPr>
              <a:t>What</a:t>
            </a:r>
            <a:r>
              <a:rPr lang="uk-UA" altLang="ja-JP" dirty="0">
                <a:cs typeface="+mn-cs"/>
              </a:rPr>
              <a:t>'</a:t>
            </a:r>
            <a:r>
              <a:rPr dirty="0">
                <a:cs typeface="+mn-cs"/>
              </a:rPr>
              <a:t>s the difference between a - </a:t>
            </a:r>
            <a:r>
              <a:rPr lang="ja-JP" altLang="en-US" dirty="0">
                <a:cs typeface="+mn-cs"/>
              </a:rPr>
              <a:t>”</a:t>
            </a:r>
            <a:endParaRPr dirty="0">
              <a:cs typeface="+mn-cs"/>
            </a:endParaRPr>
          </a:p>
          <a:p>
            <a:pPr eaLnBrk="1" hangingPunct="1">
              <a:defRPr/>
            </a:pPr>
            <a:r>
              <a:rPr dirty="0">
                <a:cs typeface="+mn-cs"/>
              </a:rPr>
              <a:t>Device</a:t>
            </a:r>
          </a:p>
          <a:p>
            <a:pPr eaLnBrk="1" hangingPunct="1">
              <a:defRPr/>
            </a:pPr>
            <a:r>
              <a:rPr dirty="0">
                <a:cs typeface="+mn-cs"/>
              </a:rPr>
              <a:t>Part</a:t>
            </a:r>
          </a:p>
          <a:p>
            <a:pPr eaLnBrk="1" hangingPunct="1">
              <a:defRPr/>
            </a:pPr>
            <a:r>
              <a:rPr dirty="0">
                <a:cs typeface="+mn-cs"/>
              </a:rPr>
              <a:t>Component</a:t>
            </a:r>
          </a:p>
          <a:p>
            <a:pPr eaLnBrk="1" hangingPunct="1">
              <a:defRPr/>
            </a:pPr>
            <a:r>
              <a:rPr dirty="0">
                <a:cs typeface="+mn-cs"/>
              </a:rPr>
              <a:t>Assembly</a:t>
            </a:r>
          </a:p>
          <a:p>
            <a:pPr eaLnBrk="1" hangingPunct="1">
              <a:defRPr/>
            </a:pPr>
            <a:r>
              <a:rPr dirty="0">
                <a:cs typeface="+mn-cs"/>
              </a:rPr>
              <a:t>Sub-assembly</a:t>
            </a:r>
          </a:p>
          <a:p>
            <a:pPr eaLnBrk="1" hangingPunct="1">
              <a:defRPr/>
            </a:pPr>
            <a:r>
              <a:rPr dirty="0">
                <a:cs typeface="+mn-cs"/>
              </a:rPr>
              <a:t>System</a:t>
            </a:r>
          </a:p>
          <a:p>
            <a:pPr eaLnBrk="1" hangingPunct="1">
              <a:defRPr/>
            </a:pPr>
            <a:r>
              <a:rPr dirty="0">
                <a:cs typeface="+mn-cs"/>
              </a:rPr>
              <a:t>…?</a:t>
            </a:r>
          </a:p>
          <a:p>
            <a:pPr eaLnBrk="1" hangingPunct="1">
              <a:defRPr/>
            </a:pPr>
            <a:endParaRPr dirty="0">
              <a:cs typeface="+mn-cs"/>
            </a:endParaRPr>
          </a:p>
          <a:p>
            <a:pPr eaLnBrk="1" hangingPunct="1">
              <a:defRPr/>
            </a:pPr>
            <a:r>
              <a:rPr dirty="0">
                <a:cs typeface="+mn-cs"/>
              </a:rPr>
              <a:t>By the way – DON</a:t>
            </a:r>
            <a:r>
              <a:rPr lang="uk-UA" altLang="ja-JP" dirty="0">
                <a:cs typeface="+mn-cs"/>
              </a:rPr>
              <a:t>'</a:t>
            </a:r>
            <a:r>
              <a:rPr dirty="0">
                <a:cs typeface="+mn-cs"/>
              </a:rPr>
              <a:t>T answer the dumb questions. That</a:t>
            </a:r>
            <a:r>
              <a:rPr lang="uk-UA" altLang="ja-JP" dirty="0">
                <a:cs typeface="+mn-cs"/>
              </a:rPr>
              <a:t>'</a:t>
            </a:r>
            <a:r>
              <a:rPr dirty="0">
                <a:cs typeface="+mn-cs"/>
              </a:rPr>
              <a:t>s what they (participants) are there for.</a:t>
            </a:r>
          </a:p>
          <a:p>
            <a:pPr eaLnBrk="1" hangingPunct="1">
              <a:defRPr/>
            </a:pPr>
            <a:endParaRPr dirty="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929327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15975" y="-1588"/>
            <a:ext cx="8997950" cy="5062538"/>
          </a:xfrm>
          <a:prstGeom prst="rect">
            <a:avLst/>
          </a:prstGeom>
          <a:noFill/>
          <a:ln w="12700">
            <a:solidFill>
              <a:prstClr val="black"/>
            </a:solidFill>
          </a:ln>
        </p:spPr>
      </p:sp>
      <p:sp>
        <p:nvSpPr>
          <p:cNvPr id="55299"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546345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15975" y="-1588"/>
            <a:ext cx="8997950" cy="5062538"/>
          </a:xfrm>
          <a:prstGeom prst="rect">
            <a:avLst/>
          </a:prstGeom>
        </p:spPr>
      </p:sp>
      <p:sp>
        <p:nvSpPr>
          <p:cNvPr id="55299"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549287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5"/>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20163" name="Slide Image Placeholder 2"/>
          <p:cNvSpPr>
            <a:spLocks noGrp="1" noRot="1" noChangeAspect="1" noTextEdit="1"/>
          </p:cNvSpPr>
          <p:nvPr>
            <p:ph type="sldImg"/>
          </p:nvPr>
        </p:nvSpPr>
        <p:spPr>
          <a:xfrm>
            <a:off x="-815975" y="-1588"/>
            <a:ext cx="8997950" cy="5062538"/>
          </a:xfrm>
          <a:prstGeom prst="rect">
            <a:avLst/>
          </a:prstGeom>
        </p:spPr>
      </p:sp>
    </p:spTree>
    <p:extLst>
      <p:ext uri="{BB962C8B-B14F-4D97-AF65-F5344CB8AC3E}">
        <p14:creationId xmlns:p14="http://schemas.microsoft.com/office/powerpoint/2010/main" val="27614713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5"/>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20163" name="Slide Image Placeholder 2"/>
          <p:cNvSpPr>
            <a:spLocks noGrp="1" noRot="1" noChangeAspect="1" noTextEdit="1"/>
          </p:cNvSpPr>
          <p:nvPr>
            <p:ph type="sldImg"/>
          </p:nvPr>
        </p:nvSpPr>
        <p:spPr>
          <a:xfrm>
            <a:off x="-815975" y="-1588"/>
            <a:ext cx="8997950" cy="5062538"/>
          </a:xfrm>
          <a:prstGeom prst="rect">
            <a:avLst/>
          </a:prstGeom>
        </p:spPr>
      </p:sp>
    </p:spTree>
    <p:extLst>
      <p:ext uri="{BB962C8B-B14F-4D97-AF65-F5344CB8AC3E}">
        <p14:creationId xmlns:p14="http://schemas.microsoft.com/office/powerpoint/2010/main" val="1403822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1588"/>
            <a:ext cx="8997950" cy="5062538"/>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536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2020-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8878-A6FE-B249-963F-4E7E0F1999B7}"/>
              </a:ext>
            </a:extLst>
          </p:cNvPr>
          <p:cNvSpPr>
            <a:spLocks noGrp="1"/>
          </p:cNvSpPr>
          <p:nvPr>
            <p:ph type="title"/>
          </p:nvPr>
        </p:nvSpPr>
        <p:spPr>
          <a:xfrm>
            <a:off x="885238" y="1"/>
            <a:ext cx="11156092" cy="652464"/>
          </a:xfrm>
          <a:prstGeom prst="rect">
            <a:avLst/>
          </a:prstGeom>
        </p:spPr>
        <p:txBody>
          <a:bodyPr anchor="ctr" anchorCtr="0"/>
          <a:lstStyle>
            <a:lvl1pPr>
              <a:defRPr lang="en-US" sz="3200" i="1" kern="1200" dirty="0">
                <a:solidFill>
                  <a:schemeClr val="tx1"/>
                </a:solidFill>
                <a:latin typeface="Arial" panose="020B0604020202020204" pitchFamily="34" charset="0"/>
                <a:ea typeface="ＭＳ Ｐゴシック" charset="0"/>
                <a:cs typeface="Arial" panose="020B0604020202020204" pitchFamily="34" charset="0"/>
              </a:defRPr>
            </a:lvl1pPr>
          </a:lstStyle>
          <a:p>
            <a:pPr marL="0" lvl="0" algn="l" defTabSz="914400" rtl="0" eaLnBrk="0" fontAlgn="base" latinLnBrk="0" hangingPunct="0">
              <a:spcBef>
                <a:spcPct val="0"/>
              </a:spcBef>
              <a:spcAft>
                <a:spcPct val="0"/>
              </a:spcAft>
            </a:pPr>
            <a:r>
              <a:rPr lang="en-US" dirty="0"/>
              <a:t>Click to edit Master title style</a:t>
            </a:r>
          </a:p>
        </p:txBody>
      </p:sp>
    </p:spTree>
    <p:extLst>
      <p:ext uri="{BB962C8B-B14F-4D97-AF65-F5344CB8AC3E}">
        <p14:creationId xmlns:p14="http://schemas.microsoft.com/office/powerpoint/2010/main" val="3875559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2020-BulletPoints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CA1E4B1-232F-DC4B-9FDD-3CFEF3B086AA}"/>
              </a:ext>
            </a:extLst>
          </p:cNvPr>
          <p:cNvSpPr>
            <a:spLocks noGrp="1"/>
          </p:cNvSpPr>
          <p:nvPr>
            <p:ph idx="1"/>
          </p:nvPr>
        </p:nvSpPr>
        <p:spPr>
          <a:xfrm>
            <a:off x="813486" y="1177329"/>
            <a:ext cx="10515600" cy="4894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6514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9DF72-E722-294E-A5B5-0266C1CA49C0}"/>
              </a:ext>
            </a:extLst>
          </p:cNvPr>
          <p:cNvSpPr>
            <a:spLocks noGrp="1"/>
          </p:cNvSpPr>
          <p:nvPr>
            <p:ph type="body" idx="1"/>
          </p:nvPr>
        </p:nvSpPr>
        <p:spPr>
          <a:xfrm>
            <a:off x="813486" y="1177329"/>
            <a:ext cx="10515600" cy="4894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graphicFrame>
        <p:nvGraphicFramePr>
          <p:cNvPr id="7" name="Group 21">
            <a:extLst>
              <a:ext uri="{FF2B5EF4-FFF2-40B4-BE49-F238E27FC236}">
                <a16:creationId xmlns:a16="http://schemas.microsoft.com/office/drawing/2014/main" id="{5B574A02-DD1C-824D-80EF-EF5532E5DD37}"/>
              </a:ext>
            </a:extLst>
          </p:cNvPr>
          <p:cNvGraphicFramePr>
            <a:graphicFrameLocks noGrp="1"/>
          </p:cNvGraphicFramePr>
          <p:nvPr userDrawn="1">
            <p:extLst>
              <p:ext uri="{D42A27DB-BD31-4B8C-83A1-F6EECF244321}">
                <p14:modId xmlns:p14="http://schemas.microsoft.com/office/powerpoint/2010/main" val="1881993315"/>
              </p:ext>
            </p:extLst>
          </p:nvPr>
        </p:nvGraphicFramePr>
        <p:xfrm>
          <a:off x="-17092" y="-2445"/>
          <a:ext cx="923926" cy="675386"/>
        </p:xfrm>
        <a:graphic>
          <a:graphicData uri="http://schemas.openxmlformats.org/drawingml/2006/table">
            <a:tbl>
              <a:tblPr lastCol="1"/>
              <a:tblGrid>
                <a:gridCol w="923926">
                  <a:extLst>
                    <a:ext uri="{9D8B030D-6E8A-4147-A177-3AD203B41FA5}">
                      <a16:colId xmlns:a16="http://schemas.microsoft.com/office/drawing/2014/main" val="20000"/>
                    </a:ext>
                  </a:extLst>
                </a:gridCol>
              </a:tblGrid>
              <a:tr h="655638">
                <a:tc>
                  <a:txBody>
                    <a:bodyPr/>
                    <a:lstStyle/>
                    <a:p>
                      <a:pPr algn="l" defTabSz="873125" eaLnBrk="0" hangingPunct="0">
                        <a:lnSpc>
                          <a:spcPct val="85000"/>
                        </a:lnSpc>
                        <a:spcBef>
                          <a:spcPct val="40000"/>
                        </a:spcBef>
                        <a:buClr>
                          <a:srgbClr val="FF0066"/>
                        </a:buClr>
                        <a:buSzPct val="65000"/>
                        <a:buFont typeface="Wingdings" pitchFamily="2" charset="2"/>
                        <a:buNone/>
                      </a:pPr>
                      <a:r>
                        <a:rPr lang="en-CA" sz="900" i="1" dirty="0">
                          <a:solidFill>
                            <a:srgbClr val="FFFFFF"/>
                          </a:solidFill>
                        </a:rPr>
                        <a:t>WWBP-MC –  </a:t>
                      </a:r>
                      <a:br>
                        <a:rPr lang="en-CA" sz="900" dirty="0">
                          <a:solidFill>
                            <a:srgbClr val="FFFFFF"/>
                          </a:solidFill>
                        </a:rPr>
                      </a:br>
                      <a:r>
                        <a:rPr lang="en-CA" sz="900" dirty="0">
                          <a:solidFill>
                            <a:srgbClr val="FFFFFF"/>
                          </a:solidFill>
                        </a:rPr>
                        <a:t>Working With Business Processes Masterclass</a:t>
                      </a:r>
                      <a:endParaRPr lang="en-US" sz="900" dirty="0">
                        <a:solidFill>
                          <a:srgbClr val="FFFFFF"/>
                        </a:solidFill>
                      </a:endParaRPr>
                    </a:p>
                  </a:txBody>
                  <a:tcPr marL="72000" marR="72000" horzOverflow="overflow">
                    <a:lnL w="19050" cap="flat" cmpd="sng" algn="ctr">
                      <a:noFill/>
                      <a:prstDash val="solid"/>
                      <a:round/>
                      <a:headEnd type="none" w="sm" len="sm"/>
                      <a:tailEnd type="none" w="sm" len="sm"/>
                    </a:lnL>
                    <a:lnR w="19050" cap="flat" cmpd="sng" algn="ctr">
                      <a:noFill/>
                      <a:prstDash val="solid"/>
                      <a:round/>
                      <a:headEnd type="none" w="med" len="med"/>
                      <a:tailEnd type="none" w="med" len="med"/>
                    </a:lnR>
                    <a:lnT w="19050" cap="flat" cmpd="sng" algn="ctr">
                      <a:noFill/>
                      <a:prstDash val="solid"/>
                      <a:round/>
                      <a:headEnd type="none" w="sm" len="sm"/>
                      <a:tailEnd type="none" w="sm" len="sm"/>
                    </a:lnT>
                    <a:lnB w="19050" cap="flat" cmpd="sng" algn="ctr">
                      <a:noFill/>
                      <a:prstDash val="solid"/>
                      <a:round/>
                      <a:headEnd type="none" w="sm" len="sm"/>
                      <a:tailEnd type="none" w="sm" len="sm"/>
                    </a:lnB>
                    <a:lnTlToBr>
                      <a:noFill/>
                    </a:lnTlToBr>
                    <a:lnBlToTr>
                      <a:noFill/>
                    </a:lnBlToTr>
                    <a:solidFill>
                      <a:srgbClr val="1071E5"/>
                    </a:solid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775C4492-47D2-344B-9235-2EACB5885A73}"/>
              </a:ext>
            </a:extLst>
          </p:cNvPr>
          <p:cNvSpPr>
            <a:spLocks noGrp="1" noChangeArrowheads="1"/>
          </p:cNvSpPr>
          <p:nvPr/>
        </p:nvSpPr>
        <p:spPr bwMode="auto">
          <a:xfrm>
            <a:off x="905151" y="0"/>
            <a:ext cx="11286849" cy="652463"/>
          </a:xfrm>
          <a:prstGeom prst="rect">
            <a:avLst/>
          </a:prstGeom>
          <a:gradFill flip="none" rotWithShape="1">
            <a:gsLst>
              <a:gs pos="0">
                <a:schemeClr val="accent1">
                  <a:lumMod val="5000"/>
                  <a:lumOff val="95000"/>
                </a:schemeClr>
              </a:gs>
              <a:gs pos="51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style>
          <a:lnRef idx="0">
            <a:scrgbClr r="0" g="0" b="0"/>
          </a:lnRef>
          <a:fillRef idx="0">
            <a:scrgbClr r="0" g="0" b="0"/>
          </a:fillRef>
          <a:effectRef idx="0">
            <a:scrgbClr r="0" g="0" b="0"/>
          </a:effectRef>
          <a:fontRef idx="major"/>
        </p:style>
        <p:txBody>
          <a:bodyPr vert="horz" wrap="square" lIns="91440" tIns="45720" rIns="91440" bIns="45720" numCol="1" anchor="ctr" anchorCtr="0" compatLnSpc="1">
            <a:prstTxWarp prst="textNoShape">
              <a:avLst/>
            </a:prstTxWarp>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rtl="0" eaLnBrk="0" fontAlgn="base" hangingPunct="0">
              <a:spcBef>
                <a:spcPct val="0"/>
              </a:spcBef>
              <a:spcAft>
                <a:spcPct val="0"/>
              </a:spcAft>
            </a:pPr>
            <a:endParaRPr lang="en-US" sz="3200" i="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8" name="Rectangle 11">
            <a:extLst>
              <a:ext uri="{FF2B5EF4-FFF2-40B4-BE49-F238E27FC236}">
                <a16:creationId xmlns:a16="http://schemas.microsoft.com/office/drawing/2014/main" id="{1D17B2CA-2273-E24B-BB6C-C4DE349DD05F}"/>
              </a:ext>
            </a:extLst>
          </p:cNvPr>
          <p:cNvSpPr>
            <a:spLocks noChangeArrowheads="1"/>
          </p:cNvSpPr>
          <p:nvPr userDrawn="1"/>
        </p:nvSpPr>
        <p:spPr bwMode="auto">
          <a:xfrm>
            <a:off x="11125200" y="6549274"/>
            <a:ext cx="8686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82663" eaLnBrk="0" hangingPunct="0">
              <a:defRPr sz="1400" i="1">
                <a:solidFill>
                  <a:schemeClr val="tx1"/>
                </a:solidFill>
                <a:latin typeface="Arial" panose="020B0604020202020204" pitchFamily="34" charset="0"/>
                <a:ea typeface="ＭＳ Ｐゴシック" panose="020B0600070205080204" pitchFamily="34" charset="-128"/>
              </a:defRPr>
            </a:lvl1pPr>
            <a:lvl2pPr marL="742950" indent="-285750" defTabSz="982663" eaLnBrk="0" hangingPunct="0">
              <a:defRPr sz="1400" i="1">
                <a:solidFill>
                  <a:schemeClr val="tx1"/>
                </a:solidFill>
                <a:latin typeface="Arial" panose="020B0604020202020204" pitchFamily="34" charset="0"/>
                <a:ea typeface="ＭＳ Ｐゴシック" panose="020B0600070205080204" pitchFamily="34" charset="-128"/>
              </a:defRPr>
            </a:lvl2pPr>
            <a:lvl3pPr marL="1143000" indent="-228600" defTabSz="982663" eaLnBrk="0" hangingPunct="0">
              <a:defRPr sz="1400" i="1">
                <a:solidFill>
                  <a:schemeClr val="tx1"/>
                </a:solidFill>
                <a:latin typeface="Arial" panose="020B0604020202020204" pitchFamily="34" charset="0"/>
                <a:ea typeface="ＭＳ Ｐゴシック" panose="020B0600070205080204" pitchFamily="34" charset="-128"/>
              </a:defRPr>
            </a:lvl3pPr>
            <a:lvl4pPr marL="1600200" indent="-228600" defTabSz="982663" eaLnBrk="0" hangingPunct="0">
              <a:defRPr sz="1400" i="1">
                <a:solidFill>
                  <a:schemeClr val="tx1"/>
                </a:solidFill>
                <a:latin typeface="Arial" panose="020B0604020202020204" pitchFamily="34" charset="0"/>
                <a:ea typeface="ＭＳ Ｐゴシック" panose="020B0600070205080204" pitchFamily="34" charset="-128"/>
              </a:defRPr>
            </a:lvl4pPr>
            <a:lvl5pPr marL="2057400" indent="-228600" defTabSz="982663" eaLnBrk="0" hangingPunct="0">
              <a:defRPr sz="1400" i="1">
                <a:solidFill>
                  <a:schemeClr val="tx1"/>
                </a:solidFill>
                <a:latin typeface="Arial" panose="020B0604020202020204" pitchFamily="34" charset="0"/>
                <a:ea typeface="ＭＳ Ｐゴシック" panose="020B0600070205080204" pitchFamily="34" charset="-128"/>
              </a:defRPr>
            </a:lvl5pPr>
            <a:lvl6pPr marL="25146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6pPr>
            <a:lvl7pPr marL="29718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7pPr>
            <a:lvl8pPr marL="34290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8pPr>
            <a:lvl9pPr marL="38862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9pPr>
          </a:lstStyle>
          <a:p>
            <a:pPr algn="r"/>
            <a:fld id="{2A0197C6-F921-DC45-B621-5AA5ED372C26}" type="slidenum">
              <a:rPr lang="en-US" altLang="en-US" sz="1600">
                <a:solidFill>
                  <a:srgbClr val="000000"/>
                </a:solidFill>
                <a:cs typeface="Arial" panose="020B0604020202020204" pitchFamily="34" charset="0"/>
              </a:rPr>
              <a:pPr algn="r"/>
              <a:t>‹#›</a:t>
            </a:fld>
            <a:endParaRPr lang="en-US" altLang="en-US" sz="1600" dirty="0">
              <a:solidFill>
                <a:srgbClr val="000000"/>
              </a:solidFill>
              <a:cs typeface="Arial" panose="020B0604020202020204" pitchFamily="34" charset="0"/>
            </a:endParaRPr>
          </a:p>
        </p:txBody>
      </p:sp>
    </p:spTree>
    <p:extLst>
      <p:ext uri="{BB962C8B-B14F-4D97-AF65-F5344CB8AC3E}">
        <p14:creationId xmlns:p14="http://schemas.microsoft.com/office/powerpoint/2010/main" val="1299728765"/>
      </p:ext>
    </p:extLst>
  </p:cSld>
  <p:clrMap bg1="lt1" tx1="dk1" bg2="lt2" tx2="dk2" accent1="accent1" accent2="accent2" accent3="accent3" accent4="accent4" accent5="accent5" accent6="accent6" hlink="hlink" folHlink="folHlink"/>
  <p:sldLayoutIdLst>
    <p:sldLayoutId id="2147483656"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76.emf"/></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1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12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1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1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9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118.JPG"/></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image" Target="../media/image122.wmf"/><Relationship Id="rId5" Type="http://schemas.openxmlformats.org/officeDocument/2006/relationships/oleObject" Target="../embeddings/oleObject11.bin"/><Relationship Id="rId4" Type="http://schemas.openxmlformats.org/officeDocument/2006/relationships/image" Target="../media/image121.wmf"/></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125.tiff"/><Relationship Id="rId4" Type="http://schemas.openxmlformats.org/officeDocument/2006/relationships/image" Target="../media/image124.tiff"/></Relationships>
</file>

<file path=ppt/slides/_rels/slide1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1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145.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1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151.emf"/></Relationships>
</file>

<file path=ppt/slides/_rels/slide18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1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9.xml"/><Relationship Id="rId1" Type="http://schemas.openxmlformats.org/officeDocument/2006/relationships/slideLayout" Target="../slideLayouts/slideLayout1.xml"/><Relationship Id="rId5" Type="http://schemas.openxmlformats.org/officeDocument/2006/relationships/image" Target="../media/image610.png"/><Relationship Id="rId4" Type="http://schemas.openxmlformats.org/officeDocument/2006/relationships/customXml" Target="../ink/ink1.xml"/></Relationships>
</file>

<file path=ppt/slides/_rels/slide19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amzn.to/dHun1o"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9.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203.xml"/><Relationship Id="rId1" Type="http://schemas.openxmlformats.org/officeDocument/2006/relationships/slideLayout" Target="../slideLayouts/slideLayout1.xml"/><Relationship Id="rId4" Type="http://schemas.openxmlformats.org/officeDocument/2006/relationships/image" Target="../media/image16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71.svg"/><Relationship Id="rId2" Type="http://schemas.openxmlformats.org/officeDocument/2006/relationships/notesSlide" Target="../notesSlides/notesSlide209.xml"/><Relationship Id="rId1" Type="http://schemas.openxmlformats.org/officeDocument/2006/relationships/slideLayout" Target="../slideLayouts/slideLayout1.xml"/><Relationship Id="rId6" Type="http://schemas.openxmlformats.org/officeDocument/2006/relationships/image" Target="../media/image170.svg"/><Relationship Id="rId5" Type="http://schemas.openxmlformats.org/officeDocument/2006/relationships/image" Target="../media/image169.svg"/><Relationship Id="rId4" Type="http://schemas.openxmlformats.org/officeDocument/2006/relationships/image" Target="../media/image168.svg"/></Relationships>
</file>

<file path=ppt/slides/_rels/slide2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00.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173.jpeg"/><Relationship Id="rId21" Type="http://schemas.openxmlformats.org/officeDocument/2006/relationships/image" Target="../media/image1900.png"/><Relationship Id="rId7" Type="http://schemas.openxmlformats.org/officeDocument/2006/relationships/image" Target="../media/image1200.png"/><Relationship Id="rId12" Type="http://schemas.openxmlformats.org/officeDocument/2006/relationships/customXml" Target="../ink/ink5.xml"/><Relationship Id="rId17" Type="http://schemas.openxmlformats.org/officeDocument/2006/relationships/image" Target="../media/image1700.png"/><Relationship Id="rId25" Type="http://schemas.openxmlformats.org/officeDocument/2006/relationships/image" Target="../media/image210.png"/><Relationship Id="rId2" Type="http://schemas.openxmlformats.org/officeDocument/2006/relationships/notesSlide" Target="../notesSlides/notesSlide223.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1400.png"/><Relationship Id="rId24" Type="http://schemas.openxmlformats.org/officeDocument/2006/relationships/customXml" Target="../ink/ink11.xml"/><Relationship Id="rId5" Type="http://schemas.openxmlformats.org/officeDocument/2006/relationships/image" Target="../media/image175.jpg"/><Relationship Id="rId15" Type="http://schemas.openxmlformats.org/officeDocument/2006/relationships/image" Target="../media/image1600.png"/><Relationship Id="rId23" Type="http://schemas.openxmlformats.org/officeDocument/2006/relationships/image" Target="../media/image200.png"/><Relationship Id="rId10" Type="http://schemas.openxmlformats.org/officeDocument/2006/relationships/customXml" Target="../ink/ink4.xml"/><Relationship Id="rId19" Type="http://schemas.openxmlformats.org/officeDocument/2006/relationships/image" Target="../media/image1800.png"/><Relationship Id="rId4" Type="http://schemas.openxmlformats.org/officeDocument/2006/relationships/image" Target="../media/image174.jpg"/><Relationship Id="rId9" Type="http://schemas.openxmlformats.org/officeDocument/2006/relationships/image" Target="../media/image130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2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76.emf"/></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26.xml"/><Relationship Id="rId1" Type="http://schemas.openxmlformats.org/officeDocument/2006/relationships/slideLayout" Target="../slideLayouts/slideLayout1.xml"/><Relationship Id="rId4" Type="http://schemas.openxmlformats.org/officeDocument/2006/relationships/image" Target="../media/image178.jpg"/></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27.xml"/><Relationship Id="rId1" Type="http://schemas.openxmlformats.org/officeDocument/2006/relationships/slideLayout" Target="../slideLayouts/slideLayout1.xml"/><Relationship Id="rId4" Type="http://schemas.openxmlformats.org/officeDocument/2006/relationships/image" Target="../media/image179.emf"/></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24.png"/><Relationship Id="rId2" Type="http://schemas.openxmlformats.org/officeDocument/2006/relationships/notesSlide" Target="../notesSlides/notesSlide23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1.png"/><Relationship Id="rId4" Type="http://schemas.openxmlformats.org/officeDocument/2006/relationships/image" Target="../media/image180.wmf"/></Relationships>
</file>

<file path=ppt/slides/_rels/slide237.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4.png"/><Relationship Id="rId2" Type="http://schemas.openxmlformats.org/officeDocument/2006/relationships/notesSlide" Target="../notesSlides/notesSlide23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3.png"/><Relationship Id="rId4" Type="http://schemas.microsoft.com/office/2007/relationships/hdphoto" Target="../media/hdphoto3.wdp"/></Relationships>
</file>

<file path=ppt/slides/_rels/slide238.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232.xml"/><Relationship Id="rId1" Type="http://schemas.openxmlformats.org/officeDocument/2006/relationships/slideLayout" Target="../slideLayouts/slideLayout1.xml"/><Relationship Id="rId5" Type="http://schemas.openxmlformats.org/officeDocument/2006/relationships/image" Target="../media/image187.svg"/><Relationship Id="rId4" Type="http://schemas.openxmlformats.org/officeDocument/2006/relationships/image" Target="../media/image186.png"/></Relationships>
</file>

<file path=ppt/slides/_rels/slide23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33.xml"/><Relationship Id="rId1" Type="http://schemas.openxmlformats.org/officeDocument/2006/relationships/slideLayout" Target="../slideLayouts/slideLayout1.xml"/><Relationship Id="rId4" Type="http://schemas.openxmlformats.org/officeDocument/2006/relationships/image" Target="../media/image189.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241.xml"/><Relationship Id="rId1" Type="http://schemas.openxmlformats.org/officeDocument/2006/relationships/slideLayout" Target="../slideLayouts/slideLayout1.xml"/><Relationship Id="rId4" Type="http://schemas.openxmlformats.org/officeDocument/2006/relationships/image" Target="../media/image190.emf"/></Relationships>
</file>

<file path=ppt/slides/_rels/slide24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wmf"/><Relationship Id="rId5" Type="http://schemas.openxmlformats.org/officeDocument/2006/relationships/image" Target="../media/image6.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oleObject" Target="../embeddings/oleObject6.bin"/><Relationship Id="rId18" Type="http://schemas.openxmlformats.org/officeDocument/2006/relationships/image" Target="../media/image35.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2.png"/><Relationship Id="rId17" Type="http://schemas.openxmlformats.org/officeDocument/2006/relationships/oleObject" Target="../embeddings/oleObject8.bin"/><Relationship Id="rId2" Type="http://schemas.openxmlformats.org/officeDocument/2006/relationships/notesSlide" Target="../notesSlides/notesSlide47.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oleObject" Target="../embeddings/oleObject4.bin"/><Relationship Id="rId1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7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wmf"/></Relationships>
</file>

<file path=ppt/slides/_rels/slide9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47480AB5-E960-A64B-ABE7-9FCCF588DDE1}"/>
              </a:ext>
            </a:extLst>
          </p:cNvPr>
          <p:cNvSpPr>
            <a:spLocks noGrp="1" noChangeArrowheads="1"/>
          </p:cNvSpPr>
          <p:nvPr>
            <p:ph type="ctrTitle" idx="4294967295"/>
          </p:nvPr>
        </p:nvSpPr>
        <p:spPr>
          <a:xfrm>
            <a:off x="870721" y="1030284"/>
            <a:ext cx="10450557" cy="4745915"/>
          </a:xfrm>
          <a:prstGeom prst="rect">
            <a:avLst/>
          </a:prstGeom>
          <a:noFill/>
          <a:ln/>
        </p:spPr>
        <p:txBody>
          <a:bodyPr wrap="square" anchor="t">
            <a:spAutoFit/>
          </a:bodyPr>
          <a:lstStyle/>
          <a:p>
            <a:r>
              <a:rPr lang="en-US" sz="3400" i="0" dirty="0">
                <a:latin typeface="Arial" panose="020B0604020202020204" pitchFamily="34" charset="0"/>
                <a:cs typeface="Arial" panose="020B0604020202020204" pitchFamily="34" charset="0"/>
              </a:rPr>
              <a:t>Working With Business Processes Masterclass– </a:t>
            </a:r>
            <a:br>
              <a:rPr lang="en-US" sz="3400" i="0"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Aligning Process Work with </a:t>
            </a: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Strategic, Organisational, and Cultural Factors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Presented by</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Adept Events and Clariteq Systems Consulting</a:t>
            </a:r>
            <a:br>
              <a:rPr lang="en-US" sz="2600" dirty="0">
                <a:latin typeface="Arial" panose="020B0604020202020204" pitchFamily="34" charset="0"/>
                <a:cs typeface="Arial" panose="020B0604020202020204" pitchFamily="34" charset="0"/>
              </a:rPr>
            </a:b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Alec </a:t>
            </a:r>
            <a:r>
              <a:rPr lang="en-US" sz="2600" i="0" dirty="0">
                <a:latin typeface="Arial" panose="020B0604020202020204" pitchFamily="34" charset="0"/>
                <a:cs typeface="Arial" panose="020B0604020202020204" pitchFamily="34" charset="0"/>
              </a:rPr>
              <a:t>Sharp</a:t>
            </a:r>
            <a:br>
              <a:rPr lang="en-US" sz="2600" i="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Consultant</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Clariteq Systems Consulting Ltd.</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West Vancouver, BC, Canada</a:t>
            </a:r>
            <a:br>
              <a:rPr lang="en-US" sz="2200" dirty="0">
                <a:latin typeface="Arial" panose="020B0604020202020204" pitchFamily="34" charset="0"/>
                <a:cs typeface="Arial" panose="020B0604020202020204" pitchFamily="34" charset="0"/>
              </a:rPr>
            </a:br>
            <a:r>
              <a:rPr lang="en-US" sz="2200" dirty="0" err="1">
                <a:latin typeface="Arial" panose="020B0604020202020204" pitchFamily="34" charset="0"/>
                <a:cs typeface="Arial" panose="020B0604020202020204" pitchFamily="34" charset="0"/>
              </a:rPr>
              <a:t>asharp@clariteq.com</a:t>
            </a:r>
            <a:br>
              <a:rPr lang="en-US" sz="2200" dirty="0">
                <a:latin typeface="Arial" panose="020B0604020202020204" pitchFamily="34" charset="0"/>
                <a:cs typeface="Arial" panose="020B0604020202020204" pitchFamily="34" charset="0"/>
              </a:rPr>
            </a:br>
            <a:r>
              <a:rPr lang="en-US" sz="2200" dirty="0" err="1">
                <a:latin typeface="Arial" panose="020B0604020202020204" pitchFamily="34" charset="0"/>
                <a:cs typeface="Arial" panose="020B0604020202020204" pitchFamily="34" charset="0"/>
              </a:rPr>
              <a:t>www.clariteq.com</a:t>
            </a:r>
            <a:r>
              <a:rPr lang="en-US" sz="2200" dirty="0">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BB86D1E8-F521-BE91-8310-BA8BB20E4BF0}"/>
              </a:ext>
            </a:extLst>
          </p:cNvPr>
          <p:cNvSpPr>
            <a:spLocks noChangeArrowheads="1"/>
          </p:cNvSpPr>
          <p:nvPr/>
        </p:nvSpPr>
        <p:spPr bwMode="auto">
          <a:xfrm>
            <a:off x="890275" y="6333786"/>
            <a:ext cx="3279451" cy="277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spcBef>
                <a:spcPct val="0"/>
              </a:spcBef>
              <a:defRPr/>
            </a:pPr>
            <a:r>
              <a:rPr lang="en-US" sz="1200" i="1" kern="0" dirty="0">
                <a:solidFill>
                  <a:srgbClr val="000000"/>
                </a:solidFill>
                <a:latin typeface="Arial" charset="0"/>
                <a:ea typeface="ＭＳ Ｐゴシック" charset="0"/>
              </a:rPr>
              <a:t>© Copyright Alec Sharp / Clariteq 2026 V3.1</a:t>
            </a:r>
          </a:p>
        </p:txBody>
      </p:sp>
      <p:pic>
        <p:nvPicPr>
          <p:cNvPr id="2" name="Picture 1">
            <a:extLst>
              <a:ext uri="{FF2B5EF4-FFF2-40B4-BE49-F238E27FC236}">
                <a16:creationId xmlns:a16="http://schemas.microsoft.com/office/drawing/2014/main" id="{C2CC443C-2F31-3C9B-866D-AE5A2843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952" y="6002323"/>
            <a:ext cx="914400" cy="417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Rectangle 14">
            <a:extLst>
              <a:ext uri="{FF2B5EF4-FFF2-40B4-BE49-F238E27FC236}">
                <a16:creationId xmlns:a16="http://schemas.microsoft.com/office/drawing/2014/main" id="{B4D9EF81-47ED-C582-0FCF-B7D4A58023AE}"/>
              </a:ext>
            </a:extLst>
          </p:cNvPr>
          <p:cNvSpPr>
            <a:spLocks noChangeArrowheads="1"/>
          </p:cNvSpPr>
          <p:nvPr/>
        </p:nvSpPr>
        <p:spPr bwMode="auto">
          <a:xfrm>
            <a:off x="10849293" y="6415562"/>
            <a:ext cx="1009117" cy="216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lnSpc>
                <a:spcPct val="100000"/>
              </a:lnSpc>
              <a:defRPr/>
            </a:pPr>
            <a:r>
              <a:rPr lang="en-US" sz="800" b="0" dirty="0" err="1">
                <a:solidFill>
                  <a:schemeClr val="tx2"/>
                </a:solidFill>
                <a:latin typeface="Arial" charset="0"/>
                <a:cs typeface="+mn-cs"/>
              </a:rPr>
              <a:t>www.clariteq.com</a:t>
            </a:r>
            <a:endParaRPr lang="en-US" sz="800" b="0" dirty="0">
              <a:solidFill>
                <a:schemeClr val="tx2"/>
              </a:solidFill>
              <a:latin typeface="Arial" charset="0"/>
              <a:cs typeface="+mn-cs"/>
            </a:endParaRPr>
          </a:p>
        </p:txBody>
      </p:sp>
      <p:pic>
        <p:nvPicPr>
          <p:cNvPr id="6" name="Picture 5" descr="@@Adept.jpg">
            <a:extLst>
              <a:ext uri="{FF2B5EF4-FFF2-40B4-BE49-F238E27FC236}">
                <a16:creationId xmlns:a16="http://schemas.microsoft.com/office/drawing/2014/main" id="{3B0A6719-3F3B-38D5-A0A3-13607A5316E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67088" y="6004074"/>
            <a:ext cx="1655503" cy="540372"/>
          </a:xfrm>
          <a:prstGeom prst="rect">
            <a:avLst/>
          </a:prstGeom>
        </p:spPr>
      </p:pic>
      <p:sp>
        <p:nvSpPr>
          <p:cNvPr id="7" name="Rectangle 14">
            <a:extLst>
              <a:ext uri="{FF2B5EF4-FFF2-40B4-BE49-F238E27FC236}">
                <a16:creationId xmlns:a16="http://schemas.microsoft.com/office/drawing/2014/main" id="{E28ADB04-41E8-E110-865E-3C14BE2511FF}"/>
              </a:ext>
            </a:extLst>
          </p:cNvPr>
          <p:cNvSpPr>
            <a:spLocks noChangeArrowheads="1"/>
          </p:cNvSpPr>
          <p:nvPr/>
        </p:nvSpPr>
        <p:spPr bwMode="auto">
          <a:xfrm>
            <a:off x="9140200" y="6436403"/>
            <a:ext cx="1109278" cy="216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lnSpc>
                <a:spcPct val="100000"/>
              </a:lnSpc>
              <a:defRPr/>
            </a:pPr>
            <a:r>
              <a:rPr lang="en-US" sz="800" b="0" dirty="0" err="1">
                <a:solidFill>
                  <a:schemeClr val="tx2"/>
                </a:solidFill>
                <a:latin typeface="Arial" charset="0"/>
                <a:cs typeface="+mn-cs"/>
              </a:rPr>
              <a:t>www.adeptevents.nl</a:t>
            </a:r>
            <a:endParaRPr lang="en-US" sz="800" b="0" dirty="0">
              <a:solidFill>
                <a:schemeClr val="tx2"/>
              </a:solidFill>
              <a:latin typeface="Arial" charset="0"/>
              <a:cs typeface="+mn-cs"/>
            </a:endParaRPr>
          </a:p>
        </p:txBody>
      </p:sp>
    </p:spTree>
    <p:extLst>
      <p:ext uri="{BB962C8B-B14F-4D97-AF65-F5344CB8AC3E}">
        <p14:creationId xmlns:p14="http://schemas.microsoft.com/office/powerpoint/2010/main" val="277100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7302784" y="1669518"/>
            <a:ext cx="1184275" cy="2854324"/>
          </a:xfrm>
          <a:prstGeom prst="rect">
            <a:avLst/>
          </a:prstGeom>
          <a:solidFill>
            <a:srgbClr val="FFCC00"/>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0" rIns="0"/>
          <a:lstStyle/>
          <a:p>
            <a:pPr algn="ctr" eaLnBrk="0" fontAlgn="base" hangingPunct="0">
              <a:spcBef>
                <a:spcPct val="0"/>
              </a:spcBef>
              <a:spcAft>
                <a:spcPct val="0"/>
              </a:spcAft>
              <a:defRPr/>
            </a:pPr>
            <a:r>
              <a:rPr lang="en-US" b="1" i="1" dirty="0">
                <a:solidFill>
                  <a:srgbClr val="000000"/>
                </a:solidFill>
                <a:latin typeface="Arial" charset="0"/>
                <a:ea typeface="ＭＳ Ｐゴシック" charset="0"/>
              </a:rPr>
              <a:t>Logistics process</a:t>
            </a:r>
          </a:p>
        </p:txBody>
      </p:sp>
      <p:sp>
        <p:nvSpPr>
          <p:cNvPr id="23" name="Rectangle 5"/>
          <p:cNvSpPr>
            <a:spLocks noChangeArrowheads="1"/>
          </p:cNvSpPr>
          <p:nvPr/>
        </p:nvSpPr>
        <p:spPr bwMode="auto">
          <a:xfrm>
            <a:off x="1908459" y="1658406"/>
            <a:ext cx="1152525" cy="28543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lstStyle/>
          <a:p>
            <a:pPr algn="ctr" eaLnBrk="0" fontAlgn="base" hangingPunct="0">
              <a:spcBef>
                <a:spcPct val="0"/>
              </a:spcBef>
              <a:spcAft>
                <a:spcPct val="0"/>
              </a:spcAft>
              <a:defRPr/>
            </a:pPr>
            <a:r>
              <a:rPr lang="en-US" b="1" i="1" dirty="0">
                <a:solidFill>
                  <a:srgbClr val="FFFFFF"/>
                </a:solidFill>
                <a:latin typeface="Arial" charset="0"/>
                <a:ea typeface="ＭＳ Ｐゴシック" charset="0"/>
              </a:rPr>
              <a:t>Sales process</a:t>
            </a:r>
          </a:p>
        </p:txBody>
      </p:sp>
      <p:sp>
        <p:nvSpPr>
          <p:cNvPr id="24" name="Rectangle 6"/>
          <p:cNvSpPr>
            <a:spLocks noChangeArrowheads="1"/>
          </p:cNvSpPr>
          <p:nvPr/>
        </p:nvSpPr>
        <p:spPr bwMode="auto">
          <a:xfrm>
            <a:off x="8593421" y="1659993"/>
            <a:ext cx="1306513" cy="2854324"/>
          </a:xfrm>
          <a:prstGeom prst="rect">
            <a:avLst/>
          </a:prstGeom>
          <a:solidFill>
            <a:srgbClr val="FF0000"/>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lstStyle/>
          <a:p>
            <a:pPr algn="ctr" eaLnBrk="0" fontAlgn="base" hangingPunct="0">
              <a:spcBef>
                <a:spcPct val="0"/>
              </a:spcBef>
              <a:spcAft>
                <a:spcPct val="0"/>
              </a:spcAft>
              <a:defRPr/>
            </a:pPr>
            <a:r>
              <a:rPr lang="en-US" b="1" i="1" dirty="0">
                <a:solidFill>
                  <a:srgbClr val="FFFFFF"/>
                </a:solidFill>
                <a:latin typeface="Arial" charset="0"/>
                <a:ea typeface="ＭＳ Ｐゴシック" charset="0"/>
              </a:rPr>
              <a:t>A/R</a:t>
            </a:r>
            <a:br>
              <a:rPr lang="en-US" b="1" i="1" dirty="0">
                <a:solidFill>
                  <a:srgbClr val="FFFFFF"/>
                </a:solidFill>
                <a:latin typeface="Arial" charset="0"/>
                <a:ea typeface="ＭＳ Ｐゴシック" charset="0"/>
              </a:rPr>
            </a:br>
            <a:r>
              <a:rPr lang="en-US" b="1" i="1" dirty="0">
                <a:solidFill>
                  <a:srgbClr val="FFFFFF"/>
                </a:solidFill>
                <a:latin typeface="Arial" charset="0"/>
                <a:ea typeface="ＭＳ Ｐゴシック" charset="0"/>
              </a:rPr>
              <a:t>process</a:t>
            </a:r>
          </a:p>
        </p:txBody>
      </p:sp>
      <p:sp>
        <p:nvSpPr>
          <p:cNvPr id="20483" name="Rectangle 3"/>
          <p:cNvSpPr>
            <a:spLocks noGrp="1" noChangeArrowheads="1"/>
          </p:cNvSpPr>
          <p:nvPr>
            <p:ph type="title"/>
          </p:nvPr>
        </p:nvSpPr>
        <p:spPr/>
        <p:txBody>
          <a:bodyPr/>
          <a:lstStyle/>
          <a:p>
            <a:pPr eaLnBrk="1" hangingPunct="1"/>
            <a:r>
              <a:rPr lang="en-CA" dirty="0">
                <a:latin typeface="Arial" charset="0"/>
              </a:rPr>
              <a:t>A real life (and expensive!) example</a:t>
            </a:r>
            <a:endParaRPr lang="en-US" dirty="0">
              <a:latin typeface="Arial" charset="0"/>
            </a:endParaRPr>
          </a:p>
        </p:txBody>
      </p:sp>
      <p:sp>
        <p:nvSpPr>
          <p:cNvPr id="1902597" name="Rectangle 5"/>
          <p:cNvSpPr>
            <a:spLocks noChangeArrowheads="1"/>
          </p:cNvSpPr>
          <p:nvPr/>
        </p:nvSpPr>
        <p:spPr bwMode="auto">
          <a:xfrm>
            <a:off x="3165758" y="1658405"/>
            <a:ext cx="4030662" cy="2840381"/>
          </a:xfrm>
          <a:prstGeom prst="rect">
            <a:avLst/>
          </a:prstGeom>
          <a:solidFill>
            <a:srgbClr val="800080"/>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lstStyle/>
          <a:p>
            <a:pPr algn="ctr" fontAlgn="base">
              <a:lnSpc>
                <a:spcPct val="90000"/>
              </a:lnSpc>
              <a:spcBef>
                <a:spcPct val="0"/>
              </a:spcBef>
              <a:spcAft>
                <a:spcPct val="0"/>
              </a:spcAft>
              <a:defRPr/>
            </a:pPr>
            <a:r>
              <a:rPr lang="en-US" b="1" i="1" dirty="0">
                <a:solidFill>
                  <a:srgbClr val="FFFFFF"/>
                </a:solidFill>
                <a:latin typeface="Arial" charset="0"/>
                <a:ea typeface="ＭＳ Ｐゴシック" charset="0"/>
              </a:rPr>
              <a:t>Manufacturing</a:t>
            </a:r>
          </a:p>
          <a:p>
            <a:pPr algn="ctr" fontAlgn="base">
              <a:lnSpc>
                <a:spcPct val="90000"/>
              </a:lnSpc>
              <a:spcBef>
                <a:spcPct val="0"/>
              </a:spcBef>
              <a:spcAft>
                <a:spcPct val="0"/>
              </a:spcAft>
              <a:defRPr/>
            </a:pPr>
            <a:r>
              <a:rPr lang="en-US" b="1" i="1" dirty="0">
                <a:solidFill>
                  <a:srgbClr val="FFFFFF"/>
                </a:solidFill>
                <a:latin typeface="Arial" charset="0"/>
                <a:ea typeface="ＭＳ Ｐゴシック" charset="0"/>
              </a:rPr>
              <a:t>process</a:t>
            </a:r>
            <a:endParaRPr lang="en-US" b="1" dirty="0">
              <a:solidFill>
                <a:srgbClr val="FFFFFF"/>
              </a:solidFill>
              <a:latin typeface="Arial" charset="0"/>
              <a:ea typeface="ＭＳ Ｐゴシック" charset="0"/>
            </a:endParaRPr>
          </a:p>
        </p:txBody>
      </p:sp>
      <p:sp>
        <p:nvSpPr>
          <p:cNvPr id="1902603" name="Rectangle 11"/>
          <p:cNvSpPr>
            <a:spLocks noChangeArrowheads="1"/>
          </p:cNvSpPr>
          <p:nvPr/>
        </p:nvSpPr>
        <p:spPr bwMode="auto">
          <a:xfrm>
            <a:off x="3254659" y="2801406"/>
            <a:ext cx="1165225" cy="1495425"/>
          </a:xfrm>
          <a:prstGeom prst="rect">
            <a:avLst/>
          </a:prstGeom>
          <a:solidFill>
            <a:srgbClr val="CC99FF"/>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0" tIns="0" rIns="0" bIns="0" anchor="t" anchorCtr="1"/>
          <a:lstStyle/>
          <a:p>
            <a:pPr algn="ctr" fontAlgn="base">
              <a:spcBef>
                <a:spcPct val="0"/>
              </a:spcBef>
              <a:spcAft>
                <a:spcPct val="0"/>
              </a:spcAft>
              <a:defRPr/>
            </a:pPr>
            <a:r>
              <a:rPr lang="en-US" sz="1600" i="1" dirty="0">
                <a:solidFill>
                  <a:srgbClr val="000000"/>
                </a:solidFill>
                <a:latin typeface="Arial" charset="0"/>
                <a:ea typeface="ＭＳ Ｐゴシック" charset="0"/>
              </a:rPr>
              <a:t>Fabrication</a:t>
            </a:r>
            <a:br>
              <a:rPr lang="en-US" sz="1600" i="1"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process</a:t>
            </a:r>
          </a:p>
        </p:txBody>
      </p:sp>
      <p:sp>
        <p:nvSpPr>
          <p:cNvPr id="1902604" name="Rectangle 12"/>
          <p:cNvSpPr>
            <a:spLocks noChangeArrowheads="1"/>
          </p:cNvSpPr>
          <p:nvPr/>
        </p:nvSpPr>
        <p:spPr bwMode="auto">
          <a:xfrm>
            <a:off x="4589746" y="2801406"/>
            <a:ext cx="1165225" cy="1495425"/>
          </a:xfrm>
          <a:prstGeom prst="rect">
            <a:avLst/>
          </a:prstGeom>
          <a:solidFill>
            <a:srgbClr val="CC99FF"/>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0" tIns="0" rIns="0" bIns="0" anchor="t" anchorCtr="1"/>
          <a:lstStyle/>
          <a:p>
            <a:pPr algn="ctr" fontAlgn="base">
              <a:spcBef>
                <a:spcPct val="0"/>
              </a:spcBef>
              <a:spcAft>
                <a:spcPct val="0"/>
              </a:spcAft>
              <a:defRPr/>
            </a:pPr>
            <a:r>
              <a:rPr lang="en-US" sz="1600" i="1" dirty="0">
                <a:solidFill>
                  <a:srgbClr val="000000"/>
                </a:solidFill>
                <a:latin typeface="Arial" charset="0"/>
                <a:ea typeface="ＭＳ Ｐゴシック" charset="0"/>
              </a:rPr>
              <a:t>Assembly</a:t>
            </a:r>
            <a:br>
              <a:rPr lang="en-US" sz="1600" i="1"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process</a:t>
            </a:r>
          </a:p>
        </p:txBody>
      </p:sp>
      <p:sp>
        <p:nvSpPr>
          <p:cNvPr id="1902605" name="Rectangle 13"/>
          <p:cNvSpPr>
            <a:spLocks noChangeArrowheads="1"/>
          </p:cNvSpPr>
          <p:nvPr/>
        </p:nvSpPr>
        <p:spPr bwMode="auto">
          <a:xfrm>
            <a:off x="5926421" y="2801406"/>
            <a:ext cx="1165225" cy="1495425"/>
          </a:xfrm>
          <a:prstGeom prst="rect">
            <a:avLst/>
          </a:prstGeom>
          <a:solidFill>
            <a:srgbClr val="CC99FF"/>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0" tIns="0" rIns="0" bIns="0" anchor="t" anchorCtr="1"/>
          <a:lstStyle/>
          <a:p>
            <a:pPr algn="ctr" fontAlgn="base">
              <a:spcBef>
                <a:spcPct val="0"/>
              </a:spcBef>
              <a:spcAft>
                <a:spcPct val="0"/>
              </a:spcAft>
              <a:defRPr/>
            </a:pPr>
            <a:r>
              <a:rPr lang="en-US" sz="1600" i="1" dirty="0">
                <a:solidFill>
                  <a:srgbClr val="000000"/>
                </a:solidFill>
                <a:latin typeface="Arial" charset="0"/>
                <a:ea typeface="ＭＳ Ｐゴシック" charset="0"/>
              </a:rPr>
              <a:t>Packaging</a:t>
            </a:r>
            <a:br>
              <a:rPr lang="en-US" sz="1600" i="1"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&amp; </a:t>
            </a:r>
            <a:br>
              <a:rPr lang="en-US" sz="1600" i="1"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Labeling</a:t>
            </a:r>
            <a:br>
              <a:rPr lang="en-US" sz="1600" i="1"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process</a:t>
            </a:r>
          </a:p>
        </p:txBody>
      </p:sp>
      <p:sp>
        <p:nvSpPr>
          <p:cNvPr id="1902606" name="Rectangle 14"/>
          <p:cNvSpPr>
            <a:spLocks noChangeArrowheads="1"/>
          </p:cNvSpPr>
          <p:nvPr/>
        </p:nvSpPr>
        <p:spPr bwMode="auto">
          <a:xfrm>
            <a:off x="3451076" y="3640144"/>
            <a:ext cx="885380" cy="405370"/>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0" rIns="0" anchor="ctr" anchorCtr="1"/>
          <a:lstStyle/>
          <a:p>
            <a:pPr algn="ctr" fontAlgn="base">
              <a:spcBef>
                <a:spcPct val="0"/>
              </a:spcBef>
              <a:spcAft>
                <a:spcPct val="0"/>
              </a:spcAft>
              <a:defRPr/>
            </a:pPr>
            <a:r>
              <a:rPr lang="en-US" sz="1200" i="1" dirty="0">
                <a:solidFill>
                  <a:srgbClr val="000000"/>
                </a:solidFill>
                <a:latin typeface="Arial" charset="0"/>
                <a:ea typeface="ＭＳ Ｐゴシック" charset="0"/>
              </a:rPr>
              <a:t>lithography</a:t>
            </a:r>
            <a:br>
              <a:rPr lang="en-US" sz="1200" i="1" dirty="0">
                <a:solidFill>
                  <a:srgbClr val="000000"/>
                </a:solidFill>
                <a:latin typeface="Arial" charset="0"/>
                <a:ea typeface="ＭＳ Ｐゴシック" charset="0"/>
              </a:rPr>
            </a:br>
            <a:r>
              <a:rPr lang="en-US" sz="1200" i="1" dirty="0">
                <a:solidFill>
                  <a:srgbClr val="000000"/>
                </a:solidFill>
                <a:latin typeface="Arial" charset="0"/>
                <a:ea typeface="ＭＳ Ｐゴシック" charset="0"/>
              </a:rPr>
              <a:t>process</a:t>
            </a:r>
          </a:p>
        </p:txBody>
      </p:sp>
      <p:grpSp>
        <p:nvGrpSpPr>
          <p:cNvPr id="3" name="Group 2"/>
          <p:cNvGrpSpPr/>
          <p:nvPr/>
        </p:nvGrpSpPr>
        <p:grpSpPr>
          <a:xfrm>
            <a:off x="1651073" y="4036691"/>
            <a:ext cx="3334660" cy="1737526"/>
            <a:chOff x="210928" y="4400761"/>
            <a:chExt cx="3334660" cy="1737526"/>
          </a:xfrm>
        </p:grpSpPr>
        <p:sp>
          <p:nvSpPr>
            <p:cNvPr id="1902607" name="Line 15"/>
            <p:cNvSpPr>
              <a:spLocks noChangeShapeType="1"/>
            </p:cNvSpPr>
            <p:nvPr/>
          </p:nvSpPr>
          <p:spPr bwMode="auto">
            <a:xfrm flipV="1">
              <a:off x="2254166" y="4400761"/>
              <a:ext cx="621111" cy="806607"/>
            </a:xfrm>
            <a:prstGeom prst="line">
              <a:avLst/>
            </a:prstGeom>
            <a:noFill/>
            <a:ln w="28575">
              <a:solidFill>
                <a:srgbClr val="FF33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endParaRPr>
            </a:p>
          </p:txBody>
        </p:sp>
        <p:sp>
          <p:nvSpPr>
            <p:cNvPr id="25" name="Text Box 8"/>
            <p:cNvSpPr txBox="1">
              <a:spLocks noChangeArrowheads="1"/>
            </p:cNvSpPr>
            <p:nvPr/>
          </p:nvSpPr>
          <p:spPr bwMode="auto">
            <a:xfrm>
              <a:off x="210928" y="5214957"/>
              <a:ext cx="3334660" cy="923330"/>
            </a:xfrm>
            <a:prstGeom prst="rect">
              <a:avLst/>
            </a:prstGeom>
            <a:noFill/>
            <a:ln w="12700">
              <a:solidFill>
                <a:srgbClr val="FF3300"/>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50000"/>
                </a:spcBef>
                <a:spcAft>
                  <a:spcPct val="0"/>
                </a:spcAft>
                <a:defRPr/>
              </a:pPr>
              <a:r>
                <a:rPr kumimoji="1" lang="en-CA" dirty="0">
                  <a:solidFill>
                    <a:srgbClr val="000000"/>
                  </a:solidFill>
                </a:rPr>
                <a:t>There were huge differences in the granularity of the identified </a:t>
              </a:r>
              <a:br>
                <a:rPr kumimoji="1" lang="en-CA" dirty="0">
                  <a:solidFill>
                    <a:srgbClr val="000000"/>
                  </a:solidFill>
                </a:rPr>
              </a:br>
              <a:r>
                <a:rPr kumimoji="1" lang="en-CA" dirty="0">
                  <a:solidFill>
                    <a:srgbClr val="000000"/>
                  </a:solidFill>
                </a:rPr>
                <a:t>“business processes” </a:t>
              </a:r>
              <a:endParaRPr kumimoji="1" lang="en-US" dirty="0">
                <a:solidFill>
                  <a:srgbClr val="000000"/>
                </a:solidFill>
              </a:endParaRPr>
            </a:p>
          </p:txBody>
        </p:sp>
        <p:sp>
          <p:nvSpPr>
            <p:cNvPr id="26" name="Line 15"/>
            <p:cNvSpPr>
              <a:spLocks noChangeShapeType="1"/>
            </p:cNvSpPr>
            <p:nvPr/>
          </p:nvSpPr>
          <p:spPr bwMode="auto">
            <a:xfrm flipV="1">
              <a:off x="1932616" y="4649785"/>
              <a:ext cx="490949" cy="565172"/>
            </a:xfrm>
            <a:prstGeom prst="line">
              <a:avLst/>
            </a:prstGeom>
            <a:noFill/>
            <a:ln w="28575">
              <a:solidFill>
                <a:srgbClr val="FF33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endParaRPr>
            </a:p>
          </p:txBody>
        </p:sp>
        <p:sp>
          <p:nvSpPr>
            <p:cNvPr id="27" name="Line 15"/>
            <p:cNvSpPr>
              <a:spLocks noChangeShapeType="1"/>
            </p:cNvSpPr>
            <p:nvPr/>
          </p:nvSpPr>
          <p:spPr bwMode="auto">
            <a:xfrm flipV="1">
              <a:off x="1499378" y="4878715"/>
              <a:ext cx="256339" cy="330567"/>
            </a:xfrm>
            <a:prstGeom prst="line">
              <a:avLst/>
            </a:prstGeom>
            <a:noFill/>
            <a:ln w="28575">
              <a:solidFill>
                <a:srgbClr val="FF33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endParaRPr>
            </a:p>
          </p:txBody>
        </p:sp>
      </p:grpSp>
      <p:grpSp>
        <p:nvGrpSpPr>
          <p:cNvPr id="2" name="Group 1"/>
          <p:cNvGrpSpPr/>
          <p:nvPr/>
        </p:nvGrpSpPr>
        <p:grpSpPr>
          <a:xfrm>
            <a:off x="6285059" y="4512731"/>
            <a:ext cx="4054475" cy="1245804"/>
            <a:chOff x="4844913" y="5263256"/>
            <a:chExt cx="4054475" cy="1245804"/>
          </a:xfrm>
        </p:grpSpPr>
        <p:sp>
          <p:nvSpPr>
            <p:cNvPr id="1902600" name="Text Box 8"/>
            <p:cNvSpPr txBox="1">
              <a:spLocks noChangeArrowheads="1"/>
            </p:cNvSpPr>
            <p:nvPr/>
          </p:nvSpPr>
          <p:spPr bwMode="auto">
            <a:xfrm>
              <a:off x="4844913" y="5585730"/>
              <a:ext cx="4054475" cy="923330"/>
            </a:xfrm>
            <a:prstGeom prst="rect">
              <a:avLst/>
            </a:prstGeom>
            <a:noFill/>
            <a:ln w="12700">
              <a:solidFill>
                <a:srgbClr val="FF3300"/>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50000"/>
                </a:spcBef>
                <a:spcAft>
                  <a:spcPct val="0"/>
                </a:spcAft>
                <a:defRPr/>
              </a:pPr>
              <a:r>
                <a:rPr kumimoji="1" lang="en-CA" dirty="0">
                  <a:solidFill>
                    <a:srgbClr val="000000"/>
                  </a:solidFill>
                </a:rPr>
                <a:t>Most groups took a very functional (organisational) perspective in identifying their “business processes” </a:t>
              </a:r>
              <a:endParaRPr kumimoji="1" lang="en-US" dirty="0">
                <a:solidFill>
                  <a:srgbClr val="000000"/>
                </a:solidFill>
              </a:endParaRPr>
            </a:p>
          </p:txBody>
        </p:sp>
        <p:sp>
          <p:nvSpPr>
            <p:cNvPr id="28" name="Line 15"/>
            <p:cNvSpPr>
              <a:spLocks noChangeShapeType="1"/>
            </p:cNvSpPr>
            <p:nvPr/>
          </p:nvSpPr>
          <p:spPr bwMode="auto">
            <a:xfrm flipV="1">
              <a:off x="7578730" y="5263256"/>
              <a:ext cx="256339" cy="330567"/>
            </a:xfrm>
            <a:prstGeom prst="line">
              <a:avLst/>
            </a:prstGeom>
            <a:noFill/>
            <a:ln w="28575">
              <a:solidFill>
                <a:srgbClr val="FF33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endParaRPr>
            </a:p>
          </p:txBody>
        </p:sp>
        <p:sp>
          <p:nvSpPr>
            <p:cNvPr id="29" name="Line 15"/>
            <p:cNvSpPr>
              <a:spLocks noChangeShapeType="1"/>
            </p:cNvSpPr>
            <p:nvPr/>
          </p:nvSpPr>
          <p:spPr bwMode="auto">
            <a:xfrm flipV="1">
              <a:off x="6275851" y="5265731"/>
              <a:ext cx="256339" cy="330567"/>
            </a:xfrm>
            <a:prstGeom prst="line">
              <a:avLst/>
            </a:prstGeom>
            <a:noFill/>
            <a:ln w="28575">
              <a:solidFill>
                <a:srgbClr val="FF33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endParaRPr>
            </a:p>
          </p:txBody>
        </p:sp>
        <p:sp>
          <p:nvSpPr>
            <p:cNvPr id="30" name="Line 15"/>
            <p:cNvSpPr>
              <a:spLocks noChangeShapeType="1"/>
            </p:cNvSpPr>
            <p:nvPr/>
          </p:nvSpPr>
          <p:spPr bwMode="auto">
            <a:xfrm flipH="1" flipV="1">
              <a:off x="4972972" y="5268206"/>
              <a:ext cx="256339" cy="330567"/>
            </a:xfrm>
            <a:prstGeom prst="line">
              <a:avLst/>
            </a:prstGeom>
            <a:noFill/>
            <a:ln w="28575">
              <a:solidFill>
                <a:srgbClr val="FF33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endParaRPr>
            </a:p>
          </p:txBody>
        </p:sp>
      </p:grpSp>
      <p:sp>
        <p:nvSpPr>
          <p:cNvPr id="31" name="Rectangle 3"/>
          <p:cNvSpPr>
            <a:spLocks/>
          </p:cNvSpPr>
          <p:nvPr/>
        </p:nvSpPr>
        <p:spPr bwMode="auto">
          <a:xfrm>
            <a:off x="954002" y="764491"/>
            <a:ext cx="10097929" cy="78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lnSpc>
                <a:spcPct val="80000"/>
              </a:lnSpc>
              <a:spcAft>
                <a:spcPct val="0"/>
              </a:spcAft>
              <a:defRPr/>
            </a:pPr>
            <a:r>
              <a:rPr lang="en-US" sz="2800" dirty="0">
                <a:solidFill>
                  <a:srgbClr val="000000"/>
                </a:solidFill>
                <a:latin typeface="Calibri" pitchFamily="34" charset="0"/>
                <a:ea typeface="ＭＳ Ｐゴシック" charset="0"/>
                <a:cs typeface="Arial" pitchFamily="34" charset="0"/>
              </a:rPr>
              <a:t>As part of a massive system implementation, a global manufacturer identified the </a:t>
            </a:r>
            <a:r>
              <a:rPr lang="en-US" sz="2800" i="1" dirty="0">
                <a:solidFill>
                  <a:srgbClr val="000000"/>
                </a:solidFill>
                <a:latin typeface="Calibri" pitchFamily="34" charset="0"/>
                <a:ea typeface="ＭＳ Ｐゴシック" charset="0"/>
                <a:cs typeface="Arial" pitchFamily="34" charset="0"/>
              </a:rPr>
              <a:t>business processes </a:t>
            </a:r>
            <a:r>
              <a:rPr lang="en-US" sz="2800" dirty="0">
                <a:solidFill>
                  <a:srgbClr val="000000"/>
                </a:solidFill>
                <a:latin typeface="Calibri" pitchFamily="34" charset="0"/>
                <a:ea typeface="ＭＳ Ｐゴシック" charset="0"/>
                <a:cs typeface="Arial" pitchFamily="34" charset="0"/>
              </a:rPr>
              <a:t>that were expected to improve:</a:t>
            </a:r>
          </a:p>
        </p:txBody>
      </p:sp>
      <p:sp>
        <p:nvSpPr>
          <p:cNvPr id="32" name="Rectangle 3">
            <a:extLst>
              <a:ext uri="{FF2B5EF4-FFF2-40B4-BE49-F238E27FC236}">
                <a16:creationId xmlns:a16="http://schemas.microsoft.com/office/drawing/2014/main" id="{C2A966A7-2871-9045-A7FF-748EBA318917}"/>
              </a:ext>
            </a:extLst>
          </p:cNvPr>
          <p:cNvSpPr>
            <a:spLocks/>
          </p:cNvSpPr>
          <p:nvPr/>
        </p:nvSpPr>
        <p:spPr bwMode="auto">
          <a:xfrm>
            <a:off x="954003" y="6069898"/>
            <a:ext cx="8823044" cy="52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lnSpc>
                <a:spcPct val="80000"/>
              </a:lnSpc>
              <a:spcAft>
                <a:spcPct val="0"/>
              </a:spcAft>
              <a:defRPr/>
            </a:pPr>
            <a:r>
              <a:rPr lang="en-US" sz="2800" dirty="0">
                <a:solidFill>
                  <a:srgbClr val="000000"/>
                </a:solidFill>
                <a:latin typeface="Calibri" pitchFamily="34" charset="0"/>
                <a:ea typeface="ＭＳ Ｐゴシック" charset="0"/>
                <a:cs typeface="Arial" pitchFamily="34" charset="0"/>
              </a:rPr>
              <a:t>The problem? </a:t>
            </a:r>
            <a:r>
              <a:rPr lang="en-US" sz="2800" i="1" dirty="0">
                <a:solidFill>
                  <a:srgbClr val="000000"/>
                </a:solidFill>
                <a:latin typeface="Calibri" pitchFamily="34" charset="0"/>
                <a:ea typeface="ＭＳ Ｐゴシック" charset="0"/>
                <a:cs typeface="Arial" pitchFamily="34" charset="0"/>
              </a:rPr>
              <a:t>These aren't processes – they're functions!</a:t>
            </a:r>
          </a:p>
        </p:txBody>
      </p:sp>
    </p:spTree>
    <p:extLst>
      <p:ext uri="{BB962C8B-B14F-4D97-AF65-F5344CB8AC3E}">
        <p14:creationId xmlns:p14="http://schemas.microsoft.com/office/powerpoint/2010/main" val="2627672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02597"/>
                                        </p:tgtEl>
                                        <p:attrNameLst>
                                          <p:attrName>style.visibility</p:attrName>
                                        </p:attrNameLst>
                                      </p:cBhvr>
                                      <p:to>
                                        <p:strVal val="visible"/>
                                      </p:to>
                                    </p:set>
                                    <p:animEffect transition="in" filter="dissolve">
                                      <p:cBhvr>
                                        <p:cTn id="7" dur="500"/>
                                        <p:tgtEl>
                                          <p:spTgt spid="1902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02603"/>
                                        </p:tgtEl>
                                        <p:attrNameLst>
                                          <p:attrName>style.visibility</p:attrName>
                                        </p:attrNameLst>
                                      </p:cBhvr>
                                      <p:to>
                                        <p:strVal val="visible"/>
                                      </p:to>
                                    </p:set>
                                    <p:animEffect transition="in" filter="dissolve">
                                      <p:cBhvr>
                                        <p:cTn id="12" dur="500"/>
                                        <p:tgtEl>
                                          <p:spTgt spid="190260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02604"/>
                                        </p:tgtEl>
                                        <p:attrNameLst>
                                          <p:attrName>style.visibility</p:attrName>
                                        </p:attrNameLst>
                                      </p:cBhvr>
                                      <p:to>
                                        <p:strVal val="visible"/>
                                      </p:to>
                                    </p:set>
                                    <p:animEffect transition="in" filter="dissolve">
                                      <p:cBhvr>
                                        <p:cTn id="15" dur="500"/>
                                        <p:tgtEl>
                                          <p:spTgt spid="190260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02605"/>
                                        </p:tgtEl>
                                        <p:attrNameLst>
                                          <p:attrName>style.visibility</p:attrName>
                                        </p:attrNameLst>
                                      </p:cBhvr>
                                      <p:to>
                                        <p:strVal val="visible"/>
                                      </p:to>
                                    </p:set>
                                    <p:animEffect transition="in" filter="dissolve">
                                      <p:cBhvr>
                                        <p:cTn id="18" dur="500"/>
                                        <p:tgtEl>
                                          <p:spTgt spid="19026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02606"/>
                                        </p:tgtEl>
                                        <p:attrNameLst>
                                          <p:attrName>style.visibility</p:attrName>
                                        </p:attrNameLst>
                                      </p:cBhvr>
                                      <p:to>
                                        <p:strVal val="visible"/>
                                      </p:to>
                                    </p:set>
                                    <p:animEffect transition="in" filter="dissolve">
                                      <p:cBhvr>
                                        <p:cTn id="23" dur="500"/>
                                        <p:tgtEl>
                                          <p:spTgt spid="190260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ssolv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ssolve">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1902597" grpId="0" animBg="1"/>
      <p:bldP spid="1902603" grpId="0" animBg="1"/>
      <p:bldP spid="1902604" grpId="0" animBg="1"/>
      <p:bldP spid="1902605" grpId="0" animBg="1"/>
      <p:bldP spid="1902606" grpId="0" animBg="1"/>
      <p:bldP spid="3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CA" dirty="0">
                <a:latin typeface="Arial" charset="0"/>
              </a:rPr>
              <a:t>Initial focus </a:t>
            </a:r>
            <a:r>
              <a:rPr lang="mr-IN" dirty="0">
                <a:latin typeface="Arial" charset="0"/>
              </a:rPr>
              <a:t>–</a:t>
            </a:r>
            <a:r>
              <a:rPr lang="en-CA" dirty="0">
                <a:latin typeface="Arial" charset="0"/>
              </a:rPr>
              <a:t> too much on "requirements" </a:t>
            </a:r>
            <a:endParaRPr lang="en-US" dirty="0">
              <a:latin typeface="Arial" charset="0"/>
            </a:endParaRPr>
          </a:p>
        </p:txBody>
      </p:sp>
      <p:sp>
        <p:nvSpPr>
          <p:cNvPr id="1839123" name="Rectangle 19"/>
          <p:cNvSpPr>
            <a:spLocks noChangeArrowheads="1"/>
          </p:cNvSpPr>
          <p:nvPr/>
        </p:nvSpPr>
        <p:spPr bwMode="auto">
          <a:xfrm>
            <a:off x="1752602" y="1196417"/>
            <a:ext cx="1704108" cy="1443568"/>
          </a:xfrm>
          <a:prstGeom prst="rect">
            <a:avLst/>
          </a:prstGeom>
          <a:solidFill>
            <a:srgbClr val="666699">
              <a:alpha val="33000"/>
            </a:srgbClr>
          </a:solidFill>
          <a:ln w="12700">
            <a:solidFill>
              <a:schemeClr val="tx2"/>
            </a:solidFill>
            <a:miter lim="800000"/>
            <a:headEnd/>
            <a:tailEnd/>
          </a:ln>
          <a:effectLst/>
        </p:spPr>
        <p:txBody>
          <a:bodyPr anchor="ctr"/>
          <a:lstStyle/>
          <a:p>
            <a:pPr>
              <a:lnSpc>
                <a:spcPct val="100000"/>
              </a:lnSpc>
              <a:spcBef>
                <a:spcPct val="0"/>
              </a:spcBef>
              <a:buClrTx/>
              <a:buFontTx/>
              <a:buNone/>
            </a:pPr>
            <a:r>
              <a:rPr lang="en-US" sz="1867" dirty="0">
                <a:solidFill>
                  <a:srgbClr val="FFFFFF"/>
                </a:solidFill>
                <a:cs typeface="Arial" pitchFamily="34" charset="0"/>
              </a:rPr>
              <a:t>Business Process</a:t>
            </a:r>
          </a:p>
        </p:txBody>
      </p:sp>
      <p:sp>
        <p:nvSpPr>
          <p:cNvPr id="1839125" name="Rectangle 21"/>
          <p:cNvSpPr>
            <a:spLocks noChangeArrowheads="1"/>
          </p:cNvSpPr>
          <p:nvPr/>
        </p:nvSpPr>
        <p:spPr bwMode="auto">
          <a:xfrm>
            <a:off x="1697569" y="4568049"/>
            <a:ext cx="1704108" cy="1443568"/>
          </a:xfrm>
          <a:prstGeom prst="rect">
            <a:avLst/>
          </a:prstGeom>
          <a:solidFill>
            <a:srgbClr val="666699">
              <a:alpha val="33000"/>
            </a:srgbClr>
          </a:solidFill>
          <a:ln w="12700">
            <a:solidFill>
              <a:schemeClr val="tx2"/>
            </a:solidFill>
            <a:miter lim="800000"/>
            <a:headEnd/>
            <a:tailEnd/>
          </a:ln>
          <a:effectLst/>
        </p:spPr>
        <p:txBody>
          <a:bodyPr anchor="ctr"/>
          <a:lstStyle/>
          <a:p>
            <a:pPr>
              <a:lnSpc>
                <a:spcPct val="100000"/>
              </a:lnSpc>
              <a:spcBef>
                <a:spcPct val="0"/>
              </a:spcBef>
              <a:buClrTx/>
              <a:buFontTx/>
              <a:buNone/>
            </a:pPr>
            <a:r>
              <a:rPr lang="en-US" sz="1867" dirty="0">
                <a:solidFill>
                  <a:srgbClr val="FFFFFF"/>
                </a:solidFill>
                <a:cs typeface="Arial" pitchFamily="34" charset="0"/>
              </a:rPr>
              <a:t>Business</a:t>
            </a:r>
            <a:br>
              <a:rPr lang="en-US" sz="1867" dirty="0">
                <a:solidFill>
                  <a:srgbClr val="FFFFFF"/>
                </a:solidFill>
                <a:cs typeface="Arial" pitchFamily="34" charset="0"/>
              </a:rPr>
            </a:br>
            <a:r>
              <a:rPr lang="en-US" sz="1867" dirty="0">
                <a:solidFill>
                  <a:srgbClr val="FFFFFF"/>
                </a:solidFill>
                <a:cs typeface="Arial" pitchFamily="34" charset="0"/>
              </a:rPr>
              <a:t>Data</a:t>
            </a:r>
          </a:p>
        </p:txBody>
      </p:sp>
      <p:sp>
        <p:nvSpPr>
          <p:cNvPr id="1839127" name="Rectangle 23"/>
          <p:cNvSpPr>
            <a:spLocks noChangeArrowheads="1"/>
          </p:cNvSpPr>
          <p:nvPr/>
        </p:nvSpPr>
        <p:spPr bwMode="auto">
          <a:xfrm>
            <a:off x="1742020" y="2896701"/>
            <a:ext cx="1709169" cy="1444360"/>
          </a:xfrm>
          <a:prstGeom prst="rect">
            <a:avLst/>
          </a:prstGeom>
          <a:solidFill>
            <a:srgbClr val="800080"/>
          </a:solidFill>
          <a:ln w="12700">
            <a:solidFill>
              <a:schemeClr val="tx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nSpc>
                <a:spcPct val="100000"/>
              </a:lnSpc>
              <a:spcBef>
                <a:spcPct val="0"/>
              </a:spcBef>
              <a:buClrTx/>
              <a:buFontTx/>
              <a:buNone/>
            </a:pPr>
            <a:r>
              <a:rPr lang="en-US" sz="1867" i="1" dirty="0">
                <a:solidFill>
                  <a:srgbClr val="FFFFFF"/>
                </a:solidFill>
                <a:cs typeface="Arial" pitchFamily="34" charset="0"/>
              </a:rPr>
              <a:t>Application</a:t>
            </a:r>
            <a:br>
              <a:rPr lang="en-US" sz="1867" i="1" dirty="0">
                <a:solidFill>
                  <a:srgbClr val="FFFFFF"/>
                </a:solidFill>
                <a:cs typeface="Arial" pitchFamily="34" charset="0"/>
              </a:rPr>
            </a:br>
            <a:r>
              <a:rPr lang="en-US" sz="1867" i="1" dirty="0">
                <a:solidFill>
                  <a:srgbClr val="FFFFFF"/>
                </a:solidFill>
                <a:cs typeface="Arial" pitchFamily="34" charset="0"/>
              </a:rPr>
              <a:t>requirements</a:t>
            </a:r>
          </a:p>
        </p:txBody>
      </p:sp>
      <p:sp>
        <p:nvSpPr>
          <p:cNvPr id="1839128" name="Text Box 24"/>
          <p:cNvSpPr txBox="1">
            <a:spLocks noChangeArrowheads="1"/>
          </p:cNvSpPr>
          <p:nvPr/>
        </p:nvSpPr>
        <p:spPr bwMode="auto">
          <a:xfrm rot="-5400000">
            <a:off x="392443" y="3390698"/>
            <a:ext cx="1921467" cy="456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22767" tIns="61384" rIns="122767" bIns="6138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a:lnSpc>
                <a:spcPct val="90000"/>
              </a:lnSpc>
              <a:spcBef>
                <a:spcPct val="0"/>
              </a:spcBef>
              <a:buClrTx/>
              <a:buFontTx/>
              <a:buNone/>
            </a:pPr>
            <a:r>
              <a:rPr lang="en-US" sz="2400" b="1" i="1" dirty="0">
                <a:solidFill>
                  <a:srgbClr val="0033CC"/>
                </a:solidFill>
                <a:cs typeface="Arial" pitchFamily="34" charset="0"/>
              </a:rPr>
              <a:t>Application</a:t>
            </a:r>
          </a:p>
        </p:txBody>
      </p:sp>
      <p:sp>
        <p:nvSpPr>
          <p:cNvPr id="1839130" name="Text Box 26"/>
          <p:cNvSpPr txBox="1">
            <a:spLocks noChangeArrowheads="1"/>
          </p:cNvSpPr>
          <p:nvPr/>
        </p:nvSpPr>
        <p:spPr bwMode="auto">
          <a:xfrm rot="-5400000">
            <a:off x="952881" y="5061650"/>
            <a:ext cx="916385" cy="456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22767" tIns="61384" rIns="122767" bIns="6138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a:lnSpc>
                <a:spcPct val="90000"/>
              </a:lnSpc>
              <a:spcBef>
                <a:spcPct val="0"/>
              </a:spcBef>
              <a:buClrTx/>
              <a:buFontTx/>
              <a:buNone/>
            </a:pPr>
            <a:r>
              <a:rPr lang="en-US" sz="2400" b="1" i="1" dirty="0">
                <a:solidFill>
                  <a:srgbClr val="0033CC"/>
                </a:solidFill>
                <a:cs typeface="Arial" pitchFamily="34" charset="0"/>
              </a:rPr>
              <a:t>Data</a:t>
            </a:r>
          </a:p>
        </p:txBody>
      </p:sp>
      <p:sp>
        <p:nvSpPr>
          <p:cNvPr id="1839131" name="Text Box 27"/>
          <p:cNvSpPr txBox="1">
            <a:spLocks noChangeArrowheads="1"/>
          </p:cNvSpPr>
          <p:nvPr/>
        </p:nvSpPr>
        <p:spPr bwMode="auto">
          <a:xfrm rot="-5400000">
            <a:off x="629063" y="1620342"/>
            <a:ext cx="1446978" cy="456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22767" tIns="61384" rIns="122767" bIns="6138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a:lnSpc>
                <a:spcPct val="90000"/>
              </a:lnSpc>
              <a:spcBef>
                <a:spcPct val="0"/>
              </a:spcBef>
              <a:buClrTx/>
              <a:buFontTx/>
              <a:buNone/>
            </a:pPr>
            <a:r>
              <a:rPr lang="en-US" sz="2400" b="1" i="1" dirty="0">
                <a:solidFill>
                  <a:srgbClr val="0033CC"/>
                </a:solidFill>
                <a:cs typeface="Arial" pitchFamily="34" charset="0"/>
              </a:rPr>
              <a:t>Process</a:t>
            </a:r>
          </a:p>
        </p:txBody>
      </p:sp>
      <p:sp>
        <p:nvSpPr>
          <p:cNvPr id="1839132" name="Text Box 28"/>
          <p:cNvSpPr txBox="1">
            <a:spLocks noChangeArrowheads="1"/>
          </p:cNvSpPr>
          <p:nvPr/>
        </p:nvSpPr>
        <p:spPr bwMode="auto">
          <a:xfrm>
            <a:off x="3912139" y="2136199"/>
            <a:ext cx="7530704" cy="296536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spcBef>
                <a:spcPct val="0"/>
              </a:spcBef>
              <a:buClr>
                <a:srgbClr val="CC3300"/>
              </a:buClr>
            </a:pPr>
            <a:r>
              <a:rPr lang="en-US" sz="2600" dirty="0">
                <a:solidFill>
                  <a:srgbClr val="000000"/>
                </a:solidFill>
                <a:cs typeface="Arial" pitchFamily="34" charset="0"/>
              </a:rPr>
              <a:t>Over 100 developers coded detailed business rules and contract terms </a:t>
            </a:r>
            <a:r>
              <a:rPr lang="en-US" sz="2600" i="1" dirty="0">
                <a:solidFill>
                  <a:srgbClr val="000000"/>
                </a:solidFill>
                <a:cs typeface="Arial" pitchFamily="34" charset="0"/>
              </a:rPr>
              <a:t>separately</a:t>
            </a:r>
            <a:r>
              <a:rPr lang="en-US" sz="2600" dirty="0">
                <a:solidFill>
                  <a:srgbClr val="000000"/>
                </a:solidFill>
                <a:cs typeface="Arial" pitchFamily="34" charset="0"/>
              </a:rPr>
              <a:t> into</a:t>
            </a:r>
          </a:p>
          <a:p>
            <a:pPr marL="457200" indent="-457200">
              <a:spcBef>
                <a:spcPct val="0"/>
              </a:spcBef>
              <a:buFont typeface="Arial" panose="020B0604020202020204" pitchFamily="34" charset="0"/>
              <a:buChar char="•"/>
            </a:pPr>
            <a:r>
              <a:rPr lang="en-US" sz="2600" dirty="0">
                <a:solidFill>
                  <a:srgbClr val="000000"/>
                </a:solidFill>
                <a:cs typeface="Arial" pitchFamily="34" charset="0"/>
              </a:rPr>
              <a:t>Payroll Application</a:t>
            </a:r>
          </a:p>
          <a:p>
            <a:pPr marL="457200" indent="-457200">
              <a:spcBef>
                <a:spcPct val="0"/>
              </a:spcBef>
              <a:buFont typeface="Arial" panose="020B0604020202020204" pitchFamily="34" charset="0"/>
              <a:buChar char="•"/>
            </a:pPr>
            <a:r>
              <a:rPr lang="en-US" sz="2600" dirty="0">
                <a:solidFill>
                  <a:srgbClr val="000000"/>
                </a:solidFill>
                <a:cs typeface="Arial" pitchFamily="34" charset="0"/>
              </a:rPr>
              <a:t>HR Application</a:t>
            </a:r>
          </a:p>
          <a:p>
            <a:pPr algn="l">
              <a:lnSpc>
                <a:spcPct val="100000"/>
              </a:lnSpc>
              <a:spcBef>
                <a:spcPct val="0"/>
              </a:spcBef>
              <a:buClr>
                <a:srgbClr val="CC3300"/>
              </a:buClr>
              <a:buFontTx/>
              <a:buNone/>
            </a:pPr>
            <a:r>
              <a:rPr lang="en-US" sz="2600" dirty="0">
                <a:solidFill>
                  <a:srgbClr val="000000"/>
                </a:solidFill>
                <a:cs typeface="Arial" pitchFamily="34" charset="0"/>
              </a:rPr>
              <a:t>Note: university had over 35 </a:t>
            </a:r>
            <a:r>
              <a:rPr lang="en-US" sz="2600" dirty="0" err="1">
                <a:solidFill>
                  <a:srgbClr val="000000"/>
                </a:solidFill>
                <a:cs typeface="Arial" pitchFamily="34" charset="0"/>
              </a:rPr>
              <a:t>labour</a:t>
            </a:r>
            <a:r>
              <a:rPr lang="en-US" sz="2600" dirty="0">
                <a:solidFill>
                  <a:srgbClr val="000000"/>
                </a:solidFill>
                <a:cs typeface="Arial" pitchFamily="34" charset="0"/>
              </a:rPr>
              <a:t> unions with complex payroll and benefits policies/rules </a:t>
            </a:r>
            <a:r>
              <a:rPr lang="mr-IN" sz="2600" dirty="0">
                <a:solidFill>
                  <a:srgbClr val="000000"/>
                </a:solidFill>
                <a:cs typeface="Arial" pitchFamily="34" charset="0"/>
              </a:rPr>
              <a:t>–</a:t>
            </a:r>
            <a:r>
              <a:rPr lang="en-US" sz="2600" dirty="0">
                <a:solidFill>
                  <a:srgbClr val="000000"/>
                </a:solidFill>
                <a:cs typeface="Arial" pitchFamily="34" charset="0"/>
              </a:rPr>
              <a:t> </a:t>
            </a:r>
            <a:br>
              <a:rPr lang="en-US" sz="2600" dirty="0">
                <a:solidFill>
                  <a:srgbClr val="000000"/>
                </a:solidFill>
                <a:cs typeface="Arial" pitchFamily="34" charset="0"/>
              </a:rPr>
            </a:br>
            <a:r>
              <a:rPr lang="en-US" sz="2600" b="1" i="1" dirty="0">
                <a:solidFill>
                  <a:srgbClr val="000000"/>
                </a:solidFill>
                <a:cs typeface="Arial" pitchFamily="34" charset="0"/>
              </a:rPr>
              <a:t>no rethinking whatsoever! </a:t>
            </a:r>
          </a:p>
        </p:txBody>
      </p:sp>
    </p:spTree>
    <p:extLst>
      <p:ext uri="{BB962C8B-B14F-4D97-AF65-F5344CB8AC3E}">
        <p14:creationId xmlns:p14="http://schemas.microsoft.com/office/powerpoint/2010/main" val="2091293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9127"/>
                                        </p:tgtEl>
                                        <p:attrNameLst>
                                          <p:attrName>style.visibility</p:attrName>
                                        </p:attrNameLst>
                                      </p:cBhvr>
                                      <p:to>
                                        <p:strVal val="visible"/>
                                      </p:to>
                                    </p:set>
                                    <p:animEffect transition="in" filter="dissolve">
                                      <p:cBhvr>
                                        <p:cTn id="7" dur="500"/>
                                        <p:tgtEl>
                                          <p:spTgt spid="18391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39128"/>
                                        </p:tgtEl>
                                        <p:attrNameLst>
                                          <p:attrName>style.visibility</p:attrName>
                                        </p:attrNameLst>
                                      </p:cBhvr>
                                      <p:to>
                                        <p:strVal val="visible"/>
                                      </p:to>
                                    </p:set>
                                    <p:animEffect transition="in" filter="dissolve">
                                      <p:cBhvr>
                                        <p:cTn id="10" dur="500"/>
                                        <p:tgtEl>
                                          <p:spTgt spid="18391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39132"/>
                                        </p:tgtEl>
                                        <p:attrNameLst>
                                          <p:attrName>style.visibility</p:attrName>
                                        </p:attrNameLst>
                                      </p:cBhvr>
                                      <p:to>
                                        <p:strVal val="visible"/>
                                      </p:to>
                                    </p:set>
                                    <p:animEffect transition="in" filter="dissolve">
                                      <p:cBhvr>
                                        <p:cTn id="13" dur="500"/>
                                        <p:tgtEl>
                                          <p:spTgt spid="18391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39125"/>
                                        </p:tgtEl>
                                        <p:attrNameLst>
                                          <p:attrName>style.visibility</p:attrName>
                                        </p:attrNameLst>
                                      </p:cBhvr>
                                      <p:to>
                                        <p:strVal val="visible"/>
                                      </p:to>
                                    </p:set>
                                    <p:animEffect transition="in" filter="dissolve">
                                      <p:cBhvr>
                                        <p:cTn id="18" dur="500"/>
                                        <p:tgtEl>
                                          <p:spTgt spid="183912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39130"/>
                                        </p:tgtEl>
                                        <p:attrNameLst>
                                          <p:attrName>style.visibility</p:attrName>
                                        </p:attrNameLst>
                                      </p:cBhvr>
                                      <p:to>
                                        <p:strVal val="visible"/>
                                      </p:to>
                                    </p:set>
                                    <p:animEffect transition="in" filter="dissolve">
                                      <p:cBhvr>
                                        <p:cTn id="21" dur="500"/>
                                        <p:tgtEl>
                                          <p:spTgt spid="183913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39123"/>
                                        </p:tgtEl>
                                        <p:attrNameLst>
                                          <p:attrName>style.visibility</p:attrName>
                                        </p:attrNameLst>
                                      </p:cBhvr>
                                      <p:to>
                                        <p:strVal val="visible"/>
                                      </p:to>
                                    </p:set>
                                    <p:animEffect transition="in" filter="dissolve">
                                      <p:cBhvr>
                                        <p:cTn id="24" dur="500"/>
                                        <p:tgtEl>
                                          <p:spTgt spid="183912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839131"/>
                                        </p:tgtEl>
                                        <p:attrNameLst>
                                          <p:attrName>style.visibility</p:attrName>
                                        </p:attrNameLst>
                                      </p:cBhvr>
                                      <p:to>
                                        <p:strVal val="visible"/>
                                      </p:to>
                                    </p:set>
                                    <p:animEffect transition="in" filter="dissolve">
                                      <p:cBhvr>
                                        <p:cTn id="27" dur="500"/>
                                        <p:tgtEl>
                                          <p:spTgt spid="1839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9123" grpId="0" animBg="1"/>
      <p:bldP spid="1839125" grpId="0" animBg="1"/>
      <p:bldP spid="1839127" grpId="0" animBg="1"/>
      <p:bldP spid="1839128" grpId="0"/>
      <p:bldP spid="1839130" grpId="0"/>
      <p:bldP spid="1839131" grpId="0"/>
      <p:bldP spid="183913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CA" dirty="0">
                <a:latin typeface="Arial" charset="0"/>
              </a:rPr>
              <a:t>Remediation </a:t>
            </a:r>
            <a:r>
              <a:rPr lang="mr-IN" dirty="0">
                <a:latin typeface="Arial" charset="0"/>
              </a:rPr>
              <a:t>–</a:t>
            </a:r>
            <a:r>
              <a:rPr lang="en-CA" dirty="0">
                <a:latin typeface="Arial" charset="0"/>
              </a:rPr>
              <a:t> focus on process and data</a:t>
            </a:r>
            <a:endParaRPr lang="en-US" dirty="0">
              <a:latin typeface="Arial" charset="0"/>
            </a:endParaRPr>
          </a:p>
        </p:txBody>
      </p:sp>
      <p:sp>
        <p:nvSpPr>
          <p:cNvPr id="1839124" name="Text Box 20"/>
          <p:cNvSpPr txBox="1">
            <a:spLocks noChangeArrowheads="1"/>
          </p:cNvSpPr>
          <p:nvPr/>
        </p:nvSpPr>
        <p:spPr bwMode="auto">
          <a:xfrm>
            <a:off x="4089401" y="941925"/>
            <a:ext cx="7873999" cy="304698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31775" indent="-231775">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indent="0">
              <a:spcBef>
                <a:spcPct val="0"/>
              </a:spcBef>
              <a:buClr>
                <a:srgbClr val="CC3300"/>
              </a:buClr>
            </a:pPr>
            <a:r>
              <a:rPr lang="en-CA" sz="2400" dirty="0">
                <a:solidFill>
                  <a:srgbClr val="000000"/>
                </a:solidFill>
                <a:cs typeface="Arial" pitchFamily="34" charset="0"/>
              </a:rPr>
              <a:t>Identified, modelled, analysed, redesigned significant process – “Recruit, Hire, and Onboard Employee," </a:t>
            </a:r>
            <a:br>
              <a:rPr lang="en-CA" sz="2400" dirty="0">
                <a:solidFill>
                  <a:srgbClr val="000000"/>
                </a:solidFill>
                <a:cs typeface="Arial" pitchFamily="34" charset="0"/>
              </a:rPr>
            </a:br>
            <a:r>
              <a:rPr lang="en-CA" sz="2400" dirty="0">
                <a:solidFill>
                  <a:srgbClr val="000000"/>
                </a:solidFill>
                <a:cs typeface="Arial" pitchFamily="34" charset="0"/>
              </a:rPr>
              <a:t>the Case was "Tenure-Track Faculty”</a:t>
            </a:r>
          </a:p>
          <a:p>
            <a:pPr marL="380990" indent="-380990">
              <a:spcBef>
                <a:spcPct val="0"/>
              </a:spcBef>
              <a:buFont typeface="Arial" panose="020B0604020202020204" pitchFamily="34" charset="0"/>
              <a:buChar char="•"/>
            </a:pPr>
            <a:r>
              <a:rPr lang="en-US" sz="2400" dirty="0">
                <a:solidFill>
                  <a:srgbClr val="000000"/>
                </a:solidFill>
                <a:cs typeface="Arial" pitchFamily="34" charset="0"/>
              </a:rPr>
              <a:t>Developed </a:t>
            </a:r>
            <a:r>
              <a:rPr lang="en-US" sz="2400" i="1" dirty="0">
                <a:solidFill>
                  <a:srgbClr val="000000"/>
                </a:solidFill>
                <a:cs typeface="Arial" pitchFamily="34" charset="0"/>
              </a:rPr>
              <a:t>scope model </a:t>
            </a:r>
            <a:r>
              <a:rPr lang="en-US" sz="2400" dirty="0">
                <a:solidFill>
                  <a:srgbClr val="000000"/>
                </a:solidFill>
                <a:cs typeface="Arial" pitchFamily="34" charset="0"/>
              </a:rPr>
              <a:t>(invaluable!)</a:t>
            </a:r>
          </a:p>
          <a:p>
            <a:pPr marL="380990" indent="-380990">
              <a:spcBef>
                <a:spcPct val="0"/>
              </a:spcBef>
              <a:buFont typeface="Arial" panose="020B0604020202020204" pitchFamily="34" charset="0"/>
              <a:buChar char="•"/>
            </a:pPr>
            <a:r>
              <a:rPr lang="en-US" sz="2400" dirty="0">
                <a:solidFill>
                  <a:srgbClr val="000000"/>
                </a:solidFill>
                <a:cs typeface="Arial" pitchFamily="34" charset="0"/>
              </a:rPr>
              <a:t>Developed augmented scope model</a:t>
            </a:r>
          </a:p>
          <a:p>
            <a:pPr marL="380990" indent="-380990">
              <a:spcBef>
                <a:spcPct val="0"/>
              </a:spcBef>
              <a:buFont typeface="Arial" panose="020B0604020202020204" pitchFamily="34" charset="0"/>
              <a:buChar char="•"/>
            </a:pPr>
            <a:r>
              <a:rPr lang="en-US" sz="2400" dirty="0">
                <a:solidFill>
                  <a:srgbClr val="000000"/>
                </a:solidFill>
                <a:cs typeface="Arial" pitchFamily="34" charset="0"/>
              </a:rPr>
              <a:t>Assessed and redesigned based on “what”</a:t>
            </a:r>
          </a:p>
          <a:p>
            <a:pPr marL="380990" indent="-380990">
              <a:spcBef>
                <a:spcPct val="0"/>
              </a:spcBef>
              <a:buFont typeface="Arial" panose="020B0604020202020204" pitchFamily="34" charset="0"/>
              <a:buChar char="•"/>
            </a:pPr>
            <a:r>
              <a:rPr lang="en-US" sz="2400" dirty="0">
                <a:solidFill>
                  <a:srgbClr val="000000"/>
                </a:solidFill>
                <a:cs typeface="Arial" pitchFamily="34" charset="0"/>
              </a:rPr>
              <a:t>Added “who </a:t>
            </a:r>
            <a:r>
              <a:rPr lang="en-CA" sz="2400" dirty="0">
                <a:solidFill>
                  <a:srgbClr val="000000"/>
                </a:solidFill>
                <a:cs typeface="Arial" pitchFamily="34" charset="0"/>
              </a:rPr>
              <a:t>&amp; </a:t>
            </a:r>
            <a:r>
              <a:rPr lang="en-US" sz="2400" dirty="0">
                <a:solidFill>
                  <a:srgbClr val="000000"/>
                </a:solidFill>
                <a:cs typeface="Arial" pitchFamily="34" charset="0"/>
              </a:rPr>
              <a:t>how” to create a to-be </a:t>
            </a:r>
            <a:br>
              <a:rPr lang="en-US" sz="2400" dirty="0">
                <a:solidFill>
                  <a:srgbClr val="000000"/>
                </a:solidFill>
                <a:cs typeface="Arial" pitchFamily="34" charset="0"/>
              </a:rPr>
            </a:br>
            <a:r>
              <a:rPr lang="en-US" sz="2400" i="1" dirty="0">
                <a:solidFill>
                  <a:srgbClr val="000000"/>
                </a:solidFill>
                <a:cs typeface="Arial" pitchFamily="34" charset="0"/>
              </a:rPr>
              <a:t>augmented scope model </a:t>
            </a:r>
          </a:p>
        </p:txBody>
      </p:sp>
      <p:sp>
        <p:nvSpPr>
          <p:cNvPr id="1839126" name="Text Box 22"/>
          <p:cNvSpPr txBox="1">
            <a:spLocks noChangeArrowheads="1"/>
          </p:cNvSpPr>
          <p:nvPr/>
        </p:nvSpPr>
        <p:spPr bwMode="auto">
          <a:xfrm>
            <a:off x="4070939" y="4353895"/>
            <a:ext cx="7088717" cy="230832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31775" indent="-231775">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indent="0">
              <a:spcBef>
                <a:spcPct val="0"/>
              </a:spcBef>
              <a:buClr>
                <a:srgbClr val="CC3300"/>
              </a:buClr>
            </a:pPr>
            <a:r>
              <a:rPr lang="en-US" sz="2400" dirty="0">
                <a:solidFill>
                  <a:srgbClr val="000000"/>
                </a:solidFill>
                <a:cs typeface="Arial" pitchFamily="34" charset="0"/>
              </a:rPr>
              <a:t>Modelled seven critical concepts in data </a:t>
            </a:r>
            <a:r>
              <a:rPr lang="mr-IN" sz="2400" dirty="0">
                <a:solidFill>
                  <a:srgbClr val="000000"/>
                </a:solidFill>
                <a:cs typeface="Arial" pitchFamily="34" charset="0"/>
              </a:rPr>
              <a:t>–</a:t>
            </a:r>
            <a:r>
              <a:rPr lang="en-US" sz="2400" dirty="0">
                <a:solidFill>
                  <a:srgbClr val="000000"/>
                </a:solidFill>
                <a:cs typeface="Arial" pitchFamily="34" charset="0"/>
              </a:rPr>
              <a:t> </a:t>
            </a:r>
            <a:br>
              <a:rPr lang="en-US" sz="2400" dirty="0">
                <a:solidFill>
                  <a:srgbClr val="000000"/>
                </a:solidFill>
                <a:cs typeface="Arial" pitchFamily="34" charset="0"/>
              </a:rPr>
            </a:br>
            <a:r>
              <a:rPr lang="en-US" sz="2400" dirty="0">
                <a:solidFill>
                  <a:srgbClr val="000000"/>
                </a:solidFill>
                <a:cs typeface="Arial" pitchFamily="34" charset="0"/>
              </a:rPr>
              <a:t>“what do we mean by</a:t>
            </a:r>
            <a:r>
              <a:rPr lang="mr-IN" sz="2400" dirty="0">
                <a:solidFill>
                  <a:srgbClr val="000000"/>
                </a:solidFill>
                <a:cs typeface="Arial" pitchFamily="34" charset="0"/>
              </a:rPr>
              <a:t>…</a:t>
            </a:r>
            <a:r>
              <a:rPr lang="en-CA" sz="2400" dirty="0">
                <a:solidFill>
                  <a:srgbClr val="000000"/>
                </a:solidFill>
                <a:cs typeface="Arial" pitchFamily="34" charset="0"/>
              </a:rPr>
              <a:t>”</a:t>
            </a:r>
            <a:endParaRPr lang="en-US" sz="2400" dirty="0">
              <a:solidFill>
                <a:srgbClr val="000000"/>
              </a:solidFill>
              <a:cs typeface="Arial" pitchFamily="34" charset="0"/>
            </a:endParaRPr>
          </a:p>
          <a:p>
            <a:pPr marL="380990" indent="-380990">
              <a:spcBef>
                <a:spcPct val="0"/>
              </a:spcBef>
              <a:buFont typeface="Arial" panose="020B0604020202020204" pitchFamily="34" charset="0"/>
              <a:buChar char="•"/>
            </a:pPr>
            <a:r>
              <a:rPr lang="en-US" sz="2400" dirty="0">
                <a:solidFill>
                  <a:srgbClr val="000000"/>
                </a:solidFill>
                <a:cs typeface="Arial" pitchFamily="34" charset="0"/>
              </a:rPr>
              <a:t>Supervisory-Organisational Hierarchy</a:t>
            </a:r>
          </a:p>
          <a:p>
            <a:pPr marL="380990" indent="-380990">
              <a:spcBef>
                <a:spcPct val="0"/>
              </a:spcBef>
              <a:buFont typeface="Arial" panose="020B0604020202020204" pitchFamily="34" charset="0"/>
              <a:buChar char="•"/>
            </a:pPr>
            <a:r>
              <a:rPr lang="en-US" sz="2400" dirty="0">
                <a:solidFill>
                  <a:srgbClr val="000000"/>
                </a:solidFill>
                <a:cs typeface="Arial" pitchFamily="34" charset="0"/>
              </a:rPr>
              <a:t>Position-Based Management</a:t>
            </a:r>
          </a:p>
          <a:p>
            <a:pPr marL="380990" indent="-380990">
              <a:spcBef>
                <a:spcPct val="0"/>
              </a:spcBef>
              <a:buFont typeface="Arial" panose="020B0604020202020204" pitchFamily="34" charset="0"/>
              <a:buChar char="•"/>
            </a:pPr>
            <a:r>
              <a:rPr lang="en-US" sz="2400" dirty="0">
                <a:solidFill>
                  <a:srgbClr val="000000"/>
                </a:solidFill>
                <a:cs typeface="Arial" pitchFamily="34" charset="0"/>
              </a:rPr>
              <a:t>Visible Application Workflow</a:t>
            </a:r>
          </a:p>
          <a:p>
            <a:pPr marL="380990" indent="-380990">
              <a:spcBef>
                <a:spcPct val="0"/>
              </a:spcBef>
              <a:buFont typeface="Arial" panose="020B0604020202020204" pitchFamily="34" charset="0"/>
              <a:buChar char="•"/>
            </a:pPr>
            <a:r>
              <a:rPr lang="en-US" sz="2400" dirty="0">
                <a:solidFill>
                  <a:srgbClr val="000000"/>
                </a:solidFill>
                <a:cs typeface="Arial" pitchFamily="34" charset="0"/>
              </a:rPr>
              <a:t>etc.  </a:t>
            </a:r>
          </a:p>
        </p:txBody>
      </p:sp>
      <p:sp>
        <p:nvSpPr>
          <p:cNvPr id="11" name="Rectangle 19">
            <a:extLst>
              <a:ext uri="{FF2B5EF4-FFF2-40B4-BE49-F238E27FC236}">
                <a16:creationId xmlns:a16="http://schemas.microsoft.com/office/drawing/2014/main" id="{6D9463C8-9262-3546-9B5E-0310175E49A2}"/>
              </a:ext>
            </a:extLst>
          </p:cNvPr>
          <p:cNvSpPr>
            <a:spLocks noChangeArrowheads="1"/>
          </p:cNvSpPr>
          <p:nvPr/>
        </p:nvSpPr>
        <p:spPr bwMode="auto">
          <a:xfrm>
            <a:off x="1752602" y="1196417"/>
            <a:ext cx="1704108" cy="1443568"/>
          </a:xfrm>
          <a:prstGeom prst="rect">
            <a:avLst/>
          </a:prstGeom>
          <a:solidFill>
            <a:srgbClr val="800080"/>
          </a:solidFill>
          <a:ln w="12700">
            <a:solidFill>
              <a:schemeClr val="tx2"/>
            </a:solidFill>
            <a:miter lim="800000"/>
            <a:headEnd/>
            <a:tailEnd/>
          </a:ln>
          <a:effectLst/>
        </p:spPr>
        <p:txBody>
          <a:bodyPr anchor="ctr"/>
          <a:lstStyle/>
          <a:p>
            <a:pPr>
              <a:lnSpc>
                <a:spcPct val="100000"/>
              </a:lnSpc>
              <a:spcBef>
                <a:spcPct val="0"/>
              </a:spcBef>
              <a:buClrTx/>
              <a:buNone/>
            </a:pPr>
            <a:r>
              <a:rPr lang="en-US" sz="1867" i="1" dirty="0">
                <a:solidFill>
                  <a:srgbClr val="FFFFFF"/>
                </a:solidFill>
                <a:cs typeface="Arial" pitchFamily="34" charset="0"/>
              </a:rPr>
              <a:t>Business Process</a:t>
            </a:r>
          </a:p>
        </p:txBody>
      </p:sp>
      <p:sp>
        <p:nvSpPr>
          <p:cNvPr id="12" name="Rectangle 21">
            <a:extLst>
              <a:ext uri="{FF2B5EF4-FFF2-40B4-BE49-F238E27FC236}">
                <a16:creationId xmlns:a16="http://schemas.microsoft.com/office/drawing/2014/main" id="{97FD9D55-5AE6-5A49-A09E-D5916B88E836}"/>
              </a:ext>
            </a:extLst>
          </p:cNvPr>
          <p:cNvSpPr>
            <a:spLocks noChangeArrowheads="1"/>
          </p:cNvSpPr>
          <p:nvPr/>
        </p:nvSpPr>
        <p:spPr bwMode="auto">
          <a:xfrm>
            <a:off x="1697569" y="4568049"/>
            <a:ext cx="1704108" cy="1443568"/>
          </a:xfrm>
          <a:prstGeom prst="rect">
            <a:avLst/>
          </a:prstGeom>
          <a:solidFill>
            <a:srgbClr val="800080"/>
          </a:solidFill>
          <a:ln w="12700">
            <a:solidFill>
              <a:schemeClr val="tx2"/>
            </a:solidFill>
            <a:miter lim="800000"/>
            <a:headEnd/>
            <a:tailEnd/>
          </a:ln>
          <a:effectLst/>
        </p:spPr>
        <p:txBody>
          <a:bodyPr anchor="ctr"/>
          <a:lstStyle/>
          <a:p>
            <a:pPr>
              <a:lnSpc>
                <a:spcPct val="100000"/>
              </a:lnSpc>
              <a:spcBef>
                <a:spcPct val="0"/>
              </a:spcBef>
              <a:buClrTx/>
              <a:buNone/>
            </a:pPr>
            <a:r>
              <a:rPr lang="en-US" sz="1867" i="1" dirty="0">
                <a:solidFill>
                  <a:srgbClr val="FFFFFF"/>
                </a:solidFill>
                <a:cs typeface="Arial" pitchFamily="34" charset="0"/>
              </a:rPr>
              <a:t>Business</a:t>
            </a:r>
            <a:br>
              <a:rPr lang="en-US" sz="1867" i="1" dirty="0">
                <a:solidFill>
                  <a:srgbClr val="FFFFFF"/>
                </a:solidFill>
                <a:cs typeface="Arial" pitchFamily="34" charset="0"/>
              </a:rPr>
            </a:br>
            <a:r>
              <a:rPr lang="en-US" sz="1867" i="1" dirty="0">
                <a:solidFill>
                  <a:srgbClr val="FFFFFF"/>
                </a:solidFill>
                <a:cs typeface="Arial" pitchFamily="34" charset="0"/>
              </a:rPr>
              <a:t>Data</a:t>
            </a:r>
          </a:p>
        </p:txBody>
      </p:sp>
      <p:sp>
        <p:nvSpPr>
          <p:cNvPr id="13" name="Rectangle 23">
            <a:extLst>
              <a:ext uri="{FF2B5EF4-FFF2-40B4-BE49-F238E27FC236}">
                <a16:creationId xmlns:a16="http://schemas.microsoft.com/office/drawing/2014/main" id="{77A8BBE0-3745-3345-9664-83CE74850363}"/>
              </a:ext>
            </a:extLst>
          </p:cNvPr>
          <p:cNvSpPr>
            <a:spLocks noChangeArrowheads="1"/>
          </p:cNvSpPr>
          <p:nvPr/>
        </p:nvSpPr>
        <p:spPr bwMode="auto">
          <a:xfrm>
            <a:off x="1742020" y="2896701"/>
            <a:ext cx="1709169" cy="1444360"/>
          </a:xfrm>
          <a:prstGeom prst="rect">
            <a:avLst/>
          </a:prstGeom>
          <a:solidFill>
            <a:srgbClr val="666699">
              <a:alpha val="33000"/>
            </a:srgbClr>
          </a:solidFill>
          <a:ln w="12700">
            <a:solidFill>
              <a:schemeClr val="tx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nSpc>
                <a:spcPct val="100000"/>
              </a:lnSpc>
              <a:spcBef>
                <a:spcPct val="0"/>
              </a:spcBef>
              <a:buClrTx/>
              <a:buNone/>
            </a:pPr>
            <a:r>
              <a:rPr lang="en-US" sz="1867" dirty="0">
                <a:solidFill>
                  <a:srgbClr val="FFFFFF"/>
                </a:solidFill>
                <a:cs typeface="Arial" pitchFamily="34" charset="0"/>
              </a:rPr>
              <a:t>Application</a:t>
            </a:r>
            <a:br>
              <a:rPr lang="en-US" sz="1867" dirty="0">
                <a:solidFill>
                  <a:srgbClr val="FFFFFF"/>
                </a:solidFill>
                <a:cs typeface="Arial" pitchFamily="34" charset="0"/>
              </a:rPr>
            </a:br>
            <a:r>
              <a:rPr lang="en-US" sz="1867" dirty="0">
                <a:solidFill>
                  <a:srgbClr val="FFFFFF"/>
                </a:solidFill>
                <a:cs typeface="Arial" pitchFamily="34" charset="0"/>
              </a:rPr>
              <a:t>requirements</a:t>
            </a:r>
          </a:p>
        </p:txBody>
      </p:sp>
      <p:sp>
        <p:nvSpPr>
          <p:cNvPr id="14" name="Text Box 24">
            <a:extLst>
              <a:ext uri="{FF2B5EF4-FFF2-40B4-BE49-F238E27FC236}">
                <a16:creationId xmlns:a16="http://schemas.microsoft.com/office/drawing/2014/main" id="{BB596B02-82A5-EF44-81E1-E235F7BA1209}"/>
              </a:ext>
            </a:extLst>
          </p:cNvPr>
          <p:cNvSpPr txBox="1">
            <a:spLocks noChangeArrowheads="1"/>
          </p:cNvSpPr>
          <p:nvPr/>
        </p:nvSpPr>
        <p:spPr bwMode="auto">
          <a:xfrm rot="-5400000">
            <a:off x="392443" y="3390698"/>
            <a:ext cx="1921467" cy="456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22767" tIns="61384" rIns="122767" bIns="6138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a:lnSpc>
                <a:spcPct val="90000"/>
              </a:lnSpc>
              <a:spcBef>
                <a:spcPct val="0"/>
              </a:spcBef>
              <a:buClrTx/>
              <a:buFontTx/>
              <a:buNone/>
            </a:pPr>
            <a:r>
              <a:rPr lang="en-US" sz="2400" b="1" i="1" dirty="0">
                <a:solidFill>
                  <a:srgbClr val="0033CC"/>
                </a:solidFill>
                <a:cs typeface="Arial" pitchFamily="34" charset="0"/>
              </a:rPr>
              <a:t>Application</a:t>
            </a:r>
          </a:p>
        </p:txBody>
      </p:sp>
      <p:sp>
        <p:nvSpPr>
          <p:cNvPr id="15" name="Text Box 26">
            <a:extLst>
              <a:ext uri="{FF2B5EF4-FFF2-40B4-BE49-F238E27FC236}">
                <a16:creationId xmlns:a16="http://schemas.microsoft.com/office/drawing/2014/main" id="{F8745A06-9661-D94D-9ED7-82FACD486F5F}"/>
              </a:ext>
            </a:extLst>
          </p:cNvPr>
          <p:cNvSpPr txBox="1">
            <a:spLocks noChangeArrowheads="1"/>
          </p:cNvSpPr>
          <p:nvPr/>
        </p:nvSpPr>
        <p:spPr bwMode="auto">
          <a:xfrm rot="-5400000">
            <a:off x="952881" y="5061650"/>
            <a:ext cx="916385" cy="456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22767" tIns="61384" rIns="122767" bIns="6138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a:lnSpc>
                <a:spcPct val="90000"/>
              </a:lnSpc>
              <a:spcBef>
                <a:spcPct val="0"/>
              </a:spcBef>
              <a:buClrTx/>
              <a:buFontTx/>
              <a:buNone/>
            </a:pPr>
            <a:r>
              <a:rPr lang="en-US" sz="2400" b="1" i="1" dirty="0">
                <a:solidFill>
                  <a:srgbClr val="0033CC"/>
                </a:solidFill>
                <a:cs typeface="Arial" pitchFamily="34" charset="0"/>
              </a:rPr>
              <a:t>Data</a:t>
            </a:r>
          </a:p>
        </p:txBody>
      </p:sp>
      <p:sp>
        <p:nvSpPr>
          <p:cNvPr id="16" name="Text Box 27">
            <a:extLst>
              <a:ext uri="{FF2B5EF4-FFF2-40B4-BE49-F238E27FC236}">
                <a16:creationId xmlns:a16="http://schemas.microsoft.com/office/drawing/2014/main" id="{FD528E16-FDCD-944A-B3D7-85B3DD6978A7}"/>
              </a:ext>
            </a:extLst>
          </p:cNvPr>
          <p:cNvSpPr txBox="1">
            <a:spLocks noChangeArrowheads="1"/>
          </p:cNvSpPr>
          <p:nvPr/>
        </p:nvSpPr>
        <p:spPr bwMode="auto">
          <a:xfrm rot="-5400000">
            <a:off x="629063" y="1620342"/>
            <a:ext cx="1446978" cy="456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22767" tIns="61384" rIns="122767" bIns="61384">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a:lnSpc>
                <a:spcPct val="90000"/>
              </a:lnSpc>
              <a:spcBef>
                <a:spcPct val="0"/>
              </a:spcBef>
              <a:buClrTx/>
              <a:buFontTx/>
              <a:buNone/>
            </a:pPr>
            <a:r>
              <a:rPr lang="en-US" sz="2400" b="1" i="1" dirty="0">
                <a:solidFill>
                  <a:srgbClr val="0033CC"/>
                </a:solidFill>
                <a:cs typeface="Arial" pitchFamily="34" charset="0"/>
              </a:rPr>
              <a:t>Process</a:t>
            </a:r>
          </a:p>
        </p:txBody>
      </p:sp>
    </p:spTree>
    <p:extLst>
      <p:ext uri="{BB962C8B-B14F-4D97-AF65-F5344CB8AC3E}">
        <p14:creationId xmlns:p14="http://schemas.microsoft.com/office/powerpoint/2010/main" val="761124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39124"/>
                                        </p:tgtEl>
                                        <p:attrNameLst>
                                          <p:attrName>style.visibility</p:attrName>
                                        </p:attrNameLst>
                                      </p:cBhvr>
                                      <p:to>
                                        <p:strVal val="visible"/>
                                      </p:to>
                                    </p:set>
                                    <p:animEffect transition="in" filter="dissolve">
                                      <p:cBhvr>
                                        <p:cTn id="13" dur="500"/>
                                        <p:tgtEl>
                                          <p:spTgt spid="183912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39126"/>
                                        </p:tgtEl>
                                        <p:attrNameLst>
                                          <p:attrName>style.visibility</p:attrName>
                                        </p:attrNameLst>
                                      </p:cBhvr>
                                      <p:to>
                                        <p:strVal val="visible"/>
                                      </p:to>
                                    </p:set>
                                    <p:animEffect transition="in" filter="dissolve">
                                      <p:cBhvr>
                                        <p:cTn id="24" dur="500"/>
                                        <p:tgtEl>
                                          <p:spTgt spid="1839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9124" grpId="0"/>
      <p:bldP spid="1839126" grpId="0"/>
      <p:bldP spid="11" grpId="0" animBg="1"/>
      <p:bldP spid="12" grpId="0" animBg="1"/>
      <p:bldP spid="15" grpId="0"/>
      <p:bldP spid="1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First, identify main phases in a Scope Model</a:t>
            </a:r>
          </a:p>
        </p:txBody>
      </p:sp>
      <p:pic>
        <p:nvPicPr>
          <p:cNvPr id="3" name="Picture 2"/>
          <p:cNvPicPr>
            <a:picLocks noChangeAspect="1"/>
          </p:cNvPicPr>
          <p:nvPr/>
        </p:nvPicPr>
        <p:blipFill>
          <a:blip r:embed="rId3"/>
          <a:stretch>
            <a:fillRect/>
          </a:stretch>
        </p:blipFill>
        <p:spPr>
          <a:xfrm>
            <a:off x="0" y="1262912"/>
            <a:ext cx="12192000" cy="858200"/>
          </a:xfrm>
          <a:prstGeom prst="rect">
            <a:avLst/>
          </a:prstGeom>
        </p:spPr>
      </p:pic>
      <p:grpSp>
        <p:nvGrpSpPr>
          <p:cNvPr id="13" name="Group 12"/>
          <p:cNvGrpSpPr/>
          <p:nvPr/>
        </p:nvGrpSpPr>
        <p:grpSpPr>
          <a:xfrm>
            <a:off x="976988" y="3409213"/>
            <a:ext cx="10209528" cy="2072587"/>
            <a:chOff x="732741" y="4176160"/>
            <a:chExt cx="7657146" cy="1554440"/>
          </a:xfrm>
        </p:grpSpPr>
        <p:sp>
          <p:nvSpPr>
            <p:cNvPr id="5" name="AutoShape 10"/>
            <p:cNvSpPr>
              <a:spLocks noChangeArrowheads="1"/>
            </p:cNvSpPr>
            <p:nvPr/>
          </p:nvSpPr>
          <p:spPr bwMode="auto">
            <a:xfrm>
              <a:off x="732741" y="4176160"/>
              <a:ext cx="7657146" cy="1554440"/>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bIns="0" anchorCtr="1"/>
            <a:lstStyle/>
            <a:p>
              <a:pPr marL="990575" indent="-990575" defTabSz="1164138">
                <a:spcBef>
                  <a:spcPct val="0"/>
                </a:spcBef>
                <a:defRPr/>
              </a:pPr>
              <a:r>
                <a:rPr lang="en-US" sz="2800" dirty="0">
                  <a:solidFill>
                    <a:srgbClr val="000000"/>
                  </a:solidFill>
                  <a:latin typeface="Arial" pitchFamily="34" charset="0"/>
                  <a:cs typeface="Arial" pitchFamily="34" charset="0"/>
                </a:rPr>
                <a:t>Recruit, Hire, and Onboard Employee</a:t>
              </a:r>
            </a:p>
          </p:txBody>
        </p:sp>
        <p:sp>
          <p:nvSpPr>
            <p:cNvPr id="7" name="AutoShape 12"/>
            <p:cNvSpPr>
              <a:spLocks noChangeArrowheads="1"/>
            </p:cNvSpPr>
            <p:nvPr/>
          </p:nvSpPr>
          <p:spPr bwMode="auto">
            <a:xfrm>
              <a:off x="910342" y="4759907"/>
              <a:ext cx="1152721" cy="820517"/>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960" tIns="61384" rIns="60960" bIns="61384" anchor="ctr"/>
            <a:lstStyle/>
            <a:p>
              <a:pPr>
                <a:lnSpc>
                  <a:spcPct val="100000"/>
                </a:lnSpc>
                <a:spcBef>
                  <a:spcPct val="0"/>
                </a:spcBef>
                <a:buClrTx/>
                <a:buFontTx/>
                <a:buNone/>
                <a:defRPr/>
              </a:pPr>
              <a:r>
                <a:rPr lang="en-US" sz="2400" dirty="0">
                  <a:solidFill>
                    <a:srgbClr val="000000"/>
                  </a:solidFill>
                  <a:latin typeface="Arial" pitchFamily="34" charset="0"/>
                  <a:cs typeface="Arial" pitchFamily="34" charset="0"/>
                </a:rPr>
                <a:t>Prepare</a:t>
              </a:r>
              <a:br>
                <a:rPr lang="en-US" sz="2400"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to Recruit</a:t>
              </a:r>
            </a:p>
          </p:txBody>
        </p:sp>
        <p:sp>
          <p:nvSpPr>
            <p:cNvPr id="8" name="AutoShape 13"/>
            <p:cNvSpPr>
              <a:spLocks noChangeArrowheads="1"/>
            </p:cNvSpPr>
            <p:nvPr/>
          </p:nvSpPr>
          <p:spPr bwMode="auto">
            <a:xfrm>
              <a:off x="2282883" y="4759907"/>
              <a:ext cx="1232787" cy="820517"/>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960" tIns="61384" rIns="60960" bIns="61384" anchor="ctr"/>
            <a:lstStyle/>
            <a:p>
              <a:pPr>
                <a:lnSpc>
                  <a:spcPct val="100000"/>
                </a:lnSpc>
                <a:spcBef>
                  <a:spcPct val="0"/>
                </a:spcBef>
                <a:buClrTx/>
                <a:buFontTx/>
                <a:buNone/>
                <a:defRPr/>
              </a:pPr>
              <a:r>
                <a:rPr lang="en-US" sz="2400" dirty="0">
                  <a:solidFill>
                    <a:srgbClr val="000000"/>
                  </a:solidFill>
                  <a:latin typeface="Arial" pitchFamily="34" charset="0"/>
                  <a:cs typeface="Arial" pitchFamily="34" charset="0"/>
                </a:rPr>
                <a:t>Recruit </a:t>
              </a:r>
              <a:br>
                <a:rPr lang="en-US" sz="2400"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Employee</a:t>
              </a:r>
            </a:p>
          </p:txBody>
        </p:sp>
        <p:sp>
          <p:nvSpPr>
            <p:cNvPr id="9" name="AutoShape 14"/>
            <p:cNvSpPr>
              <a:spLocks noChangeArrowheads="1"/>
            </p:cNvSpPr>
            <p:nvPr/>
          </p:nvSpPr>
          <p:spPr bwMode="auto">
            <a:xfrm>
              <a:off x="3749614" y="4759907"/>
              <a:ext cx="1256405" cy="820517"/>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960" tIns="61384" rIns="60960" bIns="61384" anchor="ctr"/>
            <a:lstStyle/>
            <a:p>
              <a:pPr>
                <a:lnSpc>
                  <a:spcPct val="100000"/>
                </a:lnSpc>
                <a:spcBef>
                  <a:spcPct val="0"/>
                </a:spcBef>
                <a:buClrTx/>
                <a:buFontTx/>
                <a:buNone/>
                <a:defRPr/>
              </a:pPr>
              <a:r>
                <a:rPr lang="en-US" sz="2400" dirty="0">
                  <a:solidFill>
                    <a:srgbClr val="000000"/>
                  </a:solidFill>
                  <a:latin typeface="Arial" pitchFamily="34" charset="0"/>
                  <a:cs typeface="Arial" pitchFamily="34" charset="0"/>
                </a:rPr>
                <a:t>Extend </a:t>
              </a:r>
              <a:br>
                <a:rPr lang="en-US" sz="2400"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Offer</a:t>
              </a:r>
            </a:p>
          </p:txBody>
        </p:sp>
        <p:sp>
          <p:nvSpPr>
            <p:cNvPr id="10" name="AutoShape 15"/>
            <p:cNvSpPr>
              <a:spLocks noChangeArrowheads="1"/>
            </p:cNvSpPr>
            <p:nvPr/>
          </p:nvSpPr>
          <p:spPr bwMode="auto">
            <a:xfrm>
              <a:off x="5239963" y="4759907"/>
              <a:ext cx="1255100" cy="820517"/>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960" tIns="61384" rIns="60960" bIns="61384" anchor="ctr"/>
            <a:lstStyle/>
            <a:p>
              <a:pPr>
                <a:lnSpc>
                  <a:spcPct val="100000"/>
                </a:lnSpc>
                <a:spcBef>
                  <a:spcPct val="0"/>
                </a:spcBef>
                <a:buClrTx/>
                <a:buFontTx/>
                <a:buNone/>
                <a:defRPr/>
              </a:pPr>
              <a:r>
                <a:rPr lang="en-US" sz="2400" dirty="0">
                  <a:solidFill>
                    <a:srgbClr val="000000"/>
                  </a:solidFill>
                  <a:latin typeface="Arial" pitchFamily="34" charset="0"/>
                  <a:cs typeface="Arial" pitchFamily="34" charset="0"/>
                </a:rPr>
                <a:t>Hire</a:t>
              </a:r>
              <a:br>
                <a:rPr lang="en-US" sz="2400"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Employee</a:t>
              </a:r>
            </a:p>
          </p:txBody>
        </p:sp>
        <p:sp>
          <p:nvSpPr>
            <p:cNvPr id="12" name="AutoShape 17"/>
            <p:cNvSpPr>
              <a:spLocks noChangeArrowheads="1"/>
            </p:cNvSpPr>
            <p:nvPr/>
          </p:nvSpPr>
          <p:spPr bwMode="auto">
            <a:xfrm>
              <a:off x="6729008" y="4761495"/>
              <a:ext cx="1441058" cy="820518"/>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960" tIns="61384" rIns="60960" bIns="61384" anchor="ctr"/>
            <a:lstStyle/>
            <a:p>
              <a:pPr>
                <a:lnSpc>
                  <a:spcPct val="100000"/>
                </a:lnSpc>
                <a:spcBef>
                  <a:spcPct val="0"/>
                </a:spcBef>
                <a:buClrTx/>
                <a:buFontTx/>
                <a:buNone/>
                <a:defRPr/>
              </a:pPr>
              <a:r>
                <a:rPr lang="en-US" sz="2400" dirty="0">
                  <a:solidFill>
                    <a:srgbClr val="000000"/>
                  </a:solidFill>
                  <a:latin typeface="Arial" pitchFamily="34" charset="0"/>
                  <a:cs typeface="Arial" pitchFamily="34" charset="0"/>
                </a:rPr>
                <a:t>Complete</a:t>
              </a:r>
              <a:br>
                <a:rPr lang="en-US" sz="2400"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Onboarding </a:t>
              </a:r>
            </a:p>
          </p:txBody>
        </p:sp>
      </p:grpSp>
    </p:spTree>
    <p:extLst>
      <p:ext uri="{BB962C8B-B14F-4D97-AF65-F5344CB8AC3E}">
        <p14:creationId xmlns:p14="http://schemas.microsoft.com/office/powerpoint/2010/main" val="785185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D782-86E3-0540-BF53-5135F58A1CA2}"/>
              </a:ext>
            </a:extLst>
          </p:cNvPr>
          <p:cNvSpPr>
            <a:spLocks noGrp="1"/>
          </p:cNvSpPr>
          <p:nvPr>
            <p:ph type="title"/>
          </p:nvPr>
        </p:nvSpPr>
        <p:spPr/>
        <p:txBody>
          <a:bodyPr/>
          <a:lstStyle/>
          <a:p>
            <a:r>
              <a:rPr lang="en-US" dirty="0"/>
              <a:t>Augmented Scope Model ("what") for the full process</a:t>
            </a:r>
          </a:p>
        </p:txBody>
      </p:sp>
      <p:pic>
        <p:nvPicPr>
          <p:cNvPr id="28" name="Picture 27">
            <a:extLst>
              <a:ext uri="{FF2B5EF4-FFF2-40B4-BE49-F238E27FC236}">
                <a16:creationId xmlns:a16="http://schemas.microsoft.com/office/drawing/2014/main" id="{4E697FA4-9A36-8644-9C06-EADA6101BD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bright="25000" contrast="-9000"/>
                    </a14:imgEffect>
                  </a14:imgLayer>
                </a14:imgProps>
              </a:ext>
            </a:extLst>
          </a:blip>
          <a:stretch>
            <a:fillRect/>
          </a:stretch>
        </p:blipFill>
        <p:spPr>
          <a:xfrm>
            <a:off x="399138" y="1253330"/>
            <a:ext cx="11370383" cy="3602991"/>
          </a:xfrm>
          <a:prstGeom prst="rect">
            <a:avLst/>
          </a:prstGeom>
          <a:ln w="15875">
            <a:noFill/>
          </a:ln>
        </p:spPr>
      </p:pic>
      <p:sp>
        <p:nvSpPr>
          <p:cNvPr id="53" name="TextBox 52">
            <a:extLst>
              <a:ext uri="{FF2B5EF4-FFF2-40B4-BE49-F238E27FC236}">
                <a16:creationId xmlns:a16="http://schemas.microsoft.com/office/drawing/2014/main" id="{45C5D0B5-6B57-A446-9420-91EB04C97AFA}"/>
              </a:ext>
            </a:extLst>
          </p:cNvPr>
          <p:cNvSpPr txBox="1"/>
          <p:nvPr/>
        </p:nvSpPr>
        <p:spPr>
          <a:xfrm>
            <a:off x="399134" y="5229835"/>
            <a:ext cx="11682031" cy="1569660"/>
          </a:xfrm>
          <a:prstGeom prst="rect">
            <a:avLst/>
          </a:prstGeom>
          <a:noFill/>
          <a:ln w="15875">
            <a:noFill/>
          </a:ln>
        </p:spPr>
        <p:txBody>
          <a:bodyPr wrap="square" rtlCol="0">
            <a:spAutoFit/>
          </a:bodyPr>
          <a:lstStyle/>
          <a:p>
            <a:pPr marL="342891" indent="-342891" defTabSz="914354">
              <a:buClr>
                <a:srgbClr val="000000"/>
              </a:buClr>
              <a:buFont typeface="Arial" panose="020B0604020202020204" pitchFamily="34" charset="0"/>
              <a:buChar char="•"/>
            </a:pPr>
            <a:r>
              <a:rPr lang="en-CA" sz="2400" i="1" dirty="0">
                <a:solidFill>
                  <a:srgbClr val="000000"/>
                </a:solidFill>
                <a:latin typeface="Arial" panose="020B0604020202020204" pitchFamily="34" charset="0"/>
                <a:cs typeface="Arial" panose="020B0604020202020204" pitchFamily="34" charset="0"/>
              </a:rPr>
              <a:t>For the first time, </a:t>
            </a:r>
            <a:r>
              <a:rPr lang="en-CA" sz="2400" dirty="0">
                <a:solidFill>
                  <a:srgbClr val="000000"/>
                </a:solidFill>
                <a:latin typeface="Arial" panose="020B0604020202020204" pitchFamily="34" charset="0"/>
                <a:cs typeface="Arial" panose="020B0604020202020204" pitchFamily="34" charset="0"/>
              </a:rPr>
              <a:t>the entire end-to-end process is visible</a:t>
            </a:r>
            <a:r>
              <a:rPr lang="en-CA" sz="2400" i="1" dirty="0">
                <a:solidFill>
                  <a:srgbClr val="000000"/>
                </a:solidFill>
                <a:latin typeface="Arial" panose="020B0604020202020204" pitchFamily="34" charset="0"/>
                <a:cs typeface="Arial" panose="020B0604020202020204" pitchFamily="34" charset="0"/>
              </a:rPr>
              <a:t> </a:t>
            </a:r>
          </a:p>
          <a:p>
            <a:pPr marL="342891" indent="-342891" defTabSz="914354">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A surprise to </a:t>
            </a:r>
            <a:r>
              <a:rPr lang="en-CA" sz="2400" i="1" dirty="0">
                <a:solidFill>
                  <a:srgbClr val="000000"/>
                </a:solidFill>
                <a:latin typeface="Arial" panose="020B0604020202020204" pitchFamily="34" charset="0"/>
                <a:cs typeface="Arial" panose="020B0604020202020204" pitchFamily="34" charset="0"/>
              </a:rPr>
              <a:t>everyone</a:t>
            </a:r>
            <a:r>
              <a:rPr lang="en-CA" sz="2400" dirty="0">
                <a:solidFill>
                  <a:srgbClr val="000000"/>
                </a:solidFill>
                <a:latin typeface="Arial" panose="020B0604020202020204" pitchFamily="34" charset="0"/>
                <a:cs typeface="Arial" panose="020B0604020202020204" pitchFamily="34" charset="0"/>
              </a:rPr>
              <a:t> how much work it is, and </a:t>
            </a:r>
            <a:r>
              <a:rPr lang="en-CA" sz="2400" i="1" dirty="0">
                <a:solidFill>
                  <a:srgbClr val="000000"/>
                </a:solidFill>
                <a:latin typeface="Arial" panose="020B0604020202020204" pitchFamily="34" charset="0"/>
                <a:cs typeface="Arial" panose="020B0604020202020204" pitchFamily="34" charset="0"/>
              </a:rPr>
              <a:t>how many functions participate!</a:t>
            </a:r>
          </a:p>
          <a:p>
            <a:pPr marL="342891" indent="-342891" defTabSz="914354">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Still no reference to “who or how,” just "what" – </a:t>
            </a:r>
            <a:r>
              <a:rPr lang="en-CA" sz="2400" i="1" dirty="0">
                <a:solidFill>
                  <a:srgbClr val="000000"/>
                </a:solidFill>
                <a:highlight>
                  <a:srgbClr val="FFFF00"/>
                </a:highlight>
                <a:latin typeface="Arial" panose="020B0604020202020204" pitchFamily="34" charset="0"/>
                <a:cs typeface="Arial" panose="020B0604020202020204" pitchFamily="34" charset="0"/>
              </a:rPr>
              <a:t>active verb</a:t>
            </a:r>
            <a:r>
              <a:rPr lang="en-CA" sz="2400" i="1" dirty="0">
                <a:solidFill>
                  <a:srgbClr val="000000"/>
                </a:solidFill>
                <a:latin typeface="Arial" panose="020B0604020202020204" pitchFamily="34" charset="0"/>
                <a:cs typeface="Arial" panose="020B0604020202020204" pitchFamily="34" charset="0"/>
              </a:rPr>
              <a:t> </a:t>
            </a:r>
            <a:r>
              <a:rPr lang="en-CA" sz="2400" dirty="0">
                <a:solidFill>
                  <a:srgbClr val="000000"/>
                </a:solidFill>
                <a:latin typeface="Arial" panose="020B0604020202020204" pitchFamily="34" charset="0"/>
                <a:cs typeface="Arial" panose="020B0604020202020204" pitchFamily="34" charset="0"/>
              </a:rPr>
              <a:t>+ noun</a:t>
            </a:r>
          </a:p>
          <a:p>
            <a:pPr marL="342891" indent="-342891" defTabSz="914354">
              <a:buClr>
                <a:srgbClr val="000000"/>
              </a:buClr>
              <a:buFont typeface="Arial" panose="020B0604020202020204" pitchFamily="34" charset="0"/>
              <a:buChar char="•"/>
            </a:pPr>
            <a:r>
              <a:rPr lang="en-CA" sz="2400" i="1" dirty="0">
                <a:solidFill>
                  <a:srgbClr val="000000"/>
                </a:solidFill>
                <a:latin typeface="Arial" panose="020B0604020202020204" pitchFamily="34" charset="0"/>
                <a:cs typeface="Arial" panose="020B0604020202020204" pitchFamily="34" charset="0"/>
              </a:rPr>
              <a:t>This is critical to build support for change – it “depersonalises” in a good way!</a:t>
            </a:r>
          </a:p>
        </p:txBody>
      </p:sp>
      <p:sp>
        <p:nvSpPr>
          <p:cNvPr id="54" name="AutoShape 10">
            <a:extLst>
              <a:ext uri="{FF2B5EF4-FFF2-40B4-BE49-F238E27FC236}">
                <a16:creationId xmlns:a16="http://schemas.microsoft.com/office/drawing/2014/main" id="{401948F8-9C24-0847-B62A-77A0AD2F24AD}"/>
              </a:ext>
            </a:extLst>
          </p:cNvPr>
          <p:cNvSpPr>
            <a:spLocks noChangeArrowheads="1"/>
          </p:cNvSpPr>
          <p:nvPr/>
        </p:nvSpPr>
        <p:spPr bwMode="auto">
          <a:xfrm>
            <a:off x="399135" y="822628"/>
            <a:ext cx="11370383" cy="405053"/>
          </a:xfrm>
          <a:prstGeom prst="roundRect">
            <a:avLst>
              <a:gd name="adj" fmla="val 16667"/>
            </a:avLst>
          </a:prstGeom>
          <a:noFill/>
          <a:ln w="15875"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bIns="0" anchorCtr="1"/>
          <a:lstStyle/>
          <a:p>
            <a:pPr marL="742932" indent="-742932" defTabSz="873104">
              <a:spcBef>
                <a:spcPct val="0"/>
              </a:spcBef>
              <a:defRPr/>
            </a:pPr>
            <a:r>
              <a:rPr lang="en-US" sz="2000" b="1" dirty="0">
                <a:solidFill>
                  <a:srgbClr val="000000"/>
                </a:solidFill>
                <a:latin typeface="Arial" pitchFamily="34" charset="0"/>
                <a:cs typeface="Arial" pitchFamily="34" charset="0"/>
              </a:rPr>
              <a:t>Recruit, Hire, and Onboard Employee</a:t>
            </a:r>
          </a:p>
        </p:txBody>
      </p:sp>
      <p:grpSp>
        <p:nvGrpSpPr>
          <p:cNvPr id="4" name="Group 3">
            <a:extLst>
              <a:ext uri="{FF2B5EF4-FFF2-40B4-BE49-F238E27FC236}">
                <a16:creationId xmlns:a16="http://schemas.microsoft.com/office/drawing/2014/main" id="{FBEDDB94-1E6E-FC89-9A9E-EEAD809A3DDD}"/>
              </a:ext>
            </a:extLst>
          </p:cNvPr>
          <p:cNvGrpSpPr/>
          <p:nvPr/>
        </p:nvGrpSpPr>
        <p:grpSpPr>
          <a:xfrm>
            <a:off x="306800" y="2061832"/>
            <a:ext cx="2670723" cy="3158691"/>
            <a:chOff x="306800" y="2061832"/>
            <a:chExt cx="2670723" cy="3158691"/>
          </a:xfrm>
        </p:grpSpPr>
        <p:sp>
          <p:nvSpPr>
            <p:cNvPr id="6" name="TextBox 5">
              <a:extLst>
                <a:ext uri="{FF2B5EF4-FFF2-40B4-BE49-F238E27FC236}">
                  <a16:creationId xmlns:a16="http://schemas.microsoft.com/office/drawing/2014/main" id="{FFAE91B6-451D-3144-B578-7259F697C2F9}"/>
                </a:ext>
              </a:extLst>
            </p:cNvPr>
            <p:cNvSpPr txBox="1"/>
            <p:nvPr/>
          </p:nvSpPr>
          <p:spPr>
            <a:xfrm>
              <a:off x="306800" y="2061832"/>
              <a:ext cx="2670723" cy="2962339"/>
            </a:xfrm>
            <a:prstGeom prst="rect">
              <a:avLst/>
            </a:prstGeom>
            <a:solidFill>
              <a:schemeClr val="bg1"/>
            </a:solidFill>
          </p:spPr>
          <p:txBody>
            <a:bodyPr wrap="square" rtlCol="0">
              <a:noAutofit/>
            </a:bodyPr>
            <a:lstStyle/>
            <a:p>
              <a:pPr marL="134935" indent="-134935" defTabSz="914354">
                <a:buFont typeface="Arial" panose="020B0604020202020204" pitchFamily="34" charset="0"/>
                <a:buChar char="•"/>
              </a:pPr>
              <a:r>
                <a:rPr lang="en-US" sz="1400" i="1" dirty="0">
                  <a:solidFill>
                    <a:prstClr val="black"/>
                  </a:solidFill>
                  <a:highlight>
                    <a:srgbClr val="FFFF00"/>
                  </a:highlight>
                  <a:latin typeface="Arial" panose="020B0604020202020204" pitchFamily="34" charset="0"/>
                  <a:cs typeface="Arial" panose="020B0604020202020204" pitchFamily="34" charset="0"/>
                </a:rPr>
                <a:t>Identify</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Payroll Title &amp; Job Title</a:t>
              </a:r>
            </a:p>
            <a:p>
              <a:pPr marL="134935" indent="-134935" defTabSz="914354">
                <a:buFont typeface="Arial" panose="020B0604020202020204" pitchFamily="34" charset="0"/>
                <a:buChar char="•"/>
              </a:pPr>
              <a:r>
                <a:rPr lang="en-US" sz="1400" i="1" dirty="0">
                  <a:solidFill>
                    <a:prstClr val="black"/>
                  </a:solidFill>
                  <a:highlight>
                    <a:srgbClr val="FFFF00"/>
                  </a:highlight>
                  <a:latin typeface="Arial" panose="020B0604020202020204" pitchFamily="34" charset="0"/>
                  <a:cs typeface="Arial" panose="020B0604020202020204" pitchFamily="34" charset="0"/>
                </a:rPr>
                <a:t>Develop</a:t>
              </a:r>
              <a:r>
                <a:rPr lang="en-US" sz="1400" dirty="0">
                  <a:solidFill>
                    <a:prstClr val="black"/>
                  </a:solidFill>
                  <a:latin typeface="Arial" panose="020B0604020202020204" pitchFamily="34" charset="0"/>
                  <a:cs typeface="Arial" panose="020B0604020202020204" pitchFamily="34" charset="0"/>
                </a:rPr>
                <a:t> Job Description</a:t>
              </a:r>
            </a:p>
            <a:p>
              <a:pPr marL="134935" indent="-134935" defTabSz="914354">
                <a:buFont typeface="Arial" panose="020B0604020202020204" pitchFamily="34" charset="0"/>
                <a:buChar char="•"/>
              </a:pPr>
              <a:r>
                <a:rPr lang="en-US" sz="1400" i="1" dirty="0">
                  <a:solidFill>
                    <a:prstClr val="black"/>
                  </a:solidFill>
                  <a:highlight>
                    <a:srgbClr val="FFFF00"/>
                  </a:highlight>
                  <a:latin typeface="Arial" panose="020B0604020202020204" pitchFamily="34" charset="0"/>
                  <a:cs typeface="Arial" panose="020B0604020202020204" pitchFamily="34" charset="0"/>
                </a:rPr>
                <a:t>Obtain</a:t>
              </a:r>
              <a:r>
                <a:rPr lang="en-US" sz="1400" dirty="0">
                  <a:solidFill>
                    <a:prstClr val="black"/>
                  </a:solidFill>
                  <a:latin typeface="Arial" panose="020B0604020202020204" pitchFamily="34" charset="0"/>
                  <a:cs typeface="Arial" panose="020B0604020202020204" pitchFamily="34" charset="0"/>
                </a:rPr>
                <a:t>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Funding, Compensation,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&amp; Space Approvals</a:t>
              </a:r>
            </a:p>
            <a:p>
              <a:pPr marL="134935" indent="-134935" defTabSz="914354">
                <a:buFont typeface="Arial" panose="020B0604020202020204" pitchFamily="34" charset="0"/>
                <a:buChar char="•"/>
              </a:pPr>
              <a:r>
                <a:rPr lang="en-US" sz="1400" i="1" dirty="0">
                  <a:solidFill>
                    <a:prstClr val="black"/>
                  </a:solidFill>
                  <a:highlight>
                    <a:srgbClr val="FFFF00"/>
                  </a:highlight>
                  <a:latin typeface="Arial" panose="020B0604020202020204" pitchFamily="34" charset="0"/>
                  <a:cs typeface="Arial" panose="020B0604020202020204" pitchFamily="34" charset="0"/>
                </a:rPr>
                <a:t>Identify</a:t>
              </a:r>
              <a:r>
                <a:rPr lang="en-US" sz="1400" dirty="0">
                  <a:solidFill>
                    <a:prstClr val="black"/>
                  </a:solidFill>
                  <a:latin typeface="Arial" panose="020B0604020202020204" pitchFamily="34" charset="0"/>
                  <a:cs typeface="Arial" panose="020B0604020202020204" pitchFamily="34" charset="0"/>
                </a:rPr>
                <a:t>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Supervising Manager</a:t>
              </a:r>
            </a:p>
            <a:p>
              <a:pPr marL="134935" indent="-134935" defTabSz="914354">
                <a:buFont typeface="Arial" panose="020B0604020202020204" pitchFamily="34" charset="0"/>
                <a:buChar char="•"/>
              </a:pPr>
              <a:r>
                <a:rPr lang="en-US" sz="1400" i="1" dirty="0">
                  <a:solidFill>
                    <a:prstClr val="black"/>
                  </a:solidFill>
                  <a:highlight>
                    <a:srgbClr val="FFFF00"/>
                  </a:highlight>
                  <a:latin typeface="Arial" panose="020B0604020202020204" pitchFamily="34" charset="0"/>
                  <a:cs typeface="Arial" panose="020B0604020202020204" pitchFamily="34" charset="0"/>
                </a:rPr>
                <a:t>Determine</a:t>
              </a:r>
              <a:r>
                <a:rPr lang="en-US" sz="1400" dirty="0">
                  <a:solidFill>
                    <a:prstClr val="black"/>
                  </a:solidFill>
                  <a:latin typeface="Arial" panose="020B0604020202020204" pitchFamily="34" charset="0"/>
                  <a:cs typeface="Arial" panose="020B0604020202020204" pitchFamily="34" charset="0"/>
                </a:rPr>
                <a:t>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Recruiting Method</a:t>
              </a:r>
            </a:p>
            <a:p>
              <a:pPr marL="134935" indent="-134935" defTabSz="914354">
                <a:buFont typeface="Arial" panose="020B0604020202020204" pitchFamily="34" charset="0"/>
                <a:buChar char="•"/>
              </a:pPr>
              <a:r>
                <a:rPr lang="en-US" sz="1400" i="1" dirty="0">
                  <a:solidFill>
                    <a:prstClr val="black"/>
                  </a:solidFill>
                  <a:highlight>
                    <a:srgbClr val="FFFF00"/>
                  </a:highlight>
                  <a:latin typeface="Arial" panose="020B0604020202020204" pitchFamily="34" charset="0"/>
                  <a:cs typeface="Arial" panose="020B0604020202020204" pitchFamily="34" charset="0"/>
                </a:rPr>
                <a:t>Assemble</a:t>
              </a:r>
              <a:r>
                <a:rPr lang="en-US" sz="1400" dirty="0">
                  <a:solidFill>
                    <a:prstClr val="black"/>
                  </a:solidFill>
                  <a:latin typeface="Arial" panose="020B0604020202020204" pitchFamily="34" charset="0"/>
                  <a:cs typeface="Arial" panose="020B0604020202020204" pitchFamily="34" charset="0"/>
                </a:rPr>
                <a:t>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Recruiting Resources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(e.g., search committee)</a:t>
              </a:r>
            </a:p>
          </p:txBody>
        </p:sp>
        <p:sp>
          <p:nvSpPr>
            <p:cNvPr id="3" name="Rectangle 2">
              <a:extLst>
                <a:ext uri="{FF2B5EF4-FFF2-40B4-BE49-F238E27FC236}">
                  <a16:creationId xmlns:a16="http://schemas.microsoft.com/office/drawing/2014/main" id="{593B65D0-293C-AC4F-A146-78879863EFA2}"/>
                </a:ext>
              </a:extLst>
            </p:cNvPr>
            <p:cNvSpPr/>
            <p:nvPr/>
          </p:nvSpPr>
          <p:spPr>
            <a:xfrm>
              <a:off x="391545" y="4881969"/>
              <a:ext cx="2501233" cy="338554"/>
            </a:xfrm>
            <a:prstGeom prst="rect">
              <a:avLst/>
            </a:prstGeom>
            <a:solidFill>
              <a:schemeClr val="bg1"/>
            </a:solidFill>
            <a:ln w="12700">
              <a:solidFill>
                <a:srgbClr val="000000"/>
              </a:solidFill>
            </a:ln>
          </p:spPr>
          <p:txBody>
            <a:bodyPr wrap="square">
              <a:spAutoFit/>
            </a:bodyPr>
            <a:lstStyle/>
            <a:p>
              <a:pPr defTabSz="914354"/>
              <a:r>
                <a:rPr lang="en-US" sz="1600" i="1" dirty="0">
                  <a:solidFill>
                    <a:prstClr val="black"/>
                  </a:solidFill>
                  <a:highlight>
                    <a:srgbClr val="FFFF00"/>
                  </a:highlight>
                  <a:latin typeface="Arial" panose="020B0604020202020204" pitchFamily="34" charset="0"/>
                  <a:cs typeface="Arial" panose="020B0604020202020204" pitchFamily="34" charset="0"/>
                </a:rPr>
                <a:t>Active verbs</a:t>
              </a:r>
              <a:r>
                <a:rPr lang="en-US" sz="1600" i="1" dirty="0">
                  <a:solidFill>
                    <a:prstClr val="black"/>
                  </a:solidFill>
                  <a:latin typeface="Arial" panose="020B0604020202020204" pitchFamily="34" charset="0"/>
                  <a:cs typeface="Arial" panose="020B0604020202020204" pitchFamily="34" charset="0"/>
                </a:rPr>
                <a:t> &amp; </a:t>
              </a:r>
              <a:r>
                <a:rPr lang="en-US" sz="1600" dirty="0">
                  <a:solidFill>
                    <a:prstClr val="black"/>
                  </a:solidFill>
                  <a:latin typeface="Arial" panose="020B0604020202020204" pitchFamily="34" charset="0"/>
                  <a:cs typeface="Arial" panose="020B0604020202020204" pitchFamily="34" charset="0"/>
                </a:rPr>
                <a:t>nouns </a:t>
              </a:r>
              <a:endParaRPr lang="en-US" sz="1600" dirty="0">
                <a:solidFill>
                  <a:prstClr val="black"/>
                </a:solidFill>
                <a:latin typeface="Calibri" panose="020F0502020204030204"/>
              </a:endParaRPr>
            </a:p>
          </p:txBody>
        </p:sp>
      </p:grpSp>
    </p:spTree>
    <p:extLst>
      <p:ext uri="{BB962C8B-B14F-4D97-AF65-F5344CB8AC3E}">
        <p14:creationId xmlns:p14="http://schemas.microsoft.com/office/powerpoint/2010/main" val="307382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dissolv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dissolve">
                                      <p:cBhvr>
                                        <p:cTn id="12" dur="500"/>
                                        <p:tgtEl>
                                          <p:spTgt spid="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3">
                                            <p:txEl>
                                              <p:pRg st="2" end="2"/>
                                            </p:txEl>
                                          </p:spTgt>
                                        </p:tgtEl>
                                        <p:attrNameLst>
                                          <p:attrName>style.visibility</p:attrName>
                                        </p:attrNameLst>
                                      </p:cBhvr>
                                      <p:to>
                                        <p:strVal val="visible"/>
                                      </p:to>
                                    </p:set>
                                    <p:animEffect transition="in" filter="dissolve">
                                      <p:cBhvr>
                                        <p:cTn id="17" dur="500"/>
                                        <p:tgtEl>
                                          <p:spTgt spid="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3">
                                            <p:txEl>
                                              <p:pRg st="3" end="3"/>
                                            </p:txEl>
                                          </p:spTgt>
                                        </p:tgtEl>
                                        <p:attrNameLst>
                                          <p:attrName>style.visibility</p:attrName>
                                        </p:attrNameLst>
                                      </p:cBhvr>
                                      <p:to>
                                        <p:strVal val="visible"/>
                                      </p:to>
                                    </p:set>
                                    <p:animEffect transition="in" filter="dissolve">
                                      <p:cBhvr>
                                        <p:cTn id="27" dur="500"/>
                                        <p:tgtEl>
                                          <p:spTgt spid="53">
                                            <p:txEl>
                                              <p:pRg st="3" end="3"/>
                                            </p:txEl>
                                          </p:spTgt>
                                        </p:tgtEl>
                                      </p:cBhvr>
                                    </p:animEffect>
                                  </p:childTnLst>
                                </p:cTn>
                              </p:par>
                              <p:par>
                                <p:cTn id="28" presetID="3" presetClass="emph" presetSubtype="2" fill="hold" nodeType="withEffect">
                                  <p:stCondLst>
                                    <p:cond delay="1000"/>
                                  </p:stCondLst>
                                  <p:childTnLst>
                                    <p:animClr clrSpc="rgb" dir="cw">
                                      <p:cBhvr override="childStyle">
                                        <p:cTn id="29" dur="1000" fill="hold"/>
                                        <p:tgtEl>
                                          <p:spTgt spid="53">
                                            <p:txEl>
                                              <p:pRg st="3" end="3"/>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dirty="0"/>
              <a:t>Then add "who and how"</a:t>
            </a:r>
          </a:p>
        </p:txBody>
      </p:sp>
      <p:pic>
        <p:nvPicPr>
          <p:cNvPr id="3" name="Picture 2"/>
          <p:cNvPicPr>
            <a:picLocks noChangeAspect="1"/>
          </p:cNvPicPr>
          <p:nvPr/>
        </p:nvPicPr>
        <p:blipFill>
          <a:blip r:embed="rId3"/>
          <a:stretch>
            <a:fillRect/>
          </a:stretch>
        </p:blipFill>
        <p:spPr>
          <a:xfrm>
            <a:off x="1320822" y="702243"/>
            <a:ext cx="10732420" cy="3654479"/>
          </a:xfrm>
          <a:prstGeom prst="rect">
            <a:avLst/>
          </a:prstGeom>
        </p:spPr>
      </p:pic>
      <p:sp>
        <p:nvSpPr>
          <p:cNvPr id="4" name="TextBox 3"/>
          <p:cNvSpPr txBox="1"/>
          <p:nvPr/>
        </p:nvSpPr>
        <p:spPr>
          <a:xfrm>
            <a:off x="645929" y="4529768"/>
            <a:ext cx="10943147" cy="2308324"/>
          </a:xfrm>
          <a:prstGeom prst="rect">
            <a:avLst/>
          </a:prstGeom>
          <a:noFill/>
        </p:spPr>
        <p:txBody>
          <a:bodyPr wrap="square" rtlCol="0">
            <a:spAutoFit/>
          </a:bodyPr>
          <a:lstStyle/>
          <a:p>
            <a:pPr marL="9525" indent="-9525">
              <a:buClr>
                <a:srgbClr val="000000"/>
              </a:buClr>
            </a:pPr>
            <a:r>
              <a:rPr lang="en-CA" sz="2400" dirty="0">
                <a:solidFill>
                  <a:srgbClr val="000000"/>
                </a:solidFill>
                <a:latin typeface="Arial" panose="020B0604020202020204" pitchFamily="34" charset="0"/>
                <a:cs typeface="Arial" panose="020B0604020202020204" pitchFamily="34" charset="0"/>
              </a:rPr>
              <a:t>Next, add “who” (which role) and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“how” (which tool or system function) and "notes."</a:t>
            </a:r>
          </a:p>
          <a:p>
            <a:pPr marL="9525" indent="-9525">
              <a:buClr>
                <a:srgbClr val="000000"/>
              </a:buClr>
            </a:pPr>
            <a:r>
              <a:rPr lang="en-CA" sz="2400" dirty="0">
                <a:solidFill>
                  <a:srgbClr val="000000"/>
                </a:solidFill>
                <a:latin typeface="Arial" panose="020B0604020202020204" pitchFamily="34" charset="0"/>
                <a:cs typeface="Arial" panose="020B0604020202020204" pitchFamily="34" charset="0"/>
              </a:rPr>
              <a:t>Now we have the basics of a to-be process design, and </a:t>
            </a:r>
            <a:r>
              <a:rPr lang="en-CA" sz="2400" i="1" dirty="0">
                <a:solidFill>
                  <a:srgbClr val="000000"/>
                </a:solidFill>
                <a:latin typeface="Arial" panose="020B0604020202020204" pitchFamily="34" charset="0"/>
                <a:cs typeface="Arial" panose="020B0604020202020204" pitchFamily="34" charset="0"/>
              </a:rPr>
              <a:t>an understanding of which steps will be supported by which system functions </a:t>
            </a:r>
            <a:r>
              <a:rPr lang="mr-IN" sz="2400" i="1" dirty="0">
                <a:solidFill>
                  <a:srgbClr val="000000"/>
                </a:solidFill>
                <a:latin typeface="Arial" panose="020B0604020202020204" pitchFamily="34" charset="0"/>
              </a:rPr>
              <a:t>–</a:t>
            </a:r>
            <a:r>
              <a:rPr lang="en-CA" sz="2400" i="1" dirty="0">
                <a:solidFill>
                  <a:srgbClr val="000000"/>
                </a:solidFill>
                <a:latin typeface="Arial" panose="020B0604020202020204" pitchFamily="34" charset="0"/>
                <a:cs typeface="Arial" panose="020B0604020202020204" pitchFamily="34" charset="0"/>
              </a:rPr>
              <a:t> great for understanding if the COTS app will actually work!</a:t>
            </a:r>
          </a:p>
          <a:p>
            <a:pPr marL="9525" indent="-9525">
              <a:buClr>
                <a:srgbClr val="000000"/>
              </a:buClr>
            </a:pPr>
            <a:r>
              <a:rPr lang="en-CA" sz="2400" dirty="0">
                <a:solidFill>
                  <a:srgbClr val="000000"/>
                </a:solidFill>
                <a:latin typeface="Arial" panose="020B0604020202020204" pitchFamily="34" charset="0"/>
                <a:cs typeface="Arial" panose="020B0604020202020204" pitchFamily="34" charset="0"/>
              </a:rPr>
              <a:t>(And easier than jumping into detailed requirements and flow modelling.)</a:t>
            </a:r>
          </a:p>
        </p:txBody>
      </p:sp>
    </p:spTree>
    <p:extLst>
      <p:ext uri="{BB962C8B-B14F-4D97-AF65-F5344CB8AC3E}">
        <p14:creationId xmlns:p14="http://schemas.microsoft.com/office/powerpoint/2010/main" val="2808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96831-BAE7-68F3-B6CB-64B5858CC749}"/>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B87A0F8C-8F99-181B-B9AF-2728D36596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09372" y="734328"/>
            <a:ext cx="8376104" cy="61236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9D6F5C-5579-0292-AE18-C3AEF03FC3E6}"/>
              </a:ext>
            </a:extLst>
          </p:cNvPr>
          <p:cNvSpPr>
            <a:spLocks noGrp="1"/>
          </p:cNvSpPr>
          <p:nvPr>
            <p:ph type="title"/>
          </p:nvPr>
        </p:nvSpPr>
        <p:spPr/>
        <p:txBody>
          <a:bodyPr/>
          <a:lstStyle/>
          <a:p>
            <a:r>
              <a:rPr lang="en-GB" dirty="0"/>
              <a:t>And of course, Concept Modelling was </a:t>
            </a:r>
            <a:r>
              <a:rPr lang="en-GB" u="sng" dirty="0"/>
              <a:t>really</a:t>
            </a:r>
            <a:r>
              <a:rPr lang="en-GB" dirty="0"/>
              <a:t> important</a:t>
            </a:r>
          </a:p>
        </p:txBody>
      </p:sp>
      <p:sp>
        <p:nvSpPr>
          <p:cNvPr id="4" name="TextBox 3">
            <a:extLst>
              <a:ext uri="{FF2B5EF4-FFF2-40B4-BE49-F238E27FC236}">
                <a16:creationId xmlns:a16="http://schemas.microsoft.com/office/drawing/2014/main" id="{890B8CDB-F5B6-8410-4A5C-F2E224091CC2}"/>
              </a:ext>
            </a:extLst>
          </p:cNvPr>
          <p:cNvSpPr txBox="1"/>
          <p:nvPr/>
        </p:nvSpPr>
        <p:spPr>
          <a:xfrm>
            <a:off x="696685" y="1832821"/>
            <a:ext cx="4615543" cy="400110"/>
          </a:xfrm>
          <a:prstGeom prst="rect">
            <a:avLst/>
          </a:prstGeom>
          <a:solidFill>
            <a:srgbClr val="FFFF00"/>
          </a:solidFill>
        </p:spPr>
        <p:txBody>
          <a:bodyPr wrap="square">
            <a:spAutoFit/>
          </a:bodyPr>
          <a:lstStyle/>
          <a:p>
            <a:pPr algn="ctr">
              <a:spcBef>
                <a:spcPct val="0"/>
              </a:spcBef>
            </a:pPr>
            <a:r>
              <a:rPr lang="en-US" sz="2000" dirty="0">
                <a:solidFill>
                  <a:srgbClr val="000000"/>
                </a:solidFill>
                <a:latin typeface="Arial" panose="020B0604020202020204" pitchFamily="34" charset="0"/>
                <a:cs typeface="Arial" panose="020B0604020202020204" pitchFamily="34" charset="0"/>
              </a:rPr>
              <a:t>Supervisory-Organisational Hierarchy</a:t>
            </a:r>
          </a:p>
        </p:txBody>
      </p:sp>
      <p:sp>
        <p:nvSpPr>
          <p:cNvPr id="5" name="TextBox 4">
            <a:extLst>
              <a:ext uri="{FF2B5EF4-FFF2-40B4-BE49-F238E27FC236}">
                <a16:creationId xmlns:a16="http://schemas.microsoft.com/office/drawing/2014/main" id="{B406BC4D-10D5-4E7B-4F4E-A3B50641E6CF}"/>
              </a:ext>
            </a:extLst>
          </p:cNvPr>
          <p:cNvSpPr txBox="1"/>
          <p:nvPr/>
        </p:nvSpPr>
        <p:spPr>
          <a:xfrm>
            <a:off x="6400799" y="4967906"/>
            <a:ext cx="3556000" cy="400110"/>
          </a:xfrm>
          <a:prstGeom prst="rect">
            <a:avLst/>
          </a:prstGeom>
          <a:solidFill>
            <a:srgbClr val="FFFF00"/>
          </a:solidFill>
        </p:spPr>
        <p:txBody>
          <a:bodyPr wrap="square">
            <a:spAutoFit/>
          </a:bodyPr>
          <a:lstStyle>
            <a:defPPr>
              <a:defRPr lang="en-US"/>
            </a:defPPr>
            <a:lvl1pPr algn="ctr">
              <a:spcBef>
                <a:spcPct val="0"/>
              </a:spcBef>
              <a:defRPr sz="2000">
                <a:solidFill>
                  <a:srgbClr val="000000"/>
                </a:solidFill>
                <a:latin typeface="Arial" panose="020B0604020202020204" pitchFamily="34" charset="0"/>
                <a:cs typeface="Arial" panose="020B0604020202020204" pitchFamily="34" charset="0"/>
              </a:defRPr>
            </a:lvl1pPr>
          </a:lstStyle>
          <a:p>
            <a:r>
              <a:rPr lang="en-US" dirty="0"/>
              <a:t>Position-Based Management</a:t>
            </a:r>
          </a:p>
        </p:txBody>
      </p:sp>
    </p:spTree>
    <p:extLst>
      <p:ext uri="{BB962C8B-B14F-4D97-AF65-F5344CB8AC3E}">
        <p14:creationId xmlns:p14="http://schemas.microsoft.com/office/powerpoint/2010/main" val="235688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Example 3 – is </a:t>
            </a:r>
            <a:r>
              <a:rPr lang="en-US" sz="2800" dirty="0">
                <a:ea typeface="ＭＳ 明朝"/>
                <a:cs typeface="Times New Roman"/>
              </a:rPr>
              <a:t>a new process concept viable? </a:t>
            </a:r>
            <a:endParaRPr lang="en-US" sz="2800" dirty="0"/>
          </a:p>
        </p:txBody>
      </p:sp>
      <p:sp>
        <p:nvSpPr>
          <p:cNvPr id="9" name="Rectangle 3"/>
          <p:cNvSpPr>
            <a:spLocks noChangeArrowheads="1"/>
          </p:cNvSpPr>
          <p:nvPr/>
        </p:nvSpPr>
        <p:spPr bwMode="auto">
          <a:xfrm>
            <a:off x="885238" y="843654"/>
            <a:ext cx="10562692" cy="4637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2075" tIns="136525" rIns="92075" bIns="136525"/>
          <a:lstStyle/>
          <a:p>
            <a:pPr algn="l">
              <a:lnSpc>
                <a:spcPct val="100000"/>
              </a:lnSpc>
              <a:spcBef>
                <a:spcPct val="20000"/>
              </a:spcBef>
              <a:buClr>
                <a:srgbClr val="000000"/>
              </a:buClr>
              <a:buNone/>
              <a:defRPr/>
            </a:pPr>
            <a:r>
              <a:rPr lang="en-US" sz="2000" dirty="0">
                <a:latin typeface="Arial" panose="020B0604020202020204" pitchFamily="34" charset="0"/>
                <a:cs typeface="Arial" panose="020B0604020202020204" pitchFamily="34" charset="0"/>
              </a:rPr>
              <a:t>Classroom tech support at major US research university</a:t>
            </a:r>
            <a:endParaRPr lang="en-US" sz="2000" dirty="0">
              <a:solidFill>
                <a:srgbClr val="000000"/>
              </a:solidFill>
              <a:latin typeface="Arial" panose="020B0604020202020204" pitchFamily="34" charset="0"/>
              <a:ea typeface="ＭＳ Ｐゴシック" charset="0"/>
              <a:cs typeface="Arial" panose="020B0604020202020204" pitchFamily="34" charset="0"/>
            </a:endParaRPr>
          </a:p>
          <a:p>
            <a:pPr marL="355600" lvl="1" indent="-344488">
              <a:spcBef>
                <a:spcPct val="20000"/>
              </a:spcBef>
              <a:buClr>
                <a:srgbClr val="000000"/>
              </a:buClr>
              <a:buFont typeface="Wingdings" charset="2"/>
              <a:buChar char="§"/>
              <a:defRPr/>
            </a:pPr>
            <a:r>
              <a:rPr lang="en-CA" sz="2000" dirty="0">
                <a:solidFill>
                  <a:srgbClr val="000000"/>
                </a:solidFill>
                <a:latin typeface="Arial" charset="0"/>
                <a:ea typeface="ＭＳ Ｐゴシック" charset="0"/>
                <a:cs typeface="ＭＳ Ｐゴシック" charset="0"/>
              </a:rPr>
              <a:t>Goal: “Uber-style” tech support for classrooms – </a:t>
            </a:r>
            <a:br>
              <a:rPr lang="en-CA" sz="2000" dirty="0">
                <a:solidFill>
                  <a:srgbClr val="000000"/>
                </a:solidFill>
                <a:latin typeface="Arial" charset="0"/>
                <a:ea typeface="ＭＳ Ｐゴシック" charset="0"/>
                <a:cs typeface="ＭＳ Ｐゴシック" charset="0"/>
              </a:rPr>
            </a:br>
            <a:r>
              <a:rPr lang="en-CA" sz="2000" dirty="0">
                <a:solidFill>
                  <a:srgbClr val="000000"/>
                </a:solidFill>
                <a:latin typeface="Arial" charset="0"/>
                <a:ea typeface="ＭＳ Ｐゴシック" charset="0"/>
                <a:cs typeface="ＭＳ Ｐゴシック" charset="0"/>
              </a:rPr>
              <a:t>when an Incident is raised in a Classroom, </a:t>
            </a:r>
            <a:br>
              <a:rPr lang="en-CA" sz="2000" dirty="0">
                <a:solidFill>
                  <a:srgbClr val="000000"/>
                </a:solidFill>
                <a:latin typeface="Arial" charset="0"/>
                <a:ea typeface="ＭＳ Ｐゴシック" charset="0"/>
                <a:cs typeface="ＭＳ Ｐゴシック" charset="0"/>
              </a:rPr>
            </a:br>
            <a:r>
              <a:rPr lang="en-CA" sz="2000" dirty="0">
                <a:solidFill>
                  <a:srgbClr val="000000"/>
                </a:solidFill>
                <a:latin typeface="Arial" charset="0"/>
                <a:ea typeface="ＭＳ Ｐゴシック" charset="0"/>
                <a:cs typeface="ＭＳ Ｐゴシック" charset="0"/>
              </a:rPr>
              <a:t>dispatch it to one or more appropriate Techs </a:t>
            </a:r>
            <a:br>
              <a:rPr lang="en-CA" sz="2000" dirty="0">
                <a:solidFill>
                  <a:srgbClr val="000000"/>
                </a:solidFill>
                <a:latin typeface="Arial" charset="0"/>
                <a:ea typeface="ＭＳ Ｐゴシック" charset="0"/>
                <a:cs typeface="ＭＳ Ｐゴシック" charset="0"/>
              </a:rPr>
            </a:br>
            <a:r>
              <a:rPr lang="en-CA" sz="2000" dirty="0">
                <a:solidFill>
                  <a:srgbClr val="000000"/>
                </a:solidFill>
                <a:latin typeface="Arial" charset="0"/>
                <a:ea typeface="ＭＳ Ｐゴシック" charset="0"/>
                <a:cs typeface="ＭＳ Ｐゴシック" charset="0"/>
              </a:rPr>
              <a:t>(qualified, available, assigned to the appropriate Support Unit) </a:t>
            </a:r>
            <a:br>
              <a:rPr lang="en-CA" sz="2000" dirty="0">
                <a:solidFill>
                  <a:srgbClr val="000000"/>
                </a:solidFill>
                <a:latin typeface="Arial" charset="0"/>
                <a:ea typeface="ＭＳ Ｐゴシック" charset="0"/>
                <a:cs typeface="ＭＳ Ｐゴシック" charset="0"/>
              </a:rPr>
            </a:br>
            <a:r>
              <a:rPr lang="en-CA" sz="2000" dirty="0">
                <a:solidFill>
                  <a:srgbClr val="000000"/>
                </a:solidFill>
                <a:latin typeface="Arial" charset="0"/>
                <a:ea typeface="ＭＳ Ｐゴシック" charset="0"/>
                <a:cs typeface="ＭＳ Ｐゴシック" charset="0"/>
              </a:rPr>
              <a:t>who will bid on it. </a:t>
            </a:r>
          </a:p>
          <a:p>
            <a:pPr marL="355600" lvl="1" indent="-344488">
              <a:spcBef>
                <a:spcPct val="20000"/>
              </a:spcBef>
              <a:buClr>
                <a:srgbClr val="000000"/>
              </a:buClr>
              <a:buFont typeface="Wingdings" charset="2"/>
              <a:buChar char="§"/>
              <a:defRPr/>
            </a:pPr>
            <a:r>
              <a:rPr lang="en-CA" sz="2000" dirty="0">
                <a:solidFill>
                  <a:srgbClr val="000000"/>
                </a:solidFill>
                <a:latin typeface="Arial" charset="0"/>
                <a:ea typeface="ＭＳ Ｐゴシック" charset="0"/>
                <a:cs typeface="ＭＳ Ｐゴシック" charset="0"/>
              </a:rPr>
              <a:t>Approximately 20 “assertions” described the planned state:</a:t>
            </a:r>
          </a:p>
          <a:p>
            <a:pPr marL="711200" lvl="2" indent="-344488">
              <a:spcBef>
                <a:spcPct val="20000"/>
              </a:spcBef>
              <a:buClr>
                <a:srgbClr val="000000"/>
              </a:buClr>
              <a:buFont typeface="Wingdings" charset="2"/>
              <a:buChar char="§"/>
              <a:defRPr/>
            </a:pPr>
            <a:r>
              <a:rPr lang="en-CA" sz="1600" dirty="0">
                <a:solidFill>
                  <a:srgbClr val="000000"/>
                </a:solidFill>
                <a:latin typeface="Arial" charset="0"/>
                <a:ea typeface="ＭＳ Ｐゴシック" charset="0"/>
                <a:cs typeface="ＭＳ Ｐゴシック" charset="0"/>
              </a:rPr>
              <a:t>Each Tech may be badged for one or more Service Category Levels, and for each Service Category Level there may be one or more Badged Techs. </a:t>
            </a:r>
          </a:p>
          <a:p>
            <a:pPr marL="711200" lvl="2" indent="-344488">
              <a:spcBef>
                <a:spcPct val="20000"/>
              </a:spcBef>
              <a:buClr>
                <a:srgbClr val="000000"/>
              </a:buClr>
              <a:buFont typeface="Wingdings" charset="2"/>
              <a:buChar char="§"/>
              <a:defRPr/>
            </a:pPr>
            <a:r>
              <a:rPr lang="en-CA" sz="1600" dirty="0">
                <a:solidFill>
                  <a:srgbClr val="000000"/>
                </a:solidFill>
                <a:latin typeface="Arial" charset="0"/>
                <a:ea typeface="ＭＳ Ｐゴシック" charset="0"/>
                <a:cs typeface="ＭＳ Ｐゴシック" charset="0"/>
              </a:rPr>
              <a:t>Each Tech may be assigned to one or more Support Units during a given time period, </a:t>
            </a:r>
            <a:br>
              <a:rPr lang="en-CA" sz="1600" dirty="0">
                <a:solidFill>
                  <a:srgbClr val="000000"/>
                </a:solidFill>
                <a:latin typeface="Arial" charset="0"/>
                <a:ea typeface="ＭＳ Ｐゴシック" charset="0"/>
                <a:cs typeface="ＭＳ Ｐゴシック" charset="0"/>
              </a:rPr>
            </a:br>
            <a:r>
              <a:rPr lang="en-CA" sz="1600" dirty="0">
                <a:solidFill>
                  <a:srgbClr val="000000"/>
                </a:solidFill>
                <a:latin typeface="Arial" charset="0"/>
                <a:ea typeface="ＭＳ Ｐゴシック" charset="0"/>
                <a:cs typeface="ＭＳ Ｐゴシック" charset="0"/>
              </a:rPr>
              <a:t>and for each Support Unit there may be one or more assigned Techs. </a:t>
            </a:r>
            <a:br>
              <a:rPr lang="en-CA" sz="1600" dirty="0">
                <a:solidFill>
                  <a:srgbClr val="000000"/>
                </a:solidFill>
                <a:latin typeface="Arial" charset="0"/>
                <a:ea typeface="ＭＳ Ｐゴシック" charset="0"/>
                <a:cs typeface="ＭＳ Ｐゴシック" charset="0"/>
              </a:rPr>
            </a:br>
            <a:r>
              <a:rPr lang="en-CA" sz="1600" dirty="0">
                <a:solidFill>
                  <a:srgbClr val="000000"/>
                </a:solidFill>
                <a:latin typeface="Arial" charset="0"/>
                <a:ea typeface="ＭＳ Ｐゴシック" charset="0"/>
                <a:cs typeface="ＭＳ Ｐゴシック" charset="0"/>
              </a:rPr>
              <a:t>A Tech can only be assigned to one Support Unit at a time.</a:t>
            </a:r>
          </a:p>
          <a:p>
            <a:pPr marL="711200" lvl="2" indent="-344488">
              <a:spcBef>
                <a:spcPct val="20000"/>
              </a:spcBef>
              <a:buClr>
                <a:srgbClr val="000000"/>
              </a:buClr>
              <a:buFont typeface="Wingdings" charset="2"/>
              <a:buChar char="§"/>
              <a:defRPr/>
            </a:pPr>
            <a:r>
              <a:rPr lang="en-CA" sz="1600" dirty="0">
                <a:solidFill>
                  <a:srgbClr val="000000"/>
                </a:solidFill>
                <a:latin typeface="Arial" charset="0"/>
                <a:ea typeface="ＭＳ Ｐゴシック" charset="0"/>
                <a:cs typeface="ＭＳ Ｐゴシック" charset="0"/>
              </a:rPr>
              <a:t>An Incident for a particular Classroom can be raised by </a:t>
            </a:r>
            <a:br>
              <a:rPr lang="en-CA" sz="1600" dirty="0">
                <a:solidFill>
                  <a:srgbClr val="000000"/>
                </a:solidFill>
                <a:latin typeface="Arial" charset="0"/>
                <a:ea typeface="ＭＳ Ｐゴシック" charset="0"/>
                <a:cs typeface="ＭＳ Ｐゴシック" charset="0"/>
              </a:rPr>
            </a:br>
            <a:r>
              <a:rPr lang="en-CA" sz="1600" dirty="0">
                <a:solidFill>
                  <a:srgbClr val="000000"/>
                </a:solidFill>
                <a:latin typeface="Arial" charset="0"/>
                <a:ea typeface="ＭＳ Ｐゴシック" charset="0"/>
                <a:cs typeface="ＭＳ Ｐゴシック" charset="0"/>
              </a:rPr>
              <a:t>either a Customer (the “reporter” – Faculty, Staff, Tech, …?) </a:t>
            </a:r>
            <a:br>
              <a:rPr lang="en-CA" sz="1600" dirty="0">
                <a:solidFill>
                  <a:srgbClr val="000000"/>
                </a:solidFill>
                <a:latin typeface="Arial" charset="0"/>
                <a:ea typeface="ＭＳ Ｐゴシック" charset="0"/>
                <a:cs typeface="ＭＳ Ｐゴシック" charset="0"/>
              </a:rPr>
            </a:br>
            <a:r>
              <a:rPr lang="en-CA" sz="1600" dirty="0">
                <a:solidFill>
                  <a:srgbClr val="000000"/>
                </a:solidFill>
                <a:latin typeface="Arial" charset="0"/>
                <a:ea typeface="ＭＳ Ｐゴシック" charset="0"/>
                <a:cs typeface="ＭＳ Ｐゴシック" charset="0"/>
              </a:rPr>
              <a:t>or an automated Alert raised by an Equipment Unit located in a particular GP Classroom. </a:t>
            </a:r>
          </a:p>
          <a:p>
            <a:pPr marL="711200" lvl="2" indent="-344488">
              <a:spcBef>
                <a:spcPct val="20000"/>
              </a:spcBef>
              <a:buClr>
                <a:srgbClr val="000000"/>
              </a:buClr>
              <a:buFont typeface="Wingdings" charset="2"/>
              <a:buChar char="§"/>
              <a:tabLst>
                <a:tab pos="444500" algn="l"/>
              </a:tabLst>
              <a:defRPr/>
            </a:pPr>
            <a:r>
              <a:rPr lang="en-CA" sz="1600" dirty="0">
                <a:solidFill>
                  <a:srgbClr val="000000"/>
                </a:solidFill>
                <a:latin typeface="Arial" charset="0"/>
                <a:ea typeface="ＭＳ Ｐゴシック" charset="0"/>
                <a:cs typeface="ＭＳ Ｐゴシック" charset="0"/>
              </a:rPr>
              <a:t>many more…</a:t>
            </a:r>
          </a:p>
          <a:p>
            <a:pPr marL="355600" lvl="1" indent="-344488">
              <a:spcBef>
                <a:spcPct val="20000"/>
              </a:spcBef>
              <a:buClr>
                <a:srgbClr val="000000"/>
              </a:buClr>
              <a:buFont typeface="Wingdings" charset="2"/>
              <a:buChar char="§"/>
              <a:defRPr/>
            </a:pPr>
            <a:r>
              <a:rPr lang="en-CA" sz="2000" dirty="0">
                <a:solidFill>
                  <a:srgbClr val="000000"/>
                </a:solidFill>
                <a:latin typeface="Arial" charset="0"/>
                <a:ea typeface="ＭＳ Ｐゴシック" charset="0"/>
                <a:cs typeface="ＭＳ Ｐゴシック" charset="0"/>
              </a:rPr>
              <a:t>The assertions led to the development of an ERD.</a:t>
            </a:r>
            <a:br>
              <a:rPr lang="en-CA" sz="2000" dirty="0">
                <a:solidFill>
                  <a:srgbClr val="000000"/>
                </a:solidFill>
                <a:latin typeface="Arial" charset="0"/>
                <a:ea typeface="ＭＳ Ｐゴシック" charset="0"/>
                <a:cs typeface="ＭＳ Ｐゴシック" charset="0"/>
              </a:rPr>
            </a:br>
            <a:r>
              <a:rPr lang="en-CA" sz="2000" dirty="0">
                <a:solidFill>
                  <a:srgbClr val="000000"/>
                </a:solidFill>
                <a:latin typeface="Arial" charset="0"/>
                <a:ea typeface="ＭＳ Ｐゴシック" charset="0"/>
                <a:cs typeface="ＭＳ Ｐゴシック" charset="0"/>
              </a:rPr>
              <a:t>Note – the complete “Concept Model”</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 is the combination of the definitions, the assertions, and the graphic (ERD)</a:t>
            </a:r>
            <a:br>
              <a:rPr lang="en-US" sz="2000" dirty="0">
                <a:solidFill>
                  <a:srgbClr val="000000"/>
                </a:solidFill>
                <a:latin typeface="Arial" charset="0"/>
                <a:ea typeface="ＭＳ Ｐゴシック" charset="0"/>
                <a:cs typeface="ＭＳ Ｐゴシック" charset="0"/>
              </a:rPr>
            </a:br>
            <a:br>
              <a:rPr lang="en-US" sz="2000" dirty="0">
                <a:solidFill>
                  <a:srgbClr val="000000"/>
                </a:solidFill>
                <a:latin typeface="Arial" charset="0"/>
                <a:ea typeface="ＭＳ Ｐゴシック" charset="0"/>
                <a:cs typeface="ＭＳ Ｐゴシック" charset="0"/>
              </a:rPr>
            </a:br>
            <a:br>
              <a:rPr lang="en-US" sz="2000" dirty="0">
                <a:solidFill>
                  <a:srgbClr val="000000"/>
                </a:solidFill>
                <a:latin typeface="Arial" charset="0"/>
                <a:ea typeface="ＭＳ Ｐゴシック" charset="0"/>
                <a:cs typeface="ＭＳ Ｐゴシック" charset="0"/>
              </a:rPr>
            </a:br>
            <a:endParaRPr lang="en-US" sz="2000" dirty="0">
              <a:solidFill>
                <a:srgbClr val="000000"/>
              </a:solidFill>
              <a:latin typeface="Arial" charset="0"/>
              <a:ea typeface="ＭＳ Ｐゴシック" charset="0"/>
              <a:cs typeface="ＭＳ Ｐゴシック" charset="0"/>
            </a:endParaRPr>
          </a:p>
          <a:p>
            <a:pPr marL="458788" lvl="1" indent="-344488">
              <a:spcBef>
                <a:spcPct val="20000"/>
              </a:spcBef>
              <a:buClr>
                <a:srgbClr val="000000"/>
              </a:buClr>
              <a:defRPr/>
            </a:pPr>
            <a:endParaRPr lang="en-US" sz="8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9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dissolv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dissolv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dissolv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dissolve">
                                      <p:cBhvr>
                                        <p:cTn id="4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Example 5 – Assertions. </a:t>
            </a:r>
            <a:r>
              <a:rPr lang="en-US" sz="2800" u="sng" dirty="0"/>
              <a:t>Lots</a:t>
            </a:r>
            <a:r>
              <a:rPr lang="en-US" sz="2800" dirty="0"/>
              <a:t> of assertions.</a:t>
            </a:r>
          </a:p>
        </p:txBody>
      </p:sp>
      <p:pic>
        <p:nvPicPr>
          <p:cNvPr id="2" name="Picture 1" descr="SupportAssertions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294" y="468284"/>
            <a:ext cx="5239051" cy="6779948"/>
          </a:xfrm>
          <a:prstGeom prst="rect">
            <a:avLst/>
          </a:prstGeom>
        </p:spPr>
      </p:pic>
      <p:pic>
        <p:nvPicPr>
          <p:cNvPr id="3" name="Picture 2" descr="SupportAssertions2.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8400" y="468284"/>
            <a:ext cx="5239050" cy="6779948"/>
          </a:xfrm>
          <a:prstGeom prst="rect">
            <a:avLst/>
          </a:prstGeom>
        </p:spPr>
      </p:pic>
    </p:spTree>
    <p:extLst>
      <p:ext uri="{BB962C8B-B14F-4D97-AF65-F5344CB8AC3E}">
        <p14:creationId xmlns:p14="http://schemas.microsoft.com/office/powerpoint/2010/main" val="1276882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underlying "Concept Plus" Model</a:t>
            </a:r>
          </a:p>
        </p:txBody>
      </p:sp>
      <p:pic>
        <p:nvPicPr>
          <p:cNvPr id="3" name="Picture 2" descr="UberTech ER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655866"/>
            <a:ext cx="9144000" cy="6062749"/>
          </a:xfrm>
          <a:prstGeom prst="rect">
            <a:avLst/>
          </a:prstGeom>
        </p:spPr>
      </p:pic>
    </p:spTree>
    <p:extLst>
      <p:ext uri="{BB962C8B-B14F-4D97-AF65-F5344CB8AC3E}">
        <p14:creationId xmlns:p14="http://schemas.microsoft.com/office/powerpoint/2010/main" val="13934265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Summary of findings</a:t>
            </a:r>
          </a:p>
        </p:txBody>
      </p:sp>
      <p:sp>
        <p:nvSpPr>
          <p:cNvPr id="9" name="Rectangle 3"/>
          <p:cNvSpPr>
            <a:spLocks noChangeArrowheads="1"/>
          </p:cNvSpPr>
          <p:nvPr/>
        </p:nvSpPr>
        <p:spPr bwMode="auto">
          <a:xfrm>
            <a:off x="885237" y="1110456"/>
            <a:ext cx="10383398" cy="4637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2075" tIns="136525" rIns="92075" bIns="136525"/>
          <a:lstStyle/>
          <a:p>
            <a:pPr algn="l">
              <a:lnSpc>
                <a:spcPct val="100000"/>
              </a:lnSpc>
              <a:spcBef>
                <a:spcPct val="20000"/>
              </a:spcBef>
              <a:buClr>
                <a:srgbClr val="000000"/>
              </a:buClr>
              <a:buNone/>
              <a:defRPr/>
            </a:pPr>
            <a:r>
              <a:rPr lang="en-US" sz="2000" dirty="0"/>
              <a:t>The assertions and the ERD showed the idea could be implemented:</a:t>
            </a:r>
            <a:endParaRPr lang="en-US" sz="2000" dirty="0">
              <a:solidFill>
                <a:srgbClr val="000000"/>
              </a:solidFill>
              <a:latin typeface="Arial" charset="0"/>
              <a:ea typeface="ＭＳ Ｐゴシック" charset="0"/>
              <a:cs typeface="ＭＳ Ｐゴシック" charset="0"/>
            </a:endParaRPr>
          </a:p>
          <a:p>
            <a:pPr marL="458788" lvl="1" indent="-344488">
              <a:spcBef>
                <a:spcPct val="20000"/>
              </a:spcBef>
              <a:buClr>
                <a:srgbClr val="000000"/>
              </a:buClr>
              <a:buFont typeface="Wingdings" charset="2"/>
              <a:buChar char="§"/>
              <a:defRPr/>
            </a:pPr>
            <a:r>
              <a:rPr lang="en-US" sz="2000" dirty="0">
                <a:solidFill>
                  <a:srgbClr val="000000"/>
                </a:solidFill>
                <a:latin typeface="Arial" charset="0"/>
                <a:ea typeface="ＭＳ Ｐゴシック" charset="0"/>
                <a:cs typeface="ＭＳ Ｐゴシック" charset="0"/>
              </a:rPr>
              <a:t>When an Incident is raised, we know the Room Block (via Room,) the Time Block,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and the Service Category Level, therefore we know the Support Responsibility, and therefore the Support Unit.</a:t>
            </a:r>
            <a:br>
              <a:rPr lang="en-US" sz="2000" dirty="0">
                <a:solidFill>
                  <a:srgbClr val="000000"/>
                </a:solidFill>
                <a:latin typeface="Arial" charset="0"/>
                <a:ea typeface="ＭＳ Ｐゴシック" charset="0"/>
                <a:cs typeface="ＭＳ Ｐゴシック" charset="0"/>
              </a:rPr>
            </a:br>
            <a:endParaRPr lang="en-US" sz="2000" dirty="0">
              <a:solidFill>
                <a:srgbClr val="000000"/>
              </a:solidFill>
              <a:latin typeface="Arial" charset="0"/>
              <a:ea typeface="ＭＳ Ｐゴシック" charset="0"/>
              <a:cs typeface="ＭＳ Ｐゴシック" charset="0"/>
            </a:endParaRPr>
          </a:p>
          <a:p>
            <a:pPr marL="458788" lvl="1" indent="-344488">
              <a:spcBef>
                <a:spcPct val="20000"/>
              </a:spcBef>
              <a:buClr>
                <a:srgbClr val="000000"/>
              </a:buClr>
              <a:buFont typeface="Wingdings" charset="2"/>
              <a:buChar char="§"/>
              <a:defRPr/>
            </a:pPr>
            <a:r>
              <a:rPr lang="en-US" sz="2000" dirty="0">
                <a:solidFill>
                  <a:srgbClr val="000000"/>
                </a:solidFill>
                <a:latin typeface="Arial" charset="0"/>
                <a:ea typeface="ＭＳ Ｐゴシック" charset="0"/>
                <a:cs typeface="ＭＳ Ｐゴシック" charset="0"/>
              </a:rPr>
              <a:t>We also know which Techs are badged for that Service Category Level, and which Techs are assigned to that Support Unit at that time.</a:t>
            </a:r>
            <a:br>
              <a:rPr lang="en-US" sz="2000" dirty="0">
                <a:solidFill>
                  <a:srgbClr val="000000"/>
                </a:solidFill>
                <a:latin typeface="Arial" charset="0"/>
                <a:ea typeface="ＭＳ Ｐゴシック" charset="0"/>
                <a:cs typeface="ＭＳ Ｐゴシック" charset="0"/>
              </a:rPr>
            </a:br>
            <a:endParaRPr lang="en-US" sz="2000" dirty="0">
              <a:solidFill>
                <a:srgbClr val="000000"/>
              </a:solidFill>
              <a:latin typeface="Arial" charset="0"/>
              <a:ea typeface="ＭＳ Ｐゴシック" charset="0"/>
              <a:cs typeface="ＭＳ Ｐゴシック" charset="0"/>
            </a:endParaRPr>
          </a:p>
          <a:p>
            <a:pPr marL="458788" lvl="1" indent="-344488">
              <a:spcBef>
                <a:spcPct val="20000"/>
              </a:spcBef>
              <a:buClr>
                <a:srgbClr val="000000"/>
              </a:buClr>
              <a:buFont typeface="Wingdings" charset="2"/>
              <a:buChar char="§"/>
              <a:defRPr/>
            </a:pPr>
            <a:r>
              <a:rPr lang="en-US" sz="2000" dirty="0">
                <a:solidFill>
                  <a:srgbClr val="000000"/>
                </a:solidFill>
                <a:latin typeface="Arial" charset="0"/>
                <a:ea typeface="ＭＳ Ｐゴシック" charset="0"/>
                <a:cs typeface="ＭＳ Ｐゴシック" charset="0"/>
              </a:rPr>
              <a:t>Now we have a pool of Techs the Incident could be dispatched to, for them to “bid on.”</a:t>
            </a:r>
          </a:p>
        </p:txBody>
      </p:sp>
    </p:spTree>
    <p:extLst>
      <p:ext uri="{BB962C8B-B14F-4D97-AF65-F5344CB8AC3E}">
        <p14:creationId xmlns:p14="http://schemas.microsoft.com/office/powerpoint/2010/main" val="18270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dissolve">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latin typeface="Arial" charset="0"/>
              </a:rPr>
              <a:t>The “real” business processes were missed</a:t>
            </a:r>
          </a:p>
        </p:txBody>
      </p:sp>
      <p:sp>
        <p:nvSpPr>
          <p:cNvPr id="1904643" name="Rectangle 3"/>
          <p:cNvSpPr>
            <a:spLocks noChangeArrowheads="1"/>
          </p:cNvSpPr>
          <p:nvPr/>
        </p:nvSpPr>
        <p:spPr bwMode="auto">
          <a:xfrm>
            <a:off x="1865312" y="5497513"/>
            <a:ext cx="8586627" cy="1053238"/>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a:spAutoFit/>
          </a:bodyPr>
          <a:lstStyle/>
          <a:p>
            <a:pPr algn="ctr" fontAlgn="base">
              <a:lnSpc>
                <a:spcPct val="80000"/>
              </a:lnSpc>
              <a:spcBef>
                <a:spcPct val="20000"/>
              </a:spcBef>
              <a:spcAft>
                <a:spcPct val="0"/>
              </a:spcAft>
              <a:buClr>
                <a:srgbClr val="000000"/>
              </a:buClr>
              <a:defRPr/>
            </a:pPr>
            <a:r>
              <a:rPr lang="ja-JP" altLang="en-US" sz="2400" i="1" dirty="0">
                <a:solidFill>
                  <a:srgbClr val="000000"/>
                </a:solidFill>
                <a:latin typeface="Arial" charset="0"/>
                <a:ea typeface="ＭＳ Ｐゴシック" charset="0"/>
              </a:rPr>
              <a:t>“</a:t>
            </a:r>
            <a:r>
              <a:rPr lang="en-US" sz="2400" i="1" dirty="0">
                <a:solidFill>
                  <a:srgbClr val="000000"/>
                </a:solidFill>
                <a:latin typeface="Arial" charset="0"/>
                <a:ea typeface="ＭＳ Ｐゴシック" charset="0"/>
              </a:rPr>
              <a:t>Business Process</a:t>
            </a:r>
            <a:r>
              <a:rPr lang="ja-JP" altLang="en-US" sz="2400" i="1" dirty="0">
                <a:solidFill>
                  <a:srgbClr val="000000"/>
                </a:solidFill>
                <a:latin typeface="Arial" charset="0"/>
                <a:ea typeface="ＭＳ Ｐゴシック" charset="0"/>
              </a:rPr>
              <a:t>”</a:t>
            </a:r>
            <a:r>
              <a:rPr lang="en-US" sz="2400" i="1" dirty="0">
                <a:solidFill>
                  <a:srgbClr val="000000"/>
                </a:solidFill>
                <a:latin typeface="Arial" charset="0"/>
                <a:ea typeface="ＭＳ Ｐゴシック" charset="0"/>
              </a:rPr>
              <a:t> = </a:t>
            </a:r>
            <a:br>
              <a:rPr lang="en-US" sz="2400" i="1" dirty="0">
                <a:solidFill>
                  <a:srgbClr val="000000"/>
                </a:solidFill>
                <a:latin typeface="Arial" charset="0"/>
                <a:ea typeface="ＭＳ Ｐゴシック" charset="0"/>
              </a:rPr>
            </a:br>
            <a:r>
              <a:rPr lang="en-US" sz="2400" i="1" dirty="0">
                <a:solidFill>
                  <a:srgbClr val="000000"/>
                </a:solidFill>
                <a:latin typeface="Arial" charset="0"/>
                <a:ea typeface="ＭＳ Ｐゴシック" charset="0"/>
              </a:rPr>
              <a:t>end-to-end, cross-functional, business process.</a:t>
            </a:r>
            <a:endParaRPr lang="en-US" sz="2400" dirty="0">
              <a:solidFill>
                <a:srgbClr val="000000"/>
              </a:solidFill>
              <a:latin typeface="Arial" charset="0"/>
              <a:ea typeface="ＭＳ Ｐゴシック" charset="0"/>
            </a:endParaRPr>
          </a:p>
          <a:p>
            <a:pPr algn="ctr" fontAlgn="base">
              <a:lnSpc>
                <a:spcPct val="80000"/>
              </a:lnSpc>
              <a:spcBef>
                <a:spcPct val="20000"/>
              </a:spcBef>
              <a:spcAft>
                <a:spcPct val="0"/>
              </a:spcAft>
              <a:buClr>
                <a:srgbClr val="000000"/>
              </a:buClr>
              <a:defRPr/>
            </a:pPr>
            <a:r>
              <a:rPr lang="ja-JP" altLang="en-US" sz="2400">
                <a:solidFill>
                  <a:srgbClr val="000000"/>
                </a:solidFill>
                <a:latin typeface="Arial" charset="0"/>
                <a:ea typeface="ＭＳ Ｐゴシック" charset="0"/>
              </a:rPr>
              <a:t>“</a:t>
            </a:r>
            <a:r>
              <a:rPr lang="en-US" sz="2400" dirty="0">
                <a:solidFill>
                  <a:srgbClr val="000000"/>
                </a:solidFill>
                <a:latin typeface="Arial" charset="0"/>
                <a:ea typeface="ＭＳ Ｐゴシック" charset="0"/>
              </a:rPr>
              <a:t>Larger</a:t>
            </a:r>
            <a:r>
              <a:rPr lang="ja-JP" altLang="en-US" sz="2400" dirty="0">
                <a:solidFill>
                  <a:srgbClr val="000000"/>
                </a:solidFill>
                <a:latin typeface="Arial" charset="0"/>
                <a:ea typeface="ＭＳ Ｐゴシック" charset="0"/>
              </a:rPr>
              <a:t>”</a:t>
            </a:r>
            <a:r>
              <a:rPr lang="en-US" sz="2400" dirty="0">
                <a:solidFill>
                  <a:srgbClr val="000000"/>
                </a:solidFill>
                <a:latin typeface="Arial" charset="0"/>
                <a:ea typeface="ＭＳ Ｐゴシック" charset="0"/>
              </a:rPr>
              <a:t> than people think – from </a:t>
            </a:r>
            <a:r>
              <a:rPr lang="en-US" sz="2400" i="1" dirty="0">
                <a:solidFill>
                  <a:srgbClr val="000000"/>
                </a:solidFill>
                <a:latin typeface="Arial" charset="0"/>
                <a:ea typeface="ＭＳ Ｐゴシック" charset="0"/>
              </a:rPr>
              <a:t>initial</a:t>
            </a:r>
            <a:r>
              <a:rPr lang="en-US" sz="2400" dirty="0">
                <a:solidFill>
                  <a:srgbClr val="000000"/>
                </a:solidFill>
                <a:latin typeface="Arial" charset="0"/>
                <a:ea typeface="ＭＳ Ｐゴシック" charset="0"/>
              </a:rPr>
              <a:t> trigger to </a:t>
            </a:r>
            <a:r>
              <a:rPr lang="en-US" sz="2400" i="1" dirty="0">
                <a:solidFill>
                  <a:srgbClr val="000000"/>
                </a:solidFill>
                <a:latin typeface="Arial" charset="0"/>
                <a:ea typeface="ＭＳ Ｐゴシック" charset="0"/>
              </a:rPr>
              <a:t>final</a:t>
            </a:r>
            <a:r>
              <a:rPr lang="en-US" sz="2400" dirty="0">
                <a:solidFill>
                  <a:srgbClr val="000000"/>
                </a:solidFill>
                <a:latin typeface="Arial" charset="0"/>
                <a:ea typeface="ＭＳ Ｐゴシック" charset="0"/>
              </a:rPr>
              <a:t> results.</a:t>
            </a:r>
          </a:p>
        </p:txBody>
      </p:sp>
      <p:sp>
        <p:nvSpPr>
          <p:cNvPr id="1904644" name="Rectangle 4"/>
          <p:cNvSpPr>
            <a:spLocks noChangeArrowheads="1"/>
          </p:cNvSpPr>
          <p:nvPr/>
        </p:nvSpPr>
        <p:spPr bwMode="auto">
          <a:xfrm>
            <a:off x="7499351" y="2033588"/>
            <a:ext cx="1184275" cy="3249612"/>
          </a:xfrm>
          <a:prstGeom prst="rect">
            <a:avLst/>
          </a:prstGeom>
          <a:solidFill>
            <a:srgbClr val="FFCC00"/>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0" rIns="0"/>
          <a:lstStyle/>
          <a:p>
            <a:pPr algn="ctr" eaLnBrk="0" fontAlgn="base" hangingPunct="0">
              <a:spcBef>
                <a:spcPct val="0"/>
              </a:spcBef>
              <a:spcAft>
                <a:spcPct val="0"/>
              </a:spcAft>
              <a:defRPr/>
            </a:pPr>
            <a:r>
              <a:rPr lang="en-US" b="1" i="1" dirty="0">
                <a:solidFill>
                  <a:srgbClr val="000000"/>
                </a:solidFill>
                <a:latin typeface="Arial" charset="0"/>
                <a:ea typeface="ＭＳ Ｐゴシック" charset="0"/>
              </a:rPr>
              <a:t>Logistics function</a:t>
            </a:r>
          </a:p>
        </p:txBody>
      </p:sp>
      <p:sp>
        <p:nvSpPr>
          <p:cNvPr id="1904645" name="Rectangle 5"/>
          <p:cNvSpPr>
            <a:spLocks noChangeArrowheads="1"/>
          </p:cNvSpPr>
          <p:nvPr/>
        </p:nvSpPr>
        <p:spPr bwMode="auto">
          <a:xfrm>
            <a:off x="2105026" y="2022476"/>
            <a:ext cx="1152525" cy="3249613"/>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lstStyle/>
          <a:p>
            <a:pPr algn="ctr" eaLnBrk="0" fontAlgn="base" hangingPunct="0">
              <a:spcBef>
                <a:spcPct val="0"/>
              </a:spcBef>
              <a:spcAft>
                <a:spcPct val="0"/>
              </a:spcAft>
              <a:defRPr/>
            </a:pPr>
            <a:r>
              <a:rPr lang="en-US" b="1" i="1" dirty="0">
                <a:solidFill>
                  <a:srgbClr val="FFFFFF"/>
                </a:solidFill>
                <a:latin typeface="Arial" charset="0"/>
                <a:ea typeface="ＭＳ Ｐゴシック" charset="0"/>
              </a:rPr>
              <a:t>Sales function</a:t>
            </a:r>
          </a:p>
        </p:txBody>
      </p:sp>
      <p:sp>
        <p:nvSpPr>
          <p:cNvPr id="1904646" name="Rectangle 6"/>
          <p:cNvSpPr>
            <a:spLocks noChangeArrowheads="1"/>
          </p:cNvSpPr>
          <p:nvPr/>
        </p:nvSpPr>
        <p:spPr bwMode="auto">
          <a:xfrm>
            <a:off x="8789988" y="2024063"/>
            <a:ext cx="1306513" cy="3249612"/>
          </a:xfrm>
          <a:prstGeom prst="rect">
            <a:avLst/>
          </a:prstGeom>
          <a:solidFill>
            <a:srgbClr val="FF0000"/>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lstStyle/>
          <a:p>
            <a:pPr algn="ctr" eaLnBrk="0" fontAlgn="base" hangingPunct="0">
              <a:spcBef>
                <a:spcPct val="0"/>
              </a:spcBef>
              <a:spcAft>
                <a:spcPct val="0"/>
              </a:spcAft>
              <a:defRPr/>
            </a:pPr>
            <a:r>
              <a:rPr lang="en-US" b="1" i="1" dirty="0">
                <a:solidFill>
                  <a:srgbClr val="FFFFFF"/>
                </a:solidFill>
                <a:latin typeface="Arial" charset="0"/>
                <a:ea typeface="ＭＳ Ｐゴシック" charset="0"/>
              </a:rPr>
              <a:t>A/R</a:t>
            </a:r>
            <a:br>
              <a:rPr lang="en-US" b="1" i="1" dirty="0">
                <a:solidFill>
                  <a:srgbClr val="FFFFFF"/>
                </a:solidFill>
                <a:latin typeface="Arial" charset="0"/>
                <a:ea typeface="ＭＳ Ｐゴシック" charset="0"/>
              </a:rPr>
            </a:br>
            <a:r>
              <a:rPr lang="en-US" b="1" i="1" dirty="0">
                <a:solidFill>
                  <a:srgbClr val="FFFFFF"/>
                </a:solidFill>
                <a:latin typeface="Arial" charset="0"/>
                <a:ea typeface="ＭＳ Ｐゴシック" charset="0"/>
              </a:rPr>
              <a:t>function</a:t>
            </a:r>
          </a:p>
        </p:txBody>
      </p:sp>
      <p:sp>
        <p:nvSpPr>
          <p:cNvPr id="21511" name="Rectangle 7"/>
          <p:cNvSpPr>
            <a:spLocks noChangeArrowheads="1"/>
          </p:cNvSpPr>
          <p:nvPr/>
        </p:nvSpPr>
        <p:spPr bwMode="auto">
          <a:xfrm>
            <a:off x="3362325" y="2024064"/>
            <a:ext cx="4030662" cy="3240087"/>
          </a:xfrm>
          <a:prstGeom prst="rect">
            <a:avLst/>
          </a:prstGeom>
          <a:solidFill>
            <a:srgbClr val="800080"/>
          </a:solidFill>
          <a:ln w="12700">
            <a:solidFill>
              <a:schemeClr val="tx1"/>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lstStyle/>
          <a:p>
            <a:pPr algn="ctr" fontAlgn="base">
              <a:lnSpc>
                <a:spcPct val="90000"/>
              </a:lnSpc>
              <a:spcBef>
                <a:spcPct val="0"/>
              </a:spcBef>
              <a:spcAft>
                <a:spcPct val="0"/>
              </a:spcAft>
              <a:defRPr/>
            </a:pPr>
            <a:r>
              <a:rPr lang="en-US" b="1" i="1" dirty="0">
                <a:solidFill>
                  <a:srgbClr val="FFFFFF"/>
                </a:solidFill>
                <a:latin typeface="Arial" charset="0"/>
                <a:ea typeface="ＭＳ Ｐゴシック" charset="0"/>
              </a:rPr>
              <a:t>Manufacturing </a:t>
            </a:r>
            <a:br>
              <a:rPr lang="en-US" b="1" i="1" dirty="0">
                <a:solidFill>
                  <a:srgbClr val="FFFFFF"/>
                </a:solidFill>
                <a:latin typeface="Arial" charset="0"/>
                <a:ea typeface="ＭＳ Ｐゴシック" charset="0"/>
              </a:rPr>
            </a:br>
            <a:r>
              <a:rPr lang="en-US" b="1" i="1" dirty="0">
                <a:solidFill>
                  <a:srgbClr val="FFFFFF"/>
                </a:solidFill>
                <a:latin typeface="Arial" charset="0"/>
                <a:ea typeface="ＭＳ Ｐゴシック" charset="0"/>
              </a:rPr>
              <a:t>function</a:t>
            </a:r>
            <a:endParaRPr lang="en-US" b="1" dirty="0">
              <a:solidFill>
                <a:srgbClr val="FFFFFF"/>
              </a:solidFill>
              <a:latin typeface="Arial" charset="0"/>
              <a:ea typeface="ＭＳ Ｐゴシック" charset="0"/>
            </a:endParaRPr>
          </a:p>
        </p:txBody>
      </p:sp>
      <p:sp>
        <p:nvSpPr>
          <p:cNvPr id="21514" name="AutoShape 10"/>
          <p:cNvSpPr>
            <a:spLocks noChangeArrowheads="1"/>
          </p:cNvSpPr>
          <p:nvPr/>
        </p:nvSpPr>
        <p:spPr bwMode="auto">
          <a:xfrm>
            <a:off x="1844675" y="2794000"/>
            <a:ext cx="8502650" cy="1995488"/>
          </a:xfrm>
          <a:prstGeom prst="roundRect">
            <a:avLst>
              <a:gd name="adj" fmla="val 16667"/>
            </a:avLst>
          </a:prstGeom>
          <a:solidFill>
            <a:srgbClr val="CCEC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nchorCtr="1"/>
          <a:lstStyle/>
          <a:p>
            <a:pPr algn="ctr" eaLnBrk="0" fontAlgn="base" hangingPunct="0">
              <a:spcBef>
                <a:spcPct val="0"/>
              </a:spcBef>
              <a:spcAft>
                <a:spcPct val="0"/>
              </a:spcAft>
              <a:defRPr/>
            </a:pPr>
            <a:r>
              <a:rPr lang="en-US" sz="2800" dirty="0">
                <a:solidFill>
                  <a:srgbClr val="000000"/>
                </a:solidFill>
                <a:latin typeface="Arial" charset="0"/>
                <a:ea typeface="ＭＳ Ｐゴシック" charset="0"/>
              </a:rPr>
              <a:t>Business process: </a:t>
            </a:r>
            <a:r>
              <a:rPr lang="en-US" sz="2800" b="1" i="1" dirty="0">
                <a:solidFill>
                  <a:srgbClr val="000000"/>
                </a:solidFill>
                <a:latin typeface="Arial" charset="0"/>
                <a:ea typeface="ＭＳ Ｐゴシック" charset="0"/>
              </a:rPr>
              <a:t>Fulfill Customer Order</a:t>
            </a:r>
            <a:endParaRPr lang="en-US" sz="2800" dirty="0">
              <a:solidFill>
                <a:srgbClr val="000000"/>
              </a:solidFill>
              <a:latin typeface="Arial" charset="0"/>
              <a:ea typeface="ＭＳ Ｐゴシック" charset="0"/>
            </a:endParaRPr>
          </a:p>
        </p:txBody>
      </p:sp>
      <p:grpSp>
        <p:nvGrpSpPr>
          <p:cNvPr id="2" name="Group 1"/>
          <p:cNvGrpSpPr/>
          <p:nvPr/>
        </p:nvGrpSpPr>
        <p:grpSpPr>
          <a:xfrm>
            <a:off x="5058822" y="834677"/>
            <a:ext cx="4683351" cy="1968849"/>
            <a:chOff x="3422109" y="834676"/>
            <a:chExt cx="4683351" cy="1968849"/>
          </a:xfrm>
        </p:grpSpPr>
        <p:sp>
          <p:nvSpPr>
            <p:cNvPr id="1904649" name="Line 9"/>
            <p:cNvSpPr>
              <a:spLocks noChangeShapeType="1"/>
            </p:cNvSpPr>
            <p:nvPr/>
          </p:nvSpPr>
          <p:spPr bwMode="auto">
            <a:xfrm flipH="1">
              <a:off x="4702175" y="1827213"/>
              <a:ext cx="944563" cy="976312"/>
            </a:xfrm>
            <a:prstGeom prst="line">
              <a:avLst/>
            </a:prstGeom>
            <a:noFill/>
            <a:ln w="38100">
              <a:solidFill>
                <a:srgbClr val="FF00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endParaRPr>
            </a:p>
          </p:txBody>
        </p:sp>
        <p:sp>
          <p:nvSpPr>
            <p:cNvPr id="11" name="Text Box 8"/>
            <p:cNvSpPr txBox="1">
              <a:spLocks noChangeArrowheads="1"/>
            </p:cNvSpPr>
            <p:nvPr/>
          </p:nvSpPr>
          <p:spPr bwMode="auto">
            <a:xfrm>
              <a:off x="3422109" y="834676"/>
              <a:ext cx="4683351" cy="955613"/>
            </a:xfrm>
            <a:prstGeom prst="rect">
              <a:avLst/>
            </a:prstGeom>
            <a:noFill/>
            <a:ln w="12700">
              <a:solidFill>
                <a:srgbClr val="FF3300"/>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50000"/>
                </a:spcBef>
                <a:spcAft>
                  <a:spcPct val="0"/>
                </a:spcAft>
                <a:defRPr/>
              </a:pPr>
              <a:r>
                <a:rPr kumimoji="1" lang="en-CA" dirty="0">
                  <a:solidFill>
                    <a:srgbClr val="000000"/>
                  </a:solidFill>
                </a:rPr>
                <a:t>Everyone confused “process” and “function.”</a:t>
              </a:r>
              <a:br>
                <a:rPr kumimoji="1" lang="en-CA" dirty="0">
                  <a:solidFill>
                    <a:srgbClr val="000000"/>
                  </a:solidFill>
                </a:rPr>
              </a:br>
              <a:r>
                <a:rPr kumimoji="1" lang="en-CA" dirty="0">
                  <a:solidFill>
                    <a:srgbClr val="000000"/>
                  </a:solidFill>
                </a:rPr>
                <a:t>None of the actual end-to-end processes were correctly identified.</a:t>
              </a:r>
              <a:endParaRPr kumimoji="1" lang="en-US" dirty="0">
                <a:solidFill>
                  <a:srgbClr val="000000"/>
                </a:solidFill>
              </a:endParaRPr>
            </a:p>
          </p:txBody>
        </p:sp>
      </p:grpSp>
    </p:spTree>
    <p:extLst>
      <p:ext uri="{BB962C8B-B14F-4D97-AF65-F5344CB8AC3E}">
        <p14:creationId xmlns:p14="http://schemas.microsoft.com/office/powerpoint/2010/main" val="2452983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animEffect transition="in" filter="dissolve">
                                      <p:cBhvr>
                                        <p:cTn id="7" dur="500"/>
                                        <p:tgtEl>
                                          <p:spTgt spid="215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04643"/>
                                        </p:tgtEl>
                                        <p:attrNameLst>
                                          <p:attrName>style.visibility</p:attrName>
                                        </p:attrNameLst>
                                      </p:cBhvr>
                                      <p:to>
                                        <p:strVal val="visible"/>
                                      </p:to>
                                    </p:set>
                                    <p:animEffect transition="in" filter="dissolve">
                                      <p:cBhvr>
                                        <p:cTn id="17" dur="500"/>
                                        <p:tgtEl>
                                          <p:spTgt spid="1904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43" grpId="0" animBg="1"/>
      <p:bldP spid="215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04A0-EBAC-318A-EF1F-C63069B49FB0}"/>
              </a:ext>
            </a:extLst>
          </p:cNvPr>
          <p:cNvSpPr>
            <a:spLocks noGrp="1"/>
          </p:cNvSpPr>
          <p:nvPr>
            <p:ph type="title"/>
          </p:nvPr>
        </p:nvSpPr>
        <p:spPr/>
        <p:txBody>
          <a:bodyPr/>
          <a:lstStyle/>
          <a:p>
            <a:r>
              <a:rPr lang="en-GB" dirty="0"/>
              <a:t>This slide left blank to maintain balance in the Universe</a:t>
            </a:r>
          </a:p>
        </p:txBody>
      </p:sp>
    </p:spTree>
    <p:extLst>
      <p:ext uri="{BB962C8B-B14F-4D97-AF65-F5344CB8AC3E}">
        <p14:creationId xmlns:p14="http://schemas.microsoft.com/office/powerpoint/2010/main" val="27333456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906CE1-2B52-CB4B-8AF5-98F6E682F1FC}"/>
              </a:ext>
            </a:extLst>
          </p:cNvPr>
          <p:cNvSpPr>
            <a:spLocks noGrp="1"/>
          </p:cNvSpPr>
          <p:nvPr>
            <p:ph type="title"/>
          </p:nvPr>
        </p:nvSpPr>
        <p:spPr/>
        <p:txBody>
          <a:bodyPr/>
          <a:lstStyle/>
          <a:p>
            <a:r>
              <a:rPr lang="en-US" sz="3200" dirty="0"/>
              <a:t>Encouraging change in people and organisations</a:t>
            </a:r>
            <a:endParaRPr lang="en-US" dirty="0"/>
          </a:p>
        </p:txBody>
      </p:sp>
      <p:sp>
        <p:nvSpPr>
          <p:cNvPr id="2" name="Rounded Rectangle 1">
            <a:extLst>
              <a:ext uri="{FF2B5EF4-FFF2-40B4-BE49-F238E27FC236}">
                <a16:creationId xmlns:a16="http://schemas.microsoft.com/office/drawing/2014/main" id="{912D23E8-47BA-BB55-D399-6BEA30EE9086}"/>
              </a:ext>
            </a:extLst>
          </p:cNvPr>
          <p:cNvSpPr>
            <a:spLocks/>
          </p:cNvSpPr>
          <p:nvPr/>
        </p:nvSpPr>
        <p:spPr bwMode="auto">
          <a:xfrm>
            <a:off x="885237" y="3288372"/>
            <a:ext cx="9091276" cy="803991"/>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a:ln>
                <a:solidFill>
                  <a:srgbClr val="000000"/>
                </a:solidFill>
              </a:ln>
              <a:noFill/>
              <a:latin typeface="Arial" pitchFamily="34" charset="0"/>
              <a:ea typeface="ＭＳ Ｐゴシック" charset="0"/>
            </a:endParaRPr>
          </a:p>
        </p:txBody>
      </p:sp>
      <p:pic>
        <p:nvPicPr>
          <p:cNvPr id="5" name="Picture 4">
            <a:extLst>
              <a:ext uri="{FF2B5EF4-FFF2-40B4-BE49-F238E27FC236}">
                <a16:creationId xmlns:a16="http://schemas.microsoft.com/office/drawing/2014/main" id="{6339996A-3A72-7C20-4413-7392CA0DF913}"/>
              </a:ext>
            </a:extLst>
          </p:cNvPr>
          <p:cNvPicPr>
            <a:picLocks noChangeAspect="1"/>
          </p:cNvPicPr>
          <p:nvPr/>
        </p:nvPicPr>
        <p:blipFill>
          <a:blip r:embed="rId3"/>
          <a:stretch>
            <a:fillRect/>
          </a:stretch>
        </p:blipFill>
        <p:spPr>
          <a:xfrm>
            <a:off x="10072048" y="1407294"/>
            <a:ext cx="2061007" cy="2483140"/>
          </a:xfrm>
          <a:prstGeom prst="rect">
            <a:avLst/>
          </a:prstGeom>
        </p:spPr>
      </p:pic>
      <p:sp>
        <p:nvSpPr>
          <p:cNvPr id="6" name="TextBox 5">
            <a:extLst>
              <a:ext uri="{FF2B5EF4-FFF2-40B4-BE49-F238E27FC236}">
                <a16:creationId xmlns:a16="http://schemas.microsoft.com/office/drawing/2014/main" id="{1998DEB9-697C-82BE-E13C-6B0C5599738C}"/>
              </a:ext>
            </a:extLst>
          </p:cNvPr>
          <p:cNvSpPr txBox="1"/>
          <p:nvPr/>
        </p:nvSpPr>
        <p:spPr>
          <a:xfrm>
            <a:off x="9961565" y="4021487"/>
            <a:ext cx="2171490" cy="1200329"/>
          </a:xfrm>
          <a:prstGeom prst="rect">
            <a:avLst/>
          </a:prstGeom>
          <a:noFill/>
        </p:spPr>
        <p:txBody>
          <a:bodyPr wrap="square">
            <a:spAutoFit/>
          </a:bodyPr>
          <a:lstStyle/>
          <a:p>
            <a:r>
              <a:rPr kumimoji="0" lang="en-US" sz="1800" b="0" i="0" u="none" strike="noStrike" cap="none" normalizeH="0" baseline="0" dirty="0">
                <a:ln>
                  <a:noFill/>
                </a:ln>
                <a:solidFill>
                  <a:srgbClr val="000000"/>
                </a:solidFill>
                <a:effectLst/>
                <a:latin typeface="Arial" charset="0"/>
              </a:rPr>
              <a:t>Seven techniques we can use to build </a:t>
            </a:r>
            <a:br>
              <a:rPr kumimoji="0" lang="en-US" sz="1800" b="0" i="0" u="none" strike="noStrike" cap="none" normalizeH="0" baseline="0" dirty="0">
                <a:ln>
                  <a:noFill/>
                </a:ln>
                <a:solidFill>
                  <a:srgbClr val="000000"/>
                </a:solidFill>
                <a:effectLst/>
                <a:latin typeface="Arial" charset="0"/>
              </a:rPr>
            </a:br>
            <a:r>
              <a:rPr kumimoji="0" lang="en-US" sz="1800" b="0" i="0" u="none" strike="noStrike" cap="none" normalizeH="0" baseline="0" dirty="0">
                <a:ln>
                  <a:noFill/>
                </a:ln>
                <a:solidFill>
                  <a:srgbClr val="000000"/>
                </a:solidFill>
                <a:effectLst/>
                <a:latin typeface="Arial" charset="0"/>
              </a:rPr>
              <a:t>“change” into our practice.</a:t>
            </a:r>
            <a:endParaRPr lang="en-FI" dirty="0"/>
          </a:p>
        </p:txBody>
      </p:sp>
      <p:sp>
        <p:nvSpPr>
          <p:cNvPr id="4" name="Rectangle 3">
            <a:extLst>
              <a:ext uri="{FF2B5EF4-FFF2-40B4-BE49-F238E27FC236}">
                <a16:creationId xmlns:a16="http://schemas.microsoft.com/office/drawing/2014/main" id="{EDC25748-794E-BF99-BD81-F1A02DCC292E}"/>
              </a:ext>
            </a:extLst>
          </p:cNvPr>
          <p:cNvSpPr>
            <a:spLocks noChangeArrowheads="1"/>
          </p:cNvSpPr>
          <p:nvPr/>
        </p:nvSpPr>
        <p:spPr bwMode="auto">
          <a:xfrm>
            <a:off x="885235" y="868860"/>
            <a:ext cx="10421527" cy="5684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Five things you need to know about </a:t>
            </a:r>
            <a:r>
              <a:rPr lang="en-CA" sz="2800" i="1" dirty="0">
                <a:solidFill>
                  <a:srgbClr val="000000"/>
                </a:solidFill>
                <a:latin typeface="Arial"/>
                <a:ea typeface="ＭＳ Ｐゴシック" charset="0"/>
                <a:cs typeface="ＭＳ Ｐゴシック" charset="0"/>
              </a:rPr>
              <a:t>Business Processes</a:t>
            </a:r>
            <a:br>
              <a:rPr lang="en-CA" sz="2800"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Identifying true, end-to-end, cross-functional </a:t>
            </a:r>
            <a:br>
              <a:rPr lang="en-CA" sz="2800" dirty="0">
                <a:solidFill>
                  <a:srgbClr val="000000"/>
                </a:solidFill>
                <a:latin typeface="Arial"/>
                <a:ea typeface="ＭＳ Ｐゴシック" charset="0"/>
                <a:cs typeface="ＭＳ Ｐゴシック" charset="0"/>
              </a:rPr>
            </a:br>
            <a:r>
              <a:rPr lang="en-CA" sz="2800" i="1" dirty="0">
                <a:solidFill>
                  <a:srgbClr val="000000"/>
                </a:solidFill>
                <a:latin typeface="Arial"/>
                <a:ea typeface="ＭＳ Ｐゴシック" charset="0"/>
                <a:cs typeface="ＭＳ Ｐゴシック" charset="0"/>
              </a:rPr>
              <a:t>Business Processes </a:t>
            </a:r>
            <a:br>
              <a:rPr lang="en-CA" sz="2800" i="1"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Developing a </a:t>
            </a:r>
            <a:r>
              <a:rPr lang="en-CA" sz="2800" i="1" dirty="0">
                <a:solidFill>
                  <a:srgbClr val="000000"/>
                </a:solidFill>
                <a:latin typeface="Arial"/>
                <a:ea typeface="ＭＳ Ｐゴシック" charset="0"/>
                <a:cs typeface="ＭＳ Ｐゴシック" charset="0"/>
              </a:rPr>
              <a:t>Process Architecture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Seven ways to help people embrace </a:t>
            </a:r>
            <a:r>
              <a:rPr lang="en-CA" sz="2800" i="1" dirty="0">
                <a:solidFill>
                  <a:srgbClr val="000000"/>
                </a:solidFill>
                <a:latin typeface="Arial"/>
                <a:ea typeface="ＭＳ Ｐゴシック" charset="0"/>
                <a:cs typeface="ＭＳ Ｐゴシック" charset="0"/>
              </a:rPr>
              <a:t>Process Change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i="1" dirty="0">
                <a:solidFill>
                  <a:srgbClr val="000000"/>
                </a:solidFill>
                <a:latin typeface="Arial"/>
                <a:ea typeface="ＭＳ Ｐゴシック" charset="0"/>
                <a:cs typeface="ＭＳ Ｐゴシック" charset="0"/>
              </a:rPr>
              <a:t>Human-oriented</a:t>
            </a:r>
            <a:r>
              <a:rPr lang="en-CA" sz="2800" dirty="0">
                <a:solidFill>
                  <a:srgbClr val="000000"/>
                </a:solidFill>
                <a:latin typeface="Arial"/>
                <a:ea typeface="ＭＳ Ｐゴシック" charset="0"/>
                <a:cs typeface="ＭＳ Ｐゴシック" charset="0"/>
              </a:rPr>
              <a:t> process modelling</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A feature-based </a:t>
            </a:r>
            <a:r>
              <a:rPr lang="en-CA" sz="2800" i="1" dirty="0">
                <a:solidFill>
                  <a:srgbClr val="000000"/>
                </a:solidFill>
                <a:latin typeface="Arial"/>
                <a:ea typeface="ＭＳ Ｐゴシック" charset="0"/>
                <a:cs typeface="ＭＳ Ｐゴシック" charset="0"/>
              </a:rPr>
              <a:t>Process Design </a:t>
            </a:r>
            <a:r>
              <a:rPr lang="en-CA" sz="2800" dirty="0">
                <a:solidFill>
                  <a:srgbClr val="000000"/>
                </a:solidFill>
                <a:latin typeface="Arial"/>
                <a:ea typeface="ＭＳ Ｐゴシック" charset="0"/>
                <a:cs typeface="ＭＳ Ｐゴシック" charset="0"/>
              </a:rPr>
              <a:t>method – </a:t>
            </a:r>
            <a:br>
              <a:rPr lang="en-CA" sz="2800" dirty="0">
                <a:solidFill>
                  <a:srgbClr val="000000"/>
                </a:solidFill>
                <a:latin typeface="Arial"/>
                <a:ea typeface="ＭＳ Ｐゴシック" charset="0"/>
                <a:cs typeface="ＭＳ Ｐゴシック" charset="0"/>
              </a:rPr>
            </a:br>
            <a:r>
              <a:rPr lang="en-CA" sz="2800" dirty="0">
                <a:solidFill>
                  <a:srgbClr val="000000"/>
                </a:solidFill>
                <a:latin typeface="Arial"/>
                <a:ea typeface="ＭＳ Ｐゴシック" charset="0"/>
                <a:cs typeface="ＭＳ Ｐゴシック" charset="0"/>
              </a:rPr>
              <a:t>transitioning from </a:t>
            </a:r>
            <a:r>
              <a:rPr lang="en-CA" sz="2800" i="1" dirty="0">
                <a:solidFill>
                  <a:srgbClr val="000000"/>
                </a:solidFill>
                <a:latin typeface="Arial"/>
                <a:ea typeface="ＭＳ Ｐゴシック" charset="0"/>
                <a:cs typeface="ＭＳ Ｐゴシック" charset="0"/>
              </a:rPr>
              <a:t>as-is</a:t>
            </a:r>
            <a:r>
              <a:rPr lang="en-CA" sz="2800" dirty="0">
                <a:solidFill>
                  <a:srgbClr val="000000"/>
                </a:solidFill>
                <a:latin typeface="Arial"/>
                <a:ea typeface="ＭＳ Ｐゴシック" charset="0"/>
                <a:cs typeface="ＭＳ Ｐゴシック" charset="0"/>
              </a:rPr>
              <a:t> to </a:t>
            </a:r>
            <a:r>
              <a:rPr lang="en-CA" sz="2800" i="1" dirty="0">
                <a:solidFill>
                  <a:srgbClr val="000000"/>
                </a:solidFill>
                <a:latin typeface="Arial"/>
                <a:ea typeface="ＭＳ Ｐゴシック" charset="0"/>
                <a:cs typeface="ＭＳ Ｐゴシック" charset="0"/>
              </a:rPr>
              <a:t>to-be </a:t>
            </a:r>
            <a:endParaRPr lang="en-CA" sz="28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9645533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Origins – my clients were ahead of me</a:t>
            </a:r>
          </a:p>
        </p:txBody>
      </p:sp>
      <p:grpSp>
        <p:nvGrpSpPr>
          <p:cNvPr id="9" name="Group 8"/>
          <p:cNvGrpSpPr/>
          <p:nvPr/>
        </p:nvGrpSpPr>
        <p:grpSpPr>
          <a:xfrm>
            <a:off x="5286458" y="759811"/>
            <a:ext cx="5252554" cy="3821665"/>
            <a:chOff x="3762458" y="759794"/>
            <a:chExt cx="5252554" cy="3821665"/>
          </a:xfrm>
        </p:grpSpPr>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62458" y="2648798"/>
              <a:ext cx="1932661" cy="1932661"/>
            </a:xfrm>
            <a:prstGeom prst="rect">
              <a:avLst/>
            </a:prstGeom>
          </p:spPr>
        </p:pic>
        <p:sp>
          <p:nvSpPr>
            <p:cNvPr id="8" name="AutoShape 69"/>
            <p:cNvSpPr>
              <a:spLocks noChangeArrowheads="1"/>
            </p:cNvSpPr>
            <p:nvPr/>
          </p:nvSpPr>
          <p:spPr bwMode="auto">
            <a:xfrm>
              <a:off x="6032687" y="759794"/>
              <a:ext cx="2982325" cy="3439948"/>
            </a:xfrm>
            <a:prstGeom prst="wedgeRoundRectCallout">
              <a:avLst>
                <a:gd name="adj1" fmla="val -76389"/>
                <a:gd name="adj2" fmla="val 3364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defTabSz="873125">
                <a:spcBef>
                  <a:spcPct val="0"/>
                </a:spcBef>
                <a:defRPr/>
              </a:pPr>
              <a:r>
                <a:rPr lang="en-US" sz="2000" dirty="0">
                  <a:solidFill>
                    <a:srgbClr val="000000"/>
                  </a:solidFill>
                  <a:latin typeface="Arial" charset="0"/>
                  <a:ea typeface="ＭＳ Ｐゴシック" charset="0"/>
                  <a:cs typeface="ＭＳ Ｐゴシック" charset="0"/>
                </a:rPr>
                <a:t>“Do you have a degree in Organisational Psychology?” </a:t>
              </a:r>
            </a:p>
            <a:p>
              <a:pPr defTabSz="873125">
                <a:spcBef>
                  <a:spcPct val="0"/>
                </a:spcBef>
                <a:defRPr/>
              </a:pPr>
              <a:r>
                <a:rPr lang="en-US" sz="2000" i="1" dirty="0">
                  <a:solidFill>
                    <a:srgbClr val="000000"/>
                  </a:solidFill>
                  <a:latin typeface="Arial" charset="0"/>
                  <a:ea typeface="ＭＳ Ｐゴシック" charset="0"/>
                  <a:cs typeface="ＭＳ Ｐゴシック" charset="0"/>
                </a:rPr>
                <a:t>Me : “Huh?” </a:t>
              </a:r>
            </a:p>
            <a:p>
              <a:pPr defTabSz="873125">
                <a:spcBef>
                  <a:spcPct val="0"/>
                </a:spcBef>
                <a:defRPr/>
              </a:pPr>
              <a:r>
                <a:rPr lang="en-US" sz="2000" dirty="0">
                  <a:solidFill>
                    <a:srgbClr val="000000"/>
                  </a:solidFill>
                  <a:latin typeface="Arial" charset="0"/>
                  <a:ea typeface="ＭＳ Ｐゴシック" charset="0"/>
                  <a:cs typeface="ＭＳ Ｐゴシック" charset="0"/>
                </a:rPr>
                <a:t>“</a:t>
              </a:r>
              <a:r>
                <a:rPr lang="en-US" sz="2000" dirty="0">
                  <a:solidFill>
                    <a:srgbClr val="000000"/>
                  </a:solidFill>
                  <a:latin typeface="Arial"/>
                  <a:ea typeface="Times New Roman"/>
                  <a:cs typeface="ＭＳ Ｐゴシック" charset="0"/>
                </a:rPr>
                <a:t>When we follow the method closely, almost slavishly, the usual resistance to change simply </a:t>
              </a:r>
              <a:br>
                <a:rPr lang="en-US" sz="2000" dirty="0">
                  <a:solidFill>
                    <a:srgbClr val="000000"/>
                  </a:solidFill>
                  <a:latin typeface="Arial"/>
                  <a:ea typeface="Times New Roman"/>
                  <a:cs typeface="ＭＳ Ｐゴシック" charset="0"/>
                </a:rPr>
              </a:br>
              <a:r>
                <a:rPr lang="en-US" sz="2000" i="1" dirty="0">
                  <a:solidFill>
                    <a:srgbClr val="000000"/>
                  </a:solidFill>
                  <a:latin typeface="Arial"/>
                  <a:ea typeface="Times New Roman"/>
                  <a:cs typeface="ＭＳ Ｐゴシック" charset="0"/>
                </a:rPr>
                <a:t>doesn</a:t>
              </a:r>
              <a:r>
                <a:rPr lang="uk-UA" sz="2000" i="1" dirty="0">
                  <a:solidFill>
                    <a:srgbClr val="000000"/>
                  </a:solidFill>
                  <a:latin typeface="Arial"/>
                  <a:ea typeface="Times New Roman"/>
                  <a:cs typeface="ＭＳ Ｐゴシック" charset="0"/>
                </a:rPr>
                <a:t>'</a:t>
              </a:r>
              <a:r>
                <a:rPr lang="en-US" sz="2000" i="1" dirty="0">
                  <a:solidFill>
                    <a:srgbClr val="000000"/>
                  </a:solidFill>
                  <a:latin typeface="Arial"/>
                  <a:ea typeface="Times New Roman"/>
                  <a:cs typeface="ＭＳ Ｐゴシック" charset="0"/>
                </a:rPr>
                <a:t>t materialise</a:t>
              </a:r>
              <a:r>
                <a:rPr lang="en-US" sz="2000" dirty="0">
                  <a:solidFill>
                    <a:srgbClr val="000000"/>
                  </a:solidFill>
                  <a:latin typeface="Arial" charset="0"/>
                  <a:ea typeface="ＭＳ Ｐゴシック" charset="0"/>
                  <a:cs typeface="ＭＳ Ｐゴシック" charset="0"/>
                </a:rPr>
                <a:t>.”</a:t>
              </a:r>
              <a:endParaRPr lang="en-US" sz="2000" b="1" dirty="0">
                <a:solidFill>
                  <a:srgbClr val="000000"/>
                </a:solidFill>
                <a:latin typeface="Arial" charset="0"/>
                <a:ea typeface="ＭＳ Ｐゴシック" charset="0"/>
                <a:cs typeface="ＭＳ Ｐゴシック" charset="0"/>
              </a:endParaRPr>
            </a:p>
          </p:txBody>
        </p:sp>
      </p:grpSp>
      <p:grpSp>
        <p:nvGrpSpPr>
          <p:cNvPr id="17" name="Group 16"/>
          <p:cNvGrpSpPr/>
          <p:nvPr/>
        </p:nvGrpSpPr>
        <p:grpSpPr>
          <a:xfrm>
            <a:off x="1630097" y="759435"/>
            <a:ext cx="5240789" cy="2602890"/>
            <a:chOff x="106088" y="759435"/>
            <a:chExt cx="5240789" cy="2602890"/>
          </a:xfrm>
        </p:grpSpPr>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088" y="768249"/>
              <a:ext cx="1944959" cy="2594076"/>
            </a:xfrm>
            <a:prstGeom prst="rect">
              <a:avLst/>
            </a:prstGeom>
          </p:spPr>
        </p:pic>
        <p:sp>
          <p:nvSpPr>
            <p:cNvPr id="3" name="AutoShape 69"/>
            <p:cNvSpPr>
              <a:spLocks noChangeArrowheads="1"/>
            </p:cNvSpPr>
            <p:nvPr/>
          </p:nvSpPr>
          <p:spPr bwMode="auto">
            <a:xfrm>
              <a:off x="2198281" y="759435"/>
              <a:ext cx="3148596" cy="1661826"/>
            </a:xfrm>
            <a:prstGeom prst="wedgeRoundRectCallout">
              <a:avLst>
                <a:gd name="adj1" fmla="val -75248"/>
                <a:gd name="adj2" fmla="val -18501"/>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defTabSz="873125">
                <a:spcBef>
                  <a:spcPct val="0"/>
                </a:spcBef>
                <a:defRPr/>
              </a:pPr>
              <a:r>
                <a:rPr lang="en-US" sz="2000" dirty="0">
                  <a:solidFill>
                    <a:srgbClr val="000000"/>
                  </a:solidFill>
                  <a:latin typeface="Arial" charset="0"/>
                  <a:ea typeface="ＭＳ Ｐゴシック" charset="0"/>
                  <a:cs typeface="ＭＳ Ｐゴシック" charset="0"/>
                </a:rPr>
                <a:t>“We</a:t>
              </a:r>
              <a:r>
                <a:rPr lang="uk-UA" sz="2000" dirty="0">
                  <a:solidFill>
                    <a:srgbClr val="000000"/>
                  </a:solidFill>
                  <a:latin typeface="Arial" charset="0"/>
                  <a:ea typeface="ＭＳ Ｐゴシック" charset="0"/>
                  <a:cs typeface="ＭＳ Ｐゴシック" charset="0"/>
                </a:rPr>
                <a:t>'</a:t>
              </a:r>
              <a:r>
                <a:rPr lang="en-US" sz="2000" dirty="0">
                  <a:solidFill>
                    <a:srgbClr val="000000"/>
                  </a:solidFill>
                  <a:latin typeface="Arial" charset="0"/>
                  <a:ea typeface="ＭＳ Ｐゴシック" charset="0"/>
                  <a:cs typeface="ＭＳ Ｐゴシック" charset="0"/>
                </a:rPr>
                <a:t>re using your methods as a generalised approach to </a:t>
              </a:r>
              <a:r>
                <a:rPr lang="en-US" sz="2000" i="1" dirty="0">
                  <a:solidFill>
                    <a:srgbClr val="000000"/>
                  </a:solidFill>
                  <a:latin typeface="Arial" charset="0"/>
                  <a:ea typeface="ＭＳ Ｐゴシック" charset="0"/>
                  <a:cs typeface="ＭＳ Ｐゴシック" charset="0"/>
                </a:rPr>
                <a:t>any sort of change</a:t>
              </a:r>
              <a:r>
                <a:rPr lang="en-US" sz="2000" dirty="0">
                  <a:solidFill>
                    <a:srgbClr val="000000"/>
                  </a:solidFill>
                  <a:latin typeface="Arial" charset="0"/>
                  <a:ea typeface="ＭＳ Ｐゴシック" charset="0"/>
                  <a:cs typeface="ＭＳ Ｐゴシック" charset="0"/>
                </a:rPr>
                <a:t>, not just </a:t>
              </a:r>
              <a:r>
                <a:rPr lang="uk-UA" sz="2000" dirty="0">
                  <a:solidFill>
                    <a:srgbClr val="000000"/>
                  </a:solidFill>
                  <a:latin typeface="Arial" charset="0"/>
                  <a:ea typeface="ＭＳ Ｐゴシック" charset="0"/>
                  <a:cs typeface="ＭＳ Ｐゴシック" charset="0"/>
                </a:rPr>
                <a:t>'</a:t>
              </a:r>
              <a:r>
                <a:rPr lang="en-US" sz="2000" dirty="0">
                  <a:solidFill>
                    <a:srgbClr val="000000"/>
                  </a:solidFill>
                  <a:latin typeface="Arial" charset="0"/>
                  <a:ea typeface="ＭＳ Ｐゴシック" charset="0"/>
                  <a:cs typeface="ＭＳ Ｐゴシック" charset="0"/>
                </a:rPr>
                <a:t>process</a:t>
              </a:r>
              <a:r>
                <a:rPr lang="uk-UA" sz="2000" dirty="0">
                  <a:solidFill>
                    <a:srgbClr val="000000"/>
                  </a:solidFill>
                  <a:latin typeface="Arial" charset="0"/>
                  <a:ea typeface="ＭＳ Ｐゴシック" charset="0"/>
                  <a:cs typeface="ＭＳ Ｐゴシック" charset="0"/>
                </a:rPr>
                <a:t>'</a:t>
              </a:r>
              <a:r>
                <a:rPr lang="en-US" sz="2000" dirty="0">
                  <a:solidFill>
                    <a:srgbClr val="000000"/>
                  </a:solidFill>
                  <a:latin typeface="Arial" charset="0"/>
                  <a:ea typeface="ＭＳ Ｐゴシック" charset="0"/>
                  <a:cs typeface="ＭＳ Ｐゴシック" charset="0"/>
                </a:rPr>
                <a:t> change.”</a:t>
              </a:r>
              <a:endParaRPr lang="en-US" sz="2000" b="1" dirty="0">
                <a:solidFill>
                  <a:srgbClr val="000000"/>
                </a:solidFill>
                <a:latin typeface="Arial" charset="0"/>
                <a:ea typeface="ＭＳ Ｐゴシック" charset="0"/>
                <a:cs typeface="ＭＳ Ｐゴシック" charset="0"/>
              </a:endParaRPr>
            </a:p>
          </p:txBody>
        </p:sp>
      </p:grpSp>
      <p:grpSp>
        <p:nvGrpSpPr>
          <p:cNvPr id="13" name="Group 12"/>
          <p:cNvGrpSpPr/>
          <p:nvPr/>
        </p:nvGrpSpPr>
        <p:grpSpPr>
          <a:xfrm>
            <a:off x="3238500" y="4057667"/>
            <a:ext cx="7306390" cy="2490977"/>
            <a:chOff x="1130300" y="4064000"/>
            <a:chExt cx="7306390" cy="2490977"/>
          </a:xfrm>
        </p:grpSpPr>
        <p:pic>
          <p:nvPicPr>
            <p:cNvPr id="4" name="Picture 3"/>
            <p:cNvPicPr>
              <a:picLocks noChangeAspect="1"/>
            </p:cNvPicPr>
            <p:nvPr/>
          </p:nvPicPr>
          <p:blipFill>
            <a:blip r:embed="rId5"/>
            <a:stretch>
              <a:fillRect/>
            </a:stretch>
          </p:blipFill>
          <p:spPr>
            <a:xfrm>
              <a:off x="1130300" y="4064000"/>
              <a:ext cx="1892300" cy="1892300"/>
            </a:xfrm>
            <a:prstGeom prst="rect">
              <a:avLst/>
            </a:prstGeom>
          </p:spPr>
        </p:pic>
        <p:sp>
          <p:nvSpPr>
            <p:cNvPr id="11" name="AutoShape 69"/>
            <p:cNvSpPr>
              <a:spLocks noChangeArrowheads="1"/>
            </p:cNvSpPr>
            <p:nvPr/>
          </p:nvSpPr>
          <p:spPr bwMode="auto">
            <a:xfrm>
              <a:off x="3796245" y="4893151"/>
              <a:ext cx="4640445" cy="1661826"/>
            </a:xfrm>
            <a:prstGeom prst="wedgeRoundRectCallout">
              <a:avLst>
                <a:gd name="adj1" fmla="val -71093"/>
                <a:gd name="adj2" fmla="val -28574"/>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defTabSz="873125">
                <a:spcBef>
                  <a:spcPct val="0"/>
                </a:spcBef>
                <a:defRPr/>
              </a:pPr>
              <a:r>
                <a:rPr lang="en-US" sz="2000" dirty="0">
                  <a:solidFill>
                    <a:srgbClr val="000000"/>
                  </a:solidFill>
                  <a:latin typeface="Arial" charset="0"/>
                  <a:ea typeface="ＭＳ Ｐゴシック" charset="0"/>
                  <a:cs typeface="ＭＳ Ｐゴシック" charset="0"/>
                </a:rPr>
                <a:t>“Instead of Change </a:t>
              </a:r>
              <a:r>
                <a:rPr lang="en-US" sz="2000">
                  <a:solidFill>
                    <a:srgbClr val="000000"/>
                  </a:solidFill>
                  <a:latin typeface="Arial" charset="0"/>
                  <a:ea typeface="ＭＳ Ｐゴシック" charset="0"/>
                  <a:cs typeface="ＭＳ Ｐゴシック" charset="0"/>
                </a:rPr>
                <a:t>Management at the </a:t>
              </a:r>
              <a:r>
                <a:rPr lang="en-US" sz="2000" dirty="0">
                  <a:solidFill>
                    <a:srgbClr val="000000"/>
                  </a:solidFill>
                  <a:latin typeface="Arial" charset="0"/>
                  <a:ea typeface="ＭＳ Ｐゴシック" charset="0"/>
                  <a:cs typeface="ＭＳ Ｐゴシック" charset="0"/>
                </a:rPr>
                <a:t>end of a project (“Change is coming. Now CHANGE!”) we like the way support for change is built in </a:t>
              </a:r>
              <a:r>
                <a:rPr lang="en-US" sz="2000" i="1" dirty="0">
                  <a:solidFill>
                    <a:srgbClr val="000000"/>
                  </a:solidFill>
                  <a:latin typeface="Arial" charset="0"/>
                  <a:ea typeface="ＭＳ Ｐゴシック" charset="0"/>
                  <a:cs typeface="ＭＳ Ｐゴシック" charset="0"/>
                </a:rPr>
                <a:t>throughout</a:t>
              </a:r>
              <a:r>
                <a:rPr lang="en-US" sz="2000" dirty="0">
                  <a:solidFill>
                    <a:srgbClr val="000000"/>
                  </a:solidFill>
                  <a:latin typeface="Arial" charset="0"/>
                  <a:ea typeface="ＭＳ Ｐゴシック" charset="0"/>
                  <a:cs typeface="ＭＳ Ｐゴシック" charset="0"/>
                </a:rPr>
                <a:t> your approach.”</a:t>
              </a:r>
              <a:endParaRPr lang="en-US" sz="2000" b="1" dirty="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7835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thoughts on what doesn</a:t>
            </a:r>
            <a:r>
              <a:rPr lang="uk-UA" dirty="0"/>
              <a:t>'</a:t>
            </a:r>
            <a:r>
              <a:rPr lang="en-US" dirty="0"/>
              <a:t>t work</a:t>
            </a:r>
            <a:r>
              <a:rPr lang="is-IS" dirty="0"/>
              <a:t>…</a:t>
            </a:r>
            <a:endParaRPr lang="en-US" dirty="0"/>
          </a:p>
        </p:txBody>
      </p:sp>
      <p:sp>
        <p:nvSpPr>
          <p:cNvPr id="3" name="Rectangle 2"/>
          <p:cNvSpPr/>
          <p:nvPr/>
        </p:nvSpPr>
        <p:spPr>
          <a:xfrm>
            <a:off x="885237" y="934071"/>
            <a:ext cx="11096305" cy="5509906"/>
          </a:xfrm>
          <a:prstGeom prst="rect">
            <a:avLst/>
          </a:prstGeom>
        </p:spPr>
        <p:txBody>
          <a:bodyPr wrap="square">
            <a:spAutoFit/>
          </a:bodyPr>
          <a:lstStyle/>
          <a:p>
            <a:pPr marL="457200" indent="-457200" eaLnBrk="0" hangingPunct="0">
              <a:lnSpc>
                <a:spcPct val="115000"/>
              </a:lnSpc>
              <a:buClr>
                <a:srgbClr val="000000"/>
              </a:buClr>
              <a:buFont typeface="+mj-lt"/>
              <a:buAutoNum type="arabicPeriod"/>
              <a:tabLst>
                <a:tab pos="228600" algn="l"/>
              </a:tabLst>
            </a:pPr>
            <a:r>
              <a:rPr lang="en-US" sz="2200" dirty="0">
                <a:solidFill>
                  <a:srgbClr val="000000"/>
                </a:solidFill>
                <a:latin typeface="Arial" charset="0"/>
                <a:ea typeface="ＭＳ Ｐゴシック" charset="0"/>
                <a:cs typeface="ＭＳ Ｐゴシック" charset="0"/>
              </a:rPr>
              <a:t>Leaping far too quickly into specifying the future state. </a:t>
            </a:r>
            <a:br>
              <a:rPr lang="en-US" sz="2200" dirty="0">
                <a:solidFill>
                  <a:srgbClr val="000000"/>
                </a:solidFill>
                <a:latin typeface="Arial" charset="0"/>
                <a:ea typeface="ＭＳ Ｐゴシック" charset="0"/>
                <a:cs typeface="ＭＳ Ｐゴシック" charset="0"/>
              </a:rPr>
            </a:br>
            <a:r>
              <a:rPr lang="en-US" sz="2200" i="1" dirty="0">
                <a:solidFill>
                  <a:srgbClr val="000000"/>
                </a:solidFill>
                <a:latin typeface="Arial" charset="0"/>
                <a:ea typeface="ＭＳ Ｐゴシック" charset="0"/>
                <a:cs typeface="ＭＳ Ｐゴシック" charset="0"/>
              </a:rPr>
              <a:t>No, that does not make you nimble, responsive, or agile. </a:t>
            </a:r>
          </a:p>
          <a:p>
            <a:pPr marL="457200" indent="-457200" eaLnBrk="0" hangingPunct="0">
              <a:lnSpc>
                <a:spcPct val="115000"/>
              </a:lnSpc>
              <a:buClr>
                <a:srgbClr val="000000"/>
              </a:buClr>
              <a:buFont typeface="+mj-lt"/>
              <a:buAutoNum type="arabicPeriod"/>
              <a:tabLst>
                <a:tab pos="228600" algn="l"/>
              </a:tabLst>
            </a:pPr>
            <a:r>
              <a:rPr lang="en-US" sz="2200" dirty="0">
                <a:solidFill>
                  <a:srgbClr val="000000"/>
                </a:solidFill>
                <a:latin typeface="Arial" charset="0"/>
                <a:ea typeface="ＭＳ Ｐゴシック" charset="0"/>
                <a:cs typeface="ＭＳ Ｐゴシック" charset="0"/>
              </a:rPr>
              <a:t>Copying so-called “best practices” without regard for your culture, </a:t>
            </a:r>
            <a:br>
              <a:rPr lang="en-US" sz="2200" dirty="0">
                <a:solidFill>
                  <a:srgbClr val="000000"/>
                </a:solidFill>
                <a:latin typeface="Arial" charset="0"/>
                <a:ea typeface="ＭＳ Ｐゴシック" charset="0"/>
                <a:cs typeface="ＭＳ Ｐゴシック" charset="0"/>
              </a:rPr>
            </a:br>
            <a:r>
              <a:rPr lang="en-US" sz="2200" dirty="0">
                <a:solidFill>
                  <a:srgbClr val="000000"/>
                </a:solidFill>
                <a:latin typeface="Arial" charset="0"/>
                <a:ea typeface="ＭＳ Ｐゴシック" charset="0"/>
                <a:cs typeface="ＭＳ Ｐゴシック" charset="0"/>
              </a:rPr>
              <a:t>core competencies, style, or differentiator.</a:t>
            </a:r>
          </a:p>
          <a:p>
            <a:pPr marL="457200" indent="-457200" eaLnBrk="0" hangingPunct="0">
              <a:lnSpc>
                <a:spcPct val="115000"/>
              </a:lnSpc>
              <a:buClr>
                <a:srgbClr val="000000"/>
              </a:buClr>
              <a:buFont typeface="+mj-lt"/>
              <a:buAutoNum type="arabicPeriod"/>
              <a:tabLst>
                <a:tab pos="228600" algn="l"/>
              </a:tabLst>
            </a:pPr>
            <a:r>
              <a:rPr lang="en-US" sz="2200" dirty="0">
                <a:solidFill>
                  <a:srgbClr val="000000"/>
                </a:solidFill>
                <a:latin typeface="Arial" charset="0"/>
                <a:ea typeface="ＭＳ Ｐゴシック" charset="0"/>
                <a:cs typeface="ＭＳ Ｐゴシック" charset="0"/>
              </a:rPr>
              <a:t>W. Edwards Deming: </a:t>
            </a:r>
            <a:br>
              <a:rPr lang="en-US" sz="2200" dirty="0">
                <a:solidFill>
                  <a:srgbClr val="000000"/>
                </a:solidFill>
                <a:latin typeface="Arial" charset="0"/>
                <a:ea typeface="ＭＳ Ｐゴシック" charset="0"/>
                <a:cs typeface="ＭＳ Ｐゴシック" charset="0"/>
              </a:rPr>
            </a:br>
            <a:r>
              <a:rPr lang="en-US" sz="2200" dirty="0">
                <a:solidFill>
                  <a:srgbClr val="000000"/>
                </a:solidFill>
                <a:latin typeface="Arial" charset="0"/>
                <a:ea typeface="ＭＳ Ｐゴシック" charset="0"/>
                <a:cs typeface="ＭＳ Ｐゴシック" charset="0"/>
              </a:rPr>
              <a:t>“Eliminate slogans, exhortations, and targets asking for zero defects </a:t>
            </a:r>
            <a:br>
              <a:rPr lang="en-US" sz="2200" dirty="0">
                <a:solidFill>
                  <a:srgbClr val="000000"/>
                </a:solidFill>
                <a:latin typeface="Arial" charset="0"/>
                <a:ea typeface="ＭＳ Ｐゴシック" charset="0"/>
                <a:cs typeface="ＭＳ Ｐゴシック" charset="0"/>
              </a:rPr>
            </a:br>
            <a:r>
              <a:rPr lang="en-US" sz="2200" dirty="0">
                <a:solidFill>
                  <a:srgbClr val="000000"/>
                </a:solidFill>
                <a:latin typeface="Arial" charset="0"/>
                <a:ea typeface="ＭＳ Ｐゴシック" charset="0"/>
                <a:cs typeface="ＭＳ Ｐゴシック" charset="0"/>
              </a:rPr>
              <a:t>or new levels of productivity. </a:t>
            </a:r>
            <a:br>
              <a:rPr lang="en-US" sz="2200" dirty="0">
                <a:solidFill>
                  <a:srgbClr val="000000"/>
                </a:solidFill>
                <a:latin typeface="Arial" charset="0"/>
                <a:ea typeface="ＭＳ Ｐゴシック" charset="0"/>
                <a:cs typeface="ＭＳ Ｐゴシック" charset="0"/>
              </a:rPr>
            </a:br>
            <a:r>
              <a:rPr lang="en-US" sz="2200" dirty="0">
                <a:solidFill>
                  <a:srgbClr val="000000"/>
                </a:solidFill>
                <a:latin typeface="Arial" charset="0"/>
                <a:ea typeface="ＭＳ Ｐゴシック" charset="0"/>
                <a:cs typeface="ＭＳ Ｐゴシック" charset="0"/>
              </a:rPr>
              <a:t>Such exhortations only create adversarial relationships, as the bulk of the causes of low quality and low productivity belong to the system and thus lie beyond the power of the work force.”</a:t>
            </a:r>
            <a:br>
              <a:rPr lang="en-US" sz="2200" dirty="0">
                <a:solidFill>
                  <a:srgbClr val="000000"/>
                </a:solidFill>
                <a:latin typeface="Arial" charset="0"/>
                <a:ea typeface="ＭＳ Ｐゴシック" charset="0"/>
                <a:cs typeface="ＭＳ Ｐゴシック" charset="0"/>
              </a:rPr>
            </a:br>
            <a:r>
              <a:rPr lang="en-US" sz="2200" dirty="0">
                <a:solidFill>
                  <a:srgbClr val="000000"/>
                </a:solidFill>
                <a:latin typeface="Arial" charset="0"/>
                <a:ea typeface="ＭＳ Ｐゴシック" charset="0"/>
                <a:cs typeface="ＭＳ Ｐゴシック" charset="0"/>
              </a:rPr>
              <a:t>and</a:t>
            </a:r>
          </a:p>
          <a:p>
            <a:pPr marL="457200" indent="-457200" eaLnBrk="0" hangingPunct="0">
              <a:lnSpc>
                <a:spcPct val="115000"/>
              </a:lnSpc>
              <a:buClr>
                <a:srgbClr val="000000"/>
              </a:buClr>
              <a:buFont typeface="+mj-lt"/>
              <a:buAutoNum type="arabicPeriod"/>
              <a:tabLst>
                <a:tab pos="228600" algn="l"/>
              </a:tabLst>
            </a:pPr>
            <a:r>
              <a:rPr lang="en-US" sz="2200" dirty="0">
                <a:solidFill>
                  <a:srgbClr val="000000"/>
                </a:solidFill>
                <a:latin typeface="Arial" charset="0"/>
                <a:ea typeface="ＭＳ Ｐゴシック" charset="0"/>
                <a:cs typeface="ＭＳ Ｐゴシック" charset="0"/>
              </a:rPr>
              <a:t>Failing to involve the people who actually </a:t>
            </a:r>
            <a:r>
              <a:rPr lang="en-US" sz="2200" i="1" dirty="0">
                <a:solidFill>
                  <a:srgbClr val="000000"/>
                </a:solidFill>
                <a:latin typeface="Arial" charset="0"/>
                <a:ea typeface="ＭＳ Ｐゴシック" charset="0"/>
                <a:cs typeface="ＭＳ Ｐゴシック" charset="0"/>
              </a:rPr>
              <a:t>do</a:t>
            </a:r>
            <a:r>
              <a:rPr lang="en-US" sz="2200" dirty="0">
                <a:solidFill>
                  <a:srgbClr val="000000"/>
                </a:solidFill>
                <a:latin typeface="Arial" charset="0"/>
                <a:ea typeface="ＭＳ Ｐゴシック" charset="0"/>
                <a:cs typeface="ＭＳ Ｐゴシック" charset="0"/>
              </a:rPr>
              <a:t> the work. </a:t>
            </a:r>
          </a:p>
          <a:p>
            <a:pPr marL="457200" indent="-457200" eaLnBrk="0" hangingPunct="0">
              <a:lnSpc>
                <a:spcPct val="115000"/>
              </a:lnSpc>
              <a:buClr>
                <a:srgbClr val="000000"/>
              </a:buClr>
              <a:buFont typeface="+mj-lt"/>
              <a:buAutoNum type="arabicPeriod"/>
              <a:tabLst>
                <a:tab pos="228600" algn="l"/>
              </a:tabLst>
            </a:pPr>
            <a:r>
              <a:rPr lang="en-US" sz="2200" dirty="0">
                <a:solidFill>
                  <a:srgbClr val="000000"/>
                </a:solidFill>
                <a:latin typeface="Arial" charset="0"/>
                <a:ea typeface="ＭＳ Ｐゴシック" charset="0"/>
                <a:cs typeface="ＭＳ Ｐゴシック" charset="0"/>
              </a:rPr>
              <a:t>Client: “Everyone seems to think Change Management is a training plan.” It's not.</a:t>
            </a:r>
          </a:p>
          <a:p>
            <a:pPr marL="457200" indent="-457200" eaLnBrk="0" hangingPunct="0">
              <a:lnSpc>
                <a:spcPct val="115000"/>
              </a:lnSpc>
              <a:buClr>
                <a:srgbClr val="000000"/>
              </a:buClr>
              <a:buFont typeface="+mj-lt"/>
              <a:buAutoNum type="arabicPeriod"/>
              <a:tabLst>
                <a:tab pos="228600" algn="l"/>
              </a:tabLst>
            </a:pPr>
            <a:endParaRPr lang="en-US" sz="2200" dirty="0">
              <a:solidFill>
                <a:srgbClr val="000000"/>
              </a:solidFill>
              <a:latin typeface="Arial" charset="0"/>
              <a:ea typeface="ＭＳ Ｐゴシック" charset="0"/>
              <a:cs typeface="ＭＳ Ｐゴシック" charset="0"/>
            </a:endParaRPr>
          </a:p>
        </p:txBody>
      </p:sp>
      <p:cxnSp>
        <p:nvCxnSpPr>
          <p:cNvPr id="4" name="Straight Connector 3">
            <a:extLst>
              <a:ext uri="{FF2B5EF4-FFF2-40B4-BE49-F238E27FC236}">
                <a16:creationId xmlns:a16="http://schemas.microsoft.com/office/drawing/2014/main" id="{DB09EDA8-AA75-6AB7-1B75-0A255F43841C}"/>
              </a:ext>
            </a:extLst>
          </p:cNvPr>
          <p:cNvCxnSpPr>
            <a:cxnSpLocks/>
          </p:cNvCxnSpPr>
          <p:nvPr/>
        </p:nvCxnSpPr>
        <p:spPr bwMode="auto">
          <a:xfrm>
            <a:off x="1008783" y="2513919"/>
            <a:ext cx="10636370" cy="0"/>
          </a:xfrm>
          <a:prstGeom prst="line">
            <a:avLst/>
          </a:prstGeom>
          <a:solidFill>
            <a:schemeClr val="accent1"/>
          </a:solidFill>
          <a:ln w="254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2404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dirty="0"/>
              <a:t>Disclaimer </a:t>
            </a:r>
            <a:r>
              <a:rPr lang="en-US" sz="1800" dirty="0"/>
              <a:t>and fine print</a:t>
            </a:r>
          </a:p>
        </p:txBody>
      </p:sp>
      <p:pic>
        <p:nvPicPr>
          <p:cNvPr id="12291" name="Picture 5" descr="grab-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7" y="689120"/>
            <a:ext cx="3697737" cy="3806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6"/>
          <p:cNvSpPr txBox="1">
            <a:spLocks noChangeArrowheads="1"/>
          </p:cNvSpPr>
          <p:nvPr/>
        </p:nvSpPr>
        <p:spPr bwMode="auto">
          <a:xfrm>
            <a:off x="6110290" y="974262"/>
            <a:ext cx="3893344" cy="3416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lvl1pPr marL="180975" indent="-180975" defTabSz="873125" eaLnBrk="0" hangingPunct="0">
              <a:defRPr sz="2800">
                <a:solidFill>
                  <a:schemeClr val="tx1"/>
                </a:solidFill>
                <a:latin typeface="Arial" pitchFamily="34" charset="0"/>
              </a:defRPr>
            </a:lvl1pPr>
            <a:lvl2pPr marL="742950" indent="-285750" defTabSz="873125" eaLnBrk="0" hangingPunct="0">
              <a:defRPr sz="2800">
                <a:solidFill>
                  <a:schemeClr val="tx1"/>
                </a:solidFill>
                <a:latin typeface="Arial" pitchFamily="34" charset="0"/>
              </a:defRPr>
            </a:lvl2pPr>
            <a:lvl3pPr marL="1143000" indent="-228600" defTabSz="873125" eaLnBrk="0" hangingPunct="0">
              <a:defRPr sz="2800">
                <a:solidFill>
                  <a:schemeClr val="tx1"/>
                </a:solidFill>
                <a:latin typeface="Arial" pitchFamily="34" charset="0"/>
              </a:defRPr>
            </a:lvl3pPr>
            <a:lvl4pPr marL="1600200" indent="-228600" defTabSz="873125" eaLnBrk="0" hangingPunct="0">
              <a:defRPr sz="2800">
                <a:solidFill>
                  <a:schemeClr val="tx1"/>
                </a:solidFill>
                <a:latin typeface="Arial" pitchFamily="34" charset="0"/>
              </a:defRPr>
            </a:lvl4pPr>
            <a:lvl5pPr marL="2057400" indent="-228600" defTabSz="873125" eaLnBrk="0" hangingPunct="0">
              <a:defRPr sz="2800">
                <a:solidFill>
                  <a:schemeClr val="tx1"/>
                </a:solidFill>
                <a:latin typeface="Arial" pitchFamily="34" charset="0"/>
              </a:defRPr>
            </a:lvl5pPr>
            <a:lvl6pPr marL="2514600" indent="-228600" algn="ctr" defTabSz="873125" eaLnBrk="0" fontAlgn="base" hangingPunct="0">
              <a:spcBef>
                <a:spcPct val="0"/>
              </a:spcBef>
              <a:spcAft>
                <a:spcPct val="0"/>
              </a:spcAft>
              <a:buClr>
                <a:schemeClr val="tx1"/>
              </a:buClr>
              <a:defRPr sz="2800">
                <a:solidFill>
                  <a:schemeClr val="tx1"/>
                </a:solidFill>
                <a:latin typeface="Arial" pitchFamily="34" charset="0"/>
              </a:defRPr>
            </a:lvl6pPr>
            <a:lvl7pPr marL="2971800" indent="-228600" algn="ctr" defTabSz="873125" eaLnBrk="0" fontAlgn="base" hangingPunct="0">
              <a:spcBef>
                <a:spcPct val="0"/>
              </a:spcBef>
              <a:spcAft>
                <a:spcPct val="0"/>
              </a:spcAft>
              <a:buClr>
                <a:schemeClr val="tx1"/>
              </a:buClr>
              <a:defRPr sz="2800">
                <a:solidFill>
                  <a:schemeClr val="tx1"/>
                </a:solidFill>
                <a:latin typeface="Arial" pitchFamily="34" charset="0"/>
              </a:defRPr>
            </a:lvl7pPr>
            <a:lvl8pPr marL="3429000" indent="-228600" algn="ctr" defTabSz="873125" eaLnBrk="0" fontAlgn="base" hangingPunct="0">
              <a:spcBef>
                <a:spcPct val="0"/>
              </a:spcBef>
              <a:spcAft>
                <a:spcPct val="0"/>
              </a:spcAft>
              <a:buClr>
                <a:schemeClr val="tx1"/>
              </a:buClr>
              <a:defRPr sz="2800">
                <a:solidFill>
                  <a:schemeClr val="tx1"/>
                </a:solidFill>
                <a:latin typeface="Arial" pitchFamily="34" charset="0"/>
              </a:defRPr>
            </a:lvl8pPr>
            <a:lvl9pPr marL="3886200" indent="-228600" algn="ctr" defTabSz="873125" eaLnBrk="0" fontAlgn="base" hangingPunct="0">
              <a:spcBef>
                <a:spcPct val="0"/>
              </a:spcBef>
              <a:spcAft>
                <a:spcPct val="0"/>
              </a:spcAft>
              <a:buClr>
                <a:schemeClr val="tx1"/>
              </a:buClr>
              <a:defRPr sz="2800">
                <a:solidFill>
                  <a:schemeClr val="tx1"/>
                </a:solidFill>
                <a:latin typeface="Arial" pitchFamily="34" charset="0"/>
              </a:defRPr>
            </a:lvl9pPr>
          </a:lstStyle>
          <a:p>
            <a:pPr algn="l">
              <a:lnSpc>
                <a:spcPct val="90000"/>
              </a:lnSpc>
              <a:spcBef>
                <a:spcPct val="0"/>
              </a:spcBef>
              <a:buClrTx/>
              <a:buFontTx/>
              <a:buNone/>
              <a:defRPr/>
            </a:pPr>
            <a:r>
              <a:rPr lang="en-US" sz="2400" dirty="0">
                <a:solidFill>
                  <a:srgbClr val="000000"/>
                </a:solidFill>
              </a:rPr>
              <a:t>Not a methodology</a:t>
            </a:r>
          </a:p>
          <a:p>
            <a:pPr marL="457200" indent="-457200">
              <a:lnSpc>
                <a:spcPct val="90000"/>
              </a:lnSpc>
              <a:spcBef>
                <a:spcPct val="0"/>
              </a:spcBef>
              <a:buFont typeface="Arial" panose="020B0604020202020204" pitchFamily="34" charset="0"/>
              <a:buChar char="•"/>
              <a:defRPr/>
            </a:pPr>
            <a:r>
              <a:rPr lang="en-US" sz="2400" dirty="0">
                <a:solidFill>
                  <a:srgbClr val="000000"/>
                </a:solidFill>
              </a:rPr>
              <a:t>techniques</a:t>
            </a:r>
          </a:p>
          <a:p>
            <a:pPr marL="457200" indent="-457200">
              <a:lnSpc>
                <a:spcPct val="90000"/>
              </a:lnSpc>
              <a:spcBef>
                <a:spcPct val="0"/>
              </a:spcBef>
              <a:buFont typeface="Arial" panose="020B0604020202020204" pitchFamily="34" charset="0"/>
              <a:buChar char="•"/>
              <a:defRPr/>
            </a:pPr>
            <a:r>
              <a:rPr lang="en-US" sz="2400" dirty="0">
                <a:solidFill>
                  <a:srgbClr val="000000"/>
                </a:solidFill>
              </a:rPr>
              <a:t>frameworks</a:t>
            </a:r>
          </a:p>
          <a:p>
            <a:pPr marL="457200" indent="-457200">
              <a:lnSpc>
                <a:spcPct val="90000"/>
              </a:lnSpc>
              <a:spcBef>
                <a:spcPct val="0"/>
              </a:spcBef>
              <a:buFont typeface="Arial" panose="020B0604020202020204" pitchFamily="34" charset="0"/>
              <a:buChar char="•"/>
              <a:defRPr/>
            </a:pPr>
            <a:r>
              <a:rPr lang="en-US" sz="2400" dirty="0">
                <a:solidFill>
                  <a:srgbClr val="000000"/>
                </a:solidFill>
              </a:rPr>
              <a:t>ideas</a:t>
            </a:r>
          </a:p>
          <a:p>
            <a:pPr marL="457200" indent="-457200">
              <a:lnSpc>
                <a:spcPct val="90000"/>
              </a:lnSpc>
              <a:spcBef>
                <a:spcPct val="0"/>
              </a:spcBef>
              <a:buFont typeface="Arial" panose="020B0604020202020204" pitchFamily="34" charset="0"/>
              <a:buChar char="•"/>
              <a:defRPr/>
            </a:pPr>
            <a:r>
              <a:rPr lang="en-US" sz="2400" dirty="0">
                <a:solidFill>
                  <a:srgbClr val="000000"/>
                </a:solidFill>
              </a:rPr>
              <a:t>examples</a:t>
            </a:r>
            <a:br>
              <a:rPr lang="en-US" sz="2400" dirty="0">
                <a:solidFill>
                  <a:srgbClr val="000000"/>
                </a:solidFill>
              </a:rPr>
            </a:br>
            <a:endParaRPr lang="en-US" sz="2400" dirty="0">
              <a:solidFill>
                <a:srgbClr val="000000"/>
              </a:solidFill>
            </a:endParaRPr>
          </a:p>
          <a:p>
            <a:pPr marL="0" indent="0">
              <a:lnSpc>
                <a:spcPct val="90000"/>
              </a:lnSpc>
              <a:spcBef>
                <a:spcPct val="0"/>
              </a:spcBef>
              <a:defRPr/>
            </a:pPr>
            <a:r>
              <a:rPr lang="en-US" sz="2400" dirty="0">
                <a:solidFill>
                  <a:srgbClr val="000000"/>
                </a:solidFill>
              </a:rPr>
              <a:t>For your awareness</a:t>
            </a:r>
            <a:br>
              <a:rPr lang="en-US" sz="2400" dirty="0">
                <a:solidFill>
                  <a:srgbClr val="000000"/>
                </a:solidFill>
              </a:rPr>
            </a:br>
            <a:endParaRPr lang="en-US" sz="2400" dirty="0">
              <a:solidFill>
                <a:srgbClr val="000000"/>
              </a:solidFill>
            </a:endParaRPr>
          </a:p>
          <a:p>
            <a:pPr marL="0" indent="0">
              <a:lnSpc>
                <a:spcPct val="90000"/>
              </a:lnSpc>
              <a:spcBef>
                <a:spcPct val="0"/>
              </a:spcBef>
              <a:defRPr/>
            </a:pPr>
            <a:r>
              <a:rPr lang="en-US" sz="2400" dirty="0">
                <a:solidFill>
                  <a:srgbClr val="000000"/>
                </a:solidFill>
              </a:rPr>
              <a:t>So you can learn to observe relevant factors</a:t>
            </a:r>
          </a:p>
        </p:txBody>
      </p:sp>
      <p:sp>
        <p:nvSpPr>
          <p:cNvPr id="12293" name="Line 13"/>
          <p:cNvSpPr>
            <a:spLocks noChangeShapeType="1"/>
          </p:cNvSpPr>
          <p:nvPr/>
        </p:nvSpPr>
        <p:spPr bwMode="auto">
          <a:xfrm>
            <a:off x="1763713" y="4770870"/>
            <a:ext cx="8693150" cy="0"/>
          </a:xfrm>
          <a:prstGeom prst="line">
            <a:avLst/>
          </a:prstGeom>
          <a:noFill/>
          <a:ln w="28575">
            <a:solidFill>
              <a:schemeClr val="folHlink"/>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nSpc>
                <a:spcPct val="100000"/>
              </a:lnSpc>
              <a:spcBef>
                <a:spcPct val="0"/>
              </a:spcBef>
              <a:buClr>
                <a:srgbClr val="000000"/>
              </a:buClr>
              <a:buFontTx/>
              <a:buNone/>
            </a:pPr>
            <a:endParaRPr lang="en-CA" sz="3200">
              <a:solidFill>
                <a:srgbClr val="000000"/>
              </a:solidFill>
            </a:endParaRPr>
          </a:p>
        </p:txBody>
      </p:sp>
      <p:sp>
        <p:nvSpPr>
          <p:cNvPr id="6" name="Text Box 6"/>
          <p:cNvSpPr txBox="1">
            <a:spLocks noChangeArrowheads="1"/>
          </p:cNvSpPr>
          <p:nvPr/>
        </p:nvSpPr>
        <p:spPr bwMode="auto">
          <a:xfrm>
            <a:off x="1759745" y="5046002"/>
            <a:ext cx="9552101" cy="7577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lvl1pPr marL="457200" indent="-457200" defTabSz="873125" eaLnBrk="0" hangingPunct="0">
              <a:defRPr sz="3200">
                <a:solidFill>
                  <a:schemeClr val="tx1"/>
                </a:solidFill>
                <a:latin typeface="Arial" pitchFamily="34" charset="0"/>
              </a:defRPr>
            </a:lvl1pPr>
            <a:lvl2pPr marL="742950" indent="-285750" defTabSz="873125" eaLnBrk="0" hangingPunct="0">
              <a:defRPr sz="3200">
                <a:solidFill>
                  <a:schemeClr val="tx1"/>
                </a:solidFill>
                <a:latin typeface="Arial" pitchFamily="34" charset="0"/>
              </a:defRPr>
            </a:lvl2pPr>
            <a:lvl3pPr marL="1143000" indent="-228600" defTabSz="873125" eaLnBrk="0" hangingPunct="0">
              <a:defRPr sz="3200">
                <a:solidFill>
                  <a:schemeClr val="tx1"/>
                </a:solidFill>
                <a:latin typeface="Arial" pitchFamily="34" charset="0"/>
              </a:defRPr>
            </a:lvl3pPr>
            <a:lvl4pPr marL="1600200" indent="-228600" defTabSz="873125" eaLnBrk="0" hangingPunct="0">
              <a:defRPr sz="3200">
                <a:solidFill>
                  <a:schemeClr val="tx1"/>
                </a:solidFill>
                <a:latin typeface="Arial" pitchFamily="34" charset="0"/>
              </a:defRPr>
            </a:lvl4pPr>
            <a:lvl5pPr marL="2057400" indent="-228600" defTabSz="873125" eaLnBrk="0" hangingPunct="0">
              <a:defRPr sz="3200">
                <a:solidFill>
                  <a:schemeClr val="tx1"/>
                </a:solidFill>
                <a:latin typeface="Arial" pitchFamily="34" charset="0"/>
              </a:defRPr>
            </a:lvl5pPr>
            <a:lvl6pPr marL="2514600" indent="-228600" algn="ctr" defTabSz="873125"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defTabSz="873125"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defTabSz="873125"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defTabSz="873125" eaLnBrk="0" fontAlgn="base" hangingPunct="0">
              <a:spcBef>
                <a:spcPct val="0"/>
              </a:spcBef>
              <a:spcAft>
                <a:spcPct val="0"/>
              </a:spcAft>
              <a:buClr>
                <a:schemeClr val="tx1"/>
              </a:buClr>
              <a:defRPr sz="3200">
                <a:solidFill>
                  <a:schemeClr val="tx1"/>
                </a:solidFill>
                <a:latin typeface="Arial" pitchFamily="34" charset="0"/>
              </a:defRPr>
            </a:lvl9pPr>
          </a:lstStyle>
          <a:p>
            <a:pPr algn="l">
              <a:lnSpc>
                <a:spcPct val="90000"/>
              </a:lnSpc>
              <a:spcBef>
                <a:spcPct val="0"/>
              </a:spcBef>
              <a:buClrTx/>
            </a:pPr>
            <a:r>
              <a:rPr lang="en-US" sz="2400" dirty="0">
                <a:solidFill>
                  <a:srgbClr val="000000"/>
                </a:solidFill>
              </a:rPr>
              <a:t>I</a:t>
            </a:r>
            <a:r>
              <a:rPr lang="uk-UA" sz="2400" dirty="0">
                <a:solidFill>
                  <a:srgbClr val="000000"/>
                </a:solidFill>
              </a:rPr>
              <a:t>'</a:t>
            </a:r>
            <a:r>
              <a:rPr lang="en-US" sz="2400" dirty="0">
                <a:solidFill>
                  <a:srgbClr val="000000"/>
                </a:solidFill>
              </a:rPr>
              <a:t>m not an expert on OD, culture, change, </a:t>
            </a:r>
            <a:r>
              <a:rPr lang="en-US" sz="2400" dirty="0" err="1">
                <a:solidFill>
                  <a:srgbClr val="000000"/>
                </a:solidFill>
              </a:rPr>
              <a:t>etc</a:t>
            </a:r>
            <a:r>
              <a:rPr lang="is-IS" sz="2400" dirty="0">
                <a:solidFill>
                  <a:srgbClr val="000000"/>
                </a:solidFill>
              </a:rPr>
              <a:t>….</a:t>
            </a:r>
            <a:endParaRPr lang="en-US" sz="2400" dirty="0">
              <a:solidFill>
                <a:srgbClr val="000000"/>
              </a:solidFill>
            </a:endParaRPr>
          </a:p>
          <a:p>
            <a:pPr algn="l">
              <a:lnSpc>
                <a:spcPct val="90000"/>
              </a:lnSpc>
              <a:spcBef>
                <a:spcPct val="0"/>
              </a:spcBef>
              <a:buClrTx/>
            </a:pPr>
            <a:r>
              <a:rPr lang="is-IS" sz="2400" dirty="0">
                <a:solidFill>
                  <a:srgbClr val="000000"/>
                </a:solidFill>
              </a:rPr>
              <a:t>… but the techniques presented here </a:t>
            </a:r>
            <a:r>
              <a:rPr lang="is-IS" sz="2400" i="1" dirty="0">
                <a:solidFill>
                  <a:srgbClr val="000000"/>
                </a:solidFill>
              </a:rPr>
              <a:t>have</a:t>
            </a:r>
            <a:r>
              <a:rPr lang="is-IS" sz="2400" dirty="0">
                <a:solidFill>
                  <a:srgbClr val="000000"/>
                </a:solidFill>
              </a:rPr>
              <a:t> been validated by experts</a:t>
            </a:r>
            <a:r>
              <a:rPr lang="en-US" sz="2400" dirty="0">
                <a:solidFill>
                  <a:srgbClr val="000000"/>
                </a:solidFill>
              </a:rPr>
              <a:t> </a:t>
            </a:r>
          </a:p>
        </p:txBody>
      </p:sp>
    </p:spTree>
    <p:extLst>
      <p:ext uri="{BB962C8B-B14F-4D97-AF65-F5344CB8AC3E}">
        <p14:creationId xmlns:p14="http://schemas.microsoft.com/office/powerpoint/2010/main" val="1416626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But if you want a method – the classic sources</a:t>
            </a:r>
          </a:p>
        </p:txBody>
      </p:sp>
      <p:pic>
        <p:nvPicPr>
          <p:cNvPr id="4" name="Picture 3"/>
          <p:cNvPicPr>
            <a:picLocks noChangeAspect="1"/>
          </p:cNvPicPr>
          <p:nvPr/>
        </p:nvPicPr>
        <p:blipFill>
          <a:blip r:embed="rId3"/>
          <a:stretch>
            <a:fillRect/>
          </a:stretch>
        </p:blipFill>
        <p:spPr>
          <a:xfrm>
            <a:off x="1872794" y="3738659"/>
            <a:ext cx="2592439" cy="294663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83856" y="782224"/>
            <a:ext cx="1874299" cy="2842191"/>
          </a:xfrm>
          <a:prstGeom prst="rect">
            <a:avLst/>
          </a:prstGeom>
        </p:spPr>
      </p:pic>
      <p:pic>
        <p:nvPicPr>
          <p:cNvPr id="8" name="Picture 7"/>
          <p:cNvPicPr>
            <a:picLocks noChangeAspect="1"/>
          </p:cNvPicPr>
          <p:nvPr/>
        </p:nvPicPr>
        <p:blipFill>
          <a:blip r:embed="rId5"/>
          <a:stretch>
            <a:fillRect/>
          </a:stretch>
        </p:blipFill>
        <p:spPr>
          <a:xfrm>
            <a:off x="2619950" y="804352"/>
            <a:ext cx="1812668" cy="2685434"/>
          </a:xfrm>
          <a:prstGeom prst="rect">
            <a:avLst/>
          </a:prstGeom>
        </p:spPr>
      </p:pic>
      <p:pic>
        <p:nvPicPr>
          <p:cNvPr id="9" name="Picture 8"/>
          <p:cNvPicPr>
            <a:picLocks noChangeAspect="1"/>
          </p:cNvPicPr>
          <p:nvPr/>
        </p:nvPicPr>
        <p:blipFill>
          <a:blip r:embed="rId6"/>
          <a:stretch>
            <a:fillRect/>
          </a:stretch>
        </p:blipFill>
        <p:spPr>
          <a:xfrm>
            <a:off x="7689701" y="3734845"/>
            <a:ext cx="2882900" cy="2819400"/>
          </a:xfrm>
          <a:prstGeom prst="rect">
            <a:avLst/>
          </a:prstGeom>
        </p:spPr>
      </p:pic>
      <p:pic>
        <p:nvPicPr>
          <p:cNvPr id="10" name="Picture 9"/>
          <p:cNvPicPr>
            <a:picLocks noChangeAspect="1"/>
          </p:cNvPicPr>
          <p:nvPr/>
        </p:nvPicPr>
        <p:blipFill>
          <a:blip r:embed="rId7"/>
          <a:stretch>
            <a:fillRect/>
          </a:stretch>
        </p:blipFill>
        <p:spPr>
          <a:xfrm>
            <a:off x="7867502" y="799933"/>
            <a:ext cx="2540000" cy="2540000"/>
          </a:xfrm>
          <a:prstGeom prst="rect">
            <a:avLst/>
          </a:prstGeom>
        </p:spPr>
      </p:pic>
      <p:pic>
        <p:nvPicPr>
          <p:cNvPr id="3" name="Picture 2"/>
          <p:cNvPicPr>
            <a:picLocks noChangeAspect="1"/>
          </p:cNvPicPr>
          <p:nvPr/>
        </p:nvPicPr>
        <p:blipFill>
          <a:blip r:embed="rId8"/>
          <a:stretch>
            <a:fillRect/>
          </a:stretch>
        </p:blipFill>
        <p:spPr>
          <a:xfrm>
            <a:off x="4904114" y="3689716"/>
            <a:ext cx="2633768" cy="2938356"/>
          </a:xfrm>
          <a:prstGeom prst="rect">
            <a:avLst/>
          </a:prstGeom>
        </p:spPr>
      </p:pic>
      <p:sp>
        <p:nvSpPr>
          <p:cNvPr id="6" name="TextBox 5"/>
          <p:cNvSpPr txBox="1"/>
          <p:nvPr/>
        </p:nvSpPr>
        <p:spPr>
          <a:xfrm>
            <a:off x="1633476" y="3372210"/>
            <a:ext cx="1140056" cy="369332"/>
          </a:xfrm>
          <a:prstGeom prst="rect">
            <a:avLst/>
          </a:prstGeom>
          <a:noFill/>
          <a:ln w="12700">
            <a:solidFill>
              <a:schemeClr val="tx1"/>
            </a:solidFill>
          </a:ln>
        </p:spPr>
        <p:txBody>
          <a:bodyPr wrap="none" rtlCol="0">
            <a:spAutoFit/>
          </a:bodyPr>
          <a:lstStyle/>
          <a:p>
            <a:pPr algn="l" eaLnBrk="0" hangingPunct="0">
              <a:buClr>
                <a:srgbClr val="000000"/>
              </a:buClr>
              <a:buFontTx/>
              <a:buNone/>
            </a:pPr>
            <a:r>
              <a:rPr lang="en-US" dirty="0">
                <a:solidFill>
                  <a:srgbClr val="000000"/>
                </a:solidFill>
                <a:latin typeface="Arial" charset="0"/>
                <a:ea typeface="ＭＳ Ｐゴシック" charset="0"/>
                <a:cs typeface="ＭＳ Ｐゴシック" charset="0"/>
              </a:rPr>
              <a:t>4/6 = 10x</a:t>
            </a:r>
          </a:p>
        </p:txBody>
      </p:sp>
      <p:sp>
        <p:nvSpPr>
          <p:cNvPr id="7" name="Rounded Rectangle 6"/>
          <p:cNvSpPr/>
          <p:nvPr/>
        </p:nvSpPr>
        <p:spPr bwMode="auto">
          <a:xfrm>
            <a:off x="4851198" y="3638196"/>
            <a:ext cx="2738487" cy="363820"/>
          </a:xfrm>
          <a:prstGeom prst="roundRect">
            <a:avLst/>
          </a:prstGeom>
          <a:noFill/>
          <a:ln w="254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42950" indent="-742950" defTabSz="873125" eaLnBrk="0" hangingPunct="0">
              <a:buClr>
                <a:srgbClr val="000000"/>
              </a:buClr>
            </a:pPr>
            <a:endParaRPr lang="en-US">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556968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ea typeface="Times New Roman"/>
                <a:cs typeface="Arial"/>
              </a:rPr>
              <a:t>Seven ways to build support for change</a:t>
            </a:r>
            <a:endParaRPr lang="en-US" dirty="0"/>
          </a:p>
        </p:txBody>
      </p:sp>
      <p:sp>
        <p:nvSpPr>
          <p:cNvPr id="3" name="AutoShape 10"/>
          <p:cNvSpPr>
            <a:spLocks noChangeArrowheads="1"/>
          </p:cNvSpPr>
          <p:nvPr/>
        </p:nvSpPr>
        <p:spPr bwMode="auto">
          <a:xfrm>
            <a:off x="2114551" y="965200"/>
            <a:ext cx="4410074" cy="685800"/>
          </a:xfrm>
          <a:prstGeom prst="roundRect">
            <a:avLst>
              <a:gd name="adj" fmla="val 16667"/>
            </a:avLst>
          </a:prstGeom>
          <a:solidFill>
            <a:srgbClr val="66FFFF">
              <a:alpha val="30000"/>
            </a:srgbClr>
          </a:solidFill>
          <a:ln w="12700" algn="ctr">
            <a:solidFill>
              <a:srgbClr val="000000"/>
            </a:solidFill>
            <a:round/>
            <a:headEnd/>
            <a:tailEnd/>
          </a:ln>
          <a:effectLst/>
        </p:spPr>
        <p:txBody>
          <a:bodyPr wrap="square" tIns="0" bIns="0" anchor="ctr" anchorCtr="0"/>
          <a:lstStyle/>
          <a:p>
            <a:pPr marL="449263" indent="-449263" defTabSz="873125" eaLnBrk="0" hangingPunct="0">
              <a:spcBef>
                <a:spcPct val="0"/>
              </a:spcBef>
              <a:tabLst>
                <a:tab pos="441325" algn="l"/>
              </a:tabLst>
            </a:pPr>
            <a:r>
              <a:rPr lang="en-US" sz="2000" dirty="0">
                <a:solidFill>
                  <a:srgbClr val="000000"/>
                </a:solidFill>
                <a:latin typeface="Arial" panose="020B0604020202020204" pitchFamily="34" charset="0"/>
                <a:ea typeface="ＭＳ Ｐゴシック" charset="0"/>
                <a:cs typeface="Arial" panose="020B0604020202020204" pitchFamily="34" charset="0"/>
              </a:rPr>
              <a:t>1 – 	The power of venting – </a:t>
            </a:r>
            <a:br>
              <a:rPr lang="en-US" sz="2000" dirty="0">
                <a:solidFill>
                  <a:srgbClr val="000000"/>
                </a:solidFill>
                <a:latin typeface="Arial" panose="020B0604020202020204" pitchFamily="34" charset="0"/>
                <a:ea typeface="ＭＳ Ｐゴシック" charset="0"/>
                <a:cs typeface="Arial" panose="020B0604020202020204" pitchFamily="34" charset="0"/>
              </a:rPr>
            </a:br>
            <a:r>
              <a:rPr lang="en-US" sz="2000" dirty="0">
                <a:solidFill>
                  <a:srgbClr val="000000"/>
                </a:solidFill>
                <a:latin typeface="Arial" panose="020B0604020202020204" pitchFamily="34" charset="0"/>
                <a:ea typeface="ＭＳ Ｐゴシック" charset="0"/>
                <a:cs typeface="Arial" panose="020B0604020202020204" pitchFamily="34" charset="0"/>
              </a:rPr>
              <a:t>let them </a:t>
            </a:r>
            <a:r>
              <a:rPr lang="en-US" sz="2000">
                <a:solidFill>
                  <a:srgbClr val="000000"/>
                </a:solidFill>
                <a:latin typeface="Arial" panose="020B0604020202020204" pitchFamily="34" charset="0"/>
                <a:ea typeface="ＭＳ Ｐゴシック" charset="0"/>
                <a:cs typeface="Arial" panose="020B0604020202020204" pitchFamily="34" charset="0"/>
              </a:rPr>
              <a:t>be </a:t>
            </a:r>
            <a:r>
              <a:rPr lang="en-US" sz="2000" dirty="0">
                <a:solidFill>
                  <a:srgbClr val="000000"/>
                </a:solidFill>
                <a:latin typeface="Arial" panose="020B0604020202020204" pitchFamily="34" charset="0"/>
                <a:ea typeface="ＭＳ Ｐゴシック" charset="0"/>
                <a:cs typeface="Arial" panose="020B0604020202020204" pitchFamily="34" charset="0"/>
              </a:rPr>
              <a:t>heard</a:t>
            </a:r>
          </a:p>
        </p:txBody>
      </p:sp>
      <p:sp>
        <p:nvSpPr>
          <p:cNvPr id="4" name="AutoShape 10"/>
          <p:cNvSpPr>
            <a:spLocks noChangeArrowheads="1"/>
          </p:cNvSpPr>
          <p:nvPr/>
        </p:nvSpPr>
        <p:spPr bwMode="auto">
          <a:xfrm>
            <a:off x="2114551" y="1753658"/>
            <a:ext cx="4410074" cy="685800"/>
          </a:xfrm>
          <a:prstGeom prst="roundRect">
            <a:avLst>
              <a:gd name="adj" fmla="val 16667"/>
            </a:avLst>
          </a:prstGeom>
          <a:solidFill>
            <a:srgbClr val="66FFFF">
              <a:alpha val="30000"/>
            </a:srgbClr>
          </a:solidFill>
          <a:ln w="12700" algn="ctr">
            <a:solidFill>
              <a:srgbClr val="000000"/>
            </a:solidFill>
            <a:round/>
            <a:headEnd/>
            <a:tailEnd/>
          </a:ln>
          <a:effectLst/>
        </p:spPr>
        <p:txBody>
          <a:bodyPr wrap="square" tIns="0" bIns="0" anchor="ctr" anchorCtr="0"/>
          <a:lstStyle/>
          <a:p>
            <a:pPr marL="449263" indent="-449263" defTabSz="873125" eaLnBrk="0" hangingPunct="0">
              <a:spcBef>
                <a:spcPct val="0"/>
              </a:spcBef>
              <a:tabLst>
                <a:tab pos="441325" algn="l"/>
              </a:tabLst>
            </a:pPr>
            <a:r>
              <a:rPr lang="en-US" sz="2000" dirty="0">
                <a:solidFill>
                  <a:srgbClr val="000000"/>
                </a:solidFill>
                <a:latin typeface="Arial" panose="020B0604020202020204" pitchFamily="34" charset="0"/>
                <a:ea typeface="ＭＳ Ｐゴシック" charset="0"/>
                <a:cs typeface="Arial" panose="020B0604020202020204" pitchFamily="34" charset="0"/>
              </a:rPr>
              <a:t>2 – 	What first, who &amp; how later – abstraction to </a:t>
            </a:r>
            <a:r>
              <a:rPr lang="en-US" sz="2000">
                <a:solidFill>
                  <a:srgbClr val="000000"/>
                </a:solidFill>
                <a:latin typeface="Arial" panose="020B0604020202020204" pitchFamily="34" charset="0"/>
                <a:ea typeface="ＭＳ Ｐゴシック" charset="0"/>
                <a:cs typeface="Arial" panose="020B0604020202020204" pitchFamily="34" charset="0"/>
              </a:rPr>
              <a:t>the </a:t>
            </a:r>
            <a:r>
              <a:rPr lang="en-US" sz="2000" dirty="0">
                <a:solidFill>
                  <a:srgbClr val="000000"/>
                </a:solidFill>
                <a:latin typeface="Arial" panose="020B0604020202020204" pitchFamily="34" charset="0"/>
                <a:ea typeface="ＭＳ Ｐゴシック" charset="0"/>
                <a:cs typeface="Arial" panose="020B0604020202020204" pitchFamily="34" charset="0"/>
              </a:rPr>
              <a:t>essence</a:t>
            </a:r>
          </a:p>
        </p:txBody>
      </p:sp>
      <p:sp>
        <p:nvSpPr>
          <p:cNvPr id="5" name="AutoShape 10"/>
          <p:cNvSpPr>
            <a:spLocks noChangeArrowheads="1"/>
          </p:cNvSpPr>
          <p:nvPr/>
        </p:nvSpPr>
        <p:spPr bwMode="auto">
          <a:xfrm>
            <a:off x="2114551" y="2542116"/>
            <a:ext cx="4410074" cy="685800"/>
          </a:xfrm>
          <a:prstGeom prst="roundRect">
            <a:avLst>
              <a:gd name="adj" fmla="val 16667"/>
            </a:avLst>
          </a:prstGeom>
          <a:solidFill>
            <a:srgbClr val="66FFFF">
              <a:alpha val="30000"/>
            </a:srgbClr>
          </a:solidFill>
          <a:ln w="12700" algn="ctr">
            <a:solidFill>
              <a:srgbClr val="000000"/>
            </a:solidFill>
            <a:round/>
            <a:headEnd/>
            <a:tailEnd/>
          </a:ln>
          <a:effectLst/>
        </p:spPr>
        <p:txBody>
          <a:bodyPr wrap="square" tIns="0" rIns="36000" bIns="0" anchor="ctr" anchorCtr="0"/>
          <a:lstStyle/>
          <a:p>
            <a:pPr marL="449263" indent="-449263" defTabSz="873125" eaLnBrk="0" hangingPunct="0">
              <a:spcBef>
                <a:spcPct val="0"/>
              </a:spcBef>
              <a:tabLst>
                <a:tab pos="441325" algn="l"/>
              </a:tabLst>
            </a:pPr>
            <a:r>
              <a:rPr lang="en-US" sz="2000" dirty="0">
                <a:solidFill>
                  <a:srgbClr val="000000"/>
                </a:solidFill>
                <a:latin typeface="Arial" panose="020B0604020202020204" pitchFamily="34" charset="0"/>
                <a:ea typeface="ＭＳ Ｐゴシック" charset="0"/>
                <a:cs typeface="Arial" panose="020B0604020202020204" pitchFamily="34" charset="0"/>
              </a:rPr>
              <a:t>3 – 	Don</a:t>
            </a:r>
            <a:r>
              <a:rPr lang="uk-UA" sz="2000" dirty="0">
                <a:solidFill>
                  <a:srgbClr val="000000"/>
                </a:solidFill>
                <a:latin typeface="Arial" panose="020B0604020202020204" pitchFamily="34" charset="0"/>
                <a:ea typeface="ＭＳ Ｐゴシック" charset="0"/>
                <a:cs typeface="Arial" panose="020B0604020202020204" pitchFamily="34" charset="0"/>
              </a:rPr>
              <a:t>'</a:t>
            </a:r>
            <a:r>
              <a:rPr lang="en-US" sz="2000" dirty="0">
                <a:solidFill>
                  <a:srgbClr val="000000"/>
                </a:solidFill>
                <a:latin typeface="Arial" panose="020B0604020202020204" pitchFamily="34" charset="0"/>
                <a:ea typeface="ＭＳ Ｐゴシック" charset="0"/>
                <a:cs typeface="Arial" panose="020B0604020202020204" pitchFamily="34" charset="0"/>
              </a:rPr>
              <a:t>t start with why? – the problem with problem statements</a:t>
            </a:r>
          </a:p>
        </p:txBody>
      </p:sp>
      <p:sp>
        <p:nvSpPr>
          <p:cNvPr id="6" name="AutoShape 10"/>
          <p:cNvSpPr>
            <a:spLocks noChangeArrowheads="1"/>
          </p:cNvSpPr>
          <p:nvPr/>
        </p:nvSpPr>
        <p:spPr bwMode="auto">
          <a:xfrm>
            <a:off x="2114551" y="4907490"/>
            <a:ext cx="4410074" cy="685800"/>
          </a:xfrm>
          <a:prstGeom prst="roundRect">
            <a:avLst>
              <a:gd name="adj" fmla="val 16667"/>
            </a:avLst>
          </a:prstGeom>
          <a:solidFill>
            <a:srgbClr val="66FFFF">
              <a:alpha val="30000"/>
            </a:srgbClr>
          </a:solidFill>
          <a:ln w="12700" algn="ctr">
            <a:solidFill>
              <a:srgbClr val="000000"/>
            </a:solidFill>
            <a:round/>
            <a:headEnd/>
            <a:tailEnd/>
          </a:ln>
          <a:effectLst/>
        </p:spPr>
        <p:txBody>
          <a:bodyPr wrap="square" tIns="0" bIns="0" anchor="ctr" anchorCtr="0"/>
          <a:lstStyle/>
          <a:p>
            <a:pPr marL="449263" indent="-449263" defTabSz="873125" eaLnBrk="0" hangingPunct="0">
              <a:spcBef>
                <a:spcPct val="0"/>
              </a:spcBef>
              <a:tabLst>
                <a:tab pos="441325" algn="l"/>
              </a:tabLst>
            </a:pPr>
            <a:r>
              <a:rPr lang="en-US" sz="2000" dirty="0">
                <a:solidFill>
                  <a:srgbClr val="000000"/>
                </a:solidFill>
                <a:latin typeface="Arial" panose="020B0604020202020204" pitchFamily="34" charset="0"/>
                <a:ea typeface="ＭＳ Ｐゴシック" charset="0"/>
                <a:cs typeface="Arial" panose="020B0604020202020204" pitchFamily="34" charset="0"/>
              </a:rPr>
              <a:t>6 – 	Describe organisational culture, and its impacts</a:t>
            </a:r>
          </a:p>
        </p:txBody>
      </p:sp>
      <p:sp>
        <p:nvSpPr>
          <p:cNvPr id="7" name="AutoShape 10"/>
          <p:cNvSpPr>
            <a:spLocks noChangeArrowheads="1"/>
          </p:cNvSpPr>
          <p:nvPr/>
        </p:nvSpPr>
        <p:spPr bwMode="auto">
          <a:xfrm>
            <a:off x="2114551" y="3330574"/>
            <a:ext cx="4410074" cy="685800"/>
          </a:xfrm>
          <a:prstGeom prst="roundRect">
            <a:avLst>
              <a:gd name="adj" fmla="val 16667"/>
            </a:avLst>
          </a:prstGeom>
          <a:solidFill>
            <a:srgbClr val="66FFFF">
              <a:alpha val="30000"/>
            </a:srgbClr>
          </a:solidFill>
          <a:ln w="12700" algn="ctr">
            <a:solidFill>
              <a:srgbClr val="000000"/>
            </a:solidFill>
            <a:round/>
            <a:headEnd/>
            <a:tailEnd/>
          </a:ln>
          <a:effectLst/>
        </p:spPr>
        <p:txBody>
          <a:bodyPr wrap="square" tIns="0" bIns="0" anchor="ctr" anchorCtr="0"/>
          <a:lstStyle/>
          <a:p>
            <a:pPr marL="449263" indent="-449263" defTabSz="873125" eaLnBrk="0" hangingPunct="0">
              <a:spcBef>
                <a:spcPct val="0"/>
              </a:spcBef>
              <a:tabLst>
                <a:tab pos="441325" algn="l"/>
              </a:tabLst>
            </a:pPr>
            <a:r>
              <a:rPr lang="en-US" sz="2000" dirty="0">
                <a:solidFill>
                  <a:srgbClr val="000000"/>
                </a:solidFill>
                <a:latin typeface="Arial" panose="020B0604020202020204" pitchFamily="34" charset="0"/>
                <a:ea typeface="ＭＳ Ｐゴシック" charset="0"/>
                <a:cs typeface="Arial" panose="020B0604020202020204" pitchFamily="34" charset="0"/>
              </a:rPr>
              <a:t>4 – 	Clarify what you need to be great at – your differentiator</a:t>
            </a:r>
          </a:p>
        </p:txBody>
      </p:sp>
      <p:sp>
        <p:nvSpPr>
          <p:cNvPr id="8" name="AutoShape 10"/>
          <p:cNvSpPr>
            <a:spLocks noChangeArrowheads="1"/>
          </p:cNvSpPr>
          <p:nvPr/>
        </p:nvSpPr>
        <p:spPr bwMode="auto">
          <a:xfrm>
            <a:off x="2114551" y="4119032"/>
            <a:ext cx="4410074" cy="685800"/>
          </a:xfrm>
          <a:prstGeom prst="roundRect">
            <a:avLst>
              <a:gd name="adj" fmla="val 16667"/>
            </a:avLst>
          </a:prstGeom>
          <a:solidFill>
            <a:srgbClr val="66FFFF">
              <a:alpha val="30000"/>
            </a:srgbClr>
          </a:solidFill>
          <a:ln w="12700" algn="ctr">
            <a:solidFill>
              <a:srgbClr val="000000"/>
            </a:solidFill>
            <a:round/>
            <a:headEnd/>
            <a:tailEnd/>
          </a:ln>
          <a:effectLst/>
        </p:spPr>
        <p:txBody>
          <a:bodyPr wrap="square" tIns="0" bIns="0" anchor="ctr" anchorCtr="0"/>
          <a:lstStyle/>
          <a:p>
            <a:pPr marL="449263" indent="-449263" defTabSz="873125" eaLnBrk="0" hangingPunct="0">
              <a:spcBef>
                <a:spcPct val="0"/>
              </a:spcBef>
              <a:tabLst>
                <a:tab pos="441325" algn="l"/>
              </a:tabLst>
            </a:pPr>
            <a:r>
              <a:rPr lang="en-US" sz="2000" dirty="0">
                <a:solidFill>
                  <a:srgbClr val="000000"/>
                </a:solidFill>
                <a:latin typeface="Arial" panose="020B0604020202020204" pitchFamily="34" charset="0"/>
                <a:ea typeface="ＭＳ Ｐゴシック" charset="0"/>
                <a:cs typeface="Arial" panose="020B0604020202020204" pitchFamily="34" charset="0"/>
              </a:rPr>
              <a:t>5 – </a:t>
            </a:r>
            <a:r>
              <a:rPr lang="en-US" sz="2000">
                <a:solidFill>
                  <a:srgbClr val="000000"/>
                </a:solidFill>
                <a:latin typeface="Arial" panose="020B0604020202020204" pitchFamily="34" charset="0"/>
                <a:ea typeface="ＭＳ Ｐゴシック" charset="0"/>
                <a:cs typeface="Arial" panose="020B0604020202020204" pitchFamily="34" charset="0"/>
              </a:rPr>
              <a:t>	Identify the organisation's</a:t>
            </a:r>
            <a:r>
              <a:rPr lang="en-US" sz="2000" dirty="0">
                <a:solidFill>
                  <a:srgbClr val="000000"/>
                </a:solidFill>
                <a:latin typeface="Arial" panose="020B0604020202020204" pitchFamily="34" charset="0"/>
                <a:ea typeface="ＭＳ Ｐゴシック" charset="0"/>
                <a:cs typeface="Arial" panose="020B0604020202020204" pitchFamily="34" charset="0"/>
              </a:rPr>
              <a:t> beliefs, and </a:t>
            </a:r>
            <a:r>
              <a:rPr lang="en-US" sz="2000">
                <a:solidFill>
                  <a:srgbClr val="000000"/>
                </a:solidFill>
                <a:latin typeface="Arial" panose="020B0604020202020204" pitchFamily="34" charset="0"/>
                <a:ea typeface="ＭＳ Ｐゴシック" charset="0"/>
                <a:cs typeface="Arial" panose="020B0604020202020204" pitchFamily="34" charset="0"/>
              </a:rPr>
              <a:t>their impact</a:t>
            </a:r>
            <a:endParaRPr lang="en-US" sz="20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AutoShape 10"/>
          <p:cNvSpPr>
            <a:spLocks noChangeArrowheads="1"/>
          </p:cNvSpPr>
          <p:nvPr/>
        </p:nvSpPr>
        <p:spPr bwMode="auto">
          <a:xfrm>
            <a:off x="2114551" y="5695950"/>
            <a:ext cx="4410074" cy="685800"/>
          </a:xfrm>
          <a:prstGeom prst="roundRect">
            <a:avLst>
              <a:gd name="adj" fmla="val 16667"/>
            </a:avLst>
          </a:prstGeom>
          <a:solidFill>
            <a:srgbClr val="66FFFF">
              <a:alpha val="30000"/>
            </a:srgbClr>
          </a:solidFill>
          <a:ln w="12700" algn="ctr">
            <a:solidFill>
              <a:srgbClr val="000000"/>
            </a:solidFill>
            <a:round/>
            <a:headEnd/>
            <a:tailEnd/>
          </a:ln>
          <a:effectLst/>
        </p:spPr>
        <p:txBody>
          <a:bodyPr wrap="square" tIns="0" bIns="0" anchor="ctr" anchorCtr="0"/>
          <a:lstStyle/>
          <a:p>
            <a:pPr marL="449263" indent="-449263" defTabSz="873125" eaLnBrk="0" hangingPunct="0">
              <a:spcBef>
                <a:spcPct val="0"/>
              </a:spcBef>
              <a:tabLst>
                <a:tab pos="441325" algn="l"/>
              </a:tabLst>
            </a:pPr>
            <a:r>
              <a:rPr lang="en-US" sz="2000" dirty="0">
                <a:solidFill>
                  <a:srgbClr val="000000"/>
                </a:solidFill>
                <a:latin typeface="Arial" panose="020B0604020202020204" pitchFamily="34" charset="0"/>
                <a:ea typeface="ＭＳ Ｐゴシック" charset="0"/>
                <a:cs typeface="Arial" panose="020B0604020202020204" pitchFamily="34" charset="0"/>
              </a:rPr>
              <a:t>7 – 	Build a feature-based, holistic view of the future state </a:t>
            </a:r>
          </a:p>
        </p:txBody>
      </p:sp>
    </p:spTree>
    <p:extLst>
      <p:ext uri="{BB962C8B-B14F-4D97-AF65-F5344CB8AC3E}">
        <p14:creationId xmlns:p14="http://schemas.microsoft.com/office/powerpoint/2010/main" val="22800748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Venting</a:t>
            </a:r>
          </a:p>
        </p:txBody>
      </p:sp>
      <p:sp>
        <p:nvSpPr>
          <p:cNvPr id="6" name="TextBox 5"/>
          <p:cNvSpPr txBox="1"/>
          <p:nvPr/>
        </p:nvSpPr>
        <p:spPr>
          <a:xfrm>
            <a:off x="885238" y="982176"/>
            <a:ext cx="10316162" cy="4893647"/>
          </a:xfrm>
          <a:prstGeom prst="rect">
            <a:avLst/>
          </a:prstGeom>
          <a:noFill/>
        </p:spPr>
        <p:txBody>
          <a:bodyPr wrap="square" rtlCol="0">
            <a:spAutoFit/>
          </a:bodyPr>
          <a:lstStyle/>
          <a:p>
            <a:pPr algn="l" eaLnBrk="0" hangingPunct="0">
              <a:buClr>
                <a:srgbClr val="000000"/>
              </a:buClr>
              <a:buFontTx/>
              <a:buNone/>
            </a:pPr>
            <a:r>
              <a:rPr lang="en-CA" sz="2400" dirty="0">
                <a:solidFill>
                  <a:srgbClr val="000000"/>
                </a:solidFill>
                <a:latin typeface="Arial" charset="0"/>
                <a:ea typeface="ＭＳ Ｐゴシック" charset="0"/>
                <a:cs typeface="ＭＳ Ｐゴシック" charset="0"/>
              </a:rPr>
              <a:t>1) The essence of the technique:</a:t>
            </a:r>
          </a:p>
          <a:p>
            <a:pPr algn="l" eaLnBrk="0" hangingPunct="0">
              <a:buClr>
                <a:srgbClr val="000000"/>
              </a:buClr>
              <a:buFontTx/>
              <a:buNone/>
            </a:pPr>
            <a:r>
              <a:rPr lang="en-US" sz="2400" dirty="0">
                <a:solidFill>
                  <a:srgbClr val="000000"/>
                </a:solidFill>
                <a:latin typeface="Arial" charset="0"/>
                <a:ea typeface="ＭＳ Ｐゴシック" charset="0"/>
                <a:cs typeface="ＭＳ Ｐゴシック" charset="0"/>
              </a:rPr>
              <a:t>Early in the session, “venting” / “what</a:t>
            </a:r>
            <a:r>
              <a:rPr lang="uk-UA" sz="2400" dirty="0">
                <a:solidFill>
                  <a:srgbClr val="000000"/>
                </a:solidFill>
                <a:latin typeface="Arial" charset="0"/>
                <a:ea typeface="ＭＳ Ｐゴシック" charset="0"/>
                <a:cs typeface="ＭＳ Ｐゴシック" charset="0"/>
              </a:rPr>
              <a:t>'</a:t>
            </a:r>
            <a:r>
              <a:rPr lang="en-US" sz="2400" dirty="0">
                <a:solidFill>
                  <a:srgbClr val="000000"/>
                </a:solidFill>
                <a:latin typeface="Arial" charset="0"/>
                <a:ea typeface="ＭＳ Ｐゴシック" charset="0"/>
                <a:cs typeface="ＭＳ Ｐゴシック" charset="0"/>
              </a:rPr>
              <a:t>s on your mind?”</a:t>
            </a:r>
          </a:p>
          <a:p>
            <a:pPr marL="342900" indent="-342900" eaLnBrk="0" hangingPunct="0">
              <a:buClr>
                <a:srgbClr val="000000"/>
              </a:buClr>
              <a:buFont typeface="Arial" panose="020B0604020202020204" pitchFamily="34" charset="0"/>
              <a:buChar char="•"/>
            </a:pPr>
            <a:r>
              <a:rPr lang="en-US" sz="2400" dirty="0">
                <a:solidFill>
                  <a:srgbClr val="000000"/>
                </a:solidFill>
                <a:latin typeface="Arial" charset="0"/>
                <a:ea typeface="ＭＳ Ｐゴシック" charset="0"/>
                <a:cs typeface="ＭＳ Ｐゴシック" charset="0"/>
              </a:rPr>
              <a:t>questions</a:t>
            </a:r>
          </a:p>
          <a:p>
            <a:pPr marL="342900" indent="-342900" eaLnBrk="0" hangingPunct="0">
              <a:buClr>
                <a:srgbClr val="000000"/>
              </a:buClr>
              <a:buFont typeface="Arial" panose="020B0604020202020204" pitchFamily="34" charset="0"/>
              <a:buChar char="•"/>
            </a:pPr>
            <a:r>
              <a:rPr lang="en-US" sz="2400" dirty="0">
                <a:solidFill>
                  <a:srgbClr val="000000"/>
                </a:solidFill>
                <a:latin typeface="Arial" charset="0"/>
                <a:ea typeface="ＭＳ Ｐゴシック" charset="0"/>
                <a:cs typeface="ＭＳ Ｐゴシック" charset="0"/>
              </a:rPr>
              <a:t>concerns</a:t>
            </a:r>
          </a:p>
          <a:p>
            <a:pPr marL="342900" indent="-342900" eaLnBrk="0" hangingPunct="0">
              <a:buClr>
                <a:srgbClr val="000000"/>
              </a:buClr>
              <a:buFont typeface="Arial" panose="020B0604020202020204" pitchFamily="34" charset="0"/>
              <a:buChar char="•"/>
            </a:pPr>
            <a:r>
              <a:rPr lang="en-US" sz="2400" dirty="0">
                <a:solidFill>
                  <a:srgbClr val="000000"/>
                </a:solidFill>
                <a:latin typeface="Arial" charset="0"/>
                <a:ea typeface="ＭＳ Ｐゴシック" charset="0"/>
                <a:cs typeface="ＭＳ Ｐゴシック" charset="0"/>
              </a:rPr>
              <a:t>great ideas</a:t>
            </a:r>
          </a:p>
          <a:p>
            <a:pPr marL="342900" indent="-342900" eaLnBrk="0" hangingPunct="0">
              <a:buClr>
                <a:srgbClr val="000000"/>
              </a:buClr>
              <a:buFont typeface="Arial" panose="020B0604020202020204" pitchFamily="34" charset="0"/>
              <a:buChar char="•"/>
            </a:pPr>
            <a:r>
              <a:rPr lang="en-US" sz="2400" dirty="0">
                <a:solidFill>
                  <a:srgbClr val="000000"/>
                </a:solidFill>
                <a:latin typeface="Arial" charset="0"/>
                <a:ea typeface="ＭＳ Ｐゴシック" charset="0"/>
                <a:cs typeface="ＭＳ Ｐゴシック" charset="0"/>
              </a:rPr>
              <a:t>what I</a:t>
            </a:r>
            <a:r>
              <a:rPr lang="uk-UA" sz="2400" dirty="0">
                <a:solidFill>
                  <a:srgbClr val="000000"/>
                </a:solidFill>
                <a:latin typeface="Arial" charset="0"/>
                <a:ea typeface="ＭＳ Ｐゴシック" charset="0"/>
                <a:cs typeface="ＭＳ Ｐゴシック" charset="0"/>
              </a:rPr>
              <a:t>'</a:t>
            </a:r>
            <a:r>
              <a:rPr lang="en-US" sz="2400" dirty="0">
                <a:solidFill>
                  <a:srgbClr val="000000"/>
                </a:solidFill>
                <a:latin typeface="Arial" charset="0"/>
                <a:ea typeface="ＭＳ Ｐゴシック" charset="0"/>
                <a:cs typeface="ＭＳ Ｐゴシック" charset="0"/>
              </a:rPr>
              <a:t>d change if I could</a:t>
            </a:r>
          </a:p>
          <a:p>
            <a:pPr marL="342900" indent="-342900" eaLnBrk="0" hangingPunct="0">
              <a:buClr>
                <a:srgbClr val="000000"/>
              </a:buClr>
            </a:pPr>
            <a:r>
              <a:rPr lang="is-IS" sz="2400" dirty="0">
                <a:solidFill>
                  <a:srgbClr val="000000"/>
                </a:solidFill>
                <a:latin typeface="Arial" charset="0"/>
                <a:ea typeface="ＭＳ Ｐゴシック" charset="0"/>
                <a:cs typeface="ＭＳ Ｐゴシック" charset="0"/>
              </a:rPr>
              <a:t>…</a:t>
            </a:r>
          </a:p>
          <a:p>
            <a:pPr algn="l" eaLnBrk="0" hangingPunct="0">
              <a:buClr>
                <a:srgbClr val="000000"/>
              </a:buClr>
              <a:buFontTx/>
              <a:buNone/>
            </a:pPr>
            <a:r>
              <a:rPr lang="is-IS" sz="2400" dirty="0">
                <a:solidFill>
                  <a:srgbClr val="000000"/>
                </a:solidFill>
                <a:latin typeface="Arial" charset="0"/>
                <a:ea typeface="ＭＳ Ｐゴシック" charset="0"/>
                <a:cs typeface="ＭＳ Ｐゴシック" charset="0"/>
              </a:rPr>
              <a:t>related to today</a:t>
            </a:r>
            <a:r>
              <a:rPr lang="uk-UA" sz="2400" dirty="0">
                <a:solidFill>
                  <a:srgbClr val="000000"/>
                </a:solidFill>
                <a:latin typeface="Arial" charset="0"/>
                <a:ea typeface="ＭＳ Ｐゴシック" charset="0"/>
                <a:cs typeface="ＭＳ Ｐゴシック" charset="0"/>
              </a:rPr>
              <a:t>'</a:t>
            </a:r>
            <a:r>
              <a:rPr lang="is-IS" sz="2400" dirty="0">
                <a:solidFill>
                  <a:srgbClr val="000000"/>
                </a:solidFill>
                <a:latin typeface="Arial" charset="0"/>
                <a:ea typeface="ＭＳ Ｐゴシック" charset="0"/>
                <a:cs typeface="ＭＳ Ｐゴシック" charset="0"/>
              </a:rPr>
              <a:t>s topic</a:t>
            </a:r>
          </a:p>
          <a:p>
            <a:pPr algn="l" eaLnBrk="0" hangingPunct="0">
              <a:buClr>
                <a:srgbClr val="000000"/>
              </a:buClr>
              <a:buFontTx/>
              <a:buNone/>
            </a:pPr>
            <a:endParaRPr lang="is-IS" sz="2400" dirty="0">
              <a:solidFill>
                <a:srgbClr val="000000"/>
              </a:solidFill>
              <a:latin typeface="Arial" charset="0"/>
              <a:ea typeface="ＭＳ Ｐゴシック" charset="0"/>
              <a:cs typeface="ＭＳ Ｐゴシック" charset="0"/>
            </a:endParaRPr>
          </a:p>
          <a:p>
            <a:pPr algn="l" eaLnBrk="0" hangingPunct="0">
              <a:buClr>
                <a:srgbClr val="000000"/>
              </a:buClr>
              <a:buFontTx/>
              <a:buNone/>
            </a:pPr>
            <a:r>
              <a:rPr lang="is-IS" sz="2400" dirty="0">
                <a:solidFill>
                  <a:srgbClr val="000000"/>
                </a:solidFill>
                <a:latin typeface="Arial" charset="0"/>
                <a:ea typeface="ＭＳ Ｐゴシック" charset="0"/>
                <a:cs typeface="ＭＳ Ｐゴシック" charset="0"/>
              </a:rPr>
              <a:t>Discussion:</a:t>
            </a:r>
          </a:p>
          <a:p>
            <a:pPr marL="342900" indent="-342900" eaLnBrk="0" hangingPunct="0">
              <a:buClr>
                <a:srgbClr val="000000"/>
              </a:buClr>
              <a:buFont typeface="Arial" panose="020B0604020202020204" pitchFamily="34" charset="0"/>
              <a:buChar char="•"/>
            </a:pPr>
            <a:r>
              <a:rPr lang="en-US" sz="2400" dirty="0">
                <a:solidFill>
                  <a:srgbClr val="000000"/>
                </a:solidFill>
                <a:latin typeface="Arial" charset="0"/>
                <a:ea typeface="ＭＳ Ｐゴシック" charset="0"/>
                <a:cs typeface="ＭＳ Ｐゴシック" charset="0"/>
              </a:rPr>
              <a:t>Why is “venting” an effective technique?</a:t>
            </a:r>
          </a:p>
          <a:p>
            <a:pPr marL="342900" indent="-342900" eaLnBrk="0" hangingPunct="0">
              <a:buClr>
                <a:srgbClr val="000000"/>
              </a:buClr>
              <a:buFont typeface="Arial" panose="020B0604020202020204" pitchFamily="34" charset="0"/>
              <a:buChar char="•"/>
            </a:pPr>
            <a:r>
              <a:rPr lang="en-US" sz="2400" dirty="0">
                <a:solidFill>
                  <a:srgbClr val="000000"/>
                </a:solidFill>
                <a:latin typeface="Arial" charset="0"/>
                <a:ea typeface="ＭＳ Ｐゴシック" charset="0"/>
                <a:cs typeface="ＭＳ Ｐゴシック" charset="0"/>
              </a:rPr>
              <a:t>What concerns do you have about “venting?”</a:t>
            </a:r>
          </a:p>
          <a:p>
            <a:pPr marL="342900" indent="-342900" eaLnBrk="0" hangingPunct="0">
              <a:buClr>
                <a:srgbClr val="000000"/>
              </a:buClr>
              <a:buFont typeface="Arial" panose="020B0604020202020204" pitchFamily="34" charset="0"/>
              <a:buChar char="•"/>
            </a:pPr>
            <a:r>
              <a:rPr lang="en-US" sz="2400" dirty="0">
                <a:solidFill>
                  <a:srgbClr val="000000"/>
                </a:solidFill>
                <a:latin typeface="Arial" charset="0"/>
                <a:ea typeface="ＭＳ Ｐゴシック" charset="0"/>
                <a:cs typeface="ＭＳ Ｐゴシック" charset="0"/>
              </a:rPr>
              <a:t>How would you mitigate those concerns? </a:t>
            </a:r>
          </a:p>
        </p:txBody>
      </p:sp>
    </p:spTree>
    <p:extLst>
      <p:ext uri="{BB962C8B-B14F-4D97-AF65-F5344CB8AC3E}">
        <p14:creationId xmlns:p14="http://schemas.microsoft.com/office/powerpoint/2010/main" val="300945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dissolve">
                                      <p:cBhvr>
                                        <p:cTn id="7" dur="500"/>
                                        <p:tgtEl>
                                          <p:spTgt spid="6">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0" end="10"/>
                                            </p:txEl>
                                          </p:spTgt>
                                        </p:tgtEl>
                                        <p:attrNameLst>
                                          <p:attrName>style.visibility</p:attrName>
                                        </p:attrNameLst>
                                      </p:cBhvr>
                                      <p:to>
                                        <p:strVal val="visible"/>
                                      </p:to>
                                    </p:set>
                                    <p:animEffect transition="in" filter="dissolve">
                                      <p:cBhvr>
                                        <p:cTn id="12" dur="500"/>
                                        <p:tgtEl>
                                          <p:spTgt spid="6">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animEffect transition="in" filter="dissolve">
                                      <p:cBhvr>
                                        <p:cTn id="17" dur="500"/>
                                        <p:tgtEl>
                                          <p:spTgt spid="6">
                                            <p:txEl>
                                              <p:pRg st="11" end="1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12" end="12"/>
                                            </p:txEl>
                                          </p:spTgt>
                                        </p:tgtEl>
                                        <p:attrNameLst>
                                          <p:attrName>style.visibility</p:attrName>
                                        </p:attrNameLst>
                                      </p:cBhvr>
                                      <p:to>
                                        <p:strVal val="visible"/>
                                      </p:to>
                                    </p:set>
                                    <p:animEffect transition="in" filter="dissolve">
                                      <p:cBhvr>
                                        <p:cTn id="22"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typical first session agenda</a:t>
            </a:r>
          </a:p>
        </p:txBody>
      </p:sp>
      <p:pic>
        <p:nvPicPr>
          <p:cNvPr id="3" name="Picture 2" descr="Schmitz-MGH - 0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8799" y="755329"/>
            <a:ext cx="4703228" cy="5857071"/>
          </a:xfrm>
          <a:prstGeom prst="rect">
            <a:avLst/>
          </a:prstGeom>
        </p:spPr>
      </p:pic>
      <p:sp>
        <p:nvSpPr>
          <p:cNvPr id="6" name="Rounded Rectangle 5"/>
          <p:cNvSpPr/>
          <p:nvPr/>
        </p:nvSpPr>
        <p:spPr bwMode="auto">
          <a:xfrm>
            <a:off x="1784759" y="3458310"/>
            <a:ext cx="4891308" cy="886251"/>
          </a:xfrm>
          <a:prstGeom prst="roundRect">
            <a:avLst>
              <a:gd name="adj" fmla="val 7261"/>
            </a:avLst>
          </a:prstGeom>
          <a:noFill/>
          <a:ln w="31750" cap="flat" cmpd="sng" algn="ctr">
            <a:solidFill>
              <a:srgbClr val="FF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grpSp>
        <p:nvGrpSpPr>
          <p:cNvPr id="9" name="Group 8">
            <a:extLst>
              <a:ext uri="{FF2B5EF4-FFF2-40B4-BE49-F238E27FC236}">
                <a16:creationId xmlns:a16="http://schemas.microsoft.com/office/drawing/2014/main" id="{899542CB-D898-4143-8E22-B2FCA60CC41D}"/>
              </a:ext>
            </a:extLst>
          </p:cNvPr>
          <p:cNvGrpSpPr/>
          <p:nvPr/>
        </p:nvGrpSpPr>
        <p:grpSpPr>
          <a:xfrm>
            <a:off x="6245761" y="2122842"/>
            <a:ext cx="4536438" cy="1271213"/>
            <a:chOff x="6245761" y="2122842"/>
            <a:chExt cx="4536438" cy="1271213"/>
          </a:xfrm>
        </p:grpSpPr>
        <p:sp>
          <p:nvSpPr>
            <p:cNvPr id="11" name="Rectangle 5"/>
            <p:cNvSpPr txBox="1">
              <a:spLocks noChangeArrowheads="1"/>
            </p:cNvSpPr>
            <p:nvPr/>
          </p:nvSpPr>
          <p:spPr>
            <a:xfrm>
              <a:off x="7016636" y="2260195"/>
              <a:ext cx="3765563" cy="777325"/>
            </a:xfrm>
            <a:prstGeom prst="rect">
              <a:avLst/>
            </a:prstGeom>
          </p:spPr>
          <p:txBody>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eaLnBrk="1" hangingPunct="1">
                <a:buClr>
                  <a:srgbClr val="000000"/>
                </a:buClr>
                <a:buNone/>
                <a:defRPr/>
              </a:pPr>
              <a:r>
                <a:rPr lang="en-CA" sz="2400" dirty="0">
                  <a:solidFill>
                    <a:srgbClr val="000000"/>
                  </a:solidFill>
                  <a:latin typeface="Arial"/>
                </a:rPr>
                <a:t>Note – establish context </a:t>
              </a:r>
              <a:r>
                <a:rPr lang="en-CA" sz="2400" i="1" dirty="0">
                  <a:solidFill>
                    <a:srgbClr val="000000"/>
                  </a:solidFill>
                  <a:latin typeface="Arial"/>
                </a:rPr>
                <a:t>before</a:t>
              </a:r>
              <a:r>
                <a:rPr lang="en-CA" sz="2400" dirty="0">
                  <a:solidFill>
                    <a:srgbClr val="000000"/>
                  </a:solidFill>
                  <a:latin typeface="Arial"/>
                </a:rPr>
                <a:t> venting</a:t>
              </a:r>
              <a:endParaRPr lang="en-US" sz="2400" dirty="0">
                <a:solidFill>
                  <a:srgbClr val="000000"/>
                </a:solidFill>
                <a:latin typeface="Arial"/>
              </a:endParaRPr>
            </a:p>
          </p:txBody>
        </p:sp>
        <p:sp>
          <p:nvSpPr>
            <p:cNvPr id="8" name="Right Bracket 7">
              <a:extLst>
                <a:ext uri="{FF2B5EF4-FFF2-40B4-BE49-F238E27FC236}">
                  <a16:creationId xmlns:a16="http://schemas.microsoft.com/office/drawing/2014/main" id="{96B143F7-8436-C94F-8D2A-82BDA7161B3A}"/>
                </a:ext>
              </a:extLst>
            </p:cNvPr>
            <p:cNvSpPr/>
            <p:nvPr/>
          </p:nvSpPr>
          <p:spPr>
            <a:xfrm>
              <a:off x="6245761" y="2122842"/>
              <a:ext cx="430306" cy="1271213"/>
            </a:xfrm>
            <a:prstGeom prst="rightBracket">
              <a:avLst/>
            </a:prstGeom>
            <a:ln w="317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66990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84" name="Rectangle 4"/>
          <p:cNvSpPr>
            <a:spLocks noGrp="1" noChangeArrowheads="1"/>
          </p:cNvSpPr>
          <p:nvPr>
            <p:ph type="title"/>
          </p:nvPr>
        </p:nvSpPr>
        <p:spPr/>
        <p:txBody>
          <a:bodyPr/>
          <a:lstStyle/>
          <a:p>
            <a:pPr eaLnBrk="1" hangingPunct="1">
              <a:defRPr/>
            </a:pPr>
            <a:r>
              <a:rPr lang="en-US" dirty="0">
                <a:solidFill>
                  <a:srgbClr val="000000"/>
                </a:solidFill>
                <a:ea typeface="Times New Roman"/>
                <a:cs typeface="Arial"/>
              </a:rPr>
              <a:t>Build “venting” into the session plan</a:t>
            </a:r>
            <a:endParaRPr lang="en-US" dirty="0">
              <a:cs typeface="+mj-cs"/>
            </a:endParaRPr>
          </a:p>
        </p:txBody>
      </p:sp>
      <p:sp>
        <p:nvSpPr>
          <p:cNvPr id="2580485" name="Rectangle 5"/>
          <p:cNvSpPr>
            <a:spLocks noChangeArrowheads="1"/>
          </p:cNvSpPr>
          <p:nvPr/>
        </p:nvSpPr>
        <p:spPr bwMode="auto">
          <a:xfrm>
            <a:off x="885238" y="785590"/>
            <a:ext cx="10733448" cy="562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350" indent="-6350" algn="l">
              <a:lnSpc>
                <a:spcPct val="90000"/>
              </a:lnSpc>
              <a:spcBef>
                <a:spcPct val="40000"/>
              </a:spcBef>
              <a:buClr>
                <a:srgbClr val="000000"/>
              </a:buClr>
              <a:buFontTx/>
              <a:buNone/>
              <a:defRPr/>
            </a:pPr>
            <a:r>
              <a:rPr lang="en-US" sz="2000" dirty="0">
                <a:solidFill>
                  <a:srgbClr val="000000"/>
                </a:solidFill>
                <a:latin typeface="Arial" charset="0"/>
                <a:ea typeface="ＭＳ Ｐゴシック" charset="0"/>
                <a:cs typeface="ＭＳ Ｐゴシック" charset="0"/>
              </a:rPr>
              <a:t>Typical opening agenda</a:t>
            </a:r>
            <a:r>
              <a:rPr lang="is-IS" sz="2000" dirty="0">
                <a:solidFill>
                  <a:srgbClr val="000000"/>
                </a:solidFill>
                <a:latin typeface="Arial" charset="0"/>
                <a:ea typeface="ＭＳ Ｐゴシック" charset="0"/>
                <a:cs typeface="ＭＳ Ｐゴシック" charset="0"/>
              </a:rPr>
              <a:t>…</a:t>
            </a:r>
            <a:endParaRPr lang="en-US" sz="2000" dirty="0">
              <a:solidFill>
                <a:srgbClr val="000000"/>
              </a:solidFill>
              <a:latin typeface="Arial" charset="0"/>
              <a:ea typeface="ＭＳ Ｐゴシック" charset="0"/>
              <a:cs typeface="ＭＳ Ｐゴシック" charset="0"/>
            </a:endParaRPr>
          </a:p>
          <a:p>
            <a:pPr marL="342900" indent="-342900">
              <a:lnSpc>
                <a:spcPct val="90000"/>
              </a:lnSpc>
              <a:spcBef>
                <a:spcPct val="40000"/>
              </a:spcBef>
              <a:buClr>
                <a:srgbClr val="000000"/>
              </a:buClr>
              <a:buFont typeface="Arial" panose="020B0604020202020204" pitchFamily="34" charset="0"/>
              <a:buChar char="•"/>
              <a:defRPr/>
            </a:pPr>
            <a:r>
              <a:rPr lang="en-US" sz="2000" dirty="0">
                <a:solidFill>
                  <a:srgbClr val="000000"/>
                </a:solidFill>
                <a:latin typeface="Arial" charset="0"/>
                <a:ea typeface="ＭＳ Ｐゴシック" charset="0"/>
                <a:cs typeface="ＭＳ Ｐゴシック" charset="0"/>
              </a:rPr>
              <a:t>Quick presentation by the sponsor on scope and overall project goals  (5 minutes)</a:t>
            </a:r>
          </a:p>
          <a:p>
            <a:pPr marL="342900" indent="-342900">
              <a:lnSpc>
                <a:spcPct val="90000"/>
              </a:lnSpc>
              <a:spcBef>
                <a:spcPct val="40000"/>
              </a:spcBef>
              <a:buClr>
                <a:srgbClr val="000000"/>
              </a:buClr>
              <a:buFont typeface="Arial" panose="020B0604020202020204" pitchFamily="34" charset="0"/>
              <a:buChar char="•"/>
              <a:defRPr/>
            </a:pPr>
            <a:r>
              <a:rPr lang="en-US" sz="2000" dirty="0">
                <a:solidFill>
                  <a:srgbClr val="000000"/>
                </a:solidFill>
                <a:latin typeface="Arial" charset="0"/>
                <a:ea typeface="ＭＳ Ｐゴシック" charset="0"/>
                <a:cs typeface="ＭＳ Ｐゴシック" charset="0"/>
              </a:rPr>
              <a:t>Introductions (10 minutes)</a:t>
            </a:r>
          </a:p>
          <a:p>
            <a:pPr marL="623888" lvl="2" indent="-282575">
              <a:lnSpc>
                <a:spcPct val="90000"/>
              </a:lnSpc>
              <a:spcBef>
                <a:spcPct val="40000"/>
              </a:spcBef>
              <a:buClr>
                <a:srgbClr val="000000"/>
              </a:buClr>
              <a:buFont typeface="Arial" panose="020B0604020202020204" pitchFamily="34" charset="0"/>
              <a:buChar char="•"/>
              <a:defRPr/>
            </a:pPr>
            <a:r>
              <a:rPr lang="en-US" dirty="0">
                <a:solidFill>
                  <a:srgbClr val="000000"/>
                </a:solidFill>
                <a:latin typeface="Arial" charset="0"/>
                <a:ea typeface="ＭＳ Ｐゴシック" charset="0"/>
                <a:cs typeface="ＭＳ Ｐゴシック" charset="0"/>
              </a:rPr>
              <a:t>Facilitator </a:t>
            </a:r>
          </a:p>
          <a:p>
            <a:pPr marL="623888" lvl="2" indent="-282575">
              <a:lnSpc>
                <a:spcPct val="90000"/>
              </a:lnSpc>
              <a:spcBef>
                <a:spcPct val="40000"/>
              </a:spcBef>
              <a:buClr>
                <a:srgbClr val="000000"/>
              </a:buClr>
              <a:buFont typeface="Arial" panose="020B0604020202020204" pitchFamily="34" charset="0"/>
              <a:buChar char="•"/>
              <a:defRPr/>
            </a:pPr>
            <a:r>
              <a:rPr lang="en-US" dirty="0">
                <a:solidFill>
                  <a:srgbClr val="000000"/>
                </a:solidFill>
                <a:latin typeface="Arial" charset="0"/>
                <a:ea typeface="ＭＳ Ｐゴシック" charset="0"/>
                <a:cs typeface="ＭＳ Ｐゴシック" charset="0"/>
              </a:rPr>
              <a:t>Participants</a:t>
            </a:r>
          </a:p>
          <a:p>
            <a:pPr marL="342900" indent="-342900">
              <a:lnSpc>
                <a:spcPct val="90000"/>
              </a:lnSpc>
              <a:spcBef>
                <a:spcPct val="40000"/>
              </a:spcBef>
              <a:buClr>
                <a:srgbClr val="000000"/>
              </a:buClr>
              <a:buFont typeface="Arial" panose="020B0604020202020204" pitchFamily="34" charset="0"/>
              <a:buChar char="•"/>
              <a:defRPr/>
            </a:pPr>
            <a:r>
              <a:rPr lang="en-US" sz="2000" dirty="0">
                <a:solidFill>
                  <a:srgbClr val="000000"/>
                </a:solidFill>
                <a:latin typeface="Arial" charset="0"/>
                <a:ea typeface="ＭＳ Ｐゴシック" charset="0"/>
                <a:cs typeface="ＭＳ Ｐゴシック" charset="0"/>
              </a:rPr>
              <a:t>Brief presentation by the facilitator (10 minutes)</a:t>
            </a:r>
          </a:p>
          <a:p>
            <a:pPr marL="623888" lvl="2" indent="-282575">
              <a:lnSpc>
                <a:spcPct val="90000"/>
              </a:lnSpc>
              <a:spcBef>
                <a:spcPct val="40000"/>
              </a:spcBef>
              <a:buClr>
                <a:srgbClr val="000000"/>
              </a:buClr>
              <a:buFont typeface="Arial" panose="020B0604020202020204" pitchFamily="34" charset="0"/>
              <a:buChar char="•"/>
              <a:defRPr/>
            </a:pPr>
            <a:r>
              <a:rPr lang="en-US" dirty="0">
                <a:solidFill>
                  <a:srgbClr val="000000"/>
                </a:solidFill>
                <a:latin typeface="Arial" charset="0"/>
                <a:ea typeface="ＭＳ Ｐゴシック" charset="0"/>
              </a:rPr>
              <a:t>What do we mean by “end-to-end” and what issues does this raise? </a:t>
            </a:r>
          </a:p>
          <a:p>
            <a:pPr marL="623888" lvl="2" indent="-282575">
              <a:lnSpc>
                <a:spcPct val="90000"/>
              </a:lnSpc>
              <a:spcBef>
                <a:spcPct val="40000"/>
              </a:spcBef>
              <a:buClr>
                <a:srgbClr val="000000"/>
              </a:buClr>
              <a:buFont typeface="Arial" panose="020B0604020202020204" pitchFamily="34" charset="0"/>
              <a:buChar char="•"/>
              <a:defRPr/>
            </a:pPr>
            <a:r>
              <a:rPr lang="en-US" dirty="0">
                <a:solidFill>
                  <a:srgbClr val="000000"/>
                </a:solidFill>
                <a:latin typeface="Arial" charset="0"/>
                <a:ea typeface="ＭＳ Ｐゴシック" charset="0"/>
              </a:rPr>
              <a:t>Key elements in defining an end-to-end view</a:t>
            </a:r>
          </a:p>
          <a:p>
            <a:pPr marL="623888" lvl="2" indent="-282575">
              <a:lnSpc>
                <a:spcPct val="90000"/>
              </a:lnSpc>
              <a:spcBef>
                <a:spcPct val="40000"/>
              </a:spcBef>
              <a:buClr>
                <a:srgbClr val="000000"/>
              </a:buClr>
              <a:buFont typeface="Arial" panose="020B0604020202020204" pitchFamily="34" charset="0"/>
              <a:buChar char="•"/>
              <a:defRPr/>
            </a:pPr>
            <a:r>
              <a:rPr lang="en-US" dirty="0">
                <a:solidFill>
                  <a:srgbClr val="000000"/>
                </a:solidFill>
                <a:latin typeface="Arial" charset="0"/>
                <a:ea typeface="ＭＳ Ｐゴシック" charset="0"/>
              </a:rPr>
              <a:t>Objectives for the series of sessions, objectives for today</a:t>
            </a:r>
            <a:r>
              <a:rPr lang="uk-UA" altLang="ja-JP"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s session,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and today</a:t>
            </a:r>
            <a:r>
              <a:rPr lang="uk-UA" altLang="ja-JP"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s session plan and ground rules (5 minutes)</a:t>
            </a:r>
          </a:p>
          <a:p>
            <a:pPr marL="342900" indent="-342900">
              <a:lnSpc>
                <a:spcPct val="90000"/>
              </a:lnSpc>
              <a:spcBef>
                <a:spcPct val="40000"/>
              </a:spcBef>
              <a:buClr>
                <a:srgbClr val="000000"/>
              </a:buClr>
              <a:buFont typeface="Arial" panose="020B0604020202020204" pitchFamily="34" charset="0"/>
              <a:buChar char="•"/>
              <a:defRPr/>
            </a:pPr>
            <a:r>
              <a:rPr lang="ja-JP" altLang="en-US" sz="2000" b="1">
                <a:solidFill>
                  <a:srgbClr val="000000"/>
                </a:solidFill>
                <a:latin typeface="Arial"/>
                <a:ea typeface="ＭＳ Ｐゴシック" charset="0"/>
                <a:cs typeface="ＭＳ Ｐゴシック" charset="0"/>
              </a:rPr>
              <a:t>“</a:t>
            </a:r>
            <a:r>
              <a:rPr lang="en-US" sz="2000" b="1" dirty="0">
                <a:solidFill>
                  <a:srgbClr val="000000"/>
                </a:solidFill>
                <a:latin typeface="Arial" charset="0"/>
                <a:ea typeface="ＭＳ Ｐゴシック" charset="0"/>
                <a:cs typeface="ＭＳ Ｐゴシック" charset="0"/>
              </a:rPr>
              <a:t>Venting</a:t>
            </a:r>
            <a:r>
              <a:rPr lang="ja-JP" altLang="en-US" sz="2000" b="1" dirty="0">
                <a:solidFill>
                  <a:srgbClr val="000000"/>
                </a:solidFill>
                <a:latin typeface="Arial"/>
                <a:ea typeface="ＭＳ Ｐゴシック" charset="0"/>
                <a:cs typeface="ＭＳ Ｐゴシック" charset="0"/>
              </a:rPr>
              <a:t>”</a:t>
            </a:r>
            <a:r>
              <a:rPr lang="en-US" sz="2000" b="1" dirty="0">
                <a:solidFill>
                  <a:srgbClr val="000000"/>
                </a:solidFill>
                <a:latin typeface="Arial" charset="0"/>
                <a:ea typeface="ＭＳ Ｐゴシック" charset="0"/>
                <a:cs typeface="ＭＳ Ｐゴシック" charset="0"/>
              </a:rPr>
              <a:t> </a:t>
            </a:r>
            <a:r>
              <a:rPr lang="en-CA" sz="2000" b="1" dirty="0">
                <a:solidFill>
                  <a:srgbClr val="000000"/>
                </a:solidFill>
                <a:latin typeface="Arial"/>
                <a:ea typeface="ＭＳ Ｐゴシック" charset="0"/>
                <a:cs typeface="ＭＳ Ｐゴシック" charset="0"/>
              </a:rPr>
              <a:t>/ </a:t>
            </a:r>
            <a:r>
              <a:rPr lang="en-US" sz="2000" b="1" dirty="0">
                <a:solidFill>
                  <a:srgbClr val="000000"/>
                </a:solidFill>
                <a:latin typeface="Arial" charset="0"/>
                <a:ea typeface="ＭＳ Ｐゴシック" charset="0"/>
                <a:cs typeface="ＭＳ Ｐゴシック" charset="0"/>
              </a:rPr>
              <a:t>What</a:t>
            </a:r>
            <a:r>
              <a:rPr lang="uk-UA" altLang="ja-JP" sz="2000" b="1" dirty="0">
                <a:solidFill>
                  <a:srgbClr val="000000"/>
                </a:solidFill>
                <a:latin typeface="Arial"/>
                <a:ea typeface="ＭＳ Ｐゴシック" charset="0"/>
                <a:cs typeface="ＭＳ Ｐゴシック" charset="0"/>
              </a:rPr>
              <a:t>'</a:t>
            </a:r>
            <a:r>
              <a:rPr lang="en-US" sz="2000" b="1" dirty="0">
                <a:solidFill>
                  <a:srgbClr val="000000"/>
                </a:solidFill>
                <a:latin typeface="Arial" charset="0"/>
                <a:ea typeface="ＭＳ Ｐゴシック" charset="0"/>
                <a:cs typeface="ＭＳ Ｐゴシック" charset="0"/>
              </a:rPr>
              <a:t>s on your mind? (45 minutes)</a:t>
            </a:r>
          </a:p>
          <a:p>
            <a:pPr marL="623888" lvl="2" indent="-282575">
              <a:lnSpc>
                <a:spcPct val="90000"/>
              </a:lnSpc>
              <a:spcBef>
                <a:spcPct val="40000"/>
              </a:spcBef>
              <a:buClr>
                <a:srgbClr val="000000"/>
              </a:buClr>
              <a:buFont typeface="Arial" panose="020B0604020202020204" pitchFamily="34" charset="0"/>
              <a:buChar char="•"/>
              <a:defRPr/>
            </a:pPr>
            <a:r>
              <a:rPr lang="en-US" dirty="0">
                <a:solidFill>
                  <a:srgbClr val="000000"/>
                </a:solidFill>
                <a:latin typeface="Arial" charset="0"/>
                <a:ea typeface="ＭＳ Ｐゴシック" charset="0"/>
              </a:rPr>
              <a:t>Key issues, specific expectations, concerns, burning questions,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great ideas, cautionary tales</a:t>
            </a:r>
            <a:r>
              <a:rPr lang="is-IS" dirty="0">
                <a:solidFill>
                  <a:srgbClr val="000000"/>
                </a:solidFill>
                <a:latin typeface="Arial" charset="0"/>
                <a:ea typeface="ＭＳ Ｐゴシック" charset="0"/>
              </a:rPr>
              <a:t>, etc. </a:t>
            </a:r>
          </a:p>
          <a:p>
            <a:pPr marL="623888" lvl="2" indent="-282575">
              <a:lnSpc>
                <a:spcPct val="90000"/>
              </a:lnSpc>
              <a:spcBef>
                <a:spcPct val="40000"/>
              </a:spcBef>
              <a:buClr>
                <a:srgbClr val="000000"/>
              </a:buClr>
              <a:buFont typeface="Arial" panose="020B0604020202020204" pitchFamily="34" charset="0"/>
              <a:buChar char="•"/>
              <a:defRPr/>
            </a:pPr>
            <a:r>
              <a:rPr lang="is-IS" dirty="0">
                <a:solidFill>
                  <a:srgbClr val="000000"/>
                </a:solidFill>
                <a:latin typeface="Arial" charset="0"/>
                <a:ea typeface="ＭＳ Ｐゴシック" charset="0"/>
              </a:rPr>
              <a:t>No guarantee they</a:t>
            </a:r>
            <a:r>
              <a:rPr lang="uk-UA" dirty="0">
                <a:solidFill>
                  <a:srgbClr val="000000"/>
                </a:solidFill>
                <a:latin typeface="Arial" charset="0"/>
                <a:ea typeface="ＭＳ Ｐゴシック" charset="0"/>
              </a:rPr>
              <a:t>'</a:t>
            </a:r>
            <a:r>
              <a:rPr lang="is-IS" dirty="0">
                <a:solidFill>
                  <a:srgbClr val="000000"/>
                </a:solidFill>
                <a:latin typeface="Arial" charset="0"/>
                <a:ea typeface="ＭＳ Ｐゴシック" charset="0"/>
              </a:rPr>
              <a:t>ll be addressed in this session.</a:t>
            </a:r>
            <a:endParaRPr lang="en-US" dirty="0">
              <a:solidFill>
                <a:srgbClr val="000000"/>
              </a:solidFill>
              <a:latin typeface="Arial" charset="0"/>
              <a:ea typeface="ＭＳ Ｐゴシック" charset="0"/>
            </a:endParaRPr>
          </a:p>
          <a:p>
            <a:pPr marL="342900" indent="-342900">
              <a:lnSpc>
                <a:spcPct val="90000"/>
              </a:lnSpc>
              <a:spcBef>
                <a:spcPct val="40000"/>
              </a:spcBef>
              <a:buClr>
                <a:srgbClr val="000000"/>
              </a:buClr>
              <a:buFont typeface="Arial" panose="020B0604020202020204" pitchFamily="34" charset="0"/>
              <a:buChar char="•"/>
              <a:defRPr/>
            </a:pPr>
            <a:r>
              <a:rPr lang="en-US" sz="2000" dirty="0">
                <a:solidFill>
                  <a:srgbClr val="000000"/>
                </a:solidFill>
                <a:latin typeface="Arial" charset="0"/>
                <a:ea typeface="ＭＳ Ｐゴシック" charset="0"/>
                <a:cs typeface="ＭＳ Ｐゴシック" charset="0"/>
              </a:rPr>
              <a:t>Clarify terminology (90 minutes)</a:t>
            </a:r>
          </a:p>
          <a:p>
            <a:pPr marL="342900" indent="-342900">
              <a:lnSpc>
                <a:spcPct val="90000"/>
              </a:lnSpc>
              <a:spcBef>
                <a:spcPct val="40000"/>
              </a:spcBef>
              <a:buClr>
                <a:srgbClr val="000000"/>
              </a:buClr>
              <a:buFont typeface="Arial" panose="020B0604020202020204" pitchFamily="34" charset="0"/>
              <a:buChar char="•"/>
              <a:defRPr/>
            </a:pPr>
            <a:r>
              <a:rPr lang="en-US" sz="2000" dirty="0">
                <a:solidFill>
                  <a:srgbClr val="000000"/>
                </a:solidFill>
                <a:latin typeface="Arial" charset="0"/>
                <a:ea typeface="ＭＳ Ｐゴシック" charset="0"/>
                <a:cs typeface="ＭＳ Ｐゴシック" charset="0"/>
              </a:rPr>
              <a:t>Identify significant activities (30 minutes) etc.</a:t>
            </a:r>
          </a:p>
          <a:p>
            <a:pPr marL="230188" indent="-230188">
              <a:lnSpc>
                <a:spcPct val="90000"/>
              </a:lnSpc>
              <a:spcBef>
                <a:spcPct val="40000"/>
              </a:spcBef>
              <a:buClr>
                <a:srgbClr val="000000"/>
              </a:buClr>
              <a:defRPr/>
            </a:pPr>
            <a:endParaRPr lang="en-US" sz="2000" dirty="0">
              <a:solidFill>
                <a:srgbClr val="000000"/>
              </a:solidFill>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42DC29CB-9624-960D-C4E1-61EF3741A263}"/>
              </a:ext>
            </a:extLst>
          </p:cNvPr>
          <p:cNvGrpSpPr/>
          <p:nvPr/>
        </p:nvGrpSpPr>
        <p:grpSpPr>
          <a:xfrm>
            <a:off x="7801484" y="4463230"/>
            <a:ext cx="3505278" cy="1271213"/>
            <a:chOff x="6245761" y="2122842"/>
            <a:chExt cx="3505278" cy="1271213"/>
          </a:xfrm>
        </p:grpSpPr>
        <p:sp>
          <p:nvSpPr>
            <p:cNvPr id="3" name="Rectangle 5">
              <a:extLst>
                <a:ext uri="{FF2B5EF4-FFF2-40B4-BE49-F238E27FC236}">
                  <a16:creationId xmlns:a16="http://schemas.microsoft.com/office/drawing/2014/main" id="{D4575A6D-5B26-73A6-0321-11D6A41AAD69}"/>
                </a:ext>
              </a:extLst>
            </p:cNvPr>
            <p:cNvSpPr txBox="1">
              <a:spLocks noChangeArrowheads="1"/>
            </p:cNvSpPr>
            <p:nvPr/>
          </p:nvSpPr>
          <p:spPr>
            <a:xfrm>
              <a:off x="7016636" y="2260195"/>
              <a:ext cx="2734403" cy="777325"/>
            </a:xfrm>
            <a:prstGeom prst="rect">
              <a:avLst/>
            </a:prstGeom>
          </p:spPr>
          <p:txBody>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eaLnBrk="1" hangingPunct="1">
                <a:buClr>
                  <a:srgbClr val="000000"/>
                </a:buClr>
                <a:buNone/>
                <a:defRPr/>
              </a:pPr>
              <a:r>
                <a:rPr lang="en-CA" sz="2400" dirty="0">
                  <a:solidFill>
                    <a:srgbClr val="000000"/>
                  </a:solidFill>
                  <a:latin typeface="Arial"/>
                </a:rPr>
                <a:t>No guarantees, </a:t>
              </a:r>
              <a:br>
                <a:rPr lang="en-CA" sz="2400" dirty="0">
                  <a:solidFill>
                    <a:srgbClr val="000000"/>
                  </a:solidFill>
                  <a:latin typeface="Arial"/>
                </a:rPr>
              </a:br>
              <a:r>
                <a:rPr lang="en-CA" sz="2400" dirty="0">
                  <a:solidFill>
                    <a:srgbClr val="000000"/>
                  </a:solidFill>
                  <a:latin typeface="Arial"/>
                </a:rPr>
                <a:t>strictly time-boxed</a:t>
              </a:r>
              <a:endParaRPr lang="en-US" sz="2400" dirty="0">
                <a:solidFill>
                  <a:srgbClr val="000000"/>
                </a:solidFill>
                <a:latin typeface="Arial"/>
              </a:endParaRPr>
            </a:p>
          </p:txBody>
        </p:sp>
        <p:sp>
          <p:nvSpPr>
            <p:cNvPr id="4" name="Right Bracket 3">
              <a:extLst>
                <a:ext uri="{FF2B5EF4-FFF2-40B4-BE49-F238E27FC236}">
                  <a16:creationId xmlns:a16="http://schemas.microsoft.com/office/drawing/2014/main" id="{E140CD99-DF5C-F27E-9C2C-241E4CE5D86D}"/>
                </a:ext>
              </a:extLst>
            </p:cNvPr>
            <p:cNvSpPr/>
            <p:nvPr/>
          </p:nvSpPr>
          <p:spPr>
            <a:xfrm>
              <a:off x="6245761" y="2122842"/>
              <a:ext cx="430306" cy="1271213"/>
            </a:xfrm>
            <a:prstGeom prst="rightBracket">
              <a:avLst/>
            </a:prstGeom>
            <a:ln w="317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8636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latin typeface="Arial" charset="0"/>
              </a:rPr>
              <a:t>What are the boundaries of the process?</a:t>
            </a:r>
          </a:p>
        </p:txBody>
      </p:sp>
      <p:sp>
        <p:nvSpPr>
          <p:cNvPr id="1904643" name="Rectangle 3"/>
          <p:cNvSpPr>
            <a:spLocks noChangeArrowheads="1"/>
          </p:cNvSpPr>
          <p:nvPr/>
        </p:nvSpPr>
        <p:spPr bwMode="auto">
          <a:xfrm>
            <a:off x="2392424" y="5809507"/>
            <a:ext cx="7426202" cy="901402"/>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2075" tIns="46038" rIns="92075" bIns="46038" anchor="ctr" anchorCtr="0">
            <a:noAutofit/>
          </a:bodyPr>
          <a:lstStyle/>
          <a:p>
            <a:pPr algn="ctr" fontAlgn="base">
              <a:lnSpc>
                <a:spcPct val="80000"/>
              </a:lnSpc>
              <a:spcBef>
                <a:spcPct val="20000"/>
              </a:spcBef>
              <a:spcAft>
                <a:spcPct val="0"/>
              </a:spcAft>
              <a:buClr>
                <a:srgbClr val="000000"/>
              </a:buClr>
              <a:defRPr/>
            </a:pPr>
            <a:r>
              <a:rPr lang="en-CA" altLang="ja-JP" sz="2400" i="1" dirty="0">
                <a:solidFill>
                  <a:srgbClr val="000000"/>
                </a:solidFill>
                <a:latin typeface="Arial" charset="0"/>
                <a:ea typeface="ＭＳ Ｐゴシック" charset="0"/>
                <a:cs typeface="ＭＳ Ｐゴシック" charset="0"/>
              </a:rPr>
              <a:t>Always </a:t>
            </a:r>
            <a:r>
              <a:rPr lang="en-CA" altLang="ja-JP" sz="2400" dirty="0">
                <a:solidFill>
                  <a:srgbClr val="000000"/>
                </a:solidFill>
                <a:latin typeface="Arial" charset="0"/>
                <a:ea typeface="ＭＳ Ｐゴシック" charset="0"/>
                <a:cs typeface="ＭＳ Ｐゴシック" charset="0"/>
              </a:rPr>
              <a:t>trace to the </a:t>
            </a:r>
            <a:r>
              <a:rPr lang="en-CA" altLang="ja-JP" sz="2400" i="1" dirty="0">
                <a:solidFill>
                  <a:srgbClr val="000000"/>
                </a:solidFill>
                <a:latin typeface="Arial" charset="0"/>
                <a:ea typeface="ＭＳ Ｐゴシック" charset="0"/>
                <a:cs typeface="ＭＳ Ｐゴシック" charset="0"/>
              </a:rPr>
              <a:t>earliest</a:t>
            </a:r>
            <a:r>
              <a:rPr lang="en-CA" altLang="ja-JP" sz="2400" dirty="0">
                <a:solidFill>
                  <a:srgbClr val="000000"/>
                </a:solidFill>
                <a:latin typeface="Arial" charset="0"/>
                <a:ea typeface="ＭＳ Ｐゴシック" charset="0"/>
                <a:cs typeface="ＭＳ Ｐゴシック" charset="0"/>
              </a:rPr>
              <a:t> trigger, </a:t>
            </a:r>
            <a:br>
              <a:rPr lang="en-CA" altLang="ja-JP" sz="2400" dirty="0">
                <a:solidFill>
                  <a:srgbClr val="000000"/>
                </a:solidFill>
                <a:latin typeface="Arial" charset="0"/>
                <a:ea typeface="ＭＳ Ｐゴシック" charset="0"/>
                <a:cs typeface="ＭＳ Ｐゴシック" charset="0"/>
              </a:rPr>
            </a:br>
            <a:r>
              <a:rPr lang="en-CA" altLang="ja-JP" sz="2400" dirty="0">
                <a:solidFill>
                  <a:srgbClr val="000000"/>
                </a:solidFill>
                <a:latin typeface="Arial" charset="0"/>
                <a:ea typeface="ＭＳ Ｐゴシック" charset="0"/>
                <a:cs typeface="ＭＳ Ｐゴシック" charset="0"/>
              </a:rPr>
              <a:t>and to the </a:t>
            </a:r>
            <a:r>
              <a:rPr lang="en-CA" altLang="ja-JP" sz="2400" i="1" dirty="0">
                <a:solidFill>
                  <a:srgbClr val="000000"/>
                </a:solidFill>
                <a:latin typeface="Arial" charset="0"/>
                <a:ea typeface="ＭＳ Ｐゴシック" charset="0"/>
                <a:cs typeface="ＭＳ Ｐゴシック" charset="0"/>
              </a:rPr>
              <a:t>final</a:t>
            </a:r>
            <a:r>
              <a:rPr lang="en-CA" altLang="ja-JP" sz="2400" dirty="0">
                <a:solidFill>
                  <a:srgbClr val="000000"/>
                </a:solidFill>
                <a:latin typeface="Arial" charset="0"/>
                <a:ea typeface="ＭＳ Ｐゴシック" charset="0"/>
                <a:cs typeface="ＭＳ Ｐゴシック" charset="0"/>
              </a:rPr>
              <a:t> results for </a:t>
            </a:r>
            <a:r>
              <a:rPr lang="en-CA" altLang="ja-JP" sz="2400" i="1" dirty="0">
                <a:solidFill>
                  <a:srgbClr val="000000"/>
                </a:solidFill>
                <a:latin typeface="Arial" charset="0"/>
                <a:ea typeface="ＭＳ Ｐゴシック" charset="0"/>
                <a:cs typeface="ＭＳ Ｐゴシック" charset="0"/>
              </a:rPr>
              <a:t>each</a:t>
            </a:r>
            <a:r>
              <a:rPr lang="en-CA" altLang="ja-JP" sz="2400" dirty="0">
                <a:solidFill>
                  <a:srgbClr val="000000"/>
                </a:solidFill>
                <a:latin typeface="Arial" charset="0"/>
                <a:ea typeface="ＭＳ Ｐゴシック" charset="0"/>
                <a:cs typeface="ＭＳ Ｐゴシック" charset="0"/>
              </a:rPr>
              <a:t> stakeholder.  </a:t>
            </a:r>
            <a:endParaRPr lang="en-US" sz="2400" dirty="0">
              <a:solidFill>
                <a:srgbClr val="000000"/>
              </a:solidFill>
              <a:latin typeface="Arial" charset="0"/>
              <a:ea typeface="ＭＳ Ｐゴシック" charset="0"/>
              <a:cs typeface="ＭＳ Ｐゴシック" charset="0"/>
            </a:endParaRPr>
          </a:p>
        </p:txBody>
      </p:sp>
      <p:sp>
        <p:nvSpPr>
          <p:cNvPr id="12" name="AutoShape 4"/>
          <p:cNvSpPr>
            <a:spLocks noChangeArrowheads="1"/>
          </p:cNvSpPr>
          <p:nvPr/>
        </p:nvSpPr>
        <p:spPr bwMode="auto">
          <a:xfrm>
            <a:off x="2708603" y="885039"/>
            <a:ext cx="6777856" cy="1569715"/>
          </a:xfrm>
          <a:prstGeom prst="roundRect">
            <a:avLst>
              <a:gd name="adj" fmla="val 12495"/>
            </a:avLst>
          </a:prstGeom>
          <a:solidFill>
            <a:srgbClr val="CCFFFF"/>
          </a:solidFill>
          <a:ln w="190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nchorCtr="1"/>
          <a:lstStyle/>
          <a:p>
            <a:pPr algn="ctr" fontAlgn="base">
              <a:lnSpc>
                <a:spcPct val="90000"/>
              </a:lnSpc>
              <a:spcBef>
                <a:spcPct val="0"/>
              </a:spcBef>
              <a:spcAft>
                <a:spcPct val="0"/>
              </a:spcAft>
              <a:defRPr/>
            </a:pPr>
            <a:r>
              <a:rPr lang="en-US" sz="2400" dirty="0">
                <a:solidFill>
                  <a:srgbClr val="000000"/>
                </a:solidFill>
                <a:latin typeface="Arial" charset="0"/>
                <a:ea typeface="ＭＳ Ｐゴシック" charset="0"/>
                <a:cs typeface="ＭＳ Ｐゴシック" charset="0"/>
              </a:rPr>
              <a:t>e2e business process:</a:t>
            </a:r>
            <a:br>
              <a:rPr lang="en-US" sz="2400" dirty="0">
                <a:solidFill>
                  <a:srgbClr val="000000"/>
                </a:solidFill>
                <a:latin typeface="Arial" charset="0"/>
                <a:ea typeface="ＭＳ Ｐゴシック" charset="0"/>
                <a:cs typeface="ＭＳ Ｐゴシック" charset="0"/>
              </a:rPr>
            </a:br>
            <a:r>
              <a:rPr lang="en-US" sz="2400" b="1" i="1" dirty="0">
                <a:solidFill>
                  <a:srgbClr val="000000"/>
                </a:solidFill>
                <a:latin typeface="Arial" charset="0"/>
                <a:ea typeface="ＭＳ Ｐゴシック" charset="0"/>
                <a:cs typeface="ＭＳ Ｐゴシック" charset="0"/>
              </a:rPr>
              <a:t>Fulfill Customer Order</a:t>
            </a:r>
          </a:p>
        </p:txBody>
      </p:sp>
      <p:sp>
        <p:nvSpPr>
          <p:cNvPr id="24" name="Line 34"/>
          <p:cNvSpPr>
            <a:spLocks noChangeShapeType="1"/>
          </p:cNvSpPr>
          <p:nvPr/>
        </p:nvSpPr>
        <p:spPr bwMode="auto">
          <a:xfrm>
            <a:off x="2406344" y="1710456"/>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0"/>
              </a:spcBef>
              <a:buClr>
                <a:srgbClr val="000000"/>
              </a:buClr>
              <a:defRPr/>
            </a:pPr>
            <a:endParaRPr lang="en-CA" sz="1400" i="1" dirty="0">
              <a:solidFill>
                <a:srgbClr val="000000"/>
              </a:solidFill>
              <a:latin typeface="Arial" pitchFamily="34" charset="0"/>
              <a:ea typeface="ＭＳ Ｐゴシック"/>
              <a:cs typeface="Arial" pitchFamily="34" charset="0"/>
            </a:endParaRPr>
          </a:p>
        </p:txBody>
      </p:sp>
      <p:sp>
        <p:nvSpPr>
          <p:cNvPr id="25" name="Oval 35"/>
          <p:cNvSpPr>
            <a:spLocks noChangeArrowheads="1"/>
          </p:cNvSpPr>
          <p:nvPr/>
        </p:nvSpPr>
        <p:spPr bwMode="auto">
          <a:xfrm>
            <a:off x="2009414" y="1496162"/>
            <a:ext cx="405626" cy="432792"/>
          </a:xfrm>
          <a:prstGeom prst="ellipse">
            <a:avLst/>
          </a:prstGeom>
          <a:noFill/>
          <a:ln w="127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square" anchor="ctr">
            <a:noAutofit/>
          </a:bodyPr>
          <a:lstStyle/>
          <a:p>
            <a:pPr>
              <a:spcBef>
                <a:spcPct val="0"/>
              </a:spcBef>
              <a:buClr>
                <a:srgbClr val="000000"/>
              </a:buClr>
              <a:defRPr/>
            </a:pPr>
            <a:endParaRPr lang="en-CA" sz="1400" i="1" dirty="0">
              <a:solidFill>
                <a:srgbClr val="000000"/>
              </a:solidFill>
              <a:latin typeface="Arial" pitchFamily="34" charset="0"/>
              <a:ea typeface="ＭＳ Ｐゴシック"/>
              <a:cs typeface="Arial" pitchFamily="34" charset="0"/>
            </a:endParaRPr>
          </a:p>
        </p:txBody>
      </p:sp>
      <p:sp>
        <p:nvSpPr>
          <p:cNvPr id="32" name="Line 37"/>
          <p:cNvSpPr>
            <a:spLocks noChangeShapeType="1"/>
          </p:cNvSpPr>
          <p:nvPr/>
        </p:nvSpPr>
        <p:spPr bwMode="auto">
          <a:xfrm>
            <a:off x="9491086" y="1735141"/>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0"/>
              </a:spcBef>
              <a:buClr>
                <a:srgbClr val="000000"/>
              </a:buClr>
              <a:defRPr/>
            </a:pPr>
            <a:endParaRPr lang="en-CA" sz="1400" i="1" dirty="0">
              <a:solidFill>
                <a:srgbClr val="000000"/>
              </a:solidFill>
              <a:latin typeface="Arial" pitchFamily="34" charset="0"/>
              <a:ea typeface="ＭＳ Ｐゴシック"/>
              <a:cs typeface="Arial" pitchFamily="34" charset="0"/>
            </a:endParaRPr>
          </a:p>
        </p:txBody>
      </p:sp>
      <p:sp>
        <p:nvSpPr>
          <p:cNvPr id="33" name="Oval 32"/>
          <p:cNvSpPr>
            <a:spLocks noChangeArrowheads="1"/>
          </p:cNvSpPr>
          <p:nvPr/>
        </p:nvSpPr>
        <p:spPr bwMode="auto">
          <a:xfrm>
            <a:off x="9794092" y="1496162"/>
            <a:ext cx="416070" cy="432792"/>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square" anchor="ctr">
            <a:noAutofit/>
          </a:bodyPr>
          <a:lstStyle/>
          <a:p>
            <a:pPr>
              <a:spcBef>
                <a:spcPct val="0"/>
              </a:spcBef>
              <a:buClr>
                <a:srgbClr val="000000"/>
              </a:buClr>
              <a:defRPr/>
            </a:pPr>
            <a:endParaRPr lang="en-CA" sz="1400" i="1" dirty="0">
              <a:solidFill>
                <a:srgbClr val="000000"/>
              </a:solidFill>
              <a:latin typeface="Arial" pitchFamily="34" charset="0"/>
              <a:ea typeface="ＭＳ Ｐゴシック"/>
              <a:cs typeface="Arial" pitchFamily="34" charset="0"/>
            </a:endParaRPr>
          </a:p>
        </p:txBody>
      </p:sp>
      <p:sp>
        <p:nvSpPr>
          <p:cNvPr id="44" name="Rectangle 43"/>
          <p:cNvSpPr>
            <a:spLocks noChangeArrowheads="1"/>
          </p:cNvSpPr>
          <p:nvPr/>
        </p:nvSpPr>
        <p:spPr bwMode="auto">
          <a:xfrm>
            <a:off x="885238" y="2989903"/>
            <a:ext cx="4899385" cy="2306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t" anchorCtr="0">
            <a:noAutofit/>
          </a:bodyPr>
          <a:lstStyle/>
          <a:p>
            <a:pPr fontAlgn="t">
              <a:lnSpc>
                <a:spcPct val="90000"/>
              </a:lnSpc>
              <a:spcBef>
                <a:spcPct val="20000"/>
              </a:spcBef>
              <a:buSzPct val="100000"/>
              <a:defRPr/>
            </a:pPr>
            <a:r>
              <a:rPr lang="en-US" sz="2400" dirty="0">
                <a:solidFill>
                  <a:srgbClr val="000000"/>
                </a:solidFill>
                <a:latin typeface="Arial" charset="0"/>
                <a:ea typeface="ＭＳ Ｐゴシック" charset="0"/>
                <a:cs typeface="ＭＳ Ｐゴシック" charset="0"/>
              </a:rPr>
              <a:t>Order received?  </a:t>
            </a:r>
            <a:r>
              <a:rPr lang="en-US" sz="2400" i="1" dirty="0">
                <a:solidFill>
                  <a:srgbClr val="000000"/>
                </a:solidFill>
                <a:latin typeface="Arial" charset="0"/>
                <a:ea typeface="ＭＳ Ｐゴシック" charset="0"/>
                <a:cs typeface="ＭＳ Ｐゴシック" charset="0"/>
              </a:rPr>
              <a:t>No.</a:t>
            </a:r>
          </a:p>
          <a:p>
            <a:pPr fontAlgn="t">
              <a:lnSpc>
                <a:spcPct val="90000"/>
              </a:lnSpc>
              <a:spcBef>
                <a:spcPct val="20000"/>
              </a:spcBef>
              <a:buSzPct val="100000"/>
              <a:defRPr/>
            </a:pPr>
            <a:r>
              <a:rPr lang="en-US" sz="2400" dirty="0">
                <a:solidFill>
                  <a:srgbClr val="000000"/>
                </a:solidFill>
                <a:latin typeface="Arial" charset="0"/>
                <a:ea typeface="ＭＳ Ｐゴシック" charset="0"/>
                <a:cs typeface="ＭＳ Ｐゴシック" charset="0"/>
              </a:rPr>
              <a:t>Before that…</a:t>
            </a:r>
          </a:p>
          <a:p>
            <a:pPr marL="342900" indent="-342900" fontAlgn="t">
              <a:lnSpc>
                <a:spcPct val="90000"/>
              </a:lnSpc>
              <a:spcBef>
                <a:spcPct val="20000"/>
              </a:spcBef>
              <a:buSzPct val="100000"/>
              <a:buFontTx/>
              <a:buChar char="•"/>
              <a:defRPr/>
            </a:pPr>
            <a:r>
              <a:rPr lang="en-US" sz="2400" dirty="0">
                <a:solidFill>
                  <a:srgbClr val="000000"/>
                </a:solidFill>
                <a:latin typeface="Arial" charset="0"/>
                <a:ea typeface="ＭＳ Ｐゴシック" charset="0"/>
                <a:cs typeface="ＭＳ Ｐゴシック" charset="0"/>
              </a:rPr>
              <a:t>Contract is </a:t>
            </a:r>
            <a:r>
              <a:rPr lang="en-US" sz="2400" dirty="0" err="1">
                <a:solidFill>
                  <a:srgbClr val="000000"/>
                </a:solidFill>
                <a:latin typeface="Arial" charset="0"/>
                <a:ea typeface="ＭＳ Ｐゴシック" charset="0"/>
                <a:cs typeface="ＭＳ Ｐゴシック" charset="0"/>
              </a:rPr>
              <a:t>Finalised</a:t>
            </a:r>
            <a:r>
              <a:rPr lang="en-US" sz="2400" dirty="0">
                <a:solidFill>
                  <a:srgbClr val="000000"/>
                </a:solidFill>
                <a:latin typeface="Arial" charset="0"/>
                <a:ea typeface="ＭＳ Ｐゴシック" charset="0"/>
                <a:cs typeface="ＭＳ Ｐゴシック" charset="0"/>
              </a:rPr>
              <a:t> </a:t>
            </a:r>
          </a:p>
          <a:p>
            <a:pPr marL="342900" indent="-342900" fontAlgn="t">
              <a:lnSpc>
                <a:spcPct val="90000"/>
              </a:lnSpc>
              <a:spcBef>
                <a:spcPct val="20000"/>
              </a:spcBef>
              <a:buSzPct val="100000"/>
              <a:buFontTx/>
              <a:buChar char="•"/>
              <a:defRPr/>
            </a:pPr>
            <a:r>
              <a:rPr lang="en-US" sz="2400" dirty="0">
                <a:solidFill>
                  <a:srgbClr val="000000"/>
                </a:solidFill>
                <a:latin typeface="Arial" charset="0"/>
                <a:ea typeface="ＭＳ Ｐゴシック" charset="0"/>
                <a:cs typeface="ＭＳ Ｐゴシック" charset="0"/>
              </a:rPr>
              <a:t>Price &amp; Schedule are Negotiated</a:t>
            </a:r>
          </a:p>
          <a:p>
            <a:pPr marL="342900" indent="-342900" fontAlgn="t">
              <a:lnSpc>
                <a:spcPct val="90000"/>
              </a:lnSpc>
              <a:spcBef>
                <a:spcPct val="20000"/>
              </a:spcBef>
              <a:buSzPct val="100000"/>
              <a:buFontTx/>
              <a:buChar char="•"/>
              <a:defRPr/>
            </a:pPr>
            <a:r>
              <a:rPr lang="en-US" sz="2400" dirty="0">
                <a:solidFill>
                  <a:srgbClr val="000000"/>
                </a:solidFill>
                <a:latin typeface="Arial" charset="0"/>
                <a:ea typeface="ＭＳ Ｐゴシック" charset="0"/>
                <a:cs typeface="ＭＳ Ｐゴシック" charset="0"/>
              </a:rPr>
              <a:t>Specifications are Confirmed</a:t>
            </a:r>
          </a:p>
          <a:p>
            <a:pPr fontAlgn="t">
              <a:lnSpc>
                <a:spcPct val="90000"/>
              </a:lnSpc>
              <a:spcBef>
                <a:spcPct val="20000"/>
              </a:spcBef>
              <a:buSzPct val="100000"/>
              <a:defRPr/>
            </a:pPr>
            <a:r>
              <a:rPr lang="en-US" sz="2400" dirty="0">
                <a:solidFill>
                  <a:srgbClr val="000000"/>
                </a:solidFill>
                <a:latin typeface="Arial" charset="0"/>
                <a:ea typeface="ＭＳ Ｐゴシック" charset="0"/>
                <a:cs typeface="ＭＳ Ｐゴシック" charset="0"/>
              </a:rPr>
              <a:t>And before that…</a:t>
            </a:r>
          </a:p>
          <a:p>
            <a:pPr marL="342900" indent="-342900" fontAlgn="t">
              <a:lnSpc>
                <a:spcPct val="90000"/>
              </a:lnSpc>
              <a:spcBef>
                <a:spcPct val="20000"/>
              </a:spcBef>
              <a:buSzPct val="100000"/>
              <a:buFont typeface="Arial" panose="020B0604020202020204" pitchFamily="34" charset="0"/>
              <a:buChar char="•"/>
              <a:defRPr/>
            </a:pPr>
            <a:r>
              <a:rPr lang="en-US" sz="2400" dirty="0">
                <a:solidFill>
                  <a:srgbClr val="000000"/>
                </a:solidFill>
                <a:latin typeface="Arial" charset="0"/>
                <a:ea typeface="ＭＳ Ｐゴシック" charset="0"/>
                <a:cs typeface="ＭＳ Ｐゴシック" charset="0"/>
              </a:rPr>
              <a:t>Demand is </a:t>
            </a:r>
            <a:r>
              <a:rPr lang="en-US" sz="2400" dirty="0" err="1">
                <a:solidFill>
                  <a:srgbClr val="000000"/>
                </a:solidFill>
                <a:latin typeface="Arial" charset="0"/>
                <a:ea typeface="ＭＳ Ｐゴシック" charset="0"/>
                <a:cs typeface="ＭＳ Ｐゴシック" charset="0"/>
              </a:rPr>
              <a:t>Signalled</a:t>
            </a:r>
            <a:r>
              <a:rPr lang="en-US" sz="2400" dirty="0">
                <a:solidFill>
                  <a:srgbClr val="000000"/>
                </a:solidFill>
                <a:latin typeface="Arial" charset="0"/>
                <a:ea typeface="ＭＳ Ｐゴシック" charset="0"/>
                <a:cs typeface="ＭＳ Ｐゴシック" charset="0"/>
              </a:rPr>
              <a:t>.  </a:t>
            </a:r>
            <a:r>
              <a:rPr lang="en-US" sz="2400" i="1" dirty="0">
                <a:solidFill>
                  <a:srgbClr val="000000"/>
                </a:solidFill>
                <a:latin typeface="Arial" charset="0"/>
                <a:ea typeface="ＭＳ Ｐゴシック" charset="0"/>
                <a:cs typeface="ＭＳ Ｐゴシック" charset="0"/>
              </a:rPr>
              <a:t>Yes.</a:t>
            </a:r>
          </a:p>
        </p:txBody>
      </p:sp>
      <p:sp>
        <p:nvSpPr>
          <p:cNvPr id="45" name="Rectangle 44"/>
          <p:cNvSpPr>
            <a:spLocks noChangeArrowheads="1"/>
          </p:cNvSpPr>
          <p:nvPr/>
        </p:nvSpPr>
        <p:spPr bwMode="auto">
          <a:xfrm>
            <a:off x="7356396" y="2928119"/>
            <a:ext cx="3979344" cy="2727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36000" rIns="0" bIns="36000" anchor="t" anchorCtr="0">
            <a:noAutofit/>
          </a:bodyPr>
          <a:lstStyle/>
          <a:p>
            <a:pPr algn="r" fontAlgn="t">
              <a:lnSpc>
                <a:spcPct val="90000"/>
              </a:lnSpc>
              <a:spcBef>
                <a:spcPct val="20000"/>
              </a:spcBef>
              <a:buSzPct val="100000"/>
              <a:defRPr/>
            </a:pPr>
            <a:r>
              <a:rPr lang="en-US" sz="2400" dirty="0">
                <a:solidFill>
                  <a:srgbClr val="000000"/>
                </a:solidFill>
                <a:latin typeface="Arial" charset="0"/>
                <a:ea typeface="ＭＳ Ｐゴシック" charset="0"/>
                <a:cs typeface="ＭＳ Ｐゴシック" charset="0"/>
              </a:rPr>
              <a:t>Order is Shipped?  </a:t>
            </a:r>
            <a:r>
              <a:rPr lang="en-US" sz="2400" i="1" dirty="0">
                <a:solidFill>
                  <a:srgbClr val="000000"/>
                </a:solidFill>
                <a:latin typeface="Arial" charset="0"/>
                <a:ea typeface="ＭＳ Ｐゴシック" charset="0"/>
                <a:cs typeface="ＭＳ Ｐゴシック" charset="0"/>
              </a:rPr>
              <a:t>No.</a:t>
            </a:r>
          </a:p>
          <a:p>
            <a:pPr algn="r" fontAlgn="t">
              <a:lnSpc>
                <a:spcPct val="90000"/>
              </a:lnSpc>
              <a:spcBef>
                <a:spcPct val="20000"/>
              </a:spcBef>
              <a:buSzPct val="100000"/>
              <a:defRPr/>
            </a:pPr>
            <a:r>
              <a:rPr lang="en-US" sz="2400" dirty="0">
                <a:solidFill>
                  <a:srgbClr val="000000"/>
                </a:solidFill>
                <a:latin typeface="Arial" charset="0"/>
                <a:ea typeface="ＭＳ Ｐゴシック" charset="0"/>
                <a:cs typeface="ＭＳ Ｐゴシック" charset="0"/>
              </a:rPr>
              <a:t>Order is Received?  </a:t>
            </a:r>
            <a:r>
              <a:rPr lang="en-US" sz="2400" i="1" dirty="0">
                <a:solidFill>
                  <a:srgbClr val="000000"/>
                </a:solidFill>
                <a:latin typeface="Arial" charset="0"/>
                <a:ea typeface="ＭＳ Ｐゴシック" charset="0"/>
                <a:cs typeface="ＭＳ Ｐゴシック" charset="0"/>
              </a:rPr>
              <a:t>No.</a:t>
            </a:r>
            <a:endParaRPr lang="en-US" sz="2400" dirty="0">
              <a:solidFill>
                <a:srgbClr val="000000"/>
              </a:solidFill>
              <a:latin typeface="Arial" charset="0"/>
              <a:ea typeface="ＭＳ Ｐゴシック" charset="0"/>
              <a:cs typeface="ＭＳ Ｐゴシック" charset="0"/>
            </a:endParaRPr>
          </a:p>
          <a:p>
            <a:pPr algn="r" fontAlgn="t">
              <a:lnSpc>
                <a:spcPct val="90000"/>
              </a:lnSpc>
              <a:spcBef>
                <a:spcPct val="20000"/>
              </a:spcBef>
              <a:buSzPct val="100000"/>
              <a:defRPr/>
            </a:pPr>
            <a:r>
              <a:rPr lang="en-US" sz="2400" dirty="0">
                <a:solidFill>
                  <a:srgbClr val="000000"/>
                </a:solidFill>
                <a:latin typeface="Arial" charset="0"/>
                <a:ea typeface="ＭＳ Ｐゴシック" charset="0"/>
                <a:cs typeface="ＭＳ Ｐゴシック" charset="0"/>
              </a:rPr>
              <a:t>Order is Received, Tested,  </a:t>
            </a:r>
            <a:br>
              <a:rPr lang="en-US" sz="24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and Accepted?  </a:t>
            </a:r>
            <a:r>
              <a:rPr lang="en-US" sz="2400" i="1" dirty="0">
                <a:solidFill>
                  <a:srgbClr val="000000"/>
                </a:solidFill>
                <a:latin typeface="Arial" charset="0"/>
                <a:ea typeface="ＭＳ Ｐゴシック" charset="0"/>
                <a:cs typeface="ＭＳ Ｐゴシック" charset="0"/>
              </a:rPr>
              <a:t>Yes.</a:t>
            </a:r>
          </a:p>
          <a:p>
            <a:pPr algn="r" fontAlgn="t">
              <a:lnSpc>
                <a:spcPct val="90000"/>
              </a:lnSpc>
              <a:spcBef>
                <a:spcPct val="20000"/>
              </a:spcBef>
              <a:buSzPct val="100000"/>
              <a:defRPr/>
            </a:pPr>
            <a:endParaRPr lang="en-US" sz="2400" i="1" dirty="0">
              <a:solidFill>
                <a:srgbClr val="000000"/>
              </a:solidFill>
              <a:latin typeface="Arial" pitchFamily="34" charset="0"/>
              <a:ea typeface="ＭＳ Ｐゴシック"/>
              <a:cs typeface="ＭＳ Ｐゴシック" charset="0"/>
            </a:endParaRPr>
          </a:p>
          <a:p>
            <a:pPr algn="r" fontAlgn="t">
              <a:lnSpc>
                <a:spcPct val="90000"/>
              </a:lnSpc>
              <a:spcBef>
                <a:spcPct val="20000"/>
              </a:spcBef>
              <a:buSzPct val="100000"/>
              <a:defRPr/>
            </a:pPr>
            <a:r>
              <a:rPr lang="en-US" sz="2400" dirty="0">
                <a:solidFill>
                  <a:srgbClr val="000000"/>
                </a:solidFill>
                <a:latin typeface="Arial" pitchFamily="34" charset="0"/>
                <a:ea typeface="ＭＳ Ｐゴシック"/>
                <a:cs typeface="ＭＳ Ｐゴシック" charset="0"/>
              </a:rPr>
              <a:t>Any other results?</a:t>
            </a:r>
            <a:br>
              <a:rPr lang="en-US" sz="2400" dirty="0">
                <a:solidFill>
                  <a:srgbClr val="000000"/>
                </a:solidFill>
                <a:latin typeface="Arial" pitchFamily="34" charset="0"/>
                <a:ea typeface="ＭＳ Ｐゴシック"/>
                <a:cs typeface="ＭＳ Ｐゴシック" charset="0"/>
              </a:rPr>
            </a:br>
            <a:r>
              <a:rPr lang="en-US" sz="2400" i="1" dirty="0">
                <a:solidFill>
                  <a:srgbClr val="000000"/>
                </a:solidFill>
                <a:latin typeface="Arial" pitchFamily="34" charset="0"/>
                <a:ea typeface="ＭＳ Ｐゴシック"/>
                <a:cs typeface="ＭＳ Ｐゴシック" charset="0"/>
              </a:rPr>
              <a:t>Yes, for other stakeholders.</a:t>
            </a:r>
            <a:endParaRPr lang="en-US" sz="1400" i="1" dirty="0">
              <a:solidFill>
                <a:srgbClr val="000000"/>
              </a:solidFill>
              <a:latin typeface="Arial" pitchFamily="34" charset="0"/>
              <a:ea typeface="ＭＳ Ｐゴシック"/>
              <a:cs typeface="Arial" pitchFamily="34" charset="0"/>
            </a:endParaRPr>
          </a:p>
        </p:txBody>
      </p:sp>
      <p:sp>
        <p:nvSpPr>
          <p:cNvPr id="4" name="Rectangle 3"/>
          <p:cNvSpPr/>
          <p:nvPr/>
        </p:nvSpPr>
        <p:spPr>
          <a:xfrm>
            <a:off x="815991" y="2487845"/>
            <a:ext cx="1138068" cy="387798"/>
          </a:xfrm>
          <a:prstGeom prst="rect">
            <a:avLst/>
          </a:prstGeom>
        </p:spPr>
        <p:txBody>
          <a:bodyPr wrap="none">
            <a:spAutoFit/>
          </a:bodyPr>
          <a:lstStyle/>
          <a:p>
            <a:pPr eaLnBrk="0" fontAlgn="base" hangingPunct="0">
              <a:lnSpc>
                <a:spcPct val="80000"/>
              </a:lnSpc>
              <a:spcBef>
                <a:spcPct val="32000"/>
              </a:spcBef>
              <a:spcAft>
                <a:spcPct val="0"/>
              </a:spcAft>
              <a:buClr>
                <a:srgbClr val="000000"/>
              </a:buClr>
              <a:defRPr/>
            </a:pPr>
            <a:r>
              <a:rPr lang="en-US" sz="2400" i="1" dirty="0">
                <a:solidFill>
                  <a:srgbClr val="000000"/>
                </a:solidFill>
                <a:latin typeface="Arial" charset="0"/>
                <a:ea typeface="ＭＳ Ｐゴシック" charset="0"/>
                <a:cs typeface="ＭＳ Ｐゴシック" charset="0"/>
              </a:rPr>
              <a:t>Trigger</a:t>
            </a:r>
          </a:p>
        </p:txBody>
      </p:sp>
      <p:sp>
        <p:nvSpPr>
          <p:cNvPr id="17" name="Rectangle 16"/>
          <p:cNvSpPr/>
          <p:nvPr/>
        </p:nvSpPr>
        <p:spPr>
          <a:xfrm>
            <a:off x="10243614" y="2489560"/>
            <a:ext cx="1058302" cy="387798"/>
          </a:xfrm>
          <a:prstGeom prst="rect">
            <a:avLst/>
          </a:prstGeom>
        </p:spPr>
        <p:txBody>
          <a:bodyPr wrap="none">
            <a:spAutoFit/>
          </a:bodyPr>
          <a:lstStyle/>
          <a:p>
            <a:pPr algn="r" eaLnBrk="0" fontAlgn="base" hangingPunct="0">
              <a:lnSpc>
                <a:spcPct val="80000"/>
              </a:lnSpc>
              <a:spcBef>
                <a:spcPct val="32000"/>
              </a:spcBef>
              <a:spcAft>
                <a:spcPct val="0"/>
              </a:spcAft>
              <a:buClr>
                <a:srgbClr val="000000"/>
              </a:buClr>
              <a:defRPr/>
            </a:pPr>
            <a:r>
              <a:rPr lang="en-US" sz="2400" i="1" dirty="0">
                <a:solidFill>
                  <a:srgbClr val="000000"/>
                </a:solidFill>
                <a:latin typeface="Arial" charset="0"/>
                <a:ea typeface="ＭＳ Ｐゴシック" charset="0"/>
                <a:cs typeface="ＭＳ Ｐゴシック" charset="0"/>
              </a:rPr>
              <a:t>Result</a:t>
            </a:r>
          </a:p>
        </p:txBody>
      </p:sp>
    </p:spTree>
    <p:extLst>
      <p:ext uri="{BB962C8B-B14F-4D97-AF65-F5344CB8AC3E}">
        <p14:creationId xmlns:p14="http://schemas.microsoft.com/office/powerpoint/2010/main" val="756723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4">
                                            <p:txEl>
                                              <p:pRg st="1" end="1"/>
                                            </p:txEl>
                                          </p:spTgt>
                                        </p:tgtEl>
                                        <p:attrNameLst>
                                          <p:attrName>style.visibility</p:attrName>
                                        </p:attrNameLst>
                                      </p:cBhvr>
                                      <p:to>
                                        <p:strVal val="visible"/>
                                      </p:to>
                                    </p:set>
                                    <p:animEffect transition="in" filter="dissolve">
                                      <p:cBhvr>
                                        <p:cTn id="12" dur="500"/>
                                        <p:tgtEl>
                                          <p:spTgt spid="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4">
                                            <p:txEl>
                                              <p:pRg st="2" end="2"/>
                                            </p:txEl>
                                          </p:spTgt>
                                        </p:tgtEl>
                                        <p:attrNameLst>
                                          <p:attrName>style.visibility</p:attrName>
                                        </p:attrNameLst>
                                      </p:cBhvr>
                                      <p:to>
                                        <p:strVal val="visible"/>
                                      </p:to>
                                    </p:set>
                                    <p:animEffect transition="in" filter="dissolve">
                                      <p:cBhvr>
                                        <p:cTn id="17" dur="500"/>
                                        <p:tgtEl>
                                          <p:spTgt spid="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4">
                                            <p:txEl>
                                              <p:pRg st="3" end="3"/>
                                            </p:txEl>
                                          </p:spTgt>
                                        </p:tgtEl>
                                        <p:attrNameLst>
                                          <p:attrName>style.visibility</p:attrName>
                                        </p:attrNameLst>
                                      </p:cBhvr>
                                      <p:to>
                                        <p:strVal val="visible"/>
                                      </p:to>
                                    </p:set>
                                    <p:animEffect transition="in" filter="dissolve">
                                      <p:cBhvr>
                                        <p:cTn id="22" dur="500"/>
                                        <p:tgtEl>
                                          <p:spTgt spid="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4">
                                            <p:txEl>
                                              <p:pRg st="4" end="4"/>
                                            </p:txEl>
                                          </p:spTgt>
                                        </p:tgtEl>
                                        <p:attrNameLst>
                                          <p:attrName>style.visibility</p:attrName>
                                        </p:attrNameLst>
                                      </p:cBhvr>
                                      <p:to>
                                        <p:strVal val="visible"/>
                                      </p:to>
                                    </p:set>
                                    <p:animEffect transition="in" filter="dissolve">
                                      <p:cBhvr>
                                        <p:cTn id="27" dur="500"/>
                                        <p:tgtEl>
                                          <p:spTgt spid="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4">
                                            <p:txEl>
                                              <p:pRg st="5" end="5"/>
                                            </p:txEl>
                                          </p:spTgt>
                                        </p:tgtEl>
                                        <p:attrNameLst>
                                          <p:attrName>style.visibility</p:attrName>
                                        </p:attrNameLst>
                                      </p:cBhvr>
                                      <p:to>
                                        <p:strVal val="visible"/>
                                      </p:to>
                                    </p:set>
                                    <p:animEffect transition="in" filter="dissolve">
                                      <p:cBhvr>
                                        <p:cTn id="32" dur="500"/>
                                        <p:tgtEl>
                                          <p:spTgt spid="4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4">
                                            <p:txEl>
                                              <p:pRg st="6" end="6"/>
                                            </p:txEl>
                                          </p:spTgt>
                                        </p:tgtEl>
                                        <p:attrNameLst>
                                          <p:attrName>style.visibility</p:attrName>
                                        </p:attrNameLst>
                                      </p:cBhvr>
                                      <p:to>
                                        <p:strVal val="visible"/>
                                      </p:to>
                                    </p:set>
                                    <p:animEffect transition="in" filter="dissolve">
                                      <p:cBhvr>
                                        <p:cTn id="37" dur="500"/>
                                        <p:tgtEl>
                                          <p:spTgt spid="4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5">
                                            <p:txEl>
                                              <p:pRg st="0" end="0"/>
                                            </p:txEl>
                                          </p:spTgt>
                                        </p:tgtEl>
                                        <p:attrNameLst>
                                          <p:attrName>style.visibility</p:attrName>
                                        </p:attrNameLst>
                                      </p:cBhvr>
                                      <p:to>
                                        <p:strVal val="visible"/>
                                      </p:to>
                                    </p:set>
                                    <p:animEffect transition="in" filter="dissolve">
                                      <p:cBhvr>
                                        <p:cTn id="42" dur="500"/>
                                        <p:tgtEl>
                                          <p:spTgt spid="4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5">
                                            <p:txEl>
                                              <p:pRg st="1" end="1"/>
                                            </p:txEl>
                                          </p:spTgt>
                                        </p:tgtEl>
                                        <p:attrNameLst>
                                          <p:attrName>style.visibility</p:attrName>
                                        </p:attrNameLst>
                                      </p:cBhvr>
                                      <p:to>
                                        <p:strVal val="visible"/>
                                      </p:to>
                                    </p:set>
                                    <p:animEffect transition="in" filter="dissolve">
                                      <p:cBhvr>
                                        <p:cTn id="47" dur="500"/>
                                        <p:tgtEl>
                                          <p:spTgt spid="4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5">
                                            <p:txEl>
                                              <p:pRg st="2" end="2"/>
                                            </p:txEl>
                                          </p:spTgt>
                                        </p:tgtEl>
                                        <p:attrNameLst>
                                          <p:attrName>style.visibility</p:attrName>
                                        </p:attrNameLst>
                                      </p:cBhvr>
                                      <p:to>
                                        <p:strVal val="visible"/>
                                      </p:to>
                                    </p:set>
                                    <p:animEffect transition="in" filter="dissolve">
                                      <p:cBhvr>
                                        <p:cTn id="52" dur="500"/>
                                        <p:tgtEl>
                                          <p:spTgt spid="4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5">
                                            <p:txEl>
                                              <p:pRg st="4" end="4"/>
                                            </p:txEl>
                                          </p:spTgt>
                                        </p:tgtEl>
                                        <p:attrNameLst>
                                          <p:attrName>style.visibility</p:attrName>
                                        </p:attrNameLst>
                                      </p:cBhvr>
                                      <p:to>
                                        <p:strVal val="visible"/>
                                      </p:to>
                                    </p:set>
                                    <p:animEffect transition="in" filter="dissolve">
                                      <p:cBhvr>
                                        <p:cTn id="57" dur="500"/>
                                        <p:tgtEl>
                                          <p:spTgt spid="45">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904643"/>
                                        </p:tgtEl>
                                        <p:attrNameLst>
                                          <p:attrName>style.visibility</p:attrName>
                                        </p:attrNameLst>
                                      </p:cBhvr>
                                      <p:to>
                                        <p:strVal val="visible"/>
                                      </p:to>
                                    </p:set>
                                    <p:animEffect transition="in" filter="dissolve">
                                      <p:cBhvr>
                                        <p:cTn id="62" dur="500"/>
                                        <p:tgtEl>
                                          <p:spTgt spid="1904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4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116570" y="864959"/>
            <a:ext cx="2891772" cy="4252607"/>
          </a:xfrm>
          <a:prstGeom prst="rect">
            <a:avLst/>
          </a:prstGeom>
        </p:spPr>
      </p:pic>
      <p:sp>
        <p:nvSpPr>
          <p:cNvPr id="2" name="Title 1"/>
          <p:cNvSpPr>
            <a:spLocks noGrp="1"/>
          </p:cNvSpPr>
          <p:nvPr>
            <p:ph type="title"/>
          </p:nvPr>
        </p:nvSpPr>
        <p:spPr/>
        <p:txBody>
          <a:bodyPr/>
          <a:lstStyle/>
          <a:p>
            <a:r>
              <a:rPr lang="en-US" dirty="0">
                <a:solidFill>
                  <a:srgbClr val="000000"/>
                </a:solidFill>
                <a:ea typeface="Times New Roman"/>
                <a:cs typeface="Arial"/>
              </a:rPr>
              <a:t>Venting example</a:t>
            </a:r>
            <a:endParaRPr lang="en-US" dirty="0"/>
          </a:p>
        </p:txBody>
      </p:sp>
      <p:sp>
        <p:nvSpPr>
          <p:cNvPr id="9" name="Rectangle 5"/>
          <p:cNvSpPr>
            <a:spLocks noChangeArrowheads="1"/>
          </p:cNvSpPr>
          <p:nvPr/>
        </p:nvSpPr>
        <p:spPr bwMode="auto">
          <a:xfrm>
            <a:off x="441739" y="803743"/>
            <a:ext cx="6043585" cy="265624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6350" indent="-6350">
              <a:lnSpc>
                <a:spcPct val="90000"/>
              </a:lnSpc>
              <a:spcBef>
                <a:spcPct val="40000"/>
              </a:spcBef>
              <a:buClr>
                <a:srgbClr val="000000"/>
              </a:buClr>
              <a:defRPr/>
            </a:pPr>
            <a:r>
              <a:rPr lang="en-US" sz="2400" dirty="0">
                <a:solidFill>
                  <a:srgbClr val="000000"/>
                </a:solidFill>
                <a:latin typeface="Arial" charset="0"/>
                <a:ea typeface="ＭＳ Ｐゴシック" charset="0"/>
                <a:cs typeface="ＭＳ Ｐゴシック" charset="0"/>
              </a:rPr>
              <a:t>Topic – </a:t>
            </a:r>
            <a:br>
              <a:rPr lang="en-US" sz="24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“Strategic Scheduling / Course Management”</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(what that meant</a:t>
            </a:r>
            <a:r>
              <a:rPr lang="is-IS" sz="2000" dirty="0">
                <a:solidFill>
                  <a:srgbClr val="000000"/>
                </a:solidFill>
                <a:latin typeface="Arial" charset="0"/>
                <a:ea typeface="ＭＳ Ｐゴシック" charset="0"/>
                <a:cs typeface="ＭＳ Ｐゴシック" charset="0"/>
              </a:rPr>
              <a:t>… not exactly clear)</a:t>
            </a:r>
            <a:endParaRPr lang="en-US" sz="2000" dirty="0">
              <a:solidFill>
                <a:srgbClr val="000000"/>
              </a:solidFill>
              <a:latin typeface="Arial" charset="0"/>
              <a:ea typeface="ＭＳ Ｐゴシック" charset="0"/>
              <a:cs typeface="ＭＳ Ｐゴシック" charset="0"/>
            </a:endParaRPr>
          </a:p>
          <a:p>
            <a:pPr marL="6350" indent="-6350">
              <a:lnSpc>
                <a:spcPct val="90000"/>
              </a:lnSpc>
              <a:spcBef>
                <a:spcPct val="40000"/>
              </a:spcBef>
              <a:buClr>
                <a:srgbClr val="000000"/>
              </a:buClr>
              <a:defRPr/>
            </a:pPr>
            <a:r>
              <a:rPr lang="en-US" sz="2400" dirty="0">
                <a:solidFill>
                  <a:srgbClr val="000000"/>
                </a:solidFill>
                <a:latin typeface="Arial" charset="0"/>
                <a:ea typeface="ＭＳ Ｐゴシック" charset="0"/>
                <a:cs typeface="ＭＳ Ｐゴシック" charset="0"/>
              </a:rPr>
              <a:t>Senior university personnel – </a:t>
            </a:r>
            <a:br>
              <a:rPr lang="en-US" sz="24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Department Chairs, Deans, </a:t>
            </a:r>
            <a:r>
              <a:rPr lang="is-IS" sz="2400" dirty="0">
                <a:solidFill>
                  <a:srgbClr val="000000"/>
                </a:solidFill>
                <a:latin typeface="Arial" charset="0"/>
                <a:ea typeface="ＭＳ Ｐゴシック" charset="0"/>
                <a:cs typeface="ＭＳ Ｐゴシック" charset="0"/>
              </a:rPr>
              <a:t>…</a:t>
            </a:r>
            <a:endParaRPr lang="en-US" sz="2400" dirty="0">
              <a:solidFill>
                <a:srgbClr val="000000"/>
              </a:solidFill>
              <a:latin typeface="Arial" charset="0"/>
              <a:ea typeface="ＭＳ Ｐゴシック" charset="0"/>
              <a:cs typeface="ＭＳ Ｐゴシック" charset="0"/>
            </a:endParaRPr>
          </a:p>
          <a:p>
            <a:pPr marL="6350" indent="-6350">
              <a:lnSpc>
                <a:spcPct val="90000"/>
              </a:lnSpc>
              <a:spcBef>
                <a:spcPct val="40000"/>
              </a:spcBef>
              <a:buClr>
                <a:srgbClr val="000000"/>
              </a:buClr>
              <a:defRPr/>
            </a:pPr>
            <a:r>
              <a:rPr lang="en-CA" sz="2400" dirty="0">
                <a:solidFill>
                  <a:srgbClr val="000000"/>
                </a:solidFill>
                <a:latin typeface="Arial" charset="0"/>
                <a:ea typeface="ＭＳ Ｐゴシック" charset="0"/>
                <a:cs typeface="ＭＳ Ｐゴシック" charset="0"/>
              </a:rPr>
              <a:t>45 minutes for venting – </a:t>
            </a:r>
            <a:br>
              <a:rPr lang="en-CA" sz="2400" dirty="0">
                <a:solidFill>
                  <a:srgbClr val="000000"/>
                </a:solidFill>
                <a:latin typeface="Arial" charset="0"/>
                <a:ea typeface="ＭＳ Ｐゴシック" charset="0"/>
                <a:cs typeface="ＭＳ Ｐゴシック" charset="0"/>
              </a:rPr>
            </a:br>
            <a:r>
              <a:rPr lang="en-CA" sz="2400" i="1" dirty="0">
                <a:solidFill>
                  <a:srgbClr val="000000"/>
                </a:solidFill>
                <a:latin typeface="Arial" charset="0"/>
                <a:ea typeface="ＭＳ Ｐゴシック" charset="0"/>
                <a:cs typeface="ＭＳ Ｐゴシック" charset="0"/>
              </a:rPr>
              <a:t>it was well used!</a:t>
            </a:r>
            <a:endParaRPr lang="en-US" sz="2400" i="1" dirty="0">
              <a:solidFill>
                <a:srgbClr val="000000"/>
              </a:solidFill>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FC71DFBC-2971-404E-99B8-1C53E31CFEF9}"/>
              </a:ext>
            </a:extLst>
          </p:cNvPr>
          <p:cNvGrpSpPr/>
          <p:nvPr/>
        </p:nvGrpSpPr>
        <p:grpSpPr>
          <a:xfrm>
            <a:off x="4797619" y="1693819"/>
            <a:ext cx="3828366" cy="4969140"/>
            <a:chOff x="5235608" y="1716871"/>
            <a:chExt cx="3828366" cy="4969140"/>
          </a:xfrm>
        </p:grpSpPr>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02703" y="1716871"/>
              <a:ext cx="3707261" cy="4969140"/>
            </a:xfrm>
            <a:prstGeom prst="rect">
              <a:avLst/>
            </a:prstGeom>
          </p:spPr>
        </p:pic>
        <p:sp>
          <p:nvSpPr>
            <p:cNvPr id="5" name="Rounded Rectangle 4"/>
            <p:cNvSpPr/>
            <p:nvPr/>
          </p:nvSpPr>
          <p:spPr bwMode="auto">
            <a:xfrm>
              <a:off x="5235608" y="3559885"/>
              <a:ext cx="3828366" cy="184267"/>
            </a:xfrm>
            <a:prstGeom prst="roundRect">
              <a:avLst>
                <a:gd name="adj" fmla="val 7261"/>
              </a:avLst>
            </a:prstGeom>
            <a:noFill/>
            <a:ln w="15875" cap="flat" cmpd="sng" algn="ctr">
              <a:solidFill>
                <a:srgbClr val="FF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3037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“Venting” 1 &amp; 2</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27893" y="793816"/>
            <a:ext cx="4452717" cy="5936956"/>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14720" y="782475"/>
            <a:ext cx="4429066" cy="5905421"/>
          </a:xfrm>
          <a:prstGeom prst="rect">
            <a:avLst/>
          </a:prstGeom>
        </p:spPr>
      </p:pic>
    </p:spTree>
    <p:extLst>
      <p:ext uri="{BB962C8B-B14F-4D97-AF65-F5344CB8AC3E}">
        <p14:creationId xmlns:p14="http://schemas.microsoft.com/office/powerpoint/2010/main" val="17671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“Venting” 3 &amp; 4</a:t>
            </a:r>
          </a:p>
        </p:txBody>
      </p:sp>
      <p:pic>
        <p:nvPicPr>
          <p:cNvPr id="5" name="Picture 4" descr="IMG_276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7300" y="715083"/>
            <a:ext cx="4426356" cy="5901808"/>
          </a:xfrm>
          <a:prstGeom prst="rect">
            <a:avLst/>
          </a:prstGeom>
        </p:spPr>
      </p:pic>
      <p:pic>
        <p:nvPicPr>
          <p:cNvPr id="6" name="Picture 5" descr="IMG_277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46642" y="714436"/>
            <a:ext cx="4429673" cy="5906231"/>
          </a:xfrm>
          <a:prstGeom prst="rect">
            <a:avLst/>
          </a:prstGeom>
        </p:spPr>
      </p:pic>
    </p:spTree>
    <p:extLst>
      <p:ext uri="{BB962C8B-B14F-4D97-AF65-F5344CB8AC3E}">
        <p14:creationId xmlns:p14="http://schemas.microsoft.com/office/powerpoint/2010/main" val="41604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“Venting” 5 &amp; 6</a:t>
            </a:r>
          </a:p>
        </p:txBody>
      </p:sp>
      <p:pic>
        <p:nvPicPr>
          <p:cNvPr id="5" name="Picture 4" descr="IMG_277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2640" y="730883"/>
            <a:ext cx="4435832" cy="5914443"/>
          </a:xfrm>
          <a:prstGeom prst="rect">
            <a:avLst/>
          </a:prstGeom>
        </p:spPr>
      </p:pic>
      <p:pic>
        <p:nvPicPr>
          <p:cNvPr id="6" name="Picture 5" descr="IMG_277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9879" y="743214"/>
            <a:ext cx="4435830" cy="5914441"/>
          </a:xfrm>
          <a:prstGeom prst="rect">
            <a:avLst/>
          </a:prstGeom>
        </p:spPr>
      </p:pic>
    </p:spTree>
    <p:extLst>
      <p:ext uri="{BB962C8B-B14F-4D97-AF65-F5344CB8AC3E}">
        <p14:creationId xmlns:p14="http://schemas.microsoft.com/office/powerpoint/2010/main" val="175346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“Venting” topics raised a LOT of angst</a:t>
            </a:r>
          </a:p>
        </p:txBody>
      </p:sp>
      <p:pic>
        <p:nvPicPr>
          <p:cNvPr id="5" name="Picture 4" descr="IMG_2781.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47512" y="775444"/>
            <a:ext cx="3019748" cy="4026330"/>
          </a:xfrm>
          <a:prstGeom prst="rect">
            <a:avLst/>
          </a:prstGeom>
        </p:spPr>
      </p:pic>
      <p:pic>
        <p:nvPicPr>
          <p:cNvPr id="6" name="Picture 5" descr="IMG_2782.jp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98019" y="1688756"/>
            <a:ext cx="3009544" cy="4012725"/>
          </a:xfrm>
          <a:prstGeom prst="rect">
            <a:avLst/>
          </a:prstGeom>
        </p:spPr>
      </p:pic>
      <p:pic>
        <p:nvPicPr>
          <p:cNvPr id="7" name="Picture 6" descr="IMG_2785.jp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40049" y="2364029"/>
            <a:ext cx="3018681" cy="4024907"/>
          </a:xfrm>
          <a:prstGeom prst="rect">
            <a:avLst/>
          </a:prstGeom>
        </p:spPr>
      </p:pic>
    </p:spTree>
    <p:extLst>
      <p:ext uri="{BB962C8B-B14F-4D97-AF65-F5344CB8AC3E}">
        <p14:creationId xmlns:p14="http://schemas.microsoft.com/office/powerpoint/2010/main" val="144155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“Venting” topics raised a LOT of angst</a:t>
            </a:r>
          </a:p>
        </p:txBody>
      </p:sp>
      <p:pic>
        <p:nvPicPr>
          <p:cNvPr id="4" name="Picture 3" descr="IMG_278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3496" y="727410"/>
            <a:ext cx="4437997" cy="5917330"/>
          </a:xfrm>
          <a:prstGeom prst="rect">
            <a:avLst/>
          </a:prstGeom>
        </p:spPr>
      </p:pic>
      <p:sp>
        <p:nvSpPr>
          <p:cNvPr id="7" name="TextBox 6"/>
          <p:cNvSpPr txBox="1">
            <a:spLocks noChangeArrowheads="1"/>
          </p:cNvSpPr>
          <p:nvPr/>
        </p:nvSpPr>
        <p:spPr bwMode="auto">
          <a:xfrm rot="21133372">
            <a:off x="5686635" y="4467513"/>
            <a:ext cx="4664691" cy="58578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eaLnBrk="1" hangingPunct="1">
              <a:lnSpc>
                <a:spcPct val="100000"/>
              </a:lnSpc>
              <a:spcBef>
                <a:spcPct val="0"/>
              </a:spcBef>
              <a:buClr>
                <a:srgbClr val="000000"/>
              </a:buClr>
              <a:buFontTx/>
              <a:buNone/>
            </a:pPr>
            <a:r>
              <a:rPr lang="ja-JP" altLang="en-US" sz="3200" dirty="0">
                <a:solidFill>
                  <a:srgbClr val="000000"/>
                </a:solidFill>
                <a:cs typeface="Arial" charset="0"/>
              </a:rPr>
              <a:t>“</a:t>
            </a:r>
            <a:r>
              <a:rPr lang="en-US" sz="3200" dirty="0">
                <a:solidFill>
                  <a:srgbClr val="000000"/>
                </a:solidFill>
                <a:cs typeface="Arial" charset="0"/>
              </a:rPr>
              <a:t>Now what???!!!</a:t>
            </a:r>
            <a:r>
              <a:rPr lang="ja-JP" altLang="en-US" sz="3200" dirty="0">
                <a:solidFill>
                  <a:srgbClr val="000000"/>
                </a:solidFill>
                <a:cs typeface="Arial" charset="0"/>
              </a:rPr>
              <a:t>”</a:t>
            </a:r>
            <a:endParaRPr lang="en-US" sz="3200" dirty="0">
              <a:solidFill>
                <a:srgbClr val="000000"/>
              </a:solidFill>
              <a:cs typeface="Arial" charset="0"/>
            </a:endParaRPr>
          </a:p>
        </p:txBody>
      </p:sp>
    </p:spTree>
    <p:extLst>
      <p:ext uri="{BB962C8B-B14F-4D97-AF65-F5344CB8AC3E}">
        <p14:creationId xmlns:p14="http://schemas.microsoft.com/office/powerpoint/2010/main" val="377286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Overnight, team </a:t>
            </a:r>
            <a:r>
              <a:rPr lang="en-US" dirty="0" err="1"/>
              <a:t>synthesises</a:t>
            </a:r>
            <a:r>
              <a:rPr lang="en-US" dirty="0"/>
              <a:t> 8 key themes</a:t>
            </a:r>
          </a:p>
        </p:txBody>
      </p:sp>
      <p:pic>
        <p:nvPicPr>
          <p:cNvPr id="3" name="Picture 2" descr="SSCM-2 - 09 - Version 2.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70826" y="931898"/>
            <a:ext cx="2249974" cy="1503905"/>
          </a:xfrm>
          <a:prstGeom prst="rect">
            <a:avLst/>
          </a:prstGeom>
        </p:spPr>
      </p:pic>
      <p:pic>
        <p:nvPicPr>
          <p:cNvPr id="5" name="Picture 4" descr="SSCM-2 - 10 - Version 2.JP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90481" y="919945"/>
            <a:ext cx="2257602" cy="1492611"/>
          </a:xfrm>
          <a:prstGeom prst="rect">
            <a:avLst/>
          </a:prstGeom>
        </p:spPr>
      </p:pic>
      <p:pic>
        <p:nvPicPr>
          <p:cNvPr id="6" name="Picture 5" descr="SSCM-2 - 08 - Version 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52010" y="922619"/>
            <a:ext cx="2333359" cy="1490284"/>
          </a:xfrm>
          <a:prstGeom prst="rect">
            <a:avLst/>
          </a:prstGeom>
        </p:spPr>
      </p:pic>
      <p:pic>
        <p:nvPicPr>
          <p:cNvPr id="8" name="Picture 7" descr="SSCM-2 - 11 - Version 2.JP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48117" y="2800129"/>
            <a:ext cx="2340490" cy="1600693"/>
          </a:xfrm>
          <a:prstGeom prst="rect">
            <a:avLst/>
          </a:prstGeom>
        </p:spPr>
      </p:pic>
      <p:pic>
        <p:nvPicPr>
          <p:cNvPr id="9" name="Picture 8" descr="P1050847.JP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13474" y="2786234"/>
            <a:ext cx="1805359" cy="2618763"/>
          </a:xfrm>
          <a:prstGeom prst="rect">
            <a:avLst/>
          </a:prstGeom>
        </p:spPr>
      </p:pic>
      <p:pic>
        <p:nvPicPr>
          <p:cNvPr id="10" name="Picture 9" descr="P1050848.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10257" y="2795057"/>
            <a:ext cx="2241393" cy="1537869"/>
          </a:xfrm>
          <a:prstGeom prst="rect">
            <a:avLst/>
          </a:prstGeom>
        </p:spPr>
      </p:pic>
      <p:pic>
        <p:nvPicPr>
          <p:cNvPr id="11" name="Picture 10" descr="P1050849.JPG"/>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48123" y="4791053"/>
            <a:ext cx="2327558" cy="1557753"/>
          </a:xfrm>
          <a:prstGeom prst="rect">
            <a:avLst/>
          </a:prstGeom>
        </p:spPr>
      </p:pic>
      <p:pic>
        <p:nvPicPr>
          <p:cNvPr id="12" name="Picture 11" descr="P1050850.JPG"/>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69418" y="4781791"/>
            <a:ext cx="2327559" cy="1576143"/>
          </a:xfrm>
          <a:prstGeom prst="rect">
            <a:avLst/>
          </a:prstGeom>
        </p:spPr>
      </p:pic>
      <p:sp>
        <p:nvSpPr>
          <p:cNvPr id="16" name="TextBox 15"/>
          <p:cNvSpPr txBox="1">
            <a:spLocks noChangeArrowheads="1"/>
          </p:cNvSpPr>
          <p:nvPr/>
        </p:nvSpPr>
        <p:spPr bwMode="auto">
          <a:xfrm rot="21133372">
            <a:off x="8830491" y="5917924"/>
            <a:ext cx="1668773" cy="830997"/>
          </a:xfrm>
          <a:prstGeom prst="rect">
            <a:avLst/>
          </a:prstGeom>
          <a:solidFill>
            <a:srgbClr val="FFFF00"/>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The central issue - uncovered!</a:t>
            </a:r>
            <a:endParaRPr lang="en-US" dirty="0">
              <a:latin typeface="Arial" charset="0"/>
              <a:ea typeface="ＭＳ Ｐゴシック" charset="0"/>
            </a:endParaRPr>
          </a:p>
        </p:txBody>
      </p:sp>
      <p:grpSp>
        <p:nvGrpSpPr>
          <p:cNvPr id="4" name="Group 3">
            <a:extLst>
              <a:ext uri="{FF2B5EF4-FFF2-40B4-BE49-F238E27FC236}">
                <a16:creationId xmlns:a16="http://schemas.microsoft.com/office/drawing/2014/main" id="{EE00A9EF-B79D-69DB-44D7-DE717708750F}"/>
              </a:ext>
            </a:extLst>
          </p:cNvPr>
          <p:cNvGrpSpPr/>
          <p:nvPr/>
        </p:nvGrpSpPr>
        <p:grpSpPr>
          <a:xfrm>
            <a:off x="2540322" y="1983634"/>
            <a:ext cx="7899570" cy="4553700"/>
            <a:chOff x="2540322" y="1983634"/>
            <a:chExt cx="7899570" cy="4553700"/>
          </a:xfrm>
        </p:grpSpPr>
        <p:sp>
          <p:nvSpPr>
            <p:cNvPr id="13" name="TextBox 12"/>
            <p:cNvSpPr txBox="1">
              <a:spLocks noChangeArrowheads="1"/>
            </p:cNvSpPr>
            <p:nvPr/>
          </p:nvSpPr>
          <p:spPr bwMode="auto">
            <a:xfrm rot="21133372">
              <a:off x="6136912" y="3694608"/>
              <a:ext cx="1668773" cy="338554"/>
            </a:xfrm>
            <a:prstGeom prst="rect">
              <a:avLst/>
            </a:prstGeom>
            <a:solidFill>
              <a:srgbClr val="66FFFF"/>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Priorities!</a:t>
              </a:r>
              <a:endParaRPr lang="en-US" dirty="0">
                <a:latin typeface="Arial" charset="0"/>
                <a:ea typeface="ＭＳ Ｐゴシック" charset="0"/>
              </a:endParaRPr>
            </a:p>
          </p:txBody>
        </p:sp>
        <p:sp>
          <p:nvSpPr>
            <p:cNvPr id="14" name="TextBox 13"/>
            <p:cNvSpPr txBox="1">
              <a:spLocks noChangeArrowheads="1"/>
            </p:cNvSpPr>
            <p:nvPr/>
          </p:nvSpPr>
          <p:spPr bwMode="auto">
            <a:xfrm rot="21133372">
              <a:off x="5731691" y="1983634"/>
              <a:ext cx="1668773" cy="338554"/>
            </a:xfrm>
            <a:prstGeom prst="rect">
              <a:avLst/>
            </a:prstGeom>
            <a:solidFill>
              <a:srgbClr val="66FFFF"/>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Differentiator!</a:t>
              </a:r>
              <a:endParaRPr lang="en-US" dirty="0">
                <a:latin typeface="Arial" charset="0"/>
                <a:ea typeface="ＭＳ Ｐゴシック" charset="0"/>
              </a:endParaRPr>
            </a:p>
          </p:txBody>
        </p:sp>
        <p:sp>
          <p:nvSpPr>
            <p:cNvPr id="15" name="TextBox 14"/>
            <p:cNvSpPr txBox="1">
              <a:spLocks noChangeArrowheads="1"/>
            </p:cNvSpPr>
            <p:nvPr/>
          </p:nvSpPr>
          <p:spPr bwMode="auto">
            <a:xfrm rot="21133372">
              <a:off x="5858691" y="5312461"/>
              <a:ext cx="1668773" cy="338554"/>
            </a:xfrm>
            <a:prstGeom prst="rect">
              <a:avLst/>
            </a:prstGeom>
            <a:solidFill>
              <a:srgbClr val="66FFFF"/>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Architecture!</a:t>
              </a:r>
              <a:endParaRPr lang="en-US" dirty="0">
                <a:latin typeface="Arial" charset="0"/>
                <a:ea typeface="ＭＳ Ｐゴシック" charset="0"/>
              </a:endParaRPr>
            </a:p>
          </p:txBody>
        </p:sp>
        <p:sp>
          <p:nvSpPr>
            <p:cNvPr id="17" name="TextBox 16"/>
            <p:cNvSpPr txBox="1">
              <a:spLocks noChangeArrowheads="1"/>
            </p:cNvSpPr>
            <p:nvPr/>
          </p:nvSpPr>
          <p:spPr bwMode="auto">
            <a:xfrm rot="21133372">
              <a:off x="8400871" y="3825984"/>
              <a:ext cx="1908990" cy="584776"/>
            </a:xfrm>
            <a:prstGeom prst="rect">
              <a:avLst/>
            </a:prstGeom>
            <a:solidFill>
              <a:srgbClr val="66FFFF"/>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Feature-based approach!</a:t>
              </a:r>
              <a:endParaRPr lang="en-US" dirty="0">
                <a:latin typeface="Arial" charset="0"/>
                <a:ea typeface="ＭＳ Ｐゴシック" charset="0"/>
              </a:endParaRPr>
            </a:p>
          </p:txBody>
        </p:sp>
        <p:sp>
          <p:nvSpPr>
            <p:cNvPr id="18" name="TextBox 17"/>
            <p:cNvSpPr txBox="1">
              <a:spLocks noChangeArrowheads="1"/>
            </p:cNvSpPr>
            <p:nvPr/>
          </p:nvSpPr>
          <p:spPr bwMode="auto">
            <a:xfrm rot="21133372">
              <a:off x="2540322" y="5706337"/>
              <a:ext cx="2275748" cy="830997"/>
            </a:xfrm>
            <a:prstGeom prst="rect">
              <a:avLst/>
            </a:prstGeom>
            <a:solidFill>
              <a:srgbClr val="66FFFF"/>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Motivation, measurement, and perverse incentives!</a:t>
              </a:r>
              <a:endParaRPr lang="en-US" dirty="0">
                <a:latin typeface="Arial" charset="0"/>
                <a:ea typeface="ＭＳ Ｐゴシック" charset="0"/>
              </a:endParaRPr>
            </a:p>
          </p:txBody>
        </p:sp>
        <p:sp>
          <p:nvSpPr>
            <p:cNvPr id="19" name="TextBox 18"/>
            <p:cNvSpPr txBox="1">
              <a:spLocks noChangeArrowheads="1"/>
            </p:cNvSpPr>
            <p:nvPr/>
          </p:nvSpPr>
          <p:spPr bwMode="auto">
            <a:xfrm rot="21133372">
              <a:off x="2677341" y="3946606"/>
              <a:ext cx="1668773" cy="584776"/>
            </a:xfrm>
            <a:prstGeom prst="rect">
              <a:avLst/>
            </a:prstGeom>
            <a:solidFill>
              <a:srgbClr val="66FFFF"/>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No “end-to-end” view!</a:t>
              </a:r>
              <a:endParaRPr lang="en-US" dirty="0">
                <a:latin typeface="Arial" charset="0"/>
                <a:ea typeface="ＭＳ Ｐゴシック" charset="0"/>
              </a:endParaRPr>
            </a:p>
          </p:txBody>
        </p:sp>
        <p:sp>
          <p:nvSpPr>
            <p:cNvPr id="20" name="TextBox 19"/>
            <p:cNvSpPr txBox="1">
              <a:spLocks noChangeArrowheads="1"/>
            </p:cNvSpPr>
            <p:nvPr/>
          </p:nvSpPr>
          <p:spPr bwMode="auto">
            <a:xfrm rot="21133372">
              <a:off x="8433950" y="2190235"/>
              <a:ext cx="2005942" cy="584776"/>
            </a:xfrm>
            <a:prstGeom prst="rect">
              <a:avLst/>
            </a:prstGeom>
            <a:solidFill>
              <a:srgbClr val="66FFFF"/>
            </a:solidFill>
            <a:ln>
              <a:noFill/>
            </a:ln>
          </p:spPr>
          <p:txBody>
            <a:bodyPr wrap="square">
              <a:spAutoFit/>
            </a:bodyPr>
            <a:lstStyle>
              <a:defPPr>
                <a:defRPr lang="en-US"/>
              </a:defPPr>
              <a:lvl1pPr eaLnBrk="1" hangingPunct="1">
                <a:lnSpc>
                  <a:spcPct val="100000"/>
                </a:lnSpc>
                <a:spcBef>
                  <a:spcPct val="0"/>
                </a:spcBef>
                <a:buClr>
                  <a:srgbClr val="000000"/>
                </a:buClr>
                <a:buFontTx/>
                <a:buNone/>
                <a:defRPr sz="1600">
                  <a:solidFill>
                    <a:srgbClr val="000000"/>
                  </a:solidFill>
                  <a:cs typeface="Arial" charset="0"/>
                </a:defRPr>
              </a:lvl1pPr>
              <a:lvl2pPr marL="742950" indent="-285750">
                <a:defRPr sz="2800"/>
              </a:lvl2pPr>
              <a:lvl3pPr marL="1143000" indent="-228600">
                <a:defRPr sz="2800"/>
              </a:lvl3pPr>
              <a:lvl4pPr marL="1600200" indent="-228600">
                <a:defRPr sz="2800"/>
              </a:lvl4pPr>
              <a:lvl5pPr marL="2057400" indent="-228600">
                <a:defRPr sz="2800"/>
              </a:lvl5pPr>
              <a:lvl6pPr marL="2514600" indent="-228600" algn="ctr" eaLnBrk="0" fontAlgn="base" hangingPunct="0">
                <a:spcBef>
                  <a:spcPct val="0"/>
                </a:spcBef>
                <a:spcAft>
                  <a:spcPct val="0"/>
                </a:spcAft>
                <a:buClr>
                  <a:schemeClr val="tx1"/>
                </a:buClr>
                <a:defRPr sz="2800"/>
              </a:lvl6pPr>
              <a:lvl7pPr marL="2971800" indent="-228600" algn="ctr" eaLnBrk="0" fontAlgn="base" hangingPunct="0">
                <a:spcBef>
                  <a:spcPct val="0"/>
                </a:spcBef>
                <a:spcAft>
                  <a:spcPct val="0"/>
                </a:spcAft>
                <a:buClr>
                  <a:schemeClr val="tx1"/>
                </a:buClr>
                <a:defRPr sz="2800"/>
              </a:lvl7pPr>
              <a:lvl8pPr marL="3429000" indent="-228600" algn="ctr" eaLnBrk="0" fontAlgn="base" hangingPunct="0">
                <a:spcBef>
                  <a:spcPct val="0"/>
                </a:spcBef>
                <a:spcAft>
                  <a:spcPct val="0"/>
                </a:spcAft>
                <a:buClr>
                  <a:schemeClr val="tx1"/>
                </a:buClr>
                <a:defRPr sz="2800"/>
              </a:lvl8pPr>
              <a:lvl9pPr marL="3886200" indent="-228600" algn="ctr" eaLnBrk="0" fontAlgn="base" hangingPunct="0">
                <a:spcBef>
                  <a:spcPct val="0"/>
                </a:spcBef>
                <a:spcAft>
                  <a:spcPct val="0"/>
                </a:spcAft>
                <a:buClr>
                  <a:schemeClr val="tx1"/>
                </a:buClr>
                <a:defRPr sz="2800"/>
              </a:lvl9pPr>
            </a:lstStyle>
            <a:p>
              <a:r>
                <a:rPr lang="en-CA" altLang="ja-JP" dirty="0">
                  <a:latin typeface="Arial" charset="0"/>
                  <a:ea typeface="ＭＳ Ｐゴシック" charset="0"/>
                </a:rPr>
                <a:t>Inattention to integrated data!</a:t>
              </a:r>
              <a:endParaRPr lang="en-US" dirty="0">
                <a:latin typeface="Arial" charset="0"/>
                <a:ea typeface="ＭＳ Ｐゴシック" charset="0"/>
              </a:endParaRPr>
            </a:p>
          </p:txBody>
        </p:sp>
        <p:sp>
          <p:nvSpPr>
            <p:cNvPr id="21" name="TextBox 20"/>
            <p:cNvSpPr txBox="1">
              <a:spLocks noChangeArrowheads="1"/>
            </p:cNvSpPr>
            <p:nvPr/>
          </p:nvSpPr>
          <p:spPr bwMode="auto">
            <a:xfrm rot="21133372">
              <a:off x="2639826" y="2046206"/>
              <a:ext cx="2075066" cy="584776"/>
            </a:xfrm>
            <a:prstGeom prst="rect">
              <a:avLst/>
            </a:prstGeom>
            <a:solidFill>
              <a:srgbClr val="66FFFF"/>
            </a:solidFill>
            <a:ln>
              <a:noFill/>
            </a:ln>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eaLnBrk="1" hangingPunct="1">
                <a:lnSpc>
                  <a:spcPct val="100000"/>
                </a:lnSpc>
                <a:spcBef>
                  <a:spcPct val="0"/>
                </a:spcBef>
                <a:buClr>
                  <a:srgbClr val="000000"/>
                </a:buClr>
                <a:buFontTx/>
                <a:buNone/>
              </a:pPr>
              <a:r>
                <a:rPr lang="en-CA" altLang="ja-JP" sz="1600" dirty="0">
                  <a:solidFill>
                    <a:srgbClr val="000000"/>
                  </a:solidFill>
                  <a:cs typeface="Arial" charset="0"/>
                </a:rPr>
                <a:t>Fell behind during good times!</a:t>
              </a:r>
              <a:endParaRPr lang="en-US" sz="1600" dirty="0">
                <a:solidFill>
                  <a:srgbClr val="000000"/>
                </a:solidFill>
                <a:cs typeface="Arial" charset="0"/>
              </a:endParaRPr>
            </a:p>
          </p:txBody>
        </p:sp>
      </p:grpSp>
    </p:spTree>
    <p:extLst>
      <p:ext uri="{BB962C8B-B14F-4D97-AF65-F5344CB8AC3E}">
        <p14:creationId xmlns:p14="http://schemas.microsoft.com/office/powerpoint/2010/main" val="35020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day, small groups expand on themes</a:t>
            </a:r>
          </a:p>
        </p:txBody>
      </p:sp>
      <p:pic>
        <p:nvPicPr>
          <p:cNvPr id="4" name="Picture 3" descr="P105085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6120" y="1020483"/>
            <a:ext cx="7769412" cy="4370294"/>
          </a:xfrm>
          <a:prstGeom prst="rect">
            <a:avLst/>
          </a:prstGeom>
        </p:spPr>
      </p:pic>
      <p:sp>
        <p:nvSpPr>
          <p:cNvPr id="5" name="TextBox 4"/>
          <p:cNvSpPr txBox="1">
            <a:spLocks noChangeArrowheads="1"/>
          </p:cNvSpPr>
          <p:nvPr/>
        </p:nvSpPr>
        <p:spPr bwMode="auto">
          <a:xfrm>
            <a:off x="2252816" y="5555924"/>
            <a:ext cx="7773834" cy="83099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eaLnBrk="1" hangingPunct="1">
              <a:lnSpc>
                <a:spcPct val="100000"/>
              </a:lnSpc>
              <a:spcBef>
                <a:spcPct val="0"/>
              </a:spcBef>
              <a:buClr>
                <a:srgbClr val="000000"/>
              </a:buClr>
              <a:buFontTx/>
              <a:buNone/>
            </a:pPr>
            <a:r>
              <a:rPr lang="en-CA" altLang="ja-JP" sz="2400" dirty="0">
                <a:solidFill>
                  <a:srgbClr val="000000"/>
                </a:solidFill>
                <a:cs typeface="Arial" charset="0"/>
              </a:rPr>
              <a:t>Reaction: “Wow, we</a:t>
            </a:r>
            <a:r>
              <a:rPr lang="uk-UA" altLang="ja-JP" sz="2400" dirty="0">
                <a:solidFill>
                  <a:srgbClr val="000000"/>
                </a:solidFill>
                <a:cs typeface="Arial" charset="0"/>
              </a:rPr>
              <a:t>'</a:t>
            </a:r>
            <a:r>
              <a:rPr lang="en-CA" altLang="ja-JP" sz="2400" dirty="0" err="1">
                <a:solidFill>
                  <a:srgbClr val="000000"/>
                </a:solidFill>
                <a:cs typeface="Arial" charset="0"/>
              </a:rPr>
              <a:t>ve</a:t>
            </a:r>
            <a:r>
              <a:rPr lang="en-CA" altLang="ja-JP" sz="2400" dirty="0">
                <a:solidFill>
                  <a:srgbClr val="000000"/>
                </a:solidFill>
                <a:cs typeface="Arial" charset="0"/>
              </a:rPr>
              <a:t> never seen anyone actually </a:t>
            </a:r>
            <a:r>
              <a:rPr lang="en-CA" altLang="ja-JP" sz="2400" i="1" dirty="0">
                <a:solidFill>
                  <a:srgbClr val="000000"/>
                </a:solidFill>
                <a:cs typeface="Arial" charset="0"/>
              </a:rPr>
              <a:t>do</a:t>
            </a:r>
            <a:r>
              <a:rPr lang="en-CA" altLang="ja-JP" sz="2400" dirty="0">
                <a:solidFill>
                  <a:srgbClr val="000000"/>
                </a:solidFill>
                <a:cs typeface="Arial" charset="0"/>
              </a:rPr>
              <a:t> anything between sessions with our notes!”</a:t>
            </a:r>
            <a:endParaRPr lang="en-US" sz="2400" dirty="0">
              <a:solidFill>
                <a:srgbClr val="000000"/>
              </a:solidFill>
              <a:cs typeface="Arial" charset="0"/>
            </a:endParaRPr>
          </a:p>
        </p:txBody>
      </p:sp>
    </p:spTree>
    <p:extLst>
      <p:ext uri="{BB962C8B-B14F-4D97-AF65-F5344CB8AC3E}">
        <p14:creationId xmlns:p14="http://schemas.microsoft.com/office/powerpoint/2010/main" val="214640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They loved it!</a:t>
            </a:r>
          </a:p>
        </p:txBody>
      </p:sp>
      <p:pic>
        <p:nvPicPr>
          <p:cNvPr id="3" name="Picture 2" descr="P1050854.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90579" y="745820"/>
            <a:ext cx="3803460" cy="2852595"/>
          </a:xfrm>
          <a:prstGeom prst="rect">
            <a:avLst/>
          </a:prstGeom>
        </p:spPr>
      </p:pic>
      <p:pic>
        <p:nvPicPr>
          <p:cNvPr id="6" name="Picture 5" descr="P1050857.JP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85214" y="742903"/>
            <a:ext cx="3833978" cy="2875483"/>
          </a:xfrm>
          <a:prstGeom prst="rect">
            <a:avLst/>
          </a:prstGeom>
        </p:spPr>
      </p:pic>
      <p:pic>
        <p:nvPicPr>
          <p:cNvPr id="5" name="Picture 4" descr="P1050855.JP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45115" y="3824385"/>
            <a:ext cx="3745203" cy="2808902"/>
          </a:xfrm>
          <a:prstGeom prst="rect">
            <a:avLst/>
          </a:prstGeom>
        </p:spPr>
      </p:pic>
      <p:pic>
        <p:nvPicPr>
          <p:cNvPr id="7" name="Picture 6" descr="P1050859.JP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7422" y="3846088"/>
            <a:ext cx="3620361" cy="2715270"/>
          </a:xfrm>
          <a:prstGeom prst="rect">
            <a:avLst/>
          </a:prstGeom>
        </p:spPr>
      </p:pic>
    </p:spTree>
    <p:extLst>
      <p:ext uri="{BB962C8B-B14F-4D97-AF65-F5344CB8AC3E}">
        <p14:creationId xmlns:p14="http://schemas.microsoft.com/office/powerpoint/2010/main" val="18165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result – a gold mine!</a:t>
            </a:r>
          </a:p>
        </p:txBody>
      </p:sp>
      <p:pic>
        <p:nvPicPr>
          <p:cNvPr id="3" name="Picture 2" descr="P105089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4994" y="705473"/>
            <a:ext cx="8919882" cy="1375826"/>
          </a:xfrm>
          <a:prstGeom prst="rect">
            <a:avLst/>
          </a:prstGeom>
        </p:spPr>
      </p:pic>
      <p:sp>
        <p:nvSpPr>
          <p:cNvPr id="5" name="Rectangle 5"/>
          <p:cNvSpPr txBox="1">
            <a:spLocks noChangeArrowheads="1"/>
          </p:cNvSpPr>
          <p:nvPr/>
        </p:nvSpPr>
        <p:spPr>
          <a:xfrm>
            <a:off x="1596218" y="2796161"/>
            <a:ext cx="4499782" cy="2494056"/>
          </a:xfrm>
          <a:prstGeom prst="rect">
            <a:avLst/>
          </a:prstGeom>
        </p:spPr>
        <p:txBody>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eaLnBrk="1" hangingPunct="1">
              <a:buClr>
                <a:srgbClr val="000000"/>
              </a:buClr>
              <a:defRPr/>
            </a:pPr>
            <a:r>
              <a:rPr lang="en-CA" dirty="0">
                <a:solidFill>
                  <a:srgbClr val="000000"/>
                </a:solidFill>
                <a:latin typeface="Arial"/>
              </a:rPr>
              <a:t>Active participation </a:t>
            </a:r>
            <a:br>
              <a:rPr lang="en-CA" dirty="0">
                <a:solidFill>
                  <a:srgbClr val="000000"/>
                </a:solidFill>
                <a:latin typeface="Arial"/>
              </a:rPr>
            </a:br>
            <a:r>
              <a:rPr lang="en-CA" dirty="0">
                <a:solidFill>
                  <a:srgbClr val="000000"/>
                </a:solidFill>
                <a:latin typeface="Arial"/>
              </a:rPr>
              <a:t>led to buy-in</a:t>
            </a:r>
            <a:endParaRPr lang="en-US" dirty="0">
              <a:solidFill>
                <a:srgbClr val="000000"/>
              </a:solidFill>
              <a:latin typeface="Arial"/>
            </a:endParaRPr>
          </a:p>
          <a:p>
            <a:pPr eaLnBrk="1" hangingPunct="1">
              <a:buClr>
                <a:srgbClr val="000000"/>
              </a:buClr>
              <a:defRPr/>
            </a:pPr>
            <a:r>
              <a:rPr lang="en-CA" dirty="0">
                <a:solidFill>
                  <a:srgbClr val="000000"/>
                </a:solidFill>
                <a:latin typeface="Arial"/>
              </a:rPr>
              <a:t>Uncovered the </a:t>
            </a:r>
            <a:br>
              <a:rPr lang="en-CA" dirty="0">
                <a:solidFill>
                  <a:srgbClr val="000000"/>
                </a:solidFill>
                <a:latin typeface="Arial"/>
              </a:rPr>
            </a:br>
            <a:r>
              <a:rPr lang="en-CA" dirty="0">
                <a:solidFill>
                  <a:srgbClr val="000000"/>
                </a:solidFill>
                <a:latin typeface="Arial"/>
              </a:rPr>
              <a:t>real issues</a:t>
            </a:r>
            <a:br>
              <a:rPr lang="en-CA" dirty="0">
                <a:solidFill>
                  <a:srgbClr val="000000"/>
                </a:solidFill>
                <a:latin typeface="Arial"/>
              </a:rPr>
            </a:br>
            <a:r>
              <a:rPr lang="en-CA" dirty="0">
                <a:solidFill>
                  <a:srgbClr val="000000"/>
                </a:solidFill>
                <a:latin typeface="Arial"/>
              </a:rPr>
              <a:t>before we “structured” </a:t>
            </a:r>
            <a:br>
              <a:rPr lang="en-CA" dirty="0">
                <a:solidFill>
                  <a:srgbClr val="000000"/>
                </a:solidFill>
                <a:latin typeface="Arial"/>
              </a:rPr>
            </a:br>
            <a:r>
              <a:rPr lang="en-CA" dirty="0">
                <a:solidFill>
                  <a:srgbClr val="000000"/>
                </a:solidFill>
                <a:latin typeface="Arial"/>
              </a:rPr>
              <a:t>things into a future state</a:t>
            </a:r>
          </a:p>
        </p:txBody>
      </p:sp>
      <p:grpSp>
        <p:nvGrpSpPr>
          <p:cNvPr id="11" name="Group 10">
            <a:extLst>
              <a:ext uri="{FF2B5EF4-FFF2-40B4-BE49-F238E27FC236}">
                <a16:creationId xmlns:a16="http://schemas.microsoft.com/office/drawing/2014/main" id="{E8E25990-B6B5-3888-F2B6-981E171B67B4}"/>
              </a:ext>
            </a:extLst>
          </p:cNvPr>
          <p:cNvGrpSpPr/>
          <p:nvPr/>
        </p:nvGrpSpPr>
        <p:grpSpPr>
          <a:xfrm>
            <a:off x="7614007" y="2081862"/>
            <a:ext cx="3373663" cy="4704811"/>
            <a:chOff x="7614007" y="2081862"/>
            <a:chExt cx="3373663" cy="4704811"/>
          </a:xfrm>
        </p:grpSpPr>
        <p:pic>
          <p:nvPicPr>
            <p:cNvPr id="4" name="Picture 3" descr="P105088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4007" y="2288456"/>
              <a:ext cx="3373663" cy="4498217"/>
            </a:xfrm>
            <a:prstGeom prst="rect">
              <a:avLst/>
            </a:prstGeom>
          </p:spPr>
        </p:pic>
        <p:cxnSp>
          <p:nvCxnSpPr>
            <p:cNvPr id="7" name="Straight Connector 6">
              <a:extLst>
                <a:ext uri="{FF2B5EF4-FFF2-40B4-BE49-F238E27FC236}">
                  <a16:creationId xmlns:a16="http://schemas.microsoft.com/office/drawing/2014/main" id="{192203A4-BC04-0100-9C08-5408B09D07D2}"/>
                </a:ext>
              </a:extLst>
            </p:cNvPr>
            <p:cNvCxnSpPr/>
            <p:nvPr/>
          </p:nvCxnSpPr>
          <p:spPr>
            <a:xfrm flipH="1">
              <a:off x="7614007" y="2081862"/>
              <a:ext cx="1105923" cy="206594"/>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3A2D8-112F-EC34-62C6-09EF1F4529D8}"/>
                </a:ext>
              </a:extLst>
            </p:cNvPr>
            <p:cNvCxnSpPr/>
            <p:nvPr/>
          </p:nvCxnSpPr>
          <p:spPr>
            <a:xfrm>
              <a:off x="9844876" y="2081862"/>
              <a:ext cx="1142794" cy="206594"/>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588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043919" y="885769"/>
            <a:ext cx="4123576" cy="2052637"/>
            <a:chOff x="3026584" y="3715158"/>
            <a:chExt cx="4123576" cy="2052637"/>
          </a:xfrm>
        </p:grpSpPr>
        <p:sp>
          <p:nvSpPr>
            <p:cNvPr id="29" name="AutoShape 6"/>
            <p:cNvSpPr>
              <a:spLocks noChangeArrowheads="1"/>
            </p:cNvSpPr>
            <p:nvPr/>
          </p:nvSpPr>
          <p:spPr bwMode="auto">
            <a:xfrm>
              <a:off x="6259803" y="3715158"/>
              <a:ext cx="890357" cy="2052637"/>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Finance</a:t>
              </a:r>
            </a:p>
          </p:txBody>
        </p:sp>
        <p:sp>
          <p:nvSpPr>
            <p:cNvPr id="30" name="AutoShape 7"/>
            <p:cNvSpPr>
              <a:spLocks noChangeArrowheads="1"/>
            </p:cNvSpPr>
            <p:nvPr/>
          </p:nvSpPr>
          <p:spPr bwMode="auto">
            <a:xfrm>
              <a:off x="3026584" y="3715158"/>
              <a:ext cx="843893" cy="2052637"/>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Sales</a:t>
              </a:r>
            </a:p>
          </p:txBody>
        </p:sp>
        <p:sp>
          <p:nvSpPr>
            <p:cNvPr id="31" name="AutoShape 8"/>
            <p:cNvSpPr>
              <a:spLocks noChangeArrowheads="1"/>
            </p:cNvSpPr>
            <p:nvPr/>
          </p:nvSpPr>
          <p:spPr bwMode="auto">
            <a:xfrm>
              <a:off x="5260139" y="3715158"/>
              <a:ext cx="936656" cy="2052637"/>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Logistics</a:t>
              </a:r>
            </a:p>
          </p:txBody>
        </p:sp>
        <p:sp>
          <p:nvSpPr>
            <p:cNvPr id="32" name="AutoShape 9"/>
            <p:cNvSpPr>
              <a:spLocks noChangeArrowheads="1"/>
            </p:cNvSpPr>
            <p:nvPr/>
          </p:nvSpPr>
          <p:spPr bwMode="auto">
            <a:xfrm>
              <a:off x="3933483" y="3715158"/>
              <a:ext cx="1263650" cy="2052637"/>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Manufacturing</a:t>
              </a:r>
            </a:p>
          </p:txBody>
        </p:sp>
      </p:grpSp>
      <p:sp>
        <p:nvSpPr>
          <p:cNvPr id="33" name="AutoShape 7"/>
          <p:cNvSpPr>
            <a:spLocks noChangeArrowheads="1"/>
          </p:cNvSpPr>
          <p:nvPr/>
        </p:nvSpPr>
        <p:spPr bwMode="auto">
          <a:xfrm>
            <a:off x="5013304" y="885769"/>
            <a:ext cx="967699" cy="2052637"/>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Customer</a:t>
            </a:r>
          </a:p>
        </p:txBody>
      </p:sp>
      <p:sp>
        <p:nvSpPr>
          <p:cNvPr id="48130" name="Rectangle 2"/>
          <p:cNvSpPr>
            <a:spLocks noGrp="1" noChangeArrowheads="1"/>
          </p:cNvSpPr>
          <p:nvPr>
            <p:ph type="title"/>
          </p:nvPr>
        </p:nvSpPr>
        <p:spPr/>
        <p:txBody>
          <a:bodyPr/>
          <a:lstStyle/>
          <a:p>
            <a:pPr eaLnBrk="1" hangingPunct="1">
              <a:defRPr/>
            </a:pPr>
            <a:r>
              <a:rPr lang="en-US" dirty="0">
                <a:solidFill>
                  <a:srgbClr val="000000"/>
                </a:solidFill>
                <a:latin typeface="Arial" charset="0"/>
              </a:rPr>
              <a:t>Process Scope Model – “what” first, “who and how” later</a:t>
            </a:r>
            <a:endParaRPr lang="en-US" dirty="0">
              <a:latin typeface="Arial" charset="0"/>
            </a:endParaRPr>
          </a:p>
        </p:txBody>
      </p:sp>
      <p:grpSp>
        <p:nvGrpSpPr>
          <p:cNvPr id="8" name="Group 7"/>
          <p:cNvGrpSpPr/>
          <p:nvPr/>
        </p:nvGrpSpPr>
        <p:grpSpPr>
          <a:xfrm>
            <a:off x="3518650" y="1250907"/>
            <a:ext cx="7314441" cy="1569715"/>
            <a:chOff x="1052142" y="1250903"/>
            <a:chExt cx="7314441" cy="1569715"/>
          </a:xfrm>
        </p:grpSpPr>
        <p:sp>
          <p:nvSpPr>
            <p:cNvPr id="48" name="AutoShape 4"/>
            <p:cNvSpPr>
              <a:spLocks noChangeArrowheads="1"/>
            </p:cNvSpPr>
            <p:nvPr/>
          </p:nvSpPr>
          <p:spPr bwMode="auto">
            <a:xfrm>
              <a:off x="1052142" y="1250903"/>
              <a:ext cx="7314441" cy="1569715"/>
            </a:xfrm>
            <a:prstGeom prst="roundRect">
              <a:avLst>
                <a:gd name="adj" fmla="val 12495"/>
              </a:avLst>
            </a:prstGeom>
            <a:solidFill>
              <a:srgbClr val="CCFFFF"/>
            </a:solidFill>
            <a:ln w="190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9" name="Text Box 10"/>
            <p:cNvSpPr txBox="1">
              <a:spLocks noChangeArrowheads="1"/>
            </p:cNvSpPr>
            <p:nvPr/>
          </p:nvSpPr>
          <p:spPr bwMode="auto">
            <a:xfrm>
              <a:off x="3526346" y="1344411"/>
              <a:ext cx="2366032" cy="318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Fulfill Customer Order</a:t>
              </a:r>
            </a:p>
          </p:txBody>
        </p:sp>
      </p:grpSp>
      <p:grpSp>
        <p:nvGrpSpPr>
          <p:cNvPr id="2" name="Group 1"/>
          <p:cNvGrpSpPr/>
          <p:nvPr/>
        </p:nvGrpSpPr>
        <p:grpSpPr>
          <a:xfrm>
            <a:off x="4571680" y="1716847"/>
            <a:ext cx="6203692" cy="938115"/>
            <a:chOff x="622451" y="3578670"/>
            <a:chExt cx="6203692" cy="938115"/>
          </a:xfrm>
        </p:grpSpPr>
        <p:sp>
          <p:nvSpPr>
            <p:cNvPr id="50" name="AutoShape 18"/>
            <p:cNvSpPr>
              <a:spLocks noChangeArrowheads="1"/>
            </p:cNvSpPr>
            <p:nvPr/>
          </p:nvSpPr>
          <p:spPr bwMode="auto">
            <a:xfrm>
              <a:off x="1248677" y="3585951"/>
              <a:ext cx="507206" cy="930834"/>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Finalise</a:t>
              </a:r>
              <a:b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&amp;</a:t>
              </a:r>
              <a:b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Book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sp>
          <p:nvSpPr>
            <p:cNvPr id="51" name="AutoShape 19"/>
            <p:cNvSpPr>
              <a:spLocks noChangeArrowheads="1"/>
            </p:cNvSpPr>
            <p:nvPr/>
          </p:nvSpPr>
          <p:spPr bwMode="auto">
            <a:xfrm>
              <a:off x="1796627" y="3585951"/>
              <a:ext cx="547056" cy="930834"/>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Develop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b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Build</a:t>
              </a:r>
              <a:b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Plan</a:t>
              </a:r>
            </a:p>
          </p:txBody>
        </p:sp>
        <p:sp>
          <p:nvSpPr>
            <p:cNvPr id="52" name="AutoShape 20"/>
            <p:cNvSpPr>
              <a:spLocks noChangeArrowheads="1"/>
            </p:cNvSpPr>
            <p:nvPr/>
          </p:nvSpPr>
          <p:spPr bwMode="auto">
            <a:xfrm>
              <a:off x="3073767" y="3585951"/>
              <a:ext cx="765463" cy="608886"/>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Fabricate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p>
          </p:txBody>
        </p:sp>
        <p:sp>
          <p:nvSpPr>
            <p:cNvPr id="53" name="AutoShape 21"/>
            <p:cNvSpPr>
              <a:spLocks noChangeArrowheads="1"/>
            </p:cNvSpPr>
            <p:nvPr/>
          </p:nvSpPr>
          <p:spPr bwMode="auto">
            <a:xfrm>
              <a:off x="5479150" y="3585951"/>
              <a:ext cx="622296" cy="930834"/>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Deliver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p>
          </p:txBody>
        </p:sp>
        <p:sp>
          <p:nvSpPr>
            <p:cNvPr id="54" name="AutoShape 22"/>
            <p:cNvSpPr>
              <a:spLocks noChangeArrowheads="1"/>
            </p:cNvSpPr>
            <p:nvPr/>
          </p:nvSpPr>
          <p:spPr bwMode="auto">
            <a:xfrm>
              <a:off x="6142191" y="3585951"/>
              <a:ext cx="683952" cy="930834"/>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Collect</a:t>
              </a:r>
              <a:b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Payment</a:t>
              </a:r>
            </a:p>
          </p:txBody>
        </p:sp>
        <p:sp>
          <p:nvSpPr>
            <p:cNvPr id="55" name="AutoShape 23"/>
            <p:cNvSpPr>
              <a:spLocks noChangeArrowheads="1"/>
            </p:cNvSpPr>
            <p:nvPr/>
          </p:nvSpPr>
          <p:spPr bwMode="auto">
            <a:xfrm>
              <a:off x="3879974" y="3585951"/>
              <a:ext cx="752225" cy="608886"/>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Assemble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&amp; Test</a:t>
              </a:r>
              <a:b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p>
          </p:txBody>
        </p:sp>
        <p:sp>
          <p:nvSpPr>
            <p:cNvPr id="56" name="AutoShape 24"/>
            <p:cNvSpPr>
              <a:spLocks noChangeArrowheads="1"/>
            </p:cNvSpPr>
            <p:nvPr/>
          </p:nvSpPr>
          <p:spPr bwMode="auto">
            <a:xfrm>
              <a:off x="2384427" y="3585951"/>
              <a:ext cx="648596" cy="608886"/>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Stage</a:t>
              </a:r>
              <a:b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b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Material</a:t>
              </a:r>
            </a:p>
          </p:txBody>
        </p:sp>
        <p:sp>
          <p:nvSpPr>
            <p:cNvPr id="57" name="AutoShape 20"/>
            <p:cNvSpPr>
              <a:spLocks noChangeArrowheads="1"/>
            </p:cNvSpPr>
            <p:nvPr/>
          </p:nvSpPr>
          <p:spPr bwMode="auto">
            <a:xfrm>
              <a:off x="4672943" y="3584137"/>
              <a:ext cx="765463" cy="608886"/>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Package</a:t>
              </a:r>
              <a:b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&amp; Label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p>
          </p:txBody>
        </p:sp>
        <p:sp>
          <p:nvSpPr>
            <p:cNvPr id="58" name="AutoShape 25"/>
            <p:cNvSpPr>
              <a:spLocks noChangeArrowheads="1"/>
            </p:cNvSpPr>
            <p:nvPr/>
          </p:nvSpPr>
          <p:spPr bwMode="auto">
            <a:xfrm>
              <a:off x="2384348" y="4233720"/>
              <a:ext cx="3061418" cy="283052"/>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Move Order Work in Process (WIP)</a:t>
              </a:r>
            </a:p>
          </p:txBody>
        </p:sp>
        <p:sp>
          <p:nvSpPr>
            <p:cNvPr id="87" name="AutoShape 18">
              <a:extLst>
                <a:ext uri="{FF2B5EF4-FFF2-40B4-BE49-F238E27FC236}">
                  <a16:creationId xmlns:a16="http://schemas.microsoft.com/office/drawing/2014/main" id="{FF232938-2DBB-6E48-BD4F-CD7378EAFC10}"/>
                </a:ext>
              </a:extLst>
            </p:cNvPr>
            <p:cNvSpPr>
              <a:spLocks noChangeArrowheads="1"/>
            </p:cNvSpPr>
            <p:nvPr/>
          </p:nvSpPr>
          <p:spPr bwMode="auto">
            <a:xfrm>
              <a:off x="622451" y="3578670"/>
              <a:ext cx="575672" cy="930834"/>
            </a:xfrm>
            <a:prstGeom prst="roundRect">
              <a:avLst>
                <a:gd name="adj" fmla="val 12495"/>
              </a:avLst>
            </a:prstGeom>
            <a:solidFill>
              <a:schemeClr val="bg1"/>
            </a:solidFill>
            <a:ln w="12700">
              <a:solidFill>
                <a:srgbClr val="000000"/>
              </a:solidFill>
              <a:round/>
              <a:headEnd/>
              <a:tailEnd/>
            </a:ln>
          </p:spPr>
          <p:txBody>
            <a:bodyPr wrap="none"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Negotiate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Order</a:t>
              </a:r>
              <a:br>
                <a:rPr kumimoji="0" lang="en-US" sz="1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1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Terms</a:t>
              </a:r>
            </a:p>
          </p:txBody>
        </p:sp>
      </p:grpSp>
      <p:grpSp>
        <p:nvGrpSpPr>
          <p:cNvPr id="4" name="Group 3"/>
          <p:cNvGrpSpPr/>
          <p:nvPr/>
        </p:nvGrpSpPr>
        <p:grpSpPr>
          <a:xfrm>
            <a:off x="2505771" y="1144659"/>
            <a:ext cx="1054617" cy="1075876"/>
            <a:chOff x="38790" y="1144555"/>
            <a:chExt cx="1054617" cy="1075876"/>
          </a:xfrm>
        </p:grpSpPr>
        <p:sp>
          <p:nvSpPr>
            <p:cNvPr id="26" name="Line 34"/>
            <p:cNvSpPr>
              <a:spLocks noChangeShapeType="1"/>
            </p:cNvSpPr>
            <p:nvPr/>
          </p:nvSpPr>
          <p:spPr bwMode="auto">
            <a:xfrm>
              <a:off x="748011" y="2035953"/>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27" name="Oval 35"/>
            <p:cNvSpPr>
              <a:spLocks noChangeArrowheads="1"/>
            </p:cNvSpPr>
            <p:nvPr/>
          </p:nvSpPr>
          <p:spPr bwMode="auto">
            <a:xfrm>
              <a:off x="374208" y="1859795"/>
              <a:ext cx="371645" cy="360636"/>
            </a:xfrm>
            <a:prstGeom prst="ellipse">
              <a:avLst/>
            </a:prstGeom>
            <a:noFill/>
            <a:ln w="127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34" name="Rectangle 25"/>
            <p:cNvSpPr>
              <a:spLocks noChangeArrowheads="1"/>
            </p:cNvSpPr>
            <p:nvPr/>
          </p:nvSpPr>
          <p:spPr bwMode="auto">
            <a:xfrm>
              <a:off x="38790" y="1144555"/>
              <a:ext cx="1054617" cy="685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36000" rIns="0" bIns="36000" anchorCtr="1">
              <a:spAutoFit/>
            </a:bodyPr>
            <a:lstStyle/>
            <a:p>
              <a:pPr marL="0" marR="0" lvl="0" indent="0" algn="r" defTabSz="914400" rtl="0" eaLnBrk="1" fontAlgn="t" latinLnBrk="0" hangingPunct="1">
                <a:lnSpc>
                  <a:spcPct val="90000"/>
                </a:lnSpc>
                <a:spcBef>
                  <a:spcPct val="20000"/>
                </a:spcBef>
                <a:spcAft>
                  <a:spcPts val="0"/>
                </a:spcAft>
                <a:buClrTx/>
                <a:buSzPct val="100000"/>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Trigger:</a:t>
              </a:r>
              <a:br>
                <a:rPr kumimoji="0" lang="en-US"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rPr>
              </a:br>
              <a:r>
                <a:rPr kumimoji="0" lang="en-US"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rPr>
                <a:t>Demand is signaled</a:t>
              </a:r>
            </a:p>
          </p:txBody>
        </p:sp>
      </p:grpSp>
      <p:grpSp>
        <p:nvGrpSpPr>
          <p:cNvPr id="5" name="Group 4"/>
          <p:cNvGrpSpPr/>
          <p:nvPr/>
        </p:nvGrpSpPr>
        <p:grpSpPr>
          <a:xfrm>
            <a:off x="9067089" y="1242977"/>
            <a:ext cx="2453404" cy="3881663"/>
            <a:chOff x="6600584" y="1242795"/>
            <a:chExt cx="2453404" cy="3881663"/>
          </a:xfrm>
        </p:grpSpPr>
        <p:grpSp>
          <p:nvGrpSpPr>
            <p:cNvPr id="3" name="Group 2"/>
            <p:cNvGrpSpPr/>
            <p:nvPr/>
          </p:nvGrpSpPr>
          <p:grpSpPr>
            <a:xfrm>
              <a:off x="8370082" y="1242795"/>
              <a:ext cx="644930" cy="1433421"/>
              <a:chOff x="8435552" y="1458035"/>
              <a:chExt cx="644930" cy="1433421"/>
            </a:xfrm>
          </p:grpSpPr>
          <p:sp>
            <p:nvSpPr>
              <p:cNvPr id="37" name="Line 36"/>
              <p:cNvSpPr>
                <a:spLocks noChangeShapeType="1"/>
              </p:cNvSpPr>
              <p:nvPr/>
            </p:nvSpPr>
            <p:spPr bwMode="auto">
              <a:xfrm>
                <a:off x="8435552" y="1628974"/>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38" name="Oval 35"/>
              <p:cNvSpPr>
                <a:spLocks noChangeArrowheads="1"/>
              </p:cNvSpPr>
              <p:nvPr/>
            </p:nvSpPr>
            <p:spPr bwMode="auto">
              <a:xfrm>
                <a:off x="8738551" y="1458035"/>
                <a:ext cx="341931" cy="329790"/>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39" name="Line 37"/>
              <p:cNvSpPr>
                <a:spLocks noChangeShapeType="1"/>
              </p:cNvSpPr>
              <p:nvPr/>
            </p:nvSpPr>
            <p:spPr bwMode="auto">
              <a:xfrm>
                <a:off x="8435552" y="1996578"/>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40" name="Oval 39"/>
              <p:cNvSpPr>
                <a:spLocks noChangeArrowheads="1"/>
              </p:cNvSpPr>
              <p:nvPr/>
            </p:nvSpPr>
            <p:spPr bwMode="auto">
              <a:xfrm>
                <a:off x="8738551" y="1825639"/>
                <a:ext cx="341931" cy="329790"/>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43" name="Line 37"/>
              <p:cNvSpPr>
                <a:spLocks noChangeShapeType="1"/>
              </p:cNvSpPr>
              <p:nvPr/>
            </p:nvSpPr>
            <p:spPr bwMode="auto">
              <a:xfrm>
                <a:off x="8435552" y="2364182"/>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44" name="Oval 43"/>
              <p:cNvSpPr>
                <a:spLocks noChangeArrowheads="1"/>
              </p:cNvSpPr>
              <p:nvPr/>
            </p:nvSpPr>
            <p:spPr bwMode="auto">
              <a:xfrm>
                <a:off x="8738551" y="2193243"/>
                <a:ext cx="341931" cy="329790"/>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62" name="Line 37"/>
              <p:cNvSpPr>
                <a:spLocks noChangeShapeType="1"/>
              </p:cNvSpPr>
              <p:nvPr/>
            </p:nvSpPr>
            <p:spPr bwMode="auto">
              <a:xfrm>
                <a:off x="8435552" y="2732605"/>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
            <p:nvSpPr>
              <p:cNvPr id="63" name="Oval 62"/>
              <p:cNvSpPr>
                <a:spLocks noChangeArrowheads="1"/>
              </p:cNvSpPr>
              <p:nvPr/>
            </p:nvSpPr>
            <p:spPr bwMode="auto">
              <a:xfrm>
                <a:off x="8738551" y="2561666"/>
                <a:ext cx="341931" cy="329790"/>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14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grpSp>
        <p:sp>
          <p:nvSpPr>
            <p:cNvPr id="64" name="Text Box 15"/>
            <p:cNvSpPr txBox="1">
              <a:spLocks noChangeArrowheads="1"/>
            </p:cNvSpPr>
            <p:nvPr/>
          </p:nvSpPr>
          <p:spPr bwMode="auto">
            <a:xfrm>
              <a:off x="6600584" y="2841653"/>
              <a:ext cx="2453404" cy="22828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46038" rIns="0" bIns="46038">
              <a:spAutoFit/>
            </a:bodyPr>
            <a:lstStyle>
              <a:lvl1pPr marL="115888" indent="-115888">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r" defTabSz="914400" rtl="0" eaLnBrk="1" fontAlgn="base" latinLnBrk="0" hangingPunct="1">
                <a:lnSpc>
                  <a:spcPct val="90000"/>
                </a:lnSpc>
                <a:spcBef>
                  <a:spcPct val="0"/>
                </a:spcBef>
                <a:spcAft>
                  <a:spcPct val="250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Results:</a:t>
              </a:r>
            </a:p>
            <a:p>
              <a:pPr marL="0" marR="0" lvl="0" indent="0" algn="r" defTabSz="914400" rtl="0" eaLnBrk="1" fontAlgn="base" latinLnBrk="0" hangingPunct="1">
                <a:lnSpc>
                  <a:spcPct val="90000"/>
                </a:lnSpc>
                <a:spcBef>
                  <a:spcPct val="0"/>
                </a:spcBef>
                <a:spcAft>
                  <a:spcPct val="2500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Customer: </a:t>
              </a:r>
              <a:b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Goods received,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tested,  &amp; accepted</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r" defTabSz="914400" rtl="0" eaLnBrk="1" fontAlgn="base" latinLnBrk="0" hangingPunct="1">
                <a:lnSpc>
                  <a:spcPct val="90000"/>
                </a:lnSpc>
                <a:spcBef>
                  <a:spcPct val="0"/>
                </a:spcBef>
                <a:spcAft>
                  <a:spcPct val="2500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Owner: </a:t>
              </a:r>
              <a:b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Payment received</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r" defTabSz="914400" rtl="0" eaLnBrk="1" fontAlgn="base" latinLnBrk="0" hangingPunct="1">
                <a:lnSpc>
                  <a:spcPct val="90000"/>
                </a:lnSpc>
                <a:spcBef>
                  <a:spcPct val="0"/>
                </a:spcBef>
                <a:spcAft>
                  <a:spcPct val="2500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Performer: </a:t>
              </a:r>
              <a:b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Commission credited </a:t>
              </a:r>
            </a:p>
            <a:p>
              <a:pPr marL="0" marR="0" lvl="0" indent="0" algn="r" defTabSz="914400" rtl="0" eaLnBrk="1" fontAlgn="base" latinLnBrk="0" hangingPunct="1">
                <a:lnSpc>
                  <a:spcPct val="90000"/>
                </a:lnSpc>
                <a:spcBef>
                  <a:spcPct val="0"/>
                </a:spcBef>
                <a:spcAft>
                  <a:spcPct val="2500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Industry Association: </a:t>
              </a:r>
              <a:b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Order stats reported </a:t>
              </a:r>
            </a:p>
          </p:txBody>
        </p:sp>
      </p:grpSp>
      <p:grpSp>
        <p:nvGrpSpPr>
          <p:cNvPr id="65" name="Group 64"/>
          <p:cNvGrpSpPr/>
          <p:nvPr/>
        </p:nvGrpSpPr>
        <p:grpSpPr>
          <a:xfrm>
            <a:off x="3314947" y="1263234"/>
            <a:ext cx="1458212" cy="1172428"/>
            <a:chOff x="992108" y="1088358"/>
            <a:chExt cx="1383280" cy="1172428"/>
          </a:xfrm>
        </p:grpSpPr>
        <p:sp>
          <p:nvSpPr>
            <p:cNvPr id="66" name="Rectangle 65"/>
            <p:cNvSpPr>
              <a:spLocks noChangeArrowheads="1"/>
            </p:cNvSpPr>
            <p:nvPr/>
          </p:nvSpPr>
          <p:spPr bwMode="auto">
            <a:xfrm>
              <a:off x="992108" y="1088358"/>
              <a:ext cx="1383280" cy="1172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36000" rIns="0" bIns="36000" anchorCtr="1">
              <a:spAutoFit/>
            </a:bodyPr>
            <a:lstStyle/>
            <a:p>
              <a:pPr marL="0" marR="0" lvl="0" indent="0" algn="l" defTabSz="169863" rtl="0" eaLnBrk="1" fontAlgn="auto" latinLnBrk="0" hangingPunct="1">
                <a:lnSpc>
                  <a:spcPct val="15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Cases:</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1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rPr>
                <a:t>New</a:t>
              </a:r>
            </a:p>
            <a:p>
              <a:pPr marL="0" marR="0" lvl="0" indent="0" algn="l" defTabSz="169863" rtl="0" eaLnBrk="1" fontAlgn="auto" latinLnBrk="0" hangingPunct="1">
                <a:lnSpc>
                  <a:spcPct val="150000"/>
                </a:lnSpc>
                <a:spcBef>
                  <a:spcPct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rPr>
                <a:t>Standing</a:t>
              </a:r>
            </a:p>
            <a:p>
              <a:pPr marL="0" marR="0" lvl="0" indent="0" algn="l" defTabSz="169863" rtl="0" eaLnBrk="1" fontAlgn="auto" latinLnBrk="0" hangingPunct="1">
                <a:lnSpc>
                  <a:spcPct val="150000"/>
                </a:lnSpc>
                <a:spcBef>
                  <a:spcPct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rPr>
                <a:t>Replenishment</a:t>
              </a:r>
            </a:p>
          </p:txBody>
        </p:sp>
        <p:cxnSp>
          <p:nvCxnSpPr>
            <p:cNvPr id="67" name="Straight Connector 66"/>
            <p:cNvCxnSpPr>
              <a:cxnSpLocks/>
            </p:cNvCxnSpPr>
            <p:nvPr/>
          </p:nvCxnSpPr>
          <p:spPr bwMode="auto">
            <a:xfrm>
              <a:off x="1178185" y="1730912"/>
              <a:ext cx="956310" cy="0"/>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Straight Connector 67"/>
            <p:cNvCxnSpPr>
              <a:cxnSpLocks/>
            </p:cNvCxnSpPr>
            <p:nvPr/>
          </p:nvCxnSpPr>
          <p:spPr bwMode="auto">
            <a:xfrm>
              <a:off x="1178185" y="2035019"/>
              <a:ext cx="956310" cy="0"/>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70" name="Rectangle 2"/>
          <p:cNvSpPr>
            <a:spLocks noChangeArrowheads="1"/>
          </p:cNvSpPr>
          <p:nvPr/>
        </p:nvSpPr>
        <p:spPr bwMode="auto">
          <a:xfrm>
            <a:off x="430922" y="2750782"/>
            <a:ext cx="6471450" cy="2885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marL="342900" marR="0" lvl="0" indent="-342900" algn="l" defTabSz="914400" rtl="0" eaLnBrk="1" fontAlgn="base" latinLnBrk="0" hangingPunct="1">
              <a:lnSpc>
                <a:spcPct val="75000"/>
              </a:lnSpc>
              <a:spcBef>
                <a:spcPct val="20000"/>
              </a:spcBef>
              <a:spcAft>
                <a:spcPct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“TRAC” – </a:t>
            </a:r>
          </a:p>
          <a:p>
            <a:pPr marL="342900" marR="0" lvl="0" indent="-342900" algn="l" defTabSz="914400" rtl="0" eaLnBrk="1" fontAlgn="base" latinLnBrk="0" hangingPunct="1">
              <a:lnSpc>
                <a:spcPct val="75000"/>
              </a:lnSpc>
              <a:spcBef>
                <a:spcPct val="20000"/>
              </a:spcBef>
              <a:spcAft>
                <a:spcPct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 – </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riggering event or events</a:t>
            </a:r>
          </a:p>
          <a:p>
            <a:pPr marL="342900" marR="0" lvl="0" indent="-342900" algn="l" defTabSz="914400" rtl="0" eaLnBrk="1" fontAlgn="base" latinLnBrk="0" hangingPunct="1">
              <a:lnSpc>
                <a:spcPct val="75000"/>
              </a:lnSpc>
              <a:spcBef>
                <a:spcPct val="20000"/>
              </a:spcBef>
              <a:spcAft>
                <a:spcPct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 – </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esults: final outputs</a:t>
            </a:r>
          </a:p>
          <a:p>
            <a:pPr marL="687388" marR="0" lvl="1" indent="-342900" algn="l" defTabSz="914400" rtl="0" eaLnBrk="1" fontAlgn="base" latinLnBrk="0" hangingPunct="1">
              <a:lnSpc>
                <a:spcPct val="100000"/>
              </a:lnSpc>
              <a:spcBef>
                <a:spcPct val="20000"/>
              </a:spcBef>
              <a:spcAft>
                <a:spcPct val="0"/>
              </a:spcAft>
              <a:buClr>
                <a:srgbClr val="CC0000"/>
              </a:buClr>
              <a:buSzPct val="125000"/>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result(s) received by the process</a:t>
            </a:r>
            <a:r>
              <a:rPr kumimoji="0" lang="uk-UA"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CA"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primary customer </a:t>
            </a:r>
          </a:p>
          <a:p>
            <a:pPr marL="687388" marR="0" lvl="1" indent="-342900" algn="l" defTabSz="914400" rtl="0" eaLnBrk="1" fontAlgn="base" latinLnBrk="0" hangingPunct="1">
              <a:lnSpc>
                <a:spcPct val="100000"/>
              </a:lnSpc>
              <a:spcBef>
                <a:spcPct val="20000"/>
              </a:spcBef>
              <a:spcAft>
                <a:spcPct val="0"/>
              </a:spcAft>
              <a:buClr>
                <a:srgbClr val="CC0000"/>
              </a:buClr>
              <a:buSzPct val="125000"/>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result(s) for other stakeholders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(performers, owner, supplier, regulator, …)</a:t>
            </a:r>
          </a:p>
          <a:p>
            <a:pPr marL="0" marR="0" lvl="0" indent="-112712" algn="l" defTabSz="914400" rtl="0" eaLnBrk="1" fontAlgn="base" latinLnBrk="0" hangingPunct="1">
              <a:lnSpc>
                <a:spcPct val="100000"/>
              </a:lnSpc>
              <a:spcBef>
                <a:spcPct val="20000"/>
              </a:spcBef>
              <a:spcAft>
                <a:spcPct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 – </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ctivities: 7 +/- 2 phases, milestones, or sub-processes</a:t>
            </a:r>
          </a:p>
          <a:p>
            <a:pPr marL="687388" marR="0" lvl="1" indent="-342900" algn="l" defTabSz="914400" rtl="0" eaLnBrk="1" fontAlgn="base" latinLnBrk="0" hangingPunct="1">
              <a:lnSpc>
                <a:spcPct val="75000"/>
              </a:lnSpc>
              <a:spcBef>
                <a:spcPct val="20000"/>
              </a:spcBef>
              <a:spcAft>
                <a:spcPct val="0"/>
              </a:spcAft>
              <a:buClr>
                <a:srgbClr val="CC0000"/>
              </a:buClr>
              <a:buSzPct val="125000"/>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 phase achieves a significant intermediate result</a:t>
            </a:r>
          </a:p>
          <a:p>
            <a:pPr marL="687388" marR="0" lvl="1" indent="-342900" algn="l" defTabSz="914400" rtl="0" eaLnBrk="1" fontAlgn="base" latinLnBrk="0" hangingPunct="1">
              <a:lnSpc>
                <a:spcPct val="75000"/>
              </a:lnSpc>
              <a:spcBef>
                <a:spcPct val="20000"/>
              </a:spcBef>
              <a:spcAft>
                <a:spcPct val="0"/>
              </a:spcAft>
              <a:buClr>
                <a:srgbClr val="CC0000"/>
              </a:buClr>
              <a:buSzPct val="125000"/>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simply ask the participants for ~5 to 7 milestones within the process</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75000"/>
              </a:lnSpc>
              <a:spcBef>
                <a:spcPct val="20000"/>
              </a:spcBef>
              <a:spcAft>
                <a:spcPct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 – </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a:t>
            </a: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ases</a:t>
            </a:r>
          </a:p>
          <a:p>
            <a:pPr marL="687388" marR="0" lvl="1" indent="-342900" algn="l" defTabSz="914400" rtl="0" eaLnBrk="1" fontAlgn="base" latinLnBrk="0" hangingPunct="1">
              <a:lnSpc>
                <a:spcPct val="75000"/>
              </a:lnSpc>
              <a:spcBef>
                <a:spcPct val="20000"/>
              </a:spcBef>
              <a:spcAft>
                <a:spcPct val="0"/>
              </a:spcAft>
              <a:buClr>
                <a:srgbClr val="CC0000"/>
              </a:buClr>
              <a:buSzPct val="125000"/>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main variations, e.g.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new</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order” vs.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standing</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order”</a:t>
            </a:r>
          </a:p>
          <a:p>
            <a:pPr marL="687388" marR="0" lvl="1" indent="-342900" algn="l" defTabSz="914400" rtl="0" eaLnBrk="1" fontAlgn="base" latinLnBrk="0" hangingPunct="1">
              <a:lnSpc>
                <a:spcPct val="75000"/>
              </a:lnSpc>
              <a:spcBef>
                <a:spcPct val="20000"/>
              </a:spcBef>
              <a:spcAft>
                <a:spcPct val="0"/>
              </a:spcAft>
              <a:buClr>
                <a:srgbClr val="CC0000"/>
              </a:buClr>
              <a:buSzPct val="125000"/>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verb –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qualifier</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noun</a:t>
            </a:r>
          </a:p>
          <a:p>
            <a:pPr marL="0" marR="0" lvl="0" indent="0" algn="l" defTabSz="914400" rtl="0" eaLnBrk="1" fontAlgn="base" latinLnBrk="0" hangingPunct="1">
              <a:lnSpc>
                <a:spcPct val="75000"/>
              </a:lnSpc>
              <a:spcBef>
                <a:spcPct val="20000"/>
              </a:spcBef>
              <a:spcAft>
                <a:spcPct val="0"/>
              </a:spcAft>
              <a:buClr>
                <a:srgbClr val="CC0000"/>
              </a:buClr>
              <a:buSzPct val="125000"/>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 – Functions or Organisation Units</a:t>
            </a:r>
          </a:p>
          <a:p>
            <a:pPr marL="0" marR="0" lvl="0" indent="0" algn="l" defTabSz="914400" rtl="0" eaLnBrk="1" fontAlgn="base" latinLnBrk="0" hangingPunct="1">
              <a:lnSpc>
                <a:spcPct val="75000"/>
              </a:lnSpc>
              <a:spcBef>
                <a:spcPct val="20000"/>
              </a:spcBef>
              <a:spcAft>
                <a:spcPct val="0"/>
              </a:spcAft>
              <a:buClr>
                <a:srgbClr val="CC0000"/>
              </a:buClr>
              <a:buSzPct val="125000"/>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 – Actors and responsibilities</a:t>
            </a:r>
          </a:p>
          <a:p>
            <a:pPr marL="0" marR="0" lvl="0" indent="0" algn="l" defTabSz="914400" rtl="0" eaLnBrk="1" fontAlgn="base" latinLnBrk="0" hangingPunct="1">
              <a:lnSpc>
                <a:spcPct val="75000"/>
              </a:lnSpc>
              <a:spcBef>
                <a:spcPct val="20000"/>
              </a:spcBef>
              <a:spcAft>
                <a:spcPct val="0"/>
              </a:spcAft>
              <a:buClr>
                <a:srgbClr val="CC0000"/>
              </a:buClr>
              <a:buSzPct val="125000"/>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7 – Systems, data sources, other mechanisms</a:t>
            </a:r>
          </a:p>
        </p:txBody>
      </p:sp>
      <p:grpSp>
        <p:nvGrpSpPr>
          <p:cNvPr id="9" name="Group 8"/>
          <p:cNvGrpSpPr/>
          <p:nvPr/>
        </p:nvGrpSpPr>
        <p:grpSpPr>
          <a:xfrm>
            <a:off x="549963" y="5181991"/>
            <a:ext cx="8048893" cy="675021"/>
            <a:chOff x="474628" y="5341196"/>
            <a:chExt cx="8048893" cy="675021"/>
          </a:xfrm>
        </p:grpSpPr>
        <p:sp>
          <p:nvSpPr>
            <p:cNvPr id="71" name="Line 5"/>
            <p:cNvSpPr>
              <a:spLocks noChangeShapeType="1"/>
            </p:cNvSpPr>
            <p:nvPr/>
          </p:nvSpPr>
          <p:spPr bwMode="auto">
            <a:xfrm>
              <a:off x="474628" y="5820425"/>
              <a:ext cx="7834237"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grpSp>
          <p:nvGrpSpPr>
            <p:cNvPr id="6" name="Group 5"/>
            <p:cNvGrpSpPr/>
            <p:nvPr/>
          </p:nvGrpSpPr>
          <p:grpSpPr>
            <a:xfrm>
              <a:off x="5481850" y="5341196"/>
              <a:ext cx="3041671" cy="675021"/>
              <a:chOff x="5374522" y="5341196"/>
              <a:chExt cx="3041671" cy="675021"/>
            </a:xfrm>
          </p:grpSpPr>
          <p:sp>
            <p:nvSpPr>
              <p:cNvPr id="73" name="Rectangle 6"/>
              <p:cNvSpPr>
                <a:spLocks noChangeArrowheads="1"/>
              </p:cNvSpPr>
              <p:nvPr/>
            </p:nvSpPr>
            <p:spPr bwMode="auto">
              <a:xfrm>
                <a:off x="5455485" y="5531853"/>
                <a:ext cx="2960708" cy="484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essence</a:t>
                </a:r>
                <a:r>
                  <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 of the process </a:t>
                </a:r>
                <a:r>
                  <a:rPr kumimoji="0" lang="en-US" sz="1400" b="1"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(“what”)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74" name="Line 8"/>
              <p:cNvSpPr>
                <a:spLocks noChangeShapeType="1"/>
              </p:cNvSpPr>
              <p:nvPr/>
            </p:nvSpPr>
            <p:spPr bwMode="auto">
              <a:xfrm flipV="1">
                <a:off x="5374522" y="5341196"/>
                <a:ext cx="0" cy="434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grpSp>
      </p:grpSp>
      <p:grpSp>
        <p:nvGrpSpPr>
          <p:cNvPr id="75" name="Group 74"/>
          <p:cNvGrpSpPr/>
          <p:nvPr/>
        </p:nvGrpSpPr>
        <p:grpSpPr>
          <a:xfrm>
            <a:off x="5557281" y="5770202"/>
            <a:ext cx="2945836" cy="678264"/>
            <a:chOff x="3925588" y="5205102"/>
            <a:chExt cx="2945836" cy="678264"/>
          </a:xfrm>
        </p:grpSpPr>
        <p:sp>
          <p:nvSpPr>
            <p:cNvPr id="76" name="Rectangle 7"/>
            <p:cNvSpPr>
              <a:spLocks noChangeArrowheads="1"/>
            </p:cNvSpPr>
            <p:nvPr/>
          </p:nvSpPr>
          <p:spPr bwMode="auto">
            <a:xfrm>
              <a:off x="3998613" y="5205102"/>
              <a:ext cx="2872811" cy="678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as-is elements</a:t>
              </a:r>
              <a:r>
                <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 of the process,</a:t>
              </a:r>
              <a:br>
                <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br>
              <a:r>
                <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for clarification </a:t>
              </a:r>
              <a:r>
                <a:rPr kumimoji="0" lang="en-US" sz="1400" b="1"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(“who and how”)</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(6 and 7 not shown)</a:t>
              </a:r>
            </a:p>
          </p:txBody>
        </p:sp>
        <p:sp>
          <p:nvSpPr>
            <p:cNvPr id="77" name="Line 9"/>
            <p:cNvSpPr>
              <a:spLocks noChangeShapeType="1"/>
            </p:cNvSpPr>
            <p:nvPr/>
          </p:nvSpPr>
          <p:spPr bwMode="auto">
            <a:xfrm>
              <a:off x="3925588" y="5253296"/>
              <a:ext cx="0" cy="420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grpSp>
      <p:sp>
        <p:nvSpPr>
          <p:cNvPr id="59" name="Rectangle 4">
            <a:extLst>
              <a:ext uri="{FF2B5EF4-FFF2-40B4-BE49-F238E27FC236}">
                <a16:creationId xmlns:a16="http://schemas.microsoft.com/office/drawing/2014/main" id="{11C796C9-0927-A654-3362-D767AE1B536D}"/>
              </a:ext>
            </a:extLst>
          </p:cNvPr>
          <p:cNvSpPr>
            <a:spLocks noChangeArrowheads="1"/>
          </p:cNvSpPr>
          <p:nvPr/>
        </p:nvSpPr>
        <p:spPr bwMode="auto">
          <a:xfrm>
            <a:off x="93155" y="769580"/>
            <a:ext cx="2453404" cy="1195217"/>
          </a:xfrm>
          <a:prstGeom prst="rect">
            <a:avLst/>
          </a:prstGeom>
          <a:solidFill>
            <a:srgbClr val="FFFF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CA" sz="1400" dirty="0">
                <a:solidFill>
                  <a:srgbClr val="000000"/>
                </a:solidFill>
                <a:latin typeface="Arial" charset="0"/>
                <a:ea typeface="ＭＳ Ｐゴシック" charset="0"/>
              </a:rPr>
              <a:t>I build a </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Process Scope Model</a:t>
            </a:r>
            <a:r>
              <a:rPr lang="en-CA" sz="1400" dirty="0">
                <a:solidFill>
                  <a:srgbClr val="000000"/>
                </a:solidFill>
                <a:latin typeface="Arial" charset="0"/>
                <a:ea typeface="ＭＳ Ｐゴシック" charset="0"/>
              </a:rPr>
              <a:t> &amp; a</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Process Summary Chart </a:t>
            </a:r>
            <a:r>
              <a:rPr lang="en-CA" sz="1400" dirty="0">
                <a:solidFill>
                  <a:srgbClr val="000000"/>
                </a:solidFill>
                <a:latin typeface="Arial" charset="0"/>
                <a:ea typeface="ＭＳ Ｐゴシック" charset="0"/>
              </a:rPr>
              <a:t>on </a:t>
            </a:r>
            <a:br>
              <a:rPr lang="en-CA" sz="1400" dirty="0">
                <a:solidFill>
                  <a:srgbClr val="000000"/>
                </a:solidFill>
                <a:latin typeface="Arial" charset="0"/>
                <a:ea typeface="ＭＳ Ｐゴシック" charset="0"/>
              </a:rPr>
            </a:br>
            <a:r>
              <a:rPr lang="en-CA" sz="1400" dirty="0">
                <a:solidFill>
                  <a:srgbClr val="000000"/>
                </a:solidFill>
                <a:latin typeface="Arial" charset="0"/>
                <a:ea typeface="ＭＳ Ｐゴシック" charset="0"/>
              </a:rPr>
              <a:t>~100% of </a:t>
            </a:r>
            <a:r>
              <a:rPr lang="en-CA" sz="1400" i="1" dirty="0">
                <a:solidFill>
                  <a:srgbClr val="000000"/>
                </a:solidFill>
                <a:latin typeface="Arial" charset="0"/>
                <a:ea typeface="ＭＳ Ｐゴシック" charset="0"/>
              </a:rPr>
              <a:t>Project Recovery </a:t>
            </a:r>
            <a:r>
              <a:rPr lang="en-CA" sz="1400" dirty="0">
                <a:solidFill>
                  <a:srgbClr val="000000"/>
                </a:solidFill>
                <a:latin typeface="Arial" charset="0"/>
                <a:ea typeface="ＭＳ Ｐゴシック" charset="0"/>
              </a:rPr>
              <a:t>assignments - </a:t>
            </a:r>
            <a:endParaRPr lang="en-CA" sz="1400" i="1" dirty="0">
              <a:solidFill>
                <a:srgbClr val="000000"/>
              </a:solidFill>
              <a:latin typeface="Arial" charset="0"/>
              <a:ea typeface="ＭＳ Ｐゴシック" charset="0"/>
            </a:endParaRPr>
          </a:p>
        </p:txBody>
      </p:sp>
      <p:sp>
        <p:nvSpPr>
          <p:cNvPr id="7" name="Rectangle 4">
            <a:extLst>
              <a:ext uri="{FF2B5EF4-FFF2-40B4-BE49-F238E27FC236}">
                <a16:creationId xmlns:a16="http://schemas.microsoft.com/office/drawing/2014/main" id="{382F3506-A081-1C47-3847-B7B8997B3F67}"/>
              </a:ext>
            </a:extLst>
          </p:cNvPr>
          <p:cNvSpPr>
            <a:spLocks noChangeArrowheads="1"/>
          </p:cNvSpPr>
          <p:nvPr/>
        </p:nvSpPr>
        <p:spPr bwMode="auto">
          <a:xfrm>
            <a:off x="9010176" y="5330909"/>
            <a:ext cx="3081994" cy="1195217"/>
          </a:xfrm>
          <a:prstGeom prst="rect">
            <a:avLst/>
          </a:prstGeom>
          <a:solidFill>
            <a:srgbClr val="FFFF0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CA" sz="1400" dirty="0">
                <a:solidFill>
                  <a:srgbClr val="000000"/>
                </a:solidFill>
                <a:latin typeface="Arial" charset="0"/>
                <a:ea typeface="ＭＳ Ｐゴシック" charset="0"/>
              </a:rPr>
              <a:t>Always construct a</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Process Scope Model</a:t>
            </a:r>
            <a:r>
              <a:rPr lang="en-CA" sz="1400" dirty="0">
                <a:solidFill>
                  <a:srgbClr val="000000"/>
                </a:solidFill>
                <a:latin typeface="Arial" charset="0"/>
                <a:ea typeface="ＭＳ Ｐゴシック" charset="0"/>
              </a:rPr>
              <a:t> &amp; a</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Process Summary Chart </a:t>
            </a:r>
            <a:r>
              <a:rPr lang="en-CA" sz="1400" dirty="0">
                <a:solidFill>
                  <a:srgbClr val="000000"/>
                </a:solidFill>
                <a:latin typeface="Arial" charset="0"/>
                <a:ea typeface="ＭＳ Ｐゴシック" charset="0"/>
              </a:rPr>
              <a:t>before diving into Workflow Modelling /  Swimlane Diagramming</a:t>
            </a:r>
            <a:endParaRPr lang="en-CA" sz="1400"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55662751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0">
                                            <p:txEl>
                                              <p:pRg st="0" end="0"/>
                                            </p:txEl>
                                          </p:spTgt>
                                        </p:tgtEl>
                                        <p:attrNameLst>
                                          <p:attrName>style.visibility</p:attrName>
                                        </p:attrNameLst>
                                      </p:cBhvr>
                                      <p:to>
                                        <p:strVal val="visible"/>
                                      </p:to>
                                    </p:set>
                                    <p:animEffect transition="in" filter="dissolve">
                                      <p:cBhvr>
                                        <p:cTn id="12" dur="500"/>
                                        <p:tgtEl>
                                          <p:spTgt spid="7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0">
                                            <p:txEl>
                                              <p:pRg st="1" end="1"/>
                                            </p:txEl>
                                          </p:spTgt>
                                        </p:tgtEl>
                                        <p:attrNameLst>
                                          <p:attrName>style.visibility</p:attrName>
                                        </p:attrNameLst>
                                      </p:cBhvr>
                                      <p:to>
                                        <p:strVal val="visible"/>
                                      </p:to>
                                    </p:set>
                                    <p:animEffect transition="in" filter="dissolve">
                                      <p:cBhvr>
                                        <p:cTn id="17" dur="500"/>
                                        <p:tgtEl>
                                          <p:spTgt spid="7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0">
                                            <p:txEl>
                                              <p:pRg st="2" end="2"/>
                                            </p:txEl>
                                          </p:spTgt>
                                        </p:tgtEl>
                                        <p:attrNameLst>
                                          <p:attrName>style.visibility</p:attrName>
                                        </p:attrNameLst>
                                      </p:cBhvr>
                                      <p:to>
                                        <p:strVal val="visible"/>
                                      </p:to>
                                    </p:set>
                                    <p:animEffect transition="in" filter="dissolve">
                                      <p:cBhvr>
                                        <p:cTn id="27" dur="500"/>
                                        <p:tgtEl>
                                          <p:spTgt spid="70">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70">
                                            <p:txEl>
                                              <p:pRg st="3" end="3"/>
                                            </p:txEl>
                                          </p:spTgt>
                                        </p:tgtEl>
                                        <p:attrNameLst>
                                          <p:attrName>style.visibility</p:attrName>
                                        </p:attrNameLst>
                                      </p:cBhvr>
                                      <p:to>
                                        <p:strVal val="visible"/>
                                      </p:to>
                                    </p:set>
                                    <p:animEffect transition="in" filter="dissolve">
                                      <p:cBhvr>
                                        <p:cTn id="30" dur="500"/>
                                        <p:tgtEl>
                                          <p:spTgt spid="70">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70">
                                            <p:txEl>
                                              <p:pRg st="4" end="4"/>
                                            </p:txEl>
                                          </p:spTgt>
                                        </p:tgtEl>
                                        <p:attrNameLst>
                                          <p:attrName>style.visibility</p:attrName>
                                        </p:attrNameLst>
                                      </p:cBhvr>
                                      <p:to>
                                        <p:strVal val="visible"/>
                                      </p:to>
                                    </p:set>
                                    <p:animEffect transition="in" filter="dissolve">
                                      <p:cBhvr>
                                        <p:cTn id="33" dur="500"/>
                                        <p:tgtEl>
                                          <p:spTgt spid="7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70">
                                            <p:txEl>
                                              <p:pRg st="5" end="5"/>
                                            </p:txEl>
                                          </p:spTgt>
                                        </p:tgtEl>
                                        <p:attrNameLst>
                                          <p:attrName>style.visibility</p:attrName>
                                        </p:attrNameLst>
                                      </p:cBhvr>
                                      <p:to>
                                        <p:strVal val="visible"/>
                                      </p:to>
                                    </p:set>
                                    <p:animEffect transition="in" filter="dissolve">
                                      <p:cBhvr>
                                        <p:cTn id="43" dur="500"/>
                                        <p:tgtEl>
                                          <p:spTgt spid="70">
                                            <p:txEl>
                                              <p:pRg st="5" end="5"/>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70">
                                            <p:txEl>
                                              <p:pRg st="6" end="6"/>
                                            </p:txEl>
                                          </p:spTgt>
                                        </p:tgtEl>
                                        <p:attrNameLst>
                                          <p:attrName>style.visibility</p:attrName>
                                        </p:attrNameLst>
                                      </p:cBhvr>
                                      <p:to>
                                        <p:strVal val="visible"/>
                                      </p:to>
                                    </p:set>
                                    <p:animEffect transition="in" filter="dissolve">
                                      <p:cBhvr>
                                        <p:cTn id="46" dur="500"/>
                                        <p:tgtEl>
                                          <p:spTgt spid="70">
                                            <p:txEl>
                                              <p:pRg st="6" end="6"/>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70">
                                            <p:txEl>
                                              <p:pRg st="7" end="7"/>
                                            </p:txEl>
                                          </p:spTgt>
                                        </p:tgtEl>
                                        <p:attrNameLst>
                                          <p:attrName>style.visibility</p:attrName>
                                        </p:attrNameLst>
                                      </p:cBhvr>
                                      <p:to>
                                        <p:strVal val="visible"/>
                                      </p:to>
                                    </p:set>
                                    <p:animEffect transition="in" filter="dissolve">
                                      <p:cBhvr>
                                        <p:cTn id="49" dur="500"/>
                                        <p:tgtEl>
                                          <p:spTgt spid="70">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dissolv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70">
                                            <p:txEl>
                                              <p:pRg st="8" end="8"/>
                                            </p:txEl>
                                          </p:spTgt>
                                        </p:tgtEl>
                                        <p:attrNameLst>
                                          <p:attrName>style.visibility</p:attrName>
                                        </p:attrNameLst>
                                      </p:cBhvr>
                                      <p:to>
                                        <p:strVal val="visible"/>
                                      </p:to>
                                    </p:set>
                                    <p:animEffect transition="in" filter="dissolve">
                                      <p:cBhvr>
                                        <p:cTn id="59" dur="500"/>
                                        <p:tgtEl>
                                          <p:spTgt spid="70">
                                            <p:txEl>
                                              <p:pRg st="8" end="8"/>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70">
                                            <p:txEl>
                                              <p:pRg st="9" end="9"/>
                                            </p:txEl>
                                          </p:spTgt>
                                        </p:tgtEl>
                                        <p:attrNameLst>
                                          <p:attrName>style.visibility</p:attrName>
                                        </p:attrNameLst>
                                      </p:cBhvr>
                                      <p:to>
                                        <p:strVal val="visible"/>
                                      </p:to>
                                    </p:set>
                                    <p:animEffect transition="in" filter="dissolve">
                                      <p:cBhvr>
                                        <p:cTn id="62" dur="500"/>
                                        <p:tgtEl>
                                          <p:spTgt spid="70">
                                            <p:txEl>
                                              <p:pRg st="9" end="9"/>
                                            </p:txEl>
                                          </p:spTgt>
                                        </p:tgtEl>
                                      </p:cBhvr>
                                    </p:animEffect>
                                  </p:childTnLst>
                                </p:cTn>
                              </p:par>
                              <p:par>
                                <p:cTn id="63" presetID="9" presetClass="entr" presetSubtype="0" fill="hold" nodeType="withEffect">
                                  <p:stCondLst>
                                    <p:cond delay="0"/>
                                  </p:stCondLst>
                                  <p:childTnLst>
                                    <p:set>
                                      <p:cBhvr>
                                        <p:cTn id="64" dur="1" fill="hold">
                                          <p:stCondLst>
                                            <p:cond delay="0"/>
                                          </p:stCondLst>
                                        </p:cTn>
                                        <p:tgtEl>
                                          <p:spTgt spid="70">
                                            <p:txEl>
                                              <p:pRg st="10" end="10"/>
                                            </p:txEl>
                                          </p:spTgt>
                                        </p:tgtEl>
                                        <p:attrNameLst>
                                          <p:attrName>style.visibility</p:attrName>
                                        </p:attrNameLst>
                                      </p:cBhvr>
                                      <p:to>
                                        <p:strVal val="visible"/>
                                      </p:to>
                                    </p:set>
                                    <p:animEffect transition="in" filter="dissolve">
                                      <p:cBhvr>
                                        <p:cTn id="65" dur="500"/>
                                        <p:tgtEl>
                                          <p:spTgt spid="70">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dissolve">
                                      <p:cBhvr>
                                        <p:cTn id="70" dur="500"/>
                                        <p:tgtEl>
                                          <p:spTgt spid="65"/>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dissolv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dissolve">
                                      <p:cBhvr>
                                        <p:cTn id="80" dur="500"/>
                                        <p:tgtEl>
                                          <p:spTgt spid="7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70">
                                            <p:txEl>
                                              <p:pRg st="11" end="11"/>
                                            </p:txEl>
                                          </p:spTgt>
                                        </p:tgtEl>
                                        <p:attrNameLst>
                                          <p:attrName>style.visibility</p:attrName>
                                        </p:attrNameLst>
                                      </p:cBhvr>
                                      <p:to>
                                        <p:strVal val="visible"/>
                                      </p:to>
                                    </p:set>
                                    <p:animEffect transition="in" filter="dissolve">
                                      <p:cBhvr>
                                        <p:cTn id="85" dur="500"/>
                                        <p:tgtEl>
                                          <p:spTgt spid="70">
                                            <p:txEl>
                                              <p:pRg st="11" end="1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dissolve">
                                      <p:cBhvr>
                                        <p:cTn id="95" dur="500"/>
                                        <p:tgtEl>
                                          <p:spTgt spid="33"/>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nodeType="clickEffect">
                                  <p:stCondLst>
                                    <p:cond delay="0"/>
                                  </p:stCondLst>
                                  <p:childTnLst>
                                    <p:set>
                                      <p:cBhvr>
                                        <p:cTn id="99" dur="1" fill="hold">
                                          <p:stCondLst>
                                            <p:cond delay="0"/>
                                          </p:stCondLst>
                                        </p:cTn>
                                        <p:tgtEl>
                                          <p:spTgt spid="70">
                                            <p:txEl>
                                              <p:pRg st="12" end="12"/>
                                            </p:txEl>
                                          </p:spTgt>
                                        </p:tgtEl>
                                        <p:attrNameLst>
                                          <p:attrName>style.visibility</p:attrName>
                                        </p:attrNameLst>
                                      </p:cBhvr>
                                      <p:to>
                                        <p:strVal val="visible"/>
                                      </p:to>
                                    </p:set>
                                    <p:animEffect transition="in" filter="dissolve">
                                      <p:cBhvr>
                                        <p:cTn id="100" dur="500"/>
                                        <p:tgtEl>
                                          <p:spTgt spid="70">
                                            <p:txEl>
                                              <p:pRg st="12" end="12"/>
                                            </p:txEl>
                                          </p:spTgt>
                                        </p:tgtEl>
                                      </p:cBhvr>
                                    </p:animEffect>
                                  </p:childTnLst>
                                </p:cTn>
                              </p:par>
                              <p:par>
                                <p:cTn id="101" presetID="9" presetClass="entr" presetSubtype="0" fill="hold" nodeType="withEffect">
                                  <p:stCondLst>
                                    <p:cond delay="0"/>
                                  </p:stCondLst>
                                  <p:childTnLst>
                                    <p:set>
                                      <p:cBhvr>
                                        <p:cTn id="102" dur="1" fill="hold">
                                          <p:stCondLst>
                                            <p:cond delay="0"/>
                                          </p:stCondLst>
                                        </p:cTn>
                                        <p:tgtEl>
                                          <p:spTgt spid="70">
                                            <p:txEl>
                                              <p:pRg st="13" end="13"/>
                                            </p:txEl>
                                          </p:spTgt>
                                        </p:tgtEl>
                                        <p:attrNameLst>
                                          <p:attrName>style.visibility</p:attrName>
                                        </p:attrNameLst>
                                      </p:cBhvr>
                                      <p:to>
                                        <p:strVal val="visible"/>
                                      </p:to>
                                    </p:set>
                                    <p:animEffect transition="in" filter="dissolve">
                                      <p:cBhvr>
                                        <p:cTn id="103" dur="500"/>
                                        <p:tgtEl>
                                          <p:spTgt spid="70">
                                            <p:txEl>
                                              <p:pRg st="13" end="13"/>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dissolve">
                                      <p:cBhvr>
                                        <p:cTn id="108" dur="500"/>
                                        <p:tgtEl>
                                          <p:spTgt spid="59"/>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dissolve">
                                      <p:cBhvr>
                                        <p:cTn id="1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9"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cyclical business architecture</a:t>
            </a:r>
          </a:p>
        </p:txBody>
      </p:sp>
      <p:pic>
        <p:nvPicPr>
          <p:cNvPr id="3" name="Picture 2" descr="P106019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8828" y="658845"/>
            <a:ext cx="8456706" cy="3471988"/>
          </a:xfrm>
          <a:prstGeom prst="rect">
            <a:avLst/>
          </a:prstGeom>
        </p:spPr>
      </p:pic>
      <p:pic>
        <p:nvPicPr>
          <p:cNvPr id="4" name="Picture 3" descr="SSCM-3 - 01 - Version 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6943" y="3454925"/>
            <a:ext cx="3291839" cy="2513364"/>
          </a:xfrm>
          <a:prstGeom prst="rect">
            <a:avLst/>
          </a:prstGeom>
        </p:spPr>
      </p:pic>
      <p:sp>
        <p:nvSpPr>
          <p:cNvPr id="5" name="Rectangle 5"/>
          <p:cNvSpPr txBox="1">
            <a:spLocks noChangeArrowheads="1"/>
          </p:cNvSpPr>
          <p:nvPr/>
        </p:nvSpPr>
        <p:spPr>
          <a:xfrm>
            <a:off x="869295" y="4229485"/>
            <a:ext cx="5785078" cy="2404409"/>
          </a:xfrm>
          <a:prstGeom prst="rect">
            <a:avLst/>
          </a:prstGeom>
        </p:spPr>
        <p:txBody>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eaLnBrk="1" hangingPunct="1">
              <a:buClr>
                <a:srgbClr val="000000"/>
              </a:buClr>
              <a:defRPr/>
            </a:pPr>
            <a:r>
              <a:rPr lang="en-CA" sz="2400" dirty="0">
                <a:solidFill>
                  <a:srgbClr val="000000"/>
                </a:solidFill>
                <a:latin typeface="Arial"/>
              </a:rPr>
              <a:t>Eventually, led to a very different Business Process Architecture and prioritisation than initially expected</a:t>
            </a:r>
          </a:p>
          <a:p>
            <a:pPr eaLnBrk="1" hangingPunct="1">
              <a:buClr>
                <a:srgbClr val="000000"/>
              </a:buClr>
              <a:defRPr/>
            </a:pPr>
            <a:r>
              <a:rPr lang="en-CA" sz="2400" dirty="0">
                <a:solidFill>
                  <a:srgbClr val="000000"/>
                </a:solidFill>
                <a:latin typeface="Arial"/>
              </a:rPr>
              <a:t>Not sure we</a:t>
            </a:r>
            <a:r>
              <a:rPr lang="uk-UA" sz="2400" dirty="0">
                <a:solidFill>
                  <a:srgbClr val="000000"/>
                </a:solidFill>
                <a:latin typeface="Arial"/>
              </a:rPr>
              <a:t>'</a:t>
            </a:r>
            <a:r>
              <a:rPr lang="en-CA" sz="2400" dirty="0">
                <a:solidFill>
                  <a:srgbClr val="000000"/>
                </a:solidFill>
                <a:latin typeface="Arial"/>
              </a:rPr>
              <a:t>d have got there so quickly without “venting”</a:t>
            </a:r>
            <a:endParaRPr lang="en-US" sz="2400" dirty="0">
              <a:solidFill>
                <a:srgbClr val="000000"/>
              </a:solidFill>
              <a:latin typeface="Arial"/>
            </a:endParaRPr>
          </a:p>
        </p:txBody>
      </p:sp>
      <p:grpSp>
        <p:nvGrpSpPr>
          <p:cNvPr id="8" name="Group 7"/>
          <p:cNvGrpSpPr/>
          <p:nvPr/>
        </p:nvGrpSpPr>
        <p:grpSpPr>
          <a:xfrm>
            <a:off x="4379878" y="2100790"/>
            <a:ext cx="4368805" cy="1477812"/>
            <a:chOff x="3779520" y="2100790"/>
            <a:chExt cx="4368805" cy="1477812"/>
          </a:xfrm>
        </p:grpSpPr>
        <p:sp>
          <p:nvSpPr>
            <p:cNvPr id="6" name="Oval 5"/>
            <p:cNvSpPr/>
            <p:nvPr/>
          </p:nvSpPr>
          <p:spPr bwMode="auto">
            <a:xfrm>
              <a:off x="3779520" y="2100790"/>
              <a:ext cx="965200" cy="563412"/>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7" name="Oval 6"/>
            <p:cNvSpPr/>
            <p:nvPr/>
          </p:nvSpPr>
          <p:spPr bwMode="auto">
            <a:xfrm>
              <a:off x="7183125" y="3015190"/>
              <a:ext cx="965200" cy="563412"/>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611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dissolv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ea typeface="ＭＳ Ｐゴシック" charset="0"/>
              </a:rPr>
              <a:t>2) What first, who &amp; how later</a:t>
            </a:r>
            <a:endParaRPr lang="en-US" dirty="0"/>
          </a:p>
        </p:txBody>
      </p:sp>
      <p:pic>
        <p:nvPicPr>
          <p:cNvPr id="5" name="Picture 4"/>
          <p:cNvPicPr>
            <a:picLocks noChangeAspect="1"/>
          </p:cNvPicPr>
          <p:nvPr/>
        </p:nvPicPr>
        <p:blipFill>
          <a:blip r:embed="rId3"/>
          <a:stretch>
            <a:fillRect/>
          </a:stretch>
        </p:blipFill>
        <p:spPr>
          <a:xfrm>
            <a:off x="1786899" y="1505866"/>
            <a:ext cx="2994654" cy="3136900"/>
          </a:xfrm>
          <a:prstGeom prst="rect">
            <a:avLst/>
          </a:prstGeom>
        </p:spPr>
      </p:pic>
      <p:sp>
        <p:nvSpPr>
          <p:cNvPr id="6" name="Rectangle 5"/>
          <p:cNvSpPr/>
          <p:nvPr/>
        </p:nvSpPr>
        <p:spPr>
          <a:xfrm>
            <a:off x="2209215" y="4773284"/>
            <a:ext cx="2147468" cy="707886"/>
          </a:xfrm>
          <a:prstGeom prst="rect">
            <a:avLst/>
          </a:prstGeom>
        </p:spPr>
        <p:txBody>
          <a:bodyPr wrap="none">
            <a:spAutoFit/>
          </a:bodyPr>
          <a:lstStyle/>
          <a:p>
            <a:pPr eaLnBrk="0" hangingPunct="0">
              <a:spcAft>
                <a:spcPts val="600"/>
              </a:spcAft>
              <a:buClr>
                <a:srgbClr val="000000"/>
              </a:buClr>
            </a:pPr>
            <a:r>
              <a:rPr lang="en-US" sz="2000" dirty="0">
                <a:solidFill>
                  <a:srgbClr val="000000"/>
                </a:solidFill>
                <a:latin typeface="Arial" charset="0"/>
                <a:ea typeface="ＭＳ Ｐゴシック" charset="0"/>
                <a:cs typeface="ＭＳ Ｐゴシック" charset="0"/>
              </a:rPr>
              <a:t>George E. P. Box</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1919–2013</a:t>
            </a:r>
          </a:p>
        </p:txBody>
      </p:sp>
      <p:sp>
        <p:nvSpPr>
          <p:cNvPr id="7" name="Rectangle 3"/>
          <p:cNvSpPr txBox="1">
            <a:spLocks noChangeArrowheads="1"/>
          </p:cNvSpPr>
          <p:nvPr/>
        </p:nvSpPr>
        <p:spPr bwMode="auto">
          <a:xfrm>
            <a:off x="5397504" y="1872585"/>
            <a:ext cx="4914900" cy="4361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a:buClr>
                <a:srgbClr val="000000"/>
              </a:buClr>
              <a:buNone/>
            </a:pPr>
            <a:r>
              <a:rPr lang="en-US" dirty="0">
                <a:solidFill>
                  <a:srgbClr val="000000"/>
                </a:solidFill>
                <a:latin typeface="Arial"/>
              </a:rPr>
              <a:t>Two especially useful models</a:t>
            </a:r>
          </a:p>
          <a:p>
            <a:pPr>
              <a:buClr>
                <a:srgbClr val="000000"/>
              </a:buClr>
            </a:pPr>
            <a:r>
              <a:rPr lang="en-US" sz="2400" dirty="0">
                <a:solidFill>
                  <a:srgbClr val="000000"/>
                </a:solidFill>
                <a:latin typeface="Arial"/>
              </a:rPr>
              <a:t>Business Process Scope Model</a:t>
            </a:r>
            <a:endParaRPr lang="en-US" sz="2400" i="1" dirty="0">
              <a:solidFill>
                <a:srgbClr val="000000"/>
              </a:solidFill>
              <a:latin typeface="Arial"/>
            </a:endParaRPr>
          </a:p>
          <a:p>
            <a:pPr>
              <a:buClr>
                <a:srgbClr val="000000"/>
              </a:buClr>
            </a:pPr>
            <a:r>
              <a:rPr lang="en-US" sz="2400" dirty="0">
                <a:solidFill>
                  <a:srgbClr val="000000"/>
                </a:solidFill>
                <a:latin typeface="Arial"/>
              </a:rPr>
              <a:t>Business Concept Model</a:t>
            </a:r>
            <a:br>
              <a:rPr lang="en-US" sz="2400" dirty="0">
                <a:solidFill>
                  <a:srgbClr val="000000"/>
                </a:solidFill>
                <a:latin typeface="Arial"/>
              </a:rPr>
            </a:br>
            <a:r>
              <a:rPr lang="en-US" sz="2400" dirty="0">
                <a:solidFill>
                  <a:srgbClr val="000000"/>
                </a:solidFill>
                <a:latin typeface="Arial"/>
              </a:rPr>
              <a:t>(</a:t>
            </a:r>
            <a:r>
              <a:rPr lang="en-US" sz="2400" dirty="0" err="1">
                <a:solidFill>
                  <a:srgbClr val="000000"/>
                </a:solidFill>
                <a:latin typeface="Arial"/>
              </a:rPr>
              <a:t>a.k.a</a:t>
            </a:r>
            <a:r>
              <a:rPr lang="en-US" sz="2400" dirty="0">
                <a:solidFill>
                  <a:srgbClr val="000000"/>
                </a:solidFill>
                <a:latin typeface="Arial"/>
              </a:rPr>
              <a:t> Conceptual Data Model)</a:t>
            </a:r>
          </a:p>
          <a:p>
            <a:pPr marL="0" indent="0">
              <a:buClr>
                <a:srgbClr val="000000"/>
              </a:buClr>
              <a:buNone/>
            </a:pPr>
            <a:endParaRPr lang="en-US" sz="2400" dirty="0">
              <a:solidFill>
                <a:srgbClr val="000000"/>
              </a:solidFill>
              <a:latin typeface="Arial"/>
            </a:endParaRPr>
          </a:p>
          <a:p>
            <a:pPr marL="0" indent="0">
              <a:buClr>
                <a:srgbClr val="000000"/>
              </a:buClr>
              <a:buNone/>
            </a:pPr>
            <a:r>
              <a:rPr lang="en-US" sz="2400" dirty="0">
                <a:solidFill>
                  <a:srgbClr val="000000"/>
                </a:solidFill>
                <a:latin typeface="Arial"/>
              </a:rPr>
              <a:t>Both are “essential” – </a:t>
            </a:r>
            <a:br>
              <a:rPr lang="en-US" sz="2400" dirty="0">
                <a:solidFill>
                  <a:srgbClr val="000000"/>
                </a:solidFill>
                <a:latin typeface="Arial"/>
              </a:rPr>
            </a:br>
            <a:r>
              <a:rPr lang="en-US" sz="2400" dirty="0">
                <a:solidFill>
                  <a:srgbClr val="000000"/>
                </a:solidFill>
                <a:latin typeface="Arial"/>
              </a:rPr>
              <a:t>they show the essence – the “what” – of a subject with no reference to who, how, why, etc. </a:t>
            </a:r>
          </a:p>
          <a:p>
            <a:pPr marL="0" indent="0">
              <a:buClr>
                <a:srgbClr val="000000"/>
              </a:buClr>
              <a:buNone/>
            </a:pPr>
            <a:br>
              <a:rPr lang="en-US" sz="2400" dirty="0">
                <a:solidFill>
                  <a:srgbClr val="000000"/>
                </a:solidFill>
                <a:latin typeface="Arial"/>
              </a:rPr>
            </a:br>
            <a:r>
              <a:rPr lang="en-US" sz="2400" dirty="0">
                <a:solidFill>
                  <a:srgbClr val="000000"/>
                </a:solidFill>
                <a:latin typeface="Arial"/>
              </a:rPr>
              <a:t>See samples on the </a:t>
            </a:r>
            <a:br>
              <a:rPr lang="en-US" sz="2400" dirty="0">
                <a:solidFill>
                  <a:srgbClr val="000000"/>
                </a:solidFill>
                <a:latin typeface="Arial"/>
              </a:rPr>
            </a:br>
            <a:r>
              <a:rPr lang="en-US" sz="2400" dirty="0">
                <a:solidFill>
                  <a:srgbClr val="000000"/>
                </a:solidFill>
                <a:latin typeface="Arial"/>
              </a:rPr>
              <a:t>next two slides</a:t>
            </a:r>
          </a:p>
        </p:txBody>
      </p:sp>
      <p:sp>
        <p:nvSpPr>
          <p:cNvPr id="3" name="Rectangle 2"/>
          <p:cNvSpPr/>
          <p:nvPr/>
        </p:nvSpPr>
        <p:spPr>
          <a:xfrm>
            <a:off x="1690306" y="992111"/>
            <a:ext cx="7847416" cy="553998"/>
          </a:xfrm>
          <a:prstGeom prst="rect">
            <a:avLst/>
          </a:prstGeom>
        </p:spPr>
        <p:txBody>
          <a:bodyPr wrap="square">
            <a:spAutoFit/>
          </a:bodyPr>
          <a:lstStyle/>
          <a:p>
            <a:pPr algn="l">
              <a:buNone/>
            </a:pPr>
            <a:r>
              <a:rPr lang="en-US" sz="3000" i="1" kern="0" dirty="0">
                <a:solidFill>
                  <a:srgbClr val="000000"/>
                </a:solidFill>
                <a:latin typeface="Arial"/>
                <a:ea typeface="+mj-ea"/>
                <a:cs typeface="+mj-cs"/>
              </a:rPr>
              <a:t>“All models are wrong, but some are useful.”</a:t>
            </a:r>
            <a:endParaRPr lang="en-US" dirty="0"/>
          </a:p>
        </p:txBody>
      </p:sp>
    </p:spTree>
    <p:extLst>
      <p:ext uri="{BB962C8B-B14F-4D97-AF65-F5344CB8AC3E}">
        <p14:creationId xmlns:p14="http://schemas.microsoft.com/office/powerpoint/2010/main" val="29993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dissolv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dissolv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4"/>
          <p:cNvSpPr>
            <a:spLocks noChangeArrowheads="1"/>
          </p:cNvSpPr>
          <p:nvPr/>
        </p:nvSpPr>
        <p:spPr bwMode="auto">
          <a:xfrm>
            <a:off x="2297051" y="1093259"/>
            <a:ext cx="7586870" cy="1522103"/>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lstStyle/>
          <a:p>
            <a:pPr fontAlgn="base">
              <a:spcBef>
                <a:spcPct val="0"/>
              </a:spcBef>
              <a:spcAft>
                <a:spcPct val="0"/>
              </a:spcAft>
              <a:defRPr/>
            </a:pPr>
            <a:endParaRPr lang="en-US" sz="1600" b="1" i="1" kern="0">
              <a:solidFill>
                <a:srgbClr val="000000"/>
              </a:solidFill>
              <a:latin typeface="Arial" charset="0"/>
              <a:ea typeface="ＭＳ Ｐゴシック" charset="0"/>
              <a:cs typeface="ＭＳ Ｐゴシック" charset="0"/>
            </a:endParaRPr>
          </a:p>
        </p:txBody>
      </p:sp>
      <p:sp>
        <p:nvSpPr>
          <p:cNvPr id="24" name="Text Box 10"/>
          <p:cNvSpPr txBox="1">
            <a:spLocks noChangeArrowheads="1"/>
          </p:cNvSpPr>
          <p:nvPr/>
        </p:nvSpPr>
        <p:spPr bwMode="auto">
          <a:xfrm>
            <a:off x="4519267" y="1186916"/>
            <a:ext cx="3142459"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600" b="1" i="1" kern="0" dirty="0">
                <a:solidFill>
                  <a:srgbClr val="000000"/>
                </a:solidFill>
                <a:cs typeface="ＭＳ Ｐゴシック" charset="0"/>
              </a:rPr>
              <a:t>Communicate System Outage</a:t>
            </a:r>
          </a:p>
        </p:txBody>
      </p:sp>
      <p:grpSp>
        <p:nvGrpSpPr>
          <p:cNvPr id="3" name="Group 2"/>
          <p:cNvGrpSpPr/>
          <p:nvPr/>
        </p:nvGrpSpPr>
        <p:grpSpPr>
          <a:xfrm>
            <a:off x="1631912" y="1738837"/>
            <a:ext cx="1738644" cy="2131231"/>
            <a:chOff x="107911" y="1738807"/>
            <a:chExt cx="1738644" cy="2131231"/>
          </a:xfrm>
        </p:grpSpPr>
        <p:sp>
          <p:nvSpPr>
            <p:cNvPr id="21" name="Rectangle 20"/>
            <p:cNvSpPr/>
            <p:nvPr/>
          </p:nvSpPr>
          <p:spPr>
            <a:xfrm>
              <a:off x="113716" y="2672542"/>
              <a:ext cx="1732839" cy="1197496"/>
            </a:xfrm>
            <a:prstGeom prst="rect">
              <a:avLst/>
            </a:prstGeom>
          </p:spPr>
          <p:txBody>
            <a:bodyPr wrap="square" lIns="36000" tIns="36000" rIns="36000" bIns="36000">
              <a:noAutofit/>
            </a:bodyPr>
            <a:lstStyle/>
            <a:p>
              <a:pPr eaLnBrk="0" hangingPunct="0">
                <a:lnSpc>
                  <a:spcPct val="80000"/>
                </a:lnSpc>
                <a:spcBef>
                  <a:spcPct val="32000"/>
                </a:spcBef>
                <a:buClr>
                  <a:srgbClr val="000000"/>
                </a:buClr>
                <a:defRPr/>
              </a:pPr>
              <a:r>
                <a:rPr lang="en-US" sz="1400" b="1" i="1" kern="0" dirty="0">
                  <a:solidFill>
                    <a:srgbClr val="000000"/>
                  </a:solidFill>
                  <a:latin typeface="Calibri"/>
                  <a:ea typeface="ＭＳ Ｐゴシック" charset="0"/>
                  <a:cs typeface="ＭＳ Ｐゴシック" charset="0"/>
                </a:rPr>
                <a:t>Triggering</a:t>
              </a:r>
              <a:br>
                <a:rPr lang="en-US" sz="1400" b="1" i="1" kern="0" dirty="0">
                  <a:solidFill>
                    <a:srgbClr val="000000"/>
                  </a:solidFill>
                  <a:latin typeface="Calibri"/>
                  <a:ea typeface="ＭＳ Ｐゴシック" charset="0"/>
                  <a:cs typeface="ＭＳ Ｐゴシック" charset="0"/>
                </a:rPr>
              </a:br>
              <a:r>
                <a:rPr lang="en-US" sz="1400" b="1" i="1" kern="0" dirty="0">
                  <a:solidFill>
                    <a:srgbClr val="000000"/>
                  </a:solidFill>
                  <a:latin typeface="Calibri"/>
                  <a:ea typeface="ＭＳ Ｐゴシック" charset="0"/>
                  <a:cs typeface="ＭＳ Ｐゴシック" charset="0"/>
                </a:rPr>
                <a:t>Event:</a:t>
              </a:r>
            </a:p>
            <a:p>
              <a:pPr eaLnBrk="0" hangingPunct="0">
                <a:lnSpc>
                  <a:spcPct val="80000"/>
                </a:lnSpc>
                <a:spcBef>
                  <a:spcPct val="32000"/>
                </a:spcBef>
                <a:buClr>
                  <a:srgbClr val="000000"/>
                </a:buClr>
                <a:defRPr/>
              </a:pPr>
              <a:r>
                <a:rPr lang="en-US" sz="1400" kern="0" dirty="0">
                  <a:solidFill>
                    <a:srgbClr val="000000"/>
                  </a:solidFill>
                  <a:latin typeface="Calibri"/>
                  <a:ea typeface="ＭＳ Ｐゴシック" charset="0"/>
                  <a:cs typeface="ＭＳ Ｐゴシック" charset="0"/>
                </a:rPr>
                <a:t>Notification of degradation or lack of Service</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internal system</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external provider</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calls to Service Desk</a:t>
              </a:r>
            </a:p>
          </p:txBody>
        </p:sp>
        <p:sp>
          <p:nvSpPr>
            <p:cNvPr id="33" name="Line 34"/>
            <p:cNvSpPr>
              <a:spLocks noChangeShapeType="1"/>
            </p:cNvSpPr>
            <p:nvPr/>
          </p:nvSpPr>
          <p:spPr bwMode="auto">
            <a:xfrm>
              <a:off x="448754" y="1964434"/>
              <a:ext cx="324292" cy="12369"/>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34" name="Oval 35"/>
            <p:cNvSpPr>
              <a:spLocks noChangeArrowheads="1"/>
            </p:cNvSpPr>
            <p:nvPr/>
          </p:nvSpPr>
          <p:spPr bwMode="auto">
            <a:xfrm>
              <a:off x="107911" y="1738807"/>
              <a:ext cx="421338" cy="454432"/>
            </a:xfrm>
            <a:prstGeom prst="ellipse">
              <a:avLst/>
            </a:prstGeom>
            <a:solidFill>
              <a:srgbClr val="66FF66"/>
            </a:solidFill>
            <a:ln w="12700">
              <a:solidFill>
                <a:srgbClr val="000000"/>
              </a:solidFill>
              <a:round/>
              <a:headEnd/>
              <a:tailEnd/>
            </a:ln>
          </p:spPr>
          <p:txBody>
            <a:bodyPr wrap="none" anchor="ctr">
              <a:spAutoFit/>
            </a:bodyPr>
            <a:lstStyle/>
            <a:p>
              <a:pPr algn="ctr" eaLnBrk="0" hangingPunct="0">
                <a:lnSpc>
                  <a:spcPct val="80000"/>
                </a:lnSpc>
                <a:spcBef>
                  <a:spcPct val="32000"/>
                </a:spcBef>
                <a:buClr>
                  <a:srgbClr val="000000"/>
                </a:buClr>
                <a:buFontTx/>
                <a:buChar char="•"/>
                <a:defRPr/>
              </a:pPr>
              <a:endParaRPr lang="en-CA" kern="0">
                <a:solidFill>
                  <a:srgbClr val="000000"/>
                </a:solidFill>
                <a:latin typeface="Calibri"/>
                <a:ea typeface="ＭＳ Ｐゴシック" charset="0"/>
                <a:cs typeface="Arial" charset="0"/>
              </a:endParaRPr>
            </a:p>
          </p:txBody>
        </p:sp>
      </p:grpSp>
      <p:grpSp>
        <p:nvGrpSpPr>
          <p:cNvPr id="4" name="Group 3"/>
          <p:cNvGrpSpPr/>
          <p:nvPr/>
        </p:nvGrpSpPr>
        <p:grpSpPr>
          <a:xfrm>
            <a:off x="8149152" y="1749372"/>
            <a:ext cx="2447706" cy="3090973"/>
            <a:chOff x="6625159" y="1749342"/>
            <a:chExt cx="2447706" cy="3090973"/>
          </a:xfrm>
        </p:grpSpPr>
        <p:sp>
          <p:nvSpPr>
            <p:cNvPr id="35" name="Line 36"/>
            <p:cNvSpPr>
              <a:spLocks noChangeShapeType="1"/>
            </p:cNvSpPr>
            <p:nvPr/>
          </p:nvSpPr>
          <p:spPr bwMode="auto">
            <a:xfrm flipV="1">
              <a:off x="8370957" y="1976556"/>
              <a:ext cx="359475" cy="247"/>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36" name="Oval 35"/>
            <p:cNvSpPr>
              <a:spLocks noChangeArrowheads="1"/>
            </p:cNvSpPr>
            <p:nvPr/>
          </p:nvSpPr>
          <p:spPr bwMode="auto">
            <a:xfrm>
              <a:off x="8651527" y="1749342"/>
              <a:ext cx="421338" cy="454432"/>
            </a:xfrm>
            <a:prstGeom prst="ellipse">
              <a:avLst/>
            </a:prstGeom>
            <a:solidFill>
              <a:srgbClr val="FF0000"/>
            </a:solidFill>
            <a:ln w="38100">
              <a:solidFill>
                <a:srgbClr val="000000"/>
              </a:solidFill>
              <a:round/>
              <a:headEnd/>
              <a:tailEnd/>
            </a:ln>
          </p:spPr>
          <p:txBody>
            <a:bodyPr wrap="none" anchor="ctr">
              <a:spAutoFit/>
            </a:bodyPr>
            <a:lstStyle/>
            <a:p>
              <a:pPr algn="ctr" eaLnBrk="0" hangingPunct="0">
                <a:lnSpc>
                  <a:spcPct val="80000"/>
                </a:lnSpc>
                <a:spcBef>
                  <a:spcPct val="32000"/>
                </a:spcBef>
                <a:buClr>
                  <a:srgbClr val="000000"/>
                </a:buClr>
                <a:buFontTx/>
                <a:buChar char="•"/>
                <a:defRPr/>
              </a:pPr>
              <a:endParaRPr lang="en-CA" kern="0">
                <a:solidFill>
                  <a:srgbClr val="000000"/>
                </a:solidFill>
                <a:latin typeface="Calibri"/>
                <a:ea typeface="ＭＳ Ｐゴシック" charset="0"/>
                <a:cs typeface="Arial" charset="0"/>
              </a:endParaRPr>
            </a:p>
          </p:txBody>
        </p:sp>
        <p:sp>
          <p:nvSpPr>
            <p:cNvPr id="38" name="Rectangle 37"/>
            <p:cNvSpPr/>
            <p:nvPr/>
          </p:nvSpPr>
          <p:spPr>
            <a:xfrm>
              <a:off x="6625159" y="2672542"/>
              <a:ext cx="2368799" cy="2167773"/>
            </a:xfrm>
            <a:prstGeom prst="rect">
              <a:avLst/>
            </a:prstGeom>
          </p:spPr>
          <p:txBody>
            <a:bodyPr wrap="square" lIns="36000" tIns="36000" rIns="36000" bIns="36000">
              <a:noAutofit/>
            </a:bodyPr>
            <a:lstStyle/>
            <a:p>
              <a:pPr eaLnBrk="0" hangingPunct="0">
                <a:lnSpc>
                  <a:spcPct val="80000"/>
                </a:lnSpc>
                <a:spcBef>
                  <a:spcPct val="32000"/>
                </a:spcBef>
                <a:buClr>
                  <a:srgbClr val="000000"/>
                </a:buClr>
                <a:defRPr/>
              </a:pPr>
              <a:r>
                <a:rPr lang="en-US" sz="1400" b="1" i="1" kern="0" dirty="0">
                  <a:solidFill>
                    <a:srgbClr val="000000"/>
                  </a:solidFill>
                  <a:latin typeface="Calibri"/>
                  <a:ea typeface="ＭＳ Ｐゴシック" charset="0"/>
                  <a:cs typeface="ＭＳ Ｐゴシック" charset="0"/>
                </a:rPr>
                <a:t>Results:</a:t>
              </a:r>
            </a:p>
            <a:p>
              <a:pPr eaLnBrk="0" hangingPunct="0">
                <a:lnSpc>
                  <a:spcPct val="80000"/>
                </a:lnSpc>
                <a:buClr>
                  <a:srgbClr val="000000"/>
                </a:buClr>
                <a:defRPr/>
              </a:pPr>
              <a:r>
                <a:rPr lang="en-US" sz="1400" kern="0" dirty="0">
                  <a:solidFill>
                    <a:srgbClr val="000000"/>
                  </a:solidFill>
                  <a:latin typeface="Calibri"/>
                  <a:ea typeface="ＭＳ Ｐゴシック" charset="0"/>
                  <a:cs typeface="ＭＳ Ｐゴシック" charset="0"/>
                </a:rPr>
                <a:t>Communications about the Outage and the progress on resolving it are delivered:</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internally and externally</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informally and formally</a:t>
              </a:r>
            </a:p>
            <a:p>
              <a:pPr eaLnBrk="0" hangingPunct="0">
                <a:lnSpc>
                  <a:spcPct val="80000"/>
                </a:lnSpc>
                <a:buClr>
                  <a:srgbClr val="000000"/>
                </a:buClr>
                <a:defRPr/>
              </a:pPr>
              <a:endParaRPr lang="en-US" sz="1400" b="1" i="1" kern="0" dirty="0">
                <a:solidFill>
                  <a:srgbClr val="000000"/>
                </a:solidFill>
                <a:latin typeface="Calibri"/>
                <a:ea typeface="ＭＳ Ｐゴシック" charset="0"/>
                <a:cs typeface="ＭＳ Ｐゴシック" charset="0"/>
              </a:endParaRPr>
            </a:p>
            <a:p>
              <a:pPr eaLnBrk="0" hangingPunct="0">
                <a:lnSpc>
                  <a:spcPct val="80000"/>
                </a:lnSpc>
                <a:buClr>
                  <a:srgbClr val="000000"/>
                </a:buClr>
                <a:defRPr/>
              </a:pPr>
              <a:r>
                <a:rPr lang="en-US" sz="1400" b="1" i="1" kern="0" dirty="0">
                  <a:solidFill>
                    <a:srgbClr val="000000"/>
                  </a:solidFill>
                  <a:latin typeface="Calibri"/>
                  <a:ea typeface="ＭＳ Ｐゴシック" charset="0"/>
                  <a:cs typeface="ＭＳ Ｐゴシック" charset="0"/>
                </a:rPr>
                <a:t>Final Results:</a:t>
              </a:r>
            </a:p>
            <a:p>
              <a:pPr eaLnBrk="0" hangingPunct="0">
                <a:lnSpc>
                  <a:spcPct val="80000"/>
                </a:lnSpc>
                <a:buClr>
                  <a:srgbClr val="000000"/>
                </a:buClr>
                <a:defRPr/>
              </a:pPr>
              <a:r>
                <a:rPr lang="en-US" sz="1400" kern="0" dirty="0">
                  <a:solidFill>
                    <a:srgbClr val="000000"/>
                  </a:solidFill>
                  <a:latin typeface="Calibri"/>
                  <a:ea typeface="ＭＳ Ｐゴシック" charset="0"/>
                  <a:cs typeface="ＭＳ Ｐゴシック" charset="0"/>
                </a:rPr>
                <a:t>Service is restored and root cause is known (or is determined to be unknowable) and resolution is communicated:</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Externally (“good news”)</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Internally (“cause &amp; resolution)</a:t>
              </a:r>
            </a:p>
          </p:txBody>
        </p:sp>
      </p:grpSp>
      <p:sp>
        <p:nvSpPr>
          <p:cNvPr id="39" name="Rectangle 38"/>
          <p:cNvSpPr/>
          <p:nvPr/>
        </p:nvSpPr>
        <p:spPr>
          <a:xfrm>
            <a:off x="4759668" y="2672542"/>
            <a:ext cx="2583924" cy="1995418"/>
          </a:xfrm>
          <a:prstGeom prst="rect">
            <a:avLst/>
          </a:prstGeom>
        </p:spPr>
        <p:txBody>
          <a:bodyPr wrap="square">
            <a:spAutoFit/>
          </a:bodyPr>
          <a:lstStyle/>
          <a:p>
            <a:pPr eaLnBrk="0" hangingPunct="0">
              <a:lnSpc>
                <a:spcPct val="80000"/>
              </a:lnSpc>
              <a:spcBef>
                <a:spcPct val="32000"/>
              </a:spcBef>
              <a:buClr>
                <a:srgbClr val="000000"/>
              </a:buClr>
              <a:defRPr/>
            </a:pPr>
            <a:r>
              <a:rPr lang="en-US" sz="1400" b="1" i="1" kern="0" dirty="0">
                <a:solidFill>
                  <a:srgbClr val="000000"/>
                </a:solidFill>
                <a:latin typeface="Calibri"/>
                <a:ea typeface="ＭＳ Ｐゴシック" charset="0"/>
                <a:cs typeface="ＭＳ Ｐゴシック" charset="0"/>
              </a:rPr>
              <a:t>Cases:</a:t>
            </a:r>
          </a:p>
          <a:p>
            <a:pPr marL="176213" indent="-176213" eaLnBrk="0" hangingPunct="0">
              <a:lnSpc>
                <a:spcPct val="80000"/>
              </a:lnSpc>
              <a:buClr>
                <a:srgbClr val="000000"/>
              </a:buClr>
              <a:buFont typeface="Arial"/>
              <a:buChar char="•"/>
            </a:pPr>
            <a:r>
              <a:rPr lang="en-US" sz="1400" kern="0" dirty="0">
                <a:solidFill>
                  <a:srgbClr val="000000"/>
                </a:solidFill>
                <a:latin typeface="Calibri"/>
                <a:ea typeface="ＭＳ Ｐゴシック" charset="0"/>
                <a:cs typeface="ＭＳ Ｐゴシック" charset="0"/>
              </a:rPr>
              <a:t>new</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recurring</a:t>
            </a:r>
          </a:p>
          <a:p>
            <a:pPr eaLnBrk="0" hangingPunct="0">
              <a:lnSpc>
                <a:spcPct val="80000"/>
              </a:lnSpc>
              <a:buClr>
                <a:srgbClr val="000000"/>
              </a:buClr>
              <a:defRPr/>
            </a:pPr>
            <a:endParaRPr lang="en-US" sz="1400" kern="0" dirty="0">
              <a:solidFill>
                <a:srgbClr val="000000"/>
              </a:solidFill>
              <a:latin typeface="Calibri"/>
              <a:ea typeface="ＭＳ Ｐゴシック" charset="0"/>
              <a:cs typeface="ＭＳ Ｐゴシック" charset="0"/>
            </a:endParaRPr>
          </a:p>
          <a:p>
            <a:pPr eaLnBrk="0" hangingPunct="0">
              <a:lnSpc>
                <a:spcPct val="80000"/>
              </a:lnSpc>
              <a:buClr>
                <a:srgbClr val="000000"/>
              </a:buClr>
              <a:defRPr/>
            </a:pPr>
            <a:r>
              <a:rPr lang="en-US" sz="1400" b="1" i="1" kern="0" dirty="0">
                <a:solidFill>
                  <a:srgbClr val="000000"/>
                </a:solidFill>
                <a:latin typeface="Calibri"/>
                <a:ea typeface="ＭＳ Ｐゴシック" charset="0"/>
                <a:cs typeface="ＭＳ Ｐゴシック" charset="0"/>
              </a:rPr>
              <a:t>Other factors:</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severity</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key operations periods / areas</a:t>
            </a:r>
            <a:br>
              <a:rPr lang="en-US" sz="1400" kern="0" dirty="0">
                <a:solidFill>
                  <a:srgbClr val="000000"/>
                </a:solidFill>
                <a:latin typeface="Calibri"/>
                <a:ea typeface="ＭＳ Ｐゴシック" charset="0"/>
                <a:cs typeface="ＭＳ Ｐゴシック" charset="0"/>
              </a:rPr>
            </a:br>
            <a:r>
              <a:rPr lang="en-US" sz="1400" kern="0" dirty="0">
                <a:solidFill>
                  <a:srgbClr val="000000"/>
                </a:solidFill>
                <a:latin typeface="Calibri"/>
                <a:ea typeface="ＭＳ Ｐゴシック" charset="0"/>
                <a:cs typeface="ＭＳ Ｐゴシック" charset="0"/>
              </a:rPr>
              <a:t>(registration, summer, course evaluation season)</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time of year</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time of day</a:t>
            </a:r>
          </a:p>
        </p:txBody>
      </p:sp>
      <p:grpSp>
        <p:nvGrpSpPr>
          <p:cNvPr id="5" name="Group 4"/>
          <p:cNvGrpSpPr/>
          <p:nvPr/>
        </p:nvGrpSpPr>
        <p:grpSpPr>
          <a:xfrm>
            <a:off x="2426795" y="1540603"/>
            <a:ext cx="7325582" cy="874041"/>
            <a:chOff x="902789" y="1540602"/>
            <a:chExt cx="7325582" cy="874041"/>
          </a:xfrm>
        </p:grpSpPr>
        <p:sp>
          <p:nvSpPr>
            <p:cNvPr id="41" name="AutoShape 14"/>
            <p:cNvSpPr>
              <a:spLocks noChangeArrowheads="1"/>
            </p:cNvSpPr>
            <p:nvPr/>
          </p:nvSpPr>
          <p:spPr bwMode="auto">
            <a:xfrm>
              <a:off x="2133668" y="1540602"/>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Determine</a:t>
              </a:r>
            </a:p>
            <a:p>
              <a:pPr marL="92075" indent="-92075">
                <a:spcBef>
                  <a:spcPct val="0"/>
                </a:spcBef>
                <a:buFont typeface="Arial"/>
                <a:buChar char="•"/>
                <a:defRPr/>
              </a:pPr>
              <a:r>
                <a:rPr lang="en-US" sz="1000" b="1" i="1" kern="0" dirty="0">
                  <a:solidFill>
                    <a:srgbClr val="000000"/>
                  </a:solidFill>
                  <a:latin typeface="Arial" pitchFamily="34" charset="0"/>
                  <a:ea typeface="ＭＳ Ｐゴシック"/>
                  <a:cs typeface="Arial" pitchFamily="34" charset="0"/>
                </a:rPr>
                <a:t>scope</a:t>
              </a:r>
            </a:p>
            <a:p>
              <a:pPr marL="92075" indent="-92075">
                <a:spcBef>
                  <a:spcPct val="0"/>
                </a:spcBef>
                <a:buFont typeface="Arial"/>
                <a:buChar char="•"/>
                <a:defRPr/>
              </a:pPr>
              <a:r>
                <a:rPr lang="en-US" sz="1000" b="1" i="1" kern="0" dirty="0">
                  <a:solidFill>
                    <a:srgbClr val="000000"/>
                  </a:solidFill>
                  <a:latin typeface="Arial" pitchFamily="34" charset="0"/>
                  <a:ea typeface="ＭＳ Ｐゴシック"/>
                  <a:cs typeface="Arial" pitchFamily="34" charset="0"/>
                </a:rPr>
                <a:t>impact</a:t>
              </a:r>
            </a:p>
            <a:p>
              <a:pPr marL="92075" indent="-92075">
                <a:spcBef>
                  <a:spcPct val="0"/>
                </a:spcBef>
                <a:buFont typeface="Arial"/>
                <a:buChar char="•"/>
                <a:defRPr/>
              </a:pPr>
              <a:r>
                <a:rPr lang="en-US" sz="1000" b="1" i="1" kern="0" dirty="0">
                  <a:solidFill>
                    <a:srgbClr val="000000"/>
                  </a:solidFill>
                  <a:latin typeface="Arial" pitchFamily="34" charset="0"/>
                  <a:ea typeface="ＭＳ Ｐゴシック"/>
                  <a:cs typeface="Arial" pitchFamily="34" charset="0"/>
                </a:rPr>
                <a:t>audience</a:t>
              </a:r>
            </a:p>
          </p:txBody>
        </p:sp>
        <p:sp>
          <p:nvSpPr>
            <p:cNvPr id="42" name="AutoShape 14"/>
            <p:cNvSpPr>
              <a:spLocks noChangeArrowheads="1"/>
            </p:cNvSpPr>
            <p:nvPr/>
          </p:nvSpPr>
          <p:spPr bwMode="auto">
            <a:xfrm>
              <a:off x="3364547" y="1540602"/>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Communicate Situation</a:t>
              </a:r>
            </a:p>
            <a:p>
              <a:pPr>
                <a:spcBef>
                  <a:spcPct val="0"/>
                </a:spcBef>
                <a:defRPr/>
              </a:pPr>
              <a:r>
                <a:rPr lang="en-US" sz="1000" b="1" i="1" kern="0" dirty="0">
                  <a:solidFill>
                    <a:srgbClr val="000000"/>
                  </a:solidFill>
                  <a:latin typeface="Arial" pitchFamily="34" charset="0"/>
                  <a:ea typeface="ＭＳ Ｐゴシック"/>
                  <a:cs typeface="Arial" pitchFamily="34" charset="0"/>
                </a:rPr>
                <a:t>(as appropriate)</a:t>
              </a:r>
            </a:p>
          </p:txBody>
        </p:sp>
        <p:sp>
          <p:nvSpPr>
            <p:cNvPr id="43" name="AutoShape 14"/>
            <p:cNvSpPr>
              <a:spLocks noChangeArrowheads="1"/>
            </p:cNvSpPr>
            <p:nvPr/>
          </p:nvSpPr>
          <p:spPr bwMode="auto">
            <a:xfrm>
              <a:off x="4595426" y="1540602"/>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Communicate Resolution</a:t>
              </a:r>
            </a:p>
          </p:txBody>
        </p:sp>
        <p:sp>
          <p:nvSpPr>
            <p:cNvPr id="44" name="AutoShape 14"/>
            <p:cNvSpPr>
              <a:spLocks noChangeArrowheads="1"/>
            </p:cNvSpPr>
            <p:nvPr/>
          </p:nvSpPr>
          <p:spPr bwMode="auto">
            <a:xfrm>
              <a:off x="5826305" y="1540602"/>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Assess Communication Process </a:t>
              </a:r>
            </a:p>
            <a:p>
              <a:pPr>
                <a:spcBef>
                  <a:spcPct val="0"/>
                </a:spcBef>
                <a:defRPr/>
              </a:pPr>
              <a:r>
                <a:rPr lang="en-US" sz="1000" b="1" i="1" kern="0" dirty="0">
                  <a:solidFill>
                    <a:srgbClr val="000000"/>
                  </a:solidFill>
                  <a:latin typeface="Arial" pitchFamily="34" charset="0"/>
                  <a:ea typeface="ＭＳ Ｐゴシック"/>
                  <a:cs typeface="Arial" pitchFamily="34" charset="0"/>
                </a:rPr>
                <a:t>(lessons learned)</a:t>
              </a:r>
            </a:p>
          </p:txBody>
        </p:sp>
        <p:sp>
          <p:nvSpPr>
            <p:cNvPr id="45" name="AutoShape 14"/>
            <p:cNvSpPr>
              <a:spLocks noChangeArrowheads="1"/>
            </p:cNvSpPr>
            <p:nvPr/>
          </p:nvSpPr>
          <p:spPr bwMode="auto">
            <a:xfrm>
              <a:off x="7057182" y="1540602"/>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Identify and Communicate Next Steps / Follow Up</a:t>
              </a:r>
            </a:p>
          </p:txBody>
        </p:sp>
        <p:sp>
          <p:nvSpPr>
            <p:cNvPr id="46" name="AutoShape 14"/>
            <p:cNvSpPr>
              <a:spLocks noChangeArrowheads="1"/>
            </p:cNvSpPr>
            <p:nvPr/>
          </p:nvSpPr>
          <p:spPr bwMode="auto">
            <a:xfrm>
              <a:off x="902789" y="1540602"/>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Confirm Outage</a:t>
              </a:r>
            </a:p>
            <a:p>
              <a:pPr marL="92075" indent="-92075">
                <a:spcBef>
                  <a:spcPct val="0"/>
                </a:spcBef>
                <a:buFont typeface="Arial"/>
                <a:buChar char="•"/>
                <a:defRPr/>
              </a:pPr>
              <a:r>
                <a:rPr lang="en-US" sz="1000" b="1" i="1" kern="0" dirty="0">
                  <a:solidFill>
                    <a:srgbClr val="000000"/>
                  </a:solidFill>
                  <a:latin typeface="Arial" pitchFamily="34" charset="0"/>
                  <a:ea typeface="ＭＳ Ｐゴシック"/>
                  <a:cs typeface="Arial" pitchFamily="34" charset="0"/>
                </a:rPr>
                <a:t>t</a:t>
              </a:r>
              <a:r>
                <a:rPr lang="en-US" sz="1000" b="1" i="1" kern="0" dirty="0" err="1">
                  <a:solidFill>
                    <a:srgbClr val="000000"/>
                  </a:solidFill>
                  <a:latin typeface="Arial" pitchFamily="34" charset="0"/>
                  <a:ea typeface="ＭＳ Ｐゴシック"/>
                  <a:cs typeface="Arial" pitchFamily="34" charset="0"/>
                </a:rPr>
                <a:t>riage</a:t>
              </a:r>
              <a:r>
                <a:rPr lang="en-US" sz="1000" b="1" i="1" kern="0" dirty="0">
                  <a:solidFill>
                    <a:srgbClr val="000000"/>
                  </a:solidFill>
                  <a:latin typeface="Arial" pitchFamily="34" charset="0"/>
                  <a:ea typeface="ＭＳ Ｐゴシック"/>
                  <a:cs typeface="Arial" pitchFamily="34" charset="0"/>
                </a:rPr>
                <a:t> &amp; route notification</a:t>
              </a:r>
            </a:p>
            <a:p>
              <a:pPr marL="92075" indent="-92075">
                <a:spcBef>
                  <a:spcPct val="0"/>
                </a:spcBef>
                <a:buFont typeface="Arial"/>
                <a:buChar char="•"/>
                <a:defRPr/>
              </a:pPr>
              <a:r>
                <a:rPr lang="en-US" sz="1000" b="1" i="1" kern="0" dirty="0">
                  <a:solidFill>
                    <a:srgbClr val="000000"/>
                  </a:solidFill>
                  <a:latin typeface="Arial" pitchFamily="34" charset="0"/>
                  <a:ea typeface="ＭＳ Ｐゴシック"/>
                  <a:cs typeface="Arial" pitchFamily="34" charset="0"/>
                </a:rPr>
                <a:t>perform system diagnostics</a:t>
              </a:r>
            </a:p>
          </p:txBody>
        </p:sp>
      </p:grpSp>
      <p:sp>
        <p:nvSpPr>
          <p:cNvPr id="2" name="Title 1"/>
          <p:cNvSpPr>
            <a:spLocks noGrp="1"/>
          </p:cNvSpPr>
          <p:nvPr>
            <p:ph type="title"/>
          </p:nvPr>
        </p:nvSpPr>
        <p:spPr/>
        <p:txBody>
          <a:bodyPr/>
          <a:lstStyle/>
          <a:p>
            <a:r>
              <a:rPr lang="en-US" dirty="0"/>
              <a:t>Samples – Process Scope Model</a:t>
            </a:r>
          </a:p>
        </p:txBody>
      </p:sp>
      <p:sp>
        <p:nvSpPr>
          <p:cNvPr id="19" name="Rectangle 18"/>
          <p:cNvSpPr/>
          <p:nvPr/>
        </p:nvSpPr>
        <p:spPr>
          <a:xfrm>
            <a:off x="1665134" y="4719536"/>
            <a:ext cx="6438505" cy="1631216"/>
          </a:xfrm>
          <a:prstGeom prst="rect">
            <a:avLst/>
          </a:prstGeom>
        </p:spPr>
        <p:txBody>
          <a:bodyPr wrap="square">
            <a:spAutoFit/>
          </a:bodyPr>
          <a:lstStyle/>
          <a:p>
            <a:pPr fontAlgn="base">
              <a:spcBef>
                <a:spcPct val="20000"/>
              </a:spcBef>
              <a:spcAft>
                <a:spcPct val="0"/>
              </a:spcAft>
              <a:buClr>
                <a:srgbClr val="CC0000"/>
              </a:buClr>
              <a:buSzPct val="125000"/>
            </a:pPr>
            <a:r>
              <a:rPr lang="en-US" sz="2000" dirty="0">
                <a:solidFill>
                  <a:srgbClr val="000000"/>
                </a:solidFill>
                <a:latin typeface="Arial" charset="0"/>
                <a:ea typeface="ＭＳ Ｐゴシック" charset="0"/>
                <a:cs typeface="ＭＳ Ｐゴシック" charset="0"/>
              </a:rPr>
              <a:t>Process Scope Model using “TRAC” - </a:t>
            </a:r>
            <a:br>
              <a:rPr lang="en-US" sz="2000" dirty="0">
                <a:solidFill>
                  <a:srgbClr val="000000"/>
                </a:solidFill>
                <a:latin typeface="Arial" pitchFamily="34" charset="0"/>
                <a:ea typeface="ＭＳ Ｐゴシック" charset="0"/>
                <a:cs typeface="Arial" pitchFamily="34" charset="0"/>
              </a:rPr>
            </a:br>
            <a:r>
              <a:rPr lang="en-US" sz="2000" i="1" dirty="0">
                <a:solidFill>
                  <a:srgbClr val="000000"/>
                </a:solidFill>
                <a:latin typeface="Arial" pitchFamily="34" charset="0"/>
                <a:ea typeface="ＭＳ Ｐゴシック" charset="0"/>
                <a:cs typeface="Arial" pitchFamily="34" charset="0"/>
              </a:rPr>
              <a:t>what</a:t>
            </a:r>
            <a:r>
              <a:rPr lang="en-US" sz="2000" dirty="0">
                <a:solidFill>
                  <a:srgbClr val="000000"/>
                </a:solidFill>
                <a:latin typeface="Arial" pitchFamily="34" charset="0"/>
                <a:ea typeface="ＭＳ Ｐゴシック" charset="0"/>
                <a:cs typeface="Arial" pitchFamily="34" charset="0"/>
              </a:rPr>
              <a:t> is the Trigger, </a:t>
            </a:r>
            <a:r>
              <a:rPr lang="en-US" sz="2000" i="1" dirty="0">
                <a:solidFill>
                  <a:srgbClr val="000000"/>
                </a:solidFill>
                <a:latin typeface="Arial" pitchFamily="34" charset="0"/>
                <a:ea typeface="ＭＳ Ｐゴシック" charset="0"/>
                <a:cs typeface="Arial" pitchFamily="34" charset="0"/>
              </a:rPr>
              <a:t>what</a:t>
            </a:r>
            <a:r>
              <a:rPr lang="en-US" sz="2000" dirty="0">
                <a:solidFill>
                  <a:srgbClr val="000000"/>
                </a:solidFill>
                <a:latin typeface="Arial" pitchFamily="34" charset="0"/>
                <a:ea typeface="ＭＳ Ｐゴシック" charset="0"/>
                <a:cs typeface="Arial" pitchFamily="34" charset="0"/>
              </a:rPr>
              <a:t> are the Results, </a:t>
            </a:r>
            <a:br>
              <a:rPr lang="en-US" sz="2000" dirty="0">
                <a:solidFill>
                  <a:srgbClr val="000000"/>
                </a:solidFill>
                <a:latin typeface="Arial" pitchFamily="34" charset="0"/>
                <a:ea typeface="ＭＳ Ｐゴシック" charset="0"/>
                <a:cs typeface="Arial" pitchFamily="34" charset="0"/>
              </a:rPr>
            </a:br>
            <a:r>
              <a:rPr lang="en-US" sz="2000" i="1" dirty="0">
                <a:solidFill>
                  <a:srgbClr val="000000"/>
                </a:solidFill>
                <a:latin typeface="Arial" pitchFamily="34" charset="0"/>
                <a:ea typeface="ＭＳ Ｐゴシック" charset="0"/>
                <a:cs typeface="Arial" pitchFamily="34" charset="0"/>
              </a:rPr>
              <a:t>what</a:t>
            </a:r>
            <a:r>
              <a:rPr lang="en-US" sz="2000" dirty="0">
                <a:solidFill>
                  <a:srgbClr val="000000"/>
                </a:solidFill>
                <a:latin typeface="Arial" pitchFamily="34" charset="0"/>
                <a:ea typeface="ＭＳ Ｐゴシック" charset="0"/>
                <a:cs typeface="Arial" pitchFamily="34" charset="0"/>
              </a:rPr>
              <a:t> are the main Activities </a:t>
            </a:r>
            <a:br>
              <a:rPr lang="en-US" sz="2000" dirty="0">
                <a:solidFill>
                  <a:srgbClr val="000000"/>
                </a:solidFill>
                <a:latin typeface="Arial" pitchFamily="34" charset="0"/>
                <a:ea typeface="ＭＳ Ｐゴシック" charset="0"/>
                <a:cs typeface="Arial" pitchFamily="34" charset="0"/>
              </a:rPr>
            </a:br>
            <a:r>
              <a:rPr lang="en-US" sz="2000" dirty="0">
                <a:solidFill>
                  <a:srgbClr val="000000"/>
                </a:solidFill>
                <a:latin typeface="Arial" pitchFamily="34" charset="0"/>
                <a:ea typeface="ＭＳ Ｐゴシック" charset="0"/>
                <a:cs typeface="Arial" pitchFamily="34" charset="0"/>
              </a:rPr>
              <a:t>(</a:t>
            </a:r>
            <a:r>
              <a:rPr lang="en-US" sz="2000" dirty="0">
                <a:solidFill>
                  <a:srgbClr val="FF0000"/>
                </a:solidFill>
                <a:latin typeface="Arial" pitchFamily="34" charset="0"/>
                <a:ea typeface="ＭＳ Ｐゴシック" charset="0"/>
                <a:cs typeface="Arial" pitchFamily="34" charset="0"/>
              </a:rPr>
              <a:t>7 ± 2</a:t>
            </a:r>
            <a:r>
              <a:rPr lang="en-US" sz="2000" dirty="0">
                <a:solidFill>
                  <a:srgbClr val="000000"/>
                </a:solidFill>
                <a:latin typeface="Arial" pitchFamily="34" charset="0"/>
                <a:ea typeface="ＭＳ Ｐゴシック" charset="0"/>
                <a:cs typeface="Arial" pitchFamily="34" charset="0"/>
              </a:rPr>
              <a:t> milestones, phases, or subprocesses,) </a:t>
            </a:r>
            <a:br>
              <a:rPr lang="en-US" sz="2000" dirty="0">
                <a:solidFill>
                  <a:srgbClr val="000000"/>
                </a:solidFill>
                <a:latin typeface="Arial" pitchFamily="34" charset="0"/>
                <a:ea typeface="ＭＳ Ｐゴシック" charset="0"/>
                <a:cs typeface="Arial" pitchFamily="34" charset="0"/>
              </a:rPr>
            </a:br>
            <a:r>
              <a:rPr lang="en-US" sz="2000" dirty="0">
                <a:solidFill>
                  <a:srgbClr val="000000"/>
                </a:solidFill>
                <a:latin typeface="Arial" pitchFamily="34" charset="0"/>
                <a:ea typeface="ＭＳ Ｐゴシック" charset="0"/>
                <a:cs typeface="Arial" pitchFamily="34" charset="0"/>
              </a:rPr>
              <a:t>and </a:t>
            </a:r>
            <a:r>
              <a:rPr lang="en-US" sz="2000" i="1" dirty="0">
                <a:solidFill>
                  <a:srgbClr val="000000"/>
                </a:solidFill>
                <a:latin typeface="Arial" pitchFamily="34" charset="0"/>
                <a:ea typeface="ＭＳ Ｐゴシック" charset="0"/>
                <a:cs typeface="Arial" pitchFamily="34" charset="0"/>
              </a:rPr>
              <a:t>what</a:t>
            </a:r>
            <a:r>
              <a:rPr lang="en-US" sz="2000" dirty="0">
                <a:solidFill>
                  <a:srgbClr val="000000"/>
                </a:solidFill>
                <a:latin typeface="Arial" pitchFamily="34" charset="0"/>
                <a:ea typeface="ＭＳ Ｐゴシック" charset="0"/>
                <a:cs typeface="Arial" pitchFamily="34" charset="0"/>
              </a:rPr>
              <a:t> are the main cases or variations?</a:t>
            </a:r>
          </a:p>
        </p:txBody>
      </p:sp>
      <p:sp>
        <p:nvSpPr>
          <p:cNvPr id="6" name="Rectangle 5"/>
          <p:cNvSpPr/>
          <p:nvPr/>
        </p:nvSpPr>
        <p:spPr>
          <a:xfrm>
            <a:off x="8094757" y="5930481"/>
            <a:ext cx="2326278" cy="486287"/>
          </a:xfrm>
          <a:prstGeom prst="rect">
            <a:avLst/>
          </a:prstGeom>
          <a:solidFill>
            <a:srgbClr val="FFFF00"/>
          </a:solidFill>
        </p:spPr>
        <p:txBody>
          <a:bodyPr wrap="none">
            <a:spAutoFit/>
          </a:bodyPr>
          <a:lstStyle/>
          <a:p>
            <a:pPr eaLnBrk="0" fontAlgn="base" hangingPunct="0">
              <a:lnSpc>
                <a:spcPct val="80000"/>
              </a:lnSpc>
              <a:spcBef>
                <a:spcPct val="32000"/>
              </a:spcBef>
              <a:spcAft>
                <a:spcPct val="0"/>
              </a:spcAft>
              <a:buClr>
                <a:srgbClr val="000000"/>
              </a:buClr>
            </a:pPr>
            <a:r>
              <a:rPr lang="en-US" sz="3200" dirty="0">
                <a:solidFill>
                  <a:srgbClr val="000000"/>
                </a:solidFill>
                <a:latin typeface="Arial" charset="0"/>
                <a:ea typeface="ＭＳ Ｐゴシック" charset="0"/>
                <a:cs typeface="ＭＳ Ｐゴシック" charset="0"/>
              </a:rPr>
              <a:t>Why 7± 2?</a:t>
            </a:r>
          </a:p>
        </p:txBody>
      </p:sp>
    </p:spTree>
    <p:extLst>
      <p:ext uri="{BB962C8B-B14F-4D97-AF65-F5344CB8AC3E}">
        <p14:creationId xmlns:p14="http://schemas.microsoft.com/office/powerpoint/2010/main" val="422543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Samples – Concept Model</a:t>
            </a:r>
          </a:p>
        </p:txBody>
      </p:sp>
      <p:pic>
        <p:nvPicPr>
          <p:cNvPr id="27" name="Picture 1" descr="CSMP Conceptual.em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88828" y="1437521"/>
            <a:ext cx="4102100"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6333870" y="1634612"/>
            <a:ext cx="4572000" cy="2444669"/>
          </a:xfrm>
          <a:prstGeom prst="rect">
            <a:avLst/>
          </a:prstGeom>
        </p:spPr>
        <p:txBody>
          <a:bodyPr>
            <a:noAutofit/>
          </a:bodyPr>
          <a:lstStyle/>
          <a:p>
            <a:pPr defTabSz="793750" eaLnBrk="0" hangingPunct="0">
              <a:spcBef>
                <a:spcPct val="40000"/>
              </a:spcBef>
              <a:spcAft>
                <a:spcPts val="300"/>
              </a:spcAft>
              <a:buClr>
                <a:srgbClr val="000000"/>
              </a:buClr>
              <a:buSzPct val="125000"/>
            </a:pPr>
            <a:r>
              <a:rPr lang="en-US" dirty="0">
                <a:solidFill>
                  <a:srgbClr val="000000"/>
                </a:solidFill>
                <a:latin typeface="Arial" charset="0"/>
                <a:ea typeface="ＭＳ Ｐゴシック" charset="0"/>
                <a:cs typeface="ＭＳ Ｐゴシック" charset="0"/>
              </a:rPr>
              <a:t>A description of a business in terms of </a:t>
            </a:r>
          </a:p>
          <a:p>
            <a:pPr marL="269875" indent="-285750" defTabSz="793750" eaLnBrk="0" hangingPunct="0">
              <a:spcBef>
                <a:spcPts val="14"/>
              </a:spcBef>
              <a:spcAft>
                <a:spcPts val="300"/>
              </a:spcAft>
              <a:buClr>
                <a:srgbClr val="000000"/>
              </a:buClr>
              <a:buFont typeface="Wingdings" charset="2"/>
              <a:buChar char="§"/>
            </a:pPr>
            <a:r>
              <a:rPr lang="en-US" sz="1600" b="1" dirty="0">
                <a:solidFill>
                  <a:srgbClr val="000000"/>
                </a:solidFill>
                <a:latin typeface="Arial" charset="0"/>
                <a:ea typeface="ＭＳ Ｐゴシック" charset="0"/>
                <a:cs typeface="ＭＳ Ｐゴシック" charset="0"/>
              </a:rPr>
              <a:t>things</a:t>
            </a:r>
            <a:r>
              <a:rPr lang="en-US" sz="1600" dirty="0">
                <a:solidFill>
                  <a:srgbClr val="000000"/>
                </a:solidFill>
                <a:latin typeface="Arial" charset="0"/>
                <a:ea typeface="ＭＳ Ｐゴシック" charset="0"/>
                <a:cs typeface="ＭＳ Ｐゴシック" charset="0"/>
              </a:rPr>
              <a:t> it needs to maintain records of –  </a:t>
            </a:r>
            <a:r>
              <a:rPr lang="en-US" sz="1600" b="1" i="1" dirty="0">
                <a:solidFill>
                  <a:srgbClr val="000000"/>
                </a:solidFill>
                <a:latin typeface="Arial" charset="0"/>
                <a:ea typeface="ＭＳ Ｐゴシック" charset="0"/>
                <a:cs typeface="ＭＳ Ｐゴシック" charset="0"/>
              </a:rPr>
              <a:t>entities</a:t>
            </a:r>
            <a:r>
              <a:rPr lang="en-US" sz="1600" dirty="0">
                <a:solidFill>
                  <a:srgbClr val="000000"/>
                </a:solidFill>
                <a:latin typeface="Arial" charset="0"/>
                <a:ea typeface="ＭＳ Ｐゴシック" charset="0"/>
                <a:cs typeface="ＭＳ Ｐゴシック" charset="0"/>
              </a:rPr>
              <a:t> </a:t>
            </a:r>
          </a:p>
          <a:p>
            <a:pPr marL="269875" indent="-285750" defTabSz="793750" eaLnBrk="0" hangingPunct="0">
              <a:spcBef>
                <a:spcPts val="14"/>
              </a:spcBef>
              <a:spcAft>
                <a:spcPts val="300"/>
              </a:spcAft>
              <a:buClr>
                <a:srgbClr val="000000"/>
              </a:buClr>
              <a:buFont typeface="Wingdings" charset="2"/>
              <a:buChar char="§"/>
            </a:pPr>
            <a:r>
              <a:rPr lang="en-US" sz="1600" b="1" dirty="0">
                <a:solidFill>
                  <a:srgbClr val="000000"/>
                </a:solidFill>
                <a:latin typeface="Arial" charset="0"/>
                <a:ea typeface="ＭＳ Ｐゴシック" charset="0"/>
                <a:cs typeface="ＭＳ Ｐゴシック" charset="0"/>
              </a:rPr>
              <a:t>facts about those things</a:t>
            </a:r>
            <a:r>
              <a:rPr lang="en-US" sz="1600" dirty="0">
                <a:solidFill>
                  <a:srgbClr val="000000"/>
                </a:solidFill>
                <a:latin typeface="Arial" charset="0"/>
                <a:ea typeface="ＭＳ Ｐゴシック" charset="0"/>
                <a:cs typeface="ＭＳ Ｐゴシック" charset="0"/>
              </a:rPr>
              <a:t> – </a:t>
            </a:r>
            <a:br>
              <a:rPr lang="en-US" sz="1600" dirty="0">
                <a:solidFill>
                  <a:srgbClr val="000000"/>
                </a:solidFill>
                <a:latin typeface="Arial" charset="0"/>
                <a:ea typeface="ＭＳ Ｐゴシック" charset="0"/>
                <a:cs typeface="ＭＳ Ｐゴシック" charset="0"/>
              </a:rPr>
            </a:br>
            <a:r>
              <a:rPr lang="en-US" sz="1600" b="1" i="1" dirty="0">
                <a:solidFill>
                  <a:srgbClr val="000000"/>
                </a:solidFill>
                <a:latin typeface="Arial" charset="0"/>
                <a:ea typeface="ＭＳ Ｐゴシック" charset="0"/>
                <a:cs typeface="ＭＳ Ｐゴシック" charset="0"/>
              </a:rPr>
              <a:t>relationships</a:t>
            </a:r>
            <a:r>
              <a:rPr lang="en-US" sz="1600" dirty="0">
                <a:solidFill>
                  <a:srgbClr val="000000"/>
                </a:solidFill>
                <a:latin typeface="Arial" charset="0"/>
                <a:ea typeface="ＭＳ Ｐゴシック" charset="0"/>
                <a:cs typeface="ＭＳ Ｐゴシック" charset="0"/>
              </a:rPr>
              <a:t> &amp; </a:t>
            </a:r>
            <a:r>
              <a:rPr lang="en-US" sz="1600" b="1" i="1" dirty="0">
                <a:solidFill>
                  <a:srgbClr val="000000"/>
                </a:solidFill>
                <a:latin typeface="Arial" charset="0"/>
                <a:ea typeface="ＭＳ Ｐゴシック" charset="0"/>
                <a:cs typeface="ＭＳ Ｐゴシック" charset="0"/>
              </a:rPr>
              <a:t>attributes</a:t>
            </a:r>
          </a:p>
          <a:p>
            <a:pPr marL="269875" indent="-285750" defTabSz="793750" eaLnBrk="0" hangingPunct="0">
              <a:spcBef>
                <a:spcPts val="14"/>
              </a:spcBef>
              <a:spcAft>
                <a:spcPts val="300"/>
              </a:spcAft>
              <a:buClr>
                <a:srgbClr val="000000"/>
              </a:buClr>
              <a:buFont typeface="Wingdings" charset="2"/>
              <a:buChar char="§"/>
            </a:pPr>
            <a:r>
              <a:rPr lang="en-US" sz="1600" b="1" dirty="0">
                <a:solidFill>
                  <a:srgbClr val="000000"/>
                </a:solidFill>
                <a:latin typeface="Arial" charset="0"/>
                <a:ea typeface="ＭＳ Ｐゴシック" charset="0"/>
                <a:cs typeface="ＭＳ Ｐゴシック" charset="0"/>
              </a:rPr>
              <a:t>policies &amp; rules</a:t>
            </a:r>
            <a:r>
              <a:rPr lang="en-US" sz="1600" dirty="0">
                <a:solidFill>
                  <a:srgbClr val="000000"/>
                </a:solidFill>
                <a:latin typeface="Arial" charset="0"/>
                <a:ea typeface="ＭＳ Ｐゴシック" charset="0"/>
                <a:cs typeface="ＭＳ Ｐゴシック" charset="0"/>
              </a:rPr>
              <a:t> – </a:t>
            </a:r>
            <a:br>
              <a:rPr lang="en-US" sz="1600" dirty="0">
                <a:solidFill>
                  <a:srgbClr val="000000"/>
                </a:solidFill>
                <a:latin typeface="Arial" charset="0"/>
                <a:ea typeface="ＭＳ Ｐゴシック" charset="0"/>
                <a:cs typeface="ＭＳ Ｐゴシック" charset="0"/>
              </a:rPr>
            </a:br>
            <a:r>
              <a:rPr lang="en-US" sz="1600" b="1" i="1" dirty="0">
                <a:solidFill>
                  <a:srgbClr val="000000"/>
                </a:solidFill>
                <a:latin typeface="Arial" charset="0"/>
                <a:ea typeface="ＭＳ Ｐゴシック" charset="0"/>
                <a:cs typeface="ＭＳ Ｐゴシック" charset="0"/>
              </a:rPr>
              <a:t>definitions</a:t>
            </a:r>
            <a:r>
              <a:rPr lang="en-US" sz="1600" dirty="0">
                <a:solidFill>
                  <a:srgbClr val="000000"/>
                </a:solidFill>
                <a:latin typeface="Arial" charset="0"/>
                <a:ea typeface="ＭＳ Ｐゴシック" charset="0"/>
                <a:cs typeface="ＭＳ Ｐゴシック" charset="0"/>
              </a:rPr>
              <a:t>, </a:t>
            </a:r>
            <a:r>
              <a:rPr lang="en-US" sz="1600" b="1" i="1" dirty="0">
                <a:solidFill>
                  <a:srgbClr val="000000"/>
                </a:solidFill>
                <a:latin typeface="Arial" charset="0"/>
                <a:ea typeface="ＭＳ Ｐゴシック" charset="0"/>
                <a:cs typeface="ＭＳ Ｐゴシック" charset="0"/>
              </a:rPr>
              <a:t>constraints,</a:t>
            </a:r>
            <a:r>
              <a:rPr lang="en-US" sz="1600" dirty="0">
                <a:solidFill>
                  <a:srgbClr val="000000"/>
                </a:solidFill>
                <a:latin typeface="Arial" charset="0"/>
                <a:ea typeface="ＭＳ Ｐゴシック" charset="0"/>
                <a:cs typeface="ＭＳ Ｐゴシック" charset="0"/>
              </a:rPr>
              <a:t> and </a:t>
            </a:r>
            <a:r>
              <a:rPr lang="en-US" sz="1600" b="1" i="1" dirty="0">
                <a:solidFill>
                  <a:srgbClr val="000000"/>
                </a:solidFill>
                <a:latin typeface="Arial" charset="0"/>
                <a:ea typeface="ＭＳ Ｐゴシック" charset="0"/>
                <a:cs typeface="ＭＳ Ｐゴシック" charset="0"/>
              </a:rPr>
              <a:t>assertions</a:t>
            </a:r>
            <a:r>
              <a:rPr lang="en-US" sz="1600" dirty="0">
                <a:solidFill>
                  <a:srgbClr val="000000"/>
                </a:solidFill>
                <a:latin typeface="Arial" charset="0"/>
                <a:ea typeface="ＭＳ Ｐゴシック" charset="0"/>
                <a:cs typeface="ＭＳ Ｐゴシック" charset="0"/>
              </a:rPr>
              <a:t> governing those things and facts</a:t>
            </a:r>
          </a:p>
        </p:txBody>
      </p:sp>
    </p:spTree>
    <p:extLst>
      <p:ext uri="{BB962C8B-B14F-4D97-AF65-F5344CB8AC3E}">
        <p14:creationId xmlns:p14="http://schemas.microsoft.com/office/powerpoint/2010/main" val="10117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first, “who and how” later</a:t>
            </a:r>
          </a:p>
        </p:txBody>
      </p:sp>
      <p:sp>
        <p:nvSpPr>
          <p:cNvPr id="6" name="TextBox 5"/>
          <p:cNvSpPr txBox="1"/>
          <p:nvPr/>
        </p:nvSpPr>
        <p:spPr>
          <a:xfrm>
            <a:off x="869423" y="979610"/>
            <a:ext cx="10356950" cy="5469702"/>
          </a:xfrm>
          <a:prstGeom prst="rect">
            <a:avLst/>
          </a:prstGeom>
          <a:noFill/>
        </p:spPr>
        <p:txBody>
          <a:bodyPr wrap="square" rtlCol="0">
            <a:spAutoFit/>
          </a:bodyPr>
          <a:lstStyle/>
          <a:p>
            <a:pPr eaLnBrk="0" fontAlgn="base" hangingPunct="0">
              <a:lnSpc>
                <a:spcPct val="80000"/>
              </a:lnSpc>
              <a:spcBef>
                <a:spcPct val="32000"/>
              </a:spcBef>
              <a:spcAft>
                <a:spcPct val="0"/>
              </a:spcAft>
              <a:buClr>
                <a:srgbClr val="000000"/>
              </a:buClr>
            </a:pPr>
            <a:r>
              <a:rPr lang="en-CA" sz="2400" dirty="0">
                <a:solidFill>
                  <a:srgbClr val="000000"/>
                </a:solidFill>
                <a:latin typeface="Arial" charset="0"/>
                <a:ea typeface="ＭＳ Ｐゴシック" charset="0"/>
                <a:cs typeface="ＭＳ Ｐゴシック" charset="0"/>
              </a:rPr>
              <a:t>Note – this won</a:t>
            </a:r>
            <a:r>
              <a:rPr lang="uk-UA" sz="2400" dirty="0">
                <a:solidFill>
                  <a:srgbClr val="000000"/>
                </a:solidFill>
                <a:latin typeface="Arial" charset="0"/>
                <a:ea typeface="ＭＳ Ｐゴシック" charset="0"/>
                <a:cs typeface="ＭＳ Ｐゴシック" charset="0"/>
              </a:rPr>
              <a:t>'</a:t>
            </a:r>
            <a:r>
              <a:rPr lang="en-CA" sz="2400" dirty="0">
                <a:solidFill>
                  <a:srgbClr val="000000"/>
                </a:solidFill>
                <a:latin typeface="Arial" charset="0"/>
                <a:ea typeface="ＭＳ Ｐゴシック" charset="0"/>
                <a:cs typeface="ＭＳ Ｐゴシック" charset="0"/>
              </a:rPr>
              <a:t>t always be appropriate, but for process- or data-focused initiatives, it</a:t>
            </a:r>
            <a:r>
              <a:rPr lang="uk-UA" sz="2400" dirty="0">
                <a:solidFill>
                  <a:srgbClr val="000000"/>
                </a:solidFill>
                <a:latin typeface="Arial" charset="0"/>
                <a:ea typeface="ＭＳ Ｐゴシック" charset="0"/>
                <a:cs typeface="ＭＳ Ｐゴシック" charset="0"/>
              </a:rPr>
              <a:t>'</a:t>
            </a:r>
            <a:r>
              <a:rPr lang="en-CA" sz="2400" dirty="0">
                <a:solidFill>
                  <a:srgbClr val="000000"/>
                </a:solidFill>
                <a:latin typeface="Arial" charset="0"/>
                <a:ea typeface="ＭＳ Ｐゴシック" charset="0"/>
                <a:cs typeface="ＭＳ Ｐゴシック" charset="0"/>
              </a:rPr>
              <a:t>s </a:t>
            </a:r>
            <a:r>
              <a:rPr lang="en-CA" sz="2400" i="1" dirty="0">
                <a:solidFill>
                  <a:srgbClr val="000000"/>
                </a:solidFill>
                <a:latin typeface="Arial" charset="0"/>
                <a:ea typeface="ＭＳ Ｐゴシック" charset="0"/>
                <a:cs typeface="ＭＳ Ｐゴシック" charset="0"/>
              </a:rPr>
              <a:t>essential!</a:t>
            </a:r>
          </a:p>
          <a:p>
            <a:pPr eaLnBrk="0" fontAlgn="base" hangingPunct="0">
              <a:lnSpc>
                <a:spcPct val="80000"/>
              </a:lnSpc>
              <a:spcBef>
                <a:spcPct val="32000"/>
              </a:spcBef>
              <a:spcAft>
                <a:spcPct val="0"/>
              </a:spcAft>
              <a:buClr>
                <a:srgbClr val="000000"/>
              </a:buClr>
            </a:pPr>
            <a:r>
              <a:rPr lang="en-CA" sz="2400" dirty="0">
                <a:solidFill>
                  <a:srgbClr val="000000"/>
                </a:solidFill>
                <a:latin typeface="Arial" charset="0"/>
                <a:ea typeface="ＭＳ Ｐゴシック" charset="0"/>
                <a:cs typeface="ＭＳ Ｐゴシック" charset="0"/>
              </a:rPr>
              <a:t>The essence of the technique, for process or data or both:</a:t>
            </a:r>
          </a:p>
          <a:p>
            <a:pPr marL="355600" indent="-344488" eaLnBrk="0" fontAlgn="base" hangingPunct="0">
              <a:lnSpc>
                <a:spcPct val="80000"/>
              </a:lnSpc>
              <a:spcBef>
                <a:spcPct val="32000"/>
              </a:spcBef>
              <a:spcAft>
                <a:spcPct val="0"/>
              </a:spcAft>
              <a:buClr>
                <a:srgbClr val="000000"/>
              </a:buClr>
              <a:buFontTx/>
              <a:buChar char="•"/>
            </a:pPr>
            <a:r>
              <a:rPr lang="en-US" sz="2400" dirty="0">
                <a:solidFill>
                  <a:srgbClr val="000000"/>
                </a:solidFill>
                <a:latin typeface="Arial" charset="0"/>
                <a:ea typeface="ＭＳ Ｐゴシック" charset="0"/>
                <a:cs typeface="ＭＳ Ｐゴシック" charset="0"/>
              </a:rPr>
              <a:t>Describe </a:t>
            </a:r>
            <a:r>
              <a:rPr lang="en-US" sz="2400" i="1" dirty="0">
                <a:solidFill>
                  <a:srgbClr val="000000"/>
                </a:solidFill>
                <a:latin typeface="Arial" charset="0"/>
                <a:ea typeface="ＭＳ Ｐゴシック" charset="0"/>
                <a:cs typeface="ＭＳ Ｐゴシック" charset="0"/>
              </a:rPr>
              <a:t>what</a:t>
            </a:r>
            <a:r>
              <a:rPr lang="en-US" sz="2400" dirty="0">
                <a:solidFill>
                  <a:srgbClr val="000000"/>
                </a:solidFill>
                <a:latin typeface="Arial" charset="0"/>
                <a:ea typeface="ＭＳ Ｐゴシック" charset="0"/>
                <a:cs typeface="ＭＳ Ｐゴシック" charset="0"/>
              </a:rPr>
              <a:t> the process is, </a:t>
            </a:r>
            <a:br>
              <a:rPr lang="en-US" sz="24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with no reference to </a:t>
            </a:r>
            <a:r>
              <a:rPr lang="en-US" sz="2400" i="1" dirty="0">
                <a:solidFill>
                  <a:srgbClr val="000000"/>
                </a:solidFill>
                <a:latin typeface="Arial" charset="0"/>
                <a:ea typeface="ＭＳ Ｐゴシック" charset="0"/>
                <a:cs typeface="ＭＳ Ｐゴシック" charset="0"/>
              </a:rPr>
              <a:t>who</a:t>
            </a:r>
            <a:r>
              <a:rPr lang="en-US" sz="2400" dirty="0">
                <a:solidFill>
                  <a:srgbClr val="000000"/>
                </a:solidFill>
                <a:latin typeface="Arial" charset="0"/>
                <a:ea typeface="ＭＳ Ｐゴシック" charset="0"/>
                <a:cs typeface="ＭＳ Ｐゴシック" charset="0"/>
              </a:rPr>
              <a:t> (organisation or job role) </a:t>
            </a:r>
            <a:br>
              <a:rPr lang="en-US" sz="24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or </a:t>
            </a:r>
            <a:r>
              <a:rPr lang="en-US" sz="2400" i="1" dirty="0">
                <a:solidFill>
                  <a:srgbClr val="000000"/>
                </a:solidFill>
                <a:latin typeface="Arial" charset="0"/>
                <a:ea typeface="ＭＳ Ｐゴシック" charset="0"/>
                <a:cs typeface="ＭＳ Ｐゴシック" charset="0"/>
              </a:rPr>
              <a:t>how</a:t>
            </a:r>
            <a:r>
              <a:rPr lang="en-US" sz="2400" dirty="0">
                <a:solidFill>
                  <a:srgbClr val="000000"/>
                </a:solidFill>
                <a:latin typeface="Arial" charset="0"/>
                <a:ea typeface="ＭＳ Ｐゴシック" charset="0"/>
                <a:cs typeface="ＭＳ Ｐゴシック" charset="0"/>
              </a:rPr>
              <a:t> (artifacts or implementation technology)</a:t>
            </a:r>
          </a:p>
          <a:p>
            <a:pPr marL="355600" indent="-344488" eaLnBrk="0" fontAlgn="base" hangingPunct="0">
              <a:lnSpc>
                <a:spcPct val="80000"/>
              </a:lnSpc>
              <a:spcBef>
                <a:spcPct val="32000"/>
              </a:spcBef>
              <a:spcAft>
                <a:spcPct val="0"/>
              </a:spcAft>
              <a:buClr>
                <a:srgbClr val="000000"/>
              </a:buClr>
              <a:buFontTx/>
              <a:buChar char="•"/>
            </a:pPr>
            <a:r>
              <a:rPr lang="en-US" sz="2400" dirty="0">
                <a:solidFill>
                  <a:srgbClr val="000000"/>
                </a:solidFill>
                <a:latin typeface="Arial" charset="0"/>
                <a:ea typeface="ＭＳ Ｐゴシック" charset="0"/>
                <a:cs typeface="ＭＳ Ｐゴシック" charset="0"/>
              </a:rPr>
              <a:t>Describe </a:t>
            </a:r>
            <a:r>
              <a:rPr lang="en-US" sz="2400" i="1" dirty="0">
                <a:solidFill>
                  <a:srgbClr val="000000"/>
                </a:solidFill>
                <a:latin typeface="Arial" charset="0"/>
                <a:ea typeface="ＭＳ Ｐゴシック" charset="0"/>
                <a:cs typeface="ＭＳ Ｐゴシック" charset="0"/>
              </a:rPr>
              <a:t>what</a:t>
            </a:r>
            <a:r>
              <a:rPr lang="en-US" sz="2400" dirty="0">
                <a:solidFill>
                  <a:srgbClr val="000000"/>
                </a:solidFill>
                <a:latin typeface="Arial" charset="0"/>
                <a:ea typeface="ＭＳ Ｐゴシック" charset="0"/>
                <a:cs typeface="ＭＳ Ｐゴシック" charset="0"/>
              </a:rPr>
              <a:t> the required data is without reference to </a:t>
            </a:r>
            <a:r>
              <a:rPr lang="en-US" sz="2400" i="1" dirty="0">
                <a:solidFill>
                  <a:srgbClr val="000000"/>
                </a:solidFill>
                <a:latin typeface="Arial" charset="0"/>
                <a:ea typeface="ＭＳ Ｐゴシック" charset="0"/>
                <a:cs typeface="ＭＳ Ｐゴシック" charset="0"/>
              </a:rPr>
              <a:t>how</a:t>
            </a:r>
            <a:r>
              <a:rPr lang="en-US" sz="2400" dirty="0">
                <a:solidFill>
                  <a:srgbClr val="000000"/>
                </a:solidFill>
                <a:latin typeface="Arial" charset="0"/>
                <a:ea typeface="ＭＳ Ｐゴシック" charset="0"/>
                <a:cs typeface="ＭＳ Ｐゴシック" charset="0"/>
              </a:rPr>
              <a:t> (existing systems, database/file design, forms, spreadsheets, or other implementation artifacts)</a:t>
            </a:r>
          </a:p>
          <a:p>
            <a:pPr eaLnBrk="0" fontAlgn="base" hangingPunct="0">
              <a:lnSpc>
                <a:spcPct val="80000"/>
              </a:lnSpc>
              <a:spcBef>
                <a:spcPct val="32000"/>
              </a:spcBef>
              <a:spcAft>
                <a:spcPct val="0"/>
              </a:spcAft>
              <a:buClr>
                <a:srgbClr val="000000"/>
              </a:buClr>
            </a:pPr>
            <a:endParaRPr lang="is-IS" sz="2400" dirty="0">
              <a:solidFill>
                <a:srgbClr val="000000"/>
              </a:solidFill>
              <a:latin typeface="Arial" charset="0"/>
              <a:ea typeface="ＭＳ Ｐゴシック" charset="0"/>
              <a:cs typeface="ＭＳ Ｐゴシック" charset="0"/>
            </a:endParaRPr>
          </a:p>
          <a:p>
            <a:pPr eaLnBrk="0" fontAlgn="base" hangingPunct="0">
              <a:lnSpc>
                <a:spcPct val="80000"/>
              </a:lnSpc>
              <a:spcBef>
                <a:spcPct val="32000"/>
              </a:spcBef>
              <a:spcAft>
                <a:spcPct val="0"/>
              </a:spcAft>
              <a:buClr>
                <a:srgbClr val="000000"/>
              </a:buClr>
            </a:pPr>
            <a:r>
              <a:rPr lang="is-IS" sz="2400" dirty="0">
                <a:solidFill>
                  <a:srgbClr val="000000"/>
                </a:solidFill>
                <a:latin typeface="Arial" charset="0"/>
                <a:ea typeface="ＭＳ Ｐゴシック" charset="0"/>
                <a:cs typeface="ＭＳ Ｐゴシック" charset="0"/>
              </a:rPr>
              <a:t>Discussion</a:t>
            </a:r>
          </a:p>
          <a:p>
            <a:pPr marL="285750" indent="-285750" eaLnBrk="0" fontAlgn="base" hangingPunct="0">
              <a:lnSpc>
                <a:spcPct val="80000"/>
              </a:lnSpc>
              <a:spcBef>
                <a:spcPct val="32000"/>
              </a:spcBef>
              <a:spcAft>
                <a:spcPct val="0"/>
              </a:spcAft>
              <a:buClr>
                <a:srgbClr val="000000"/>
              </a:buClr>
              <a:buFontTx/>
              <a:buChar char="•"/>
            </a:pPr>
            <a:r>
              <a:rPr lang="en-US" sz="2400" dirty="0">
                <a:solidFill>
                  <a:srgbClr val="000000"/>
                </a:solidFill>
                <a:latin typeface="Arial" charset="0"/>
                <a:ea typeface="ＭＳ Ｐゴシック" charset="0"/>
                <a:cs typeface="ＭＳ Ｐゴシック" charset="0"/>
              </a:rPr>
              <a:t>Why are “essential” models useful in supporting change?</a:t>
            </a:r>
          </a:p>
          <a:p>
            <a:pPr marL="285750" indent="-285750" eaLnBrk="0" fontAlgn="base" hangingPunct="0">
              <a:lnSpc>
                <a:spcPct val="80000"/>
              </a:lnSpc>
              <a:spcBef>
                <a:spcPct val="32000"/>
              </a:spcBef>
              <a:spcAft>
                <a:spcPct val="0"/>
              </a:spcAft>
              <a:buClr>
                <a:srgbClr val="000000"/>
              </a:buClr>
              <a:buFontTx/>
              <a:buChar char="•"/>
            </a:pPr>
            <a:r>
              <a:rPr lang="en-US" sz="2400" dirty="0">
                <a:solidFill>
                  <a:srgbClr val="000000"/>
                </a:solidFill>
                <a:latin typeface="Arial" charset="0"/>
                <a:ea typeface="ＭＳ Ｐゴシック" charset="0"/>
              </a:rPr>
              <a:t>Are there any specific contributions made by </a:t>
            </a:r>
            <a:br>
              <a:rPr lang="en-US" sz="2400" dirty="0">
                <a:solidFill>
                  <a:srgbClr val="000000"/>
                </a:solidFill>
                <a:latin typeface="Arial" charset="0"/>
                <a:ea typeface="ＭＳ Ｐゴシック" charset="0"/>
              </a:rPr>
            </a:br>
            <a:r>
              <a:rPr lang="en-US" sz="2400" dirty="0">
                <a:solidFill>
                  <a:srgbClr val="000000"/>
                </a:solidFill>
                <a:latin typeface="Arial" charset="0"/>
                <a:ea typeface="ＭＳ Ｐゴシック" charset="0"/>
              </a:rPr>
              <a:t>Scope Models or Concept Models?</a:t>
            </a:r>
            <a:endParaRPr lang="en-US" sz="2400" dirty="0">
              <a:solidFill>
                <a:srgbClr val="000000"/>
              </a:solidFill>
              <a:latin typeface="Arial" charset="0"/>
              <a:ea typeface="ＭＳ Ｐゴシック" charset="0"/>
              <a:cs typeface="ＭＳ Ｐゴシック" charset="0"/>
            </a:endParaRPr>
          </a:p>
          <a:p>
            <a:pPr eaLnBrk="0" fontAlgn="base" hangingPunct="0">
              <a:lnSpc>
                <a:spcPct val="80000"/>
              </a:lnSpc>
              <a:spcBef>
                <a:spcPct val="32000"/>
              </a:spcBef>
              <a:spcAft>
                <a:spcPct val="0"/>
              </a:spcAft>
              <a:buClr>
                <a:srgbClr val="000000"/>
              </a:buClr>
            </a:pPr>
            <a:endParaRPr lang="en-US" sz="2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218144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lIns="92075" tIns="46038" rIns="92075" bIns="46038"/>
          <a:lstStyle/>
          <a:p>
            <a:pPr>
              <a:defRPr/>
            </a:pPr>
            <a:r>
              <a:rPr lang="en-US" sz="2600" dirty="0">
                <a:latin typeface="Arial" charset="0"/>
              </a:rPr>
              <a:t>Example – evaluating S/W with data models &amp; events</a:t>
            </a:r>
          </a:p>
        </p:txBody>
      </p:sp>
      <p:sp>
        <p:nvSpPr>
          <p:cNvPr id="149506" name="Rectangle 3"/>
          <p:cNvSpPr>
            <a:spLocks noGrp="1" noChangeArrowheads="1"/>
          </p:cNvSpPr>
          <p:nvPr>
            <p:ph type="body" sz="half" idx="4294967295"/>
          </p:nvPr>
        </p:nvSpPr>
        <p:spPr bwMode="auto">
          <a:xfrm>
            <a:off x="848139" y="882650"/>
            <a:ext cx="3930650" cy="31559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2075" tIns="46038" rIns="92075" bIns="46038" rtlCol="0">
            <a:normAutofit/>
          </a:bodyPr>
          <a:lstStyle/>
          <a:p>
            <a:pPr marL="6350" indent="-6350" defTabSz="873125">
              <a:buClr>
                <a:srgbClr val="FF9933"/>
              </a:buClr>
              <a:buNone/>
            </a:pPr>
            <a:r>
              <a:rPr lang="en-US" sz="1800" dirty="0">
                <a:latin typeface="Arial" charset="0"/>
              </a:rPr>
              <a:t>Selection of new Financials app is hopelessly bogged down</a:t>
            </a:r>
          </a:p>
          <a:p>
            <a:pPr marL="236538" indent="-236538" defTabSz="873125">
              <a:buClr>
                <a:srgbClr val="FF9933"/>
              </a:buClr>
            </a:pPr>
            <a:r>
              <a:rPr lang="en-US" sz="1800" dirty="0">
                <a:latin typeface="Arial" charset="0"/>
              </a:rPr>
              <a:t>Considerable effort in building a BDM*</a:t>
            </a:r>
          </a:p>
          <a:p>
            <a:pPr marL="236538" indent="-236538" defTabSz="873125">
              <a:buClr>
                <a:srgbClr val="FF9933"/>
              </a:buClr>
            </a:pPr>
            <a:r>
              <a:rPr lang="en-US" sz="1800" dirty="0">
                <a:latin typeface="Arial" charset="0"/>
              </a:rPr>
              <a:t>Two problems:</a:t>
            </a:r>
          </a:p>
          <a:p>
            <a:pPr marL="236538" lvl="1" indent="-236538" defTabSz="873125">
              <a:lnSpc>
                <a:spcPct val="85000"/>
              </a:lnSpc>
              <a:spcBef>
                <a:spcPct val="40000"/>
              </a:spcBef>
              <a:buClr>
                <a:srgbClr val="FF9933"/>
              </a:buClr>
              <a:buNone/>
            </a:pPr>
            <a:r>
              <a:rPr lang="en-US" sz="1600" dirty="0">
                <a:latin typeface="Arial" charset="0"/>
              </a:rPr>
              <a:t>1	matrix points to the app no one likes</a:t>
            </a:r>
          </a:p>
          <a:p>
            <a:pPr marL="236538" lvl="1" indent="-236538" defTabSz="873125">
              <a:lnSpc>
                <a:spcPct val="85000"/>
              </a:lnSpc>
              <a:spcBef>
                <a:spcPct val="40000"/>
              </a:spcBef>
              <a:buClr>
                <a:srgbClr val="FF9933"/>
              </a:buClr>
              <a:buNone/>
            </a:pPr>
            <a:r>
              <a:rPr lang="en-US" sz="1600" dirty="0">
                <a:latin typeface="Arial" charset="0"/>
              </a:rPr>
              <a:t>2	want vendor demos with focus and control</a:t>
            </a:r>
          </a:p>
        </p:txBody>
      </p:sp>
      <p:graphicFrame>
        <p:nvGraphicFramePr>
          <p:cNvPr id="149507" name="Object 4"/>
          <p:cNvGraphicFramePr>
            <a:graphicFrameLocks noGrp="1"/>
          </p:cNvGraphicFramePr>
          <p:nvPr>
            <p:ph sz="half" idx="4294967295"/>
            <p:extLst>
              <p:ext uri="{D42A27DB-BD31-4B8C-83A1-F6EECF244321}">
                <p14:modId xmlns:p14="http://schemas.microsoft.com/office/powerpoint/2010/main" val="3780417510"/>
              </p:ext>
            </p:extLst>
          </p:nvPr>
        </p:nvGraphicFramePr>
        <p:xfrm>
          <a:off x="8099425" y="1254125"/>
          <a:ext cx="4092575" cy="3506788"/>
        </p:xfrm>
        <a:graphic>
          <a:graphicData uri="http://schemas.openxmlformats.org/presentationml/2006/ole">
            <mc:AlternateContent xmlns:mc="http://schemas.openxmlformats.org/markup-compatibility/2006">
              <mc:Choice xmlns:v="urn:schemas-microsoft-com:vml" Requires="v">
                <p:oleObj name="Document" r:id="rId3" imgW="4158996" imgH="3566160" progId="Word.Document.8">
                  <p:embed/>
                </p:oleObj>
              </mc:Choice>
              <mc:Fallback>
                <p:oleObj name="Document" r:id="rId3" imgW="4158996" imgH="3566160" progId="Word.Document.8">
                  <p:embed/>
                  <p:pic>
                    <p:nvPicPr>
                      <p:cNvPr id="149507"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425" y="1254125"/>
                        <a:ext cx="4092575" cy="3506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4757" name="Rectangle 5"/>
          <p:cNvSpPr>
            <a:spLocks noChangeArrowheads="1"/>
          </p:cNvSpPr>
          <p:nvPr/>
        </p:nvSpPr>
        <p:spPr bwMode="auto">
          <a:xfrm>
            <a:off x="6024564" y="4803775"/>
            <a:ext cx="4467225" cy="158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873125" eaLnBrk="0" hangingPunct="0">
              <a:lnSpc>
                <a:spcPct val="85000"/>
              </a:lnSpc>
              <a:spcBef>
                <a:spcPct val="40000"/>
              </a:spcBef>
              <a:buClr>
                <a:srgbClr val="000000"/>
              </a:buClr>
              <a:buSzPct val="65000"/>
              <a:defRPr/>
            </a:pPr>
            <a:r>
              <a:rPr lang="en-US" b="1" dirty="0">
                <a:solidFill>
                  <a:srgbClr val="000000"/>
                </a:solidFill>
                <a:latin typeface="Arial" charset="0"/>
                <a:ea typeface="ＭＳ Ｐゴシック" charset="0"/>
                <a:cs typeface="Arial" charset="0"/>
              </a:rPr>
              <a:t>BDM issues</a:t>
            </a:r>
          </a:p>
          <a:p>
            <a:pPr marL="342900" indent="-342900" defTabSz="873125" eaLnBrk="0" hangingPunct="0">
              <a:lnSpc>
                <a:spcPct val="85000"/>
              </a:lnSpc>
              <a:spcBef>
                <a:spcPct val="40000"/>
              </a:spcBef>
              <a:buClr>
                <a:srgbClr val="FF9933"/>
              </a:buClr>
              <a:buFont typeface="Wingdings" charset="0"/>
              <a:buChar char="§"/>
              <a:defRPr/>
            </a:pPr>
            <a:r>
              <a:rPr lang="en-US" sz="1600" b="1" dirty="0">
                <a:solidFill>
                  <a:srgbClr val="000000"/>
                </a:solidFill>
                <a:latin typeface="Arial" charset="0"/>
                <a:ea typeface="ＭＳ Ｐゴシック" charset="0"/>
                <a:cs typeface="Arial" charset="0"/>
              </a:rPr>
              <a:t>time consuming</a:t>
            </a:r>
          </a:p>
          <a:p>
            <a:pPr marL="342900" indent="-342900" defTabSz="873125" eaLnBrk="0" hangingPunct="0">
              <a:lnSpc>
                <a:spcPct val="85000"/>
              </a:lnSpc>
              <a:spcBef>
                <a:spcPct val="40000"/>
              </a:spcBef>
              <a:buClr>
                <a:srgbClr val="FF9933"/>
              </a:buClr>
              <a:buFont typeface="Wingdings" charset="0"/>
              <a:buChar char="§"/>
              <a:defRPr/>
            </a:pPr>
            <a:r>
              <a:rPr lang="en-US" sz="1600" b="1" dirty="0">
                <a:solidFill>
                  <a:srgbClr val="000000"/>
                </a:solidFill>
                <a:latin typeface="Arial" charset="0"/>
                <a:ea typeface="ＭＳ Ｐゴシック" charset="0"/>
                <a:cs typeface="Arial" charset="0"/>
              </a:rPr>
              <a:t>most apps meet most criteria</a:t>
            </a:r>
          </a:p>
          <a:p>
            <a:pPr marL="342900" indent="-342900" defTabSz="873125" eaLnBrk="0" hangingPunct="0">
              <a:lnSpc>
                <a:spcPct val="85000"/>
              </a:lnSpc>
              <a:spcBef>
                <a:spcPct val="40000"/>
              </a:spcBef>
              <a:buClr>
                <a:srgbClr val="FF9933"/>
              </a:buClr>
              <a:buFont typeface="Wingdings" charset="0"/>
              <a:buChar char="§"/>
              <a:defRPr/>
            </a:pPr>
            <a:r>
              <a:rPr lang="en-US" sz="1600" b="1" dirty="0">
                <a:solidFill>
                  <a:srgbClr val="000000"/>
                </a:solidFill>
                <a:latin typeface="Arial" charset="0"/>
                <a:ea typeface="ＭＳ Ｐゴシック" charset="0"/>
                <a:cs typeface="Arial" charset="0"/>
              </a:rPr>
              <a:t>still can</a:t>
            </a:r>
            <a:r>
              <a:rPr lang="uk-UA" altLang="ja-JP" sz="1600" b="1" dirty="0">
                <a:solidFill>
                  <a:srgbClr val="000000"/>
                </a:solidFill>
                <a:latin typeface="Arial" charset="0"/>
                <a:ea typeface="ＭＳ Ｐゴシック" charset="0"/>
                <a:cs typeface="Arial" charset="0"/>
              </a:rPr>
              <a:t>'</a:t>
            </a:r>
            <a:r>
              <a:rPr lang="en-US" sz="1600" b="1" dirty="0">
                <a:solidFill>
                  <a:srgbClr val="000000"/>
                </a:solidFill>
                <a:latin typeface="Arial" charset="0"/>
                <a:ea typeface="ＭＳ Ｐゴシック" charset="0"/>
                <a:cs typeface="Arial" charset="0"/>
              </a:rPr>
              <a:t>t tell if an app will work well in your environment</a:t>
            </a:r>
          </a:p>
        </p:txBody>
      </p:sp>
      <p:graphicFrame>
        <p:nvGraphicFramePr>
          <p:cNvPr id="149509" name="Object 6"/>
          <p:cNvGraphicFramePr>
            <a:graphicFrameLocks/>
          </p:cNvGraphicFramePr>
          <p:nvPr/>
        </p:nvGraphicFramePr>
        <p:xfrm>
          <a:off x="4375151" y="4522788"/>
          <a:ext cx="1495425" cy="1839912"/>
        </p:xfrm>
        <a:graphic>
          <a:graphicData uri="http://schemas.openxmlformats.org/presentationml/2006/ole">
            <mc:AlternateContent xmlns:mc="http://schemas.openxmlformats.org/markup-compatibility/2006">
              <mc:Choice xmlns:v="urn:schemas-microsoft-com:vml" Requires="v">
                <p:oleObj name="ClipArt" r:id="rId5" imgW="2978794" imgH="3659072" progId="MS_ClipArt_Gallery.2">
                  <p:embed/>
                </p:oleObj>
              </mc:Choice>
              <mc:Fallback>
                <p:oleObj name="ClipArt" r:id="rId5" imgW="2978794" imgH="3659072" progId="MS_ClipArt_Gallery.2">
                  <p:embed/>
                  <p:pic>
                    <p:nvPicPr>
                      <p:cNvPr id="149509"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5151" y="4522788"/>
                        <a:ext cx="1495425" cy="1839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4759" name="Rectangle 7"/>
          <p:cNvSpPr>
            <a:spLocks noChangeArrowheads="1"/>
          </p:cNvSpPr>
          <p:nvPr/>
        </p:nvSpPr>
        <p:spPr bwMode="auto">
          <a:xfrm>
            <a:off x="1843092" y="5635641"/>
            <a:ext cx="1736373"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lnSpc>
                <a:spcPct val="100000"/>
              </a:lnSpc>
              <a:spcBef>
                <a:spcPct val="0"/>
              </a:spcBef>
              <a:buClrTx/>
              <a:buFontTx/>
              <a:buNone/>
              <a:defRPr/>
            </a:pPr>
            <a:r>
              <a:rPr lang="en-US" sz="1400" b="1">
                <a:solidFill>
                  <a:srgbClr val="000000"/>
                </a:solidFill>
                <a:latin typeface="Arial" charset="0"/>
                <a:ea typeface="ＭＳ Ｐゴシック" charset="0"/>
                <a:cs typeface="Arial" charset="0"/>
              </a:rPr>
              <a:t>* Big Dumb Matrix</a:t>
            </a:r>
          </a:p>
        </p:txBody>
      </p:sp>
    </p:spTree>
    <p:extLst>
      <p:ext uri="{BB962C8B-B14F-4D97-AF65-F5344CB8AC3E}">
        <p14:creationId xmlns:p14="http://schemas.microsoft.com/office/powerpoint/2010/main" val="1108044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lIns="92075" tIns="46038" rIns="92075" bIns="46038"/>
          <a:lstStyle/>
          <a:p>
            <a:pPr>
              <a:defRPr/>
            </a:pPr>
            <a:r>
              <a:rPr lang="en-US" dirty="0">
                <a:latin typeface="Arial" charset="0"/>
                <a:cs typeface="+mj-cs"/>
              </a:rPr>
              <a:t>Selecting an application</a:t>
            </a:r>
          </a:p>
        </p:txBody>
      </p:sp>
      <p:sp>
        <p:nvSpPr>
          <p:cNvPr id="13" name="Rectangle 3"/>
          <p:cNvSpPr>
            <a:spLocks noChangeArrowheads="1"/>
          </p:cNvSpPr>
          <p:nvPr/>
        </p:nvSpPr>
        <p:spPr bwMode="auto">
          <a:xfrm>
            <a:off x="2130425" y="2036763"/>
            <a:ext cx="4503738" cy="2635250"/>
          </a:xfrm>
          <a:prstGeom prst="rect">
            <a:avLst/>
          </a:prstGeom>
          <a:solidFill>
            <a:srgbClr val="19056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227013" indent="-227013" defTabSz="863600" eaLnBrk="0" hangingPunct="0">
              <a:lnSpc>
                <a:spcPct val="85000"/>
              </a:lnSpc>
              <a:spcBef>
                <a:spcPct val="40000"/>
              </a:spcBef>
              <a:buClr>
                <a:srgbClr val="FF0066"/>
              </a:buClr>
              <a:buSzPct val="65000"/>
              <a:defRPr/>
            </a:pPr>
            <a:r>
              <a:rPr lang="en-US" sz="1600" kern="0" dirty="0">
                <a:solidFill>
                  <a:srgbClr val="FFFFFF"/>
                </a:solidFill>
                <a:latin typeface="Arial" charset="0"/>
                <a:ea typeface="ＭＳ Ｐゴシック" charset="0"/>
                <a:cs typeface="ＭＳ Ｐゴシック" charset="0"/>
              </a:rPr>
              <a:t>The approach:</a:t>
            </a:r>
          </a:p>
          <a:p>
            <a:pPr marL="227013" indent="-227013"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small team builds </a:t>
            </a:r>
            <a:r>
              <a:rPr lang="ja-JP" altLang="en-US"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thing model</a:t>
            </a:r>
            <a:r>
              <a:rPr lang="ja-JP" altLang="en-US"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 </a:t>
            </a:r>
            <a:br>
              <a:rPr lang="en-US" altLang="ja-JP" sz="1600" kern="0" dirty="0">
                <a:solidFill>
                  <a:srgbClr val="FFFFFF"/>
                </a:solidFill>
                <a:latin typeface="Arial" charset="0"/>
                <a:ea typeface="ＭＳ Ｐゴシック" charset="0"/>
                <a:cs typeface="ＭＳ Ｐゴシック" charset="0"/>
              </a:rPr>
            </a:br>
            <a:r>
              <a:rPr lang="en-US" altLang="ja-JP" sz="1600" kern="0" dirty="0">
                <a:solidFill>
                  <a:srgbClr val="FFFFFF"/>
                </a:solidFill>
                <a:latin typeface="Arial" charset="0"/>
                <a:ea typeface="ＭＳ Ｐゴシック" charset="0"/>
                <a:cs typeface="ＭＳ Ｐゴシック" charset="0"/>
              </a:rPr>
              <a:t>(concept model, ~60 entities total, 15 </a:t>
            </a:r>
            <a:r>
              <a:rPr lang="ja-JP" altLang="en-US"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core</a:t>
            </a:r>
            <a:r>
              <a:rPr lang="ja-JP" altLang="en-US"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a:t>
            </a:r>
          </a:p>
          <a:p>
            <a:pPr marL="227013" indent="-227013"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for each core entity, </a:t>
            </a:r>
            <a:br>
              <a:rPr lang="en-US" sz="1600" kern="0" dirty="0">
                <a:solidFill>
                  <a:srgbClr val="FFFFFF"/>
                </a:solidFill>
                <a:latin typeface="Arial" charset="0"/>
                <a:ea typeface="ＭＳ Ｐゴシック" charset="0"/>
                <a:cs typeface="ＭＳ Ｐゴシック" charset="0"/>
              </a:rPr>
            </a:br>
            <a:r>
              <a:rPr lang="en-US" sz="1600" kern="0" dirty="0">
                <a:solidFill>
                  <a:srgbClr val="FFFFFF"/>
                </a:solidFill>
                <a:latin typeface="Arial" charset="0"/>
                <a:ea typeface="ＭＳ Ｐゴシック" charset="0"/>
                <a:cs typeface="ＭＳ Ｐゴシック" charset="0"/>
              </a:rPr>
              <a:t>identify 3 to 5 life cycle events</a:t>
            </a:r>
          </a:p>
          <a:p>
            <a:pPr marL="227013" indent="-227013"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for each event, develop scenario </a:t>
            </a:r>
          </a:p>
          <a:p>
            <a:pPr marL="227013" indent="-227013"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turn over to app vendors - show us </a:t>
            </a:r>
          </a:p>
          <a:p>
            <a:pPr marL="452438" lvl="1" indent="-223838"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“How do you support the data model?”</a:t>
            </a:r>
          </a:p>
          <a:p>
            <a:pPr marL="452438" lvl="1" indent="-223838"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“How do you handle scenarios?”</a:t>
            </a:r>
          </a:p>
        </p:txBody>
      </p:sp>
      <p:sp>
        <p:nvSpPr>
          <p:cNvPr id="14" name="Rectangle 4"/>
          <p:cNvSpPr>
            <a:spLocks noChangeArrowheads="1"/>
          </p:cNvSpPr>
          <p:nvPr/>
        </p:nvSpPr>
        <p:spPr bwMode="auto">
          <a:xfrm>
            <a:off x="7035464" y="2642774"/>
            <a:ext cx="2122376" cy="212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2075" tIns="46038" rIns="92075" bIns="46038">
            <a:spAutoFit/>
          </a:bodyPr>
          <a:lstStyle/>
          <a:p>
            <a:pPr marL="342900" indent="-342900" defTabSz="863600" eaLnBrk="0" hangingPunct="0">
              <a:buSzPct val="100000"/>
              <a:defRPr/>
            </a:pPr>
            <a:r>
              <a:rPr lang="ja-JP" altLang="en-US" sz="1200" b="1" i="1" kern="0" dirty="0">
                <a:solidFill>
                  <a:srgbClr val="000000"/>
                </a:solidFill>
                <a:latin typeface="Arial" charset="0"/>
                <a:ea typeface="ＭＳ Ｐゴシック" charset="0"/>
                <a:cs typeface="ＭＳ Ｐゴシック" charset="0"/>
              </a:rPr>
              <a:t>“</a:t>
            </a:r>
            <a:r>
              <a:rPr lang="en-US" altLang="ja-JP" sz="1200" b="1" i="1" kern="0" dirty="0">
                <a:solidFill>
                  <a:srgbClr val="000000"/>
                </a:solidFill>
                <a:latin typeface="Arial" charset="0"/>
                <a:ea typeface="ＭＳ Ｐゴシック" charset="0"/>
                <a:cs typeface="ＭＳ Ｐゴシック" charset="0"/>
              </a:rPr>
              <a:t>Things we track</a:t>
            </a:r>
            <a:r>
              <a:rPr lang="ja-JP" altLang="en-US" sz="1200" b="1" i="1" kern="0" dirty="0">
                <a:solidFill>
                  <a:srgbClr val="000000"/>
                </a:solidFill>
                <a:latin typeface="Arial" charset="0"/>
                <a:ea typeface="ＭＳ Ｐゴシック" charset="0"/>
                <a:cs typeface="ＭＳ Ｐゴシック" charset="0"/>
              </a:rPr>
              <a:t>”</a:t>
            </a:r>
            <a:r>
              <a:rPr lang="en-US" altLang="ja-JP" sz="1200" b="1" i="1" kern="0" dirty="0">
                <a:solidFill>
                  <a:srgbClr val="000000"/>
                </a:solidFill>
                <a:latin typeface="Arial" charset="0"/>
                <a:ea typeface="ＭＳ Ｐゴシック" charset="0"/>
                <a:cs typeface="ＭＳ Ｐゴシック" charset="0"/>
              </a:rPr>
              <a:t> -</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Project, Work Order</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Plant, Plant Equipment</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Product Type, Product Lot</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Product Inventory</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Sale, Transfer</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Location, Ledger Entity</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Financial Category</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Responsibility Center</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Account, Sub-Account</a:t>
            </a:r>
          </a:p>
          <a:p>
            <a:pPr marL="342900" indent="-342900" defTabSz="863600" eaLnBrk="0" hangingPunct="0">
              <a:buSzPct val="100000"/>
              <a:defRPr/>
            </a:pPr>
            <a:r>
              <a:rPr lang="en-US" sz="1200" b="1" kern="0" dirty="0">
                <a:solidFill>
                  <a:srgbClr val="000000"/>
                </a:solidFill>
                <a:latin typeface="Arial" charset="0"/>
                <a:ea typeface="ＭＳ Ｐゴシック" charset="0"/>
                <a:cs typeface="ＭＳ Ｐゴシック" charset="0"/>
              </a:rPr>
              <a:t>Fixed Asset</a:t>
            </a:r>
          </a:p>
        </p:txBody>
      </p:sp>
      <p:sp>
        <p:nvSpPr>
          <p:cNvPr id="15" name="Rectangle 5"/>
          <p:cNvSpPr>
            <a:spLocks noChangeArrowheads="1"/>
          </p:cNvSpPr>
          <p:nvPr/>
        </p:nvSpPr>
        <p:spPr bwMode="auto">
          <a:xfrm>
            <a:off x="2616202" y="4919680"/>
            <a:ext cx="5707063" cy="1563687"/>
          </a:xfrm>
          <a:prstGeom prst="rect">
            <a:avLst/>
          </a:prstGeom>
          <a:solidFill>
            <a:srgbClr val="14AA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227013" indent="-227013" defTabSz="863600" eaLnBrk="0" hangingPunct="0">
              <a:lnSpc>
                <a:spcPct val="85000"/>
              </a:lnSpc>
              <a:spcBef>
                <a:spcPct val="40000"/>
              </a:spcBef>
              <a:buClr>
                <a:srgbClr val="FF0066"/>
              </a:buClr>
              <a:buSzPct val="65000"/>
              <a:defRPr/>
            </a:pPr>
            <a:r>
              <a:rPr lang="en-US" sz="1600" kern="0" dirty="0">
                <a:solidFill>
                  <a:srgbClr val="FFFFFF"/>
                </a:solidFill>
                <a:latin typeface="Arial" charset="0"/>
                <a:ea typeface="ＭＳ Ｐゴシック" charset="0"/>
                <a:cs typeface="ＭＳ Ｐゴシック" charset="0"/>
              </a:rPr>
              <a:t>The key points:</a:t>
            </a:r>
          </a:p>
          <a:p>
            <a:pPr marL="227013" indent="-227013" defTabSz="863600" eaLnBrk="0" hangingPunct="0">
              <a:lnSpc>
                <a:spcPct val="85000"/>
              </a:lnSpc>
              <a:spcBef>
                <a:spcPct val="40000"/>
              </a:spcBef>
              <a:buClr>
                <a:srgbClr val="FFFFFF"/>
              </a:buClr>
              <a:buFont typeface="Wingdings" charset="0"/>
              <a:buChar char="§"/>
              <a:defRPr/>
            </a:pPr>
            <a:r>
              <a:rPr lang="en-US" sz="1600" b="1" i="1" kern="0" dirty="0">
                <a:solidFill>
                  <a:srgbClr val="FFFFFF"/>
                </a:solidFill>
                <a:latin typeface="Arial" charset="0"/>
                <a:ea typeface="ＭＳ Ｐゴシック" charset="0"/>
                <a:cs typeface="ＭＳ Ｐゴシック" charset="0"/>
              </a:rPr>
              <a:t>initiated by the business</a:t>
            </a:r>
          </a:p>
          <a:p>
            <a:pPr marL="227013" indent="-227013"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it worked! – saw how an app would support the business</a:t>
            </a:r>
          </a:p>
          <a:p>
            <a:pPr marL="227013" indent="-227013"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didn</a:t>
            </a:r>
            <a:r>
              <a:rPr lang="uk-UA"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t initially call it </a:t>
            </a:r>
            <a:r>
              <a:rPr lang="ja-JP" altLang="en-US"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data modelling</a:t>
            </a:r>
            <a:r>
              <a:rPr lang="ja-JP" altLang="en-US" sz="1600" kern="0" dirty="0">
                <a:solidFill>
                  <a:srgbClr val="FFFFFF"/>
                </a:solidFill>
                <a:latin typeface="Arial" charset="0"/>
                <a:ea typeface="ＭＳ Ｐゴシック" charset="0"/>
                <a:cs typeface="ＭＳ Ｐゴシック" charset="0"/>
              </a:rPr>
              <a:t>”</a:t>
            </a:r>
            <a:endParaRPr lang="en-US" altLang="ja-JP" sz="1600" kern="0" dirty="0">
              <a:solidFill>
                <a:srgbClr val="FFFFFF"/>
              </a:solidFill>
              <a:latin typeface="Arial" charset="0"/>
              <a:ea typeface="ＭＳ Ｐゴシック" charset="0"/>
              <a:cs typeface="ＭＳ Ｐゴシック" charset="0"/>
            </a:endParaRPr>
          </a:p>
          <a:p>
            <a:pPr marL="227013" indent="-227013" defTabSz="863600" eaLnBrk="0" hangingPunct="0">
              <a:lnSpc>
                <a:spcPct val="85000"/>
              </a:lnSpc>
              <a:spcBef>
                <a:spcPct val="40000"/>
              </a:spcBef>
              <a:buClr>
                <a:srgbClr val="FFFFFF"/>
              </a:buClr>
              <a:buFont typeface="Wingdings" charset="0"/>
              <a:buChar char="§"/>
              <a:defRPr/>
            </a:pPr>
            <a:r>
              <a:rPr lang="en-US" sz="1600" kern="0" dirty="0">
                <a:solidFill>
                  <a:srgbClr val="FFFFFF"/>
                </a:solidFill>
                <a:latin typeface="Arial" charset="0"/>
                <a:ea typeface="ＭＳ Ｐゴシック" charset="0"/>
                <a:cs typeface="ＭＳ Ｐゴシック" charset="0"/>
              </a:rPr>
              <a:t>left vendor some room - </a:t>
            </a:r>
            <a:r>
              <a:rPr lang="ja-JP" altLang="en-US"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Here</a:t>
            </a:r>
            <a:r>
              <a:rPr lang="uk-UA" altLang="ja-JP"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s how we</a:t>
            </a:r>
            <a:r>
              <a:rPr lang="uk-UA" altLang="ja-JP" sz="1600" kern="0" dirty="0">
                <a:solidFill>
                  <a:srgbClr val="FFFFFF"/>
                </a:solidFill>
                <a:latin typeface="Arial" charset="0"/>
                <a:ea typeface="ＭＳ Ｐゴシック" charset="0"/>
                <a:cs typeface="ＭＳ Ｐゴシック" charset="0"/>
              </a:rPr>
              <a:t>'</a:t>
            </a:r>
            <a:r>
              <a:rPr lang="en-US" altLang="ja-JP" sz="1600" kern="0" dirty="0">
                <a:solidFill>
                  <a:srgbClr val="FFFFFF"/>
                </a:solidFill>
                <a:latin typeface="Arial" charset="0"/>
                <a:ea typeface="ＭＳ Ｐゴシック" charset="0"/>
                <a:cs typeface="ＭＳ Ｐゴシック" charset="0"/>
              </a:rPr>
              <a:t>d do it.</a:t>
            </a:r>
            <a:r>
              <a:rPr lang="ja-JP" altLang="en-US" sz="1600" kern="0" dirty="0">
                <a:solidFill>
                  <a:srgbClr val="FFFFFF"/>
                </a:solidFill>
                <a:latin typeface="Arial" charset="0"/>
                <a:ea typeface="ＭＳ Ｐゴシック" charset="0"/>
                <a:cs typeface="ＭＳ Ｐゴシック" charset="0"/>
              </a:rPr>
              <a:t>”</a:t>
            </a:r>
            <a:endParaRPr lang="en-US" sz="1600" kern="0" dirty="0">
              <a:solidFill>
                <a:srgbClr val="FFFFFF"/>
              </a:solidFill>
              <a:latin typeface="Arial" charset="0"/>
              <a:ea typeface="ＭＳ Ｐゴシック" charset="0"/>
              <a:cs typeface="ＭＳ Ｐゴシック" charset="0"/>
            </a:endParaRPr>
          </a:p>
        </p:txBody>
      </p:sp>
      <p:sp>
        <p:nvSpPr>
          <p:cNvPr id="16" name="Rectangle 6"/>
          <p:cNvSpPr>
            <a:spLocks noChangeArrowheads="1"/>
          </p:cNvSpPr>
          <p:nvPr/>
        </p:nvSpPr>
        <p:spPr bwMode="auto">
          <a:xfrm>
            <a:off x="8549940" y="4701777"/>
            <a:ext cx="2529539" cy="1200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2075" tIns="46038" rIns="92075" bIns="46038">
            <a:spAutoFit/>
          </a:bodyPr>
          <a:lstStyle/>
          <a:p>
            <a:pPr marL="342900" indent="-342900" defTabSz="863600" eaLnBrk="0" hangingPunct="0">
              <a:buSzPct val="100000"/>
              <a:defRPr/>
            </a:pPr>
            <a:r>
              <a:rPr lang="ja-JP" altLang="en-US" sz="1200" b="1" i="1" kern="0">
                <a:solidFill>
                  <a:srgbClr val="000000"/>
                </a:solidFill>
                <a:latin typeface="Arial" charset="0"/>
                <a:ea typeface="ＭＳ Ｐゴシック" charset="0"/>
                <a:cs typeface="ＭＳ Ｐゴシック" charset="0"/>
              </a:rPr>
              <a:t>“</a:t>
            </a:r>
            <a:r>
              <a:rPr lang="en-US" altLang="ja-JP" sz="1200" b="1" i="1" kern="0">
                <a:solidFill>
                  <a:srgbClr val="000000"/>
                </a:solidFill>
                <a:latin typeface="Arial" charset="0"/>
                <a:ea typeface="ＭＳ Ｐゴシック" charset="0"/>
                <a:cs typeface="ＭＳ Ｐゴシック" charset="0"/>
              </a:rPr>
              <a:t>Events that  happens to them</a:t>
            </a:r>
            <a:r>
              <a:rPr lang="ja-JP" altLang="en-US" sz="1200" b="1" i="1" kern="0">
                <a:solidFill>
                  <a:srgbClr val="000000"/>
                </a:solidFill>
                <a:latin typeface="Arial" charset="0"/>
                <a:ea typeface="ＭＳ Ｐゴシック" charset="0"/>
                <a:cs typeface="ＭＳ Ｐゴシック" charset="0"/>
              </a:rPr>
              <a:t>”</a:t>
            </a:r>
            <a:endParaRPr lang="en-US" altLang="ja-JP" sz="1200" b="1" i="1" kern="0">
              <a:solidFill>
                <a:srgbClr val="000000"/>
              </a:solidFill>
              <a:latin typeface="Arial" charset="0"/>
              <a:ea typeface="ＭＳ Ｐゴシック" charset="0"/>
              <a:cs typeface="ＭＳ Ｐゴシック" charset="0"/>
            </a:endParaRPr>
          </a:p>
          <a:p>
            <a:pPr marL="342900" indent="-342900" defTabSz="863600" eaLnBrk="0" hangingPunct="0">
              <a:buSzPct val="100000"/>
              <a:defRPr/>
            </a:pPr>
            <a:r>
              <a:rPr lang="en-US" sz="1200" b="1" kern="0">
                <a:solidFill>
                  <a:srgbClr val="000000"/>
                </a:solidFill>
                <a:latin typeface="Arial" charset="0"/>
                <a:ea typeface="ＭＳ Ｐゴシック" charset="0"/>
                <a:cs typeface="ＭＳ Ｐゴシック" charset="0"/>
              </a:rPr>
              <a:t>Fixed Asset is</a:t>
            </a:r>
          </a:p>
          <a:p>
            <a:pPr marL="342900" indent="-342900" defTabSz="863600" eaLnBrk="0" hangingPunct="0">
              <a:buSzPct val="100000"/>
              <a:defRPr/>
            </a:pPr>
            <a:r>
              <a:rPr lang="en-US" sz="1200" b="1" kern="0">
                <a:solidFill>
                  <a:srgbClr val="000000"/>
                </a:solidFill>
                <a:latin typeface="Arial" charset="0"/>
                <a:ea typeface="ＭＳ Ｐゴシック" charset="0"/>
                <a:cs typeface="ＭＳ Ｐゴシック" charset="0"/>
              </a:rPr>
              <a:t>Acquired or Constructed</a:t>
            </a:r>
          </a:p>
          <a:p>
            <a:pPr marL="342900" indent="-342900" defTabSz="863600" eaLnBrk="0" hangingPunct="0">
              <a:buSzPct val="100000"/>
              <a:defRPr/>
            </a:pPr>
            <a:r>
              <a:rPr lang="en-US" sz="1200" b="1" kern="0">
                <a:solidFill>
                  <a:srgbClr val="000000"/>
                </a:solidFill>
                <a:latin typeface="Arial" charset="0"/>
                <a:ea typeface="ＭＳ Ｐゴシック" charset="0"/>
                <a:cs typeface="ＭＳ Ｐゴシック" charset="0"/>
              </a:rPr>
              <a:t>Depreciated</a:t>
            </a:r>
          </a:p>
          <a:p>
            <a:pPr marL="342900" indent="-342900" defTabSz="863600" eaLnBrk="0" hangingPunct="0">
              <a:buSzPct val="100000"/>
              <a:defRPr/>
            </a:pPr>
            <a:r>
              <a:rPr lang="en-US" sz="1200" b="1" kern="0">
                <a:solidFill>
                  <a:srgbClr val="000000"/>
                </a:solidFill>
                <a:latin typeface="Arial" charset="0"/>
                <a:ea typeface="ＭＳ Ｐゴシック" charset="0"/>
                <a:cs typeface="ＭＳ Ｐゴシック" charset="0"/>
              </a:rPr>
              <a:t>Transferred</a:t>
            </a:r>
          </a:p>
          <a:p>
            <a:pPr marL="342900" indent="-342900" defTabSz="863600" eaLnBrk="0" hangingPunct="0">
              <a:buSzPct val="100000"/>
              <a:defRPr/>
            </a:pPr>
            <a:r>
              <a:rPr lang="en-US" sz="1200" b="1" kern="0">
                <a:solidFill>
                  <a:srgbClr val="000000"/>
                </a:solidFill>
                <a:latin typeface="Arial" charset="0"/>
                <a:ea typeface="ＭＳ Ｐゴシック" charset="0"/>
                <a:cs typeface="ＭＳ Ｐゴシック" charset="0"/>
              </a:rPr>
              <a:t>Disposed Of</a:t>
            </a:r>
          </a:p>
        </p:txBody>
      </p:sp>
      <p:sp>
        <p:nvSpPr>
          <p:cNvPr id="17" name="Line 7"/>
          <p:cNvSpPr>
            <a:spLocks noChangeShapeType="1"/>
          </p:cNvSpPr>
          <p:nvPr/>
        </p:nvSpPr>
        <p:spPr bwMode="auto">
          <a:xfrm>
            <a:off x="8388006" y="4689062"/>
            <a:ext cx="252412" cy="136525"/>
          </a:xfrm>
          <a:prstGeom prst="line">
            <a:avLst/>
          </a:prstGeom>
          <a:noFill/>
          <a:ln w="12700">
            <a:solidFill>
              <a:srgbClr val="00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Clr>
                <a:srgbClr val="000000"/>
              </a:buClr>
              <a:defRPr/>
            </a:pPr>
            <a:endParaRPr lang="en-US" sz="2800" kern="0">
              <a:solidFill>
                <a:srgbClr val="000000"/>
              </a:solidFill>
              <a:latin typeface="Arial" charset="0"/>
              <a:ea typeface="ＭＳ Ｐゴシック" charset="0"/>
              <a:cs typeface="ＭＳ Ｐゴシック" charset="0"/>
            </a:endParaRPr>
          </a:p>
        </p:txBody>
      </p:sp>
      <p:sp>
        <p:nvSpPr>
          <p:cNvPr id="18" name="Rectangle 3"/>
          <p:cNvSpPr>
            <a:spLocks noChangeArrowheads="1"/>
          </p:cNvSpPr>
          <p:nvPr/>
        </p:nvSpPr>
        <p:spPr bwMode="auto">
          <a:xfrm>
            <a:off x="1631951" y="803292"/>
            <a:ext cx="5818209" cy="963613"/>
          </a:xfrm>
          <a:prstGeom prst="rect">
            <a:avLst/>
          </a:prstGeom>
          <a:solidFill>
            <a:srgbClr val="0064AF"/>
          </a:solidFill>
          <a:ln w="9525" cap="flat" cmpd="sng" algn="ctr">
            <a:noFill/>
            <a:prstDash val="solid"/>
          </a:ln>
          <a:effectLst/>
        </p:spPr>
        <p:txBody>
          <a:bodyPr anchor="ctr"/>
          <a:lstStyle/>
          <a:p>
            <a:pPr defTabSz="457200">
              <a:buClr>
                <a:srgbClr val="000000"/>
              </a:buClr>
              <a:defRPr/>
            </a:pPr>
            <a:r>
              <a:rPr lang="en-US" sz="1600" kern="0" dirty="0">
                <a:solidFill>
                  <a:srgbClr val="FFFFFF"/>
                </a:solidFill>
                <a:latin typeface="Calibri" charset="0"/>
                <a:ea typeface="ＭＳ Ｐゴシック" charset="0"/>
                <a:cs typeface="ＭＳ Ｐゴシック" charset="0"/>
              </a:rPr>
              <a:t>The problem:</a:t>
            </a:r>
          </a:p>
          <a:p>
            <a:pPr defTabSz="457200">
              <a:buClr>
                <a:srgbClr val="000000"/>
              </a:buClr>
              <a:defRPr/>
            </a:pPr>
            <a:r>
              <a:rPr lang="en-US" sz="1600" kern="0" dirty="0">
                <a:solidFill>
                  <a:srgbClr val="FFFFFF"/>
                </a:solidFill>
                <a:latin typeface="Calibri" charset="0"/>
                <a:ea typeface="ＭＳ Ｐゴシック" charset="0"/>
                <a:cs typeface="ＭＳ Ｐゴシック" charset="0"/>
              </a:rPr>
              <a:t>understand business to decide on package configuration options </a:t>
            </a:r>
          </a:p>
          <a:p>
            <a:pPr defTabSz="457200">
              <a:buClr>
                <a:srgbClr val="000000"/>
              </a:buClr>
              <a:defRPr/>
            </a:pPr>
            <a:r>
              <a:rPr lang="en-US" sz="1600" kern="0" dirty="0">
                <a:solidFill>
                  <a:srgbClr val="FFFFFF"/>
                </a:solidFill>
                <a:latin typeface="Calibri" charset="0"/>
                <a:ea typeface="ＭＳ Ｐゴシック" charset="0"/>
                <a:cs typeface="ＭＳ Ｐゴシック" charset="0"/>
              </a:rPr>
              <a:t>a list of 100s of requirements </a:t>
            </a:r>
            <a:r>
              <a:rPr lang="en-US" sz="1600" kern="0" dirty="0" err="1">
                <a:solidFill>
                  <a:srgbClr val="FFFFFF"/>
                </a:solidFill>
                <a:latin typeface="Calibri" charset="0"/>
                <a:ea typeface="ＭＳ Ｐゴシック" charset="0"/>
                <a:cs typeface="ＭＳ Ｐゴシック" charset="0"/>
              </a:rPr>
              <a:t>wasn</a:t>
            </a:r>
            <a:r>
              <a:rPr lang="uk-UA" sz="1600" kern="0" dirty="0">
                <a:solidFill>
                  <a:srgbClr val="FFFFFF"/>
                </a:solidFill>
                <a:latin typeface="Calibri" charset="0"/>
                <a:ea typeface="ＭＳ Ｐゴシック" charset="0"/>
                <a:cs typeface="ＭＳ Ｐゴシック" charset="0"/>
              </a:rPr>
              <a:t>'</a:t>
            </a:r>
            <a:r>
              <a:rPr lang="en-US" altLang="ja-JP" sz="1600" kern="0" dirty="0">
                <a:solidFill>
                  <a:srgbClr val="FFFFFF"/>
                </a:solidFill>
                <a:latin typeface="Calibri" charset="0"/>
                <a:ea typeface="ＭＳ Ｐゴシック" charset="0"/>
                <a:cs typeface="ＭＳ Ｐゴシック" charset="0"/>
              </a:rPr>
              <a:t>t helping</a:t>
            </a:r>
            <a:endParaRPr lang="en-US" sz="1600" kern="0" dirty="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37248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4"/>
          <p:cNvSpPr>
            <a:spLocks noChangeArrowheads="1"/>
          </p:cNvSpPr>
          <p:nvPr/>
        </p:nvSpPr>
        <p:spPr bwMode="auto">
          <a:xfrm>
            <a:off x="1993173" y="1781774"/>
            <a:ext cx="1850825" cy="1522103"/>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lstStyle/>
          <a:p>
            <a:pPr algn="ctr" fontAlgn="base">
              <a:spcBef>
                <a:spcPct val="0"/>
              </a:spcBef>
              <a:spcAft>
                <a:spcPct val="0"/>
              </a:spcAft>
              <a:defRPr/>
            </a:pPr>
            <a:r>
              <a:rPr lang="en-US" b="1" i="1" kern="0" dirty="0">
                <a:solidFill>
                  <a:srgbClr val="000000"/>
                </a:solidFill>
                <a:latin typeface="Arial" charset="0"/>
                <a:ea typeface="ＭＳ Ｐゴシック" charset="0"/>
              </a:rPr>
              <a:t>Sell</a:t>
            </a:r>
          </a:p>
          <a:p>
            <a:pPr algn="ctr" fontAlgn="base">
              <a:spcBef>
                <a:spcPct val="0"/>
              </a:spcBef>
              <a:spcAft>
                <a:spcPct val="0"/>
              </a:spcAft>
              <a:defRPr/>
            </a:pPr>
            <a:r>
              <a:rPr lang="en-US" b="1" i="1" kern="0" dirty="0">
                <a:solidFill>
                  <a:srgbClr val="000000"/>
                </a:solidFill>
                <a:latin typeface="Arial" charset="0"/>
                <a:ea typeface="ＭＳ Ｐゴシック" charset="0"/>
              </a:rPr>
              <a:t>Offering</a:t>
            </a:r>
          </a:p>
        </p:txBody>
      </p:sp>
      <p:sp>
        <p:nvSpPr>
          <p:cNvPr id="2" name="Title 1"/>
          <p:cNvSpPr>
            <a:spLocks noGrp="1"/>
          </p:cNvSpPr>
          <p:nvPr>
            <p:ph type="title"/>
          </p:nvPr>
        </p:nvSpPr>
        <p:spPr/>
        <p:txBody>
          <a:bodyPr/>
          <a:lstStyle/>
          <a:p>
            <a:r>
              <a:rPr lang="en-CA" dirty="0"/>
              <a:t>Using a Scope Model to overcome resistance</a:t>
            </a:r>
            <a:endParaRPr lang="en-US" dirty="0"/>
          </a:p>
        </p:txBody>
      </p:sp>
      <p:sp>
        <p:nvSpPr>
          <p:cNvPr id="31" name="AutoShape 4">
            <a:extLst>
              <a:ext uri="{FF2B5EF4-FFF2-40B4-BE49-F238E27FC236}">
                <a16:creationId xmlns:a16="http://schemas.microsoft.com/office/drawing/2014/main" id="{8FA216DC-8CB3-A54D-89A0-93058321BB15}"/>
              </a:ext>
            </a:extLst>
          </p:cNvPr>
          <p:cNvSpPr>
            <a:spLocks noChangeArrowheads="1"/>
          </p:cNvSpPr>
          <p:nvPr/>
        </p:nvSpPr>
        <p:spPr bwMode="auto">
          <a:xfrm>
            <a:off x="4899931" y="1781772"/>
            <a:ext cx="1850825" cy="1522103"/>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lstStyle/>
          <a:p>
            <a:pPr algn="ctr" fontAlgn="base">
              <a:spcBef>
                <a:spcPct val="0"/>
              </a:spcBef>
              <a:spcAft>
                <a:spcPct val="0"/>
              </a:spcAft>
              <a:defRPr/>
            </a:pPr>
            <a:r>
              <a:rPr lang="en-US" b="1" i="1" kern="0" dirty="0">
                <a:solidFill>
                  <a:srgbClr val="000000"/>
                </a:solidFill>
                <a:latin typeface="Arial" charset="0"/>
                <a:ea typeface="ＭＳ Ｐゴシック" charset="0"/>
              </a:rPr>
              <a:t>Implement</a:t>
            </a:r>
            <a:br>
              <a:rPr lang="en-US" b="1" i="1" kern="0" dirty="0">
                <a:solidFill>
                  <a:srgbClr val="000000"/>
                </a:solidFill>
                <a:latin typeface="Arial" charset="0"/>
                <a:ea typeface="ＭＳ Ｐゴシック" charset="0"/>
              </a:rPr>
            </a:br>
            <a:r>
              <a:rPr lang="en-US" b="1" i="1" kern="0" dirty="0">
                <a:solidFill>
                  <a:srgbClr val="000000"/>
                </a:solidFill>
                <a:latin typeface="Arial" charset="0"/>
                <a:ea typeface="ＭＳ Ｐゴシック" charset="0"/>
              </a:rPr>
              <a:t>Offering</a:t>
            </a:r>
          </a:p>
        </p:txBody>
      </p:sp>
      <p:sp>
        <p:nvSpPr>
          <p:cNvPr id="32" name="AutoShape 4">
            <a:extLst>
              <a:ext uri="{FF2B5EF4-FFF2-40B4-BE49-F238E27FC236}">
                <a16:creationId xmlns:a16="http://schemas.microsoft.com/office/drawing/2014/main" id="{B459B16D-3DC5-9F49-85CE-0A16B7E39209}"/>
              </a:ext>
            </a:extLst>
          </p:cNvPr>
          <p:cNvSpPr>
            <a:spLocks noChangeArrowheads="1"/>
          </p:cNvSpPr>
          <p:nvPr/>
        </p:nvSpPr>
        <p:spPr bwMode="auto">
          <a:xfrm>
            <a:off x="7806689" y="1781773"/>
            <a:ext cx="1850825" cy="1522103"/>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lstStyle/>
          <a:p>
            <a:pPr algn="ctr" fontAlgn="base">
              <a:spcBef>
                <a:spcPct val="0"/>
              </a:spcBef>
              <a:spcAft>
                <a:spcPct val="0"/>
              </a:spcAft>
              <a:defRPr/>
            </a:pPr>
            <a:r>
              <a:rPr lang="en-US" b="1" i="1" kern="0" dirty="0">
                <a:solidFill>
                  <a:srgbClr val="000000"/>
                </a:solidFill>
                <a:latin typeface="Arial" charset="0"/>
                <a:ea typeface="ＭＳ Ｐゴシック" charset="0"/>
              </a:rPr>
              <a:t>Collect </a:t>
            </a:r>
          </a:p>
          <a:p>
            <a:pPr algn="ctr" fontAlgn="base">
              <a:spcBef>
                <a:spcPct val="0"/>
              </a:spcBef>
              <a:spcAft>
                <a:spcPct val="0"/>
              </a:spcAft>
              <a:defRPr/>
            </a:pPr>
            <a:r>
              <a:rPr lang="en-US" b="1" i="1" kern="0" dirty="0">
                <a:solidFill>
                  <a:srgbClr val="000000"/>
                </a:solidFill>
                <a:latin typeface="Arial" charset="0"/>
                <a:ea typeface="ＭＳ Ｐゴシック" charset="0"/>
              </a:rPr>
              <a:t>Payment for</a:t>
            </a:r>
            <a:br>
              <a:rPr lang="en-US" b="1" i="1" kern="0" dirty="0">
                <a:solidFill>
                  <a:srgbClr val="000000"/>
                </a:solidFill>
                <a:latin typeface="Arial" charset="0"/>
                <a:ea typeface="ＭＳ Ｐゴシック" charset="0"/>
              </a:rPr>
            </a:br>
            <a:r>
              <a:rPr lang="en-US" b="1" i="1" kern="0" dirty="0">
                <a:solidFill>
                  <a:srgbClr val="000000"/>
                </a:solidFill>
                <a:latin typeface="Arial" charset="0"/>
                <a:ea typeface="ＭＳ Ｐゴシック" charset="0"/>
              </a:rPr>
              <a:t>Offering</a:t>
            </a:r>
          </a:p>
        </p:txBody>
      </p:sp>
      <p:grpSp>
        <p:nvGrpSpPr>
          <p:cNvPr id="13" name="Group 12">
            <a:extLst>
              <a:ext uri="{FF2B5EF4-FFF2-40B4-BE49-F238E27FC236}">
                <a16:creationId xmlns:a16="http://schemas.microsoft.com/office/drawing/2014/main" id="{6705B322-3685-0D48-ADAC-745040394C93}"/>
              </a:ext>
            </a:extLst>
          </p:cNvPr>
          <p:cNvGrpSpPr/>
          <p:nvPr/>
        </p:nvGrpSpPr>
        <p:grpSpPr>
          <a:xfrm>
            <a:off x="1121435" y="3492408"/>
            <a:ext cx="8911921" cy="3176794"/>
            <a:chOff x="-21566" y="3492407"/>
            <a:chExt cx="8911921" cy="3176794"/>
          </a:xfrm>
        </p:grpSpPr>
        <p:sp>
          <p:nvSpPr>
            <p:cNvPr id="19" name="Rectangle 18"/>
            <p:cNvSpPr/>
            <p:nvPr/>
          </p:nvSpPr>
          <p:spPr>
            <a:xfrm>
              <a:off x="-21566" y="3662596"/>
              <a:ext cx="4810484" cy="830997"/>
            </a:xfrm>
            <a:prstGeom prst="rect">
              <a:avLst/>
            </a:prstGeom>
          </p:spPr>
          <p:txBody>
            <a:bodyPr wrap="square">
              <a:spAutoFit/>
            </a:bodyPr>
            <a:lstStyle/>
            <a:p>
              <a:pPr fontAlgn="base">
                <a:spcBef>
                  <a:spcPct val="20000"/>
                </a:spcBef>
                <a:spcAft>
                  <a:spcPct val="0"/>
                </a:spcAft>
                <a:buClr>
                  <a:srgbClr val="CC0000"/>
                </a:buClr>
                <a:buSzPct val="125000"/>
                <a:defRPr/>
              </a:pPr>
              <a:r>
                <a:rPr lang="en-CA" sz="2400" dirty="0">
                  <a:solidFill>
                    <a:srgbClr val="000000"/>
                  </a:solidFill>
                  <a:latin typeface="Arial" charset="0"/>
                  <a:ea typeface="ＭＳ Ｐゴシック" charset="0"/>
                </a:rPr>
                <a:t>The outcome… </a:t>
              </a:r>
              <a:br>
                <a:rPr lang="en-CA" sz="2400" dirty="0">
                  <a:solidFill>
                    <a:srgbClr val="000000"/>
                  </a:solidFill>
                  <a:latin typeface="Arial" charset="0"/>
                  <a:ea typeface="ＭＳ Ｐゴシック" charset="0"/>
                </a:rPr>
              </a:br>
              <a:r>
                <a:rPr lang="en-CA" sz="2400" dirty="0">
                  <a:solidFill>
                    <a:srgbClr val="000000"/>
                  </a:solidFill>
                  <a:latin typeface="Arial" charset="0"/>
                  <a:ea typeface="ＭＳ Ｐゴシック" charset="0"/>
                </a:rPr>
                <a:t>conflict between functional areas!</a:t>
              </a:r>
              <a:endParaRPr lang="en-US" sz="2400" dirty="0">
                <a:solidFill>
                  <a:srgbClr val="000000"/>
                </a:solidFill>
                <a:latin typeface="Arial" pitchFamily="34" charset="0"/>
                <a:ea typeface="ＭＳ Ｐゴシック" charset="0"/>
                <a:cs typeface="Arial" pitchFamily="34" charset="0"/>
              </a:endParaRPr>
            </a:p>
          </p:txBody>
        </p:sp>
        <p:sp>
          <p:nvSpPr>
            <p:cNvPr id="37" name="AutoShape 8">
              <a:extLst>
                <a:ext uri="{FF2B5EF4-FFF2-40B4-BE49-F238E27FC236}">
                  <a16:creationId xmlns:a16="http://schemas.microsoft.com/office/drawing/2014/main" id="{973E3AD5-1983-4642-98A4-9E5C50C1BC20}"/>
                </a:ext>
              </a:extLst>
            </p:cNvPr>
            <p:cNvSpPr>
              <a:spLocks noChangeArrowheads="1"/>
            </p:cNvSpPr>
            <p:nvPr/>
          </p:nvSpPr>
          <p:spPr bwMode="auto">
            <a:xfrm>
              <a:off x="5607755" y="3492407"/>
              <a:ext cx="1641300" cy="1140598"/>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b="1" dirty="0">
                  <a:solidFill>
                    <a:srgbClr val="000000"/>
                  </a:solidFill>
                  <a:latin typeface="Arial" charset="0"/>
                  <a:ea typeface="ＭＳ Ｐゴシック" charset="0"/>
                  <a:cs typeface="Arial" charset="0"/>
                </a:rPr>
                <a:t>Engineering</a:t>
              </a:r>
              <a:endParaRPr lang="en-US" sz="1400" b="1" dirty="0">
                <a:solidFill>
                  <a:srgbClr val="000000"/>
                </a:solidFill>
                <a:latin typeface="Arial" charset="0"/>
                <a:ea typeface="ＭＳ Ｐゴシック" charset="0"/>
                <a:cs typeface="Arial" charset="0"/>
              </a:endParaRPr>
            </a:p>
          </p:txBody>
        </p:sp>
        <p:sp>
          <p:nvSpPr>
            <p:cNvPr id="40" name="AutoShape 8">
              <a:extLst>
                <a:ext uri="{FF2B5EF4-FFF2-40B4-BE49-F238E27FC236}">
                  <a16:creationId xmlns:a16="http://schemas.microsoft.com/office/drawing/2014/main" id="{2B495B67-1B84-0849-B9A1-A14E98C4D13F}"/>
                </a:ext>
              </a:extLst>
            </p:cNvPr>
            <p:cNvSpPr>
              <a:spLocks noChangeArrowheads="1"/>
            </p:cNvSpPr>
            <p:nvPr/>
          </p:nvSpPr>
          <p:spPr bwMode="auto">
            <a:xfrm>
              <a:off x="7249055" y="5528603"/>
              <a:ext cx="1641300" cy="1140598"/>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b="1" dirty="0">
                  <a:solidFill>
                    <a:srgbClr val="000000"/>
                  </a:solidFill>
                  <a:latin typeface="Arial" charset="0"/>
                  <a:ea typeface="ＭＳ Ｐゴシック" charset="0"/>
                  <a:cs typeface="Arial" charset="0"/>
                </a:rPr>
                <a:t>Finance</a:t>
              </a:r>
              <a:endParaRPr lang="en-US" sz="1400" b="1" dirty="0">
                <a:solidFill>
                  <a:srgbClr val="000000"/>
                </a:solidFill>
                <a:latin typeface="Arial" charset="0"/>
                <a:ea typeface="ＭＳ Ｐゴシック" charset="0"/>
                <a:cs typeface="Arial" charset="0"/>
              </a:endParaRPr>
            </a:p>
          </p:txBody>
        </p:sp>
        <p:sp>
          <p:nvSpPr>
            <p:cNvPr id="41" name="AutoShape 8">
              <a:extLst>
                <a:ext uri="{FF2B5EF4-FFF2-40B4-BE49-F238E27FC236}">
                  <a16:creationId xmlns:a16="http://schemas.microsoft.com/office/drawing/2014/main" id="{B18DC46B-21A3-0440-86F0-D428ACA8D0A4}"/>
                </a:ext>
              </a:extLst>
            </p:cNvPr>
            <p:cNvSpPr>
              <a:spLocks noChangeArrowheads="1"/>
            </p:cNvSpPr>
            <p:nvPr/>
          </p:nvSpPr>
          <p:spPr bwMode="auto">
            <a:xfrm>
              <a:off x="3968267" y="5528603"/>
              <a:ext cx="1641300" cy="1140598"/>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b="1" dirty="0">
                  <a:solidFill>
                    <a:srgbClr val="000000"/>
                  </a:solidFill>
                  <a:latin typeface="Arial" charset="0"/>
                  <a:ea typeface="ＭＳ Ｐゴシック" charset="0"/>
                  <a:cs typeface="Arial" charset="0"/>
                </a:rPr>
                <a:t>Sales</a:t>
              </a:r>
              <a:endParaRPr lang="en-US" sz="1400" b="1" dirty="0">
                <a:solidFill>
                  <a:srgbClr val="000000"/>
                </a:solidFill>
                <a:latin typeface="Arial" charset="0"/>
                <a:ea typeface="ＭＳ Ｐゴシック" charset="0"/>
                <a:cs typeface="Arial" charset="0"/>
              </a:endParaRPr>
            </a:p>
          </p:txBody>
        </p:sp>
        <p:cxnSp>
          <p:nvCxnSpPr>
            <p:cNvPr id="7" name="Straight Arrow Connector 6">
              <a:extLst>
                <a:ext uri="{FF2B5EF4-FFF2-40B4-BE49-F238E27FC236}">
                  <a16:creationId xmlns:a16="http://schemas.microsoft.com/office/drawing/2014/main" id="{9FC117CA-1BAC-C74A-B8E6-C308A898C00F}"/>
                </a:ext>
              </a:extLst>
            </p:cNvPr>
            <p:cNvCxnSpPr>
              <a:cxnSpLocks/>
              <a:stCxn id="41" idx="3"/>
              <a:endCxn id="40" idx="1"/>
            </p:cNvCxnSpPr>
            <p:nvPr/>
          </p:nvCxnSpPr>
          <p:spPr bwMode="auto">
            <a:xfrm>
              <a:off x="5609567" y="6098902"/>
              <a:ext cx="1639488" cy="0"/>
            </a:xfrm>
            <a:prstGeom prst="straightConnector1">
              <a:avLst/>
            </a:prstGeom>
            <a:solidFill>
              <a:schemeClr val="accent1"/>
            </a:solidFill>
            <a:ln w="34925" cap="flat" cmpd="sng" algn="ctr">
              <a:solidFill>
                <a:schemeClr val="tx1"/>
              </a:solidFill>
              <a:prstDash val="solid"/>
              <a:round/>
              <a:headEnd type="triangle" w="lg" len="lg"/>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FBC34644-D772-D041-9066-664FA0E033D1}"/>
                </a:ext>
              </a:extLst>
            </p:cNvPr>
            <p:cNvCxnSpPr>
              <a:cxnSpLocks/>
            </p:cNvCxnSpPr>
            <p:nvPr/>
          </p:nvCxnSpPr>
          <p:spPr bwMode="auto">
            <a:xfrm flipV="1">
              <a:off x="5450101" y="4633005"/>
              <a:ext cx="306606" cy="895598"/>
            </a:xfrm>
            <a:prstGeom prst="straightConnector1">
              <a:avLst/>
            </a:prstGeom>
            <a:solidFill>
              <a:schemeClr val="accent1"/>
            </a:solidFill>
            <a:ln w="34925" cap="flat" cmpd="sng" algn="ctr">
              <a:solidFill>
                <a:schemeClr val="tx1"/>
              </a:solidFill>
              <a:prstDash val="solid"/>
              <a:round/>
              <a:headEnd type="triangle" w="lg" len="lg"/>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65460D59-7076-1A43-BF4B-FA68D899E690}"/>
                </a:ext>
              </a:extLst>
            </p:cNvPr>
            <p:cNvCxnSpPr>
              <a:cxnSpLocks/>
            </p:cNvCxnSpPr>
            <p:nvPr/>
          </p:nvCxnSpPr>
          <p:spPr bwMode="auto">
            <a:xfrm flipH="1" flipV="1">
              <a:off x="7101915" y="4633005"/>
              <a:ext cx="294280" cy="895598"/>
            </a:xfrm>
            <a:prstGeom prst="straightConnector1">
              <a:avLst/>
            </a:prstGeom>
            <a:solidFill>
              <a:schemeClr val="accent1"/>
            </a:solidFill>
            <a:ln w="34925" cap="flat" cmpd="sng" algn="ctr">
              <a:solidFill>
                <a:schemeClr val="tx1"/>
              </a:solidFill>
              <a:prstDash val="solid"/>
              <a:round/>
              <a:headEnd type="triangle" w="lg" len="lg"/>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5" name="AutoShape 26">
              <a:extLst>
                <a:ext uri="{FF2B5EF4-FFF2-40B4-BE49-F238E27FC236}">
                  <a16:creationId xmlns:a16="http://schemas.microsoft.com/office/drawing/2014/main" id="{84FA33FC-386B-9A44-8E43-F0EA4325C71A}"/>
                </a:ext>
              </a:extLst>
            </p:cNvPr>
            <p:cNvSpPr>
              <a:spLocks noChangeArrowheads="1"/>
            </p:cNvSpPr>
            <p:nvPr/>
          </p:nvSpPr>
          <p:spPr bwMode="auto">
            <a:xfrm>
              <a:off x="5393060" y="4872823"/>
              <a:ext cx="420688" cy="420688"/>
            </a:xfrm>
            <a:prstGeom prst="irregularSeal1">
              <a:avLst/>
            </a:prstGeom>
            <a:solidFill>
              <a:srgbClr val="FF6600"/>
            </a:solidFill>
            <a:ln w="9525">
              <a:solidFill>
                <a:sysClr val="windowText" lastClr="000000"/>
              </a:solidFill>
              <a:miter lim="800000"/>
              <a:headEnd/>
              <a:tailEnd/>
            </a:ln>
          </p:spPr>
          <p:txBody>
            <a:bodyPr wrap="none" anchor="ctr"/>
            <a:lstStyle/>
            <a:p>
              <a:pPr>
                <a:buClr>
                  <a:srgbClr val="000000"/>
                </a:buClr>
                <a:defRPr/>
              </a:pPr>
              <a:endParaRPr lang="en-CA" kern="0">
                <a:solidFill>
                  <a:srgbClr val="000000"/>
                </a:solidFill>
              </a:endParaRPr>
            </a:p>
          </p:txBody>
        </p:sp>
        <p:sp>
          <p:nvSpPr>
            <p:cNvPr id="47" name="AutoShape 26">
              <a:extLst>
                <a:ext uri="{FF2B5EF4-FFF2-40B4-BE49-F238E27FC236}">
                  <a16:creationId xmlns:a16="http://schemas.microsoft.com/office/drawing/2014/main" id="{F73A851F-CB57-F942-9949-8E53C1328632}"/>
                </a:ext>
              </a:extLst>
            </p:cNvPr>
            <p:cNvSpPr>
              <a:spLocks noChangeArrowheads="1"/>
            </p:cNvSpPr>
            <p:nvPr/>
          </p:nvSpPr>
          <p:spPr bwMode="auto">
            <a:xfrm>
              <a:off x="7038711" y="4833060"/>
              <a:ext cx="420688" cy="420688"/>
            </a:xfrm>
            <a:prstGeom prst="irregularSeal1">
              <a:avLst/>
            </a:prstGeom>
            <a:solidFill>
              <a:srgbClr val="FF6600"/>
            </a:solidFill>
            <a:ln w="9525">
              <a:solidFill>
                <a:sysClr val="windowText" lastClr="000000"/>
              </a:solidFill>
              <a:miter lim="800000"/>
              <a:headEnd/>
              <a:tailEnd/>
            </a:ln>
          </p:spPr>
          <p:txBody>
            <a:bodyPr wrap="none" anchor="ctr"/>
            <a:lstStyle/>
            <a:p>
              <a:pPr>
                <a:buClr>
                  <a:srgbClr val="000000"/>
                </a:buClr>
                <a:defRPr/>
              </a:pPr>
              <a:endParaRPr lang="en-CA" kern="0">
                <a:solidFill>
                  <a:srgbClr val="000000"/>
                </a:solidFill>
              </a:endParaRPr>
            </a:p>
          </p:txBody>
        </p:sp>
        <p:sp>
          <p:nvSpPr>
            <p:cNvPr id="48" name="AutoShape 26">
              <a:extLst>
                <a:ext uri="{FF2B5EF4-FFF2-40B4-BE49-F238E27FC236}">
                  <a16:creationId xmlns:a16="http://schemas.microsoft.com/office/drawing/2014/main" id="{DC50C52C-B14E-5049-AB21-9B4157F56884}"/>
                </a:ext>
              </a:extLst>
            </p:cNvPr>
            <p:cNvSpPr>
              <a:spLocks noChangeArrowheads="1"/>
            </p:cNvSpPr>
            <p:nvPr/>
          </p:nvSpPr>
          <p:spPr bwMode="auto">
            <a:xfrm>
              <a:off x="6186303" y="5888558"/>
              <a:ext cx="420688" cy="420688"/>
            </a:xfrm>
            <a:prstGeom prst="irregularSeal1">
              <a:avLst/>
            </a:prstGeom>
            <a:solidFill>
              <a:srgbClr val="FF6600"/>
            </a:solidFill>
            <a:ln w="9525">
              <a:solidFill>
                <a:sysClr val="windowText" lastClr="000000"/>
              </a:solidFill>
              <a:miter lim="800000"/>
              <a:headEnd/>
              <a:tailEnd/>
            </a:ln>
          </p:spPr>
          <p:txBody>
            <a:bodyPr wrap="none" anchor="ctr"/>
            <a:lstStyle/>
            <a:p>
              <a:pPr>
                <a:buClr>
                  <a:srgbClr val="000000"/>
                </a:buClr>
                <a:defRPr/>
              </a:pPr>
              <a:endParaRPr lang="en-CA" kern="0">
                <a:solidFill>
                  <a:srgbClr val="000000"/>
                </a:solidFill>
              </a:endParaRPr>
            </a:p>
          </p:txBody>
        </p:sp>
      </p:grpSp>
      <p:sp>
        <p:nvSpPr>
          <p:cNvPr id="49" name="Rectangle 48">
            <a:extLst>
              <a:ext uri="{FF2B5EF4-FFF2-40B4-BE49-F238E27FC236}">
                <a16:creationId xmlns:a16="http://schemas.microsoft.com/office/drawing/2014/main" id="{82305B43-CCE7-F34B-8B45-AFB1054C5BF3}"/>
              </a:ext>
            </a:extLst>
          </p:cNvPr>
          <p:cNvSpPr/>
          <p:nvPr/>
        </p:nvSpPr>
        <p:spPr>
          <a:xfrm>
            <a:off x="885238" y="699136"/>
            <a:ext cx="10437606" cy="830997"/>
          </a:xfrm>
          <a:prstGeom prst="rect">
            <a:avLst/>
          </a:prstGeom>
        </p:spPr>
        <p:txBody>
          <a:bodyPr wrap="square">
            <a:spAutoFit/>
          </a:bodyPr>
          <a:lstStyle/>
          <a:p>
            <a:pPr fontAlgn="base">
              <a:spcBef>
                <a:spcPct val="20000"/>
              </a:spcBef>
              <a:spcAft>
                <a:spcPct val="0"/>
              </a:spcAft>
              <a:buClr>
                <a:srgbClr val="CC0000"/>
              </a:buClr>
              <a:buSzPct val="125000"/>
              <a:defRPr/>
            </a:pPr>
            <a:r>
              <a:rPr lang="en-CA" sz="2400" dirty="0">
                <a:solidFill>
                  <a:srgbClr val="000000"/>
                </a:solidFill>
                <a:latin typeface="Arial" charset="0"/>
                <a:ea typeface="ＭＳ Ｐゴシック" charset="0"/>
              </a:rPr>
              <a:t>A regional telecommunications provider (the "Telco") thought they had </a:t>
            </a:r>
            <a:br>
              <a:rPr lang="en-CA" sz="2400" dirty="0">
                <a:solidFill>
                  <a:srgbClr val="000000"/>
                </a:solidFill>
                <a:latin typeface="Arial" charset="0"/>
                <a:ea typeface="ＭＳ Ｐゴシック" charset="0"/>
              </a:rPr>
            </a:br>
            <a:r>
              <a:rPr lang="en-CA" sz="2400" dirty="0">
                <a:solidFill>
                  <a:srgbClr val="000000"/>
                </a:solidFill>
                <a:latin typeface="Arial" charset="0"/>
                <a:ea typeface="ＭＳ Ｐゴシック" charset="0"/>
              </a:rPr>
              <a:t>three main Business Processes, and efforts to improve them were failing:</a:t>
            </a:r>
            <a:endParaRPr lang="en-US" sz="2400" dirty="0">
              <a:solidFill>
                <a:srgbClr val="000000"/>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5047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4"/>
          <p:cNvSpPr>
            <a:spLocks noChangeArrowheads="1"/>
          </p:cNvSpPr>
          <p:nvPr/>
        </p:nvSpPr>
        <p:spPr bwMode="auto">
          <a:xfrm>
            <a:off x="1673951" y="773088"/>
            <a:ext cx="8538331" cy="1584848"/>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lstStyle/>
          <a:p>
            <a:pPr fontAlgn="base">
              <a:spcBef>
                <a:spcPct val="0"/>
              </a:spcBef>
              <a:spcAft>
                <a:spcPct val="0"/>
              </a:spcAft>
              <a:defRPr/>
            </a:pPr>
            <a:endParaRPr lang="en-US" sz="1600" b="1" i="1" kern="0">
              <a:solidFill>
                <a:srgbClr val="000000"/>
              </a:solidFill>
              <a:latin typeface="Arial" charset="0"/>
              <a:ea typeface="ＭＳ Ｐゴシック" charset="0"/>
            </a:endParaRPr>
          </a:p>
        </p:txBody>
      </p:sp>
      <p:sp>
        <p:nvSpPr>
          <p:cNvPr id="24" name="Text Box 10"/>
          <p:cNvSpPr txBox="1">
            <a:spLocks noChangeArrowheads="1"/>
          </p:cNvSpPr>
          <p:nvPr/>
        </p:nvSpPr>
        <p:spPr bwMode="auto">
          <a:xfrm>
            <a:off x="1685031" y="866745"/>
            <a:ext cx="8539197" cy="3145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fontAlgn="base">
              <a:lnSpc>
                <a:spcPct val="90000"/>
              </a:lnSpc>
              <a:spcBef>
                <a:spcPct val="0"/>
              </a:spcBef>
              <a:spcAft>
                <a:spcPct val="0"/>
              </a:spcAft>
              <a:defRPr/>
            </a:pPr>
            <a:r>
              <a:rPr lang="en-US" sz="1600" b="1" i="1" kern="0" dirty="0">
                <a:solidFill>
                  <a:srgbClr val="000000"/>
                </a:solidFill>
              </a:rPr>
              <a:t>Sell &amp; Implement Offering </a:t>
            </a:r>
            <a:r>
              <a:rPr lang="en-US" sz="1600" i="1" kern="0" dirty="0">
                <a:solidFill>
                  <a:srgbClr val="000000"/>
                </a:solidFill>
              </a:rPr>
              <a:t>(from need/opportunity to configuration, installation, &amp; collection)</a:t>
            </a:r>
            <a:endParaRPr lang="en-US" sz="1600" b="1" i="1" kern="0" dirty="0">
              <a:solidFill>
                <a:srgbClr val="000000"/>
              </a:solidFill>
            </a:endParaRPr>
          </a:p>
        </p:txBody>
      </p:sp>
      <p:grpSp>
        <p:nvGrpSpPr>
          <p:cNvPr id="3" name="Group 2"/>
          <p:cNvGrpSpPr/>
          <p:nvPr/>
        </p:nvGrpSpPr>
        <p:grpSpPr>
          <a:xfrm>
            <a:off x="923743" y="1418663"/>
            <a:ext cx="2111949" cy="2203423"/>
            <a:chOff x="92204" y="1738807"/>
            <a:chExt cx="1949491" cy="2203423"/>
          </a:xfrm>
        </p:grpSpPr>
        <p:sp>
          <p:nvSpPr>
            <p:cNvPr id="21" name="Rectangle 20"/>
            <p:cNvSpPr/>
            <p:nvPr/>
          </p:nvSpPr>
          <p:spPr>
            <a:xfrm>
              <a:off x="113716" y="2744734"/>
              <a:ext cx="1927979" cy="1197496"/>
            </a:xfrm>
            <a:prstGeom prst="rect">
              <a:avLst/>
            </a:prstGeom>
          </p:spPr>
          <p:txBody>
            <a:bodyPr wrap="square" lIns="36000" tIns="36000" rIns="36000" bIns="36000">
              <a:noAutofit/>
            </a:bodyPr>
            <a:lstStyle/>
            <a:p>
              <a:pPr eaLnBrk="0" hangingPunct="0">
                <a:lnSpc>
                  <a:spcPct val="80000"/>
                </a:lnSpc>
                <a:spcBef>
                  <a:spcPct val="32000"/>
                </a:spcBef>
                <a:buClr>
                  <a:srgbClr val="000000"/>
                </a:buClr>
                <a:defRPr/>
              </a:pPr>
              <a:r>
                <a:rPr lang="en-US" sz="1600" b="1" i="1" kern="0" dirty="0">
                  <a:solidFill>
                    <a:srgbClr val="000000"/>
                  </a:solidFill>
                  <a:latin typeface="Arial" panose="020B0604020202020204" pitchFamily="34" charset="0"/>
                  <a:ea typeface="ＭＳ Ｐゴシック" charset="0"/>
                  <a:cs typeface="Arial" panose="020B0604020202020204" pitchFamily="34" charset="0"/>
                </a:rPr>
                <a:t>Triggering Event:</a:t>
              </a:r>
            </a:p>
            <a:p>
              <a:pPr marL="176213" indent="-176213" eaLnBrk="0" hangingPunct="0">
                <a:lnSpc>
                  <a:spcPct val="80000"/>
                </a:lnSpc>
                <a:buClr>
                  <a:srgbClr val="000000"/>
                </a:buClr>
                <a:buFont typeface="Arial"/>
                <a:buChar cha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Prospect / Customer </a:t>
              </a:r>
              <a:r>
                <a:rPr lang="en-US" sz="1200" kern="0" dirty="0">
                  <a:solidFill>
                    <a:srgbClr val="000000"/>
                  </a:solidFill>
                  <a:latin typeface="Arial" panose="020B0604020202020204" pitchFamily="34" charset="0"/>
                  <a:ea typeface="ＭＳ Ｐゴシック" charset="0"/>
                  <a:cs typeface="Arial" panose="020B0604020202020204" pitchFamily="34" charset="0"/>
                </a:rPr>
                <a:t>expresses </a:t>
              </a:r>
              <a:r>
                <a:rPr lang="en-US" sz="1200" i="1" kern="0" dirty="0">
                  <a:solidFill>
                    <a:srgbClr val="000000"/>
                  </a:solidFill>
                  <a:latin typeface="Arial" panose="020B0604020202020204" pitchFamily="34" charset="0"/>
                  <a:ea typeface="ＭＳ Ｐゴシック" charset="0"/>
                  <a:cs typeface="Arial" panose="020B0604020202020204" pitchFamily="34" charset="0"/>
                </a:rPr>
                <a:t>need</a:t>
              </a:r>
            </a:p>
            <a:p>
              <a:pPr marL="176213" indent="-176213" eaLnBrk="0" hangingPunct="0">
                <a:lnSpc>
                  <a:spcPct val="80000"/>
                </a:lnSpc>
                <a:buClr>
                  <a:srgbClr val="000000"/>
                </a:buClr>
                <a:buFont typeface="Arial"/>
                <a:buChar cha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Telco (Inside Sales, Marketing, Sales Rep, …)</a:t>
              </a:r>
              <a:br>
                <a:rPr lang="en-US" sz="1200" i="1" kern="0" dirty="0">
                  <a:solidFill>
                    <a:srgbClr val="000000"/>
                  </a:solidFill>
                  <a:latin typeface="Arial" panose="020B0604020202020204" pitchFamily="34" charset="0"/>
                  <a:ea typeface="ＭＳ Ｐゴシック" charset="0"/>
                  <a:cs typeface="Arial" panose="020B0604020202020204" pitchFamily="34" charset="0"/>
                </a:rPr>
              </a:br>
              <a:r>
                <a:rPr lang="en-US" sz="1200" kern="0" dirty="0">
                  <a:solidFill>
                    <a:srgbClr val="000000"/>
                  </a:solidFill>
                  <a:latin typeface="Arial" panose="020B0604020202020204" pitchFamily="34" charset="0"/>
                  <a:ea typeface="ＭＳ Ｐゴシック" charset="0"/>
                  <a:cs typeface="Arial" panose="020B0604020202020204" pitchFamily="34" charset="0"/>
                </a:rPr>
                <a:t>recognizes </a:t>
              </a:r>
              <a:r>
                <a:rPr lang="en-US" sz="1200" i="1" kern="0" dirty="0">
                  <a:solidFill>
                    <a:srgbClr val="000000"/>
                  </a:solidFill>
                  <a:latin typeface="Arial" panose="020B0604020202020204" pitchFamily="34" charset="0"/>
                  <a:ea typeface="ＭＳ Ｐゴシック" charset="0"/>
                  <a:cs typeface="Arial" panose="020B0604020202020204" pitchFamily="34" charset="0"/>
                </a:rPr>
                <a:t>opportunity</a:t>
              </a:r>
            </a:p>
          </p:txBody>
        </p:sp>
        <p:sp>
          <p:nvSpPr>
            <p:cNvPr id="33" name="Line 34"/>
            <p:cNvSpPr>
              <a:spLocks noChangeShapeType="1"/>
            </p:cNvSpPr>
            <p:nvPr/>
          </p:nvSpPr>
          <p:spPr bwMode="auto">
            <a:xfrm>
              <a:off x="448754" y="1964434"/>
              <a:ext cx="324292" cy="12369"/>
            </a:xfrm>
            <a:prstGeom prst="line">
              <a:avLst/>
            </a:prstGeom>
            <a:noFill/>
            <a:ln w="12700">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34" name="Oval 35"/>
            <p:cNvSpPr>
              <a:spLocks noChangeArrowheads="1"/>
            </p:cNvSpPr>
            <p:nvPr/>
          </p:nvSpPr>
          <p:spPr bwMode="auto">
            <a:xfrm>
              <a:off x="92204" y="1738807"/>
              <a:ext cx="420840" cy="454432"/>
            </a:xfrm>
            <a:prstGeom prst="ellipse">
              <a:avLst/>
            </a:prstGeom>
            <a:solidFill>
              <a:srgbClr val="66FF66"/>
            </a:solidFill>
            <a:ln w="12700">
              <a:solidFill>
                <a:srgbClr val="000000"/>
              </a:solidFill>
              <a:round/>
              <a:headEnd/>
              <a:tailEnd/>
            </a:ln>
          </p:spPr>
          <p:txBody>
            <a:bodyPr wrap="none" anchor="ctr">
              <a:noAutofit/>
            </a:bodyPr>
            <a:lstStyle/>
            <a:p>
              <a:pPr algn="ctr" eaLnBrk="0" hangingPunct="0">
                <a:lnSpc>
                  <a:spcPct val="80000"/>
                </a:lnSpc>
                <a:spcBef>
                  <a:spcPct val="32000"/>
                </a:spcBef>
                <a:buClr>
                  <a:srgbClr val="000000"/>
                </a:buClr>
                <a:buFontTx/>
                <a:buChar char="•"/>
                <a:defRPr/>
              </a:pPr>
              <a:endParaRPr lang="en-CA" kern="0">
                <a:solidFill>
                  <a:srgbClr val="000000"/>
                </a:solidFill>
                <a:latin typeface="Calibri"/>
                <a:ea typeface="ＭＳ Ｐゴシック" charset="0"/>
                <a:cs typeface="Arial" charset="0"/>
              </a:endParaRPr>
            </a:p>
          </p:txBody>
        </p:sp>
      </p:grpSp>
      <p:grpSp>
        <p:nvGrpSpPr>
          <p:cNvPr id="4" name="Group 3"/>
          <p:cNvGrpSpPr/>
          <p:nvPr/>
        </p:nvGrpSpPr>
        <p:grpSpPr>
          <a:xfrm>
            <a:off x="8929181" y="1429198"/>
            <a:ext cx="2566199" cy="3163138"/>
            <a:chOff x="7175529" y="1749342"/>
            <a:chExt cx="2368799" cy="3163138"/>
          </a:xfrm>
        </p:grpSpPr>
        <p:sp>
          <p:nvSpPr>
            <p:cNvPr id="35" name="Line 36"/>
            <p:cNvSpPr>
              <a:spLocks noChangeShapeType="1"/>
            </p:cNvSpPr>
            <p:nvPr/>
          </p:nvSpPr>
          <p:spPr bwMode="auto">
            <a:xfrm>
              <a:off x="8370957" y="1976802"/>
              <a:ext cx="285117" cy="253"/>
            </a:xfrm>
            <a:prstGeom prst="line">
              <a:avLst/>
            </a:prstGeom>
            <a:noFill/>
            <a:ln w="12700">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36" name="Oval 35"/>
            <p:cNvSpPr>
              <a:spLocks noChangeArrowheads="1"/>
            </p:cNvSpPr>
            <p:nvPr/>
          </p:nvSpPr>
          <p:spPr bwMode="auto">
            <a:xfrm>
              <a:off x="8667731" y="1749342"/>
              <a:ext cx="414531" cy="454432"/>
            </a:xfrm>
            <a:prstGeom prst="ellipse">
              <a:avLst/>
            </a:prstGeom>
            <a:solidFill>
              <a:srgbClr val="FF0000"/>
            </a:solidFill>
            <a:ln w="38100">
              <a:solidFill>
                <a:srgbClr val="000000"/>
              </a:solidFill>
              <a:round/>
              <a:headEnd/>
              <a:tailEnd/>
            </a:ln>
          </p:spPr>
          <p:txBody>
            <a:bodyPr wrap="none" anchor="ctr">
              <a:noAutofit/>
            </a:bodyPr>
            <a:lstStyle/>
            <a:p>
              <a:pPr algn="ctr" eaLnBrk="0" hangingPunct="0">
                <a:lnSpc>
                  <a:spcPct val="80000"/>
                </a:lnSpc>
                <a:spcBef>
                  <a:spcPct val="32000"/>
                </a:spcBef>
                <a:buClr>
                  <a:srgbClr val="000000"/>
                </a:buClr>
                <a:buFontTx/>
                <a:buChar char="•"/>
                <a:defRPr/>
              </a:pPr>
              <a:endParaRPr lang="en-CA" kern="0">
                <a:solidFill>
                  <a:srgbClr val="000000"/>
                </a:solidFill>
                <a:latin typeface="Calibri"/>
                <a:ea typeface="ＭＳ Ｐゴシック" charset="0"/>
                <a:cs typeface="Arial" charset="0"/>
              </a:endParaRPr>
            </a:p>
          </p:txBody>
        </p:sp>
        <p:sp>
          <p:nvSpPr>
            <p:cNvPr id="38" name="Rectangle 37"/>
            <p:cNvSpPr/>
            <p:nvPr/>
          </p:nvSpPr>
          <p:spPr>
            <a:xfrm>
              <a:off x="7175529" y="2744707"/>
              <a:ext cx="2368799" cy="2167773"/>
            </a:xfrm>
            <a:prstGeom prst="rect">
              <a:avLst/>
            </a:prstGeom>
          </p:spPr>
          <p:txBody>
            <a:bodyPr wrap="square" lIns="36000" tIns="36000" rIns="36000" bIns="36000">
              <a:noAutofit/>
            </a:bodyPr>
            <a:lstStyle/>
            <a:p>
              <a:pPr eaLnBrk="0" hangingPunct="0">
                <a:lnSpc>
                  <a:spcPct val="80000"/>
                </a:lnSpc>
                <a:spcBef>
                  <a:spcPct val="32000"/>
                </a:spcBef>
                <a:buClr>
                  <a:srgbClr val="000000"/>
                </a:buClr>
                <a:defRPr/>
              </a:pPr>
              <a:r>
                <a:rPr lang="en-US" sz="1600" b="1" i="1" kern="0" dirty="0">
                  <a:solidFill>
                    <a:srgbClr val="000000"/>
                  </a:solidFill>
                  <a:latin typeface="Arial" panose="020B0604020202020204" pitchFamily="34" charset="0"/>
                  <a:ea typeface="ＭＳ Ｐゴシック" charset="0"/>
                  <a:cs typeface="Arial" panose="020B0604020202020204" pitchFamily="34" charset="0"/>
                </a:rPr>
                <a:t>Results:</a:t>
              </a:r>
            </a:p>
            <a:p>
              <a:pPr eaLnBrk="0" hangingPunct="0">
                <a:lnSpc>
                  <a:spcPct val="80000"/>
                </a:lnSpc>
                <a:buClr>
                  <a:srgbClr val="000000"/>
                </a:buCl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Customer:</a:t>
              </a:r>
            </a:p>
            <a:p>
              <a:pPr eaLnBrk="0" hangingPunct="0">
                <a:lnSpc>
                  <a:spcPct val="80000"/>
                </a:lnSpc>
                <a:buClr>
                  <a:srgbClr val="000000"/>
                </a:buCl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Product / Service is </a:t>
              </a:r>
              <a:r>
                <a:rPr lang="en-US" sz="1200" i="1" kern="0" dirty="0">
                  <a:solidFill>
                    <a:srgbClr val="000000"/>
                  </a:solidFill>
                  <a:latin typeface="Arial" panose="020B0604020202020204" pitchFamily="34" charset="0"/>
                  <a:ea typeface="ＭＳ Ｐゴシック" charset="0"/>
                  <a:cs typeface="Arial" panose="020B0604020202020204" pitchFamily="34" charset="0"/>
                </a:rPr>
                <a:t>installed and operational</a:t>
              </a:r>
              <a:r>
                <a:rPr lang="en-US" sz="1200" kern="0" dirty="0">
                  <a:solidFill>
                    <a:srgbClr val="000000"/>
                  </a:solidFill>
                  <a:latin typeface="Arial" panose="020B0604020202020204" pitchFamily="34" charset="0"/>
                  <a:ea typeface="ＭＳ Ｐゴシック" charset="0"/>
                  <a:cs typeface="Arial" panose="020B0604020202020204" pitchFamily="34" charset="0"/>
                </a:rPr>
                <a:t> per original or amended contract terms</a:t>
              </a:r>
            </a:p>
            <a:p>
              <a:pPr eaLnBrk="0" hangingPunct="0">
                <a:lnSpc>
                  <a:spcPct val="80000"/>
                </a:lnSpc>
                <a:buClr>
                  <a:srgbClr val="000000"/>
                </a:buCl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Telco:</a:t>
              </a: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Ongoing source of </a:t>
              </a:r>
              <a:r>
                <a:rPr lang="en-US" sz="1200" i="1" kern="0" dirty="0">
                  <a:solidFill>
                    <a:srgbClr val="000000"/>
                  </a:solidFill>
                  <a:latin typeface="Arial" panose="020B0604020202020204" pitchFamily="34" charset="0"/>
                  <a:ea typeface="ＭＳ Ｐゴシック" charset="0"/>
                  <a:cs typeface="Arial" panose="020B0604020202020204" pitchFamily="34" charset="0"/>
                </a:rPr>
                <a:t>revenue</a:t>
              </a:r>
              <a:r>
                <a:rPr lang="en-US" sz="1200" kern="0" dirty="0">
                  <a:solidFill>
                    <a:srgbClr val="000000"/>
                  </a:solidFill>
                  <a:latin typeface="Arial" panose="020B0604020202020204" pitchFamily="34" charset="0"/>
                  <a:ea typeface="ＭＳ Ｐゴシック" charset="0"/>
                  <a:cs typeface="Arial" panose="020B0604020202020204" pitchFamily="34" charset="0"/>
                </a:rPr>
                <a:t> </a:t>
              </a:r>
              <a:br>
                <a:rPr lang="en-US" sz="1200" kern="0" dirty="0">
                  <a:solidFill>
                    <a:srgbClr val="000000"/>
                  </a:solidFill>
                  <a:latin typeface="Arial" panose="020B0604020202020204" pitchFamily="34" charset="0"/>
                  <a:ea typeface="ＭＳ Ｐゴシック" charset="0"/>
                  <a:cs typeface="Arial" panose="020B0604020202020204" pitchFamily="34" charset="0"/>
                </a:rPr>
              </a:br>
              <a:r>
                <a:rPr lang="en-US" sz="1200" kern="0" dirty="0">
                  <a:solidFill>
                    <a:srgbClr val="000000"/>
                  </a:solidFill>
                  <a:latin typeface="Arial" panose="020B0604020202020204" pitchFamily="34" charset="0"/>
                  <a:ea typeface="ＭＳ Ｐゴシック" charset="0"/>
                  <a:cs typeface="Arial" panose="020B0604020202020204" pitchFamily="34" charset="0"/>
                </a:rPr>
                <a:t>in place</a:t>
              </a:r>
              <a:endParaRPr lang="en-US" sz="1200" b="1" i="1" kern="0" dirty="0">
                <a:solidFill>
                  <a:srgbClr val="000000"/>
                </a:solidFill>
                <a:latin typeface="Arial" panose="020B0604020202020204" pitchFamily="34" charset="0"/>
                <a:ea typeface="ＭＳ Ｐゴシック" charset="0"/>
                <a:cs typeface="Arial" panose="020B0604020202020204" pitchFamily="34" charset="0"/>
              </a:endParaRP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One-time </a:t>
              </a:r>
              <a:r>
                <a:rPr lang="en-US" sz="1200" i="1" kern="0" dirty="0">
                  <a:solidFill>
                    <a:srgbClr val="000000"/>
                  </a:solidFill>
                  <a:latin typeface="Arial" panose="020B0604020202020204" pitchFamily="34" charset="0"/>
                  <a:ea typeface="ＭＳ Ｐゴシック" charset="0"/>
                  <a:cs typeface="Arial" panose="020B0604020202020204" pitchFamily="34" charset="0"/>
                </a:rPr>
                <a:t>fees</a:t>
              </a:r>
              <a:r>
                <a:rPr lang="en-US" sz="1200" kern="0" dirty="0">
                  <a:solidFill>
                    <a:srgbClr val="000000"/>
                  </a:solidFill>
                  <a:latin typeface="Arial" panose="020B0604020202020204" pitchFamily="34" charset="0"/>
                  <a:ea typeface="ＭＳ Ｐゴシック" charset="0"/>
                  <a:cs typeface="Arial" panose="020B0604020202020204" pitchFamily="34" charset="0"/>
                </a:rPr>
                <a:t> collected</a:t>
              </a:r>
            </a:p>
            <a:p>
              <a:pPr eaLnBrk="0" hangingPunct="0">
                <a:lnSpc>
                  <a:spcPct val="80000"/>
                </a:lnSpc>
                <a:buClr>
                  <a:srgbClr val="000000"/>
                </a:buCl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Employee:</a:t>
              </a:r>
            </a:p>
            <a:p>
              <a:pPr marL="285750" indent="-285750" eaLnBrk="0" hangingPunct="0">
                <a:lnSpc>
                  <a:spcPct val="80000"/>
                </a:lnSpc>
                <a:buClr>
                  <a:srgbClr val="000000"/>
                </a:buClr>
                <a:buFontTx/>
                <a:buChar cha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Commission</a:t>
              </a:r>
              <a:r>
                <a:rPr lang="en-US" sz="1200" kern="0" dirty="0">
                  <a:solidFill>
                    <a:srgbClr val="000000"/>
                  </a:solidFill>
                  <a:latin typeface="Arial" panose="020B0604020202020204" pitchFamily="34" charset="0"/>
                  <a:ea typeface="ＭＳ Ｐゴシック" charset="0"/>
                  <a:cs typeface="Arial" panose="020B0604020202020204" pitchFamily="34" charset="0"/>
                </a:rPr>
                <a:t> or </a:t>
              </a:r>
              <a:r>
                <a:rPr lang="en-US" sz="1200" i="1" kern="0" dirty="0">
                  <a:solidFill>
                    <a:srgbClr val="000000"/>
                  </a:solidFill>
                  <a:latin typeface="Arial" panose="020B0604020202020204" pitchFamily="34" charset="0"/>
                  <a:ea typeface="ＭＳ Ｐゴシック" charset="0"/>
                  <a:cs typeface="Arial" panose="020B0604020202020204" pitchFamily="34" charset="0"/>
                </a:rPr>
                <a:t>referral credit</a:t>
              </a:r>
            </a:p>
            <a:p>
              <a:pPr eaLnBrk="0" hangingPunct="0">
                <a:lnSpc>
                  <a:spcPct val="80000"/>
                </a:lnSpc>
                <a:buClr>
                  <a:srgbClr val="000000"/>
                </a:buCl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Agent:</a:t>
              </a:r>
            </a:p>
            <a:p>
              <a:pPr marL="285750" indent="-285750" eaLnBrk="0" hangingPunct="0">
                <a:lnSpc>
                  <a:spcPct val="80000"/>
                </a:lnSpc>
                <a:buClr>
                  <a:srgbClr val="000000"/>
                </a:buClr>
                <a:buFontTx/>
                <a:buChar char="•"/>
                <a:defRPr/>
              </a:pPr>
              <a:r>
                <a:rPr lang="en-US" sz="1200" i="1" kern="0" dirty="0">
                  <a:solidFill>
                    <a:srgbClr val="000000"/>
                  </a:solidFill>
                  <a:latin typeface="Arial" panose="020B0604020202020204" pitchFamily="34" charset="0"/>
                  <a:ea typeface="ＭＳ Ｐゴシック" charset="0"/>
                  <a:cs typeface="Arial" panose="020B0604020202020204" pitchFamily="34" charset="0"/>
                </a:rPr>
                <a:t>Commission</a:t>
              </a:r>
              <a:endParaRPr lang="en-US" sz="1400" i="1" kern="0" dirty="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39" name="Rectangle 38"/>
          <p:cNvSpPr/>
          <p:nvPr/>
        </p:nvSpPr>
        <p:spPr>
          <a:xfrm>
            <a:off x="4661008" y="2424590"/>
            <a:ext cx="2799251" cy="1618905"/>
          </a:xfrm>
          <a:prstGeom prst="rect">
            <a:avLst/>
          </a:prstGeom>
        </p:spPr>
        <p:txBody>
          <a:bodyPr wrap="square">
            <a:spAutoFit/>
          </a:bodyPr>
          <a:lstStyle/>
          <a:p>
            <a:pPr eaLnBrk="0" hangingPunct="0">
              <a:lnSpc>
                <a:spcPct val="80000"/>
              </a:lnSpc>
              <a:spcBef>
                <a:spcPct val="32000"/>
              </a:spcBef>
              <a:buClr>
                <a:srgbClr val="000000"/>
              </a:buClr>
              <a:defRPr/>
            </a:pPr>
            <a:r>
              <a:rPr lang="en-US" sz="1600" b="1" i="1" kern="0" dirty="0">
                <a:solidFill>
                  <a:srgbClr val="000000"/>
                </a:solidFill>
                <a:latin typeface="Arial" panose="020B0604020202020204" pitchFamily="34" charset="0"/>
                <a:ea typeface="ＭＳ Ｐゴシック" charset="0"/>
                <a:cs typeface="Arial" panose="020B0604020202020204" pitchFamily="34" charset="0"/>
              </a:rPr>
              <a:t>Cases:</a:t>
            </a: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BU with or without </a:t>
            </a:r>
            <a:br>
              <a:rPr lang="en-US" sz="1200" kern="0" dirty="0">
                <a:solidFill>
                  <a:srgbClr val="000000"/>
                </a:solidFill>
                <a:latin typeface="Arial" panose="020B0604020202020204" pitchFamily="34" charset="0"/>
                <a:ea typeface="ＭＳ Ｐゴシック" charset="0"/>
                <a:cs typeface="Arial" panose="020B0604020202020204" pitchFamily="34" charset="0"/>
              </a:rPr>
            </a:br>
            <a:r>
              <a:rPr lang="en-US" sz="1200" kern="0" dirty="0">
                <a:solidFill>
                  <a:srgbClr val="000000"/>
                </a:solidFill>
                <a:latin typeface="Arial" panose="020B0604020202020204" pitchFamily="34" charset="0"/>
                <a:ea typeface="ＭＳ Ｐゴシック" charset="0"/>
                <a:cs typeface="Arial" panose="020B0604020202020204" pitchFamily="34" charset="0"/>
              </a:rPr>
              <a:t>Telco Internet, no cabling </a:t>
            </a:r>
            <a:r>
              <a:rPr lang="en-US" sz="1200" i="1" kern="0" dirty="0">
                <a:solidFill>
                  <a:srgbClr val="000000"/>
                </a:solidFill>
                <a:latin typeface="Arial" panose="020B0604020202020204" pitchFamily="34" charset="0"/>
                <a:ea typeface="ＭＳ Ｐゴシック" charset="0"/>
                <a:cs typeface="Arial" panose="020B0604020202020204" pitchFamily="34" charset="0"/>
              </a:rPr>
              <a:t>(our focus)</a:t>
            </a: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initial installation</a:t>
            </a: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service only</a:t>
            </a: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product only</a:t>
            </a: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mixed</a:t>
            </a:r>
          </a:p>
          <a:p>
            <a:pPr eaLnBrk="0" hangingPunct="0">
              <a:lnSpc>
                <a:spcPct val="80000"/>
              </a:lnSpc>
              <a:buClr>
                <a:srgbClr val="000000"/>
              </a:buClr>
              <a:defRPr/>
            </a:pPr>
            <a:r>
              <a:rPr lang="en-US" sz="1200" b="1" i="1" kern="0" dirty="0">
                <a:solidFill>
                  <a:srgbClr val="000000"/>
                </a:solidFill>
                <a:latin typeface="Arial" panose="020B0604020202020204" pitchFamily="34" charset="0"/>
                <a:ea typeface="ＭＳ Ｐゴシック" charset="0"/>
                <a:cs typeface="Arial" panose="020B0604020202020204" pitchFamily="34" charset="0"/>
              </a:rPr>
              <a:t>Other factors:</a:t>
            </a:r>
          </a:p>
          <a:p>
            <a:pPr marL="176213" indent="-176213" eaLnBrk="0" hangingPunct="0">
              <a:lnSpc>
                <a:spcPct val="80000"/>
              </a:lnSpc>
              <a:buClr>
                <a:srgbClr val="000000"/>
              </a:buClr>
              <a:buFont typeface="Arial"/>
              <a:buChar char="•"/>
              <a:defRPr/>
            </a:pPr>
            <a:r>
              <a:rPr lang="en-US" sz="1200" kern="0" dirty="0">
                <a:solidFill>
                  <a:srgbClr val="000000"/>
                </a:solidFill>
                <a:latin typeface="Arial" panose="020B0604020202020204" pitchFamily="34" charset="0"/>
                <a:ea typeface="ＭＳ Ｐゴシック" charset="0"/>
                <a:cs typeface="Arial" panose="020B0604020202020204" pitchFamily="34" charset="0"/>
              </a:rPr>
              <a:t>TBD</a:t>
            </a:r>
            <a:endParaRPr lang="en-US" sz="1400"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p:txBody>
          <a:bodyPr/>
          <a:lstStyle/>
          <a:p>
            <a:r>
              <a:rPr lang="en-US" dirty="0"/>
              <a:t>Process Scope Model </a:t>
            </a:r>
            <a:r>
              <a:rPr lang="en-CA" dirty="0"/>
              <a:t>showed ONE process not THREE</a:t>
            </a:r>
            <a:endParaRPr lang="en-US" dirty="0"/>
          </a:p>
        </p:txBody>
      </p:sp>
      <p:sp>
        <p:nvSpPr>
          <p:cNvPr id="19" name="Rectangle 18"/>
          <p:cNvSpPr/>
          <p:nvPr/>
        </p:nvSpPr>
        <p:spPr>
          <a:xfrm>
            <a:off x="64004" y="4173581"/>
            <a:ext cx="5035018" cy="2308324"/>
          </a:xfrm>
          <a:prstGeom prst="rect">
            <a:avLst/>
          </a:prstGeom>
        </p:spPr>
        <p:txBody>
          <a:bodyPr wrap="square">
            <a:spAutoFit/>
          </a:bodyPr>
          <a:lstStyle/>
          <a:p>
            <a:pPr fontAlgn="base">
              <a:spcBef>
                <a:spcPct val="20000"/>
              </a:spcBef>
              <a:spcAft>
                <a:spcPct val="0"/>
              </a:spcAft>
              <a:buSzPct val="125000"/>
              <a:defRPr/>
            </a:pPr>
            <a:r>
              <a:rPr lang="en-US" sz="2000" dirty="0">
                <a:solidFill>
                  <a:srgbClr val="000000"/>
                </a:solidFill>
                <a:latin typeface="Arial" pitchFamily="34" charset="0"/>
                <a:ea typeface="ＭＳ Ｐゴシック" charset="0"/>
                <a:cs typeface="Arial" pitchFamily="34" charset="0"/>
              </a:rPr>
              <a:t>The "token," a Service Order, is changing state from </a:t>
            </a:r>
            <a:r>
              <a:rPr lang="en-US" sz="2000" i="1" dirty="0">
                <a:solidFill>
                  <a:srgbClr val="000000"/>
                </a:solidFill>
                <a:latin typeface="Arial" pitchFamily="34" charset="0"/>
                <a:ea typeface="ＭＳ Ｐゴシック" charset="0"/>
                <a:cs typeface="Arial" pitchFamily="34" charset="0"/>
              </a:rPr>
              <a:t>need/opportunity </a:t>
            </a:r>
            <a:r>
              <a:rPr lang="en-US" sz="2000" dirty="0">
                <a:solidFill>
                  <a:srgbClr val="000000"/>
                </a:solidFill>
                <a:latin typeface="Arial" pitchFamily="34" charset="0"/>
                <a:ea typeface="ＭＳ Ｐゴシック" charset="0"/>
                <a:cs typeface="Arial" pitchFamily="34" charset="0"/>
              </a:rPr>
              <a:t>to </a:t>
            </a:r>
            <a:br>
              <a:rPr lang="en-US" sz="2000" dirty="0">
                <a:solidFill>
                  <a:srgbClr val="000000"/>
                </a:solidFill>
                <a:latin typeface="Arial" pitchFamily="34" charset="0"/>
                <a:ea typeface="ＭＳ Ｐゴシック" charset="0"/>
                <a:cs typeface="Arial" pitchFamily="34" charset="0"/>
              </a:rPr>
            </a:br>
            <a:r>
              <a:rPr lang="en-US" sz="2000" i="1" dirty="0">
                <a:solidFill>
                  <a:srgbClr val="000000"/>
                </a:solidFill>
                <a:latin typeface="Arial" pitchFamily="34" charset="0"/>
                <a:ea typeface="ＭＳ Ｐゴシック" charset="0"/>
                <a:cs typeface="Arial" pitchFamily="34" charset="0"/>
              </a:rPr>
              <a:t>configured, installed, &amp; collected</a:t>
            </a:r>
            <a:r>
              <a:rPr lang="en-US" sz="2000" dirty="0">
                <a:solidFill>
                  <a:srgbClr val="000000"/>
                </a:solidFill>
                <a:latin typeface="Arial" pitchFamily="34" charset="0"/>
                <a:ea typeface="ＭＳ Ｐゴシック" charset="0"/>
                <a:cs typeface="Arial" pitchFamily="34" charset="0"/>
              </a:rPr>
              <a:t>.</a:t>
            </a:r>
            <a:br>
              <a:rPr lang="en-US" sz="2000" dirty="0">
                <a:solidFill>
                  <a:srgbClr val="000000"/>
                </a:solidFill>
                <a:latin typeface="Arial" pitchFamily="34" charset="0"/>
                <a:ea typeface="ＭＳ Ｐゴシック" charset="0"/>
                <a:cs typeface="Arial" pitchFamily="34" charset="0"/>
              </a:rPr>
            </a:br>
            <a:endParaRPr lang="en-US" sz="2000" dirty="0">
              <a:solidFill>
                <a:srgbClr val="000000"/>
              </a:solidFill>
              <a:latin typeface="Arial" pitchFamily="34" charset="0"/>
              <a:ea typeface="ＭＳ Ｐゴシック" charset="0"/>
              <a:cs typeface="Arial" pitchFamily="34" charset="0"/>
            </a:endParaRPr>
          </a:p>
          <a:p>
            <a:pPr fontAlgn="base">
              <a:spcBef>
                <a:spcPct val="20000"/>
              </a:spcBef>
              <a:spcAft>
                <a:spcPct val="0"/>
              </a:spcAft>
              <a:buSzPct val="125000"/>
              <a:defRPr/>
            </a:pPr>
            <a:r>
              <a:rPr lang="en-US" sz="2000" dirty="0">
                <a:solidFill>
                  <a:srgbClr val="000000"/>
                </a:solidFill>
                <a:latin typeface="Arial" pitchFamily="34" charset="0"/>
                <a:ea typeface="ＭＳ Ｐゴシック" charset="0"/>
                <a:cs typeface="Arial" pitchFamily="34" charset="0"/>
              </a:rPr>
              <a:t>The Business Process could be named </a:t>
            </a:r>
            <a:br>
              <a:rPr lang="en-US" sz="2000" dirty="0">
                <a:solidFill>
                  <a:srgbClr val="000000"/>
                </a:solidFill>
                <a:latin typeface="Arial" pitchFamily="34" charset="0"/>
                <a:ea typeface="ＭＳ Ｐゴシック" charset="0"/>
                <a:cs typeface="Arial" pitchFamily="34" charset="0"/>
              </a:rPr>
            </a:br>
            <a:r>
              <a:rPr lang="en-US" sz="2000" dirty="0">
                <a:solidFill>
                  <a:srgbClr val="000000"/>
                </a:solidFill>
                <a:latin typeface="Arial" pitchFamily="34" charset="0"/>
                <a:ea typeface="ＭＳ Ｐゴシック" charset="0"/>
                <a:cs typeface="Arial" pitchFamily="34" charset="0"/>
              </a:rPr>
              <a:t>"Fulfill Service Order" but the client wanted to name it "Sell &amp; Implement Offering." </a:t>
            </a:r>
          </a:p>
        </p:txBody>
      </p:sp>
      <p:grpSp>
        <p:nvGrpSpPr>
          <p:cNvPr id="8" name="Group 7">
            <a:extLst>
              <a:ext uri="{FF2B5EF4-FFF2-40B4-BE49-F238E27FC236}">
                <a16:creationId xmlns:a16="http://schemas.microsoft.com/office/drawing/2014/main" id="{753634D4-A5B3-1817-B26B-7CA1FFA1D36A}"/>
              </a:ext>
            </a:extLst>
          </p:cNvPr>
          <p:cNvGrpSpPr/>
          <p:nvPr/>
        </p:nvGrpSpPr>
        <p:grpSpPr>
          <a:xfrm>
            <a:off x="1834463" y="1220432"/>
            <a:ext cx="8212521" cy="1199701"/>
            <a:chOff x="1834463" y="1220432"/>
            <a:chExt cx="8212521" cy="1199701"/>
          </a:xfrm>
        </p:grpSpPr>
        <p:grpSp>
          <p:nvGrpSpPr>
            <p:cNvPr id="5" name="Group 4">
              <a:extLst>
                <a:ext uri="{FF2B5EF4-FFF2-40B4-BE49-F238E27FC236}">
                  <a16:creationId xmlns:a16="http://schemas.microsoft.com/office/drawing/2014/main" id="{283BEB18-D57C-C79D-F9E1-8D548ABBCAD1}"/>
                </a:ext>
              </a:extLst>
            </p:cNvPr>
            <p:cNvGrpSpPr/>
            <p:nvPr/>
          </p:nvGrpSpPr>
          <p:grpSpPr>
            <a:xfrm>
              <a:off x="1834463" y="1220432"/>
              <a:ext cx="8212521" cy="889497"/>
              <a:chOff x="1834463" y="1220432"/>
              <a:chExt cx="8212521" cy="889497"/>
            </a:xfrm>
          </p:grpSpPr>
          <p:sp>
            <p:nvSpPr>
              <p:cNvPr id="46" name="AutoShape 14"/>
              <p:cNvSpPr>
                <a:spLocks noChangeArrowheads="1"/>
              </p:cNvSpPr>
              <p:nvPr/>
            </p:nvSpPr>
            <p:spPr bwMode="auto">
              <a:xfrm>
                <a:off x="1834463" y="1220432"/>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000" b="1" i="1" kern="0" dirty="0">
                    <a:solidFill>
                      <a:srgbClr val="000000"/>
                    </a:solidFill>
                    <a:latin typeface="Arial" pitchFamily="34" charset="0"/>
                    <a:ea typeface="ＭＳ Ｐゴシック"/>
                    <a:cs typeface="Arial" pitchFamily="34" charset="0"/>
                  </a:rPr>
                  <a:t>Describe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Need or Opportunity</a:t>
                </a:r>
              </a:p>
            </p:txBody>
          </p:sp>
          <p:sp>
            <p:nvSpPr>
              <p:cNvPr id="25" name="AutoShape 14"/>
              <p:cNvSpPr>
                <a:spLocks noChangeArrowheads="1"/>
              </p:cNvSpPr>
              <p:nvPr/>
            </p:nvSpPr>
            <p:spPr bwMode="auto">
              <a:xfrm>
                <a:off x="3035635" y="1223008"/>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000" b="1" i="1" kern="0" dirty="0">
                    <a:solidFill>
                      <a:srgbClr val="000000"/>
                    </a:solidFill>
                    <a:latin typeface="Arial" pitchFamily="34" charset="0"/>
                    <a:ea typeface="ＭＳ Ｐゴシック"/>
                    <a:cs typeface="Arial" pitchFamily="34" charset="0"/>
                  </a:rPr>
                  <a:t>Develop &amp; Negotiate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Proposal</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(iterative!)</a:t>
                </a:r>
              </a:p>
            </p:txBody>
          </p:sp>
          <p:sp>
            <p:nvSpPr>
              <p:cNvPr id="26" name="AutoShape 14"/>
              <p:cNvSpPr>
                <a:spLocks noChangeArrowheads="1"/>
              </p:cNvSpPr>
              <p:nvPr/>
            </p:nvSpPr>
            <p:spPr bwMode="auto">
              <a:xfrm>
                <a:off x="4236807" y="1225584"/>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000" b="1" i="1" kern="0" dirty="0">
                    <a:solidFill>
                      <a:srgbClr val="000000"/>
                    </a:solidFill>
                    <a:latin typeface="Arial" pitchFamily="34" charset="0"/>
                    <a:ea typeface="ＭＳ Ｐゴシック"/>
                    <a:cs typeface="Arial" pitchFamily="34" charset="0"/>
                  </a:rPr>
                  <a:t>Establish</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Contract</a:t>
                </a:r>
              </a:p>
            </p:txBody>
          </p:sp>
          <p:sp>
            <p:nvSpPr>
              <p:cNvPr id="27" name="AutoShape 14"/>
              <p:cNvSpPr>
                <a:spLocks noChangeArrowheads="1"/>
              </p:cNvSpPr>
              <p:nvPr/>
            </p:nvSpPr>
            <p:spPr bwMode="auto">
              <a:xfrm>
                <a:off x="5437979" y="1228160"/>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000" b="1" i="1" kern="0" dirty="0">
                    <a:solidFill>
                      <a:srgbClr val="000000"/>
                    </a:solidFill>
                    <a:latin typeface="Arial" pitchFamily="34" charset="0"/>
                    <a:ea typeface="ＭＳ Ｐゴシック"/>
                    <a:cs typeface="Arial" pitchFamily="34" charset="0"/>
                  </a:rPr>
                  <a:t>Initiate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Service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Order</a:t>
                </a:r>
              </a:p>
            </p:txBody>
          </p:sp>
          <p:sp>
            <p:nvSpPr>
              <p:cNvPr id="28" name="AutoShape 14"/>
              <p:cNvSpPr>
                <a:spLocks noChangeArrowheads="1"/>
              </p:cNvSpPr>
              <p:nvPr/>
            </p:nvSpPr>
            <p:spPr bwMode="auto">
              <a:xfrm>
                <a:off x="6639151" y="1230736"/>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000" b="1" i="1" kern="0" dirty="0">
                    <a:solidFill>
                      <a:srgbClr val="000000"/>
                    </a:solidFill>
                    <a:latin typeface="Arial" pitchFamily="34" charset="0"/>
                    <a:ea typeface="ＭＳ Ｐゴシック"/>
                    <a:cs typeface="Arial" pitchFamily="34" charset="0"/>
                  </a:rPr>
                  <a:t>Complete </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Installation and/or</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Configuration</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Preparation</a:t>
                </a:r>
              </a:p>
            </p:txBody>
          </p:sp>
          <p:sp>
            <p:nvSpPr>
              <p:cNvPr id="29" name="AutoShape 14"/>
              <p:cNvSpPr>
                <a:spLocks noChangeArrowheads="1"/>
              </p:cNvSpPr>
              <p:nvPr/>
            </p:nvSpPr>
            <p:spPr bwMode="auto">
              <a:xfrm>
                <a:off x="7840323" y="1233312"/>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000" b="1" i="1" kern="0" dirty="0">
                    <a:solidFill>
                      <a:srgbClr val="000000"/>
                    </a:solidFill>
                    <a:latin typeface="Arial" pitchFamily="34" charset="0"/>
                    <a:ea typeface="ＭＳ Ｐゴシック"/>
                    <a:cs typeface="Arial" pitchFamily="34" charset="0"/>
                  </a:rPr>
                  <a:t>Install</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Product </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and/or </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Cutover</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Service</a:t>
                </a:r>
              </a:p>
            </p:txBody>
          </p:sp>
          <p:sp>
            <p:nvSpPr>
              <p:cNvPr id="30" name="AutoShape 14"/>
              <p:cNvSpPr>
                <a:spLocks noChangeArrowheads="1"/>
              </p:cNvSpPr>
              <p:nvPr/>
            </p:nvSpPr>
            <p:spPr bwMode="auto">
              <a:xfrm>
                <a:off x="9041493" y="1235888"/>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000" b="1" i="1" kern="0" dirty="0">
                    <a:solidFill>
                      <a:srgbClr val="000000"/>
                    </a:solidFill>
                    <a:latin typeface="Arial" pitchFamily="34" charset="0"/>
                    <a:ea typeface="ＭＳ Ｐゴシック"/>
                    <a:cs typeface="Arial" pitchFamily="34" charset="0"/>
                  </a:rPr>
                  <a:t>Collect</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One-time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Fees</a:t>
                </a:r>
              </a:p>
            </p:txBody>
          </p:sp>
        </p:grpSp>
        <p:sp>
          <p:nvSpPr>
            <p:cNvPr id="7" name="TextBox 6">
              <a:extLst>
                <a:ext uri="{FF2B5EF4-FFF2-40B4-BE49-F238E27FC236}">
                  <a16:creationId xmlns:a16="http://schemas.microsoft.com/office/drawing/2014/main" id="{59679E84-4D25-F0E4-B5E7-0E3CED67B0BF}"/>
                </a:ext>
              </a:extLst>
            </p:cNvPr>
            <p:cNvSpPr txBox="1"/>
            <p:nvPr/>
          </p:nvSpPr>
          <p:spPr>
            <a:xfrm>
              <a:off x="4758464" y="2050801"/>
              <a:ext cx="2191240" cy="369332"/>
            </a:xfrm>
            <a:prstGeom prst="rect">
              <a:avLst/>
            </a:prstGeom>
            <a:noFill/>
          </p:spPr>
          <p:txBody>
            <a:bodyPr wrap="square">
              <a:spAutoFit/>
            </a:bodyPr>
            <a:lstStyle/>
            <a:p>
              <a:pPr algn="ctr"/>
              <a:r>
                <a:rPr lang="en-US" sz="1800" b="1" i="1" kern="0" dirty="0">
                  <a:solidFill>
                    <a:srgbClr val="000000"/>
                  </a:solidFill>
                  <a:latin typeface="Calibri"/>
                  <a:ea typeface="ＭＳ Ｐゴシック" charset="0"/>
                </a:rPr>
                <a:t>main Activities</a:t>
              </a:r>
              <a:endParaRPr lang="en-US" dirty="0"/>
            </a:p>
          </p:txBody>
        </p:sp>
      </p:grpSp>
      <p:sp>
        <p:nvSpPr>
          <p:cNvPr id="9" name="TextBox 8">
            <a:extLst>
              <a:ext uri="{FF2B5EF4-FFF2-40B4-BE49-F238E27FC236}">
                <a16:creationId xmlns:a16="http://schemas.microsoft.com/office/drawing/2014/main" id="{B9AD7B90-A665-F936-6B5D-34DD310EF1FF}"/>
              </a:ext>
            </a:extLst>
          </p:cNvPr>
          <p:cNvSpPr txBox="1"/>
          <p:nvPr/>
        </p:nvSpPr>
        <p:spPr>
          <a:xfrm>
            <a:off x="263176" y="694850"/>
            <a:ext cx="1001029" cy="369332"/>
          </a:xfrm>
          <a:prstGeom prst="rect">
            <a:avLst/>
          </a:prstGeom>
          <a:noFill/>
        </p:spPr>
        <p:txBody>
          <a:bodyPr wrap="square">
            <a:spAutoFit/>
          </a:bodyPr>
          <a:lstStyle/>
          <a:p>
            <a:r>
              <a:rPr lang="en-US" sz="1800" i="1" kern="0" dirty="0">
                <a:solidFill>
                  <a:srgbClr val="000000"/>
                </a:solidFill>
                <a:latin typeface="Arial" panose="020B0604020202020204" pitchFamily="34" charset="0"/>
                <a:cs typeface="Arial" panose="020B0604020202020204" pitchFamily="34" charset="0"/>
              </a:rPr>
              <a:t>TRAC</a:t>
            </a:r>
            <a:endParaRPr lang="en-FI"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08745B3-1DA5-3E48-85CA-80D4C9B6657F}"/>
              </a:ext>
            </a:extLst>
          </p:cNvPr>
          <p:cNvSpPr/>
          <p:nvPr/>
        </p:nvSpPr>
        <p:spPr>
          <a:xfrm>
            <a:off x="7644642" y="4658963"/>
            <a:ext cx="4483354" cy="2000548"/>
          </a:xfrm>
          <a:prstGeom prst="rect">
            <a:avLst/>
          </a:prstGeom>
          <a:solidFill>
            <a:schemeClr val="bg1"/>
          </a:solidFill>
          <a:ln w="12700">
            <a:noFill/>
          </a:ln>
        </p:spPr>
        <p:txBody>
          <a:bodyPr wrap="square">
            <a:spAutoFit/>
          </a:bodyPr>
          <a:lstStyle/>
          <a:p>
            <a:pPr marL="342900" indent="-342900" fontAlgn="base">
              <a:spcBef>
                <a:spcPct val="20000"/>
              </a:spcBef>
              <a:spcAft>
                <a:spcPct val="0"/>
              </a:spcAft>
              <a:buClr>
                <a:schemeClr val="tx1"/>
              </a:buClr>
              <a:buSzPct val="100000"/>
              <a:buFont typeface="Arial" panose="020B0604020202020204" pitchFamily="34" charset="0"/>
              <a:buChar char="•"/>
              <a:defRPr/>
            </a:pPr>
            <a:r>
              <a:rPr lang="en-CA" sz="2000" dirty="0">
                <a:latin typeface="Arial" charset="0"/>
                <a:ea typeface="ＭＳ Ｐゴシック" charset="0"/>
              </a:rPr>
              <a:t>President reports </a:t>
            </a:r>
            <a:r>
              <a:rPr lang="en-CA" sz="2000" i="1" dirty="0">
                <a:latin typeface="Arial" charset="0"/>
                <a:ea typeface="ＭＳ Ｐゴシック" charset="0"/>
              </a:rPr>
              <a:t>culture change</a:t>
            </a:r>
            <a:r>
              <a:rPr lang="en-CA" sz="2000" dirty="0">
                <a:latin typeface="Arial" charset="0"/>
                <a:ea typeface="ＭＳ Ｐゴシック" charset="0"/>
              </a:rPr>
              <a:t>.</a:t>
            </a:r>
            <a:br>
              <a:rPr lang="en-CA" sz="2000" dirty="0">
                <a:latin typeface="Arial" charset="0"/>
                <a:ea typeface="ＭＳ Ｐゴシック" charset="0"/>
              </a:rPr>
            </a:br>
            <a:r>
              <a:rPr lang="en-CA" sz="2000" dirty="0">
                <a:latin typeface="Arial" charset="0"/>
                <a:ea typeface="ＭＳ Ｐゴシック" charset="0"/>
              </a:rPr>
              <a:t>"We're all in this together!"</a:t>
            </a:r>
          </a:p>
          <a:p>
            <a:pPr marL="342900" indent="-342900" fontAlgn="base">
              <a:spcBef>
                <a:spcPct val="20000"/>
              </a:spcBef>
              <a:spcAft>
                <a:spcPct val="0"/>
              </a:spcAft>
              <a:buClr>
                <a:schemeClr val="tx1"/>
              </a:buClr>
              <a:buSzPct val="100000"/>
              <a:buFont typeface="Arial" panose="020B0604020202020204" pitchFamily="34" charset="0"/>
              <a:buChar char="•"/>
              <a:defRPr/>
            </a:pPr>
            <a:r>
              <a:rPr lang="en-CA" sz="2000" dirty="0">
                <a:latin typeface="Arial" charset="0"/>
                <a:ea typeface="ＭＳ Ｐゴシック" charset="0"/>
              </a:rPr>
              <a:t>An end-to-end, cross-functional Business Process is a great lens to view </a:t>
            </a:r>
            <a:r>
              <a:rPr lang="en-CA" sz="2000" i="1" dirty="0">
                <a:latin typeface="Arial" charset="0"/>
                <a:ea typeface="ＭＳ Ｐゴシック" charset="0"/>
              </a:rPr>
              <a:t>organisation conflict and disfunction!</a:t>
            </a:r>
            <a:endParaRPr lang="en-US" sz="2000" i="1" dirty="0">
              <a:latin typeface="Arial" pitchFamily="34" charset="0"/>
              <a:ea typeface="ＭＳ Ｐゴシック" charset="0"/>
              <a:cs typeface="Arial" pitchFamily="34" charset="0"/>
            </a:endParaRPr>
          </a:p>
        </p:txBody>
      </p:sp>
      <p:pic>
        <p:nvPicPr>
          <p:cNvPr id="10" name="Picture 9">
            <a:extLst>
              <a:ext uri="{FF2B5EF4-FFF2-40B4-BE49-F238E27FC236}">
                <a16:creationId xmlns:a16="http://schemas.microsoft.com/office/drawing/2014/main" id="{D37443E9-4681-342D-FCC4-C9B53E95E0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99022" y="4110149"/>
            <a:ext cx="2531675" cy="2534459"/>
          </a:xfrm>
          <a:prstGeom prst="rect">
            <a:avLst/>
          </a:prstGeom>
        </p:spPr>
      </p:pic>
    </p:spTree>
    <p:extLst>
      <p:ext uri="{BB962C8B-B14F-4D97-AF65-F5344CB8AC3E}">
        <p14:creationId xmlns:p14="http://schemas.microsoft.com/office/powerpoint/2010/main" val="327443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dissolv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dissolve">
                                      <p:cBhvr>
                                        <p:cTn id="32" dur="500"/>
                                        <p:tgtEl>
                                          <p:spTgt spid="1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dissolve">
                                      <p:cBhvr>
                                        <p:cTn id="42" dur="500"/>
                                        <p:tgtEl>
                                          <p:spTgt spid="2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dissolve">
                                      <p:cBhvr>
                                        <p:cTn id="47"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486057" y="4209712"/>
            <a:ext cx="9969822" cy="2359107"/>
          </a:xfrm>
          <a:prstGeom prst="rect">
            <a:avLst/>
          </a:prstGeom>
        </p:spPr>
        <p:txBody>
          <a:bodyPr wrap="square">
            <a:spAutoFit/>
          </a:bodyPr>
          <a:lstStyle/>
          <a:p>
            <a:pPr algn="l" eaLnBrk="1" hangingPunct="1">
              <a:lnSpc>
                <a:spcPct val="100000"/>
              </a:lnSpc>
              <a:spcBef>
                <a:spcPct val="20000"/>
              </a:spcBef>
              <a:buClr>
                <a:srgbClr val="CC0000"/>
              </a:buClr>
              <a:buSzPct val="125000"/>
              <a:buNone/>
            </a:pPr>
            <a:r>
              <a:rPr lang="en-US" sz="2400" dirty="0">
                <a:solidFill>
                  <a:srgbClr val="000000"/>
                </a:solidFill>
                <a:latin typeface="Arial" panose="020B0604020202020204" pitchFamily="34" charset="0"/>
                <a:cs typeface="Arial" panose="020B0604020202020204" pitchFamily="34" charset="0"/>
              </a:rPr>
              <a:t>Process Summary Chart (a.k.a. ”Process vs. Function Chart”) </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adds “who” at the organisational unit or functional level. </a:t>
            </a:r>
          </a:p>
          <a:p>
            <a:pPr algn="l" eaLnBrk="1" hangingPunct="1">
              <a:lnSpc>
                <a:spcPct val="100000"/>
              </a:lnSpc>
              <a:spcBef>
                <a:spcPct val="20000"/>
              </a:spcBef>
              <a:buClr>
                <a:srgbClr val="CC0000"/>
              </a:buClr>
              <a:buSzPct val="125000"/>
              <a:buNone/>
            </a:pPr>
            <a:br>
              <a:rPr lang="en-US" sz="1000" dirty="0">
                <a:solidFill>
                  <a:srgbClr val="000000"/>
                </a:solidFill>
                <a:latin typeface="Arial" panose="020B0604020202020204" pitchFamily="34" charset="0"/>
                <a:cs typeface="Arial" panose="020B0604020202020204" pitchFamily="34" charset="0"/>
              </a:rPr>
            </a:br>
            <a:r>
              <a:rPr lang="en-US" sz="2400" i="1" dirty="0">
                <a:solidFill>
                  <a:srgbClr val="000000"/>
                </a:solidFill>
                <a:latin typeface="Arial" panose="020B0604020202020204" pitchFamily="34" charset="0"/>
                <a:cs typeface="Arial" panose="020B0604020202020204" pitchFamily="34" charset="0"/>
              </a:rPr>
              <a:t>Nothing else clarifies "Process" vs. "Function/Organisation" as well.</a:t>
            </a:r>
            <a:br>
              <a:rPr lang="en-US" sz="2400" i="1" dirty="0">
                <a:solidFill>
                  <a:srgbClr val="000000"/>
                </a:solidFill>
                <a:latin typeface="Arial" panose="020B0604020202020204" pitchFamily="34" charset="0"/>
                <a:cs typeface="Arial" panose="020B0604020202020204" pitchFamily="34" charset="0"/>
              </a:rPr>
            </a:br>
            <a:endParaRPr lang="en-US" sz="1050" i="1" dirty="0">
              <a:solidFill>
                <a:srgbClr val="000000"/>
              </a:solidFill>
              <a:latin typeface="Arial" panose="020B0604020202020204" pitchFamily="34" charset="0"/>
              <a:cs typeface="Arial" panose="020B0604020202020204" pitchFamily="34" charset="0"/>
            </a:endParaRPr>
          </a:p>
          <a:p>
            <a:pPr algn="l" eaLnBrk="1" hangingPunct="1">
              <a:lnSpc>
                <a:spcPct val="100000"/>
              </a:lnSpc>
              <a:spcBef>
                <a:spcPct val="20000"/>
              </a:spcBef>
              <a:buClr>
                <a:srgbClr val="CC0000"/>
              </a:buClr>
              <a:buSzPct val="125000"/>
              <a:buNone/>
            </a:pPr>
            <a:r>
              <a:rPr lang="en-US" sz="2400" dirty="0">
                <a:solidFill>
                  <a:srgbClr val="000000"/>
                </a:solidFill>
                <a:latin typeface="Arial" panose="020B0604020202020204" pitchFamily="34" charset="0"/>
                <a:cs typeface="Arial" panose="020B0604020202020204" pitchFamily="34" charset="0"/>
              </a:rPr>
              <a:t>Great for putting details of Activities or Functions in context, e.g. …</a:t>
            </a:r>
          </a:p>
          <a:p>
            <a:pPr algn="l" eaLnBrk="1" hangingPunct="1">
              <a:lnSpc>
                <a:spcPct val="100000"/>
              </a:lnSpc>
              <a:spcBef>
                <a:spcPct val="20000"/>
              </a:spcBef>
              <a:buClr>
                <a:srgbClr val="CC0000"/>
              </a:buClr>
              <a:buSzPct val="125000"/>
              <a:buNone/>
            </a:pPr>
            <a:endParaRPr lang="en-US" sz="2000" dirty="0">
              <a:solidFill>
                <a:srgbClr val="000000"/>
              </a:solidFill>
            </a:endParaRPr>
          </a:p>
        </p:txBody>
      </p:sp>
      <p:grpSp>
        <p:nvGrpSpPr>
          <p:cNvPr id="2" name="Group 1">
            <a:extLst>
              <a:ext uri="{FF2B5EF4-FFF2-40B4-BE49-F238E27FC236}">
                <a16:creationId xmlns:a16="http://schemas.microsoft.com/office/drawing/2014/main" id="{4BD2EEB0-9E11-B4D2-85A8-44EFE6CF2E2E}"/>
              </a:ext>
            </a:extLst>
          </p:cNvPr>
          <p:cNvGrpSpPr/>
          <p:nvPr/>
        </p:nvGrpSpPr>
        <p:grpSpPr>
          <a:xfrm>
            <a:off x="1587110" y="857651"/>
            <a:ext cx="8978999" cy="3146874"/>
            <a:chOff x="1587110" y="857651"/>
            <a:chExt cx="8978999" cy="3146874"/>
          </a:xfrm>
        </p:grpSpPr>
        <p:sp>
          <p:nvSpPr>
            <p:cNvPr id="20" name="AutoShape 9">
              <a:extLst>
                <a:ext uri="{FF2B5EF4-FFF2-40B4-BE49-F238E27FC236}">
                  <a16:creationId xmlns:a16="http://schemas.microsoft.com/office/drawing/2014/main" id="{1BC8FC67-66F4-0842-94D8-BBE0F756AA94}"/>
                </a:ext>
              </a:extLst>
            </p:cNvPr>
            <p:cNvSpPr>
              <a:spLocks noChangeArrowheads="1"/>
            </p:cNvSpPr>
            <p:nvPr/>
          </p:nvSpPr>
          <p:spPr bwMode="auto">
            <a:xfrm>
              <a:off x="7286632" y="857652"/>
              <a:ext cx="1010346" cy="3141829"/>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Network</a:t>
              </a:r>
              <a:br>
                <a:rPr lang="en-US" sz="1400" b="1" dirty="0">
                  <a:solidFill>
                    <a:srgbClr val="000000"/>
                  </a:solidFill>
                  <a:cs typeface="Arial" charset="0"/>
                </a:rPr>
              </a:br>
              <a:r>
                <a:rPr lang="en-US" sz="1400" b="1" dirty="0">
                  <a:solidFill>
                    <a:srgbClr val="000000"/>
                  </a:solidFill>
                  <a:cs typeface="Arial" charset="0"/>
                </a:rPr>
                <a:t>Services</a:t>
              </a:r>
            </a:p>
          </p:txBody>
        </p:sp>
        <p:sp>
          <p:nvSpPr>
            <p:cNvPr id="21" name="AutoShape 9">
              <a:extLst>
                <a:ext uri="{FF2B5EF4-FFF2-40B4-BE49-F238E27FC236}">
                  <a16:creationId xmlns:a16="http://schemas.microsoft.com/office/drawing/2014/main" id="{E900C881-5218-0A46-B8DE-FB8949C43B95}"/>
                </a:ext>
              </a:extLst>
            </p:cNvPr>
            <p:cNvSpPr>
              <a:spLocks noChangeArrowheads="1"/>
            </p:cNvSpPr>
            <p:nvPr/>
          </p:nvSpPr>
          <p:spPr bwMode="auto">
            <a:xfrm>
              <a:off x="4950440" y="857651"/>
              <a:ext cx="932128" cy="3136438"/>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Carriers </a:t>
              </a:r>
              <a:br>
                <a:rPr lang="en-US" sz="1400" b="1" dirty="0">
                  <a:solidFill>
                    <a:srgbClr val="000000"/>
                  </a:solidFill>
                  <a:cs typeface="Arial" charset="0"/>
                </a:rPr>
              </a:br>
              <a:r>
                <a:rPr lang="en-US" sz="1400" b="1" dirty="0">
                  <a:solidFill>
                    <a:srgbClr val="000000"/>
                  </a:solidFill>
                  <a:cs typeface="Arial" charset="0"/>
                </a:rPr>
                <a:t>&amp; </a:t>
              </a:r>
              <a:br>
                <a:rPr lang="en-US" sz="1400" b="1" dirty="0">
                  <a:solidFill>
                    <a:srgbClr val="000000"/>
                  </a:solidFill>
                  <a:cs typeface="Arial" charset="0"/>
                </a:rPr>
              </a:br>
              <a:r>
                <a:rPr lang="en-US" sz="1400" b="1" dirty="0">
                  <a:solidFill>
                    <a:srgbClr val="000000"/>
                  </a:solidFill>
                  <a:cs typeface="Arial" charset="0"/>
                </a:rPr>
                <a:t>Vendors</a:t>
              </a:r>
            </a:p>
          </p:txBody>
        </p:sp>
        <p:sp>
          <p:nvSpPr>
            <p:cNvPr id="22" name="AutoShape 6">
              <a:extLst>
                <a:ext uri="{FF2B5EF4-FFF2-40B4-BE49-F238E27FC236}">
                  <a16:creationId xmlns:a16="http://schemas.microsoft.com/office/drawing/2014/main" id="{5C20863C-E127-0245-A948-9825F92BFDB7}"/>
                </a:ext>
              </a:extLst>
            </p:cNvPr>
            <p:cNvSpPr>
              <a:spLocks noChangeArrowheads="1"/>
            </p:cNvSpPr>
            <p:nvPr/>
          </p:nvSpPr>
          <p:spPr bwMode="auto">
            <a:xfrm>
              <a:off x="9620557" y="857652"/>
              <a:ext cx="945552" cy="314687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Outside Plant</a:t>
              </a:r>
            </a:p>
          </p:txBody>
        </p:sp>
        <p:sp>
          <p:nvSpPr>
            <p:cNvPr id="33" name="AutoShape 7">
              <a:extLst>
                <a:ext uri="{FF2B5EF4-FFF2-40B4-BE49-F238E27FC236}">
                  <a16:creationId xmlns:a16="http://schemas.microsoft.com/office/drawing/2014/main" id="{AF629D12-80F6-5145-AD9C-33C00D344337}"/>
                </a:ext>
              </a:extLst>
            </p:cNvPr>
            <p:cNvSpPr>
              <a:spLocks noChangeArrowheads="1"/>
            </p:cNvSpPr>
            <p:nvPr/>
          </p:nvSpPr>
          <p:spPr bwMode="auto">
            <a:xfrm>
              <a:off x="2724213" y="857652"/>
              <a:ext cx="957511" cy="314687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Sales &amp; Marketing</a:t>
              </a:r>
            </a:p>
          </p:txBody>
        </p:sp>
        <p:sp>
          <p:nvSpPr>
            <p:cNvPr id="34" name="AutoShape 8">
              <a:extLst>
                <a:ext uri="{FF2B5EF4-FFF2-40B4-BE49-F238E27FC236}">
                  <a16:creationId xmlns:a16="http://schemas.microsoft.com/office/drawing/2014/main" id="{81644742-FD14-5E48-9602-EBB5303CD54D}"/>
                </a:ext>
              </a:extLst>
            </p:cNvPr>
            <p:cNvSpPr>
              <a:spLocks noChangeArrowheads="1"/>
            </p:cNvSpPr>
            <p:nvPr/>
          </p:nvSpPr>
          <p:spPr bwMode="auto">
            <a:xfrm>
              <a:off x="8428591" y="857652"/>
              <a:ext cx="1060357" cy="314687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Operations</a:t>
              </a:r>
            </a:p>
          </p:txBody>
        </p:sp>
        <p:sp>
          <p:nvSpPr>
            <p:cNvPr id="35" name="AutoShape 9">
              <a:extLst>
                <a:ext uri="{FF2B5EF4-FFF2-40B4-BE49-F238E27FC236}">
                  <a16:creationId xmlns:a16="http://schemas.microsoft.com/office/drawing/2014/main" id="{FA13E9B8-A417-9F43-9EF8-760FB5CF10C2}"/>
                </a:ext>
              </a:extLst>
            </p:cNvPr>
            <p:cNvSpPr>
              <a:spLocks noChangeArrowheads="1"/>
            </p:cNvSpPr>
            <p:nvPr/>
          </p:nvSpPr>
          <p:spPr bwMode="auto">
            <a:xfrm>
              <a:off x="6014180" y="857652"/>
              <a:ext cx="1140840" cy="314687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Network</a:t>
              </a:r>
              <a:br>
                <a:rPr lang="en-US" sz="1400" b="1" dirty="0">
                  <a:solidFill>
                    <a:srgbClr val="000000"/>
                  </a:solidFill>
                  <a:cs typeface="Arial" charset="0"/>
                </a:rPr>
              </a:br>
              <a:r>
                <a:rPr lang="en-US" sz="1400" b="1" dirty="0">
                  <a:solidFill>
                    <a:srgbClr val="000000"/>
                  </a:solidFill>
                  <a:cs typeface="Arial" charset="0"/>
                </a:rPr>
                <a:t>Engineering</a:t>
              </a:r>
            </a:p>
          </p:txBody>
        </p:sp>
        <p:sp>
          <p:nvSpPr>
            <p:cNvPr id="36" name="AutoShape 7">
              <a:extLst>
                <a:ext uri="{FF2B5EF4-FFF2-40B4-BE49-F238E27FC236}">
                  <a16:creationId xmlns:a16="http://schemas.microsoft.com/office/drawing/2014/main" id="{0042A9F3-CD99-BD4F-B592-EE554717A0B6}"/>
                </a:ext>
              </a:extLst>
            </p:cNvPr>
            <p:cNvSpPr>
              <a:spLocks noChangeArrowheads="1"/>
            </p:cNvSpPr>
            <p:nvPr/>
          </p:nvSpPr>
          <p:spPr bwMode="auto">
            <a:xfrm>
              <a:off x="1587110" y="857652"/>
              <a:ext cx="1005491" cy="314687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Customer</a:t>
              </a:r>
            </a:p>
          </p:txBody>
        </p:sp>
        <p:sp>
          <p:nvSpPr>
            <p:cNvPr id="38" name="AutoShape 6">
              <a:extLst>
                <a:ext uri="{FF2B5EF4-FFF2-40B4-BE49-F238E27FC236}">
                  <a16:creationId xmlns:a16="http://schemas.microsoft.com/office/drawing/2014/main" id="{85BBBC0F-593C-4943-A141-B2B4E49B4783}"/>
                </a:ext>
              </a:extLst>
            </p:cNvPr>
            <p:cNvSpPr>
              <a:spLocks noChangeArrowheads="1"/>
            </p:cNvSpPr>
            <p:nvPr/>
          </p:nvSpPr>
          <p:spPr bwMode="auto">
            <a:xfrm>
              <a:off x="3813336" y="857652"/>
              <a:ext cx="1005493" cy="314687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a:lnSpc>
                  <a:spcPct val="100000"/>
                </a:lnSpc>
                <a:spcBef>
                  <a:spcPct val="0"/>
                </a:spcBef>
                <a:buClrTx/>
                <a:buFontTx/>
                <a:buNone/>
              </a:pPr>
              <a:r>
                <a:rPr lang="en-US" sz="1400" b="1" dirty="0">
                  <a:solidFill>
                    <a:srgbClr val="000000"/>
                  </a:solidFill>
                  <a:cs typeface="Arial" charset="0"/>
                </a:rPr>
                <a:t>Finance (including Customer</a:t>
              </a:r>
              <a:br>
                <a:rPr lang="en-US" sz="1400" b="1" dirty="0">
                  <a:solidFill>
                    <a:srgbClr val="000000"/>
                  </a:solidFill>
                  <a:cs typeface="Arial" charset="0"/>
                </a:rPr>
              </a:br>
              <a:r>
                <a:rPr lang="en-US" sz="1400" b="1" dirty="0">
                  <a:solidFill>
                    <a:srgbClr val="000000"/>
                  </a:solidFill>
                  <a:cs typeface="Arial" charset="0"/>
                </a:rPr>
                <a:t>Support)</a:t>
              </a:r>
            </a:p>
          </p:txBody>
        </p:sp>
      </p:grpSp>
      <p:sp>
        <p:nvSpPr>
          <p:cNvPr id="39" name="AutoShape 4">
            <a:extLst>
              <a:ext uri="{FF2B5EF4-FFF2-40B4-BE49-F238E27FC236}">
                <a16:creationId xmlns:a16="http://schemas.microsoft.com/office/drawing/2014/main" id="{83630208-1D3A-1D4D-A359-8891E942DE1A}"/>
              </a:ext>
            </a:extLst>
          </p:cNvPr>
          <p:cNvSpPr>
            <a:spLocks noChangeArrowheads="1"/>
          </p:cNvSpPr>
          <p:nvPr/>
        </p:nvSpPr>
        <p:spPr bwMode="auto">
          <a:xfrm>
            <a:off x="1428346" y="2233035"/>
            <a:ext cx="9286119" cy="1522103"/>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lstStyle/>
          <a:p>
            <a:pPr algn="l" eaLnBrk="1" hangingPunct="1">
              <a:lnSpc>
                <a:spcPct val="100000"/>
              </a:lnSpc>
              <a:spcBef>
                <a:spcPct val="0"/>
              </a:spcBef>
              <a:buClrTx/>
              <a:buFontTx/>
              <a:buNone/>
              <a:defRPr/>
            </a:pPr>
            <a:endParaRPr lang="en-US" sz="1600" b="1" i="1" kern="0">
              <a:solidFill>
                <a:srgbClr val="000000"/>
              </a:solidFill>
            </a:endParaRPr>
          </a:p>
        </p:txBody>
      </p:sp>
      <p:sp>
        <p:nvSpPr>
          <p:cNvPr id="43" name="Text Box 10">
            <a:extLst>
              <a:ext uri="{FF2B5EF4-FFF2-40B4-BE49-F238E27FC236}">
                <a16:creationId xmlns:a16="http://schemas.microsoft.com/office/drawing/2014/main" id="{AF2BEBC1-0512-8A49-8099-CBB63E571243}"/>
              </a:ext>
            </a:extLst>
          </p:cNvPr>
          <p:cNvSpPr txBox="1">
            <a:spLocks noChangeArrowheads="1"/>
          </p:cNvSpPr>
          <p:nvPr/>
        </p:nvSpPr>
        <p:spPr bwMode="auto">
          <a:xfrm>
            <a:off x="2121029" y="2326692"/>
            <a:ext cx="8412559" cy="3145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1" hangingPunct="1">
              <a:lnSpc>
                <a:spcPct val="90000"/>
              </a:lnSpc>
              <a:spcBef>
                <a:spcPct val="0"/>
              </a:spcBef>
              <a:buClrTx/>
              <a:buFontTx/>
              <a:buNone/>
              <a:defRPr/>
            </a:pPr>
            <a:r>
              <a:rPr lang="en-US" sz="1600" b="1" i="1" kern="0" dirty="0">
                <a:solidFill>
                  <a:srgbClr val="000000"/>
                </a:solidFill>
              </a:rPr>
              <a:t>Sell &amp; Implement Offering </a:t>
            </a:r>
            <a:r>
              <a:rPr lang="en-US" sz="1600" i="1" kern="0" dirty="0">
                <a:solidFill>
                  <a:srgbClr val="000000"/>
                </a:solidFill>
              </a:rPr>
              <a:t>(from need/opportunity to installation/configuration &amp; collection)</a:t>
            </a:r>
            <a:endParaRPr lang="en-US" sz="1600" b="1" i="1" kern="0" dirty="0">
              <a:solidFill>
                <a:srgbClr val="000000"/>
              </a:solidFill>
            </a:endParaRPr>
          </a:p>
        </p:txBody>
      </p:sp>
      <p:sp>
        <p:nvSpPr>
          <p:cNvPr id="44" name="AutoShape 14">
            <a:extLst>
              <a:ext uri="{FF2B5EF4-FFF2-40B4-BE49-F238E27FC236}">
                <a16:creationId xmlns:a16="http://schemas.microsoft.com/office/drawing/2014/main" id="{72B97E6A-8259-3A41-ADD4-CA94E31C4045}"/>
              </a:ext>
            </a:extLst>
          </p:cNvPr>
          <p:cNvSpPr>
            <a:spLocks noChangeArrowheads="1"/>
          </p:cNvSpPr>
          <p:nvPr/>
        </p:nvSpPr>
        <p:spPr bwMode="auto">
          <a:xfrm>
            <a:off x="2121029" y="2680379"/>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Describe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Need or Opportunity</a:t>
            </a:r>
          </a:p>
        </p:txBody>
      </p:sp>
      <p:sp>
        <p:nvSpPr>
          <p:cNvPr id="45" name="AutoShape 14">
            <a:extLst>
              <a:ext uri="{FF2B5EF4-FFF2-40B4-BE49-F238E27FC236}">
                <a16:creationId xmlns:a16="http://schemas.microsoft.com/office/drawing/2014/main" id="{3EEF3ECB-9D0D-FE4E-A4A2-E2FFE16B837A}"/>
              </a:ext>
            </a:extLst>
          </p:cNvPr>
          <p:cNvSpPr>
            <a:spLocks noChangeArrowheads="1"/>
          </p:cNvSpPr>
          <p:nvPr/>
        </p:nvSpPr>
        <p:spPr bwMode="auto">
          <a:xfrm>
            <a:off x="3272323" y="2682955"/>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Develop &amp; Negotiate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Proposal</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(iterative!)</a:t>
            </a:r>
          </a:p>
        </p:txBody>
      </p:sp>
      <p:sp>
        <p:nvSpPr>
          <p:cNvPr id="47" name="AutoShape 14">
            <a:extLst>
              <a:ext uri="{FF2B5EF4-FFF2-40B4-BE49-F238E27FC236}">
                <a16:creationId xmlns:a16="http://schemas.microsoft.com/office/drawing/2014/main" id="{D6C627D8-57D1-4840-B4CC-744342F983E8}"/>
              </a:ext>
            </a:extLst>
          </p:cNvPr>
          <p:cNvSpPr>
            <a:spLocks noChangeArrowheads="1"/>
          </p:cNvSpPr>
          <p:nvPr/>
        </p:nvSpPr>
        <p:spPr bwMode="auto">
          <a:xfrm>
            <a:off x="4423617" y="2685531"/>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Establish</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Contract</a:t>
            </a:r>
          </a:p>
        </p:txBody>
      </p:sp>
      <p:sp>
        <p:nvSpPr>
          <p:cNvPr id="48" name="AutoShape 14">
            <a:extLst>
              <a:ext uri="{FF2B5EF4-FFF2-40B4-BE49-F238E27FC236}">
                <a16:creationId xmlns:a16="http://schemas.microsoft.com/office/drawing/2014/main" id="{EC470EE4-8B92-794C-BAD6-BD6BEAEAD300}"/>
              </a:ext>
            </a:extLst>
          </p:cNvPr>
          <p:cNvSpPr>
            <a:spLocks noChangeArrowheads="1"/>
          </p:cNvSpPr>
          <p:nvPr/>
        </p:nvSpPr>
        <p:spPr bwMode="auto">
          <a:xfrm>
            <a:off x="5574911" y="2688107"/>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Initiate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Service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Order</a:t>
            </a:r>
          </a:p>
        </p:txBody>
      </p:sp>
      <p:sp>
        <p:nvSpPr>
          <p:cNvPr id="49" name="AutoShape 14">
            <a:extLst>
              <a:ext uri="{FF2B5EF4-FFF2-40B4-BE49-F238E27FC236}">
                <a16:creationId xmlns:a16="http://schemas.microsoft.com/office/drawing/2014/main" id="{F4D2A692-45A1-7740-A866-68C408C816BA}"/>
              </a:ext>
            </a:extLst>
          </p:cNvPr>
          <p:cNvSpPr>
            <a:spLocks noChangeArrowheads="1"/>
          </p:cNvSpPr>
          <p:nvPr/>
        </p:nvSpPr>
        <p:spPr bwMode="auto">
          <a:xfrm>
            <a:off x="6726205" y="2690683"/>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Complete </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Installation and/or</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Configuration</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Preparation</a:t>
            </a:r>
          </a:p>
        </p:txBody>
      </p:sp>
      <p:sp>
        <p:nvSpPr>
          <p:cNvPr id="50" name="AutoShape 14">
            <a:extLst>
              <a:ext uri="{FF2B5EF4-FFF2-40B4-BE49-F238E27FC236}">
                <a16:creationId xmlns:a16="http://schemas.microsoft.com/office/drawing/2014/main" id="{6FBAD88E-5287-FB42-953A-AE2FF14B6440}"/>
              </a:ext>
            </a:extLst>
          </p:cNvPr>
          <p:cNvSpPr>
            <a:spLocks noChangeArrowheads="1"/>
          </p:cNvSpPr>
          <p:nvPr/>
        </p:nvSpPr>
        <p:spPr bwMode="auto">
          <a:xfrm>
            <a:off x="7877499" y="2693259"/>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Install</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Product </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and/or </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Cutover</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Service</a:t>
            </a:r>
          </a:p>
        </p:txBody>
      </p:sp>
      <p:sp>
        <p:nvSpPr>
          <p:cNvPr id="51" name="AutoShape 14">
            <a:extLst>
              <a:ext uri="{FF2B5EF4-FFF2-40B4-BE49-F238E27FC236}">
                <a16:creationId xmlns:a16="http://schemas.microsoft.com/office/drawing/2014/main" id="{423A2CCC-E9A2-BB48-B4D7-89B4D9994676}"/>
              </a:ext>
            </a:extLst>
          </p:cNvPr>
          <p:cNvSpPr>
            <a:spLocks noChangeArrowheads="1"/>
          </p:cNvSpPr>
          <p:nvPr/>
        </p:nvSpPr>
        <p:spPr bwMode="auto">
          <a:xfrm>
            <a:off x="9028793" y="2695835"/>
            <a:ext cx="1005491"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0" bIns="36000" anchor="ctr"/>
          <a:lstStyle/>
          <a:p>
            <a:pPr>
              <a:spcBef>
                <a:spcPct val="0"/>
              </a:spcBef>
              <a:defRPr/>
            </a:pPr>
            <a:r>
              <a:rPr lang="en-US" sz="1000" b="1" i="1" kern="0" dirty="0">
                <a:solidFill>
                  <a:srgbClr val="000000"/>
                </a:solidFill>
                <a:latin typeface="Arial" pitchFamily="34" charset="0"/>
                <a:ea typeface="ＭＳ Ｐゴシック"/>
                <a:cs typeface="Arial" pitchFamily="34" charset="0"/>
              </a:rPr>
              <a:t>Collect</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One-time</a:t>
            </a:r>
            <a:br>
              <a:rPr lang="en-US" sz="1000" b="1" i="1" kern="0" dirty="0">
                <a:solidFill>
                  <a:srgbClr val="000000"/>
                </a:solidFill>
                <a:latin typeface="Arial" pitchFamily="34" charset="0"/>
                <a:ea typeface="ＭＳ Ｐゴシック"/>
                <a:cs typeface="Arial" pitchFamily="34" charset="0"/>
              </a:rPr>
            </a:br>
            <a:r>
              <a:rPr lang="en-US" sz="1000" b="1" i="1" kern="0" dirty="0">
                <a:solidFill>
                  <a:srgbClr val="000000"/>
                </a:solidFill>
                <a:latin typeface="Arial" pitchFamily="34" charset="0"/>
                <a:ea typeface="ＭＳ Ｐゴシック"/>
                <a:cs typeface="Arial" pitchFamily="34" charset="0"/>
              </a:rPr>
              <a:t>Fees</a:t>
            </a:r>
          </a:p>
        </p:txBody>
      </p:sp>
      <p:sp>
        <p:nvSpPr>
          <p:cNvPr id="4" name="Title 3">
            <a:extLst>
              <a:ext uri="{FF2B5EF4-FFF2-40B4-BE49-F238E27FC236}">
                <a16:creationId xmlns:a16="http://schemas.microsoft.com/office/drawing/2014/main" id="{6C9BA68E-28EF-F745-8C3C-F7AC1173478B}"/>
              </a:ext>
            </a:extLst>
          </p:cNvPr>
          <p:cNvSpPr>
            <a:spLocks noGrp="1"/>
          </p:cNvSpPr>
          <p:nvPr>
            <p:ph type="title"/>
          </p:nvPr>
        </p:nvSpPr>
        <p:spPr/>
        <p:txBody>
          <a:bodyPr/>
          <a:lstStyle/>
          <a:p>
            <a:r>
              <a:rPr lang="en-US" sz="2600" dirty="0"/>
              <a:t>Process Summary Chart </a:t>
            </a:r>
            <a:r>
              <a:rPr lang="mr-IN" sz="2600" dirty="0"/>
              <a:t>–</a:t>
            </a:r>
            <a:r>
              <a:rPr lang="en-US" sz="2600" dirty="0"/>
              <a:t> my favourite diagram!</a:t>
            </a:r>
          </a:p>
        </p:txBody>
      </p:sp>
    </p:spTree>
    <p:extLst>
      <p:ext uri="{BB962C8B-B14F-4D97-AF65-F5344CB8AC3E}">
        <p14:creationId xmlns:p14="http://schemas.microsoft.com/office/powerpoint/2010/main" val="20805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dissolve">
                                      <p:cBhvr>
                                        <p:cTn id="15" dur="500"/>
                                        <p:tgtEl>
                                          <p:spTgt spid="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dissolve">
                                      <p:cBhvr>
                                        <p:cTn id="2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5" name="Rectangle 3"/>
          <p:cNvSpPr>
            <a:spLocks noChangeArrowheads="1"/>
          </p:cNvSpPr>
          <p:nvPr/>
        </p:nvSpPr>
        <p:spPr bwMode="auto">
          <a:xfrm>
            <a:off x="1027762" y="843230"/>
            <a:ext cx="8579735" cy="1391514"/>
          </a:xfrm>
          <a:prstGeom prst="rect">
            <a:avLst/>
          </a:prstGeom>
          <a:noFill/>
          <a:ln w="9525">
            <a:noFill/>
            <a:miter lim="800000"/>
            <a:headEnd/>
            <a:tailEnd/>
          </a:ln>
        </p:spPr>
        <p:txBody>
          <a:bodyPr lIns="92075" tIns="46038" rIns="92075" bIns="46038"/>
          <a:lstStyle/>
          <a:p>
            <a:pPr>
              <a:lnSpc>
                <a:spcPct val="80000"/>
              </a:lnSpc>
              <a:buClr>
                <a:srgbClr val="000000"/>
              </a:buClr>
              <a:defRPr/>
            </a:pPr>
            <a:r>
              <a:rPr lang="en-US" sz="2400" i="1" dirty="0">
                <a:solidFill>
                  <a:srgbClr val="000000"/>
                </a:solidFill>
                <a:latin typeface="Arial"/>
                <a:ea typeface="ＭＳ Ｐゴシック"/>
                <a:cs typeface="ＭＳ Ｐゴシック"/>
              </a:rPr>
              <a:t>Business Process: </a:t>
            </a:r>
            <a:endParaRPr lang="en-US" sz="2400" dirty="0">
              <a:solidFill>
                <a:srgbClr val="000000"/>
              </a:solidFill>
              <a:latin typeface="Arial"/>
              <a:ea typeface="ＭＳ Ｐゴシック"/>
              <a:cs typeface="ＭＳ Ｐゴシック"/>
            </a:endParaRPr>
          </a:p>
          <a:p>
            <a:pPr marL="342900" indent="-342900">
              <a:lnSpc>
                <a:spcPct val="80000"/>
              </a:lnSpc>
              <a:buClr>
                <a:srgbClr val="000000"/>
              </a:buClr>
              <a:buFont typeface="Arial"/>
              <a:buChar char="•"/>
              <a:defRPr/>
            </a:pPr>
            <a:r>
              <a:rPr lang="en-US" sz="2400" dirty="0">
                <a:solidFill>
                  <a:srgbClr val="000000"/>
                </a:solidFill>
                <a:latin typeface="Arial"/>
                <a:ea typeface="ＭＳ Ｐゴシック"/>
                <a:cs typeface="ＭＳ Ｐゴシック"/>
              </a:rPr>
              <a:t>a sequence (or set) of </a:t>
            </a:r>
            <a:r>
              <a:rPr lang="en-US" sz="2400" i="1" dirty="0">
                <a:solidFill>
                  <a:srgbClr val="FF0000"/>
                </a:solidFill>
                <a:latin typeface="Arial"/>
                <a:ea typeface="ＭＳ Ｐゴシック"/>
                <a:cs typeface="ＭＳ Ｐゴシック"/>
              </a:rPr>
              <a:t>activities</a:t>
            </a:r>
            <a:r>
              <a:rPr lang="en-US" sz="2400" dirty="0">
                <a:solidFill>
                  <a:srgbClr val="FF0000"/>
                </a:solidFill>
                <a:latin typeface="Arial"/>
                <a:ea typeface="ＭＳ Ｐゴシック"/>
                <a:cs typeface="ＭＳ Ｐゴシック"/>
              </a:rPr>
              <a:t> </a:t>
            </a:r>
            <a:r>
              <a:rPr lang="en-US" sz="2400" dirty="0">
                <a:solidFill>
                  <a:srgbClr val="000000"/>
                </a:solidFill>
                <a:latin typeface="Arial"/>
                <a:ea typeface="ＭＳ Ｐゴシック"/>
                <a:cs typeface="ＭＳ Ｐゴシック"/>
              </a:rPr>
              <a:t>(steps and decisions,)</a:t>
            </a:r>
          </a:p>
          <a:p>
            <a:pPr marL="342900" indent="-342900">
              <a:lnSpc>
                <a:spcPct val="80000"/>
              </a:lnSpc>
              <a:buClr>
                <a:srgbClr val="000000"/>
              </a:buClr>
              <a:buFont typeface="Arial"/>
              <a:buChar char="•"/>
              <a:defRPr/>
            </a:pPr>
            <a:r>
              <a:rPr lang="en-US" sz="2400" dirty="0">
                <a:solidFill>
                  <a:srgbClr val="000000"/>
                </a:solidFill>
                <a:latin typeface="Arial"/>
                <a:ea typeface="ＭＳ Ｐゴシック"/>
                <a:cs typeface="ＭＳ Ｐゴシック"/>
              </a:rPr>
              <a:t>initiated in response to a </a:t>
            </a:r>
            <a:r>
              <a:rPr lang="en-US" sz="2400" i="1" dirty="0">
                <a:solidFill>
                  <a:srgbClr val="FF0000"/>
                </a:solidFill>
                <a:latin typeface="Arial"/>
                <a:ea typeface="ＭＳ Ｐゴシック"/>
                <a:cs typeface="ＭＳ Ｐゴシック"/>
              </a:rPr>
              <a:t>triggering event</a:t>
            </a:r>
            <a:r>
              <a:rPr lang="en-US" sz="2400" dirty="0">
                <a:solidFill>
                  <a:srgbClr val="000000"/>
                </a:solidFill>
                <a:latin typeface="Arial"/>
                <a:ea typeface="ＭＳ Ｐゴシック"/>
                <a:cs typeface="ＭＳ Ｐゴシック"/>
              </a:rPr>
              <a:t>, </a:t>
            </a:r>
          </a:p>
          <a:p>
            <a:pPr marL="342900" indent="-342900">
              <a:lnSpc>
                <a:spcPct val="80000"/>
              </a:lnSpc>
              <a:buClr>
                <a:srgbClr val="000000"/>
              </a:buClr>
              <a:buFont typeface="Arial"/>
              <a:buChar char="•"/>
              <a:defRPr/>
            </a:pPr>
            <a:r>
              <a:rPr lang="en-US" sz="2400" dirty="0">
                <a:solidFill>
                  <a:srgbClr val="000000"/>
                </a:solidFill>
                <a:latin typeface="Arial"/>
                <a:ea typeface="ＭＳ Ｐゴシック"/>
                <a:cs typeface="ＭＳ Ｐゴシック"/>
              </a:rPr>
              <a:t>that achieves a defined </a:t>
            </a:r>
            <a:r>
              <a:rPr lang="en-US" sz="2400" i="1" dirty="0">
                <a:solidFill>
                  <a:srgbClr val="FF0000"/>
                </a:solidFill>
                <a:latin typeface="Arial"/>
                <a:ea typeface="ＭＳ Ｐゴシック"/>
                <a:cs typeface="ＭＳ Ｐゴシック"/>
              </a:rPr>
              <a:t>result</a:t>
            </a:r>
            <a:r>
              <a:rPr lang="en-US" sz="2400" dirty="0">
                <a:solidFill>
                  <a:srgbClr val="000000"/>
                </a:solidFill>
                <a:latin typeface="Arial"/>
                <a:ea typeface="ＭＳ Ｐゴシック"/>
                <a:cs typeface="ＭＳ Ｐゴシック"/>
              </a:rPr>
              <a:t> for each process stakeholder</a:t>
            </a:r>
          </a:p>
        </p:txBody>
      </p:sp>
      <p:sp>
        <p:nvSpPr>
          <p:cNvPr id="471042" name="Rectangle 2"/>
          <p:cNvSpPr>
            <a:spLocks noGrp="1" noChangeArrowheads="1"/>
          </p:cNvSpPr>
          <p:nvPr>
            <p:ph type="title"/>
          </p:nvPr>
        </p:nvSpPr>
        <p:spPr/>
        <p:txBody>
          <a:bodyPr/>
          <a:lstStyle/>
          <a:p>
            <a:pPr eaLnBrk="1" hangingPunct="1"/>
            <a:r>
              <a:rPr lang="en-US" dirty="0">
                <a:ea typeface="ＭＳ Ｐゴシック"/>
              </a:rPr>
              <a:t>The essential framework</a:t>
            </a:r>
          </a:p>
        </p:txBody>
      </p:sp>
      <p:sp>
        <p:nvSpPr>
          <p:cNvPr id="471052" name="Rectangle 10"/>
          <p:cNvSpPr>
            <a:spLocks noChangeArrowheads="1"/>
          </p:cNvSpPr>
          <p:nvPr/>
        </p:nvSpPr>
        <p:spPr bwMode="auto">
          <a:xfrm>
            <a:off x="577324" y="3561768"/>
            <a:ext cx="2811762" cy="1231106"/>
          </a:xfrm>
          <a:prstGeom prst="rect">
            <a:avLst/>
          </a:prstGeom>
          <a:solidFill>
            <a:srgbClr val="66FF66">
              <a:alpha val="25000"/>
            </a:srgbClr>
          </a:solidFill>
          <a:ln w="9525">
            <a:noFill/>
            <a:miter lim="800000"/>
            <a:headEnd/>
            <a:tailEnd/>
          </a:ln>
        </p:spPr>
        <p:txBody>
          <a:bodyPr wrap="square" lIns="36000" tIns="0" rIns="0" bIns="0">
            <a:spAutoFit/>
          </a:bodyPr>
          <a:lstStyle/>
          <a:p>
            <a:pPr marL="182563" indent="-182563">
              <a:buFont typeface="Arial"/>
              <a:buChar char="•"/>
              <a:defRPr/>
            </a:pPr>
            <a:r>
              <a:rPr lang="en-US" sz="1600" dirty="0">
                <a:solidFill>
                  <a:srgbClr val="000000"/>
                </a:solidFill>
                <a:latin typeface="Arial"/>
                <a:ea typeface="ＭＳ Ｐゴシック"/>
                <a:cs typeface="ＭＳ Ｐゴシック"/>
              </a:rPr>
              <a:t>Three types of events:</a:t>
            </a:r>
          </a:p>
          <a:p>
            <a:pPr marL="355600" lvl="1" indent="-173038">
              <a:buFont typeface="Arial"/>
              <a:buChar char="•"/>
              <a:defRPr/>
            </a:pPr>
            <a:r>
              <a:rPr lang="en-US" sz="1600" dirty="0">
                <a:solidFill>
                  <a:srgbClr val="000000"/>
                </a:solidFill>
                <a:latin typeface="Arial"/>
                <a:ea typeface="ＭＳ Ｐゴシック"/>
                <a:cs typeface="ＭＳ Ｐゴシック"/>
              </a:rPr>
              <a:t>Decision-based (action)</a:t>
            </a:r>
          </a:p>
          <a:p>
            <a:pPr marL="355600" lvl="1" indent="-173038">
              <a:buFont typeface="Arial"/>
              <a:buChar char="•"/>
              <a:defRPr/>
            </a:pPr>
            <a:r>
              <a:rPr lang="en-US" sz="1600" dirty="0">
                <a:solidFill>
                  <a:srgbClr val="000000"/>
                </a:solidFill>
                <a:latin typeface="Arial"/>
                <a:ea typeface="ＭＳ Ｐゴシック"/>
                <a:cs typeface="ＭＳ Ｐゴシック"/>
              </a:rPr>
              <a:t>Time-based (temporal)</a:t>
            </a:r>
          </a:p>
          <a:p>
            <a:pPr marL="355600" lvl="1" indent="-173038">
              <a:buFont typeface="Arial"/>
              <a:buChar char="•"/>
              <a:defRPr/>
            </a:pPr>
            <a:r>
              <a:rPr lang="en-US" sz="1600" dirty="0">
                <a:solidFill>
                  <a:srgbClr val="000000"/>
                </a:solidFill>
                <a:latin typeface="Arial"/>
                <a:ea typeface="ＭＳ Ｐゴシック"/>
                <a:cs typeface="ＭＳ Ｐゴシック"/>
              </a:rPr>
              <a:t>Data-based (conditional)</a:t>
            </a:r>
          </a:p>
          <a:p>
            <a:pPr marL="182563" indent="-182563">
              <a:buFont typeface="Arial"/>
              <a:buChar char="•"/>
              <a:defRPr/>
            </a:pPr>
            <a:r>
              <a:rPr lang="en-US" sz="1600" dirty="0">
                <a:solidFill>
                  <a:srgbClr val="000000"/>
                </a:solidFill>
                <a:latin typeface="Arial"/>
                <a:ea typeface="ＭＳ Ｐゴシック"/>
                <a:cs typeface="ＭＳ Ｐゴシック"/>
              </a:rPr>
              <a:t>The </a:t>
            </a:r>
            <a:r>
              <a:rPr lang="en-US" sz="1600" i="1" dirty="0">
                <a:solidFill>
                  <a:srgbClr val="000000"/>
                </a:solidFill>
                <a:latin typeface="Arial"/>
                <a:ea typeface="ＭＳ Ｐゴシック"/>
                <a:cs typeface="ＭＳ Ｐゴシック"/>
              </a:rPr>
              <a:t>earliest</a:t>
            </a:r>
            <a:r>
              <a:rPr lang="en-US" sz="1600" dirty="0">
                <a:solidFill>
                  <a:srgbClr val="000000"/>
                </a:solidFill>
                <a:latin typeface="Arial"/>
                <a:ea typeface="ＭＳ Ｐゴシック"/>
                <a:cs typeface="ＭＳ Ｐゴシック"/>
              </a:rPr>
              <a:t> triggering event</a:t>
            </a:r>
          </a:p>
        </p:txBody>
      </p:sp>
      <p:sp>
        <p:nvSpPr>
          <p:cNvPr id="17" name="Line 34"/>
          <p:cNvSpPr>
            <a:spLocks noChangeShapeType="1"/>
          </p:cNvSpPr>
          <p:nvPr/>
        </p:nvSpPr>
        <p:spPr bwMode="auto">
          <a:xfrm flipV="1">
            <a:off x="2757040" y="2873376"/>
            <a:ext cx="1316225" cy="12122"/>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a:defRPr/>
            </a:pPr>
            <a:endParaRPr lang="en-US" dirty="0">
              <a:solidFill>
                <a:srgbClr val="000000"/>
              </a:solidFill>
              <a:latin typeface="Arial"/>
              <a:ea typeface="ＭＳ Ｐゴシック"/>
              <a:cs typeface="ＭＳ Ｐゴシック"/>
            </a:endParaRPr>
          </a:p>
        </p:txBody>
      </p:sp>
      <p:sp>
        <p:nvSpPr>
          <p:cNvPr id="18" name="Oval 35"/>
          <p:cNvSpPr>
            <a:spLocks noChangeArrowheads="1"/>
          </p:cNvSpPr>
          <p:nvPr/>
        </p:nvSpPr>
        <p:spPr bwMode="auto">
          <a:xfrm>
            <a:off x="2352559" y="2666867"/>
            <a:ext cx="404481" cy="412634"/>
          </a:xfrm>
          <a:prstGeom prst="ellipse">
            <a:avLst/>
          </a:prstGeom>
          <a:solidFill>
            <a:srgbClr val="66FF66"/>
          </a:solidFill>
          <a:ln w="12700">
            <a:solidFill>
              <a:schemeClr val="tx1"/>
            </a:solidFill>
            <a:round/>
            <a:headEnd/>
            <a:tailEnd/>
          </a:ln>
        </p:spPr>
        <p:txBody>
          <a:bodyPr wrap="square" anchor="ctr">
            <a:noAutofit/>
          </a:bodyPr>
          <a:lstStyle/>
          <a:p>
            <a:pPr algn="ctr" eaLnBrk="0" hangingPunct="0">
              <a:lnSpc>
                <a:spcPct val="80000"/>
              </a:lnSpc>
              <a:spcBef>
                <a:spcPct val="32000"/>
              </a:spcBef>
              <a:buClr>
                <a:srgbClr val="000000"/>
              </a:buClr>
              <a:buFontTx/>
              <a:buChar char="•"/>
              <a:defRPr/>
            </a:pPr>
            <a:endParaRPr lang="en-CA" dirty="0">
              <a:solidFill>
                <a:srgbClr val="000000"/>
              </a:solidFill>
              <a:latin typeface="Arial"/>
              <a:ea typeface="ＭＳ Ｐゴシック" charset="0"/>
              <a:cs typeface="Arial" charset="0"/>
            </a:endParaRPr>
          </a:p>
        </p:txBody>
      </p:sp>
      <p:sp>
        <p:nvSpPr>
          <p:cNvPr id="19" name="Line 36"/>
          <p:cNvSpPr>
            <a:spLocks noChangeShapeType="1"/>
          </p:cNvSpPr>
          <p:nvPr/>
        </p:nvSpPr>
        <p:spPr bwMode="auto">
          <a:xfrm>
            <a:off x="8130158" y="2885498"/>
            <a:ext cx="1351232" cy="0"/>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a:defRPr/>
            </a:pPr>
            <a:endParaRPr lang="en-US" dirty="0">
              <a:solidFill>
                <a:srgbClr val="000000"/>
              </a:solidFill>
              <a:latin typeface="Arial"/>
              <a:ea typeface="ＭＳ Ｐゴシック"/>
              <a:cs typeface="ＭＳ Ｐゴシック"/>
            </a:endParaRPr>
          </a:p>
        </p:txBody>
      </p:sp>
      <p:sp>
        <p:nvSpPr>
          <p:cNvPr id="20" name="Oval 35"/>
          <p:cNvSpPr>
            <a:spLocks noChangeArrowheads="1"/>
          </p:cNvSpPr>
          <p:nvPr/>
        </p:nvSpPr>
        <p:spPr bwMode="auto">
          <a:xfrm>
            <a:off x="9463535" y="2680964"/>
            <a:ext cx="383760" cy="394150"/>
          </a:xfrm>
          <a:prstGeom prst="ellipse">
            <a:avLst/>
          </a:prstGeom>
          <a:solidFill>
            <a:srgbClr val="FF0000"/>
          </a:solidFill>
          <a:ln w="38100">
            <a:solidFill>
              <a:schemeClr val="tx1"/>
            </a:solidFill>
            <a:round/>
            <a:headEnd/>
            <a:tailEnd/>
          </a:ln>
        </p:spPr>
        <p:txBody>
          <a:bodyPr wrap="square" anchor="ctr">
            <a:noAutofit/>
          </a:bodyPr>
          <a:lstStyle/>
          <a:p>
            <a:pPr algn="ctr" eaLnBrk="0" hangingPunct="0">
              <a:lnSpc>
                <a:spcPct val="80000"/>
              </a:lnSpc>
              <a:spcBef>
                <a:spcPct val="32000"/>
              </a:spcBef>
              <a:buClr>
                <a:srgbClr val="000000"/>
              </a:buClr>
              <a:buFontTx/>
              <a:buChar char="•"/>
              <a:defRPr/>
            </a:pPr>
            <a:endParaRPr lang="en-CA" dirty="0">
              <a:solidFill>
                <a:srgbClr val="000000"/>
              </a:solidFill>
              <a:latin typeface="Arial"/>
              <a:ea typeface="ＭＳ Ｐゴシック" charset="0"/>
              <a:cs typeface="Arial" charset="0"/>
            </a:endParaRPr>
          </a:p>
        </p:txBody>
      </p:sp>
      <p:sp>
        <p:nvSpPr>
          <p:cNvPr id="22" name="AutoShape 9"/>
          <p:cNvSpPr>
            <a:spLocks noChangeArrowheads="1"/>
          </p:cNvSpPr>
          <p:nvPr/>
        </p:nvSpPr>
        <p:spPr bwMode="auto">
          <a:xfrm>
            <a:off x="4086410" y="2382154"/>
            <a:ext cx="4047756" cy="988667"/>
          </a:xfrm>
          <a:prstGeom prst="roundRect">
            <a:avLst>
              <a:gd name="adj" fmla="val 16667"/>
            </a:avLst>
          </a:prstGeom>
          <a:solidFill>
            <a:srgbClr val="CCFFFF"/>
          </a:solidFill>
          <a:ln w="12700">
            <a:solidFill>
              <a:schemeClr val="tx1"/>
            </a:solidFill>
            <a:round/>
            <a:headEnd/>
            <a:tailEnd/>
          </a:ln>
          <a:effectLst/>
        </p:spPr>
        <p:txBody>
          <a:bodyPr lIns="72000" tIns="0" rIns="72000" bIns="0"/>
          <a:lstStyle/>
          <a:p>
            <a:pPr algn="ctr" eaLnBrk="0" hangingPunct="0">
              <a:defRPr/>
            </a:pPr>
            <a:r>
              <a:rPr lang="en-US" sz="2000" dirty="0">
                <a:solidFill>
                  <a:srgbClr val="000000"/>
                </a:solidFill>
                <a:latin typeface="Arial"/>
                <a:ea typeface="ＭＳ Ｐゴシック" charset="0"/>
                <a:cs typeface="Arial" charset="0"/>
              </a:rPr>
              <a:t>A </a:t>
            </a:r>
            <a:r>
              <a:rPr lang="en-US" sz="2000" b="1" i="1" dirty="0">
                <a:solidFill>
                  <a:srgbClr val="000000"/>
                </a:solidFill>
                <a:latin typeface="Arial"/>
                <a:ea typeface="ＭＳ Ｐゴシック" charset="0"/>
                <a:cs typeface="Arial" charset="0"/>
              </a:rPr>
              <a:t>business process – </a:t>
            </a:r>
            <a:br>
              <a:rPr lang="en-US" sz="2000" b="1" i="1" dirty="0">
                <a:solidFill>
                  <a:srgbClr val="000000"/>
                </a:solidFill>
                <a:latin typeface="Arial"/>
                <a:ea typeface="ＭＳ Ｐゴシック" charset="0"/>
                <a:cs typeface="Arial" charset="0"/>
              </a:rPr>
            </a:br>
            <a:r>
              <a:rPr lang="en-US" sz="2000" dirty="0">
                <a:solidFill>
                  <a:srgbClr val="000000"/>
                </a:solidFill>
                <a:latin typeface="Arial"/>
                <a:ea typeface="ＭＳ Ｐゴシック" charset="0"/>
                <a:cs typeface="Arial" charset="0"/>
              </a:rPr>
              <a:t>a sequence (or set) of activities </a:t>
            </a:r>
            <a:br>
              <a:rPr lang="en-US" sz="2000" dirty="0">
                <a:solidFill>
                  <a:srgbClr val="000000"/>
                </a:solidFill>
                <a:latin typeface="Arial"/>
                <a:ea typeface="ＭＳ Ｐゴシック" charset="0"/>
                <a:cs typeface="Arial" charset="0"/>
              </a:rPr>
            </a:br>
            <a:r>
              <a:rPr lang="en-US" sz="2000" dirty="0">
                <a:solidFill>
                  <a:srgbClr val="000000"/>
                </a:solidFill>
                <a:latin typeface="Arial"/>
                <a:ea typeface="ＭＳ Ｐゴシック" charset="0"/>
                <a:cs typeface="Arial" charset="0"/>
              </a:rPr>
              <a:t>(steps and decisions)</a:t>
            </a:r>
          </a:p>
        </p:txBody>
      </p:sp>
      <p:sp>
        <p:nvSpPr>
          <p:cNvPr id="37" name="Rectangle 10"/>
          <p:cNvSpPr>
            <a:spLocks noChangeArrowheads="1"/>
          </p:cNvSpPr>
          <p:nvPr/>
        </p:nvSpPr>
        <p:spPr bwMode="auto">
          <a:xfrm>
            <a:off x="9150876" y="3561586"/>
            <a:ext cx="2463800" cy="1231106"/>
          </a:xfrm>
          <a:prstGeom prst="rect">
            <a:avLst/>
          </a:prstGeom>
          <a:solidFill>
            <a:srgbClr val="FF0000">
              <a:alpha val="25000"/>
            </a:srgbClr>
          </a:solidFill>
          <a:ln w="9525">
            <a:noFill/>
            <a:miter lim="800000"/>
            <a:headEnd/>
            <a:tailEnd/>
          </a:ln>
        </p:spPr>
        <p:txBody>
          <a:bodyPr lIns="36000" tIns="0" rIns="0" bIns="0">
            <a:spAutoFit/>
          </a:bodyPr>
          <a:lstStyle/>
          <a:p>
            <a:pPr marL="182563" indent="-182563">
              <a:buFont typeface="Arial"/>
              <a:buChar char="•"/>
              <a:defRPr/>
            </a:pPr>
            <a:r>
              <a:rPr lang="en-US" sz="1600" dirty="0">
                <a:solidFill>
                  <a:srgbClr val="000000"/>
                </a:solidFill>
                <a:latin typeface="Arial"/>
                <a:ea typeface="ＭＳ Ｐゴシック"/>
                <a:cs typeface="ＭＳ Ｐゴシック"/>
              </a:rPr>
              <a:t>Three types of results:</a:t>
            </a:r>
          </a:p>
          <a:p>
            <a:pPr marL="355600" lvl="1" indent="-173038">
              <a:buFont typeface="Arial"/>
              <a:buChar char="•"/>
              <a:defRPr/>
            </a:pPr>
            <a:r>
              <a:rPr lang="en-US" sz="1600" dirty="0">
                <a:solidFill>
                  <a:srgbClr val="000000"/>
                </a:solidFill>
                <a:latin typeface="Arial"/>
                <a:ea typeface="ＭＳ Ｐゴシック"/>
                <a:cs typeface="ＭＳ Ｐゴシック"/>
              </a:rPr>
              <a:t>A service</a:t>
            </a:r>
          </a:p>
          <a:p>
            <a:pPr marL="355600" lvl="1" indent="-173038">
              <a:buFont typeface="Arial"/>
              <a:buChar char="•"/>
              <a:defRPr/>
            </a:pPr>
            <a:r>
              <a:rPr lang="en-US" sz="1600" dirty="0">
                <a:solidFill>
                  <a:srgbClr val="000000"/>
                </a:solidFill>
                <a:latin typeface="Arial"/>
                <a:ea typeface="ＭＳ Ｐゴシック"/>
                <a:cs typeface="ＭＳ Ｐゴシック"/>
              </a:rPr>
              <a:t>A good</a:t>
            </a:r>
          </a:p>
          <a:p>
            <a:pPr marL="355600" lvl="1" indent="-173038">
              <a:buFont typeface="Arial"/>
              <a:buChar char="•"/>
              <a:defRPr/>
            </a:pPr>
            <a:r>
              <a:rPr lang="en-US" sz="1600" dirty="0">
                <a:solidFill>
                  <a:srgbClr val="000000"/>
                </a:solidFill>
                <a:latin typeface="Arial"/>
                <a:ea typeface="ＭＳ Ｐゴシック"/>
                <a:cs typeface="ＭＳ Ｐゴシック"/>
              </a:rPr>
              <a:t>Information</a:t>
            </a:r>
          </a:p>
          <a:p>
            <a:pPr marL="182563" indent="-182563">
              <a:buFont typeface="Arial"/>
              <a:buChar char="•"/>
              <a:defRPr/>
            </a:pPr>
            <a:r>
              <a:rPr lang="en-US" sz="1600" dirty="0">
                <a:solidFill>
                  <a:srgbClr val="000000"/>
                </a:solidFill>
                <a:latin typeface="Arial"/>
                <a:ea typeface="ＭＳ Ｐゴシック"/>
                <a:cs typeface="ＭＳ Ｐゴシック"/>
              </a:rPr>
              <a:t>The </a:t>
            </a:r>
            <a:r>
              <a:rPr lang="en-US" sz="1600" i="1" dirty="0">
                <a:solidFill>
                  <a:srgbClr val="000000"/>
                </a:solidFill>
                <a:latin typeface="Arial"/>
                <a:ea typeface="ＭＳ Ｐゴシック"/>
                <a:cs typeface="ＭＳ Ｐゴシック"/>
              </a:rPr>
              <a:t>final </a:t>
            </a:r>
            <a:r>
              <a:rPr lang="en-US" sz="1600" dirty="0">
                <a:solidFill>
                  <a:srgbClr val="000000"/>
                </a:solidFill>
                <a:latin typeface="Arial"/>
                <a:ea typeface="ＭＳ Ｐゴシック"/>
                <a:cs typeface="ＭＳ Ｐゴシック"/>
              </a:rPr>
              <a:t>result</a:t>
            </a:r>
          </a:p>
        </p:txBody>
      </p:sp>
      <p:sp>
        <p:nvSpPr>
          <p:cNvPr id="38" name="Rectangle 10"/>
          <p:cNvSpPr>
            <a:spLocks noChangeArrowheads="1"/>
          </p:cNvSpPr>
          <p:nvPr/>
        </p:nvSpPr>
        <p:spPr bwMode="auto">
          <a:xfrm>
            <a:off x="4005378" y="3561662"/>
            <a:ext cx="4205812" cy="2215991"/>
          </a:xfrm>
          <a:prstGeom prst="rect">
            <a:avLst/>
          </a:prstGeom>
          <a:solidFill>
            <a:srgbClr val="CCFFFF">
              <a:alpha val="75000"/>
            </a:srgbClr>
          </a:solidFill>
          <a:ln w="9525">
            <a:noFill/>
            <a:miter lim="800000"/>
            <a:headEnd/>
            <a:tailEnd/>
          </a:ln>
        </p:spPr>
        <p:txBody>
          <a:bodyPr wrap="square" lIns="36000" tIns="0" rIns="0" bIns="0">
            <a:spAutoFit/>
          </a:bodyPr>
          <a:lstStyle/>
          <a:p>
            <a:pPr marL="182563" indent="-182563">
              <a:buFont typeface="Arial"/>
              <a:buChar char="•"/>
              <a:defRPr/>
            </a:pPr>
            <a:r>
              <a:rPr lang="en-US" sz="1600" dirty="0">
                <a:solidFill>
                  <a:srgbClr val="000000"/>
                </a:solidFill>
                <a:latin typeface="Arial"/>
                <a:ea typeface="ＭＳ Ｐゴシック"/>
                <a:cs typeface="ＭＳ Ｐゴシック"/>
              </a:rPr>
              <a:t>Important processes are virtually always cross-functional </a:t>
            </a:r>
            <a:br>
              <a:rPr lang="en-US" sz="1600" dirty="0">
                <a:solidFill>
                  <a:srgbClr val="000000"/>
                </a:solidFill>
                <a:latin typeface="Arial"/>
                <a:ea typeface="ＭＳ Ｐゴシック"/>
                <a:cs typeface="ＭＳ Ｐゴシック"/>
              </a:rPr>
            </a:br>
            <a:r>
              <a:rPr lang="en-US" sz="1600" dirty="0">
                <a:solidFill>
                  <a:srgbClr val="000000"/>
                </a:solidFill>
                <a:latin typeface="Arial"/>
                <a:ea typeface="ＭＳ Ｐゴシック"/>
                <a:cs typeface="ＭＳ Ｐゴシック"/>
              </a:rPr>
              <a:t>and involve multiple actors / roles</a:t>
            </a:r>
          </a:p>
          <a:p>
            <a:pPr marL="182563" indent="-182563">
              <a:buFont typeface="Arial"/>
              <a:buChar char="•"/>
              <a:defRPr/>
            </a:pPr>
            <a:r>
              <a:rPr lang="en-US" sz="1600" dirty="0">
                <a:solidFill>
                  <a:srgbClr val="000000"/>
                </a:solidFill>
                <a:latin typeface="Arial"/>
                <a:ea typeface="ＭＳ Ｐゴシック"/>
                <a:cs typeface="ＭＳ Ｐゴシック"/>
              </a:rPr>
              <a:t>May be a defined </a:t>
            </a:r>
            <a:r>
              <a:rPr lang="en-US" sz="1600" i="1" dirty="0">
                <a:solidFill>
                  <a:srgbClr val="000000"/>
                </a:solidFill>
                <a:latin typeface="Arial"/>
                <a:ea typeface="ＭＳ Ｐゴシック"/>
                <a:cs typeface="ＭＳ Ｐゴシック"/>
              </a:rPr>
              <a:t>sequence</a:t>
            </a:r>
            <a:r>
              <a:rPr lang="en-US" sz="1600" dirty="0">
                <a:solidFill>
                  <a:srgbClr val="000000"/>
                </a:solidFill>
                <a:latin typeface="Arial"/>
                <a:ea typeface="ＭＳ Ｐゴシック"/>
                <a:cs typeface="ＭＳ Ｐゴシック"/>
              </a:rPr>
              <a:t>, </a:t>
            </a:r>
            <a:br>
              <a:rPr lang="en-US" sz="1600" dirty="0">
                <a:solidFill>
                  <a:srgbClr val="000000"/>
                </a:solidFill>
                <a:latin typeface="Arial"/>
                <a:ea typeface="ＭＳ Ｐゴシック"/>
                <a:cs typeface="ＭＳ Ｐゴシック"/>
              </a:rPr>
            </a:br>
            <a:r>
              <a:rPr lang="en-US" sz="1600" dirty="0">
                <a:solidFill>
                  <a:srgbClr val="000000"/>
                </a:solidFill>
                <a:latin typeface="Arial"/>
                <a:ea typeface="ＭＳ Ｐゴシック"/>
                <a:cs typeface="ＭＳ Ｐゴシック"/>
              </a:rPr>
              <a:t>or a more ad hoc </a:t>
            </a:r>
            <a:r>
              <a:rPr lang="en-US" sz="1600" i="1" dirty="0">
                <a:solidFill>
                  <a:srgbClr val="000000"/>
                </a:solidFill>
                <a:latin typeface="Arial"/>
                <a:ea typeface="ＭＳ Ｐゴシック"/>
                <a:cs typeface="ＭＳ Ｐゴシック"/>
              </a:rPr>
              <a:t>set</a:t>
            </a:r>
            <a:r>
              <a:rPr lang="en-US" sz="1600" dirty="0">
                <a:solidFill>
                  <a:srgbClr val="000000"/>
                </a:solidFill>
                <a:latin typeface="Arial"/>
                <a:ea typeface="ＭＳ Ｐゴシック"/>
                <a:cs typeface="ＭＳ Ｐゴシック"/>
              </a:rPr>
              <a:t> of activities</a:t>
            </a:r>
          </a:p>
          <a:p>
            <a:pPr marL="182563" indent="-182563">
              <a:buFont typeface="Arial"/>
              <a:buChar char="•"/>
              <a:defRPr/>
            </a:pPr>
            <a:r>
              <a:rPr lang="en-US" sz="1600" dirty="0">
                <a:solidFill>
                  <a:srgbClr val="000000"/>
                </a:solidFill>
                <a:latin typeface="Arial"/>
                <a:ea typeface="ＭＳ Ｐゴシック"/>
                <a:cs typeface="ＭＳ Ｐゴシック"/>
              </a:rPr>
              <a:t>First, identify </a:t>
            </a:r>
            <a:r>
              <a:rPr lang="en-US" sz="1600" i="1" dirty="0">
                <a:solidFill>
                  <a:srgbClr val="000000"/>
                </a:solidFill>
                <a:latin typeface="Arial"/>
                <a:ea typeface="ＭＳ Ｐゴシック"/>
                <a:cs typeface="ＭＳ Ｐゴシック"/>
              </a:rPr>
              <a:t>“what” </a:t>
            </a:r>
            <a:r>
              <a:rPr lang="en-US" sz="1600" dirty="0">
                <a:solidFill>
                  <a:srgbClr val="000000"/>
                </a:solidFill>
                <a:latin typeface="Arial"/>
                <a:ea typeface="ＭＳ Ｐゴシック"/>
                <a:cs typeface="ＭＳ Ｐゴシック"/>
              </a:rPr>
              <a:t>it includes – </a:t>
            </a:r>
            <a:br>
              <a:rPr lang="en-US" sz="1600" dirty="0">
                <a:solidFill>
                  <a:srgbClr val="000000"/>
                </a:solidFill>
                <a:latin typeface="Arial"/>
                <a:ea typeface="ＭＳ Ｐゴシック"/>
                <a:cs typeface="ＭＳ Ｐゴシック"/>
              </a:rPr>
            </a:br>
            <a:r>
              <a:rPr lang="en-US" sz="1600" dirty="0">
                <a:solidFill>
                  <a:srgbClr val="000000"/>
                </a:solidFill>
                <a:latin typeface="Arial"/>
                <a:ea typeface="ＭＳ Ｐゴシック"/>
                <a:cs typeface="ＭＳ Ｐゴシック"/>
              </a:rPr>
              <a:t>Trigger, Results, Activities, Cases (“TRAC”)</a:t>
            </a:r>
          </a:p>
          <a:p>
            <a:pPr marL="182563" indent="-182563">
              <a:buFont typeface="Arial"/>
              <a:buChar char="•"/>
              <a:defRPr/>
            </a:pPr>
            <a:r>
              <a:rPr lang="en-US" sz="1600" dirty="0">
                <a:solidFill>
                  <a:srgbClr val="000000"/>
                </a:solidFill>
                <a:latin typeface="Arial"/>
                <a:ea typeface="ＭＳ Ｐゴシック"/>
                <a:cs typeface="ＭＳ Ｐゴシック"/>
              </a:rPr>
              <a:t>Later, we add </a:t>
            </a:r>
            <a:r>
              <a:rPr lang="en-US" sz="1600" i="1" dirty="0">
                <a:solidFill>
                  <a:srgbClr val="000000"/>
                </a:solidFill>
                <a:latin typeface="Arial"/>
                <a:ea typeface="ＭＳ Ｐゴシック"/>
                <a:cs typeface="ＭＳ Ｐゴシック"/>
              </a:rPr>
              <a:t>“who and how,” </a:t>
            </a:r>
            <a:br>
              <a:rPr lang="en-US" sz="1600" i="1" dirty="0">
                <a:solidFill>
                  <a:srgbClr val="000000"/>
                </a:solidFill>
                <a:latin typeface="Arial"/>
                <a:ea typeface="ＭＳ Ｐゴシック"/>
                <a:cs typeface="ＭＳ Ｐゴシック"/>
              </a:rPr>
            </a:br>
            <a:r>
              <a:rPr lang="en-US" sz="1600" dirty="0">
                <a:solidFill>
                  <a:srgbClr val="000000"/>
                </a:solidFill>
                <a:latin typeface="Arial"/>
                <a:ea typeface="ＭＳ Ｐゴシック"/>
                <a:cs typeface="ＭＳ Ｐゴシック"/>
              </a:rPr>
              <a:t>then map the process flow, if there is one</a:t>
            </a:r>
            <a:endParaRPr lang="en-US" sz="1600" i="1" dirty="0">
              <a:solidFill>
                <a:srgbClr val="000000"/>
              </a:solidFill>
              <a:latin typeface="Arial"/>
              <a:ea typeface="ＭＳ Ｐゴシック"/>
              <a:cs typeface="ＭＳ Ｐゴシック"/>
            </a:endParaRPr>
          </a:p>
        </p:txBody>
      </p:sp>
      <p:sp>
        <p:nvSpPr>
          <p:cNvPr id="6" name="Rectangle 5"/>
          <p:cNvSpPr/>
          <p:nvPr/>
        </p:nvSpPr>
        <p:spPr>
          <a:xfrm>
            <a:off x="2904521" y="6214716"/>
            <a:ext cx="6357741" cy="461665"/>
          </a:xfrm>
          <a:prstGeom prst="rect">
            <a:avLst/>
          </a:prstGeom>
          <a:solidFill>
            <a:srgbClr val="FFFF00"/>
          </a:solidFill>
        </p:spPr>
        <p:txBody>
          <a:bodyPr wrap="square">
            <a:spAutoFit/>
          </a:bodyPr>
          <a:lstStyle/>
          <a:p>
            <a:pPr algn="ctr">
              <a:defRPr/>
            </a:pPr>
            <a:r>
              <a:rPr lang="en-US" sz="2400" dirty="0">
                <a:solidFill>
                  <a:srgbClr val="000000"/>
                </a:solidFill>
                <a:latin typeface="Arial"/>
                <a:ea typeface="ＭＳ Ｐゴシック" charset="0"/>
                <a:cs typeface="ＭＳ Ｐゴシック" charset="0"/>
              </a:rPr>
              <a:t>“What” before diving into the “who and how”</a:t>
            </a:r>
          </a:p>
        </p:txBody>
      </p:sp>
      <p:sp>
        <p:nvSpPr>
          <p:cNvPr id="2" name="Rectangle 1"/>
          <p:cNvSpPr/>
          <p:nvPr/>
        </p:nvSpPr>
        <p:spPr>
          <a:xfrm>
            <a:off x="1770234" y="2390979"/>
            <a:ext cx="1495246" cy="271869"/>
          </a:xfrm>
          <a:prstGeom prst="rect">
            <a:avLst/>
          </a:prstGeom>
        </p:spPr>
        <p:txBody>
          <a:bodyPr wrap="none">
            <a:spAutoFit/>
          </a:bodyPr>
          <a:lstStyle/>
          <a:p>
            <a:pPr eaLnBrk="0" hangingPunct="0">
              <a:lnSpc>
                <a:spcPct val="80000"/>
              </a:lnSpc>
              <a:spcBef>
                <a:spcPct val="32000"/>
              </a:spcBef>
              <a:buClr>
                <a:srgbClr val="000000"/>
              </a:buClr>
              <a:defRPr/>
            </a:pPr>
            <a:r>
              <a:rPr lang="en-US" sz="1400" dirty="0">
                <a:solidFill>
                  <a:srgbClr val="000000"/>
                </a:solidFill>
                <a:latin typeface="Arial"/>
                <a:ea typeface="ＭＳ Ｐゴシック" charset="0"/>
                <a:cs typeface="ＭＳ Ｐゴシック" charset="0"/>
              </a:rPr>
              <a:t>Triggering Event</a:t>
            </a:r>
          </a:p>
        </p:txBody>
      </p:sp>
      <p:sp>
        <p:nvSpPr>
          <p:cNvPr id="14" name="Rectangle 13"/>
          <p:cNvSpPr/>
          <p:nvPr/>
        </p:nvSpPr>
        <p:spPr>
          <a:xfrm>
            <a:off x="8999600" y="2396143"/>
            <a:ext cx="1222347" cy="271869"/>
          </a:xfrm>
          <a:prstGeom prst="rect">
            <a:avLst/>
          </a:prstGeom>
        </p:spPr>
        <p:txBody>
          <a:bodyPr wrap="none">
            <a:spAutoFit/>
          </a:bodyPr>
          <a:lstStyle/>
          <a:p>
            <a:pPr eaLnBrk="0" hangingPunct="0">
              <a:lnSpc>
                <a:spcPct val="80000"/>
              </a:lnSpc>
              <a:spcBef>
                <a:spcPct val="32000"/>
              </a:spcBef>
              <a:buClr>
                <a:srgbClr val="000000"/>
              </a:buClr>
              <a:defRPr/>
            </a:pPr>
            <a:r>
              <a:rPr lang="en-US" sz="1400" dirty="0">
                <a:solidFill>
                  <a:srgbClr val="000000"/>
                </a:solidFill>
                <a:latin typeface="Arial"/>
                <a:ea typeface="ＭＳ Ｐゴシック" charset="0"/>
                <a:cs typeface="ＭＳ Ｐゴシック" charset="0"/>
              </a:rPr>
              <a:t>Final Results</a:t>
            </a:r>
          </a:p>
        </p:txBody>
      </p:sp>
      <p:sp>
        <p:nvSpPr>
          <p:cNvPr id="3" name="Rectangle 2"/>
          <p:cNvSpPr/>
          <p:nvPr/>
        </p:nvSpPr>
        <p:spPr>
          <a:xfrm>
            <a:off x="2352559" y="3127162"/>
            <a:ext cx="683651" cy="271869"/>
          </a:xfrm>
          <a:prstGeom prst="rect">
            <a:avLst/>
          </a:prstGeom>
          <a:solidFill>
            <a:srgbClr val="FFFF00"/>
          </a:solidFill>
        </p:spPr>
        <p:txBody>
          <a:bodyPr wrap="none">
            <a:spAutoFit/>
          </a:bodyPr>
          <a:lstStyle/>
          <a:p>
            <a:pPr algn="ctr" eaLnBrk="0" hangingPunct="0">
              <a:lnSpc>
                <a:spcPct val="80000"/>
              </a:lnSpc>
              <a:spcBef>
                <a:spcPct val="32000"/>
              </a:spcBef>
              <a:buClr>
                <a:srgbClr val="000000"/>
              </a:buClr>
              <a:defRPr/>
            </a:pPr>
            <a:r>
              <a:rPr lang="en-US" sz="1400" dirty="0">
                <a:solidFill>
                  <a:srgbClr val="000000"/>
                </a:solidFill>
                <a:latin typeface="Arial"/>
                <a:ea typeface="ＭＳ Ｐゴシック" charset="0"/>
                <a:cs typeface="ＭＳ Ｐゴシック" charset="0"/>
              </a:rPr>
              <a:t>End…</a:t>
            </a:r>
          </a:p>
        </p:txBody>
      </p:sp>
      <p:sp>
        <p:nvSpPr>
          <p:cNvPr id="16" name="Rectangle 15"/>
          <p:cNvSpPr/>
          <p:nvPr/>
        </p:nvSpPr>
        <p:spPr>
          <a:xfrm>
            <a:off x="9463535" y="3150730"/>
            <a:ext cx="913243" cy="271869"/>
          </a:xfrm>
          <a:prstGeom prst="rect">
            <a:avLst/>
          </a:prstGeom>
          <a:solidFill>
            <a:srgbClr val="FFFF00"/>
          </a:solidFill>
        </p:spPr>
        <p:txBody>
          <a:bodyPr wrap="none">
            <a:spAutoFit/>
          </a:bodyPr>
          <a:lstStyle/>
          <a:p>
            <a:pPr algn="ctr" eaLnBrk="0" hangingPunct="0">
              <a:lnSpc>
                <a:spcPct val="80000"/>
              </a:lnSpc>
              <a:spcBef>
                <a:spcPct val="32000"/>
              </a:spcBef>
              <a:buClr>
                <a:srgbClr val="000000"/>
              </a:buClr>
              <a:defRPr/>
            </a:pPr>
            <a:r>
              <a:rPr lang="en-US" sz="1400" dirty="0">
                <a:solidFill>
                  <a:srgbClr val="000000"/>
                </a:solidFill>
                <a:latin typeface="Arial"/>
                <a:ea typeface="ＭＳ Ｐゴシック" charset="0"/>
                <a:cs typeface="ＭＳ Ｐゴシック" charset="0"/>
              </a:rPr>
              <a:t>…to end.</a:t>
            </a:r>
          </a:p>
        </p:txBody>
      </p:sp>
      <p:sp>
        <p:nvSpPr>
          <p:cNvPr id="4" name="TextBox 3">
            <a:extLst>
              <a:ext uri="{FF2B5EF4-FFF2-40B4-BE49-F238E27FC236}">
                <a16:creationId xmlns:a16="http://schemas.microsoft.com/office/drawing/2014/main" id="{C73CA246-52A0-BA4D-913C-45E8C7A5D2FE}"/>
              </a:ext>
            </a:extLst>
          </p:cNvPr>
          <p:cNvSpPr txBox="1"/>
          <p:nvPr/>
        </p:nvSpPr>
        <p:spPr>
          <a:xfrm>
            <a:off x="10483027" y="1050631"/>
            <a:ext cx="122234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Input – </a:t>
            </a:r>
          </a:p>
          <a:p>
            <a:r>
              <a:rPr lang="en-US" dirty="0">
                <a:latin typeface="Arial" panose="020B0604020202020204" pitchFamily="34" charset="0"/>
                <a:cs typeface="Arial" panose="020B0604020202020204" pitchFamily="34" charset="0"/>
              </a:rPr>
              <a:t>Process – </a:t>
            </a:r>
          </a:p>
          <a:p>
            <a:r>
              <a:rPr lang="en-US" dirty="0">
                <a:latin typeface="Arial" panose="020B0604020202020204" pitchFamily="34" charset="0"/>
                <a:cs typeface="Arial" panose="020B0604020202020204" pitchFamily="34" charset="0"/>
              </a:rPr>
              <a:t>Output</a:t>
            </a:r>
          </a:p>
        </p:txBody>
      </p:sp>
      <p:sp>
        <p:nvSpPr>
          <p:cNvPr id="5" name="&quot;No&quot; Symbol 4">
            <a:extLst>
              <a:ext uri="{FF2B5EF4-FFF2-40B4-BE49-F238E27FC236}">
                <a16:creationId xmlns:a16="http://schemas.microsoft.com/office/drawing/2014/main" id="{67C468BE-86A4-424F-95EA-22C605AAA541}"/>
              </a:ext>
            </a:extLst>
          </p:cNvPr>
          <p:cNvSpPr/>
          <p:nvPr/>
        </p:nvSpPr>
        <p:spPr>
          <a:xfrm>
            <a:off x="10221947" y="720774"/>
            <a:ext cx="1594670" cy="1594670"/>
          </a:xfrm>
          <a:prstGeom prst="noSmoking">
            <a:avLst>
              <a:gd name="adj" fmla="val 278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0474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dissolve">
                                      <p:cBhvr>
                                        <p:cTn id="15" dur="500"/>
                                        <p:tgtEl>
                                          <p:spTgt spid="37">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7">
                                            <p:txEl>
                                              <p:pRg st="1" end="1"/>
                                            </p:txEl>
                                          </p:spTgt>
                                        </p:tgtEl>
                                        <p:attrNameLst>
                                          <p:attrName>style.visibility</p:attrName>
                                        </p:attrNameLst>
                                      </p:cBhvr>
                                      <p:to>
                                        <p:strVal val="visible"/>
                                      </p:to>
                                    </p:set>
                                    <p:animEffect transition="in" filter="dissolve">
                                      <p:cBhvr>
                                        <p:cTn id="18" dur="500"/>
                                        <p:tgtEl>
                                          <p:spTgt spid="37">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7">
                                            <p:txEl>
                                              <p:pRg st="2" end="2"/>
                                            </p:txEl>
                                          </p:spTgt>
                                        </p:tgtEl>
                                        <p:attrNameLst>
                                          <p:attrName>style.visibility</p:attrName>
                                        </p:attrNameLst>
                                      </p:cBhvr>
                                      <p:to>
                                        <p:strVal val="visible"/>
                                      </p:to>
                                    </p:set>
                                    <p:animEffect transition="in" filter="dissolve">
                                      <p:cBhvr>
                                        <p:cTn id="21" dur="500"/>
                                        <p:tgtEl>
                                          <p:spTgt spid="37">
                                            <p:txEl>
                                              <p:pRg st="2" end="2"/>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7">
                                            <p:txEl>
                                              <p:pRg st="3" end="3"/>
                                            </p:txEl>
                                          </p:spTgt>
                                        </p:tgtEl>
                                        <p:attrNameLst>
                                          <p:attrName>style.visibility</p:attrName>
                                        </p:attrNameLst>
                                      </p:cBhvr>
                                      <p:to>
                                        <p:strVal val="visible"/>
                                      </p:to>
                                    </p:set>
                                    <p:animEffect transition="in" filter="dissolve">
                                      <p:cBhvr>
                                        <p:cTn id="24" dur="500"/>
                                        <p:tgtEl>
                                          <p:spTgt spid="37">
                                            <p:txEl>
                                              <p:pRg st="3" end="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dissolve">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1052">
                                            <p:txEl>
                                              <p:pRg st="0" end="0"/>
                                            </p:txEl>
                                          </p:spTgt>
                                        </p:tgtEl>
                                        <p:attrNameLst>
                                          <p:attrName>style.visibility</p:attrName>
                                        </p:attrNameLst>
                                      </p:cBhvr>
                                      <p:to>
                                        <p:strVal val="visible"/>
                                      </p:to>
                                    </p:set>
                                    <p:animEffect transition="in" filter="dissolve">
                                      <p:cBhvr>
                                        <p:cTn id="32" dur="500"/>
                                        <p:tgtEl>
                                          <p:spTgt spid="471052">
                                            <p:txEl>
                                              <p:pRg st="0" end="0"/>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471052">
                                            <p:txEl>
                                              <p:pRg st="1" end="1"/>
                                            </p:txEl>
                                          </p:spTgt>
                                        </p:tgtEl>
                                        <p:attrNameLst>
                                          <p:attrName>style.visibility</p:attrName>
                                        </p:attrNameLst>
                                      </p:cBhvr>
                                      <p:to>
                                        <p:strVal val="visible"/>
                                      </p:to>
                                    </p:set>
                                    <p:animEffect transition="in" filter="dissolve">
                                      <p:cBhvr>
                                        <p:cTn id="35" dur="500"/>
                                        <p:tgtEl>
                                          <p:spTgt spid="471052">
                                            <p:txEl>
                                              <p:pRg st="1" end="1"/>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471052">
                                            <p:txEl>
                                              <p:pRg st="2" end="2"/>
                                            </p:txEl>
                                          </p:spTgt>
                                        </p:tgtEl>
                                        <p:attrNameLst>
                                          <p:attrName>style.visibility</p:attrName>
                                        </p:attrNameLst>
                                      </p:cBhvr>
                                      <p:to>
                                        <p:strVal val="visible"/>
                                      </p:to>
                                    </p:set>
                                    <p:animEffect transition="in" filter="dissolve">
                                      <p:cBhvr>
                                        <p:cTn id="38" dur="500"/>
                                        <p:tgtEl>
                                          <p:spTgt spid="471052">
                                            <p:txEl>
                                              <p:pRg st="2" end="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471052">
                                            <p:txEl>
                                              <p:pRg st="3" end="3"/>
                                            </p:txEl>
                                          </p:spTgt>
                                        </p:tgtEl>
                                        <p:attrNameLst>
                                          <p:attrName>style.visibility</p:attrName>
                                        </p:attrNameLst>
                                      </p:cBhvr>
                                      <p:to>
                                        <p:strVal val="visible"/>
                                      </p:to>
                                    </p:set>
                                    <p:animEffect transition="in" filter="dissolve">
                                      <p:cBhvr>
                                        <p:cTn id="41" dur="500"/>
                                        <p:tgtEl>
                                          <p:spTgt spid="471052">
                                            <p:txEl>
                                              <p:pRg st="3" end="3"/>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471052">
                                            <p:txEl>
                                              <p:pRg st="4" end="4"/>
                                            </p:txEl>
                                          </p:spTgt>
                                        </p:tgtEl>
                                        <p:attrNameLst>
                                          <p:attrName>style.visibility</p:attrName>
                                        </p:attrNameLst>
                                      </p:cBhvr>
                                      <p:to>
                                        <p:strVal val="visible"/>
                                      </p:to>
                                    </p:set>
                                    <p:animEffect transition="in" filter="dissolve">
                                      <p:cBhvr>
                                        <p:cTn id="44" dur="500"/>
                                        <p:tgtEl>
                                          <p:spTgt spid="471052">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8">
                                            <p:txEl>
                                              <p:pRg st="0" end="0"/>
                                            </p:txEl>
                                          </p:spTgt>
                                        </p:tgtEl>
                                        <p:attrNameLst>
                                          <p:attrName>style.visibility</p:attrName>
                                        </p:attrNameLst>
                                      </p:cBhvr>
                                      <p:to>
                                        <p:strVal val="visible"/>
                                      </p:to>
                                    </p:set>
                                    <p:animEffect transition="in" filter="dissolve">
                                      <p:cBhvr>
                                        <p:cTn id="49" dur="500"/>
                                        <p:tgtEl>
                                          <p:spTgt spid="3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8">
                                            <p:txEl>
                                              <p:pRg st="1" end="1"/>
                                            </p:txEl>
                                          </p:spTgt>
                                        </p:tgtEl>
                                        <p:attrNameLst>
                                          <p:attrName>style.visibility</p:attrName>
                                        </p:attrNameLst>
                                      </p:cBhvr>
                                      <p:to>
                                        <p:strVal val="visible"/>
                                      </p:to>
                                    </p:set>
                                    <p:animEffect transition="in" filter="dissolve">
                                      <p:cBhvr>
                                        <p:cTn id="54" dur="500"/>
                                        <p:tgtEl>
                                          <p:spTgt spid="3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8">
                                            <p:txEl>
                                              <p:pRg st="2" end="2"/>
                                            </p:txEl>
                                          </p:spTgt>
                                        </p:tgtEl>
                                        <p:attrNameLst>
                                          <p:attrName>style.visibility</p:attrName>
                                        </p:attrNameLst>
                                      </p:cBhvr>
                                      <p:to>
                                        <p:strVal val="visible"/>
                                      </p:to>
                                    </p:set>
                                    <p:animEffect transition="in" filter="dissolve">
                                      <p:cBhvr>
                                        <p:cTn id="59" dur="500"/>
                                        <p:tgtEl>
                                          <p:spTgt spid="3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38">
                                            <p:txEl>
                                              <p:pRg st="3" end="3"/>
                                            </p:txEl>
                                          </p:spTgt>
                                        </p:tgtEl>
                                        <p:attrNameLst>
                                          <p:attrName>style.visibility</p:attrName>
                                        </p:attrNameLst>
                                      </p:cBhvr>
                                      <p:to>
                                        <p:strVal val="visible"/>
                                      </p:to>
                                    </p:set>
                                    <p:animEffect transition="in" filter="dissolve">
                                      <p:cBhvr>
                                        <p:cTn id="64" dur="500"/>
                                        <p:tgtEl>
                                          <p:spTgt spid="38">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dissolve">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6"/>
          <p:cNvSpPr>
            <a:spLocks noChangeArrowheads="1"/>
          </p:cNvSpPr>
          <p:nvPr/>
        </p:nvSpPr>
        <p:spPr bwMode="auto">
          <a:xfrm>
            <a:off x="9774344" y="844703"/>
            <a:ext cx="902104" cy="807142"/>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400" b="1" dirty="0">
                <a:solidFill>
                  <a:srgbClr val="000000"/>
                </a:solidFill>
                <a:latin typeface="Arial" charset="0"/>
                <a:ea typeface="ＭＳ Ｐゴシック" charset="0"/>
                <a:cs typeface="Arial" charset="0"/>
              </a:rPr>
              <a:t>Outside Plant</a:t>
            </a:r>
          </a:p>
        </p:txBody>
      </p:sp>
      <p:sp>
        <p:nvSpPr>
          <p:cNvPr id="32" name="AutoShape 7"/>
          <p:cNvSpPr>
            <a:spLocks noChangeArrowheads="1"/>
          </p:cNvSpPr>
          <p:nvPr/>
        </p:nvSpPr>
        <p:spPr bwMode="auto">
          <a:xfrm>
            <a:off x="2503693" y="844704"/>
            <a:ext cx="974529" cy="82628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400" b="1" dirty="0">
                <a:solidFill>
                  <a:srgbClr val="000000"/>
                </a:solidFill>
                <a:latin typeface="Arial" charset="0"/>
                <a:ea typeface="ＭＳ Ｐゴシック" charset="0"/>
                <a:cs typeface="Arial" charset="0"/>
              </a:rPr>
              <a:t>Sales &amp; Marketing</a:t>
            </a:r>
          </a:p>
        </p:txBody>
      </p:sp>
      <p:sp>
        <p:nvSpPr>
          <p:cNvPr id="37" name="AutoShape 8"/>
          <p:cNvSpPr>
            <a:spLocks noChangeArrowheads="1"/>
          </p:cNvSpPr>
          <p:nvPr/>
        </p:nvSpPr>
        <p:spPr bwMode="auto">
          <a:xfrm>
            <a:off x="8516902" y="844703"/>
            <a:ext cx="1060357" cy="807142"/>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400" b="1" dirty="0">
                <a:solidFill>
                  <a:srgbClr val="000000"/>
                </a:solidFill>
                <a:latin typeface="Arial" charset="0"/>
                <a:ea typeface="ＭＳ Ｐゴシック" charset="0"/>
                <a:cs typeface="Arial" charset="0"/>
              </a:rPr>
              <a:t>Operations</a:t>
            </a:r>
          </a:p>
        </p:txBody>
      </p:sp>
      <p:sp>
        <p:nvSpPr>
          <p:cNvPr id="40" name="AutoShape 9"/>
          <p:cNvSpPr>
            <a:spLocks noChangeArrowheads="1"/>
          </p:cNvSpPr>
          <p:nvPr/>
        </p:nvSpPr>
        <p:spPr bwMode="auto">
          <a:xfrm>
            <a:off x="5984533" y="844704"/>
            <a:ext cx="1132699" cy="80714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300" b="1" dirty="0">
                <a:solidFill>
                  <a:srgbClr val="000000"/>
                </a:solidFill>
                <a:latin typeface="Arial" charset="0"/>
                <a:ea typeface="ＭＳ Ｐゴシック" charset="0"/>
                <a:cs typeface="Arial" charset="0"/>
              </a:rPr>
              <a:t>Network</a:t>
            </a:r>
            <a:br>
              <a:rPr lang="en-US" sz="1300" b="1" dirty="0">
                <a:solidFill>
                  <a:srgbClr val="000000"/>
                </a:solidFill>
                <a:latin typeface="Arial" charset="0"/>
                <a:ea typeface="ＭＳ Ｐゴシック" charset="0"/>
                <a:cs typeface="Arial" charset="0"/>
              </a:rPr>
            </a:br>
            <a:r>
              <a:rPr lang="en-US" sz="1300" b="1" dirty="0">
                <a:solidFill>
                  <a:srgbClr val="000000"/>
                </a:solidFill>
                <a:latin typeface="Arial" charset="0"/>
                <a:ea typeface="ＭＳ Ｐゴシック" charset="0"/>
                <a:cs typeface="Arial" charset="0"/>
              </a:rPr>
              <a:t>Engineering</a:t>
            </a:r>
          </a:p>
        </p:txBody>
      </p:sp>
      <p:sp>
        <p:nvSpPr>
          <p:cNvPr id="41" name="AutoShape 7"/>
          <p:cNvSpPr>
            <a:spLocks noChangeArrowheads="1"/>
          </p:cNvSpPr>
          <p:nvPr/>
        </p:nvSpPr>
        <p:spPr bwMode="auto">
          <a:xfrm>
            <a:off x="1301113" y="844704"/>
            <a:ext cx="1005491" cy="82628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400" b="1" dirty="0">
                <a:solidFill>
                  <a:srgbClr val="000000"/>
                </a:solidFill>
                <a:latin typeface="Arial" charset="0"/>
                <a:ea typeface="ＭＳ Ｐゴシック" charset="0"/>
                <a:cs typeface="Arial" charset="0"/>
              </a:rPr>
              <a:t>Customer</a:t>
            </a:r>
          </a:p>
        </p:txBody>
      </p:sp>
      <p:sp>
        <p:nvSpPr>
          <p:cNvPr id="2" name="Title 1"/>
          <p:cNvSpPr>
            <a:spLocks noGrp="1"/>
          </p:cNvSpPr>
          <p:nvPr>
            <p:ph type="title"/>
          </p:nvPr>
        </p:nvSpPr>
        <p:spPr/>
        <p:txBody>
          <a:bodyPr/>
          <a:lstStyle/>
          <a:p>
            <a:r>
              <a:rPr lang="en-CA" sz="2600" u="sng" dirty="0"/>
              <a:t>Multiple</a:t>
            </a:r>
            <a:r>
              <a:rPr lang="en-CA" sz="2600" dirty="0"/>
              <a:t> roles by organisation for </a:t>
            </a:r>
            <a:r>
              <a:rPr lang="en-US" sz="2600" dirty="0"/>
              <a:t>“Sell &amp; Implement Offering”</a:t>
            </a:r>
          </a:p>
        </p:txBody>
      </p:sp>
      <p:sp>
        <p:nvSpPr>
          <p:cNvPr id="19" name="Rectangle 18"/>
          <p:cNvSpPr/>
          <p:nvPr/>
        </p:nvSpPr>
        <p:spPr>
          <a:xfrm>
            <a:off x="1213802" y="1865578"/>
            <a:ext cx="1220048" cy="3754874"/>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Office manager or Owner</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(Smaller)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IT (Larger)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C-level (CIO, COO, CFO…)</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Third party IT vendor or agent </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Customer Project Coord. </a:t>
            </a:r>
          </a:p>
        </p:txBody>
      </p:sp>
      <p:sp>
        <p:nvSpPr>
          <p:cNvPr id="22" name="AutoShape 9">
            <a:extLst>
              <a:ext uri="{FF2B5EF4-FFF2-40B4-BE49-F238E27FC236}">
                <a16:creationId xmlns:a16="http://schemas.microsoft.com/office/drawing/2014/main" id="{6AB2C549-10A8-684E-AB0F-24952A4A9682}"/>
              </a:ext>
            </a:extLst>
          </p:cNvPr>
          <p:cNvSpPr>
            <a:spLocks noChangeArrowheads="1"/>
          </p:cNvSpPr>
          <p:nvPr/>
        </p:nvSpPr>
        <p:spPr bwMode="auto">
          <a:xfrm>
            <a:off x="7314320" y="844703"/>
            <a:ext cx="1005492" cy="807142"/>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300" b="1" dirty="0">
                <a:solidFill>
                  <a:srgbClr val="000000"/>
                </a:solidFill>
                <a:latin typeface="Arial" charset="0"/>
                <a:ea typeface="ＭＳ Ｐゴシック" charset="0"/>
                <a:cs typeface="Arial" charset="0"/>
              </a:rPr>
              <a:t>Network</a:t>
            </a:r>
            <a:br>
              <a:rPr lang="en-US" sz="1300" b="1" dirty="0">
                <a:solidFill>
                  <a:srgbClr val="000000"/>
                </a:solidFill>
                <a:latin typeface="Arial" charset="0"/>
                <a:ea typeface="ＭＳ Ｐゴシック" charset="0"/>
                <a:cs typeface="Arial" charset="0"/>
              </a:rPr>
            </a:br>
            <a:r>
              <a:rPr lang="en-US" sz="1300" b="1" dirty="0">
                <a:solidFill>
                  <a:srgbClr val="000000"/>
                </a:solidFill>
                <a:latin typeface="Arial" charset="0"/>
                <a:ea typeface="ＭＳ Ｐゴシック" charset="0"/>
                <a:cs typeface="Arial" charset="0"/>
              </a:rPr>
              <a:t>Services</a:t>
            </a:r>
          </a:p>
        </p:txBody>
      </p:sp>
      <p:sp>
        <p:nvSpPr>
          <p:cNvPr id="34" name="Rectangle 33">
            <a:extLst>
              <a:ext uri="{FF2B5EF4-FFF2-40B4-BE49-F238E27FC236}">
                <a16:creationId xmlns:a16="http://schemas.microsoft.com/office/drawing/2014/main" id="{65DA41B3-B5CD-1C48-8688-886893F82AE6}"/>
              </a:ext>
            </a:extLst>
          </p:cNvPr>
          <p:cNvSpPr/>
          <p:nvPr/>
        </p:nvSpPr>
        <p:spPr>
          <a:xfrm>
            <a:off x="2407572" y="1865579"/>
            <a:ext cx="1293824" cy="2634567"/>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Senior. Account Execs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Strategic </a:t>
            </a:r>
            <a:r>
              <a:rPr lang="en-US" sz="1400" dirty="0" err="1">
                <a:solidFill>
                  <a:srgbClr val="000000"/>
                </a:solidFill>
                <a:latin typeface="Arial" charset="0"/>
                <a:ea typeface="ＭＳ Ｐゴシック" charset="0"/>
              </a:rPr>
              <a:t>Rel’nship</a:t>
            </a:r>
            <a:r>
              <a:rPr lang="en-US" sz="1400" dirty="0">
                <a:solidFill>
                  <a:srgbClr val="000000"/>
                </a:solidFill>
                <a:latin typeface="Arial" charset="0"/>
                <a:ea typeface="ＭＳ Ｐゴシック" charset="0"/>
              </a:rPr>
              <a:t> Managers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Account Rep 1</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Inside Sales Rep</a:t>
            </a:r>
          </a:p>
        </p:txBody>
      </p:sp>
      <p:sp>
        <p:nvSpPr>
          <p:cNvPr id="35" name="Rectangle 34">
            <a:extLst>
              <a:ext uri="{FF2B5EF4-FFF2-40B4-BE49-F238E27FC236}">
                <a16:creationId xmlns:a16="http://schemas.microsoft.com/office/drawing/2014/main" id="{07535A26-076C-5B43-B504-2D21C1672FA2}"/>
              </a:ext>
            </a:extLst>
          </p:cNvPr>
          <p:cNvSpPr/>
          <p:nvPr/>
        </p:nvSpPr>
        <p:spPr>
          <a:xfrm>
            <a:off x="5886783" y="1865578"/>
            <a:ext cx="1220048" cy="997196"/>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System Admins (assign IP) </a:t>
            </a:r>
          </a:p>
        </p:txBody>
      </p:sp>
      <p:sp>
        <p:nvSpPr>
          <p:cNvPr id="36" name="Rectangle 35">
            <a:extLst>
              <a:ext uri="{FF2B5EF4-FFF2-40B4-BE49-F238E27FC236}">
                <a16:creationId xmlns:a16="http://schemas.microsoft.com/office/drawing/2014/main" id="{B8E4E3D1-F1BD-6140-83C2-5901C8041199}"/>
              </a:ext>
            </a:extLst>
          </p:cNvPr>
          <p:cNvSpPr/>
          <p:nvPr/>
        </p:nvSpPr>
        <p:spPr>
          <a:xfrm>
            <a:off x="7202148" y="1865579"/>
            <a:ext cx="1254094" cy="2376035"/>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BU Tech</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(survey)</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Switching Specialist</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(NS Spec)</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Network Services  Coord / Provisioner</a:t>
            </a:r>
          </a:p>
        </p:txBody>
      </p:sp>
      <p:sp>
        <p:nvSpPr>
          <p:cNvPr id="38" name="Rectangle 37">
            <a:extLst>
              <a:ext uri="{FF2B5EF4-FFF2-40B4-BE49-F238E27FC236}">
                <a16:creationId xmlns:a16="http://schemas.microsoft.com/office/drawing/2014/main" id="{C7D1DB1B-FC53-E646-98CA-508B08A50B6B}"/>
              </a:ext>
            </a:extLst>
          </p:cNvPr>
          <p:cNvSpPr/>
          <p:nvPr/>
        </p:nvSpPr>
        <p:spPr>
          <a:xfrm>
            <a:off x="8424023" y="1865578"/>
            <a:ext cx="1220048" cy="3841052"/>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Sales Engineer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CLEC Technician</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Material Manager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Materials Specialist</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Project Manager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Customer Training &amp; Support</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Install Supervisor</a:t>
            </a:r>
          </a:p>
        </p:txBody>
      </p:sp>
      <p:sp>
        <p:nvSpPr>
          <p:cNvPr id="39" name="Rectangle 38">
            <a:extLst>
              <a:ext uri="{FF2B5EF4-FFF2-40B4-BE49-F238E27FC236}">
                <a16:creationId xmlns:a16="http://schemas.microsoft.com/office/drawing/2014/main" id="{E2EAC0DB-E260-AB40-B5EF-DCDD92D932DC}"/>
              </a:ext>
            </a:extLst>
          </p:cNvPr>
          <p:cNvSpPr/>
          <p:nvPr/>
        </p:nvSpPr>
        <p:spPr>
          <a:xfrm>
            <a:off x="9677161" y="1865578"/>
            <a:ext cx="1321180" cy="2419124"/>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Drop Crew</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Lineman</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(not usually)</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Engineering Supervisor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Outside Records Specialist</a:t>
            </a:r>
          </a:p>
        </p:txBody>
      </p:sp>
      <p:sp>
        <p:nvSpPr>
          <p:cNvPr id="20" name="AutoShape 6">
            <a:extLst>
              <a:ext uri="{FF2B5EF4-FFF2-40B4-BE49-F238E27FC236}">
                <a16:creationId xmlns:a16="http://schemas.microsoft.com/office/drawing/2014/main" id="{BB74324B-6A5F-7140-A7A4-362DA3D8AC40}"/>
              </a:ext>
            </a:extLst>
          </p:cNvPr>
          <p:cNvSpPr>
            <a:spLocks noChangeArrowheads="1"/>
          </p:cNvSpPr>
          <p:nvPr/>
        </p:nvSpPr>
        <p:spPr bwMode="auto">
          <a:xfrm>
            <a:off x="3675310" y="844704"/>
            <a:ext cx="957522" cy="990591"/>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400" b="1" dirty="0">
                <a:solidFill>
                  <a:srgbClr val="000000"/>
                </a:solidFill>
                <a:latin typeface="Arial" charset="0"/>
                <a:ea typeface="ＭＳ Ｐゴシック" charset="0"/>
                <a:cs typeface="Arial" charset="0"/>
              </a:rPr>
              <a:t>Finance (</a:t>
            </a:r>
            <a:r>
              <a:rPr lang="en-US" sz="1400" b="1" dirty="0" err="1">
                <a:solidFill>
                  <a:srgbClr val="000000"/>
                </a:solidFill>
                <a:latin typeface="Arial" charset="0"/>
                <a:ea typeface="ＭＳ Ｐゴシック" charset="0"/>
                <a:cs typeface="Arial" charset="0"/>
              </a:rPr>
              <a:t>includingCustomer</a:t>
            </a:r>
            <a:br>
              <a:rPr lang="en-US" sz="1400" b="1" dirty="0">
                <a:solidFill>
                  <a:srgbClr val="000000"/>
                </a:solidFill>
                <a:latin typeface="Arial" charset="0"/>
                <a:ea typeface="ＭＳ Ｐゴシック" charset="0"/>
                <a:cs typeface="Arial" charset="0"/>
              </a:rPr>
            </a:br>
            <a:r>
              <a:rPr lang="en-US" sz="1400" b="1" dirty="0">
                <a:solidFill>
                  <a:srgbClr val="000000"/>
                </a:solidFill>
                <a:latin typeface="Arial" charset="0"/>
                <a:ea typeface="ＭＳ Ｐゴシック" charset="0"/>
                <a:cs typeface="Arial" charset="0"/>
              </a:rPr>
              <a:t>Support)</a:t>
            </a:r>
          </a:p>
        </p:txBody>
      </p:sp>
      <p:sp>
        <p:nvSpPr>
          <p:cNvPr id="21" name="Rectangle 20">
            <a:extLst>
              <a:ext uri="{FF2B5EF4-FFF2-40B4-BE49-F238E27FC236}">
                <a16:creationId xmlns:a16="http://schemas.microsoft.com/office/drawing/2014/main" id="{93021095-25D7-2D41-B960-7D7326E30EB6}"/>
              </a:ext>
            </a:extLst>
          </p:cNvPr>
          <p:cNvSpPr/>
          <p:nvPr/>
        </p:nvSpPr>
        <p:spPr>
          <a:xfrm>
            <a:off x="3600850" y="1865579"/>
            <a:ext cx="1220048" cy="4659737"/>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Sales Admin</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Order Writer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Billing Rep.</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Customer Support Rep.</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Director of Customer Support</a:t>
            </a:r>
          </a:p>
          <a:p>
            <a:pPr marL="179388" indent="-179388" fontAlgn="base">
              <a:spcBef>
                <a:spcPct val="20000"/>
              </a:spcBef>
              <a:spcAft>
                <a:spcPct val="0"/>
              </a:spcAft>
              <a:buSzPct val="125000"/>
              <a:buFontTx/>
              <a:buChar char="•"/>
              <a:defRPr/>
            </a:pPr>
            <a:r>
              <a:rPr lang="en-US" sz="1400" dirty="0" err="1">
                <a:solidFill>
                  <a:srgbClr val="000000"/>
                </a:solidFill>
                <a:latin typeface="Arial" charset="0"/>
                <a:ea typeface="ＭＳ Ｐゴシック" charset="0"/>
              </a:rPr>
              <a:t>Receivingand</a:t>
            </a:r>
            <a:r>
              <a:rPr lang="en-US" sz="1400" dirty="0">
                <a:solidFill>
                  <a:srgbClr val="000000"/>
                </a:solidFill>
                <a:latin typeface="Arial" charset="0"/>
                <a:ea typeface="ＭＳ Ｐゴシック" charset="0"/>
              </a:rPr>
              <a:t> Posting Payments (what role does this?)</a:t>
            </a:r>
          </a:p>
        </p:txBody>
      </p:sp>
      <p:sp>
        <p:nvSpPr>
          <p:cNvPr id="23" name="AutoShape 9">
            <a:extLst>
              <a:ext uri="{FF2B5EF4-FFF2-40B4-BE49-F238E27FC236}">
                <a16:creationId xmlns:a16="http://schemas.microsoft.com/office/drawing/2014/main" id="{84C8A644-8475-C04B-9DB8-542F6FD2558C}"/>
              </a:ext>
            </a:extLst>
          </p:cNvPr>
          <p:cNvSpPr>
            <a:spLocks noChangeArrowheads="1"/>
          </p:cNvSpPr>
          <p:nvPr/>
        </p:nvSpPr>
        <p:spPr bwMode="auto">
          <a:xfrm>
            <a:off x="4829921" y="844704"/>
            <a:ext cx="957522" cy="864053"/>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eaLnBrk="0" fontAlgn="base" hangingPunct="0">
              <a:spcBef>
                <a:spcPct val="0"/>
              </a:spcBef>
              <a:spcAft>
                <a:spcPct val="0"/>
              </a:spcAft>
              <a:defRPr/>
            </a:pPr>
            <a:r>
              <a:rPr lang="en-US" sz="1300" b="1" dirty="0">
                <a:solidFill>
                  <a:srgbClr val="000000"/>
                </a:solidFill>
                <a:latin typeface="Arial" charset="0"/>
                <a:ea typeface="ＭＳ Ｐゴシック" charset="0"/>
                <a:cs typeface="Arial" charset="0"/>
              </a:rPr>
              <a:t>Carriers </a:t>
            </a:r>
            <a:br>
              <a:rPr lang="en-US" sz="1300" b="1" dirty="0">
                <a:solidFill>
                  <a:srgbClr val="000000"/>
                </a:solidFill>
                <a:latin typeface="Arial" charset="0"/>
                <a:ea typeface="ＭＳ Ｐゴシック" charset="0"/>
                <a:cs typeface="Arial" charset="0"/>
              </a:rPr>
            </a:br>
            <a:r>
              <a:rPr lang="en-US" sz="1300" b="1" dirty="0">
                <a:solidFill>
                  <a:srgbClr val="000000"/>
                </a:solidFill>
                <a:latin typeface="Arial" charset="0"/>
                <a:ea typeface="ＭＳ Ｐゴシック" charset="0"/>
                <a:cs typeface="Arial" charset="0"/>
              </a:rPr>
              <a:t>&amp; </a:t>
            </a:r>
            <a:br>
              <a:rPr lang="en-US" sz="1300" b="1" dirty="0">
                <a:solidFill>
                  <a:srgbClr val="000000"/>
                </a:solidFill>
                <a:latin typeface="Arial" charset="0"/>
                <a:ea typeface="ＭＳ Ｐゴシック" charset="0"/>
                <a:cs typeface="Arial" charset="0"/>
              </a:rPr>
            </a:br>
            <a:r>
              <a:rPr lang="en-US" sz="1300" b="1" dirty="0">
                <a:solidFill>
                  <a:srgbClr val="000000"/>
                </a:solidFill>
                <a:latin typeface="Arial" charset="0"/>
                <a:ea typeface="ＭＳ Ｐゴシック" charset="0"/>
                <a:cs typeface="Arial" charset="0"/>
              </a:rPr>
              <a:t>Vendors</a:t>
            </a:r>
          </a:p>
        </p:txBody>
      </p:sp>
      <p:sp>
        <p:nvSpPr>
          <p:cNvPr id="24" name="Rectangle 23">
            <a:extLst>
              <a:ext uri="{FF2B5EF4-FFF2-40B4-BE49-F238E27FC236}">
                <a16:creationId xmlns:a16="http://schemas.microsoft.com/office/drawing/2014/main" id="{E8BF4102-440F-4C4A-9828-AA97BF833B45}"/>
              </a:ext>
            </a:extLst>
          </p:cNvPr>
          <p:cNvSpPr/>
          <p:nvPr/>
        </p:nvSpPr>
        <p:spPr>
          <a:xfrm>
            <a:off x="4710468" y="1865578"/>
            <a:ext cx="1360559" cy="3970318"/>
          </a:xfrm>
          <a:prstGeom prst="rect">
            <a:avLst/>
          </a:prstGeom>
        </p:spPr>
        <p:txBody>
          <a:bodyPr wrap="square">
            <a:spAutoFit/>
          </a:bodyPr>
          <a:lstStyle/>
          <a:p>
            <a:pPr fontAlgn="base">
              <a:spcBef>
                <a:spcPct val="20000"/>
              </a:spcBef>
              <a:spcAft>
                <a:spcPct val="0"/>
              </a:spcAft>
              <a:buClr>
                <a:srgbClr val="CC0000"/>
              </a:buClr>
              <a:buSzPct val="125000"/>
              <a:defRPr/>
            </a:pPr>
            <a:r>
              <a:rPr lang="en-US" sz="1400" dirty="0">
                <a:solidFill>
                  <a:srgbClr val="000000"/>
                </a:solidFill>
                <a:latin typeface="Arial" charset="0"/>
                <a:ea typeface="ＭＳ Ｐゴシック" charset="0"/>
              </a:rPr>
              <a:t>Roles:</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Port Out Specialist</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(for CS Record)</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CSR/LSR</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IT Person </a:t>
            </a:r>
            <a:endParaRPr lang="en-US" sz="1400" dirty="0">
              <a:solidFill>
                <a:srgbClr val="000000"/>
              </a:solidFill>
            </a:endParaRP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Local government</a:t>
            </a:r>
          </a:p>
          <a:p>
            <a:pPr marL="179388" indent="-179388" fontAlgn="base">
              <a:spcBef>
                <a:spcPct val="20000"/>
              </a:spcBef>
              <a:spcAft>
                <a:spcPct val="0"/>
              </a:spcAft>
              <a:buSzPct val="125000"/>
              <a:buFontTx/>
              <a:buChar char="•"/>
              <a:defRPr/>
            </a:pPr>
            <a:r>
              <a:rPr lang="en-US" sz="1400" dirty="0">
                <a:solidFill>
                  <a:srgbClr val="000000"/>
                </a:solidFill>
                <a:latin typeface="Arial" charset="0"/>
                <a:ea typeface="ＭＳ Ｐゴシック" charset="0"/>
              </a:rPr>
              <a:t>“Call before you dig”</a:t>
            </a:r>
          </a:p>
          <a:p>
            <a:pPr marL="179388" indent="-179388" fontAlgn="base">
              <a:spcBef>
                <a:spcPct val="20000"/>
              </a:spcBef>
              <a:spcAft>
                <a:spcPct val="0"/>
              </a:spcAft>
              <a:buSzPct val="125000"/>
              <a:buFontTx/>
              <a:buChar char="•"/>
              <a:defRPr/>
            </a:pPr>
            <a:r>
              <a:rPr lang="en-US" sz="1400" dirty="0">
                <a:latin typeface="Arial" charset="0"/>
                <a:ea typeface="ＭＳ Ｐゴシック" charset="0"/>
              </a:rPr>
              <a:t>Customer Project Co-</a:t>
            </a:r>
            <a:r>
              <a:rPr lang="en-US" sz="1400" dirty="0" err="1">
                <a:latin typeface="Arial" charset="0"/>
                <a:ea typeface="ＭＳ Ｐゴシック" charset="0"/>
              </a:rPr>
              <a:t>ord</a:t>
            </a:r>
            <a:r>
              <a:rPr lang="en-US" sz="1400" dirty="0">
                <a:latin typeface="Arial" charset="0"/>
                <a:ea typeface="ＭＳ Ｐゴシック" charset="0"/>
              </a:rPr>
              <a:t> (int/</a:t>
            </a:r>
            <a:r>
              <a:rPr lang="en-US" sz="1400" dirty="0" err="1">
                <a:latin typeface="Arial" charset="0"/>
                <a:ea typeface="ＭＳ Ｐゴシック" charset="0"/>
              </a:rPr>
              <a:t>ext</a:t>
            </a:r>
            <a:r>
              <a:rPr lang="en-US" sz="1400" dirty="0">
                <a:latin typeface="Arial" charset="0"/>
                <a:ea typeface="ＭＳ Ｐゴシック" charset="0"/>
              </a:rPr>
              <a:t> consultants or phone vendors)</a:t>
            </a:r>
          </a:p>
        </p:txBody>
      </p:sp>
      <p:sp>
        <p:nvSpPr>
          <p:cNvPr id="25" name="Rectangle 24">
            <a:extLst>
              <a:ext uri="{FF2B5EF4-FFF2-40B4-BE49-F238E27FC236}">
                <a16:creationId xmlns:a16="http://schemas.microsoft.com/office/drawing/2014/main" id="{65637A86-EE8E-84AF-FE3E-A9E4A4A97707}"/>
              </a:ext>
            </a:extLst>
          </p:cNvPr>
          <p:cNvSpPr/>
          <p:nvPr/>
        </p:nvSpPr>
        <p:spPr>
          <a:xfrm>
            <a:off x="6096000" y="5591006"/>
            <a:ext cx="5541617" cy="1200329"/>
          </a:xfrm>
          <a:prstGeom prst="rect">
            <a:avLst/>
          </a:prstGeom>
        </p:spPr>
        <p:txBody>
          <a:bodyPr wrap="square">
            <a:spAutoFit/>
          </a:bodyPr>
          <a:lstStyle/>
          <a:p>
            <a:pPr algn="l" eaLnBrk="1" hangingPunct="1">
              <a:lnSpc>
                <a:spcPct val="100000"/>
              </a:lnSpc>
              <a:spcBef>
                <a:spcPct val="20000"/>
              </a:spcBef>
              <a:buClr>
                <a:srgbClr val="CC0000"/>
              </a:buClr>
              <a:buSzPct val="125000"/>
              <a:buNone/>
            </a:pPr>
            <a:r>
              <a:rPr lang="en-US" sz="2400" dirty="0">
                <a:solidFill>
                  <a:srgbClr val="000000"/>
                </a:solidFill>
                <a:latin typeface="Arial" panose="020B0604020202020204" pitchFamily="34" charset="0"/>
                <a:cs typeface="Arial" panose="020B0604020202020204" pitchFamily="34" charset="0"/>
              </a:rPr>
              <a:t>It was a shock to senior leadership to see how many roles were involved, often overlapping or unnecessarily</a:t>
            </a:r>
            <a:endParaRPr lang="en-US" sz="2000" dirty="0">
              <a:solidFill>
                <a:srgbClr val="000000"/>
              </a:solidFill>
            </a:endParaRPr>
          </a:p>
        </p:txBody>
      </p:sp>
    </p:spTree>
    <p:extLst>
      <p:ext uri="{BB962C8B-B14F-4D97-AF65-F5344CB8AC3E}">
        <p14:creationId xmlns:p14="http://schemas.microsoft.com/office/powerpoint/2010/main" val="14268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dissolve">
                                      <p:cBhvr>
                                        <p:cTn id="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0000"/>
                </a:solidFill>
                <a:ea typeface="Times New Roman"/>
                <a:cs typeface="Arial"/>
              </a:rPr>
              <a:t>Many benefits to starting with a Process Scope Model</a:t>
            </a:r>
            <a:endParaRPr lang="en-US" sz="2800" dirty="0"/>
          </a:p>
        </p:txBody>
      </p:sp>
      <p:sp>
        <p:nvSpPr>
          <p:cNvPr id="3" name="Rectangle 5">
            <a:extLst>
              <a:ext uri="{FF2B5EF4-FFF2-40B4-BE49-F238E27FC236}">
                <a16:creationId xmlns:a16="http://schemas.microsoft.com/office/drawing/2014/main" id="{D2A49F68-90BB-0656-06AB-786CD83766DC}"/>
              </a:ext>
            </a:extLst>
          </p:cNvPr>
          <p:cNvSpPr>
            <a:spLocks noChangeArrowheads="1"/>
          </p:cNvSpPr>
          <p:nvPr/>
        </p:nvSpPr>
        <p:spPr bwMode="auto">
          <a:xfrm>
            <a:off x="993058" y="770091"/>
            <a:ext cx="10445568" cy="6044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lnSpc>
                <a:spcPct val="90000"/>
              </a:lnSpc>
              <a:spcBef>
                <a:spcPct val="40000"/>
              </a:spcBef>
              <a:buClr>
                <a:srgbClr val="000000"/>
              </a:buClr>
              <a:buFontTx/>
              <a:buNone/>
              <a:defRPr/>
            </a:pPr>
            <a:r>
              <a:rPr lang="en-CA" sz="2400" dirty="0">
                <a:solidFill>
                  <a:srgbClr val="000000"/>
                </a:solidFill>
                <a:latin typeface="Arial" panose="020B0604020202020204" pitchFamily="34" charset="0"/>
                <a:cs typeface="Arial" panose="020B0604020202020204" pitchFamily="34" charset="0"/>
              </a:rPr>
              <a:t>Why start with a </a:t>
            </a:r>
            <a:r>
              <a:rPr lang="en-CA" sz="2400" i="1" dirty="0">
                <a:solidFill>
                  <a:srgbClr val="000000"/>
                </a:solidFill>
                <a:latin typeface="Arial" panose="020B0604020202020204" pitchFamily="34" charset="0"/>
                <a:cs typeface="Arial" panose="020B0604020202020204" pitchFamily="34" charset="0"/>
              </a:rPr>
              <a:t>Process Scope Model? </a:t>
            </a:r>
          </a:p>
          <a:p>
            <a:pPr algn="l" eaLnBrk="1" hangingPunct="1">
              <a:lnSpc>
                <a:spcPct val="90000"/>
              </a:lnSpc>
              <a:spcBef>
                <a:spcPct val="40000"/>
              </a:spcBef>
              <a:buClr>
                <a:srgbClr val="000000"/>
              </a:buClr>
              <a:buFontTx/>
              <a:buNone/>
              <a:defRPr/>
            </a:pPr>
            <a:br>
              <a:rPr lang="en-CA" sz="2400" i="1"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Then a </a:t>
            </a:r>
            <a:r>
              <a:rPr lang="en-CA" sz="2400" i="1" dirty="0">
                <a:solidFill>
                  <a:srgbClr val="000000"/>
                </a:solidFill>
                <a:latin typeface="Arial" panose="020B0604020202020204" pitchFamily="34" charset="0"/>
                <a:cs typeface="Arial" panose="020B0604020202020204" pitchFamily="34" charset="0"/>
              </a:rPr>
              <a:t>Process Summary Chart? </a:t>
            </a:r>
            <a:br>
              <a:rPr lang="en-CA" sz="2400" i="1" dirty="0">
                <a:solidFill>
                  <a:srgbClr val="000000"/>
                </a:solidFill>
                <a:latin typeface="Arial" panose="020B0604020202020204" pitchFamily="34" charset="0"/>
                <a:cs typeface="Arial" panose="020B0604020202020204" pitchFamily="34" charset="0"/>
              </a:rPr>
            </a:br>
            <a:br>
              <a:rPr lang="en-CA" sz="2400" i="1" dirty="0">
                <a:solidFill>
                  <a:srgbClr val="000000"/>
                </a:solidFill>
                <a:latin typeface="Arial" panose="020B0604020202020204" pitchFamily="34" charset="0"/>
                <a:cs typeface="Arial" panose="020B0604020202020204" pitchFamily="34" charset="0"/>
              </a:rPr>
            </a:br>
            <a:endParaRPr lang="en-CA" sz="2400" dirty="0">
              <a:solidFill>
                <a:srgbClr val="000000"/>
              </a:solidFill>
              <a:latin typeface="Arial" panose="020B0604020202020204" pitchFamily="34" charset="0"/>
              <a:cs typeface="Arial" panose="020B0604020202020204" pitchFamily="34" charset="0"/>
            </a:endParaRPr>
          </a:p>
          <a:p>
            <a:pPr marL="457200" indent="-457200" algn="l" eaLnBrk="1" hangingPunct="1">
              <a:lnSpc>
                <a:spcPct val="90000"/>
              </a:lnSpc>
              <a:spcBef>
                <a:spcPct val="40000"/>
              </a:spcBef>
              <a:buClr>
                <a:srgbClr val="000000"/>
              </a:buClr>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People see themselves as part of something larger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and more important than their own job, department, systems, … </a:t>
            </a:r>
          </a:p>
          <a:p>
            <a:pPr marL="457200" indent="-457200" algn="l" eaLnBrk="1" hangingPunct="1">
              <a:lnSpc>
                <a:spcPct val="90000"/>
              </a:lnSpc>
              <a:spcBef>
                <a:spcPct val="40000"/>
              </a:spcBef>
              <a:buClr>
                <a:srgbClr val="000000"/>
              </a:buClr>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Without this, issues and objectives will be seen in functional (organisational) terms</a:t>
            </a:r>
          </a:p>
          <a:p>
            <a:pPr marL="457200" indent="-457200" algn="l" eaLnBrk="1" hangingPunct="1">
              <a:lnSpc>
                <a:spcPct val="90000"/>
              </a:lnSpc>
              <a:spcBef>
                <a:spcPct val="40000"/>
              </a:spcBef>
              <a:buClr>
                <a:srgbClr val="000000"/>
              </a:buClr>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Actual client comments – The focus on w</a:t>
            </a:r>
            <a:r>
              <a:rPr lang="en-CA" sz="2400" i="1" dirty="0">
                <a:solidFill>
                  <a:srgbClr val="000000"/>
                </a:solidFill>
                <a:latin typeface="Arial" panose="020B0604020202020204" pitchFamily="34" charset="0"/>
                <a:cs typeface="Arial" panose="020B0604020202020204" pitchFamily="34" charset="0"/>
              </a:rPr>
              <a:t>hat</a:t>
            </a:r>
            <a:r>
              <a:rPr lang="is-IS" sz="2400" dirty="0">
                <a:solidFill>
                  <a:srgbClr val="000000"/>
                </a:solidFill>
                <a:latin typeface="Arial" panose="020B0604020202020204" pitchFamily="34" charset="0"/>
                <a:cs typeface="Arial" panose="020B0604020202020204" pitchFamily="34" charset="0"/>
              </a:rPr>
              <a:t>…</a:t>
            </a:r>
            <a:endParaRPr lang="en-CA" sz="2400" dirty="0">
              <a:solidFill>
                <a:srgbClr val="000000"/>
              </a:solidFill>
              <a:latin typeface="Arial" panose="020B0604020202020204" pitchFamily="34" charset="0"/>
              <a:cs typeface="Arial" panose="020B0604020202020204" pitchFamily="34" charset="0"/>
            </a:endParaRPr>
          </a:p>
          <a:p>
            <a:pPr marL="914400" lvl="1" indent="-457200" algn="l" eaLnBrk="1" hangingPunct="1">
              <a:lnSpc>
                <a:spcPct val="90000"/>
              </a:lnSpc>
              <a:spcBef>
                <a:spcPct val="40000"/>
              </a:spcBef>
              <a:buClr>
                <a:srgbClr val="000000"/>
              </a:buClr>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adds clarity and critical thinking.</a:t>
            </a:r>
          </a:p>
          <a:p>
            <a:pPr marL="914400" lvl="1" indent="-457200" algn="l" eaLnBrk="1" hangingPunct="1">
              <a:lnSpc>
                <a:spcPct val="90000"/>
              </a:lnSpc>
              <a:spcBef>
                <a:spcPct val="40000"/>
              </a:spcBef>
              <a:buClr>
                <a:srgbClr val="000000"/>
              </a:buClr>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highlights how far removed the “as-is”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is from “what” we’re trying to do.</a:t>
            </a:r>
          </a:p>
          <a:p>
            <a:pPr marL="914400" lvl="1" indent="-457200" algn="l" eaLnBrk="1" hangingPunct="1">
              <a:lnSpc>
                <a:spcPct val="90000"/>
              </a:lnSpc>
              <a:spcBef>
                <a:spcPct val="40000"/>
              </a:spcBef>
              <a:buClr>
                <a:srgbClr val="000000"/>
              </a:buClr>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avoids the tension that comes with “who and how,”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which is personal (it depersonalises in a good way</a:t>
            </a:r>
          </a:p>
        </p:txBody>
      </p:sp>
      <p:grpSp>
        <p:nvGrpSpPr>
          <p:cNvPr id="5" name="Group 4">
            <a:extLst>
              <a:ext uri="{FF2B5EF4-FFF2-40B4-BE49-F238E27FC236}">
                <a16:creationId xmlns:a16="http://schemas.microsoft.com/office/drawing/2014/main" id="{D355BA25-8167-8508-0EDD-EB28ACB46948}"/>
              </a:ext>
            </a:extLst>
          </p:cNvPr>
          <p:cNvGrpSpPr/>
          <p:nvPr/>
        </p:nvGrpSpPr>
        <p:grpSpPr>
          <a:xfrm>
            <a:off x="6778689" y="652465"/>
            <a:ext cx="4143130" cy="652464"/>
            <a:chOff x="7497330" y="3617803"/>
            <a:chExt cx="2310825" cy="363911"/>
          </a:xfrm>
        </p:grpSpPr>
        <p:sp>
          <p:nvSpPr>
            <p:cNvPr id="6" name="AutoShape 22">
              <a:extLst>
                <a:ext uri="{FF2B5EF4-FFF2-40B4-BE49-F238E27FC236}">
                  <a16:creationId xmlns:a16="http://schemas.microsoft.com/office/drawing/2014/main" id="{79E99F41-66FB-D704-EB04-7F37B3944FFE}"/>
                </a:ext>
              </a:extLst>
            </p:cNvPr>
            <p:cNvSpPr>
              <a:spLocks noChangeArrowheads="1"/>
            </p:cNvSpPr>
            <p:nvPr/>
          </p:nvSpPr>
          <p:spPr bwMode="auto">
            <a:xfrm>
              <a:off x="7879766" y="3636354"/>
              <a:ext cx="1508012" cy="312738"/>
            </a:xfrm>
            <a:prstGeom prst="roundRect">
              <a:avLst>
                <a:gd name="adj" fmla="val 16667"/>
              </a:avLst>
            </a:prstGeom>
            <a:solidFill>
              <a:srgbClr val="CD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dirty="0">
                <a:solidFill>
                  <a:srgbClr val="000000"/>
                </a:solidFill>
              </a:endParaRPr>
            </a:p>
          </p:txBody>
        </p:sp>
        <p:grpSp>
          <p:nvGrpSpPr>
            <p:cNvPr id="7" name="Group 6">
              <a:extLst>
                <a:ext uri="{FF2B5EF4-FFF2-40B4-BE49-F238E27FC236}">
                  <a16:creationId xmlns:a16="http://schemas.microsoft.com/office/drawing/2014/main" id="{D9977D69-4C3A-F149-21D5-5576378ADD46}"/>
                </a:ext>
              </a:extLst>
            </p:cNvPr>
            <p:cNvGrpSpPr/>
            <p:nvPr/>
          </p:nvGrpSpPr>
          <p:grpSpPr>
            <a:xfrm>
              <a:off x="8171131" y="3698848"/>
              <a:ext cx="1147490" cy="191082"/>
              <a:chOff x="1514963" y="2380509"/>
              <a:chExt cx="1147490" cy="191082"/>
            </a:xfrm>
          </p:grpSpPr>
          <p:sp>
            <p:nvSpPr>
              <p:cNvPr id="17" name="AutoShape 23">
                <a:extLst>
                  <a:ext uri="{FF2B5EF4-FFF2-40B4-BE49-F238E27FC236}">
                    <a16:creationId xmlns:a16="http://schemas.microsoft.com/office/drawing/2014/main" id="{8DF913EC-928B-F51C-B90A-BEFEF9021671}"/>
                  </a:ext>
                </a:extLst>
              </p:cNvPr>
              <p:cNvSpPr>
                <a:spLocks noChangeArrowheads="1"/>
              </p:cNvSpPr>
              <p:nvPr/>
            </p:nvSpPr>
            <p:spPr bwMode="auto">
              <a:xfrm>
                <a:off x="1514963" y="2390616"/>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8" name="AutoShape 23">
                <a:extLst>
                  <a:ext uri="{FF2B5EF4-FFF2-40B4-BE49-F238E27FC236}">
                    <a16:creationId xmlns:a16="http://schemas.microsoft.com/office/drawing/2014/main" id="{BB01996C-6031-F999-5DE0-B151FD54E47E}"/>
                  </a:ext>
                </a:extLst>
              </p:cNvPr>
              <p:cNvSpPr>
                <a:spLocks noChangeArrowheads="1"/>
              </p:cNvSpPr>
              <p:nvPr/>
            </p:nvSpPr>
            <p:spPr bwMode="auto">
              <a:xfrm>
                <a:off x="1754210" y="238902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9" name="AutoShape 23">
                <a:extLst>
                  <a:ext uri="{FF2B5EF4-FFF2-40B4-BE49-F238E27FC236}">
                    <a16:creationId xmlns:a16="http://schemas.microsoft.com/office/drawing/2014/main" id="{58A6CDDB-58E9-D025-69F8-1908528B83CB}"/>
                  </a:ext>
                </a:extLst>
              </p:cNvPr>
              <p:cNvSpPr>
                <a:spLocks noChangeArrowheads="1"/>
              </p:cNvSpPr>
              <p:nvPr/>
            </p:nvSpPr>
            <p:spPr bwMode="auto">
              <a:xfrm>
                <a:off x="1993457" y="2387441"/>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20" name="AutoShape 23">
                <a:extLst>
                  <a:ext uri="{FF2B5EF4-FFF2-40B4-BE49-F238E27FC236}">
                    <a16:creationId xmlns:a16="http://schemas.microsoft.com/office/drawing/2014/main" id="{F265733C-170A-0F96-5802-CE3BB4B84658}"/>
                  </a:ext>
                </a:extLst>
              </p:cNvPr>
              <p:cNvSpPr>
                <a:spLocks noChangeArrowheads="1"/>
              </p:cNvSpPr>
              <p:nvPr/>
            </p:nvSpPr>
            <p:spPr bwMode="auto">
              <a:xfrm>
                <a:off x="2232704" y="2382097"/>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21" name="AutoShape 23">
                <a:extLst>
                  <a:ext uri="{FF2B5EF4-FFF2-40B4-BE49-F238E27FC236}">
                    <a16:creationId xmlns:a16="http://schemas.microsoft.com/office/drawing/2014/main" id="{3E6CB6E3-30AE-326D-CCB1-D66453AB95CC}"/>
                  </a:ext>
                </a:extLst>
              </p:cNvPr>
              <p:cNvSpPr>
                <a:spLocks noChangeArrowheads="1"/>
              </p:cNvSpPr>
              <p:nvPr/>
            </p:nvSpPr>
            <p:spPr bwMode="auto">
              <a:xfrm>
                <a:off x="2471953" y="238050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grpSp>
        <p:cxnSp>
          <p:nvCxnSpPr>
            <p:cNvPr id="8" name="AutoShape 14">
              <a:extLst>
                <a:ext uri="{FF2B5EF4-FFF2-40B4-BE49-F238E27FC236}">
                  <a16:creationId xmlns:a16="http://schemas.microsoft.com/office/drawing/2014/main" id="{CEA25E1A-0219-775C-0F3E-7BE4771328F2}"/>
                </a:ext>
              </a:extLst>
            </p:cNvPr>
            <p:cNvCxnSpPr>
              <a:cxnSpLocks noChangeShapeType="1"/>
            </p:cNvCxnSpPr>
            <p:nvPr/>
          </p:nvCxnSpPr>
          <p:spPr bwMode="auto">
            <a:xfrm flipV="1">
              <a:off x="9390677" y="3704221"/>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9" name="Group 8">
              <a:extLst>
                <a:ext uri="{FF2B5EF4-FFF2-40B4-BE49-F238E27FC236}">
                  <a16:creationId xmlns:a16="http://schemas.microsoft.com/office/drawing/2014/main" id="{F9593C3E-5483-3267-6417-914BCF92056B}"/>
                </a:ext>
              </a:extLst>
            </p:cNvPr>
            <p:cNvGrpSpPr/>
            <p:nvPr/>
          </p:nvGrpSpPr>
          <p:grpSpPr>
            <a:xfrm>
              <a:off x="7497330" y="3726766"/>
              <a:ext cx="376238" cy="161348"/>
              <a:chOff x="953872" y="2412184"/>
              <a:chExt cx="376238" cy="161348"/>
            </a:xfrm>
          </p:grpSpPr>
          <p:cxnSp>
            <p:nvCxnSpPr>
              <p:cNvPr id="15" name="AutoShape 13">
                <a:extLst>
                  <a:ext uri="{FF2B5EF4-FFF2-40B4-BE49-F238E27FC236}">
                    <a16:creationId xmlns:a16="http://schemas.microsoft.com/office/drawing/2014/main" id="{B04CA093-3EF3-2EC2-A171-A650DC41D5BF}"/>
                  </a:ext>
                </a:extLst>
              </p:cNvPr>
              <p:cNvCxnSpPr>
                <a:cxnSpLocks noChangeShapeType="1"/>
              </p:cNvCxnSpPr>
              <p:nvPr/>
            </p:nvCxnSpPr>
            <p:spPr bwMode="auto">
              <a:xfrm>
                <a:off x="1115130" y="2494372"/>
                <a:ext cx="214980" cy="47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Oval 35">
                <a:extLst>
                  <a:ext uri="{FF2B5EF4-FFF2-40B4-BE49-F238E27FC236}">
                    <a16:creationId xmlns:a16="http://schemas.microsoft.com/office/drawing/2014/main" id="{27A23DA6-87B3-4EF7-4461-13AFF790098B}"/>
                  </a:ext>
                </a:extLst>
              </p:cNvPr>
              <p:cNvSpPr>
                <a:spLocks noChangeArrowheads="1"/>
              </p:cNvSpPr>
              <p:nvPr/>
            </p:nvSpPr>
            <p:spPr bwMode="auto">
              <a:xfrm>
                <a:off x="953872" y="2412184"/>
                <a:ext cx="161348" cy="161348"/>
              </a:xfrm>
              <a:prstGeom prst="ellipse">
                <a:avLst/>
              </a:prstGeom>
              <a:solidFill>
                <a:srgbClr val="D9FC79"/>
              </a:solid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a:buClr>
                    <a:srgbClr val="000000"/>
                  </a:buClr>
                </a:pPr>
                <a:endParaRPr lang="en-CA">
                  <a:solidFill>
                    <a:srgbClr val="000000"/>
                  </a:solidFill>
                </a:endParaRPr>
              </a:p>
            </p:txBody>
          </p:sp>
        </p:grpSp>
        <p:sp>
          <p:nvSpPr>
            <p:cNvPr id="10" name="Oval 35">
              <a:extLst>
                <a:ext uri="{FF2B5EF4-FFF2-40B4-BE49-F238E27FC236}">
                  <a16:creationId xmlns:a16="http://schemas.microsoft.com/office/drawing/2014/main" id="{6FE48275-D29C-1121-4B1E-6F2506392E54}"/>
                </a:ext>
              </a:extLst>
            </p:cNvPr>
            <p:cNvSpPr>
              <a:spLocks noChangeArrowheads="1"/>
            </p:cNvSpPr>
            <p:nvPr/>
          </p:nvSpPr>
          <p:spPr bwMode="auto">
            <a:xfrm>
              <a:off x="9640689" y="3617803"/>
              <a:ext cx="159020" cy="159020"/>
            </a:xfrm>
            <a:prstGeom prst="ellipse">
              <a:avLst/>
            </a:prstGeom>
            <a:solidFill>
              <a:srgbClr val="FF99CC"/>
            </a:solid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a:buClr>
                  <a:srgbClr val="000000"/>
                </a:buClr>
              </a:pPr>
              <a:endParaRPr lang="en-CA">
                <a:solidFill>
                  <a:srgbClr val="000000"/>
                </a:solidFill>
              </a:endParaRPr>
            </a:p>
          </p:txBody>
        </p:sp>
        <p:sp>
          <p:nvSpPr>
            <p:cNvPr id="11" name="Oval 35">
              <a:extLst>
                <a:ext uri="{FF2B5EF4-FFF2-40B4-BE49-F238E27FC236}">
                  <a16:creationId xmlns:a16="http://schemas.microsoft.com/office/drawing/2014/main" id="{9163975D-D8AB-8017-07B7-6ED28448C314}"/>
                </a:ext>
              </a:extLst>
            </p:cNvPr>
            <p:cNvSpPr>
              <a:spLocks noChangeArrowheads="1"/>
            </p:cNvSpPr>
            <p:nvPr/>
          </p:nvSpPr>
          <p:spPr bwMode="auto">
            <a:xfrm>
              <a:off x="9649135" y="3822694"/>
              <a:ext cx="159020" cy="159020"/>
            </a:xfrm>
            <a:prstGeom prst="ellipse">
              <a:avLst/>
            </a:prstGeom>
            <a:solidFill>
              <a:srgbClr val="FF99CC"/>
            </a:solid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a:buClr>
                  <a:srgbClr val="000000"/>
                </a:buClr>
              </a:pPr>
              <a:endParaRPr lang="en-CA">
                <a:solidFill>
                  <a:srgbClr val="000000"/>
                </a:solidFill>
              </a:endParaRPr>
            </a:p>
          </p:txBody>
        </p:sp>
        <p:cxnSp>
          <p:nvCxnSpPr>
            <p:cNvPr id="12" name="Straight Connector 11">
              <a:extLst>
                <a:ext uri="{FF2B5EF4-FFF2-40B4-BE49-F238E27FC236}">
                  <a16:creationId xmlns:a16="http://schemas.microsoft.com/office/drawing/2014/main" id="{84E7A70A-253E-908A-8070-8F385AFC97AD}"/>
                </a:ext>
              </a:extLst>
            </p:cNvPr>
            <p:cNvCxnSpPr/>
            <p:nvPr/>
          </p:nvCxnSpPr>
          <p:spPr bwMode="auto">
            <a:xfrm>
              <a:off x="7873563" y="3730522"/>
              <a:ext cx="245897"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AutoShape 14">
              <a:extLst>
                <a:ext uri="{FF2B5EF4-FFF2-40B4-BE49-F238E27FC236}">
                  <a16:creationId xmlns:a16="http://schemas.microsoft.com/office/drawing/2014/main" id="{9F46BEC2-E733-F61B-DFFD-8D7F03E0ACD2}"/>
                </a:ext>
              </a:extLst>
            </p:cNvPr>
            <p:cNvCxnSpPr>
              <a:cxnSpLocks noChangeShapeType="1"/>
            </p:cNvCxnSpPr>
            <p:nvPr/>
          </p:nvCxnSpPr>
          <p:spPr bwMode="auto">
            <a:xfrm>
              <a:off x="9385268" y="3800262"/>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a:extLst>
                <a:ext uri="{FF2B5EF4-FFF2-40B4-BE49-F238E27FC236}">
                  <a16:creationId xmlns:a16="http://schemas.microsoft.com/office/drawing/2014/main" id="{5E74EBB7-2AC0-C31A-1EA3-87663DF4D8EE}"/>
                </a:ext>
              </a:extLst>
            </p:cNvPr>
            <p:cNvCxnSpPr/>
            <p:nvPr/>
          </p:nvCxnSpPr>
          <p:spPr bwMode="auto">
            <a:xfrm>
              <a:off x="7879426" y="3856621"/>
              <a:ext cx="246229"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33" name="Group 32">
            <a:extLst>
              <a:ext uri="{FF2B5EF4-FFF2-40B4-BE49-F238E27FC236}">
                <a16:creationId xmlns:a16="http://schemas.microsoft.com/office/drawing/2014/main" id="{BA0E2836-67B5-4520-2E09-617041420D45}"/>
              </a:ext>
            </a:extLst>
          </p:cNvPr>
          <p:cNvGrpSpPr/>
          <p:nvPr/>
        </p:nvGrpSpPr>
        <p:grpSpPr>
          <a:xfrm>
            <a:off x="7001819" y="1431475"/>
            <a:ext cx="3578225" cy="1223962"/>
            <a:chOff x="6124346" y="1431475"/>
            <a:chExt cx="3578225" cy="1223962"/>
          </a:xfrm>
        </p:grpSpPr>
        <p:grpSp>
          <p:nvGrpSpPr>
            <p:cNvPr id="22" name="Group 56">
              <a:extLst>
                <a:ext uri="{FF2B5EF4-FFF2-40B4-BE49-F238E27FC236}">
                  <a16:creationId xmlns:a16="http://schemas.microsoft.com/office/drawing/2014/main" id="{2C7CD749-747F-28CA-50F2-829AAA45AB5B}"/>
                </a:ext>
              </a:extLst>
            </p:cNvPr>
            <p:cNvGrpSpPr>
              <a:grpSpLocks/>
            </p:cNvGrpSpPr>
            <p:nvPr/>
          </p:nvGrpSpPr>
          <p:grpSpPr bwMode="auto">
            <a:xfrm>
              <a:off x="6124346" y="1431475"/>
              <a:ext cx="3578225" cy="1223962"/>
              <a:chOff x="2327275" y="1031875"/>
              <a:chExt cx="4864100" cy="1965325"/>
            </a:xfrm>
          </p:grpSpPr>
          <p:sp>
            <p:nvSpPr>
              <p:cNvPr id="23" name="Rectangle 9">
                <a:extLst>
                  <a:ext uri="{FF2B5EF4-FFF2-40B4-BE49-F238E27FC236}">
                    <a16:creationId xmlns:a16="http://schemas.microsoft.com/office/drawing/2014/main" id="{7BE310AE-F1FA-661F-224D-A41B98D017D7}"/>
                  </a:ext>
                </a:extLst>
              </p:cNvPr>
              <p:cNvSpPr>
                <a:spLocks noChangeArrowheads="1"/>
              </p:cNvSpPr>
              <p:nvPr/>
            </p:nvSpPr>
            <p:spPr bwMode="auto">
              <a:xfrm>
                <a:off x="2426303" y="1031875"/>
                <a:ext cx="1087623" cy="1965325"/>
              </a:xfrm>
              <a:prstGeom prst="rect">
                <a:avLst/>
              </a:prstGeom>
              <a:solidFill>
                <a:srgbClr val="D9FC79"/>
              </a:solidFill>
              <a:ln w="12700">
                <a:solidFill>
                  <a:schemeClr val="tx2"/>
                </a:solidFill>
                <a:miter lim="800000"/>
                <a:headEnd/>
                <a:tailEnd/>
              </a:ln>
            </p:spPr>
            <p:txBody>
              <a:bodyPr lIns="36000" rIns="36000"/>
              <a:lstStyle/>
              <a:p>
                <a:pPr algn="ctr">
                  <a:lnSpc>
                    <a:spcPct val="100000"/>
                  </a:lnSpc>
                  <a:spcBef>
                    <a:spcPct val="0"/>
                  </a:spcBef>
                  <a:buClrTx/>
                  <a:buFontTx/>
                  <a:buNone/>
                </a:pPr>
                <a:r>
                  <a:rPr lang="en-US" sz="1200" dirty="0">
                    <a:cs typeface="Arial" charset="0"/>
                  </a:rPr>
                  <a:t>Function 1</a:t>
                </a:r>
              </a:p>
            </p:txBody>
          </p:sp>
          <p:sp>
            <p:nvSpPr>
              <p:cNvPr id="24" name="Rectangle 10">
                <a:extLst>
                  <a:ext uri="{FF2B5EF4-FFF2-40B4-BE49-F238E27FC236}">
                    <a16:creationId xmlns:a16="http://schemas.microsoft.com/office/drawing/2014/main" id="{8579017E-0414-1AC6-945F-EDB729812720}"/>
                  </a:ext>
                </a:extLst>
              </p:cNvPr>
              <p:cNvSpPr>
                <a:spLocks noChangeArrowheads="1"/>
              </p:cNvSpPr>
              <p:nvPr/>
            </p:nvSpPr>
            <p:spPr bwMode="auto">
              <a:xfrm>
                <a:off x="3634774" y="1031875"/>
                <a:ext cx="1087625" cy="1965325"/>
              </a:xfrm>
              <a:prstGeom prst="rect">
                <a:avLst/>
              </a:prstGeom>
              <a:solidFill>
                <a:srgbClr val="EBC1FF"/>
              </a:solidFill>
              <a:ln w="12700">
                <a:solidFill>
                  <a:schemeClr val="tx2"/>
                </a:solidFill>
                <a:miter lim="800000"/>
                <a:headEnd/>
                <a:tailEnd/>
              </a:ln>
            </p:spPr>
            <p:txBody>
              <a:bodyPr lIns="36000" rIns="36000" anchorCtr="1"/>
              <a:lstStyle/>
              <a:p>
                <a:pPr lvl="0" algn="ctr">
                  <a:spcBef>
                    <a:spcPct val="0"/>
                  </a:spcBef>
                </a:pPr>
                <a:r>
                  <a:rPr lang="en-US" sz="1200" dirty="0">
                    <a:cs typeface="Arial" charset="0"/>
                  </a:rPr>
                  <a:t>Function 2</a:t>
                </a:r>
              </a:p>
            </p:txBody>
          </p:sp>
          <p:sp>
            <p:nvSpPr>
              <p:cNvPr id="25" name="Rectangle 11">
                <a:extLst>
                  <a:ext uri="{FF2B5EF4-FFF2-40B4-BE49-F238E27FC236}">
                    <a16:creationId xmlns:a16="http://schemas.microsoft.com/office/drawing/2014/main" id="{A56D7DC6-4422-BE98-0F99-059731E5793D}"/>
                  </a:ext>
                </a:extLst>
              </p:cNvPr>
              <p:cNvSpPr>
                <a:spLocks noChangeArrowheads="1"/>
              </p:cNvSpPr>
              <p:nvPr/>
            </p:nvSpPr>
            <p:spPr bwMode="auto">
              <a:xfrm>
                <a:off x="5976189" y="1031875"/>
                <a:ext cx="1109205" cy="1965325"/>
              </a:xfrm>
              <a:prstGeom prst="rect">
                <a:avLst/>
              </a:prstGeom>
              <a:solidFill>
                <a:srgbClr val="FFD579"/>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4</a:t>
                </a:r>
              </a:p>
            </p:txBody>
          </p:sp>
          <p:sp>
            <p:nvSpPr>
              <p:cNvPr id="26" name="Rectangle 12">
                <a:extLst>
                  <a:ext uri="{FF2B5EF4-FFF2-40B4-BE49-F238E27FC236}">
                    <a16:creationId xmlns:a16="http://schemas.microsoft.com/office/drawing/2014/main" id="{9D3CEC99-813E-303C-0C46-CCE603987259}"/>
                  </a:ext>
                </a:extLst>
              </p:cNvPr>
              <p:cNvSpPr>
                <a:spLocks noChangeArrowheads="1"/>
              </p:cNvSpPr>
              <p:nvPr/>
            </p:nvSpPr>
            <p:spPr bwMode="auto">
              <a:xfrm>
                <a:off x="4841089" y="1031875"/>
                <a:ext cx="1016411" cy="1965325"/>
              </a:xfrm>
              <a:prstGeom prst="rect">
                <a:avLst/>
              </a:prstGeom>
              <a:solidFill>
                <a:srgbClr val="FFA8D6"/>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3</a:t>
                </a:r>
              </a:p>
            </p:txBody>
          </p:sp>
          <p:sp>
            <p:nvSpPr>
              <p:cNvPr id="27" name="AutoShape 16">
                <a:extLst>
                  <a:ext uri="{FF2B5EF4-FFF2-40B4-BE49-F238E27FC236}">
                    <a16:creationId xmlns:a16="http://schemas.microsoft.com/office/drawing/2014/main" id="{85B4ADC1-A85F-20AC-E3B8-AD7E6EE9B425}"/>
                  </a:ext>
                </a:extLst>
              </p:cNvPr>
              <p:cNvSpPr>
                <a:spLocks noChangeArrowheads="1"/>
              </p:cNvSpPr>
              <p:nvPr/>
            </p:nvSpPr>
            <p:spPr bwMode="auto">
              <a:xfrm>
                <a:off x="2327275" y="1628355"/>
                <a:ext cx="4864100" cy="1062958"/>
              </a:xfrm>
              <a:prstGeom prst="roundRect">
                <a:avLst>
                  <a:gd name="adj" fmla="val 16667"/>
                </a:avLst>
              </a:prstGeom>
              <a:solidFill>
                <a:srgbClr val="CCFFFF"/>
              </a:solidFill>
              <a:ln w="12700">
                <a:solidFill>
                  <a:schemeClr val="tx1"/>
                </a:solidFill>
                <a:round/>
                <a:headEnd type="none" w="sm" len="sm"/>
                <a:tailEnd type="none" w="sm" len="sm"/>
              </a:ln>
            </p:spPr>
            <p:txBody>
              <a:bodyPr wrap="none" anchor="ctr"/>
              <a:lstStyle/>
              <a:p>
                <a:pPr algn="ctr">
                  <a:lnSpc>
                    <a:spcPct val="100000"/>
                  </a:lnSpc>
                  <a:spcBef>
                    <a:spcPct val="0"/>
                  </a:spcBef>
                  <a:buClrTx/>
                  <a:buFontTx/>
                  <a:buNone/>
                </a:pPr>
                <a:endParaRPr lang="en-US" sz="1600" i="1" dirty="0">
                  <a:solidFill>
                    <a:srgbClr val="000000"/>
                  </a:solidFill>
                  <a:cs typeface="Arial" charset="0"/>
                </a:endParaRPr>
              </a:p>
            </p:txBody>
          </p:sp>
        </p:grpSp>
        <p:sp>
          <p:nvSpPr>
            <p:cNvPr id="28" name="AutoShape 23">
              <a:extLst>
                <a:ext uri="{FF2B5EF4-FFF2-40B4-BE49-F238E27FC236}">
                  <a16:creationId xmlns:a16="http://schemas.microsoft.com/office/drawing/2014/main" id="{22FE0C4B-12B1-026E-8EB6-E452878A9A62}"/>
                </a:ext>
              </a:extLst>
            </p:cNvPr>
            <p:cNvSpPr>
              <a:spLocks noChangeArrowheads="1"/>
            </p:cNvSpPr>
            <p:nvPr/>
          </p:nvSpPr>
          <p:spPr bwMode="auto">
            <a:xfrm>
              <a:off x="6364379" y="1962156"/>
              <a:ext cx="341552" cy="324474"/>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29" name="AutoShape 23">
              <a:extLst>
                <a:ext uri="{FF2B5EF4-FFF2-40B4-BE49-F238E27FC236}">
                  <a16:creationId xmlns:a16="http://schemas.microsoft.com/office/drawing/2014/main" id="{87FC2964-E96D-7006-C203-7076976B0A05}"/>
                </a:ext>
              </a:extLst>
            </p:cNvPr>
            <p:cNvSpPr>
              <a:spLocks noChangeArrowheads="1"/>
            </p:cNvSpPr>
            <p:nvPr/>
          </p:nvSpPr>
          <p:spPr bwMode="auto">
            <a:xfrm>
              <a:off x="7061100" y="1959311"/>
              <a:ext cx="341552" cy="324474"/>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30" name="AutoShape 23">
              <a:extLst>
                <a:ext uri="{FF2B5EF4-FFF2-40B4-BE49-F238E27FC236}">
                  <a16:creationId xmlns:a16="http://schemas.microsoft.com/office/drawing/2014/main" id="{96D6925D-2EB6-9DFE-82BD-CE92274DE49C}"/>
                </a:ext>
              </a:extLst>
            </p:cNvPr>
            <p:cNvSpPr>
              <a:spLocks noChangeArrowheads="1"/>
            </p:cNvSpPr>
            <p:nvPr/>
          </p:nvSpPr>
          <p:spPr bwMode="auto">
            <a:xfrm>
              <a:off x="7757821" y="1956464"/>
              <a:ext cx="341552" cy="324474"/>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31" name="AutoShape 23">
              <a:extLst>
                <a:ext uri="{FF2B5EF4-FFF2-40B4-BE49-F238E27FC236}">
                  <a16:creationId xmlns:a16="http://schemas.microsoft.com/office/drawing/2014/main" id="{761A50B4-77BE-AB3E-F840-C336B89BA3DF}"/>
                </a:ext>
              </a:extLst>
            </p:cNvPr>
            <p:cNvSpPr>
              <a:spLocks noChangeArrowheads="1"/>
            </p:cNvSpPr>
            <p:nvPr/>
          </p:nvSpPr>
          <p:spPr bwMode="auto">
            <a:xfrm>
              <a:off x="8454542" y="1946882"/>
              <a:ext cx="341552" cy="324474"/>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32" name="AutoShape 23">
              <a:extLst>
                <a:ext uri="{FF2B5EF4-FFF2-40B4-BE49-F238E27FC236}">
                  <a16:creationId xmlns:a16="http://schemas.microsoft.com/office/drawing/2014/main" id="{E0C97B08-C529-E95A-C6D4-4169FCC607EA}"/>
                </a:ext>
              </a:extLst>
            </p:cNvPr>
            <p:cNvSpPr>
              <a:spLocks noChangeArrowheads="1"/>
            </p:cNvSpPr>
            <p:nvPr/>
          </p:nvSpPr>
          <p:spPr bwMode="auto">
            <a:xfrm>
              <a:off x="9151261" y="1944035"/>
              <a:ext cx="341552" cy="324474"/>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grpSp>
    </p:spTree>
    <p:extLst>
      <p:ext uri="{BB962C8B-B14F-4D97-AF65-F5344CB8AC3E}">
        <p14:creationId xmlns:p14="http://schemas.microsoft.com/office/powerpoint/2010/main" val="44584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Don</a:t>
            </a:r>
            <a:r>
              <a:rPr lang="uk-UA" dirty="0"/>
              <a:t>'</a:t>
            </a:r>
            <a:r>
              <a:rPr lang="en-US" dirty="0"/>
              <a:t>t </a:t>
            </a:r>
            <a:r>
              <a:rPr lang="en-US" u="sng" dirty="0"/>
              <a:t>start</a:t>
            </a:r>
            <a:r>
              <a:rPr lang="en-US" dirty="0"/>
              <a:t> with “why?” </a:t>
            </a:r>
          </a:p>
        </p:txBody>
      </p:sp>
      <p:sp>
        <p:nvSpPr>
          <p:cNvPr id="6" name="TextBox 5"/>
          <p:cNvSpPr txBox="1"/>
          <p:nvPr/>
        </p:nvSpPr>
        <p:spPr>
          <a:xfrm>
            <a:off x="885238" y="912623"/>
            <a:ext cx="10380860" cy="3785652"/>
          </a:xfrm>
          <a:prstGeom prst="rect">
            <a:avLst/>
          </a:prstGeom>
          <a:noFill/>
        </p:spPr>
        <p:txBody>
          <a:bodyPr wrap="square" rtlCol="0">
            <a:spAutoFit/>
          </a:bodyPr>
          <a:lstStyle/>
          <a:p>
            <a:pPr algn="l" eaLnBrk="0" hangingPunct="0">
              <a:buClr>
                <a:srgbClr val="000000"/>
              </a:buClr>
              <a:buFontTx/>
              <a:buNone/>
            </a:pPr>
            <a:r>
              <a:rPr lang="en-CA" sz="2400" dirty="0">
                <a:solidFill>
                  <a:srgbClr val="000000"/>
                </a:solidFill>
                <a:latin typeface="Arial" charset="0"/>
                <a:ea typeface="ＭＳ Ｐゴシック" charset="0"/>
                <a:cs typeface="ＭＳ Ｐゴシック" charset="0"/>
              </a:rPr>
              <a:t>The essence of the technique:</a:t>
            </a:r>
          </a:p>
          <a:p>
            <a:pPr algn="l" eaLnBrk="0" hangingPunct="0">
              <a:buClr>
                <a:srgbClr val="000000"/>
              </a:buClr>
              <a:buFontTx/>
              <a:buNone/>
            </a:pPr>
            <a:r>
              <a:rPr lang="en-US" sz="2400" dirty="0">
                <a:solidFill>
                  <a:srgbClr val="000000"/>
                </a:solidFill>
                <a:latin typeface="Arial" charset="0"/>
                <a:ea typeface="ＭＳ Ｐゴシック" charset="0"/>
                <a:cs typeface="ＭＳ Ｐゴシック" charset="0"/>
              </a:rPr>
              <a:t>After </a:t>
            </a:r>
            <a:r>
              <a:rPr lang="en-US" sz="2400" i="1" dirty="0">
                <a:solidFill>
                  <a:srgbClr val="000000"/>
                </a:solidFill>
                <a:latin typeface="Arial" charset="0"/>
                <a:ea typeface="ＭＳ Ｐゴシック" charset="0"/>
                <a:cs typeface="ＭＳ Ｐゴシック" charset="0"/>
              </a:rPr>
              <a:t>venting and</a:t>
            </a:r>
            <a:r>
              <a:rPr lang="en-US" sz="2400" dirty="0">
                <a:solidFill>
                  <a:srgbClr val="000000"/>
                </a:solidFill>
                <a:latin typeface="Arial" charset="0"/>
                <a:ea typeface="ＭＳ Ｐゴシック" charset="0"/>
                <a:cs typeface="ＭＳ Ｐゴシック" charset="0"/>
              </a:rPr>
              <a:t> establishing the essential </a:t>
            </a:r>
            <a:r>
              <a:rPr lang="en-US" sz="2400" i="1" dirty="0">
                <a:solidFill>
                  <a:srgbClr val="000000"/>
                </a:solidFill>
                <a:latin typeface="Arial" charset="0"/>
                <a:ea typeface="ＭＳ Ｐゴシック" charset="0"/>
                <a:cs typeface="ＭＳ Ｐゴシック" charset="0"/>
              </a:rPr>
              <a:t>what</a:t>
            </a:r>
            <a:r>
              <a:rPr lang="en-US" sz="2400" dirty="0">
                <a:solidFill>
                  <a:srgbClr val="000000"/>
                </a:solidFill>
                <a:latin typeface="Arial" charset="0"/>
                <a:ea typeface="ＭＳ Ｐゴシック" charset="0"/>
                <a:cs typeface="ＭＳ Ｐゴシック" charset="0"/>
              </a:rPr>
              <a:t> of the process or area being studied, conduct a three-part, stakeholder-based assessment of the as-is situation. </a:t>
            </a:r>
            <a:br>
              <a:rPr lang="en-US" sz="2400" dirty="0">
                <a:solidFill>
                  <a:srgbClr val="000000"/>
                </a:solidFill>
                <a:latin typeface="Arial" charset="0"/>
                <a:ea typeface="ＭＳ Ｐゴシック" charset="0"/>
                <a:cs typeface="ＭＳ Ｐゴシック" charset="0"/>
              </a:rPr>
            </a:br>
            <a:endParaRPr lang="en-US" sz="2400" dirty="0">
              <a:solidFill>
                <a:srgbClr val="000000"/>
              </a:solidFill>
              <a:latin typeface="Arial" charset="0"/>
              <a:ea typeface="ＭＳ Ｐゴシック" charset="0"/>
              <a:cs typeface="ＭＳ Ｐゴシック" charset="0"/>
            </a:endParaRPr>
          </a:p>
          <a:p>
            <a:pPr algn="l" eaLnBrk="0" hangingPunct="0">
              <a:buClr>
                <a:srgbClr val="000000"/>
              </a:buClr>
              <a:buFontTx/>
              <a:buNone/>
            </a:pPr>
            <a:r>
              <a:rPr lang="en-US" sz="2400" dirty="0">
                <a:solidFill>
                  <a:srgbClr val="000000"/>
                </a:solidFill>
                <a:latin typeface="Arial" charset="0"/>
                <a:ea typeface="ＭＳ Ｐゴシック" charset="0"/>
                <a:cs typeface="ＭＳ Ｐゴシック" charset="0"/>
              </a:rPr>
              <a:t>The three Cs:</a:t>
            </a:r>
          </a:p>
          <a:p>
            <a:pPr marL="342900" indent="-342900" eaLnBrk="0" hangingPunct="0">
              <a:buClr>
                <a:srgbClr val="000000"/>
              </a:buClr>
            </a:pPr>
            <a:r>
              <a:rPr lang="en-US" sz="2400" dirty="0">
                <a:solidFill>
                  <a:srgbClr val="000000"/>
                </a:solidFill>
                <a:latin typeface="Arial" charset="0"/>
                <a:ea typeface="ＭＳ Ｐゴシック" charset="0"/>
                <a:cs typeface="ＭＳ Ｐゴシック" charset="0"/>
              </a:rPr>
              <a:t>Concerns – each stakeholder group</a:t>
            </a:r>
            <a:r>
              <a:rPr lang="uk-UA" sz="2400" dirty="0">
                <a:solidFill>
                  <a:srgbClr val="000000"/>
                </a:solidFill>
                <a:latin typeface="Arial" charset="0"/>
                <a:ea typeface="ＭＳ Ｐゴシック" charset="0"/>
                <a:cs typeface="ＭＳ Ｐゴシック" charset="0"/>
              </a:rPr>
              <a:t>'</a:t>
            </a:r>
            <a:r>
              <a:rPr lang="en-US" sz="2400" dirty="0">
                <a:solidFill>
                  <a:srgbClr val="000000"/>
                </a:solidFill>
                <a:latin typeface="Arial" charset="0"/>
                <a:ea typeface="ＭＳ Ｐゴシック" charset="0"/>
                <a:cs typeface="ＭＳ Ｐゴシック" charset="0"/>
              </a:rPr>
              <a:t>s issues with as-is</a:t>
            </a:r>
          </a:p>
          <a:p>
            <a:pPr marL="342900" indent="-342900" eaLnBrk="0" hangingPunct="0">
              <a:buClr>
                <a:srgbClr val="000000"/>
              </a:buClr>
            </a:pPr>
            <a:r>
              <a:rPr lang="en-US" sz="2400" dirty="0">
                <a:solidFill>
                  <a:srgbClr val="000000"/>
                </a:solidFill>
                <a:latin typeface="Arial" charset="0"/>
                <a:ea typeface="ＭＳ Ｐゴシック" charset="0"/>
                <a:cs typeface="ＭＳ Ｐゴシック" charset="0"/>
              </a:rPr>
              <a:t>Context – why these concerns are arising </a:t>
            </a:r>
            <a:r>
              <a:rPr lang="en-US" sz="2400" i="1" dirty="0">
                <a:solidFill>
                  <a:srgbClr val="000000"/>
                </a:solidFill>
                <a:latin typeface="Arial" charset="0"/>
                <a:ea typeface="ＭＳ Ｐゴシック" charset="0"/>
                <a:cs typeface="ＭＳ Ｐゴシック" charset="0"/>
              </a:rPr>
              <a:t>now</a:t>
            </a:r>
          </a:p>
          <a:p>
            <a:pPr marL="342900" indent="-342900" eaLnBrk="0" hangingPunct="0">
              <a:buClr>
                <a:srgbClr val="000000"/>
              </a:buClr>
            </a:pPr>
            <a:r>
              <a:rPr lang="en-US" sz="2400" dirty="0">
                <a:solidFill>
                  <a:srgbClr val="000000"/>
                </a:solidFill>
                <a:latin typeface="Arial" charset="0"/>
                <a:ea typeface="ＭＳ Ｐゴシック" charset="0"/>
                <a:cs typeface="ＭＳ Ｐゴシック" charset="0"/>
              </a:rPr>
              <a:t>Consequence of inaction – if we don</a:t>
            </a:r>
            <a:r>
              <a:rPr lang="uk-UA" sz="2400" dirty="0">
                <a:solidFill>
                  <a:srgbClr val="000000"/>
                </a:solidFill>
                <a:latin typeface="Arial" charset="0"/>
                <a:ea typeface="ＭＳ Ｐゴシック" charset="0"/>
                <a:cs typeface="ＭＳ Ｐゴシック" charset="0"/>
              </a:rPr>
              <a:t>'</a:t>
            </a:r>
            <a:r>
              <a:rPr lang="en-US" sz="2400" dirty="0">
                <a:solidFill>
                  <a:srgbClr val="000000"/>
                </a:solidFill>
                <a:latin typeface="Arial" charset="0"/>
                <a:ea typeface="ＭＳ Ｐゴシック" charset="0"/>
                <a:cs typeface="ＭＳ Ｐゴシック" charset="0"/>
              </a:rPr>
              <a:t>t change, what</a:t>
            </a:r>
            <a:r>
              <a:rPr lang="is-IS" sz="2400" dirty="0">
                <a:solidFill>
                  <a:srgbClr val="000000"/>
                </a:solidFill>
                <a:latin typeface="Arial" charset="0"/>
                <a:ea typeface="ＭＳ Ｐゴシック" charset="0"/>
                <a:cs typeface="ＭＳ Ｐゴシック" charset="0"/>
              </a:rPr>
              <a:t>…?</a:t>
            </a:r>
            <a:endParaRPr lang="en-US" sz="2400" dirty="0">
              <a:solidFill>
                <a:srgbClr val="000000"/>
              </a:solidFill>
              <a:latin typeface="Arial" charset="0"/>
              <a:ea typeface="ＭＳ Ｐゴシック" charset="0"/>
              <a:cs typeface="ＭＳ Ｐゴシック" charset="0"/>
            </a:endParaRPr>
          </a:p>
          <a:p>
            <a:pPr algn="l" eaLnBrk="0" hangingPunct="0">
              <a:buClr>
                <a:srgbClr val="000000"/>
              </a:buClr>
              <a:buFontTx/>
              <a:buNone/>
            </a:pPr>
            <a:endParaRPr lang="is-IS" sz="2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76408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8E59-CFCA-1C42-B7A4-CB8CA1A57A77}"/>
              </a:ext>
            </a:extLst>
          </p:cNvPr>
          <p:cNvSpPr>
            <a:spLocks noGrp="1"/>
          </p:cNvSpPr>
          <p:nvPr>
            <p:ph type="title"/>
          </p:nvPr>
        </p:nvSpPr>
        <p:spPr/>
        <p:txBody>
          <a:bodyPr/>
          <a:lstStyle/>
          <a:p>
            <a:r>
              <a:rPr lang="en-US" sz="3000" dirty="0"/>
              <a:t>Our methodology – three responses to three common difficulties </a:t>
            </a:r>
          </a:p>
        </p:txBody>
      </p:sp>
      <p:sp>
        <p:nvSpPr>
          <p:cNvPr id="3" name="Rectangle 4">
            <a:extLst>
              <a:ext uri="{FF2B5EF4-FFF2-40B4-BE49-F238E27FC236}">
                <a16:creationId xmlns:a16="http://schemas.microsoft.com/office/drawing/2014/main" id="{D6E4148C-EA78-4045-B36A-79BC06D73E60}"/>
              </a:ext>
            </a:extLst>
          </p:cNvPr>
          <p:cNvSpPr>
            <a:spLocks noChangeArrowheads="1"/>
          </p:cNvSpPr>
          <p:nvPr/>
        </p:nvSpPr>
        <p:spPr bwMode="auto">
          <a:xfrm>
            <a:off x="5780292" y="3562554"/>
            <a:ext cx="5913742" cy="888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CA" i="1" dirty="0">
                <a:solidFill>
                  <a:srgbClr val="000000"/>
                </a:solidFill>
                <a:latin typeface="Calibri" panose="020F0502020204030204" pitchFamily="34" charset="0"/>
                <a:ea typeface="ＭＳ Ｐゴシック" charset="0"/>
                <a:cs typeface="Calibri" panose="020F0502020204030204" pitchFamily="34" charset="0"/>
              </a:rPr>
              <a:t>Don’t</a:t>
            </a:r>
            <a:r>
              <a:rPr lang="en-CA" dirty="0">
                <a:solidFill>
                  <a:srgbClr val="000000"/>
                </a:solidFill>
                <a:latin typeface="Calibri" panose="020F0502020204030204" pitchFamily="34" charset="0"/>
                <a:ea typeface="ＭＳ Ｐゴシック" charset="0"/>
                <a:cs typeface="Calibri" panose="020F0502020204030204" pitchFamily="34" charset="0"/>
              </a:rPr>
              <a:t> start with a problem statement! </a:t>
            </a:r>
            <a:br>
              <a:rPr lang="en-CA" dirty="0">
                <a:solidFill>
                  <a:srgbClr val="000000"/>
                </a:solidFill>
                <a:latin typeface="Calibri" panose="020F0502020204030204" pitchFamily="34" charset="0"/>
                <a:ea typeface="ＭＳ Ｐゴシック" charset="0"/>
                <a:cs typeface="Calibri" panose="020F0502020204030204" pitchFamily="34" charset="0"/>
              </a:rPr>
            </a:br>
            <a:r>
              <a:rPr lang="en-CA" dirty="0">
                <a:solidFill>
                  <a:srgbClr val="000000"/>
                </a:solidFill>
                <a:latin typeface="Calibri" panose="020F0502020204030204" pitchFamily="34" charset="0"/>
                <a:ea typeface="ＭＳ Ｐゴシック" charset="0"/>
                <a:cs typeface="Calibri" panose="020F0502020204030204" pitchFamily="34" charset="0"/>
              </a:rPr>
              <a:t>There will be some goal or issue, but don’t formalise it </a:t>
            </a:r>
            <a:r>
              <a:rPr lang="en-CA" b="1" i="1" dirty="0">
                <a:solidFill>
                  <a:srgbClr val="000000"/>
                </a:solidFill>
                <a:latin typeface="Calibri" panose="020F0502020204030204" pitchFamily="34" charset="0"/>
                <a:ea typeface="ＭＳ Ｐゴシック" charset="0"/>
                <a:cs typeface="Calibri" panose="020F0502020204030204" pitchFamily="34" charset="0"/>
              </a:rPr>
              <a:t>yet</a:t>
            </a:r>
            <a:r>
              <a:rPr lang="en-CA" dirty="0">
                <a:solidFill>
                  <a:srgbClr val="000000"/>
                </a:solidFill>
                <a:latin typeface="Calibri" panose="020F0502020204030204" pitchFamily="34" charset="0"/>
                <a:ea typeface="ＭＳ Ｐゴシック" charset="0"/>
                <a:cs typeface="Calibri" panose="020F0502020204030204" pitchFamily="34" charset="0"/>
              </a:rPr>
              <a:t>.</a:t>
            </a:r>
          </a:p>
          <a:p>
            <a:pPr fontAlgn="base">
              <a:spcBef>
                <a:spcPct val="20000"/>
              </a:spcBef>
              <a:spcAft>
                <a:spcPct val="0"/>
              </a:spcAft>
              <a:buClr>
                <a:srgbClr val="000000"/>
              </a:buClr>
              <a:defRPr/>
            </a:pPr>
            <a:r>
              <a:rPr lang="en-CA" dirty="0">
                <a:solidFill>
                  <a:srgbClr val="000000"/>
                </a:solidFill>
                <a:latin typeface="Calibri" panose="020F0502020204030204" pitchFamily="34" charset="0"/>
                <a:ea typeface="ＭＳ Ｐゴシック" charset="0"/>
                <a:cs typeface="Calibri" panose="020F0502020204030204" pitchFamily="34" charset="0"/>
              </a:rPr>
              <a:t>And remember… it may not be a “process” issue.</a:t>
            </a:r>
          </a:p>
        </p:txBody>
      </p:sp>
      <p:sp>
        <p:nvSpPr>
          <p:cNvPr id="9" name="AutoShape 11">
            <a:extLst>
              <a:ext uri="{FF2B5EF4-FFF2-40B4-BE49-F238E27FC236}">
                <a16:creationId xmlns:a16="http://schemas.microsoft.com/office/drawing/2014/main" id="{4420A6E7-5D60-AC48-88A0-8A78E2A23A38}"/>
              </a:ext>
            </a:extLst>
          </p:cNvPr>
          <p:cNvSpPr>
            <a:spLocks noChangeArrowheads="1"/>
          </p:cNvSpPr>
          <p:nvPr/>
        </p:nvSpPr>
        <p:spPr bwMode="auto">
          <a:xfrm>
            <a:off x="2854410" y="3609528"/>
            <a:ext cx="2688865" cy="780147"/>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marL="357188" indent="-352425" eaLnBrk="0" hangingPunct="0">
              <a:lnSpc>
                <a:spcPct val="100000"/>
              </a:lnSpc>
              <a:spcBef>
                <a:spcPct val="0"/>
              </a:spcBef>
              <a:buClrTx/>
              <a:buFontTx/>
              <a:buNone/>
            </a:pPr>
            <a:r>
              <a:rPr lang="en-US" dirty="0">
                <a:cs typeface="Arial" panose="020B0604020202020204" pitchFamily="34" charset="0"/>
              </a:rPr>
              <a:t>1 – Premature diagnosis </a:t>
            </a:r>
            <a:br>
              <a:rPr lang="en-US" dirty="0">
                <a:cs typeface="Arial" panose="020B0604020202020204" pitchFamily="34" charset="0"/>
              </a:rPr>
            </a:br>
            <a:r>
              <a:rPr lang="en-US" dirty="0">
                <a:cs typeface="Arial" panose="020B0604020202020204" pitchFamily="34" charset="0"/>
              </a:rPr>
              <a:t>of the situation</a:t>
            </a:r>
          </a:p>
        </p:txBody>
      </p:sp>
      <p:sp>
        <p:nvSpPr>
          <p:cNvPr id="10" name="AutoShape 12">
            <a:extLst>
              <a:ext uri="{FF2B5EF4-FFF2-40B4-BE49-F238E27FC236}">
                <a16:creationId xmlns:a16="http://schemas.microsoft.com/office/drawing/2014/main" id="{A71D29AD-DB33-5546-9B01-F7569F5E9E10}"/>
              </a:ext>
            </a:extLst>
          </p:cNvPr>
          <p:cNvSpPr>
            <a:spLocks noChangeArrowheads="1"/>
          </p:cNvSpPr>
          <p:nvPr/>
        </p:nvSpPr>
        <p:spPr bwMode="auto">
          <a:xfrm>
            <a:off x="2854411" y="4687431"/>
            <a:ext cx="2688866" cy="784725"/>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marL="357188" indent="-352425" eaLnBrk="0" hangingPunct="0">
              <a:spcBef>
                <a:spcPct val="0"/>
              </a:spcBef>
            </a:pPr>
            <a:r>
              <a:rPr lang="en-US" dirty="0">
                <a:cs typeface="Arial" panose="020B0604020202020204" pitchFamily="34" charset="0"/>
              </a:rPr>
              <a:t>2 – Failure to identify true end-to-end processes</a:t>
            </a:r>
          </a:p>
        </p:txBody>
      </p:sp>
      <p:sp>
        <p:nvSpPr>
          <p:cNvPr id="8" name="AutoShape 10">
            <a:extLst>
              <a:ext uri="{FF2B5EF4-FFF2-40B4-BE49-F238E27FC236}">
                <a16:creationId xmlns:a16="http://schemas.microsoft.com/office/drawing/2014/main" id="{0085F35C-C4AC-1C49-9C15-3FDEAA476EC7}"/>
              </a:ext>
            </a:extLst>
          </p:cNvPr>
          <p:cNvSpPr>
            <a:spLocks noChangeArrowheads="1"/>
          </p:cNvSpPr>
          <p:nvPr/>
        </p:nvSpPr>
        <p:spPr bwMode="auto">
          <a:xfrm>
            <a:off x="2854410" y="5770292"/>
            <a:ext cx="2688865" cy="784341"/>
          </a:xfrm>
          <a:prstGeom prst="flowChartAlternateProcess">
            <a:avLst/>
          </a:prstGeom>
          <a:solidFill>
            <a:srgbClr val="EBC1FF"/>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marL="357188" indent="-352425" eaLnBrk="0" hangingPunct="0">
              <a:spcBef>
                <a:spcPct val="0"/>
              </a:spcBef>
            </a:pPr>
            <a:r>
              <a:rPr lang="en-US" dirty="0">
                <a:cs typeface="Arial" panose="020B0604020202020204" pitchFamily="34" charset="0"/>
              </a:rPr>
              <a:t>3 – A rapid descent into unhelpful detail</a:t>
            </a:r>
          </a:p>
        </p:txBody>
      </p:sp>
      <p:sp>
        <p:nvSpPr>
          <p:cNvPr id="35" name="Rectangle 4">
            <a:extLst>
              <a:ext uri="{FF2B5EF4-FFF2-40B4-BE49-F238E27FC236}">
                <a16:creationId xmlns:a16="http://schemas.microsoft.com/office/drawing/2014/main" id="{6FF61568-3686-934E-B381-EECA2CF721BA}"/>
              </a:ext>
            </a:extLst>
          </p:cNvPr>
          <p:cNvSpPr>
            <a:spLocks noChangeArrowheads="1"/>
          </p:cNvSpPr>
          <p:nvPr/>
        </p:nvSpPr>
        <p:spPr bwMode="auto">
          <a:xfrm>
            <a:off x="5767934" y="4623781"/>
            <a:ext cx="5913743" cy="9800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CA" dirty="0">
                <a:solidFill>
                  <a:srgbClr val="000000"/>
                </a:solidFill>
                <a:latin typeface="Calibri" panose="020F0502020204030204" pitchFamily="34" charset="0"/>
                <a:ea typeface="ＭＳ Ｐゴシック" charset="0"/>
                <a:cs typeface="Calibri" panose="020F0502020204030204" pitchFamily="34" charset="0"/>
              </a:rPr>
              <a:t>Rigorous techniques to identify real business processes – </a:t>
            </a:r>
            <a:br>
              <a:rPr lang="en-CA" dirty="0">
                <a:solidFill>
                  <a:srgbClr val="000000"/>
                </a:solidFill>
                <a:latin typeface="Calibri" panose="020F0502020204030204" pitchFamily="34" charset="0"/>
                <a:ea typeface="ＭＳ Ｐゴシック" charset="0"/>
                <a:cs typeface="Calibri" panose="020F0502020204030204" pitchFamily="34" charset="0"/>
              </a:rPr>
            </a:br>
            <a:r>
              <a:rPr lang="en-CA" dirty="0">
                <a:solidFill>
                  <a:srgbClr val="000000"/>
                </a:solidFill>
                <a:latin typeface="Calibri" panose="020F0502020204030204" pitchFamily="34" charset="0"/>
                <a:ea typeface="ＭＳ Ｐゴシック" charset="0"/>
                <a:cs typeface="Calibri" panose="020F0502020204030204" pitchFamily="34" charset="0"/>
              </a:rPr>
              <a:t>a Process Scope Model and a Process Summary Chart</a:t>
            </a:r>
            <a:br>
              <a:rPr lang="en-CA" dirty="0">
                <a:solidFill>
                  <a:srgbClr val="000000"/>
                </a:solidFill>
                <a:latin typeface="Calibri" panose="020F0502020204030204" pitchFamily="34" charset="0"/>
                <a:ea typeface="ＭＳ Ｐゴシック" charset="0"/>
                <a:cs typeface="Calibri" panose="020F0502020204030204" pitchFamily="34" charset="0"/>
              </a:rPr>
            </a:br>
            <a:r>
              <a:rPr lang="en-CA" dirty="0">
                <a:solidFill>
                  <a:srgbClr val="000000"/>
                </a:solidFill>
                <a:latin typeface="Calibri" panose="020F0502020204030204" pitchFamily="34" charset="0"/>
                <a:ea typeface="ＭＳ Ｐゴシック" charset="0"/>
                <a:cs typeface="Calibri" panose="020F0502020204030204" pitchFamily="34" charset="0"/>
              </a:rPr>
              <a:t>make scope and context visible.</a:t>
            </a:r>
            <a:br>
              <a:rPr lang="en-CA" dirty="0">
                <a:solidFill>
                  <a:srgbClr val="000000"/>
                </a:solidFill>
                <a:latin typeface="Calibri" panose="020F0502020204030204" pitchFamily="34" charset="0"/>
                <a:ea typeface="ＭＳ Ｐゴシック" charset="0"/>
                <a:cs typeface="Calibri" panose="020F0502020204030204" pitchFamily="34" charset="0"/>
              </a:rPr>
            </a:br>
            <a:br>
              <a:rPr lang="en-CA" dirty="0">
                <a:solidFill>
                  <a:srgbClr val="000000"/>
                </a:solidFill>
                <a:latin typeface="Calibri" panose="020F0502020204030204" pitchFamily="34" charset="0"/>
                <a:ea typeface="ＭＳ Ｐゴシック" charset="0"/>
                <a:cs typeface="Calibri" panose="020F0502020204030204" pitchFamily="34" charset="0"/>
              </a:rPr>
            </a:br>
            <a:r>
              <a:rPr lang="en-CA" dirty="0">
                <a:solidFill>
                  <a:srgbClr val="000000"/>
                </a:solidFill>
                <a:latin typeface="Calibri" panose="020F0502020204030204" pitchFamily="34" charset="0"/>
                <a:ea typeface="ＭＳ Ｐゴシック" charset="0"/>
                <a:cs typeface="Calibri" panose="020F0502020204030204" pitchFamily="34" charset="0"/>
              </a:rPr>
              <a:t>.</a:t>
            </a:r>
          </a:p>
        </p:txBody>
      </p:sp>
      <p:sp>
        <p:nvSpPr>
          <p:cNvPr id="36" name="Rectangle 4">
            <a:extLst>
              <a:ext uri="{FF2B5EF4-FFF2-40B4-BE49-F238E27FC236}">
                <a16:creationId xmlns:a16="http://schemas.microsoft.com/office/drawing/2014/main" id="{35212376-2F13-5D47-A52A-BBE34C955771}"/>
              </a:ext>
            </a:extLst>
          </p:cNvPr>
          <p:cNvSpPr>
            <a:spLocks noChangeArrowheads="1"/>
          </p:cNvSpPr>
          <p:nvPr/>
        </p:nvSpPr>
        <p:spPr bwMode="auto">
          <a:xfrm>
            <a:off x="5776285" y="5846100"/>
            <a:ext cx="5684608" cy="659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CA" dirty="0">
                <a:solidFill>
                  <a:srgbClr val="000000"/>
                </a:solidFill>
                <a:latin typeface="Calibri" panose="020F0502020204030204" pitchFamily="34" charset="0"/>
                <a:ea typeface="ＭＳ Ｐゴシック" charset="0"/>
                <a:cs typeface="Calibri" panose="020F0502020204030204" pitchFamily="34" charset="0"/>
              </a:rPr>
              <a:t>Clarify the big picture, then take a </a:t>
            </a:r>
            <a:r>
              <a:rPr lang="en-CA" i="1" dirty="0">
                <a:solidFill>
                  <a:srgbClr val="000000"/>
                </a:solidFill>
                <a:latin typeface="Calibri" panose="020F0502020204030204" pitchFamily="34" charset="0"/>
                <a:ea typeface="ＭＳ Ｐゴシック" charset="0"/>
                <a:cs typeface="Calibri" panose="020F0502020204030204" pitchFamily="34" charset="0"/>
              </a:rPr>
              <a:t>controlled</a:t>
            </a:r>
            <a:r>
              <a:rPr lang="en-CA" dirty="0">
                <a:solidFill>
                  <a:srgbClr val="000000"/>
                </a:solidFill>
                <a:latin typeface="Calibri" panose="020F0502020204030204" pitchFamily="34" charset="0"/>
                <a:ea typeface="ＭＳ Ｐゴシック" charset="0"/>
                <a:cs typeface="Calibri" panose="020F0502020204030204" pitchFamily="34" charset="0"/>
              </a:rPr>
              <a:t> descent </a:t>
            </a:r>
            <a:br>
              <a:rPr lang="en-CA" dirty="0">
                <a:solidFill>
                  <a:srgbClr val="000000"/>
                </a:solidFill>
                <a:latin typeface="Calibri" panose="020F0502020204030204" pitchFamily="34" charset="0"/>
                <a:ea typeface="ＭＳ Ｐゴシック" charset="0"/>
                <a:cs typeface="Calibri" panose="020F0502020204030204" pitchFamily="34" charset="0"/>
              </a:rPr>
            </a:br>
            <a:r>
              <a:rPr lang="en-CA" dirty="0">
                <a:solidFill>
                  <a:srgbClr val="000000"/>
                </a:solidFill>
                <a:latin typeface="Calibri" panose="020F0502020204030204" pitchFamily="34" charset="0"/>
                <a:ea typeface="ＭＳ Ｐゴシック" charset="0"/>
                <a:cs typeface="Calibri" panose="020F0502020204030204" pitchFamily="34" charset="0"/>
              </a:rPr>
              <a:t>with well-defined levels of detail.</a:t>
            </a:r>
          </a:p>
        </p:txBody>
      </p:sp>
      <p:sp>
        <p:nvSpPr>
          <p:cNvPr id="24" name="AutoShape 11">
            <a:extLst>
              <a:ext uri="{FF2B5EF4-FFF2-40B4-BE49-F238E27FC236}">
                <a16:creationId xmlns:a16="http://schemas.microsoft.com/office/drawing/2014/main" id="{87C474DD-C115-9840-98B7-8E97D33F15E1}"/>
              </a:ext>
            </a:extLst>
          </p:cNvPr>
          <p:cNvSpPr>
            <a:spLocks noChangeArrowheads="1"/>
          </p:cNvSpPr>
          <p:nvPr/>
        </p:nvSpPr>
        <p:spPr bwMode="auto">
          <a:xfrm>
            <a:off x="2960272" y="2824803"/>
            <a:ext cx="1246175"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dirty="0">
                <a:cs typeface="Arial" panose="020B0604020202020204" pitchFamily="34" charset="0"/>
              </a:rPr>
              <a:t>Don’t start here!</a:t>
            </a:r>
          </a:p>
        </p:txBody>
      </p:sp>
      <p:sp>
        <p:nvSpPr>
          <p:cNvPr id="25" name="AutoShape 12">
            <a:extLst>
              <a:ext uri="{FF2B5EF4-FFF2-40B4-BE49-F238E27FC236}">
                <a16:creationId xmlns:a16="http://schemas.microsoft.com/office/drawing/2014/main" id="{B7270A80-3CFC-B545-8F5E-6642C541F71A}"/>
              </a:ext>
            </a:extLst>
          </p:cNvPr>
          <p:cNvSpPr>
            <a:spLocks noChangeArrowheads="1"/>
          </p:cNvSpPr>
          <p:nvPr/>
        </p:nvSpPr>
        <p:spPr bwMode="auto">
          <a:xfrm>
            <a:off x="1398339" y="2824804"/>
            <a:ext cx="1246176" cy="525300"/>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dirty="0">
                <a:cs typeface="Arial" panose="020B0604020202020204" pitchFamily="34" charset="0"/>
              </a:rPr>
              <a:t>Big picture first</a:t>
            </a:r>
          </a:p>
        </p:txBody>
      </p:sp>
      <p:sp>
        <p:nvSpPr>
          <p:cNvPr id="26" name="AutoShape 10">
            <a:extLst>
              <a:ext uri="{FF2B5EF4-FFF2-40B4-BE49-F238E27FC236}">
                <a16:creationId xmlns:a16="http://schemas.microsoft.com/office/drawing/2014/main" id="{5BB8B254-0A49-754E-9FBE-3433ABAF18CE}"/>
              </a:ext>
            </a:extLst>
          </p:cNvPr>
          <p:cNvSpPr>
            <a:spLocks noChangeArrowheads="1"/>
          </p:cNvSpPr>
          <p:nvPr/>
        </p:nvSpPr>
        <p:spPr bwMode="auto">
          <a:xfrm>
            <a:off x="4562770" y="2824803"/>
            <a:ext cx="1246175" cy="525043"/>
          </a:xfrm>
          <a:prstGeom prst="flowChartAlternateProcess">
            <a:avLst/>
          </a:prstGeom>
          <a:solidFill>
            <a:srgbClr val="EBC1FF"/>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dirty="0">
                <a:cs typeface="Arial" panose="020B0604020202020204" pitchFamily="34" charset="0"/>
              </a:rPr>
              <a:t>Flow first, detail later</a:t>
            </a:r>
          </a:p>
        </p:txBody>
      </p:sp>
      <p:grpSp>
        <p:nvGrpSpPr>
          <p:cNvPr id="13" name="Group 12">
            <a:extLst>
              <a:ext uri="{FF2B5EF4-FFF2-40B4-BE49-F238E27FC236}">
                <a16:creationId xmlns:a16="http://schemas.microsoft.com/office/drawing/2014/main" id="{BC09CA11-4E73-2C4A-9B38-E3223373240C}"/>
              </a:ext>
            </a:extLst>
          </p:cNvPr>
          <p:cNvGrpSpPr/>
          <p:nvPr/>
        </p:nvGrpSpPr>
        <p:grpSpPr>
          <a:xfrm>
            <a:off x="268030" y="4323793"/>
            <a:ext cx="2604017" cy="636997"/>
            <a:chOff x="-4673956" y="4894661"/>
            <a:chExt cx="2604017" cy="636997"/>
          </a:xfrm>
        </p:grpSpPr>
        <p:sp>
          <p:nvSpPr>
            <p:cNvPr id="14" name="AutoShape 16">
              <a:extLst>
                <a:ext uri="{FF2B5EF4-FFF2-40B4-BE49-F238E27FC236}">
                  <a16:creationId xmlns:a16="http://schemas.microsoft.com/office/drawing/2014/main" id="{99913965-B3F5-B244-8322-B01301945F0C}"/>
                </a:ext>
              </a:extLst>
            </p:cNvPr>
            <p:cNvSpPr>
              <a:spLocks noChangeArrowheads="1"/>
            </p:cNvSpPr>
            <p:nvPr/>
          </p:nvSpPr>
          <p:spPr bwMode="auto">
            <a:xfrm>
              <a:off x="-4673956" y="5131629"/>
              <a:ext cx="2361724" cy="400029"/>
            </a:xfrm>
            <a:prstGeom prst="roundRect">
              <a:avLst>
                <a:gd name="adj" fmla="val 8933"/>
              </a:avLst>
            </a:prstGeom>
            <a:solidFill>
              <a:srgbClr val="FFFD78"/>
            </a:solidFill>
            <a:ln w="12700">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tx2">
                        <a:alpha val="74998"/>
                      </a:schemeClr>
                    </a:outerShdw>
                  </a:effectLst>
                </a14:hiddenEffects>
              </a:ext>
            </a:extLst>
          </p:spPr>
          <p:txBody>
            <a:bodyPr lIns="36000" rIns="0" bIns="46800"/>
            <a:lstStyle/>
            <a:p>
              <a:pPr eaLnBrk="0" hangingPunct="0">
                <a:spcBef>
                  <a:spcPct val="0"/>
                </a:spcBef>
                <a:defRPr/>
              </a:pPr>
              <a:r>
                <a:rPr lang="en-US" dirty="0">
                  <a:cs typeface="Arial" panose="020B0604020202020204" pitchFamily="34" charset="0"/>
                </a:rPr>
                <a:t>My </a:t>
              </a:r>
              <a:r>
                <a:rPr lang="en-US" i="1" dirty="0">
                  <a:cs typeface="Arial" panose="020B0604020202020204" pitchFamily="34" charset="0"/>
                </a:rPr>
                <a:t>hardest </a:t>
              </a:r>
              <a:r>
                <a:rPr lang="en-US" dirty="0">
                  <a:cs typeface="Arial" panose="020B0604020202020204" pitchFamily="34" charset="0"/>
                </a:rPr>
                <a:t>assignments</a:t>
              </a:r>
            </a:p>
          </p:txBody>
        </p:sp>
        <p:cxnSp>
          <p:nvCxnSpPr>
            <p:cNvPr id="15" name="Straight Arrow Connector 14">
              <a:extLst>
                <a:ext uri="{FF2B5EF4-FFF2-40B4-BE49-F238E27FC236}">
                  <a16:creationId xmlns:a16="http://schemas.microsoft.com/office/drawing/2014/main" id="{95158C9D-39C0-CE4C-8B2A-440D92DD1922}"/>
                </a:ext>
              </a:extLst>
            </p:cNvPr>
            <p:cNvCxnSpPr>
              <a:cxnSpLocks/>
            </p:cNvCxnSpPr>
            <p:nvPr/>
          </p:nvCxnSpPr>
          <p:spPr>
            <a:xfrm flipV="1">
              <a:off x="-2312236" y="4894661"/>
              <a:ext cx="242297" cy="23696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CC2C9850-BA4D-EFCF-DBB3-0EFC1F9D851D}"/>
              </a:ext>
            </a:extLst>
          </p:cNvPr>
          <p:cNvGrpSpPr/>
          <p:nvPr/>
        </p:nvGrpSpPr>
        <p:grpSpPr>
          <a:xfrm>
            <a:off x="0" y="655409"/>
            <a:ext cx="12001500" cy="2119087"/>
            <a:chOff x="0" y="1700438"/>
            <a:chExt cx="12001500" cy="2119087"/>
          </a:xfrm>
        </p:grpSpPr>
        <p:grpSp>
          <p:nvGrpSpPr>
            <p:cNvPr id="5" name="Group 4">
              <a:extLst>
                <a:ext uri="{FF2B5EF4-FFF2-40B4-BE49-F238E27FC236}">
                  <a16:creationId xmlns:a16="http://schemas.microsoft.com/office/drawing/2014/main" id="{BB210052-02A7-BDBE-5ED9-2D175BE5E3D9}"/>
                </a:ext>
              </a:extLst>
            </p:cNvPr>
            <p:cNvGrpSpPr/>
            <p:nvPr/>
          </p:nvGrpSpPr>
          <p:grpSpPr>
            <a:xfrm>
              <a:off x="1196090" y="1700438"/>
              <a:ext cx="10805410" cy="2119087"/>
              <a:chOff x="1215140" y="643163"/>
              <a:chExt cx="10805410" cy="2119087"/>
            </a:xfrm>
          </p:grpSpPr>
          <p:sp>
            <p:nvSpPr>
              <p:cNvPr id="23" name="Rounded Rectangle 22">
                <a:extLst>
                  <a:ext uri="{FF2B5EF4-FFF2-40B4-BE49-F238E27FC236}">
                    <a16:creationId xmlns:a16="http://schemas.microsoft.com/office/drawing/2014/main" id="{35A902CA-1F20-3F61-FF5C-5CDBC815BF58}"/>
                  </a:ext>
                </a:extLst>
              </p:cNvPr>
              <p:cNvSpPr/>
              <p:nvPr/>
            </p:nvSpPr>
            <p:spPr>
              <a:xfrm>
                <a:off x="7604330" y="788174"/>
                <a:ext cx="4416220" cy="1974076"/>
              </a:xfrm>
              <a:prstGeom prst="roundRect">
                <a:avLst>
                  <a:gd name="adj" fmla="val 5970"/>
                </a:avLst>
              </a:prstGeom>
              <a:solidFill>
                <a:srgbClr val="D5FC79"/>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Design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To-Be Process</a:t>
                </a:r>
              </a:p>
            </p:txBody>
          </p:sp>
          <p:sp>
            <p:nvSpPr>
              <p:cNvPr id="27" name="Rounded Rectangle 26">
                <a:extLst>
                  <a:ext uri="{FF2B5EF4-FFF2-40B4-BE49-F238E27FC236}">
                    <a16:creationId xmlns:a16="http://schemas.microsoft.com/office/drawing/2014/main" id="{B23CC6E9-895F-2701-9AE5-F29751C9217D}"/>
                  </a:ext>
                </a:extLst>
              </p:cNvPr>
              <p:cNvSpPr/>
              <p:nvPr/>
            </p:nvSpPr>
            <p:spPr>
              <a:xfrm>
                <a:off x="4492495" y="788174"/>
                <a:ext cx="2876550" cy="1974076"/>
              </a:xfrm>
              <a:prstGeom prst="roundRect">
                <a:avLst>
                  <a:gd name="adj" fmla="val 5970"/>
                </a:avLst>
              </a:prstGeom>
              <a:solidFill>
                <a:srgbClr val="73FEFF"/>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i="1" dirty="0">
                    <a:solidFill>
                      <a:schemeClr val="tx1"/>
                    </a:solidFill>
                    <a:latin typeface="Arial" panose="020B0604020202020204" pitchFamily="34" charset="0"/>
                    <a:cs typeface="Arial" panose="020B0604020202020204" pitchFamily="34" charset="0"/>
                  </a:rPr>
                  <a:t>Understand</a:t>
                </a:r>
                <a:r>
                  <a:rPr lang="en-US" sz="1400" dirty="0">
                    <a:solidFill>
                      <a:schemeClr val="tx1"/>
                    </a:solidFill>
                    <a:latin typeface="Arial" panose="020B0604020202020204" pitchFamily="34" charset="0"/>
                    <a:cs typeface="Arial" panose="020B0604020202020204" pitchFamily="34" charset="0"/>
                  </a:rPr>
                  <a:t>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As-Is Process</a:t>
                </a:r>
              </a:p>
            </p:txBody>
          </p:sp>
          <p:sp>
            <p:nvSpPr>
              <p:cNvPr id="28" name="Rounded Rectangle 27">
                <a:extLst>
                  <a:ext uri="{FF2B5EF4-FFF2-40B4-BE49-F238E27FC236}">
                    <a16:creationId xmlns:a16="http://schemas.microsoft.com/office/drawing/2014/main" id="{3EB4057B-A6E4-92B5-D585-6B0858AF82B1}"/>
                  </a:ext>
                </a:extLst>
              </p:cNvPr>
              <p:cNvSpPr/>
              <p:nvPr/>
            </p:nvSpPr>
            <p:spPr>
              <a:xfrm>
                <a:off x="1362076" y="788174"/>
                <a:ext cx="2876550" cy="1974076"/>
              </a:xfrm>
              <a:prstGeom prst="roundRect">
                <a:avLst>
                  <a:gd name="adj" fmla="val 5970"/>
                </a:avLst>
              </a:prstGeom>
              <a:solidFill>
                <a:srgbClr val="FFFD7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Establish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Process Scope and Objectives</a:t>
                </a:r>
              </a:p>
            </p:txBody>
          </p:sp>
          <p:sp>
            <p:nvSpPr>
              <p:cNvPr id="29" name="Oval 87">
                <a:extLst>
                  <a:ext uri="{FF2B5EF4-FFF2-40B4-BE49-F238E27FC236}">
                    <a16:creationId xmlns:a16="http://schemas.microsoft.com/office/drawing/2014/main" id="{54D7ECE6-FD02-FC88-5777-13C2465FBFE0}"/>
                  </a:ext>
                </a:extLst>
              </p:cNvPr>
              <p:cNvSpPr>
                <a:spLocks noChangeArrowheads="1"/>
              </p:cNvSpPr>
              <p:nvPr/>
            </p:nvSpPr>
            <p:spPr bwMode="auto">
              <a:xfrm>
                <a:off x="1215140" y="656407"/>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30" name="Oval 87">
                <a:extLst>
                  <a:ext uri="{FF2B5EF4-FFF2-40B4-BE49-F238E27FC236}">
                    <a16:creationId xmlns:a16="http://schemas.microsoft.com/office/drawing/2014/main" id="{753ED936-90C0-C965-9541-0D5BC4D125A1}"/>
                  </a:ext>
                </a:extLst>
              </p:cNvPr>
              <p:cNvSpPr>
                <a:spLocks noChangeArrowheads="1"/>
              </p:cNvSpPr>
              <p:nvPr/>
            </p:nvSpPr>
            <p:spPr bwMode="auto">
              <a:xfrm>
                <a:off x="4291371" y="643163"/>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sp>
            <p:nvSpPr>
              <p:cNvPr id="31" name="Oval 87">
                <a:extLst>
                  <a:ext uri="{FF2B5EF4-FFF2-40B4-BE49-F238E27FC236}">
                    <a16:creationId xmlns:a16="http://schemas.microsoft.com/office/drawing/2014/main" id="{2679660A-1714-B3C5-F636-8A50FCF3A08B}"/>
                  </a:ext>
                </a:extLst>
              </p:cNvPr>
              <p:cNvSpPr>
                <a:spLocks noChangeArrowheads="1"/>
              </p:cNvSpPr>
              <p:nvPr/>
            </p:nvSpPr>
            <p:spPr bwMode="auto">
              <a:xfrm>
                <a:off x="7409354" y="656407"/>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a:t>
                </a:r>
              </a:p>
            </p:txBody>
          </p:sp>
        </p:grpSp>
        <p:sp>
          <p:nvSpPr>
            <p:cNvPr id="6" name="Rounded Rectangle 5">
              <a:extLst>
                <a:ext uri="{FF2B5EF4-FFF2-40B4-BE49-F238E27FC236}">
                  <a16:creationId xmlns:a16="http://schemas.microsoft.com/office/drawing/2014/main" id="{5F4FE207-D35C-2F87-25B1-4BF6C3AEDA98}"/>
                </a:ext>
              </a:extLst>
            </p:cNvPr>
            <p:cNvSpPr/>
            <p:nvPr/>
          </p:nvSpPr>
          <p:spPr>
            <a:xfrm>
              <a:off x="1404618" y="2413451"/>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b="1" i="1" dirty="0">
                  <a:solidFill>
                    <a:schemeClr val="tx1"/>
                  </a:solidFill>
                  <a:latin typeface="Arial" panose="020B0604020202020204" pitchFamily="34" charset="0"/>
                  <a:cs typeface="Arial" panose="020B0604020202020204" pitchFamily="34" charset="0"/>
                </a:rPr>
                <a:t>Identify</a:t>
              </a:r>
              <a:r>
                <a:rPr lang="en-GB" sz="1100" dirty="0">
                  <a:solidFill>
                    <a:schemeClr val="tx1"/>
                  </a:solidFill>
                  <a:latin typeface="Arial" panose="020B0604020202020204" pitchFamily="34" charset="0"/>
                  <a:cs typeface="Arial" panose="020B0604020202020204" pitchFamily="34" charset="0"/>
                </a:rPr>
                <a:t> &amp; scope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the process with a Scope Model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&amp; a Process Summary Chart; 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Optional - build a Concept Model</a:t>
              </a:r>
            </a:p>
          </p:txBody>
        </p:sp>
        <p:sp>
          <p:nvSpPr>
            <p:cNvPr id="11" name="Rounded Rectangle 10">
              <a:extLst>
                <a:ext uri="{FF2B5EF4-FFF2-40B4-BE49-F238E27FC236}">
                  <a16:creationId xmlns:a16="http://schemas.microsoft.com/office/drawing/2014/main" id="{FDF1FE0D-23E0-7A9D-778B-9F534212F4B0}"/>
                </a:ext>
              </a:extLst>
            </p:cNvPr>
            <p:cNvSpPr/>
            <p:nvPr/>
          </p:nvSpPr>
          <p:spPr>
            <a:xfrm>
              <a:off x="2935496" y="2410612"/>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initial</a:t>
              </a:r>
            </a:p>
            <a:p>
              <a:r>
                <a:rPr lang="en-GB" sz="1100" dirty="0">
                  <a:solidFill>
                    <a:schemeClr val="tx1"/>
                  </a:solidFill>
                  <a:latin typeface="Arial" panose="020B0604020202020204" pitchFamily="34" charset="0"/>
                  <a:cs typeface="Arial" panose="020B0604020202020204" pitchFamily="34" charset="0"/>
                </a:rPr>
                <a:t>as-is process assessment, and to-be objective setting, by </a:t>
              </a:r>
              <a:r>
                <a:rPr lang="en-GB" sz="1100" b="1" i="1" dirty="0">
                  <a:solidFill>
                    <a:schemeClr val="tx1"/>
                  </a:solidFill>
                  <a:latin typeface="Arial" panose="020B0604020202020204" pitchFamily="34" charset="0"/>
                  <a:cs typeface="Arial" panose="020B0604020202020204" pitchFamily="34" charset="0"/>
                </a:rPr>
                <a:t>stakeholder</a:t>
              </a:r>
            </a:p>
          </p:txBody>
        </p:sp>
        <p:sp>
          <p:nvSpPr>
            <p:cNvPr id="12" name="Rounded Rectangle 11">
              <a:extLst>
                <a:ext uri="{FF2B5EF4-FFF2-40B4-BE49-F238E27FC236}">
                  <a16:creationId xmlns:a16="http://schemas.microsoft.com/office/drawing/2014/main" id="{64C32827-2845-F071-C2B0-BD46783F89F8}"/>
                </a:ext>
              </a:extLst>
            </p:cNvPr>
            <p:cNvSpPr/>
            <p:nvPr/>
          </p:nvSpPr>
          <p:spPr>
            <a:xfrm>
              <a:off x="4542574" y="2407773"/>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Perform more</a:t>
              </a:r>
            </a:p>
            <a:p>
              <a:r>
                <a:rPr lang="en-GB" sz="1100" b="1" i="1" dirty="0">
                  <a:solidFill>
                    <a:schemeClr val="tx1"/>
                  </a:solidFill>
                  <a:latin typeface="Arial" panose="020B0604020202020204" pitchFamily="34" charset="0"/>
                  <a:cs typeface="Arial" panose="020B0604020202020204" pitchFamily="34" charset="0"/>
                </a:rPr>
                <a:t>detailed</a:t>
              </a:r>
              <a:r>
                <a:rPr lang="en-GB" sz="1100" dirty="0">
                  <a:solidFill>
                    <a:schemeClr val="tx1"/>
                  </a:solidFill>
                  <a:latin typeface="Arial" panose="020B0604020202020204" pitchFamily="34" charset="0"/>
                  <a:cs typeface="Arial" panose="020B0604020202020204" pitchFamily="34" charset="0"/>
                </a:rPr>
                <a:t> as-is modelling:</a:t>
              </a:r>
            </a:p>
            <a:p>
              <a:r>
                <a:rPr lang="en-GB" sz="1100" dirty="0">
                  <a:solidFill>
                    <a:schemeClr val="tx1"/>
                  </a:solidFill>
                  <a:latin typeface="Arial" panose="020B0604020202020204" pitchFamily="34" charset="0"/>
                  <a:cs typeface="Arial" panose="020B0604020202020204" pitchFamily="34" charset="0"/>
                </a:rPr>
                <a:t>an Augmented   Scope Model &amp; optionally, Workflow Models</a:t>
              </a:r>
            </a:p>
          </p:txBody>
        </p:sp>
        <p:sp>
          <p:nvSpPr>
            <p:cNvPr id="16" name="Rounded Rectangle 15">
              <a:extLst>
                <a:ext uri="{FF2B5EF4-FFF2-40B4-BE49-F238E27FC236}">
                  <a16:creationId xmlns:a16="http://schemas.microsoft.com/office/drawing/2014/main" id="{430A29FF-E745-ACF9-EE0D-231D1C2561E0}"/>
                </a:ext>
              </a:extLst>
            </p:cNvPr>
            <p:cNvSpPr/>
            <p:nvPr/>
          </p:nvSpPr>
          <p:spPr>
            <a:xfrm>
              <a:off x="6073452" y="2404934"/>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final</a:t>
              </a:r>
              <a:r>
                <a:rPr lang="en-GB" sz="1100" dirty="0">
                  <a:solidFill>
                    <a:schemeClr val="tx1"/>
                  </a:solidFill>
                  <a:latin typeface="Arial" panose="020B0604020202020204" pitchFamily="34" charset="0"/>
                  <a:cs typeface="Arial" panose="020B0604020202020204" pitchFamily="34" charset="0"/>
                </a:rPr>
                <a:t> as-is process assessment by </a:t>
              </a:r>
              <a:r>
                <a:rPr lang="en-GB" sz="1100" b="1" i="1" dirty="0">
                  <a:solidFill>
                    <a:schemeClr val="tx1"/>
                  </a:solidFill>
                  <a:latin typeface="Arial" panose="020B0604020202020204" pitchFamily="34" charset="0"/>
                  <a:cs typeface="Arial" panose="020B0604020202020204" pitchFamily="34" charset="0"/>
                </a:rPr>
                <a:t>enabler</a:t>
              </a:r>
              <a:r>
                <a:rPr lang="en-GB" sz="1100" dirty="0">
                  <a:solidFill>
                    <a:schemeClr val="tx1"/>
                  </a:solidFill>
                  <a:latin typeface="Arial" panose="020B0604020202020204" pitchFamily="34" charset="0"/>
                  <a:cs typeface="Arial" panose="020B0604020202020204" pitchFamily="34" charset="0"/>
                </a:rPr>
                <a:t>, and generate to-be improvement ideas </a:t>
              </a:r>
            </a:p>
          </p:txBody>
        </p:sp>
        <p:sp>
          <p:nvSpPr>
            <p:cNvPr id="17" name="Rounded Rectangle 16">
              <a:extLst>
                <a:ext uri="{FF2B5EF4-FFF2-40B4-BE49-F238E27FC236}">
                  <a16:creationId xmlns:a16="http://schemas.microsoft.com/office/drawing/2014/main" id="{AD783FB5-DEC4-015F-FAB0-768795792E48}"/>
                </a:ext>
              </a:extLst>
            </p:cNvPr>
            <p:cNvSpPr/>
            <p:nvPr/>
          </p:nvSpPr>
          <p:spPr>
            <a:xfrm>
              <a:off x="7635480" y="2410612"/>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Refine to-be improvement ideas and determine 5-10 </a:t>
              </a:r>
              <a:r>
                <a:rPr lang="en-GB" sz="1100" b="1" i="1" dirty="0">
                  <a:solidFill>
                    <a:schemeClr val="tx1"/>
                  </a:solidFill>
                  <a:latin typeface="Arial" panose="020B0604020202020204" pitchFamily="34" charset="0"/>
                  <a:cs typeface="Arial" panose="020B0604020202020204" pitchFamily="34" charset="0"/>
                </a:rPr>
                <a:t>key features </a:t>
              </a:r>
              <a:r>
                <a:rPr lang="en-GB" sz="1100" dirty="0">
                  <a:solidFill>
                    <a:schemeClr val="tx1"/>
                  </a:solidFill>
                  <a:latin typeface="Arial" panose="020B0604020202020204" pitchFamily="34" charset="0"/>
                  <a:cs typeface="Arial" panose="020B0604020202020204" pitchFamily="34" charset="0"/>
                </a:rPr>
                <a:t>of the to-be process</a:t>
              </a:r>
              <a:endParaRPr lang="en-GB" sz="1100" b="1" i="1" dirty="0">
                <a:solidFill>
                  <a:schemeClr val="tx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8E5295A9-23CE-B7AB-2F1D-CC533197E69A}"/>
                </a:ext>
              </a:extLst>
            </p:cNvPr>
            <p:cNvSpPr/>
            <p:nvPr/>
          </p:nvSpPr>
          <p:spPr>
            <a:xfrm>
              <a:off x="9166358" y="2407773"/>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Assess each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to-be feature </a:t>
              </a:r>
              <a:br>
                <a:rPr lang="en-GB" sz="1100" dirty="0">
                  <a:solidFill>
                    <a:schemeClr val="tx1"/>
                  </a:solidFill>
                  <a:latin typeface="Arial" panose="020B0604020202020204" pitchFamily="34" charset="0"/>
                  <a:cs typeface="Arial" panose="020B0604020202020204" pitchFamily="34" charset="0"/>
                </a:rPr>
              </a:br>
              <a:r>
                <a:rPr lang="en-GB" sz="1100" b="1" i="1" dirty="0">
                  <a:solidFill>
                    <a:schemeClr val="tx1"/>
                  </a:solidFill>
                  <a:latin typeface="Arial" panose="020B0604020202020204" pitchFamily="34" charset="0"/>
                  <a:cs typeface="Arial" panose="020B0604020202020204" pitchFamily="34" charset="0"/>
                </a:rPr>
                <a:t>by enabler </a:t>
              </a:r>
              <a:r>
                <a:rPr lang="en-GB" sz="1100" dirty="0">
                  <a:solidFill>
                    <a:schemeClr val="tx1"/>
                  </a:solidFill>
                  <a:latin typeface="Arial" panose="020B0604020202020204" pitchFamily="34" charset="0"/>
                  <a:cs typeface="Arial" panose="020B0604020202020204" pitchFamily="34" charset="0"/>
                </a:rPr>
                <a:t>to ensure the new process is implementable and sustainable</a:t>
              </a:r>
            </a:p>
          </p:txBody>
        </p:sp>
        <p:sp>
          <p:nvSpPr>
            <p:cNvPr id="19" name="Rounded Rectangle 18">
              <a:extLst>
                <a:ext uri="{FF2B5EF4-FFF2-40B4-BE49-F238E27FC236}">
                  <a16:creationId xmlns:a16="http://schemas.microsoft.com/office/drawing/2014/main" id="{75D4E0AD-90C0-44A1-7295-04B7E5DB02AD}"/>
                </a:ext>
              </a:extLst>
            </p:cNvPr>
            <p:cNvSpPr/>
            <p:nvPr/>
          </p:nvSpPr>
          <p:spPr>
            <a:xfrm>
              <a:off x="10697236" y="2404934"/>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Design the to-be process:</a:t>
              </a:r>
            </a:p>
            <a:p>
              <a:pPr marL="179388" indent="-179388"/>
              <a:r>
                <a:rPr lang="en-GB" sz="1100" dirty="0">
                  <a:solidFill>
                    <a:schemeClr val="tx1"/>
                  </a:solidFill>
                  <a:latin typeface="Arial" panose="020B0604020202020204" pitchFamily="34" charset="0"/>
                  <a:cs typeface="Arial" panose="020B0604020202020204" pitchFamily="34" charset="0"/>
                </a:rPr>
                <a:t>1 - </a:t>
              </a:r>
              <a:r>
                <a:rPr lang="en-GB" sz="1100" b="1" i="1" dirty="0">
                  <a:solidFill>
                    <a:schemeClr val="tx1"/>
                  </a:solidFill>
                  <a:latin typeface="Arial" panose="020B0604020202020204" pitchFamily="34" charset="0"/>
                  <a:cs typeface="Arial" panose="020B0604020202020204" pitchFamily="34" charset="0"/>
                </a:rPr>
                <a:t>essential</a:t>
              </a:r>
              <a:r>
                <a:rPr lang="en-GB" sz="1100" dirty="0">
                  <a:solidFill>
                    <a:schemeClr val="tx1"/>
                  </a:solidFill>
                  <a:latin typeface="Arial" panose="020B0604020202020204" pitchFamily="34" charset="0"/>
                  <a:cs typeface="Arial" panose="020B0604020202020204" pitchFamily="34" charset="0"/>
                </a:rPr>
                <a:t> activities first</a:t>
              </a:r>
            </a:p>
            <a:p>
              <a:pPr marL="179388" indent="-179388"/>
              <a:r>
                <a:rPr lang="en-GB" sz="1100" dirty="0">
                  <a:solidFill>
                    <a:schemeClr val="tx1"/>
                  </a:solidFill>
                  <a:latin typeface="Arial" panose="020B0604020202020204" pitchFamily="34" charset="0"/>
                  <a:cs typeface="Arial" panose="020B0604020202020204" pitchFamily="34" charset="0"/>
                </a:rPr>
                <a:t>2 - "who &amp; how" next</a:t>
              </a:r>
            </a:p>
            <a:p>
              <a:pPr marL="179388" indent="-179388"/>
              <a:r>
                <a:rPr lang="en-GB" sz="1100" dirty="0">
                  <a:solidFill>
                    <a:schemeClr val="tx1"/>
                  </a:solidFill>
                  <a:latin typeface="Arial" panose="020B0604020202020204" pitchFamily="34" charset="0"/>
                  <a:cs typeface="Arial" panose="020B0604020202020204" pitchFamily="34" charset="0"/>
                </a:rPr>
                <a:t>3 – transport &amp; protocol last</a:t>
              </a:r>
            </a:p>
          </p:txBody>
        </p:sp>
        <p:grpSp>
          <p:nvGrpSpPr>
            <p:cNvPr id="20" name="Group 19">
              <a:extLst>
                <a:ext uri="{FF2B5EF4-FFF2-40B4-BE49-F238E27FC236}">
                  <a16:creationId xmlns:a16="http://schemas.microsoft.com/office/drawing/2014/main" id="{D3170323-5C25-81F6-854A-6EF74A06657F}"/>
                </a:ext>
              </a:extLst>
            </p:cNvPr>
            <p:cNvGrpSpPr/>
            <p:nvPr/>
          </p:nvGrpSpPr>
          <p:grpSpPr>
            <a:xfrm>
              <a:off x="0" y="2495550"/>
              <a:ext cx="1274444" cy="1019175"/>
              <a:chOff x="19050" y="1438275"/>
              <a:chExt cx="1274444" cy="1019175"/>
            </a:xfrm>
          </p:grpSpPr>
          <p:pic>
            <p:nvPicPr>
              <p:cNvPr id="21" name="Picture 14">
                <a:extLst>
                  <a:ext uri="{FF2B5EF4-FFF2-40B4-BE49-F238E27FC236}">
                    <a16:creationId xmlns:a16="http://schemas.microsoft.com/office/drawing/2014/main" id="{BCEEC6C6-CE04-C8A2-9BE9-A2CE50CD5BB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flipH="1">
                <a:off x="19050" y="1438275"/>
                <a:ext cx="1274444" cy="10191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CA54168-A11D-CFC3-E17F-61CA7CFE61FD}"/>
                  </a:ext>
                </a:extLst>
              </p:cNvPr>
              <p:cNvSpPr txBox="1"/>
              <p:nvPr/>
            </p:nvSpPr>
            <p:spPr>
              <a:xfrm>
                <a:off x="123825" y="1525071"/>
                <a:ext cx="1123950" cy="830997"/>
              </a:xfrm>
              <a:prstGeom prst="rect">
                <a:avLst/>
              </a:prstGeom>
              <a:noFill/>
            </p:spPr>
            <p:txBody>
              <a:bodyPr wrap="square">
                <a:spAutoFit/>
              </a:bodyPr>
              <a:lstStyle/>
              <a:p>
                <a:pPr algn="ctr"/>
                <a:r>
                  <a:rPr lang="en-GB" sz="1200" dirty="0">
                    <a:solidFill>
                      <a:srgbClr val="333333"/>
                    </a:solidFill>
                    <a:latin typeface="Arial" panose="020B0604020202020204" pitchFamily="34" charset="0"/>
                    <a:cs typeface="Arial" panose="020B0604020202020204" pitchFamily="34" charset="0"/>
                  </a:rPr>
                  <a:t>Some</a:t>
                </a:r>
                <a:br>
                  <a:rPr lang="en-GB" sz="1200" dirty="0">
                    <a:solidFill>
                      <a:srgbClr val="333333"/>
                    </a:solidFill>
                    <a:latin typeface="Arial" panose="020B0604020202020204" pitchFamily="34" charset="0"/>
                    <a:cs typeface="Arial" panose="020B0604020202020204" pitchFamily="34" charset="0"/>
                  </a:rPr>
                </a:br>
                <a:r>
                  <a:rPr lang="en-GB" sz="1200" dirty="0">
                    <a:solidFill>
                      <a:srgbClr val="333333"/>
                    </a:solidFill>
                    <a:latin typeface="Arial" panose="020B0604020202020204" pitchFamily="34" charset="0"/>
                    <a:cs typeface="Arial" panose="020B0604020202020204" pitchFamily="34" charset="0"/>
                  </a:rPr>
                  <a:t>g</a:t>
                </a:r>
                <a:r>
                  <a:rPr lang="en-GB" sz="1200" i="0" u="none" strike="noStrike" dirty="0">
                    <a:solidFill>
                      <a:srgbClr val="333333"/>
                    </a:solidFill>
                    <a:effectLst/>
                    <a:latin typeface="Arial" panose="020B0604020202020204" pitchFamily="34" charset="0"/>
                    <a:cs typeface="Arial" panose="020B0604020202020204" pitchFamily="34" charset="0"/>
                  </a:rPr>
                  <a:t>oal or issue,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not rigorously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specified</a:t>
                </a:r>
                <a:endParaRPr lang="en-GB" sz="12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6823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dissolv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dissolve">
                                      <p:cBhvr>
                                        <p:cTn id="33" dur="500"/>
                                        <p:tgtEl>
                                          <p:spTgt spid="35">
                                            <p:txEl>
                                              <p:pRg st="0" end="0"/>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6">
                                            <p:txEl>
                                              <p:pRg st="0" end="0"/>
                                            </p:txEl>
                                          </p:spTgt>
                                        </p:tgtEl>
                                        <p:attrNameLst>
                                          <p:attrName>style.visibility</p:attrName>
                                        </p:attrNameLst>
                                      </p:cBhvr>
                                      <p:to>
                                        <p:strVal val="visible"/>
                                      </p:to>
                                    </p:set>
                                    <p:animEffect transition="in" filter="dissolve">
                                      <p:cBhvr>
                                        <p:cTn id="46" dur="500"/>
                                        <p:tgtEl>
                                          <p:spTgt spid="36">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dissolv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P spid="24" grpId="0" animBg="1"/>
      <p:bldP spid="25" grpId="0" animBg="1"/>
      <p:bldP spid="2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6306FE-4A4A-9AF8-62C1-B4C380361F65}"/>
              </a:ext>
            </a:extLst>
          </p:cNvPr>
          <p:cNvPicPr>
            <a:picLocks noChangeAspect="1"/>
          </p:cNvPicPr>
          <p:nvPr/>
        </p:nvPicPr>
        <p:blipFill>
          <a:blip r:embed="rId3"/>
          <a:stretch>
            <a:fillRect/>
          </a:stretch>
        </p:blipFill>
        <p:spPr>
          <a:xfrm>
            <a:off x="114300" y="710680"/>
            <a:ext cx="7077075" cy="1339108"/>
          </a:xfrm>
          <a:prstGeom prst="rect">
            <a:avLst/>
          </a:prstGeom>
        </p:spPr>
      </p:pic>
      <p:sp>
        <p:nvSpPr>
          <p:cNvPr id="2" name="Title 1">
            <a:extLst>
              <a:ext uri="{FF2B5EF4-FFF2-40B4-BE49-F238E27FC236}">
                <a16:creationId xmlns:a16="http://schemas.microsoft.com/office/drawing/2014/main" id="{77F6D9E5-31CC-BF4F-B687-A017502FD60C}"/>
              </a:ext>
            </a:extLst>
          </p:cNvPr>
          <p:cNvSpPr>
            <a:spLocks noGrp="1"/>
          </p:cNvSpPr>
          <p:nvPr>
            <p:ph type="title"/>
          </p:nvPr>
        </p:nvSpPr>
        <p:spPr/>
        <p:txBody>
          <a:bodyPr/>
          <a:lstStyle/>
          <a:p>
            <a:r>
              <a:rPr lang="en-US" sz="3000" dirty="0"/>
              <a:t>Perform initial as-is assessment, determine to-be objectives</a:t>
            </a:r>
          </a:p>
        </p:txBody>
      </p:sp>
      <p:sp>
        <p:nvSpPr>
          <p:cNvPr id="4" name="Rounded Rectangle 3">
            <a:extLst>
              <a:ext uri="{FF2B5EF4-FFF2-40B4-BE49-F238E27FC236}">
                <a16:creationId xmlns:a16="http://schemas.microsoft.com/office/drawing/2014/main" id="{BFE72713-D425-2B42-A2D7-D6874D14C949}"/>
              </a:ext>
            </a:extLst>
          </p:cNvPr>
          <p:cNvSpPr/>
          <p:nvPr/>
        </p:nvSpPr>
        <p:spPr>
          <a:xfrm>
            <a:off x="1791519" y="1138458"/>
            <a:ext cx="835677" cy="90834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0AF7EDF-26F9-A14E-800E-53ACB89F7030}"/>
              </a:ext>
            </a:extLst>
          </p:cNvPr>
          <p:cNvPicPr>
            <a:picLocks noChangeAspect="1"/>
          </p:cNvPicPr>
          <p:nvPr/>
        </p:nvPicPr>
        <p:blipFill>
          <a:blip r:embed="rId4"/>
          <a:stretch>
            <a:fillRect/>
          </a:stretch>
        </p:blipFill>
        <p:spPr>
          <a:xfrm>
            <a:off x="250786" y="2596457"/>
            <a:ext cx="1059863" cy="1632188"/>
          </a:xfrm>
          <a:prstGeom prst="rect">
            <a:avLst/>
          </a:prstGeom>
        </p:spPr>
      </p:pic>
      <p:pic>
        <p:nvPicPr>
          <p:cNvPr id="7" name="Picture 6">
            <a:extLst>
              <a:ext uri="{FF2B5EF4-FFF2-40B4-BE49-F238E27FC236}">
                <a16:creationId xmlns:a16="http://schemas.microsoft.com/office/drawing/2014/main" id="{D7D8AE0A-67C8-DB47-A713-6B538BD61B3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775188" y="2472185"/>
            <a:ext cx="1474114" cy="1959660"/>
          </a:xfrm>
          <a:prstGeom prst="rect">
            <a:avLst/>
          </a:prstGeom>
        </p:spPr>
      </p:pic>
      <p:sp>
        <p:nvSpPr>
          <p:cNvPr id="3" name="Down Arrow 2">
            <a:extLst>
              <a:ext uri="{FF2B5EF4-FFF2-40B4-BE49-F238E27FC236}">
                <a16:creationId xmlns:a16="http://schemas.microsoft.com/office/drawing/2014/main" id="{B145A1E5-4EEB-794E-A4C1-73D58C8BB5ED}"/>
              </a:ext>
            </a:extLst>
          </p:cNvPr>
          <p:cNvSpPr/>
          <p:nvPr/>
        </p:nvSpPr>
        <p:spPr>
          <a:xfrm>
            <a:off x="3763822" y="3201667"/>
            <a:ext cx="327970" cy="97472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BB9ACAAA-FD52-D24F-8597-E5A33DA9F65B}"/>
              </a:ext>
            </a:extLst>
          </p:cNvPr>
          <p:cNvSpPr/>
          <p:nvPr/>
        </p:nvSpPr>
        <p:spPr>
          <a:xfrm>
            <a:off x="250786" y="4651130"/>
            <a:ext cx="3171681" cy="80333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dirty="0">
                <a:solidFill>
                  <a:schemeClr val="tx1"/>
                </a:solidFill>
              </a:rPr>
              <a:t>“People don’t buy </a:t>
            </a:r>
            <a:r>
              <a:rPr lang="en-CA" sz="2000" i="1" dirty="0">
                <a:solidFill>
                  <a:schemeClr val="tx1"/>
                </a:solidFill>
              </a:rPr>
              <a:t>what</a:t>
            </a:r>
            <a:r>
              <a:rPr lang="en-CA" sz="2000" dirty="0">
                <a:solidFill>
                  <a:schemeClr val="tx1"/>
                </a:solidFill>
              </a:rPr>
              <a:t> you do, they buy </a:t>
            </a:r>
            <a:r>
              <a:rPr lang="en-CA" sz="2000" i="1" dirty="0">
                <a:solidFill>
                  <a:schemeClr val="tx1"/>
                </a:solidFill>
              </a:rPr>
              <a:t>why</a:t>
            </a:r>
            <a:r>
              <a:rPr lang="en-CA" sz="2000" dirty="0">
                <a:solidFill>
                  <a:schemeClr val="tx1"/>
                </a:solidFill>
              </a:rPr>
              <a:t> you do it.”</a:t>
            </a:r>
            <a:endParaRPr lang="en-US" sz="2000" dirty="0">
              <a:solidFill>
                <a:schemeClr val="tx1"/>
              </a:solidFill>
            </a:endParaRPr>
          </a:p>
        </p:txBody>
      </p:sp>
      <p:sp>
        <p:nvSpPr>
          <p:cNvPr id="21" name="Rounded Rectangle 20">
            <a:extLst>
              <a:ext uri="{FF2B5EF4-FFF2-40B4-BE49-F238E27FC236}">
                <a16:creationId xmlns:a16="http://schemas.microsoft.com/office/drawing/2014/main" id="{99097BF9-CA33-F341-8FC6-770FCF94BD85}"/>
              </a:ext>
            </a:extLst>
          </p:cNvPr>
          <p:cNvSpPr/>
          <p:nvPr/>
        </p:nvSpPr>
        <p:spPr>
          <a:xfrm>
            <a:off x="4275742" y="2446833"/>
            <a:ext cx="2142244" cy="343339"/>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But for a process…</a:t>
            </a:r>
          </a:p>
        </p:txBody>
      </p:sp>
      <p:sp>
        <p:nvSpPr>
          <p:cNvPr id="25" name="Rectangle 24">
            <a:extLst>
              <a:ext uri="{FF2B5EF4-FFF2-40B4-BE49-F238E27FC236}">
                <a16:creationId xmlns:a16="http://schemas.microsoft.com/office/drawing/2014/main" id="{0883E542-5CFB-BA4C-A47A-32DFFCA6F828}"/>
              </a:ext>
            </a:extLst>
          </p:cNvPr>
          <p:cNvSpPr/>
          <p:nvPr/>
        </p:nvSpPr>
        <p:spPr>
          <a:xfrm>
            <a:off x="4246371" y="4734076"/>
            <a:ext cx="2815237" cy="1938992"/>
          </a:xfrm>
          <a:prstGeom prst="rect">
            <a:avLst/>
          </a:prstGeom>
        </p:spPr>
        <p:txBody>
          <a:bodyPr wrap="square">
            <a:spAutoFit/>
          </a:bodyPr>
          <a:lstStyle/>
          <a:p>
            <a:pPr marL="4763" lvl="0" indent="-4763">
              <a:spcBef>
                <a:spcPct val="0"/>
              </a:spcBef>
              <a:defRPr/>
            </a:pPr>
            <a:r>
              <a:rPr lang="en-US" sz="2000" dirty="0">
                <a:solidFill>
                  <a:prstClr val="black"/>
                </a:solidFill>
              </a:rPr>
              <a:t>Why does this process </a:t>
            </a:r>
            <a:r>
              <a:rPr lang="en-US" sz="2000" i="1" dirty="0">
                <a:solidFill>
                  <a:prstClr val="black"/>
                </a:solidFill>
              </a:rPr>
              <a:t>need</a:t>
            </a:r>
            <a:r>
              <a:rPr lang="en-US" sz="2000" dirty="0">
                <a:solidFill>
                  <a:prstClr val="black"/>
                </a:solidFill>
              </a:rPr>
              <a:t> to change? </a:t>
            </a:r>
            <a:br>
              <a:rPr lang="en-US" sz="2000" b="1" dirty="0">
                <a:solidFill>
                  <a:prstClr val="black"/>
                </a:solidFill>
              </a:rPr>
            </a:br>
            <a:r>
              <a:rPr lang="en-US" sz="2000" dirty="0">
                <a:solidFill>
                  <a:prstClr val="black"/>
                </a:solidFill>
              </a:rPr>
              <a:t>We’ll answer that with a </a:t>
            </a:r>
            <a:r>
              <a:rPr lang="en-US" sz="2000" i="1" dirty="0">
                <a:solidFill>
                  <a:prstClr val="black"/>
                </a:solidFill>
              </a:rPr>
              <a:t>Case for Action</a:t>
            </a:r>
            <a:br>
              <a:rPr lang="en-US" sz="2000" i="1" dirty="0">
                <a:solidFill>
                  <a:prstClr val="black"/>
                </a:solidFill>
              </a:rPr>
            </a:br>
            <a:r>
              <a:rPr lang="en-US" sz="2000" dirty="0">
                <a:solidFill>
                  <a:prstClr val="black"/>
                </a:solidFill>
              </a:rPr>
              <a:t>(a nuanced form of problem statement)</a:t>
            </a:r>
          </a:p>
        </p:txBody>
      </p:sp>
      <p:sp>
        <p:nvSpPr>
          <p:cNvPr id="24" name="Rounded Rectangle 23">
            <a:extLst>
              <a:ext uri="{FF2B5EF4-FFF2-40B4-BE49-F238E27FC236}">
                <a16:creationId xmlns:a16="http://schemas.microsoft.com/office/drawing/2014/main" id="{865CDC5A-39C1-DF40-B26E-9D4F5D2C4B61}"/>
              </a:ext>
            </a:extLst>
          </p:cNvPr>
          <p:cNvSpPr/>
          <p:nvPr/>
        </p:nvSpPr>
        <p:spPr>
          <a:xfrm>
            <a:off x="163413" y="2081230"/>
            <a:ext cx="3912344" cy="343339"/>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Why</a:t>
            </a:r>
            <a:r>
              <a:rPr lang="en-US" dirty="0">
                <a:solidFill>
                  <a:schemeClr val="tx1"/>
                </a:solidFill>
              </a:rPr>
              <a:t> does this process need to change?</a:t>
            </a:r>
          </a:p>
        </p:txBody>
      </p:sp>
      <p:grpSp>
        <p:nvGrpSpPr>
          <p:cNvPr id="26" name="Group 25">
            <a:extLst>
              <a:ext uri="{FF2B5EF4-FFF2-40B4-BE49-F238E27FC236}">
                <a16:creationId xmlns:a16="http://schemas.microsoft.com/office/drawing/2014/main" id="{EA38AF83-09AF-E54B-92A0-488E49B2B5A5}"/>
              </a:ext>
            </a:extLst>
          </p:cNvPr>
          <p:cNvGrpSpPr/>
          <p:nvPr/>
        </p:nvGrpSpPr>
        <p:grpSpPr>
          <a:xfrm>
            <a:off x="7531311" y="1854017"/>
            <a:ext cx="4143130" cy="951130"/>
            <a:chOff x="5803468" y="1912845"/>
            <a:chExt cx="4143130" cy="951130"/>
          </a:xfrm>
        </p:grpSpPr>
        <p:grpSp>
          <p:nvGrpSpPr>
            <p:cNvPr id="27" name="Group 26">
              <a:extLst>
                <a:ext uri="{FF2B5EF4-FFF2-40B4-BE49-F238E27FC236}">
                  <a16:creationId xmlns:a16="http://schemas.microsoft.com/office/drawing/2014/main" id="{8402B15F-DFB9-EE44-99E5-EB5031E80F84}"/>
                </a:ext>
              </a:extLst>
            </p:cNvPr>
            <p:cNvGrpSpPr/>
            <p:nvPr/>
          </p:nvGrpSpPr>
          <p:grpSpPr>
            <a:xfrm>
              <a:off x="5803468" y="2211511"/>
              <a:ext cx="4143130" cy="652464"/>
              <a:chOff x="7497330" y="3617803"/>
              <a:chExt cx="2310825" cy="363911"/>
            </a:xfrm>
          </p:grpSpPr>
          <p:sp>
            <p:nvSpPr>
              <p:cNvPr id="29" name="AutoShape 22">
                <a:extLst>
                  <a:ext uri="{FF2B5EF4-FFF2-40B4-BE49-F238E27FC236}">
                    <a16:creationId xmlns:a16="http://schemas.microsoft.com/office/drawing/2014/main" id="{C885BD48-1F10-7B4A-856D-6167AF028960}"/>
                  </a:ext>
                </a:extLst>
              </p:cNvPr>
              <p:cNvSpPr>
                <a:spLocks noChangeArrowheads="1"/>
              </p:cNvSpPr>
              <p:nvPr/>
            </p:nvSpPr>
            <p:spPr bwMode="auto">
              <a:xfrm>
                <a:off x="7879766" y="3636354"/>
                <a:ext cx="1508012" cy="312738"/>
              </a:xfrm>
              <a:prstGeom prst="roundRect">
                <a:avLst>
                  <a:gd name="adj" fmla="val 16667"/>
                </a:avLst>
              </a:prstGeom>
              <a:solidFill>
                <a:srgbClr val="CDFF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dirty="0">
                  <a:solidFill>
                    <a:srgbClr val="000000"/>
                  </a:solidFill>
                </a:endParaRPr>
              </a:p>
            </p:txBody>
          </p:sp>
          <p:grpSp>
            <p:nvGrpSpPr>
              <p:cNvPr id="30" name="Group 29">
                <a:extLst>
                  <a:ext uri="{FF2B5EF4-FFF2-40B4-BE49-F238E27FC236}">
                    <a16:creationId xmlns:a16="http://schemas.microsoft.com/office/drawing/2014/main" id="{CA2AD6A6-C487-564E-9ED4-2EF3537C4CD3}"/>
                  </a:ext>
                </a:extLst>
              </p:cNvPr>
              <p:cNvGrpSpPr/>
              <p:nvPr/>
            </p:nvGrpSpPr>
            <p:grpSpPr>
              <a:xfrm>
                <a:off x="8171131" y="3698848"/>
                <a:ext cx="1147490" cy="191082"/>
                <a:chOff x="1514963" y="2380509"/>
                <a:chExt cx="1147490" cy="191082"/>
              </a:xfrm>
            </p:grpSpPr>
            <p:sp>
              <p:nvSpPr>
                <p:cNvPr id="40" name="AutoShape 23">
                  <a:extLst>
                    <a:ext uri="{FF2B5EF4-FFF2-40B4-BE49-F238E27FC236}">
                      <a16:creationId xmlns:a16="http://schemas.microsoft.com/office/drawing/2014/main" id="{4D73DF02-62E5-8E4D-9956-2CB3E26516A2}"/>
                    </a:ext>
                  </a:extLst>
                </p:cNvPr>
                <p:cNvSpPr>
                  <a:spLocks noChangeArrowheads="1"/>
                </p:cNvSpPr>
                <p:nvPr/>
              </p:nvSpPr>
              <p:spPr bwMode="auto">
                <a:xfrm>
                  <a:off x="1514963" y="2390616"/>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41" name="AutoShape 23">
                  <a:extLst>
                    <a:ext uri="{FF2B5EF4-FFF2-40B4-BE49-F238E27FC236}">
                      <a16:creationId xmlns:a16="http://schemas.microsoft.com/office/drawing/2014/main" id="{AF9AF024-2767-044D-AF33-A1B178BDDE25}"/>
                    </a:ext>
                  </a:extLst>
                </p:cNvPr>
                <p:cNvSpPr>
                  <a:spLocks noChangeArrowheads="1"/>
                </p:cNvSpPr>
                <p:nvPr/>
              </p:nvSpPr>
              <p:spPr bwMode="auto">
                <a:xfrm>
                  <a:off x="1754210" y="238902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42" name="AutoShape 23">
                  <a:extLst>
                    <a:ext uri="{FF2B5EF4-FFF2-40B4-BE49-F238E27FC236}">
                      <a16:creationId xmlns:a16="http://schemas.microsoft.com/office/drawing/2014/main" id="{7F1A2B4C-697F-B84B-AD43-BA29DB9A95AF}"/>
                    </a:ext>
                  </a:extLst>
                </p:cNvPr>
                <p:cNvSpPr>
                  <a:spLocks noChangeArrowheads="1"/>
                </p:cNvSpPr>
                <p:nvPr/>
              </p:nvSpPr>
              <p:spPr bwMode="auto">
                <a:xfrm>
                  <a:off x="1993457" y="2387441"/>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43" name="AutoShape 23">
                  <a:extLst>
                    <a:ext uri="{FF2B5EF4-FFF2-40B4-BE49-F238E27FC236}">
                      <a16:creationId xmlns:a16="http://schemas.microsoft.com/office/drawing/2014/main" id="{753ACB0F-1929-FF45-A42A-16C6F27D13F5}"/>
                    </a:ext>
                  </a:extLst>
                </p:cNvPr>
                <p:cNvSpPr>
                  <a:spLocks noChangeArrowheads="1"/>
                </p:cNvSpPr>
                <p:nvPr/>
              </p:nvSpPr>
              <p:spPr bwMode="auto">
                <a:xfrm>
                  <a:off x="2232704" y="2382097"/>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44" name="AutoShape 23">
                  <a:extLst>
                    <a:ext uri="{FF2B5EF4-FFF2-40B4-BE49-F238E27FC236}">
                      <a16:creationId xmlns:a16="http://schemas.microsoft.com/office/drawing/2014/main" id="{12A6B122-0EF6-8840-B4A8-768B1F9F4C5D}"/>
                    </a:ext>
                  </a:extLst>
                </p:cNvPr>
                <p:cNvSpPr>
                  <a:spLocks noChangeArrowheads="1"/>
                </p:cNvSpPr>
                <p:nvPr/>
              </p:nvSpPr>
              <p:spPr bwMode="auto">
                <a:xfrm>
                  <a:off x="2471953" y="238050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grpSp>
          <p:cxnSp>
            <p:nvCxnSpPr>
              <p:cNvPr id="31" name="AutoShape 14">
                <a:extLst>
                  <a:ext uri="{FF2B5EF4-FFF2-40B4-BE49-F238E27FC236}">
                    <a16:creationId xmlns:a16="http://schemas.microsoft.com/office/drawing/2014/main" id="{BFAADA7D-612B-0549-9592-2553612D91E6}"/>
                  </a:ext>
                </a:extLst>
              </p:cNvPr>
              <p:cNvCxnSpPr>
                <a:cxnSpLocks noChangeShapeType="1"/>
              </p:cNvCxnSpPr>
              <p:nvPr/>
            </p:nvCxnSpPr>
            <p:spPr bwMode="auto">
              <a:xfrm flipV="1">
                <a:off x="9390677" y="3704221"/>
                <a:ext cx="245087" cy="91292"/>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2" name="Group 31">
                <a:extLst>
                  <a:ext uri="{FF2B5EF4-FFF2-40B4-BE49-F238E27FC236}">
                    <a16:creationId xmlns:a16="http://schemas.microsoft.com/office/drawing/2014/main" id="{5291F85E-F0B4-1F46-8986-C789A47DDAFA}"/>
                  </a:ext>
                </a:extLst>
              </p:cNvPr>
              <p:cNvGrpSpPr/>
              <p:nvPr/>
            </p:nvGrpSpPr>
            <p:grpSpPr>
              <a:xfrm>
                <a:off x="7497330" y="3726766"/>
                <a:ext cx="376238" cy="161348"/>
                <a:chOff x="953872" y="2412184"/>
                <a:chExt cx="376238" cy="161348"/>
              </a:xfrm>
            </p:grpSpPr>
            <p:cxnSp>
              <p:nvCxnSpPr>
                <p:cNvPr id="38" name="AutoShape 13">
                  <a:extLst>
                    <a:ext uri="{FF2B5EF4-FFF2-40B4-BE49-F238E27FC236}">
                      <a16:creationId xmlns:a16="http://schemas.microsoft.com/office/drawing/2014/main" id="{5B54D629-093C-5044-AAB0-1781350A21F0}"/>
                    </a:ext>
                  </a:extLst>
                </p:cNvPr>
                <p:cNvCxnSpPr>
                  <a:cxnSpLocks noChangeShapeType="1"/>
                </p:cNvCxnSpPr>
                <p:nvPr/>
              </p:nvCxnSpPr>
              <p:spPr bwMode="auto">
                <a:xfrm>
                  <a:off x="1115130" y="2494372"/>
                  <a:ext cx="214980" cy="472"/>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9" name="Oval 35">
                  <a:extLst>
                    <a:ext uri="{FF2B5EF4-FFF2-40B4-BE49-F238E27FC236}">
                      <a16:creationId xmlns:a16="http://schemas.microsoft.com/office/drawing/2014/main" id="{CBB6DE38-616C-1248-8EDB-1C15F1042CD5}"/>
                    </a:ext>
                  </a:extLst>
                </p:cNvPr>
                <p:cNvSpPr>
                  <a:spLocks noChangeArrowheads="1"/>
                </p:cNvSpPr>
                <p:nvPr/>
              </p:nvSpPr>
              <p:spPr bwMode="auto">
                <a:xfrm>
                  <a:off x="953872" y="2412184"/>
                  <a:ext cx="161348" cy="161348"/>
                </a:xfrm>
                <a:prstGeom prst="ellipse">
                  <a:avLst/>
                </a:prstGeom>
                <a:solidFill>
                  <a:srgbClr val="D9FC79"/>
                </a:solid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grpSp>
          <p:sp>
            <p:nvSpPr>
              <p:cNvPr id="33" name="Oval 35">
                <a:extLst>
                  <a:ext uri="{FF2B5EF4-FFF2-40B4-BE49-F238E27FC236}">
                    <a16:creationId xmlns:a16="http://schemas.microsoft.com/office/drawing/2014/main" id="{ACB2FECF-15E5-EF44-9F86-20EC5A6D7761}"/>
                  </a:ext>
                </a:extLst>
              </p:cNvPr>
              <p:cNvSpPr>
                <a:spLocks noChangeArrowheads="1"/>
              </p:cNvSpPr>
              <p:nvPr/>
            </p:nvSpPr>
            <p:spPr bwMode="auto">
              <a:xfrm>
                <a:off x="9640689" y="3617803"/>
                <a:ext cx="159020" cy="159020"/>
              </a:xfrm>
              <a:prstGeom prst="ellipse">
                <a:avLst/>
              </a:prstGeom>
              <a:solidFill>
                <a:srgbClr val="FF99CC"/>
              </a:solid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sp>
            <p:nvSpPr>
              <p:cNvPr id="34" name="Oval 35">
                <a:extLst>
                  <a:ext uri="{FF2B5EF4-FFF2-40B4-BE49-F238E27FC236}">
                    <a16:creationId xmlns:a16="http://schemas.microsoft.com/office/drawing/2014/main" id="{6B0F21E3-8E3C-F541-A2F0-6569B3674820}"/>
                  </a:ext>
                </a:extLst>
              </p:cNvPr>
              <p:cNvSpPr>
                <a:spLocks noChangeArrowheads="1"/>
              </p:cNvSpPr>
              <p:nvPr/>
            </p:nvSpPr>
            <p:spPr bwMode="auto">
              <a:xfrm>
                <a:off x="9649135" y="3822694"/>
                <a:ext cx="159020" cy="159020"/>
              </a:xfrm>
              <a:prstGeom prst="ellipse">
                <a:avLst/>
              </a:prstGeom>
              <a:solidFill>
                <a:srgbClr val="FF99CC"/>
              </a:solid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cxnSp>
            <p:nvCxnSpPr>
              <p:cNvPr id="35" name="Straight Connector 34">
                <a:extLst>
                  <a:ext uri="{FF2B5EF4-FFF2-40B4-BE49-F238E27FC236}">
                    <a16:creationId xmlns:a16="http://schemas.microsoft.com/office/drawing/2014/main" id="{A259F182-A520-5B4A-9B4E-BFA7B0954C48}"/>
                  </a:ext>
                </a:extLst>
              </p:cNvPr>
              <p:cNvCxnSpPr/>
              <p:nvPr/>
            </p:nvCxnSpPr>
            <p:spPr bwMode="auto">
              <a:xfrm>
                <a:off x="7873563" y="3730522"/>
                <a:ext cx="245897"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6" name="AutoShape 14">
                <a:extLst>
                  <a:ext uri="{FF2B5EF4-FFF2-40B4-BE49-F238E27FC236}">
                    <a16:creationId xmlns:a16="http://schemas.microsoft.com/office/drawing/2014/main" id="{EBFAF1BF-13BF-B640-891D-9C19CFB9E832}"/>
                  </a:ext>
                </a:extLst>
              </p:cNvPr>
              <p:cNvCxnSpPr>
                <a:cxnSpLocks noChangeShapeType="1"/>
              </p:cNvCxnSpPr>
              <p:nvPr/>
            </p:nvCxnSpPr>
            <p:spPr bwMode="auto">
              <a:xfrm>
                <a:off x="9385268" y="3800262"/>
                <a:ext cx="245087" cy="91292"/>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a:extLst>
                  <a:ext uri="{FF2B5EF4-FFF2-40B4-BE49-F238E27FC236}">
                    <a16:creationId xmlns:a16="http://schemas.microsoft.com/office/drawing/2014/main" id="{6DBEF085-A119-434D-ABBD-03E4E34C3987}"/>
                  </a:ext>
                </a:extLst>
              </p:cNvPr>
              <p:cNvCxnSpPr/>
              <p:nvPr/>
            </p:nvCxnSpPr>
            <p:spPr bwMode="auto">
              <a:xfrm>
                <a:off x="7879426" y="3856621"/>
                <a:ext cx="246229"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8" name="Rectangle 27">
              <a:extLst>
                <a:ext uri="{FF2B5EF4-FFF2-40B4-BE49-F238E27FC236}">
                  <a16:creationId xmlns:a16="http://schemas.microsoft.com/office/drawing/2014/main" id="{4ADA2C10-4B04-5D40-A03E-224410CDAC08}"/>
                </a:ext>
              </a:extLst>
            </p:cNvPr>
            <p:cNvSpPr/>
            <p:nvPr/>
          </p:nvSpPr>
          <p:spPr>
            <a:xfrm>
              <a:off x="6414929" y="1912845"/>
              <a:ext cx="2678938" cy="400110"/>
            </a:xfrm>
            <a:prstGeom prst="rect">
              <a:avLst/>
            </a:prstGeom>
          </p:spPr>
          <p:txBody>
            <a:bodyPr wrap="none">
              <a:spAutoFit/>
            </a:bodyPr>
            <a:lstStyle/>
            <a:p>
              <a:r>
                <a:rPr lang="en-US" sz="2000" i="1" dirty="0">
                  <a:latin typeface="Arial" panose="020B0604020202020204" pitchFamily="34" charset="0"/>
                  <a:cs typeface="Arial" panose="020B0604020202020204" pitchFamily="34" charset="0"/>
                </a:rPr>
                <a:t>Process Scope Model</a:t>
              </a:r>
              <a:endParaRPr lang="en-US" sz="2000"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26980D9-A2E3-A140-B02F-6E7A60E54E2F}"/>
              </a:ext>
            </a:extLst>
          </p:cNvPr>
          <p:cNvGrpSpPr/>
          <p:nvPr/>
        </p:nvGrpSpPr>
        <p:grpSpPr>
          <a:xfrm>
            <a:off x="7720418" y="3426835"/>
            <a:ext cx="3706388" cy="1601405"/>
            <a:chOff x="7870120" y="2345435"/>
            <a:chExt cx="3706388" cy="1601405"/>
          </a:xfrm>
        </p:grpSpPr>
        <p:sp>
          <p:nvSpPr>
            <p:cNvPr id="46" name="Rectangle 9">
              <a:extLst>
                <a:ext uri="{FF2B5EF4-FFF2-40B4-BE49-F238E27FC236}">
                  <a16:creationId xmlns:a16="http://schemas.microsoft.com/office/drawing/2014/main" id="{17C7E8CA-7A25-0B4C-98F6-94DE3AB63DB3}"/>
                </a:ext>
              </a:extLst>
            </p:cNvPr>
            <p:cNvSpPr>
              <a:spLocks noChangeArrowheads="1"/>
            </p:cNvSpPr>
            <p:nvPr/>
          </p:nvSpPr>
          <p:spPr bwMode="auto">
            <a:xfrm>
              <a:off x="8035218" y="2722878"/>
              <a:ext cx="800099" cy="1223962"/>
            </a:xfrm>
            <a:prstGeom prst="rect">
              <a:avLst/>
            </a:prstGeom>
            <a:solidFill>
              <a:srgbClr val="D9FC79"/>
            </a:solidFill>
            <a:ln w="12700">
              <a:solidFill>
                <a:schemeClr val="tx2"/>
              </a:solidFill>
              <a:miter lim="800000"/>
              <a:headEnd/>
              <a:tailEnd/>
            </a:ln>
          </p:spPr>
          <p:txBody>
            <a:bodyPr lIns="36000" rIns="36000"/>
            <a:lstStyle/>
            <a:p>
              <a:pPr algn="ctr">
                <a:lnSpc>
                  <a:spcPct val="100000"/>
                </a:lnSpc>
                <a:spcBef>
                  <a:spcPct val="0"/>
                </a:spcBef>
                <a:buClrTx/>
                <a:buFontTx/>
                <a:buNone/>
              </a:pPr>
              <a:r>
                <a:rPr lang="en-US" sz="1200" dirty="0">
                  <a:cs typeface="Arial" charset="0"/>
                </a:rPr>
                <a:t>Function 1</a:t>
              </a:r>
            </a:p>
          </p:txBody>
        </p:sp>
        <p:sp>
          <p:nvSpPr>
            <p:cNvPr id="47" name="Rectangle 10">
              <a:extLst>
                <a:ext uri="{FF2B5EF4-FFF2-40B4-BE49-F238E27FC236}">
                  <a16:creationId xmlns:a16="http://schemas.microsoft.com/office/drawing/2014/main" id="{D04E82A5-F533-1343-B016-C88C8006F827}"/>
                </a:ext>
              </a:extLst>
            </p:cNvPr>
            <p:cNvSpPr>
              <a:spLocks noChangeArrowheads="1"/>
            </p:cNvSpPr>
            <p:nvPr/>
          </p:nvSpPr>
          <p:spPr bwMode="auto">
            <a:xfrm>
              <a:off x="8924217" y="2722878"/>
              <a:ext cx="800100" cy="1223962"/>
            </a:xfrm>
            <a:prstGeom prst="rect">
              <a:avLst/>
            </a:prstGeom>
            <a:solidFill>
              <a:srgbClr val="EBC1FF"/>
            </a:solidFill>
            <a:ln w="12700">
              <a:solidFill>
                <a:schemeClr val="tx2"/>
              </a:solidFill>
              <a:miter lim="800000"/>
              <a:headEnd/>
              <a:tailEnd/>
            </a:ln>
          </p:spPr>
          <p:txBody>
            <a:bodyPr lIns="36000" rIns="36000" anchorCtr="1"/>
            <a:lstStyle/>
            <a:p>
              <a:pPr lvl="0" algn="ctr">
                <a:spcBef>
                  <a:spcPct val="0"/>
                </a:spcBef>
              </a:pPr>
              <a:r>
                <a:rPr lang="en-US" sz="1200" dirty="0">
                  <a:cs typeface="Arial" charset="0"/>
                </a:rPr>
                <a:t>Function 2</a:t>
              </a:r>
            </a:p>
          </p:txBody>
        </p:sp>
        <p:sp>
          <p:nvSpPr>
            <p:cNvPr id="48" name="Rectangle 11">
              <a:extLst>
                <a:ext uri="{FF2B5EF4-FFF2-40B4-BE49-F238E27FC236}">
                  <a16:creationId xmlns:a16="http://schemas.microsoft.com/office/drawing/2014/main" id="{B3BF1DC9-C0DE-3D4B-87E4-5FD2D4B8D3D8}"/>
                </a:ext>
              </a:extLst>
            </p:cNvPr>
            <p:cNvSpPr>
              <a:spLocks noChangeArrowheads="1"/>
            </p:cNvSpPr>
            <p:nvPr/>
          </p:nvSpPr>
          <p:spPr bwMode="auto">
            <a:xfrm>
              <a:off x="10646655" y="2722878"/>
              <a:ext cx="815975" cy="1223962"/>
            </a:xfrm>
            <a:prstGeom prst="rect">
              <a:avLst/>
            </a:prstGeom>
            <a:solidFill>
              <a:srgbClr val="FFD579"/>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4</a:t>
              </a:r>
            </a:p>
          </p:txBody>
        </p:sp>
        <p:sp>
          <p:nvSpPr>
            <p:cNvPr id="49" name="Rectangle 12">
              <a:extLst>
                <a:ext uri="{FF2B5EF4-FFF2-40B4-BE49-F238E27FC236}">
                  <a16:creationId xmlns:a16="http://schemas.microsoft.com/office/drawing/2014/main" id="{EF5687F3-6DB5-C64E-9283-D34EBC3F9F13}"/>
                </a:ext>
              </a:extLst>
            </p:cNvPr>
            <p:cNvSpPr>
              <a:spLocks noChangeArrowheads="1"/>
            </p:cNvSpPr>
            <p:nvPr/>
          </p:nvSpPr>
          <p:spPr bwMode="auto">
            <a:xfrm>
              <a:off x="9811630" y="2722878"/>
              <a:ext cx="747712" cy="1223962"/>
            </a:xfrm>
            <a:prstGeom prst="rect">
              <a:avLst/>
            </a:prstGeom>
            <a:solidFill>
              <a:srgbClr val="FFA8D6"/>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3</a:t>
              </a:r>
            </a:p>
          </p:txBody>
        </p:sp>
        <p:sp>
          <p:nvSpPr>
            <p:cNvPr id="50" name="AutoShape 16">
              <a:extLst>
                <a:ext uri="{FF2B5EF4-FFF2-40B4-BE49-F238E27FC236}">
                  <a16:creationId xmlns:a16="http://schemas.microsoft.com/office/drawing/2014/main" id="{D0359F17-BDA1-4842-AD7A-83F0FBE6BED6}"/>
                </a:ext>
              </a:extLst>
            </p:cNvPr>
            <p:cNvSpPr>
              <a:spLocks noChangeArrowheads="1"/>
            </p:cNvSpPr>
            <p:nvPr/>
          </p:nvSpPr>
          <p:spPr bwMode="auto">
            <a:xfrm>
              <a:off x="7870120" y="3094353"/>
              <a:ext cx="3706388" cy="661987"/>
            </a:xfrm>
            <a:prstGeom prst="roundRect">
              <a:avLst>
                <a:gd name="adj" fmla="val 16667"/>
              </a:avLst>
            </a:prstGeom>
            <a:solidFill>
              <a:srgbClr val="CCFFFF"/>
            </a:solidFill>
            <a:ln w="12700">
              <a:solidFill>
                <a:schemeClr val="tx1"/>
              </a:solidFill>
              <a:round/>
              <a:headEnd type="none" w="sm" len="sm"/>
              <a:tailEnd type="none" w="sm" len="sm"/>
            </a:ln>
          </p:spPr>
          <p:txBody>
            <a:bodyPr wrap="none" anchor="ctr"/>
            <a:lstStyle/>
            <a:p>
              <a:pPr algn="ctr">
                <a:lnSpc>
                  <a:spcPct val="100000"/>
                </a:lnSpc>
                <a:spcBef>
                  <a:spcPct val="0"/>
                </a:spcBef>
                <a:buClrTx/>
                <a:buFontTx/>
                <a:buNone/>
              </a:pPr>
              <a:r>
                <a:rPr lang="en-US" i="1" dirty="0">
                  <a:solidFill>
                    <a:srgbClr val="000000"/>
                  </a:solidFill>
                  <a:latin typeface="Arial" panose="020B0604020202020204" pitchFamily="34" charset="0"/>
                  <a:cs typeface="Arial" panose="020B0604020202020204" pitchFamily="34" charset="0"/>
                </a:rPr>
                <a:t>Cross-functional Business Process</a:t>
              </a:r>
            </a:p>
          </p:txBody>
        </p:sp>
        <p:sp>
          <p:nvSpPr>
            <p:cNvPr id="51" name="Rectangle 50">
              <a:extLst>
                <a:ext uri="{FF2B5EF4-FFF2-40B4-BE49-F238E27FC236}">
                  <a16:creationId xmlns:a16="http://schemas.microsoft.com/office/drawing/2014/main" id="{C15759CB-0D7D-B24F-B3D4-AAD4C50CA3EB}"/>
                </a:ext>
              </a:extLst>
            </p:cNvPr>
            <p:cNvSpPr/>
            <p:nvPr/>
          </p:nvSpPr>
          <p:spPr>
            <a:xfrm>
              <a:off x="8292474" y="2345435"/>
              <a:ext cx="2975495" cy="400110"/>
            </a:xfrm>
            <a:prstGeom prst="rect">
              <a:avLst/>
            </a:prstGeom>
          </p:spPr>
          <p:txBody>
            <a:bodyPr wrap="none">
              <a:spAutoFit/>
            </a:bodyPr>
            <a:lstStyle/>
            <a:p>
              <a:r>
                <a:rPr lang="en-US" sz="2000" i="1" dirty="0">
                  <a:latin typeface="Arial" panose="020B0604020202020204" pitchFamily="34" charset="0"/>
                  <a:cs typeface="Arial" panose="020B0604020202020204" pitchFamily="34" charset="0"/>
                </a:rPr>
                <a:t>Process Summary Chart</a:t>
              </a:r>
              <a:endParaRPr lang="en-US" sz="2000" dirty="0">
                <a:latin typeface="Arial" panose="020B0604020202020204" pitchFamily="34" charset="0"/>
                <a:cs typeface="Arial" panose="020B0604020202020204" pitchFamily="34" charset="0"/>
              </a:endParaRPr>
            </a:p>
          </p:txBody>
        </p:sp>
      </p:grpSp>
      <p:sp>
        <p:nvSpPr>
          <p:cNvPr id="52" name="Rectangle 51">
            <a:extLst>
              <a:ext uri="{FF2B5EF4-FFF2-40B4-BE49-F238E27FC236}">
                <a16:creationId xmlns:a16="http://schemas.microsoft.com/office/drawing/2014/main" id="{5895228A-71FB-F241-BD24-E655D322AFE4}"/>
              </a:ext>
            </a:extLst>
          </p:cNvPr>
          <p:cNvSpPr/>
          <p:nvPr/>
        </p:nvSpPr>
        <p:spPr>
          <a:xfrm>
            <a:off x="7885514" y="5071104"/>
            <a:ext cx="3470145" cy="575062"/>
          </a:xfrm>
          <a:prstGeom prst="rect">
            <a:avLst/>
          </a:prstGeom>
          <a:solidFill>
            <a:srgbClr val="FFF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Supporting Mechanisms</a:t>
            </a:r>
          </a:p>
        </p:txBody>
      </p:sp>
      <p:sp>
        <p:nvSpPr>
          <p:cNvPr id="53" name="Rectangle 52">
            <a:extLst>
              <a:ext uri="{FF2B5EF4-FFF2-40B4-BE49-F238E27FC236}">
                <a16:creationId xmlns:a16="http://schemas.microsoft.com/office/drawing/2014/main" id="{DBBC7B0D-B436-D945-916C-BF32379D9487}"/>
              </a:ext>
            </a:extLst>
          </p:cNvPr>
          <p:cNvSpPr/>
          <p:nvPr/>
        </p:nvSpPr>
        <p:spPr>
          <a:xfrm>
            <a:off x="8062772" y="5714746"/>
            <a:ext cx="3198311" cy="646331"/>
          </a:xfrm>
          <a:prstGeom prst="rect">
            <a:avLst/>
          </a:prstGeom>
        </p:spPr>
        <p:txBody>
          <a:bodyPr wrap="none">
            <a:spAutoFit/>
          </a:bodyPr>
          <a:lstStyle/>
          <a:p>
            <a:pPr>
              <a:lnSpc>
                <a:spcPct val="100000"/>
              </a:lnSpc>
              <a:spcBef>
                <a:spcPct val="0"/>
              </a:spcBef>
              <a:buClrTx/>
              <a:buFontTx/>
              <a:buNone/>
            </a:pPr>
            <a:r>
              <a:rPr lang="en-US" i="1" dirty="0">
                <a:solidFill>
                  <a:srgbClr val="000000"/>
                </a:solidFill>
                <a:latin typeface="Arial" panose="020B0604020202020204" pitchFamily="34" charset="0"/>
                <a:cs typeface="Arial" panose="020B0604020202020204" pitchFamily="34" charset="0"/>
              </a:rPr>
              <a:t>Now </a:t>
            </a:r>
            <a:r>
              <a:rPr lang="en-US" dirty="0">
                <a:solidFill>
                  <a:srgbClr val="000000"/>
                </a:solidFill>
                <a:latin typeface="Arial" panose="020B0604020202020204" pitchFamily="34" charset="0"/>
                <a:cs typeface="Arial" panose="020B0604020202020204" pitchFamily="34" charset="0"/>
              </a:rPr>
              <a:t>we have an end-to-end,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cross-functional perspective.</a:t>
            </a:r>
            <a:endParaRPr lang="en-US" i="1" dirty="0">
              <a:solidFill>
                <a:srgbClr val="000000"/>
              </a:solidFill>
              <a:latin typeface="Arial" panose="020B0604020202020204" pitchFamily="34" charset="0"/>
              <a:cs typeface="Arial" panose="020B0604020202020204" pitchFamily="34" charset="0"/>
            </a:endParaRPr>
          </a:p>
        </p:txBody>
      </p:sp>
      <p:sp>
        <p:nvSpPr>
          <p:cNvPr id="54" name="Rounded Rectangle 53">
            <a:extLst>
              <a:ext uri="{FF2B5EF4-FFF2-40B4-BE49-F238E27FC236}">
                <a16:creationId xmlns:a16="http://schemas.microsoft.com/office/drawing/2014/main" id="{E73C1BD9-E208-E447-B48A-41BE162EFC51}"/>
              </a:ext>
            </a:extLst>
          </p:cNvPr>
          <p:cNvSpPr/>
          <p:nvPr/>
        </p:nvSpPr>
        <p:spPr>
          <a:xfrm>
            <a:off x="4314424" y="3001612"/>
            <a:ext cx="2394904" cy="400110"/>
          </a:xfrm>
          <a:prstGeom prst="roundRect">
            <a:avLst/>
          </a:prstGeom>
          <a:solidFill>
            <a:srgbClr val="FFD579"/>
          </a:solidFill>
          <a:ln>
            <a:solidFill>
              <a:srgbClr val="FFD57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What</a:t>
            </a: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first</a:t>
            </a:r>
          </a:p>
        </p:txBody>
      </p:sp>
      <p:sp>
        <p:nvSpPr>
          <p:cNvPr id="55" name="Rounded Rectangle 54">
            <a:extLst>
              <a:ext uri="{FF2B5EF4-FFF2-40B4-BE49-F238E27FC236}">
                <a16:creationId xmlns:a16="http://schemas.microsoft.com/office/drawing/2014/main" id="{6C08B9E6-8CFA-CC4D-923A-B8E3772CAA6A}"/>
              </a:ext>
            </a:extLst>
          </p:cNvPr>
          <p:cNvSpPr/>
          <p:nvPr/>
        </p:nvSpPr>
        <p:spPr>
          <a:xfrm>
            <a:off x="4314424" y="3543196"/>
            <a:ext cx="2394904" cy="400110"/>
          </a:xfrm>
          <a:prstGeom prst="roundRect">
            <a:avLst/>
          </a:prstGeom>
          <a:solidFill>
            <a:srgbClr val="EBC0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Who &amp; How </a:t>
            </a: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next</a:t>
            </a:r>
          </a:p>
        </p:txBody>
      </p:sp>
      <p:sp>
        <p:nvSpPr>
          <p:cNvPr id="56" name="Rounded Rectangle 55">
            <a:extLst>
              <a:ext uri="{FF2B5EF4-FFF2-40B4-BE49-F238E27FC236}">
                <a16:creationId xmlns:a16="http://schemas.microsoft.com/office/drawing/2014/main" id="{010BE61C-7061-7C41-8947-111FDE8EBC69}"/>
              </a:ext>
            </a:extLst>
          </p:cNvPr>
          <p:cNvSpPr/>
          <p:nvPr/>
        </p:nvSpPr>
        <p:spPr>
          <a:xfrm>
            <a:off x="4314424" y="4084780"/>
            <a:ext cx="2394904" cy="400110"/>
          </a:xfrm>
          <a:prstGeom prst="roundRect">
            <a:avLst/>
          </a:prstGeom>
          <a:solidFill>
            <a:srgbClr val="D9FC79"/>
          </a:solidFill>
          <a:ln>
            <a:solidFill>
              <a:srgbClr val="FFFD7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Only then </a:t>
            </a:r>
            <a:r>
              <a:rPr lang="en-US" sz="2000"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Why?</a:t>
            </a:r>
          </a:p>
        </p:txBody>
      </p:sp>
      <p:sp>
        <p:nvSpPr>
          <p:cNvPr id="23" name="Oval 22">
            <a:extLst>
              <a:ext uri="{FF2B5EF4-FFF2-40B4-BE49-F238E27FC236}">
                <a16:creationId xmlns:a16="http://schemas.microsoft.com/office/drawing/2014/main" id="{8522ED51-9333-BC46-A459-6C14B220B474}"/>
              </a:ext>
            </a:extLst>
          </p:cNvPr>
          <p:cNvSpPr/>
          <p:nvPr/>
        </p:nvSpPr>
        <p:spPr>
          <a:xfrm>
            <a:off x="5716596" y="3948415"/>
            <a:ext cx="731499" cy="6619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dissolve">
                                      <p:cBhvr>
                                        <p:cTn id="35" dur="500"/>
                                        <p:tgtEl>
                                          <p:spTgt spid="54"/>
                                        </p:tgtEl>
                                      </p:cBhvr>
                                    </p:animEffect>
                                  </p:childTnLst>
                                </p:cTn>
                              </p:par>
                              <p:par>
                                <p:cTn id="36" presetID="9"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dissolve">
                                      <p:cBhvr>
                                        <p:cTn id="43" dur="500"/>
                                        <p:tgtEl>
                                          <p:spTgt spid="55"/>
                                        </p:tgtEl>
                                      </p:cBhvr>
                                    </p:animEffect>
                                  </p:childTnLst>
                                </p:cTn>
                              </p:par>
                              <p:par>
                                <p:cTn id="44" presetID="9"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dissolve">
                                      <p:cBhvr>
                                        <p:cTn id="46" dur="500"/>
                                        <p:tgtEl>
                                          <p:spTgt spid="4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dissolv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dissolve">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dissolve">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dissolve">
                                      <p:cBhvr>
                                        <p:cTn id="64" dur="500"/>
                                        <p:tgtEl>
                                          <p:spTgt spid="25"/>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ssolv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1" grpId="0" animBg="1"/>
      <p:bldP spid="25" grpId="0"/>
      <p:bldP spid="24" grpId="0" animBg="1"/>
      <p:bldP spid="52" grpId="0" animBg="1"/>
      <p:bldP spid="53" grpId="0"/>
      <p:bldP spid="54" grpId="0" animBg="1"/>
      <p:bldP spid="55" grpId="0" animBg="1"/>
      <p:bldP spid="56" grpId="0" animBg="1"/>
      <p:bldP spid="2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5DD8C-B122-2944-BC5F-6337358695DC}"/>
              </a:ext>
            </a:extLst>
          </p:cNvPr>
          <p:cNvSpPr>
            <a:spLocks noGrp="1"/>
          </p:cNvSpPr>
          <p:nvPr>
            <p:ph type="title"/>
          </p:nvPr>
        </p:nvSpPr>
        <p:spPr/>
        <p:txBody>
          <a:bodyPr/>
          <a:lstStyle/>
          <a:p>
            <a:r>
              <a:rPr lang="en-US" dirty="0"/>
              <a:t>My version of Michael Hammer's "Case for Action"</a:t>
            </a:r>
          </a:p>
        </p:txBody>
      </p:sp>
      <p:sp>
        <p:nvSpPr>
          <p:cNvPr id="3" name="Rectangle 8">
            <a:extLst>
              <a:ext uri="{FF2B5EF4-FFF2-40B4-BE49-F238E27FC236}">
                <a16:creationId xmlns:a16="http://schemas.microsoft.com/office/drawing/2014/main" id="{F8617CE9-0865-6B4E-8992-49022BB84297}"/>
              </a:ext>
            </a:extLst>
          </p:cNvPr>
          <p:cNvSpPr>
            <a:spLocks noChangeArrowheads="1"/>
          </p:cNvSpPr>
          <p:nvPr/>
        </p:nvSpPr>
        <p:spPr bwMode="auto">
          <a:xfrm>
            <a:off x="825221" y="1061645"/>
            <a:ext cx="9662501" cy="56945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4763" indent="-4763" algn="l" eaLnBrk="1" hangingPunct="1">
              <a:lnSpc>
                <a:spcPct val="100000"/>
              </a:lnSpc>
              <a:spcBef>
                <a:spcPct val="0"/>
              </a:spcBef>
              <a:buClrTx/>
              <a:buFontTx/>
              <a:buNone/>
              <a:defRPr/>
            </a:pPr>
            <a:r>
              <a:rPr lang="en-US" sz="2800" i="1" dirty="0"/>
              <a:t>1) Stakeholder assessment </a:t>
            </a:r>
            <a:r>
              <a:rPr lang="en-US" sz="2800" b="1" dirty="0"/>
              <a:t>– </a:t>
            </a:r>
            <a:r>
              <a:rPr lang="en-US" sz="2800" dirty="0"/>
              <a:t>makes it </a:t>
            </a:r>
            <a:r>
              <a:rPr lang="en-US" sz="2800" i="1" dirty="0"/>
              <a:t>real</a:t>
            </a:r>
          </a:p>
          <a:p>
            <a:pPr marL="4763" indent="-4763" algn="l" eaLnBrk="1" hangingPunct="1">
              <a:lnSpc>
                <a:spcPct val="100000"/>
              </a:lnSpc>
              <a:spcBef>
                <a:spcPct val="0"/>
              </a:spcBef>
              <a:buClrTx/>
              <a:buFontTx/>
              <a:buNone/>
              <a:defRPr/>
            </a:pPr>
            <a:r>
              <a:rPr lang="en-US" sz="2800" dirty="0"/>
              <a:t>What are the concerns of </a:t>
            </a:r>
            <a:r>
              <a:rPr lang="en-US" sz="2800" i="1" dirty="0"/>
              <a:t>each</a:t>
            </a:r>
            <a:r>
              <a:rPr lang="en-US" sz="2800" dirty="0"/>
              <a:t> stakeholder group?</a:t>
            </a:r>
          </a:p>
          <a:p>
            <a:pPr marL="355600" indent="-355600" algn="l" eaLnBrk="1" hangingPunct="1">
              <a:lnSpc>
                <a:spcPct val="100000"/>
              </a:lnSpc>
              <a:spcBef>
                <a:spcPct val="0"/>
              </a:spcBef>
              <a:buClrTx/>
              <a:buFont typeface="Arial" panose="020B0604020202020204" pitchFamily="34" charset="0"/>
              <a:buChar char="•"/>
              <a:defRPr/>
            </a:pPr>
            <a:r>
              <a:rPr lang="en-US" sz="2800" dirty="0"/>
              <a:t>Customer</a:t>
            </a:r>
          </a:p>
          <a:p>
            <a:pPr marL="355600" indent="-355600" algn="l" eaLnBrk="1" hangingPunct="1">
              <a:lnSpc>
                <a:spcPct val="100000"/>
              </a:lnSpc>
              <a:spcBef>
                <a:spcPct val="0"/>
              </a:spcBef>
              <a:buClrTx/>
              <a:buFont typeface="Arial" panose="020B0604020202020204" pitchFamily="34" charset="0"/>
              <a:buChar char="•"/>
              <a:defRPr/>
            </a:pPr>
            <a:r>
              <a:rPr lang="en-US" sz="2800" i="1" dirty="0"/>
              <a:t>Performers </a:t>
            </a:r>
          </a:p>
          <a:p>
            <a:pPr marL="355600" indent="-355600" algn="l" eaLnBrk="1" hangingPunct="1">
              <a:lnSpc>
                <a:spcPct val="100000"/>
              </a:lnSpc>
              <a:spcBef>
                <a:spcPct val="0"/>
              </a:spcBef>
              <a:buClrTx/>
              <a:buFont typeface="Arial" panose="020B0604020202020204" pitchFamily="34" charset="0"/>
              <a:buChar char="•"/>
              <a:defRPr/>
            </a:pPr>
            <a:r>
              <a:rPr lang="en-US" sz="2800" dirty="0"/>
              <a:t>Owner/manager (the enterprise itself)</a:t>
            </a:r>
          </a:p>
          <a:p>
            <a:pPr marL="355600" indent="-355600" algn="l" eaLnBrk="1" hangingPunct="1">
              <a:lnSpc>
                <a:spcPct val="100000"/>
              </a:lnSpc>
              <a:spcBef>
                <a:spcPct val="0"/>
              </a:spcBef>
              <a:buClrTx/>
              <a:buFont typeface="Arial" panose="020B0604020202020204" pitchFamily="34" charset="0"/>
              <a:buChar char="•"/>
              <a:defRPr/>
            </a:pPr>
            <a:r>
              <a:rPr lang="en-US" sz="2800" dirty="0"/>
              <a:t>Others (regulator, partners, …) as needed</a:t>
            </a:r>
            <a:br>
              <a:rPr lang="en-US" sz="2800" dirty="0"/>
            </a:br>
            <a:endParaRPr lang="en-US" sz="2800" dirty="0"/>
          </a:p>
          <a:p>
            <a:pPr marL="4763" indent="-4763" algn="l" eaLnBrk="1" hangingPunct="1">
              <a:lnSpc>
                <a:spcPct val="100000"/>
              </a:lnSpc>
              <a:spcBef>
                <a:spcPct val="0"/>
              </a:spcBef>
              <a:buClrTx/>
              <a:buNone/>
              <a:defRPr/>
            </a:pPr>
            <a:r>
              <a:rPr lang="en-US" sz="2800" i="1" dirty="0"/>
              <a:t>2) Context </a:t>
            </a:r>
            <a:r>
              <a:rPr lang="en-US" sz="2800" b="1" dirty="0"/>
              <a:t>– </a:t>
            </a:r>
            <a:r>
              <a:rPr lang="en-US" sz="2800" dirty="0"/>
              <a:t>makes it </a:t>
            </a:r>
            <a:r>
              <a:rPr lang="en-US" sz="2800" i="1" dirty="0"/>
              <a:t>blame-free</a:t>
            </a:r>
          </a:p>
          <a:p>
            <a:pPr marL="4763" indent="-4763" algn="l" eaLnBrk="1" hangingPunct="1">
              <a:lnSpc>
                <a:spcPct val="100000"/>
              </a:lnSpc>
              <a:spcBef>
                <a:spcPct val="0"/>
              </a:spcBef>
              <a:buClrTx/>
              <a:defRPr/>
            </a:pPr>
            <a:r>
              <a:rPr lang="en-US" sz="2800" dirty="0"/>
              <a:t>What changes in the environment since the process</a:t>
            </a:r>
            <a:br>
              <a:rPr lang="en-US" sz="2800" dirty="0"/>
            </a:br>
            <a:r>
              <a:rPr lang="en-US" sz="2800" dirty="0"/>
              <a:t>was </a:t>
            </a:r>
            <a:r>
              <a:rPr lang="ja-JP" altLang="en-US" sz="2800"/>
              <a:t>“</a:t>
            </a:r>
            <a:r>
              <a:rPr lang="en-US" sz="2800" dirty="0"/>
              <a:t>designed</a:t>
            </a:r>
            <a:r>
              <a:rPr lang="ja-JP" altLang="en-US" sz="2800"/>
              <a:t>”</a:t>
            </a:r>
            <a:r>
              <a:rPr lang="en-US" altLang="ja-JP" sz="2800" dirty="0"/>
              <a:t> </a:t>
            </a:r>
            <a:r>
              <a:rPr lang="en-US" sz="2800" dirty="0"/>
              <a:t>have caused these issues to surface?</a:t>
            </a:r>
            <a:br>
              <a:rPr lang="en-US" sz="2800" dirty="0"/>
            </a:br>
            <a:endParaRPr lang="en-US" sz="2800" dirty="0"/>
          </a:p>
          <a:p>
            <a:pPr marL="4763" indent="-4763" algn="l" eaLnBrk="1" hangingPunct="1">
              <a:lnSpc>
                <a:spcPct val="100000"/>
              </a:lnSpc>
              <a:spcBef>
                <a:spcPct val="0"/>
              </a:spcBef>
              <a:buClrTx/>
              <a:buFontTx/>
              <a:buNone/>
              <a:defRPr/>
            </a:pPr>
            <a:r>
              <a:rPr lang="en-US" sz="2800" i="1" dirty="0"/>
              <a:t>3) Consequences of inaction </a:t>
            </a:r>
            <a:r>
              <a:rPr lang="en-US" sz="2800" b="1" dirty="0"/>
              <a:t>– </a:t>
            </a:r>
            <a:r>
              <a:rPr lang="en-US" sz="2800" dirty="0"/>
              <a:t>makes it </a:t>
            </a:r>
            <a:r>
              <a:rPr lang="en-US" sz="2800" i="1" dirty="0"/>
              <a:t>compelling</a:t>
            </a:r>
          </a:p>
          <a:p>
            <a:pPr marL="4763" indent="-4763" algn="l" eaLnBrk="1" hangingPunct="1">
              <a:lnSpc>
                <a:spcPct val="100000"/>
              </a:lnSpc>
              <a:spcBef>
                <a:spcPct val="0"/>
              </a:spcBef>
              <a:buClrTx/>
              <a:defRPr/>
            </a:pPr>
            <a:r>
              <a:rPr lang="en-US" sz="2800" dirty="0"/>
              <a:t>What will happen if the process is left as-is?</a:t>
            </a:r>
          </a:p>
        </p:txBody>
      </p:sp>
      <p:grpSp>
        <p:nvGrpSpPr>
          <p:cNvPr id="11" name="Group 10">
            <a:extLst>
              <a:ext uri="{FF2B5EF4-FFF2-40B4-BE49-F238E27FC236}">
                <a16:creationId xmlns:a16="http://schemas.microsoft.com/office/drawing/2014/main" id="{2854C181-D263-9E49-A93D-2B0C375945E0}"/>
              </a:ext>
            </a:extLst>
          </p:cNvPr>
          <p:cNvGrpSpPr/>
          <p:nvPr/>
        </p:nvGrpSpPr>
        <p:grpSpPr>
          <a:xfrm>
            <a:off x="1173853" y="1653692"/>
            <a:ext cx="3470631" cy="1200330"/>
            <a:chOff x="1402452" y="1384752"/>
            <a:chExt cx="3470631" cy="1200330"/>
          </a:xfrm>
        </p:grpSpPr>
        <p:cxnSp>
          <p:nvCxnSpPr>
            <p:cNvPr id="7" name="Straight Arrow Connector 6">
              <a:extLst>
                <a:ext uri="{FF2B5EF4-FFF2-40B4-BE49-F238E27FC236}">
                  <a16:creationId xmlns:a16="http://schemas.microsoft.com/office/drawing/2014/main" id="{97032F22-EA77-DE44-B985-2C63D7D51F58}"/>
                </a:ext>
              </a:extLst>
            </p:cNvPr>
            <p:cNvCxnSpPr>
              <a:cxnSpLocks/>
            </p:cNvCxnSpPr>
            <p:nvPr/>
          </p:nvCxnSpPr>
          <p:spPr>
            <a:xfrm flipH="1">
              <a:off x="3205098" y="1984917"/>
              <a:ext cx="1169797" cy="349234"/>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DA2EE1-71F2-2B47-A170-41571DAD26C7}"/>
                </a:ext>
              </a:extLst>
            </p:cNvPr>
            <p:cNvSpPr txBox="1"/>
            <p:nvPr/>
          </p:nvSpPr>
          <p:spPr>
            <a:xfrm>
              <a:off x="4337824" y="1384752"/>
              <a:ext cx="535259" cy="1200329"/>
            </a:xfrm>
            <a:prstGeom prst="rect">
              <a:avLst/>
            </a:prstGeom>
            <a:noFill/>
          </p:spPr>
          <p:txBody>
            <a:bodyPr wrap="square" rtlCol="0">
              <a:spAutoFit/>
            </a:bodyPr>
            <a:lstStyle/>
            <a:p>
              <a:r>
                <a:rPr lang="en-US" sz="7200" b="1" dirty="0">
                  <a:solidFill>
                    <a:srgbClr val="FF0000"/>
                  </a:solidFill>
                </a:rPr>
                <a:t>!</a:t>
              </a:r>
            </a:p>
          </p:txBody>
        </p:sp>
        <p:sp>
          <p:nvSpPr>
            <p:cNvPr id="10" name="Rounded Rectangle 9">
              <a:extLst>
                <a:ext uri="{FF2B5EF4-FFF2-40B4-BE49-F238E27FC236}">
                  <a16:creationId xmlns:a16="http://schemas.microsoft.com/office/drawing/2014/main" id="{F1F0A9A9-8855-3340-8513-F590A7D0A46F}"/>
                </a:ext>
              </a:extLst>
            </p:cNvPr>
            <p:cNvSpPr/>
            <p:nvPr/>
          </p:nvSpPr>
          <p:spPr>
            <a:xfrm>
              <a:off x="1402452" y="2125362"/>
              <a:ext cx="1802646" cy="459720"/>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16FF47DF-89ED-514B-ACD1-20E06EA854DC}"/>
              </a:ext>
            </a:extLst>
          </p:cNvPr>
          <p:cNvGrpSpPr/>
          <p:nvPr/>
        </p:nvGrpSpPr>
        <p:grpSpPr>
          <a:xfrm>
            <a:off x="7214482" y="2859060"/>
            <a:ext cx="1668457" cy="1431161"/>
            <a:chOff x="8800142" y="923087"/>
            <a:chExt cx="1668457" cy="1431161"/>
          </a:xfrm>
        </p:grpSpPr>
        <p:sp>
          <p:nvSpPr>
            <p:cNvPr id="2" name="TextBox 1">
              <a:extLst>
                <a:ext uri="{FF2B5EF4-FFF2-40B4-BE49-F238E27FC236}">
                  <a16:creationId xmlns:a16="http://schemas.microsoft.com/office/drawing/2014/main" id="{460C138E-578C-BF44-B308-287E4CB7B7FB}"/>
                </a:ext>
              </a:extLst>
            </p:cNvPr>
            <p:cNvSpPr txBox="1"/>
            <p:nvPr/>
          </p:nvSpPr>
          <p:spPr>
            <a:xfrm>
              <a:off x="8800142" y="923087"/>
              <a:ext cx="812800" cy="923330"/>
            </a:xfrm>
            <a:prstGeom prst="rect">
              <a:avLst/>
            </a:prstGeom>
            <a:noFill/>
          </p:spPr>
          <p:txBody>
            <a:bodyPr wrap="square" rtlCol="0">
              <a:spAutoFit/>
            </a:bodyPr>
            <a:lstStyle/>
            <a:p>
              <a:r>
                <a:rPr lang="en-US" sz="5400" dirty="0"/>
                <a:t>😔</a:t>
              </a:r>
            </a:p>
          </p:txBody>
        </p:sp>
        <p:sp>
          <p:nvSpPr>
            <p:cNvPr id="5" name="Rectangle 4">
              <a:extLst>
                <a:ext uri="{FF2B5EF4-FFF2-40B4-BE49-F238E27FC236}">
                  <a16:creationId xmlns:a16="http://schemas.microsoft.com/office/drawing/2014/main" id="{982A4C63-F39E-924A-93EF-48A3BEEF86E7}"/>
                </a:ext>
              </a:extLst>
            </p:cNvPr>
            <p:cNvSpPr/>
            <p:nvPr/>
          </p:nvSpPr>
          <p:spPr>
            <a:xfrm>
              <a:off x="8996208" y="1523251"/>
              <a:ext cx="1472391" cy="830997"/>
            </a:xfrm>
            <a:prstGeom prst="rect">
              <a:avLst/>
            </a:prstGeom>
          </p:spPr>
          <p:txBody>
            <a:bodyPr wrap="none">
              <a:spAutoFit/>
            </a:bodyPr>
            <a:lstStyle/>
            <a:p>
              <a:r>
                <a:rPr lang="en-US" sz="2400" i="1" dirty="0"/>
                <a:t>We're not </a:t>
              </a:r>
              <a:br>
                <a:rPr lang="en-US" sz="2400" i="1" dirty="0"/>
              </a:br>
              <a:r>
                <a:rPr lang="en-US" sz="2400" i="1" dirty="0"/>
                <a:t>that bad!</a:t>
              </a:r>
            </a:p>
          </p:txBody>
        </p:sp>
      </p:grpSp>
      <p:grpSp>
        <p:nvGrpSpPr>
          <p:cNvPr id="15" name="Group 14">
            <a:extLst>
              <a:ext uri="{FF2B5EF4-FFF2-40B4-BE49-F238E27FC236}">
                <a16:creationId xmlns:a16="http://schemas.microsoft.com/office/drawing/2014/main" id="{4E680FAC-4062-8641-95F5-33A30D99EB90}"/>
              </a:ext>
            </a:extLst>
          </p:cNvPr>
          <p:cNvGrpSpPr/>
          <p:nvPr/>
        </p:nvGrpSpPr>
        <p:grpSpPr>
          <a:xfrm>
            <a:off x="8624949" y="4506653"/>
            <a:ext cx="3187782" cy="1047311"/>
            <a:chOff x="8972072" y="3978527"/>
            <a:chExt cx="3187782" cy="1047311"/>
          </a:xfrm>
        </p:grpSpPr>
        <p:sp>
          <p:nvSpPr>
            <p:cNvPr id="9" name="TextBox 8">
              <a:extLst>
                <a:ext uri="{FF2B5EF4-FFF2-40B4-BE49-F238E27FC236}">
                  <a16:creationId xmlns:a16="http://schemas.microsoft.com/office/drawing/2014/main" id="{84A02BE8-7D0D-6547-AC63-C76DF35CE9B4}"/>
                </a:ext>
              </a:extLst>
            </p:cNvPr>
            <p:cNvSpPr txBox="1"/>
            <p:nvPr/>
          </p:nvSpPr>
          <p:spPr>
            <a:xfrm>
              <a:off x="8972072" y="3978527"/>
              <a:ext cx="812800" cy="923330"/>
            </a:xfrm>
            <a:prstGeom prst="rect">
              <a:avLst/>
            </a:prstGeom>
            <a:noFill/>
          </p:spPr>
          <p:txBody>
            <a:bodyPr wrap="square" rtlCol="0">
              <a:spAutoFit/>
            </a:bodyPr>
            <a:lstStyle/>
            <a:p>
              <a:r>
                <a:rPr lang="en-US" sz="5400" dirty="0"/>
                <a:t>😀</a:t>
              </a:r>
            </a:p>
          </p:txBody>
        </p:sp>
        <p:sp>
          <p:nvSpPr>
            <p:cNvPr id="13" name="Rectangle 12">
              <a:extLst>
                <a:ext uri="{FF2B5EF4-FFF2-40B4-BE49-F238E27FC236}">
                  <a16:creationId xmlns:a16="http://schemas.microsoft.com/office/drawing/2014/main" id="{763DBCF7-BC3D-844D-9249-10B421554DDC}"/>
                </a:ext>
              </a:extLst>
            </p:cNvPr>
            <p:cNvSpPr/>
            <p:nvPr/>
          </p:nvSpPr>
          <p:spPr>
            <a:xfrm>
              <a:off x="9168138" y="4564173"/>
              <a:ext cx="2991716" cy="461665"/>
            </a:xfrm>
            <a:prstGeom prst="rect">
              <a:avLst/>
            </a:prstGeom>
          </p:spPr>
          <p:txBody>
            <a:bodyPr wrap="none">
              <a:spAutoFit/>
            </a:bodyPr>
            <a:lstStyle/>
            <a:p>
              <a:r>
                <a:rPr lang="en-US" sz="2400" i="1" dirty="0"/>
                <a:t>Yay – It's not our fault!</a:t>
              </a:r>
            </a:p>
          </p:txBody>
        </p:sp>
      </p:grpSp>
      <p:grpSp>
        <p:nvGrpSpPr>
          <p:cNvPr id="16" name="Group 15">
            <a:extLst>
              <a:ext uri="{FF2B5EF4-FFF2-40B4-BE49-F238E27FC236}">
                <a16:creationId xmlns:a16="http://schemas.microsoft.com/office/drawing/2014/main" id="{CDF40E1C-BCA9-2144-8419-21AB532D7E48}"/>
              </a:ext>
            </a:extLst>
          </p:cNvPr>
          <p:cNvGrpSpPr/>
          <p:nvPr/>
        </p:nvGrpSpPr>
        <p:grpSpPr>
          <a:xfrm>
            <a:off x="8130514" y="5784215"/>
            <a:ext cx="3667786" cy="1063570"/>
            <a:chOff x="8581322" y="5473248"/>
            <a:chExt cx="3667786" cy="1063570"/>
          </a:xfrm>
        </p:grpSpPr>
        <p:sp>
          <p:nvSpPr>
            <p:cNvPr id="12" name="TextBox 11">
              <a:extLst>
                <a:ext uri="{FF2B5EF4-FFF2-40B4-BE49-F238E27FC236}">
                  <a16:creationId xmlns:a16="http://schemas.microsoft.com/office/drawing/2014/main" id="{880B1107-7862-0841-8D2E-DDDCF66BB6FE}"/>
                </a:ext>
              </a:extLst>
            </p:cNvPr>
            <p:cNvSpPr txBox="1"/>
            <p:nvPr/>
          </p:nvSpPr>
          <p:spPr>
            <a:xfrm>
              <a:off x="8581322" y="5473248"/>
              <a:ext cx="812800" cy="923330"/>
            </a:xfrm>
            <a:prstGeom prst="rect">
              <a:avLst/>
            </a:prstGeom>
            <a:noFill/>
          </p:spPr>
          <p:txBody>
            <a:bodyPr wrap="square" rtlCol="0">
              <a:spAutoFit/>
            </a:bodyPr>
            <a:lstStyle/>
            <a:p>
              <a:r>
                <a:rPr lang="en-US" sz="5400" dirty="0"/>
                <a:t>😲</a:t>
              </a:r>
            </a:p>
          </p:txBody>
        </p:sp>
        <p:sp>
          <p:nvSpPr>
            <p:cNvPr id="14" name="Rectangle 13">
              <a:extLst>
                <a:ext uri="{FF2B5EF4-FFF2-40B4-BE49-F238E27FC236}">
                  <a16:creationId xmlns:a16="http://schemas.microsoft.com/office/drawing/2014/main" id="{8CB98144-D48A-EF4F-AD73-A970D79157CE}"/>
                </a:ext>
              </a:extLst>
            </p:cNvPr>
            <p:cNvSpPr/>
            <p:nvPr/>
          </p:nvSpPr>
          <p:spPr>
            <a:xfrm>
              <a:off x="8777388" y="6075153"/>
              <a:ext cx="3471720" cy="461665"/>
            </a:xfrm>
            <a:prstGeom prst="rect">
              <a:avLst/>
            </a:prstGeom>
          </p:spPr>
          <p:txBody>
            <a:bodyPr wrap="none">
              <a:spAutoFit/>
            </a:bodyPr>
            <a:lstStyle/>
            <a:p>
              <a:r>
                <a:rPr lang="en-US" sz="2400" i="1" dirty="0"/>
                <a:t>We'd better get on with it!</a:t>
              </a:r>
            </a:p>
          </p:txBody>
        </p:sp>
      </p:grpSp>
      <p:pic>
        <p:nvPicPr>
          <p:cNvPr id="17" name="Picture 6" descr="http://smartshopbuy.com/images/books/reengineering-the-corporation-a-manifesto-for.jpg">
            <a:extLst>
              <a:ext uri="{FF2B5EF4-FFF2-40B4-BE49-F238E27FC236}">
                <a16:creationId xmlns:a16="http://schemas.microsoft.com/office/drawing/2014/main" id="{3C9EE087-1361-504B-B664-83A9BA2903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08323" y="701273"/>
            <a:ext cx="2046600" cy="3173449"/>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FEEC935-D7C3-AD40-AB26-F692211CED92}"/>
              </a:ext>
            </a:extLst>
          </p:cNvPr>
          <p:cNvSpPr txBox="1"/>
          <p:nvPr/>
        </p:nvSpPr>
        <p:spPr>
          <a:xfrm>
            <a:off x="1739033" y="559597"/>
            <a:ext cx="7698716" cy="461665"/>
          </a:xfrm>
          <a:prstGeom prst="rect">
            <a:avLst/>
          </a:prstGeom>
          <a:noFill/>
          <a:ln w="22225">
            <a:solidFill>
              <a:srgbClr val="FF0000"/>
            </a:solidFill>
          </a:ln>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Simplified, re-sequenced, more stakeholder-</a:t>
            </a:r>
            <a:r>
              <a:rPr lang="en-US" sz="2400" dirty="0" err="1">
                <a:solidFill>
                  <a:srgbClr val="FF0000"/>
                </a:solidFill>
                <a:latin typeface="Arial" panose="020B0604020202020204" pitchFamily="34" charset="0"/>
                <a:cs typeface="Arial" panose="020B0604020202020204" pitchFamily="34" charset="0"/>
              </a:rPr>
              <a:t>focussed</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0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dissolv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dissolv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dissolve">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dissolve">
                                      <p:cBhvr>
                                        <p:cTn id="59" dur="500"/>
                                        <p:tgtEl>
                                          <p:spTgt spid="3">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dissolv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2"/>
          <p:cNvSpPr>
            <a:spLocks noGrp="1" noChangeArrowheads="1"/>
          </p:cNvSpPr>
          <p:nvPr>
            <p:ph type="title"/>
          </p:nvPr>
        </p:nvSpPr>
        <p:spPr/>
        <p:txBody>
          <a:bodyPr/>
          <a:lstStyle/>
          <a:p>
            <a:pPr>
              <a:defRPr/>
            </a:pPr>
            <a:r>
              <a:rPr lang="en-US" dirty="0"/>
              <a:t>1. Stakeholder concerns</a:t>
            </a:r>
            <a:endParaRPr lang="en-US" dirty="0">
              <a:latin typeface="Arial" charset="0"/>
              <a:cs typeface="+mj-cs"/>
            </a:endParaRPr>
          </a:p>
        </p:txBody>
      </p:sp>
      <p:sp>
        <p:nvSpPr>
          <p:cNvPr id="52227" name="Rectangle 3"/>
          <p:cNvSpPr>
            <a:spLocks noChangeArrowheads="1"/>
          </p:cNvSpPr>
          <p:nvPr/>
        </p:nvSpPr>
        <p:spPr bwMode="auto">
          <a:xfrm>
            <a:off x="1181324" y="711700"/>
            <a:ext cx="7788275"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eaLnBrk="0" hangingPunct="0">
              <a:lnSpc>
                <a:spcPct val="100000"/>
              </a:lnSpc>
              <a:spcBef>
                <a:spcPct val="0"/>
              </a:spcBef>
              <a:buClrTx/>
              <a:buFontTx/>
              <a:buNone/>
              <a:defRPr/>
            </a:pPr>
            <a:r>
              <a:rPr lang="ja-JP" altLang="en-US" i="1" dirty="0">
                <a:solidFill>
                  <a:srgbClr val="000000"/>
                </a:solidFill>
                <a:latin typeface="Arial" charset="0"/>
                <a:ea typeface="ＭＳ Ｐゴシック" charset="0"/>
                <a:cs typeface="ＭＳ Ｐゴシック" charset="0"/>
              </a:rPr>
              <a:t>“</a:t>
            </a:r>
            <a:r>
              <a:rPr lang="en-US" i="1" dirty="0">
                <a:solidFill>
                  <a:srgbClr val="000000"/>
                </a:solidFill>
                <a:latin typeface="Arial" charset="0"/>
                <a:ea typeface="ＭＳ Ｐゴシック" charset="0"/>
                <a:cs typeface="ＭＳ Ｐゴシック" charset="0"/>
              </a:rPr>
              <a:t>You must communicate in a clear and compelling way why the process has to change by completing the initial assessment for the as-is process.</a:t>
            </a:r>
            <a:r>
              <a:rPr lang="ja-JP" altLang="en-US" i="1" dirty="0">
                <a:solidFill>
                  <a:srgbClr val="000000"/>
                </a:solidFill>
                <a:latin typeface="Arial" charset="0"/>
                <a:ea typeface="ＭＳ Ｐゴシック" charset="0"/>
                <a:cs typeface="ＭＳ Ｐゴシック" charset="0"/>
              </a:rPr>
              <a:t>”</a:t>
            </a:r>
            <a:endParaRPr lang="en-US" sz="2400" i="1" dirty="0">
              <a:solidFill>
                <a:srgbClr val="000000"/>
              </a:solidFill>
              <a:latin typeface="Arial" charset="0"/>
              <a:ea typeface="ＭＳ Ｐゴシック" charset="0"/>
              <a:cs typeface="ＭＳ Ｐゴシック" charset="0"/>
            </a:endParaRPr>
          </a:p>
        </p:txBody>
      </p:sp>
      <p:sp>
        <p:nvSpPr>
          <p:cNvPr id="1459205" name="Rectangle 5"/>
          <p:cNvSpPr>
            <a:spLocks noChangeArrowheads="1"/>
          </p:cNvSpPr>
          <p:nvPr/>
        </p:nvSpPr>
        <p:spPr bwMode="auto">
          <a:xfrm>
            <a:off x="5797804" y="1499038"/>
            <a:ext cx="4425950" cy="442913"/>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marL="90488" indent="-90488" eaLnBrk="0" hangingPunct="0">
              <a:spcBef>
                <a:spcPct val="0"/>
              </a:spcBef>
              <a:defRPr/>
            </a:pPr>
            <a:r>
              <a:rPr lang="en-US" b="1" i="1" dirty="0">
                <a:solidFill>
                  <a:srgbClr val="FFFFFF"/>
                </a:solidFill>
                <a:latin typeface="Arial" charset="0"/>
                <a:ea typeface="ＭＳ Ｐゴシック" charset="0"/>
                <a:cs typeface="ＭＳ Ｐゴシック" charset="0"/>
              </a:rPr>
              <a:t>Initial assessment – typical questions</a:t>
            </a:r>
          </a:p>
        </p:txBody>
      </p:sp>
      <p:sp>
        <p:nvSpPr>
          <p:cNvPr id="52230" name="Rectangle 7"/>
          <p:cNvSpPr>
            <a:spLocks noChangeArrowheads="1"/>
          </p:cNvSpPr>
          <p:nvPr/>
        </p:nvSpPr>
        <p:spPr bwMode="auto">
          <a:xfrm>
            <a:off x="421832" y="1499038"/>
            <a:ext cx="4284663" cy="442913"/>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marL="90488" indent="-90488" eaLnBrk="0" hangingPunct="0">
              <a:spcBef>
                <a:spcPct val="0"/>
              </a:spcBef>
              <a:defRPr/>
            </a:pPr>
            <a:r>
              <a:rPr lang="en-US" b="1" i="1" dirty="0">
                <a:solidFill>
                  <a:srgbClr val="FFFFFF"/>
                </a:solidFill>
                <a:latin typeface="Arial" charset="0"/>
                <a:ea typeface="ＭＳ Ｐゴシック" charset="0"/>
                <a:cs typeface="ＭＳ Ｐゴシック" charset="0"/>
              </a:rPr>
              <a:t>Initial assessment – 3 components</a:t>
            </a:r>
          </a:p>
        </p:txBody>
      </p:sp>
      <p:sp>
        <p:nvSpPr>
          <p:cNvPr id="1459208" name="Rectangle 8"/>
          <p:cNvSpPr>
            <a:spLocks noChangeArrowheads="1"/>
          </p:cNvSpPr>
          <p:nvPr/>
        </p:nvSpPr>
        <p:spPr bwMode="auto">
          <a:xfrm>
            <a:off x="292609" y="2014021"/>
            <a:ext cx="5730362" cy="2339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17463" indent="-17463">
              <a:spcBef>
                <a:spcPct val="0"/>
              </a:spcBef>
              <a:defRPr/>
            </a:pPr>
            <a:r>
              <a:rPr lang="en-US" b="1" dirty="0">
                <a:solidFill>
                  <a:srgbClr val="000000"/>
                </a:solidFill>
                <a:latin typeface="Arial" panose="020B0604020202020204" pitchFamily="34" charset="0"/>
                <a:ea typeface="ＭＳ Ｐゴシック" charset="0"/>
                <a:cs typeface="Arial" panose="020B0604020202020204" pitchFamily="34" charset="0"/>
              </a:rPr>
              <a:t>Stakeholder assessment – makes it </a:t>
            </a:r>
            <a:r>
              <a:rPr lang="en-US" b="1" i="1" dirty="0">
                <a:solidFill>
                  <a:srgbClr val="FF0000"/>
                </a:solidFill>
                <a:latin typeface="Arial" panose="020B0604020202020204" pitchFamily="34" charset="0"/>
                <a:ea typeface="ＭＳ Ｐゴシック" charset="0"/>
                <a:cs typeface="Arial" panose="020B0604020202020204" pitchFamily="34" charset="0"/>
              </a:rPr>
              <a:t>real</a:t>
            </a:r>
          </a:p>
          <a:p>
            <a:pPr marL="285750" indent="-285750">
              <a:spcBef>
                <a:spcPct val="0"/>
              </a:spcBef>
              <a:buFont typeface="Arial" panose="020B0604020202020204" pitchFamily="34" charset="0"/>
              <a:buChar char="•"/>
              <a:defRPr/>
            </a:pPr>
            <a:r>
              <a:rPr lang="en-US" dirty="0">
                <a:solidFill>
                  <a:srgbClr val="000000"/>
                </a:solidFill>
                <a:latin typeface="Arial" panose="020B0604020202020204" pitchFamily="34" charset="0"/>
                <a:ea typeface="ＭＳ Ｐゴシック" charset="0"/>
                <a:cs typeface="Arial" panose="020B0604020202020204" pitchFamily="34" charset="0"/>
              </a:rPr>
              <a:t>Customer</a:t>
            </a:r>
          </a:p>
          <a:p>
            <a:pPr marL="285750" indent="-285750">
              <a:spcBef>
                <a:spcPct val="0"/>
              </a:spcBef>
              <a:buFont typeface="Arial" panose="020B0604020202020204" pitchFamily="34" charset="0"/>
              <a:buChar char="•"/>
              <a:defRPr/>
            </a:pPr>
            <a:r>
              <a:rPr lang="en-US" dirty="0">
                <a:solidFill>
                  <a:srgbClr val="000000"/>
                </a:solidFill>
                <a:latin typeface="Arial" panose="020B0604020202020204" pitchFamily="34" charset="0"/>
                <a:ea typeface="ＭＳ Ｐゴシック" charset="0"/>
                <a:cs typeface="Arial" panose="020B0604020202020204" pitchFamily="34" charset="0"/>
              </a:rPr>
              <a:t>Performers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a:t>
            </a:r>
            <a:r>
              <a:rPr lang="en-US" b="1" i="1" dirty="0">
                <a:solidFill>
                  <a:srgbClr val="FF0000"/>
                </a:solidFill>
                <a:latin typeface="Arial" panose="020B0604020202020204" pitchFamily="34" charset="0"/>
                <a:ea typeface="ＭＳ Ｐゴシック" charset="0"/>
                <a:cs typeface="Arial" panose="020B0604020202020204" pitchFamily="34" charset="0"/>
              </a:rPr>
              <a:t>what</a:t>
            </a:r>
            <a:r>
              <a:rPr lang="uk-UA" altLang="ja-JP" b="1" i="1" dirty="0">
                <a:solidFill>
                  <a:srgbClr val="FF0000"/>
                </a:solidFill>
                <a:latin typeface="Arial" panose="020B0604020202020204" pitchFamily="34" charset="0"/>
                <a:ea typeface="ＭＳ Ｐゴシック" charset="0"/>
                <a:cs typeface="Arial" panose="020B0604020202020204" pitchFamily="34" charset="0"/>
              </a:rPr>
              <a:t>'</a:t>
            </a:r>
            <a:r>
              <a:rPr lang="en-US" altLang="ja-JP" b="1" i="1" dirty="0">
                <a:solidFill>
                  <a:srgbClr val="FF0000"/>
                </a:solidFill>
                <a:latin typeface="Arial" panose="020B0604020202020204" pitchFamily="34" charset="0"/>
                <a:ea typeface="ＭＳ Ｐゴシック" charset="0"/>
                <a:cs typeface="Arial" panose="020B0604020202020204" pitchFamily="34" charset="0"/>
              </a:rPr>
              <a:t>s</a:t>
            </a:r>
            <a:r>
              <a:rPr lang="en-US" b="1" i="1" dirty="0">
                <a:solidFill>
                  <a:srgbClr val="FF0000"/>
                </a:solidFill>
                <a:latin typeface="Arial" panose="020B0604020202020204" pitchFamily="34" charset="0"/>
                <a:ea typeface="ＭＳ Ｐゴシック" charset="0"/>
                <a:cs typeface="Arial" panose="020B0604020202020204" pitchFamily="34" charset="0"/>
              </a:rPr>
              <a:t> in it for me?</a:t>
            </a:r>
            <a:r>
              <a:rPr lang="en-US" b="1" i="1" dirty="0">
                <a:solidFill>
                  <a:srgbClr val="000000"/>
                </a:solidFill>
                <a:latin typeface="Arial" panose="020B0604020202020204" pitchFamily="34" charset="0"/>
                <a:ea typeface="ＭＳ Ｐゴシック" charset="0"/>
                <a:cs typeface="Arial" panose="020B0604020202020204" pitchFamily="34" charset="0"/>
              </a:rPr>
              <a:t>)</a:t>
            </a:r>
            <a:endParaRPr lang="en-US" i="1" dirty="0">
              <a:solidFill>
                <a:srgbClr val="000000"/>
              </a:solidFill>
              <a:latin typeface="Arial" panose="020B0604020202020204" pitchFamily="34" charset="0"/>
              <a:ea typeface="ＭＳ Ｐゴシック" charset="0"/>
              <a:cs typeface="Arial" panose="020B0604020202020204" pitchFamily="34" charset="0"/>
            </a:endParaRPr>
          </a:p>
          <a:p>
            <a:pPr marL="285750" indent="-285750">
              <a:spcBef>
                <a:spcPct val="0"/>
              </a:spcBef>
              <a:buFont typeface="Arial" panose="020B0604020202020204" pitchFamily="34" charset="0"/>
              <a:buChar char="•"/>
              <a:defRPr/>
            </a:pPr>
            <a:r>
              <a:rPr lang="en-US" dirty="0">
                <a:solidFill>
                  <a:srgbClr val="000000"/>
                </a:solidFill>
                <a:latin typeface="Arial" panose="020B0604020202020204" pitchFamily="34" charset="0"/>
                <a:ea typeface="ＭＳ Ｐゴシック" charset="0"/>
                <a:cs typeface="Arial" panose="020B0604020202020204" pitchFamily="34" charset="0"/>
              </a:rPr>
              <a:t>Owner/manager</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(the enterprise itself)</a:t>
            </a:r>
          </a:p>
          <a:p>
            <a:pPr marL="285750" indent="-285750">
              <a:spcBef>
                <a:spcPct val="0"/>
              </a:spcBef>
              <a:buFont typeface="Arial" panose="020B0604020202020204" pitchFamily="34" charset="0"/>
              <a:buChar char="•"/>
              <a:defRPr/>
            </a:pPr>
            <a:r>
              <a:rPr lang="en-US" dirty="0">
                <a:solidFill>
                  <a:srgbClr val="000000"/>
                </a:solidFill>
                <a:latin typeface="Arial" panose="020B0604020202020204" pitchFamily="34" charset="0"/>
                <a:ea typeface="ＭＳ Ｐゴシック" charset="0"/>
                <a:cs typeface="Arial" panose="020B0604020202020204" pitchFamily="34" charset="0"/>
              </a:rPr>
              <a:t>Others, as needed</a:t>
            </a:r>
            <a:br>
              <a:rPr lang="en-US" dirty="0">
                <a:solidFill>
                  <a:srgbClr val="000000"/>
                </a:solidFill>
                <a:latin typeface="Arial" panose="020B0604020202020204" pitchFamily="34" charset="0"/>
                <a:ea typeface="ＭＳ Ｐゴシック" charset="0"/>
                <a:cs typeface="Arial" panose="020B0604020202020204" pitchFamily="34" charset="0"/>
              </a:rPr>
            </a:b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459213" name="Rectangle 13"/>
          <p:cNvSpPr>
            <a:spLocks noChangeArrowheads="1"/>
          </p:cNvSpPr>
          <p:nvPr/>
        </p:nvSpPr>
        <p:spPr bwMode="auto">
          <a:xfrm>
            <a:off x="5747198" y="1930848"/>
            <a:ext cx="6444802" cy="4524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17463" indent="-17463">
              <a:spcBef>
                <a:spcPct val="0"/>
              </a:spcBef>
              <a:defRPr/>
            </a:pPr>
            <a:r>
              <a:rPr lang="en-US" sz="1600" b="1" dirty="0">
                <a:solidFill>
                  <a:srgbClr val="000000"/>
                </a:solidFill>
                <a:latin typeface="Arial" charset="0"/>
                <a:ea typeface="ＭＳ Ｐゴシック" charset="0"/>
                <a:cs typeface="ＭＳ Ｐゴシック" charset="0"/>
              </a:rPr>
              <a:t>Customer:</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Are there too many interactions?</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Are rules, requirements, protocol reasonable?</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Can </a:t>
            </a:r>
            <a:r>
              <a:rPr lang="en-US" sz="1600" i="1" dirty="0">
                <a:solidFill>
                  <a:srgbClr val="000000"/>
                </a:solidFill>
                <a:latin typeface="Arial" charset="0"/>
                <a:ea typeface="ＭＳ Ｐゴシック" charset="0"/>
                <a:cs typeface="ＭＳ Ｐゴシック" charset="0"/>
              </a:rPr>
              <a:t>your </a:t>
            </a:r>
            <a:r>
              <a:rPr lang="en-US" sz="1600" dirty="0">
                <a:solidFill>
                  <a:srgbClr val="000000"/>
                </a:solidFill>
                <a:latin typeface="Arial" charset="0"/>
                <a:ea typeface="ＭＳ Ｐゴシック" charset="0"/>
                <a:cs typeface="ＭＳ Ｐゴシック" charset="0"/>
              </a:rPr>
              <a:t>work be located within the process?</a:t>
            </a:r>
          </a:p>
          <a:p>
            <a:pPr marL="285750" indent="-285750">
              <a:spcBef>
                <a:spcPct val="0"/>
              </a:spcBef>
              <a:buFont typeface="Arial" panose="020B0604020202020204" pitchFamily="34" charset="0"/>
              <a:buChar char="•"/>
              <a:defRPr/>
            </a:pPr>
            <a:r>
              <a:rPr lang="en-US" sz="1600" dirty="0">
                <a:solidFill>
                  <a:srgbClr val="FF0000"/>
                </a:solidFill>
                <a:latin typeface="Arial" charset="0"/>
                <a:ea typeface="ＭＳ Ｐゴシック" charset="0"/>
                <a:cs typeface="ＭＳ Ｐゴシック" charset="0"/>
              </a:rPr>
              <a:t>Are </a:t>
            </a:r>
            <a:r>
              <a:rPr lang="en-US" sz="1600" i="1" dirty="0">
                <a:solidFill>
                  <a:srgbClr val="FF0000"/>
                </a:solidFill>
                <a:latin typeface="Arial" charset="0"/>
                <a:ea typeface="ＭＳ Ｐゴシック" charset="0"/>
                <a:cs typeface="ＭＳ Ｐゴシック" charset="0"/>
              </a:rPr>
              <a:t>you</a:t>
            </a:r>
            <a:r>
              <a:rPr lang="en-US" sz="1600" dirty="0">
                <a:solidFill>
                  <a:srgbClr val="FF0000"/>
                </a:solidFill>
                <a:latin typeface="Arial" charset="0"/>
                <a:ea typeface="ＭＳ Ｐゴシック" charset="0"/>
                <a:cs typeface="ＭＳ Ｐゴシック" charset="0"/>
              </a:rPr>
              <a:t> the process integrator – </a:t>
            </a:r>
            <a:br>
              <a:rPr lang="en-US" sz="1600" dirty="0">
                <a:solidFill>
                  <a:srgbClr val="FF0000"/>
                </a:solidFill>
                <a:latin typeface="Arial" charset="0"/>
                <a:ea typeface="ＭＳ Ｐゴシック" charset="0"/>
                <a:cs typeface="ＭＳ Ｐゴシック" charset="0"/>
              </a:rPr>
            </a:br>
            <a:r>
              <a:rPr lang="en-US" sz="1600" dirty="0">
                <a:solidFill>
                  <a:srgbClr val="FF0000"/>
                </a:solidFill>
                <a:latin typeface="Arial" charset="0"/>
                <a:ea typeface="ＭＳ Ｐゴシック" charset="0"/>
                <a:cs typeface="ＭＳ Ｐゴシック" charset="0"/>
              </a:rPr>
              <a:t>the human glue that connects the process steps?</a:t>
            </a:r>
          </a:p>
          <a:p>
            <a:pPr marL="17463" indent="-17463">
              <a:spcBef>
                <a:spcPct val="0"/>
              </a:spcBef>
              <a:defRPr/>
            </a:pPr>
            <a:r>
              <a:rPr lang="en-US" sz="1600" b="1" dirty="0">
                <a:solidFill>
                  <a:srgbClr val="000000"/>
                </a:solidFill>
                <a:latin typeface="Arial" charset="0"/>
                <a:ea typeface="ＭＳ Ｐゴシック" charset="0"/>
                <a:cs typeface="ＭＳ Ｐゴシック" charset="0"/>
              </a:rPr>
              <a:t>Performer:</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What are your major sources of frustration?</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Do you have the necessary tools and support?</a:t>
            </a:r>
          </a:p>
          <a:p>
            <a:pPr marL="228600" indent="-228600" fontAlgn="base">
              <a:spcBef>
                <a:spcPct val="0"/>
              </a:spcBef>
              <a:spcAft>
                <a:spcPct val="0"/>
              </a:spcAft>
              <a:buFontTx/>
              <a:buChar char="•"/>
              <a:defRPr/>
            </a:pPr>
            <a:r>
              <a:rPr lang="en-US" sz="1600" dirty="0">
                <a:solidFill>
                  <a:srgbClr val="000000"/>
                </a:solidFill>
                <a:latin typeface="Arial" charset="0"/>
                <a:ea typeface="ＭＳ Ｐゴシック" charset="0"/>
                <a:cs typeface="ＭＳ Ｐゴシック" charset="0"/>
              </a:rPr>
              <a:t>Are there redundant steps or steps that serve no purpose?</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Are problems caused upstream? Does the workload vary wildly?</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What would you change if you could?</a:t>
            </a:r>
          </a:p>
          <a:p>
            <a:pPr marL="285750" indent="-285750">
              <a:spcBef>
                <a:spcPct val="0"/>
              </a:spcBef>
              <a:buFont typeface="Arial" panose="020B0604020202020204" pitchFamily="34" charset="0"/>
              <a:buChar char="•"/>
              <a:defRPr/>
            </a:pPr>
            <a:r>
              <a:rPr lang="en-US" sz="1600" i="1" dirty="0">
                <a:solidFill>
                  <a:srgbClr val="FF0000"/>
                </a:solidFill>
                <a:latin typeface="Arial" charset="0"/>
                <a:ea typeface="ＭＳ Ｐゴシック" charset="0"/>
                <a:cs typeface="ＭＳ Ｐゴシック" charset="0"/>
              </a:rPr>
              <a:t>Is</a:t>
            </a:r>
            <a:r>
              <a:rPr lang="en-US" sz="1600" dirty="0">
                <a:solidFill>
                  <a:srgbClr val="FF0000"/>
                </a:solidFill>
                <a:latin typeface="Arial" charset="0"/>
                <a:ea typeface="ＭＳ Ｐゴシック" charset="0"/>
                <a:cs typeface="ＭＳ Ｐゴシック" charset="0"/>
              </a:rPr>
              <a:t> there a documented process?</a:t>
            </a:r>
          </a:p>
          <a:p>
            <a:pPr marL="17463" indent="-17463">
              <a:spcBef>
                <a:spcPct val="0"/>
              </a:spcBef>
              <a:defRPr/>
            </a:pPr>
            <a:r>
              <a:rPr lang="en-US" sz="1600" b="1" dirty="0">
                <a:solidFill>
                  <a:srgbClr val="000000"/>
                </a:solidFill>
                <a:latin typeface="Arial" charset="0"/>
                <a:ea typeface="ＭＳ Ｐゴシック" charset="0"/>
                <a:cs typeface="ＭＳ Ｐゴシック" charset="0"/>
              </a:rPr>
              <a:t>Owner/manager:</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Does the process use resources you would rather re-allocate?</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Is it a net contributor or a source of problems? </a:t>
            </a:r>
          </a:p>
          <a:p>
            <a:pPr marL="285750" indent="-285750">
              <a:spcBef>
                <a:spcPct val="0"/>
              </a:spcBef>
              <a:buFont typeface="Arial" panose="020B0604020202020204" pitchFamily="34" charset="0"/>
              <a:buChar char="•"/>
              <a:defRPr/>
            </a:pPr>
            <a:r>
              <a:rPr lang="en-US" sz="1600" dirty="0">
                <a:solidFill>
                  <a:srgbClr val="000000"/>
                </a:solidFill>
                <a:latin typeface="Arial" charset="0"/>
                <a:ea typeface="ＭＳ Ｐゴシック" charset="0"/>
                <a:cs typeface="ＭＳ Ｐゴシック" charset="0"/>
              </a:rPr>
              <a:t>Does the process constrain innovation, growth, or opportunities?</a:t>
            </a:r>
          </a:p>
          <a:p>
            <a:pPr marL="285750" indent="-285750">
              <a:spcBef>
                <a:spcPct val="0"/>
              </a:spcBef>
              <a:buFont typeface="Arial" panose="020B0604020202020204" pitchFamily="34" charset="0"/>
              <a:buChar char="•"/>
              <a:defRPr/>
            </a:pPr>
            <a:r>
              <a:rPr lang="en-US" sz="1600" dirty="0">
                <a:solidFill>
                  <a:srgbClr val="FF0000"/>
                </a:solidFill>
                <a:latin typeface="Arial" charset="0"/>
                <a:ea typeface="ＭＳ Ｐゴシック" charset="0"/>
                <a:cs typeface="ＭＳ Ｐゴシック" charset="0"/>
              </a:rPr>
              <a:t>Is it a source of customer or media </a:t>
            </a:r>
            <a:r>
              <a:rPr lang="en-US" sz="1600" i="1" dirty="0">
                <a:solidFill>
                  <a:srgbClr val="FF0000"/>
                </a:solidFill>
                <a:latin typeface="Arial" charset="0"/>
                <a:ea typeface="ＭＳ Ｐゴシック" charset="0"/>
                <a:cs typeface="ＭＳ Ｐゴシック" charset="0"/>
              </a:rPr>
              <a:t>criticism?</a:t>
            </a:r>
          </a:p>
        </p:txBody>
      </p:sp>
      <p:sp>
        <p:nvSpPr>
          <p:cNvPr id="2" name="TextBox 1"/>
          <p:cNvSpPr txBox="1"/>
          <p:nvPr/>
        </p:nvSpPr>
        <p:spPr>
          <a:xfrm>
            <a:off x="14890750" y="2238387"/>
            <a:ext cx="184731" cy="369332"/>
          </a:xfrm>
          <a:prstGeom prst="rect">
            <a:avLst/>
          </a:prstGeom>
          <a:noFill/>
        </p:spPr>
        <p:txBody>
          <a:bodyPr wrap="none" rtlCol="0">
            <a:spAutoFit/>
          </a:bodyPr>
          <a:lstStyle/>
          <a:p>
            <a:pPr algn="l" eaLnBrk="0" hangingPunct="0">
              <a:buClr>
                <a:srgbClr val="000000"/>
              </a:buClr>
              <a:buFontTx/>
              <a:buNone/>
            </a:pPr>
            <a:endParaRPr lang="en-US"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886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9208">
                                            <p:txEl>
                                              <p:pRg st="0" end="0"/>
                                            </p:txEl>
                                          </p:spTgt>
                                        </p:tgtEl>
                                        <p:attrNameLst>
                                          <p:attrName>style.visibility</p:attrName>
                                        </p:attrNameLst>
                                      </p:cBhvr>
                                      <p:to>
                                        <p:strVal val="visible"/>
                                      </p:to>
                                    </p:set>
                                    <p:animEffect transition="in" filter="dissolve">
                                      <p:cBhvr>
                                        <p:cTn id="7" dur="500"/>
                                        <p:tgtEl>
                                          <p:spTgt spid="145920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59208">
                                            <p:txEl>
                                              <p:pRg st="1" end="1"/>
                                            </p:txEl>
                                          </p:spTgt>
                                        </p:tgtEl>
                                        <p:attrNameLst>
                                          <p:attrName>style.visibility</p:attrName>
                                        </p:attrNameLst>
                                      </p:cBhvr>
                                      <p:to>
                                        <p:strVal val="visible"/>
                                      </p:to>
                                    </p:set>
                                    <p:animEffect transition="in" filter="dissolve">
                                      <p:cBhvr>
                                        <p:cTn id="10" dur="500"/>
                                        <p:tgtEl>
                                          <p:spTgt spid="145920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459208">
                                            <p:txEl>
                                              <p:pRg st="2" end="2"/>
                                            </p:txEl>
                                          </p:spTgt>
                                        </p:tgtEl>
                                        <p:attrNameLst>
                                          <p:attrName>style.visibility</p:attrName>
                                        </p:attrNameLst>
                                      </p:cBhvr>
                                      <p:to>
                                        <p:strVal val="visible"/>
                                      </p:to>
                                    </p:set>
                                    <p:animEffect transition="in" filter="dissolve">
                                      <p:cBhvr>
                                        <p:cTn id="13" dur="500"/>
                                        <p:tgtEl>
                                          <p:spTgt spid="1459208">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459208">
                                            <p:txEl>
                                              <p:pRg st="3" end="3"/>
                                            </p:txEl>
                                          </p:spTgt>
                                        </p:tgtEl>
                                        <p:attrNameLst>
                                          <p:attrName>style.visibility</p:attrName>
                                        </p:attrNameLst>
                                      </p:cBhvr>
                                      <p:to>
                                        <p:strVal val="visible"/>
                                      </p:to>
                                    </p:set>
                                    <p:animEffect transition="in" filter="dissolve">
                                      <p:cBhvr>
                                        <p:cTn id="16" dur="500"/>
                                        <p:tgtEl>
                                          <p:spTgt spid="1459208">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459208">
                                            <p:txEl>
                                              <p:pRg st="4" end="4"/>
                                            </p:txEl>
                                          </p:spTgt>
                                        </p:tgtEl>
                                        <p:attrNameLst>
                                          <p:attrName>style.visibility</p:attrName>
                                        </p:attrNameLst>
                                      </p:cBhvr>
                                      <p:to>
                                        <p:strVal val="visible"/>
                                      </p:to>
                                    </p:set>
                                    <p:animEffect transition="in" filter="dissolve">
                                      <p:cBhvr>
                                        <p:cTn id="19" dur="500"/>
                                        <p:tgtEl>
                                          <p:spTgt spid="145920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59205"/>
                                        </p:tgtEl>
                                        <p:attrNameLst>
                                          <p:attrName>style.visibility</p:attrName>
                                        </p:attrNameLst>
                                      </p:cBhvr>
                                      <p:to>
                                        <p:strVal val="visible"/>
                                      </p:to>
                                    </p:set>
                                    <p:animEffect transition="in" filter="dissolve">
                                      <p:cBhvr>
                                        <p:cTn id="24" dur="500"/>
                                        <p:tgtEl>
                                          <p:spTgt spid="145920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459213">
                                            <p:txEl>
                                              <p:pRg st="0" end="0"/>
                                            </p:txEl>
                                          </p:spTgt>
                                        </p:tgtEl>
                                        <p:attrNameLst>
                                          <p:attrName>style.visibility</p:attrName>
                                        </p:attrNameLst>
                                      </p:cBhvr>
                                      <p:to>
                                        <p:strVal val="visible"/>
                                      </p:to>
                                    </p:set>
                                    <p:animEffect transition="in" filter="dissolve">
                                      <p:cBhvr>
                                        <p:cTn id="29" dur="500"/>
                                        <p:tgtEl>
                                          <p:spTgt spid="14592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459213">
                                            <p:txEl>
                                              <p:pRg st="1" end="1"/>
                                            </p:txEl>
                                          </p:spTgt>
                                        </p:tgtEl>
                                        <p:attrNameLst>
                                          <p:attrName>style.visibility</p:attrName>
                                        </p:attrNameLst>
                                      </p:cBhvr>
                                      <p:to>
                                        <p:strVal val="visible"/>
                                      </p:to>
                                    </p:set>
                                    <p:animEffect transition="in" filter="dissolve">
                                      <p:cBhvr>
                                        <p:cTn id="32" dur="500"/>
                                        <p:tgtEl>
                                          <p:spTgt spid="14592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459213">
                                            <p:txEl>
                                              <p:pRg st="2" end="2"/>
                                            </p:txEl>
                                          </p:spTgt>
                                        </p:tgtEl>
                                        <p:attrNameLst>
                                          <p:attrName>style.visibility</p:attrName>
                                        </p:attrNameLst>
                                      </p:cBhvr>
                                      <p:to>
                                        <p:strVal val="visible"/>
                                      </p:to>
                                    </p:set>
                                    <p:animEffect transition="in" filter="dissolve">
                                      <p:cBhvr>
                                        <p:cTn id="35" dur="500"/>
                                        <p:tgtEl>
                                          <p:spTgt spid="1459213">
                                            <p:txEl>
                                              <p:pRg st="2" end="2"/>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459213">
                                            <p:txEl>
                                              <p:pRg st="3" end="3"/>
                                            </p:txEl>
                                          </p:spTgt>
                                        </p:tgtEl>
                                        <p:attrNameLst>
                                          <p:attrName>style.visibility</p:attrName>
                                        </p:attrNameLst>
                                      </p:cBhvr>
                                      <p:to>
                                        <p:strVal val="visible"/>
                                      </p:to>
                                    </p:set>
                                    <p:animEffect transition="in" filter="dissolve">
                                      <p:cBhvr>
                                        <p:cTn id="38" dur="500"/>
                                        <p:tgtEl>
                                          <p:spTgt spid="1459213">
                                            <p:txEl>
                                              <p:pRg st="3" end="3"/>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459213">
                                            <p:txEl>
                                              <p:pRg st="4" end="4"/>
                                            </p:txEl>
                                          </p:spTgt>
                                        </p:tgtEl>
                                        <p:attrNameLst>
                                          <p:attrName>style.visibility</p:attrName>
                                        </p:attrNameLst>
                                      </p:cBhvr>
                                      <p:to>
                                        <p:strVal val="visible"/>
                                      </p:to>
                                    </p:set>
                                    <p:animEffect transition="in" filter="dissolve">
                                      <p:cBhvr>
                                        <p:cTn id="41" dur="500"/>
                                        <p:tgtEl>
                                          <p:spTgt spid="14592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459213">
                                            <p:txEl>
                                              <p:pRg st="5" end="5"/>
                                            </p:txEl>
                                          </p:spTgt>
                                        </p:tgtEl>
                                        <p:attrNameLst>
                                          <p:attrName>style.visibility</p:attrName>
                                        </p:attrNameLst>
                                      </p:cBhvr>
                                      <p:to>
                                        <p:strVal val="visible"/>
                                      </p:to>
                                    </p:set>
                                    <p:animEffect transition="in" filter="dissolve">
                                      <p:cBhvr>
                                        <p:cTn id="46" dur="500"/>
                                        <p:tgtEl>
                                          <p:spTgt spid="1459213">
                                            <p:txEl>
                                              <p:pRg st="5" end="5"/>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1459213">
                                            <p:txEl>
                                              <p:pRg st="6" end="6"/>
                                            </p:txEl>
                                          </p:spTgt>
                                        </p:tgtEl>
                                        <p:attrNameLst>
                                          <p:attrName>style.visibility</p:attrName>
                                        </p:attrNameLst>
                                      </p:cBhvr>
                                      <p:to>
                                        <p:strVal val="visible"/>
                                      </p:to>
                                    </p:set>
                                    <p:animEffect transition="in" filter="dissolve">
                                      <p:cBhvr>
                                        <p:cTn id="49" dur="500"/>
                                        <p:tgtEl>
                                          <p:spTgt spid="1459213">
                                            <p:txEl>
                                              <p:pRg st="6" end="6"/>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1459213">
                                            <p:txEl>
                                              <p:pRg st="7" end="7"/>
                                            </p:txEl>
                                          </p:spTgt>
                                        </p:tgtEl>
                                        <p:attrNameLst>
                                          <p:attrName>style.visibility</p:attrName>
                                        </p:attrNameLst>
                                      </p:cBhvr>
                                      <p:to>
                                        <p:strVal val="visible"/>
                                      </p:to>
                                    </p:set>
                                    <p:animEffect transition="in" filter="dissolve">
                                      <p:cBhvr>
                                        <p:cTn id="52" dur="500"/>
                                        <p:tgtEl>
                                          <p:spTgt spid="1459213">
                                            <p:txEl>
                                              <p:pRg st="7" end="7"/>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1459213">
                                            <p:txEl>
                                              <p:pRg st="9" end="9"/>
                                            </p:txEl>
                                          </p:spTgt>
                                        </p:tgtEl>
                                        <p:attrNameLst>
                                          <p:attrName>style.visibility</p:attrName>
                                        </p:attrNameLst>
                                      </p:cBhvr>
                                      <p:to>
                                        <p:strVal val="visible"/>
                                      </p:to>
                                    </p:set>
                                    <p:animEffect transition="in" filter="dissolve">
                                      <p:cBhvr>
                                        <p:cTn id="55" dur="500"/>
                                        <p:tgtEl>
                                          <p:spTgt spid="1459213">
                                            <p:txEl>
                                              <p:pRg st="9" end="9"/>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1459213">
                                            <p:txEl>
                                              <p:pRg st="8" end="8"/>
                                            </p:txEl>
                                          </p:spTgt>
                                        </p:tgtEl>
                                        <p:attrNameLst>
                                          <p:attrName>style.visibility</p:attrName>
                                        </p:attrNameLst>
                                      </p:cBhvr>
                                      <p:to>
                                        <p:strVal val="visible"/>
                                      </p:to>
                                    </p:set>
                                    <p:animEffect transition="in" filter="dissolve">
                                      <p:cBhvr>
                                        <p:cTn id="58" dur="500"/>
                                        <p:tgtEl>
                                          <p:spTgt spid="1459213">
                                            <p:txEl>
                                              <p:pRg st="8" end="8"/>
                                            </p:txEl>
                                          </p:spTgt>
                                        </p:tgtEl>
                                      </p:cBhvr>
                                    </p:animEffect>
                                  </p:childTnLst>
                                </p:cTn>
                              </p:par>
                              <p:par>
                                <p:cTn id="59" presetID="9" presetClass="entr" presetSubtype="0" fill="hold" nodeType="withEffect">
                                  <p:stCondLst>
                                    <p:cond delay="0"/>
                                  </p:stCondLst>
                                  <p:childTnLst>
                                    <p:set>
                                      <p:cBhvr>
                                        <p:cTn id="60" dur="1" fill="hold">
                                          <p:stCondLst>
                                            <p:cond delay="0"/>
                                          </p:stCondLst>
                                        </p:cTn>
                                        <p:tgtEl>
                                          <p:spTgt spid="1459213">
                                            <p:txEl>
                                              <p:pRg st="10" end="10"/>
                                            </p:txEl>
                                          </p:spTgt>
                                        </p:tgtEl>
                                        <p:attrNameLst>
                                          <p:attrName>style.visibility</p:attrName>
                                        </p:attrNameLst>
                                      </p:cBhvr>
                                      <p:to>
                                        <p:strVal val="visible"/>
                                      </p:to>
                                    </p:set>
                                    <p:animEffect transition="in" filter="dissolve">
                                      <p:cBhvr>
                                        <p:cTn id="61" dur="500"/>
                                        <p:tgtEl>
                                          <p:spTgt spid="1459213">
                                            <p:txEl>
                                              <p:pRg st="10" end="10"/>
                                            </p:txEl>
                                          </p:spTgt>
                                        </p:tgtEl>
                                      </p:cBhvr>
                                    </p:animEffect>
                                  </p:childTnLst>
                                </p:cTn>
                              </p:par>
                              <p:par>
                                <p:cTn id="62" presetID="9" presetClass="entr" presetSubtype="0" fill="hold" nodeType="withEffect">
                                  <p:stCondLst>
                                    <p:cond delay="0"/>
                                  </p:stCondLst>
                                  <p:childTnLst>
                                    <p:set>
                                      <p:cBhvr>
                                        <p:cTn id="63" dur="1" fill="hold">
                                          <p:stCondLst>
                                            <p:cond delay="0"/>
                                          </p:stCondLst>
                                        </p:cTn>
                                        <p:tgtEl>
                                          <p:spTgt spid="1459213">
                                            <p:txEl>
                                              <p:pRg st="11" end="11"/>
                                            </p:txEl>
                                          </p:spTgt>
                                        </p:tgtEl>
                                        <p:attrNameLst>
                                          <p:attrName>style.visibility</p:attrName>
                                        </p:attrNameLst>
                                      </p:cBhvr>
                                      <p:to>
                                        <p:strVal val="visible"/>
                                      </p:to>
                                    </p:set>
                                    <p:animEffect transition="in" filter="dissolve">
                                      <p:cBhvr>
                                        <p:cTn id="64" dur="500"/>
                                        <p:tgtEl>
                                          <p:spTgt spid="1459213">
                                            <p:txEl>
                                              <p:pRg st="11" end="1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459213">
                                            <p:txEl>
                                              <p:pRg st="12" end="12"/>
                                            </p:txEl>
                                          </p:spTgt>
                                        </p:tgtEl>
                                        <p:attrNameLst>
                                          <p:attrName>style.visibility</p:attrName>
                                        </p:attrNameLst>
                                      </p:cBhvr>
                                      <p:to>
                                        <p:strVal val="visible"/>
                                      </p:to>
                                    </p:set>
                                    <p:animEffect transition="in" filter="dissolve">
                                      <p:cBhvr>
                                        <p:cTn id="69" dur="500"/>
                                        <p:tgtEl>
                                          <p:spTgt spid="1459213">
                                            <p:txEl>
                                              <p:pRg st="12" end="12"/>
                                            </p:txEl>
                                          </p:spTgt>
                                        </p:tgtEl>
                                      </p:cBhvr>
                                    </p:animEffect>
                                  </p:childTnLst>
                                </p:cTn>
                              </p:par>
                              <p:par>
                                <p:cTn id="70" presetID="9" presetClass="entr" presetSubtype="0" fill="hold" nodeType="withEffect">
                                  <p:stCondLst>
                                    <p:cond delay="0"/>
                                  </p:stCondLst>
                                  <p:childTnLst>
                                    <p:set>
                                      <p:cBhvr>
                                        <p:cTn id="71" dur="1" fill="hold">
                                          <p:stCondLst>
                                            <p:cond delay="0"/>
                                          </p:stCondLst>
                                        </p:cTn>
                                        <p:tgtEl>
                                          <p:spTgt spid="1459213">
                                            <p:txEl>
                                              <p:pRg st="13" end="13"/>
                                            </p:txEl>
                                          </p:spTgt>
                                        </p:tgtEl>
                                        <p:attrNameLst>
                                          <p:attrName>style.visibility</p:attrName>
                                        </p:attrNameLst>
                                      </p:cBhvr>
                                      <p:to>
                                        <p:strVal val="visible"/>
                                      </p:to>
                                    </p:set>
                                    <p:animEffect transition="in" filter="dissolve">
                                      <p:cBhvr>
                                        <p:cTn id="72" dur="500"/>
                                        <p:tgtEl>
                                          <p:spTgt spid="1459213">
                                            <p:txEl>
                                              <p:pRg st="13" end="13"/>
                                            </p:txEl>
                                          </p:spTgt>
                                        </p:tgtEl>
                                      </p:cBhvr>
                                    </p:animEffect>
                                  </p:childTnLst>
                                </p:cTn>
                              </p:par>
                              <p:par>
                                <p:cTn id="73" presetID="9" presetClass="entr" presetSubtype="0" fill="hold" nodeType="withEffect">
                                  <p:stCondLst>
                                    <p:cond delay="0"/>
                                  </p:stCondLst>
                                  <p:childTnLst>
                                    <p:set>
                                      <p:cBhvr>
                                        <p:cTn id="74" dur="1" fill="hold">
                                          <p:stCondLst>
                                            <p:cond delay="0"/>
                                          </p:stCondLst>
                                        </p:cTn>
                                        <p:tgtEl>
                                          <p:spTgt spid="1459213">
                                            <p:txEl>
                                              <p:pRg st="14" end="14"/>
                                            </p:txEl>
                                          </p:spTgt>
                                        </p:tgtEl>
                                        <p:attrNameLst>
                                          <p:attrName>style.visibility</p:attrName>
                                        </p:attrNameLst>
                                      </p:cBhvr>
                                      <p:to>
                                        <p:strVal val="visible"/>
                                      </p:to>
                                    </p:set>
                                    <p:animEffect transition="in" filter="dissolve">
                                      <p:cBhvr>
                                        <p:cTn id="75" dur="500"/>
                                        <p:tgtEl>
                                          <p:spTgt spid="1459213">
                                            <p:txEl>
                                              <p:pRg st="14" end="14"/>
                                            </p:txEl>
                                          </p:spTgt>
                                        </p:tgtEl>
                                      </p:cBhvr>
                                    </p:animEffect>
                                  </p:childTnLst>
                                </p:cTn>
                              </p:par>
                              <p:par>
                                <p:cTn id="76" presetID="9" presetClass="entr" presetSubtype="0" fill="hold" nodeType="withEffect">
                                  <p:stCondLst>
                                    <p:cond delay="0"/>
                                  </p:stCondLst>
                                  <p:childTnLst>
                                    <p:set>
                                      <p:cBhvr>
                                        <p:cTn id="77" dur="1" fill="hold">
                                          <p:stCondLst>
                                            <p:cond delay="0"/>
                                          </p:stCondLst>
                                        </p:cTn>
                                        <p:tgtEl>
                                          <p:spTgt spid="1459213">
                                            <p:txEl>
                                              <p:pRg st="15" end="15"/>
                                            </p:txEl>
                                          </p:spTgt>
                                        </p:tgtEl>
                                        <p:attrNameLst>
                                          <p:attrName>style.visibility</p:attrName>
                                        </p:attrNameLst>
                                      </p:cBhvr>
                                      <p:to>
                                        <p:strVal val="visible"/>
                                      </p:to>
                                    </p:set>
                                    <p:animEffect transition="in" filter="dissolve">
                                      <p:cBhvr>
                                        <p:cTn id="78" dur="500"/>
                                        <p:tgtEl>
                                          <p:spTgt spid="1459213">
                                            <p:txEl>
                                              <p:pRg st="15" end="15"/>
                                            </p:txEl>
                                          </p:spTgt>
                                        </p:tgtEl>
                                      </p:cBhvr>
                                    </p:animEffect>
                                  </p:childTnLst>
                                </p:cTn>
                              </p:par>
                              <p:par>
                                <p:cTn id="79" presetID="9" presetClass="entr" presetSubtype="0" fill="hold" nodeType="withEffect">
                                  <p:stCondLst>
                                    <p:cond delay="0"/>
                                  </p:stCondLst>
                                  <p:childTnLst>
                                    <p:set>
                                      <p:cBhvr>
                                        <p:cTn id="80" dur="1" fill="hold">
                                          <p:stCondLst>
                                            <p:cond delay="0"/>
                                          </p:stCondLst>
                                        </p:cTn>
                                        <p:tgtEl>
                                          <p:spTgt spid="1459213">
                                            <p:txEl>
                                              <p:pRg st="16" end="16"/>
                                            </p:txEl>
                                          </p:spTgt>
                                        </p:tgtEl>
                                        <p:attrNameLst>
                                          <p:attrName>style.visibility</p:attrName>
                                        </p:attrNameLst>
                                      </p:cBhvr>
                                      <p:to>
                                        <p:strVal val="visible"/>
                                      </p:to>
                                    </p:set>
                                    <p:animEffect transition="in" filter="dissolve">
                                      <p:cBhvr>
                                        <p:cTn id="81" dur="500"/>
                                        <p:tgtEl>
                                          <p:spTgt spid="145921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20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2. Context – assessing changes in the environment</a:t>
            </a:r>
            <a:endParaRPr lang="en-CA" dirty="0"/>
          </a:p>
        </p:txBody>
      </p:sp>
      <p:sp>
        <p:nvSpPr>
          <p:cNvPr id="5" name="Rectangle 3"/>
          <p:cNvSpPr txBox="1">
            <a:spLocks noChangeArrowheads="1"/>
          </p:cNvSpPr>
          <p:nvPr/>
        </p:nvSpPr>
        <p:spPr>
          <a:xfrm>
            <a:off x="4261232" y="678538"/>
            <a:ext cx="9213478" cy="6179461"/>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Font typeface="Times New Roman" pitchFamily="18" charset="0"/>
              <a:buChar char="&gt;"/>
              <a:defRPr sz="2000">
                <a:solidFill>
                  <a:schemeClr val="tx1"/>
                </a:solidFill>
                <a:latin typeface="+mn-lt"/>
              </a:defRPr>
            </a:lvl3pPr>
            <a:lvl4pPr marL="1600200" indent="-228600" algn="l" rtl="0" eaLnBrk="0" fontAlgn="base" hangingPunct="0">
              <a:spcBef>
                <a:spcPct val="20000"/>
              </a:spcBef>
              <a:spcAft>
                <a:spcPct val="0"/>
              </a:spcAft>
              <a:buClr>
                <a:schemeClr val="tx1"/>
              </a:buClr>
              <a:defRPr>
                <a:solidFill>
                  <a:schemeClr val="tx1"/>
                </a:solidFill>
                <a:latin typeface="+mn-lt"/>
              </a:defRPr>
            </a:lvl4pPr>
            <a:lvl5pPr marL="2057400" indent="-228600" algn="l" rtl="0" eaLnBrk="0" fontAlgn="base" hangingPunct="0">
              <a:spcBef>
                <a:spcPct val="20000"/>
              </a:spcBef>
              <a:spcAft>
                <a:spcPct val="0"/>
              </a:spcAft>
              <a:buClr>
                <a:schemeClr val="tx1"/>
              </a:buClr>
              <a:defRPr>
                <a:solidFill>
                  <a:schemeClr val="tx1"/>
                </a:solidFill>
                <a:latin typeface="+mn-lt"/>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eaLnBrk="1" hangingPunct="1">
              <a:buClrTx/>
              <a:buSzPct val="125000"/>
              <a:buNone/>
              <a:defRPr/>
            </a:pPr>
            <a:r>
              <a:rPr lang="en-US" sz="2400" dirty="0">
                <a:solidFill>
                  <a:srgbClr val="000000"/>
                </a:solidFill>
                <a:latin typeface="Arial"/>
                <a:ea typeface="ＭＳ Ｐゴシック"/>
              </a:rPr>
              <a:t>Areas to consider:</a:t>
            </a:r>
          </a:p>
          <a:p>
            <a:pPr eaLnBrk="1" hangingPunct="1">
              <a:lnSpc>
                <a:spcPct val="100000"/>
              </a:lnSpc>
              <a:buClrTx/>
              <a:buSzPct val="125000"/>
              <a:buFontTx/>
              <a:buChar char="•"/>
              <a:defRPr/>
            </a:pPr>
            <a:r>
              <a:rPr lang="en-US" sz="2000" dirty="0">
                <a:solidFill>
                  <a:srgbClr val="000000"/>
                </a:solidFill>
                <a:latin typeface="Arial"/>
                <a:ea typeface="ＭＳ Ｐゴシック"/>
              </a:rPr>
              <a:t>Regulatory change</a:t>
            </a:r>
          </a:p>
          <a:p>
            <a:pPr eaLnBrk="1" hangingPunct="1">
              <a:lnSpc>
                <a:spcPct val="100000"/>
              </a:lnSpc>
              <a:buClrTx/>
              <a:buSzPct val="125000"/>
              <a:buFontTx/>
              <a:buChar char="•"/>
              <a:defRPr/>
            </a:pPr>
            <a:r>
              <a:rPr lang="en-US" sz="2000" dirty="0">
                <a:solidFill>
                  <a:srgbClr val="000000"/>
                </a:solidFill>
                <a:latin typeface="Arial"/>
                <a:ea typeface="ＭＳ Ｐゴシック"/>
              </a:rPr>
              <a:t>Workforce changes (e.g., “recruiting and retaining” vs. “retiring”)</a:t>
            </a:r>
          </a:p>
          <a:p>
            <a:pPr eaLnBrk="1" hangingPunct="1">
              <a:lnSpc>
                <a:spcPct val="100000"/>
              </a:lnSpc>
              <a:buClrTx/>
              <a:buSzPct val="125000"/>
              <a:buFontTx/>
              <a:buChar char="•"/>
              <a:defRPr/>
            </a:pPr>
            <a:r>
              <a:rPr lang="en-US" sz="2000" dirty="0">
                <a:solidFill>
                  <a:srgbClr val="000000"/>
                </a:solidFill>
                <a:latin typeface="Arial"/>
                <a:ea typeface="ＭＳ Ｐゴシック"/>
              </a:rPr>
              <a:t>Emergent technology (e.g. AI, robotics, drones, BP Automation,</a:t>
            </a:r>
            <a:br>
              <a:rPr lang="en-US" sz="2000" dirty="0">
                <a:solidFill>
                  <a:srgbClr val="000000"/>
                </a:solidFill>
                <a:latin typeface="Arial"/>
                <a:ea typeface="ＭＳ Ｐゴシック"/>
              </a:rPr>
            </a:br>
            <a:r>
              <a:rPr lang="en-US" sz="2000" dirty="0">
                <a:solidFill>
                  <a:srgbClr val="000000"/>
                </a:solidFill>
                <a:latin typeface="Arial"/>
                <a:ea typeface="ＭＳ Ｐゴシック"/>
              </a:rPr>
              <a:t>SMAC ("Social, Mobile, Analytics, Cloud,")</a:t>
            </a:r>
            <a:br>
              <a:rPr lang="en-US" sz="2000" dirty="0">
                <a:solidFill>
                  <a:srgbClr val="000000"/>
                </a:solidFill>
                <a:latin typeface="Arial"/>
                <a:ea typeface="ＭＳ Ｐゴシック"/>
              </a:rPr>
            </a:br>
            <a:r>
              <a:rPr lang="en-US" sz="2000" dirty="0">
                <a:solidFill>
                  <a:srgbClr val="000000"/>
                </a:solidFill>
                <a:latin typeface="Arial"/>
                <a:ea typeface="ＭＳ Ｐゴシック"/>
              </a:rPr>
              <a:t>or current technology is EOL ("End Of Life"))</a:t>
            </a:r>
          </a:p>
          <a:p>
            <a:pPr eaLnBrk="1" hangingPunct="1">
              <a:lnSpc>
                <a:spcPct val="100000"/>
              </a:lnSpc>
              <a:buClrTx/>
              <a:buSzPct val="125000"/>
              <a:buFontTx/>
              <a:buChar char="•"/>
              <a:defRPr/>
            </a:pPr>
            <a:r>
              <a:rPr lang="en-US" sz="2000" dirty="0">
                <a:solidFill>
                  <a:srgbClr val="000000"/>
                </a:solidFill>
                <a:latin typeface="Arial"/>
                <a:ea typeface="ＭＳ Ｐゴシック"/>
              </a:rPr>
              <a:t>Changing customer expectations</a:t>
            </a:r>
          </a:p>
          <a:p>
            <a:pPr eaLnBrk="1" hangingPunct="1">
              <a:buClrTx/>
              <a:buSzPct val="125000"/>
              <a:buFontTx/>
              <a:buChar char="•"/>
              <a:defRPr/>
            </a:pPr>
            <a:r>
              <a:rPr lang="en-US" sz="2000" dirty="0">
                <a:solidFill>
                  <a:srgbClr val="000000"/>
                </a:solidFill>
                <a:latin typeface="Arial"/>
                <a:ea typeface="ＭＳ Ｐゴシック"/>
              </a:rPr>
              <a:t>Competition, especially new or emerging</a:t>
            </a:r>
          </a:p>
          <a:p>
            <a:pPr eaLnBrk="1" hangingPunct="1">
              <a:buClrTx/>
              <a:buSzPct val="125000"/>
              <a:buFontTx/>
              <a:buChar char="•"/>
              <a:defRPr/>
            </a:pPr>
            <a:r>
              <a:rPr lang="en-US" sz="2000" dirty="0">
                <a:solidFill>
                  <a:srgbClr val="000000"/>
                </a:solidFill>
                <a:latin typeface="Arial"/>
                <a:ea typeface="ＭＳ Ｐゴシック"/>
              </a:rPr>
              <a:t>Economic conditions</a:t>
            </a:r>
          </a:p>
          <a:p>
            <a:pPr eaLnBrk="1" hangingPunct="1">
              <a:buClrTx/>
              <a:buSzPct val="125000"/>
              <a:buFontTx/>
              <a:buChar char="•"/>
              <a:defRPr/>
            </a:pPr>
            <a:r>
              <a:rPr lang="en-US" sz="2000" dirty="0">
                <a:solidFill>
                  <a:srgbClr val="000000"/>
                </a:solidFill>
                <a:latin typeface="Arial"/>
                <a:ea typeface="ＭＳ Ｐゴシック"/>
              </a:rPr>
              <a:t>Change in business volume (growth or contraction)</a:t>
            </a:r>
          </a:p>
          <a:p>
            <a:pPr eaLnBrk="1" hangingPunct="1">
              <a:lnSpc>
                <a:spcPct val="100000"/>
              </a:lnSpc>
              <a:buClrTx/>
              <a:buSzPct val="125000"/>
              <a:buFontTx/>
              <a:buChar char="•"/>
              <a:defRPr/>
            </a:pPr>
            <a:r>
              <a:rPr lang="en-US" sz="2000" dirty="0">
                <a:solidFill>
                  <a:srgbClr val="000000"/>
                </a:solidFill>
                <a:latin typeface="Arial"/>
                <a:ea typeface="ＭＳ Ｐゴシック"/>
              </a:rPr>
              <a:t>Change in business model (e.g., </a:t>
            </a:r>
            <a:r>
              <a:rPr lang="en-US" sz="2000" dirty="0" err="1">
                <a:solidFill>
                  <a:srgbClr val="000000"/>
                </a:solidFill>
                <a:latin typeface="Arial"/>
                <a:ea typeface="ＭＳ Ｐゴシック"/>
              </a:rPr>
              <a:t>customised</a:t>
            </a:r>
            <a:r>
              <a:rPr lang="en-US" sz="2000" dirty="0">
                <a:solidFill>
                  <a:srgbClr val="000000"/>
                </a:solidFill>
                <a:latin typeface="Arial"/>
                <a:ea typeface="ＭＳ Ｐゴシック"/>
              </a:rPr>
              <a:t> or </a:t>
            </a:r>
            <a:r>
              <a:rPr lang="en-US" sz="2000" dirty="0" err="1">
                <a:solidFill>
                  <a:srgbClr val="000000"/>
                </a:solidFill>
                <a:latin typeface="Arial"/>
                <a:ea typeface="ＭＳ Ｐゴシック"/>
              </a:rPr>
              <a:t>standarised</a:t>
            </a:r>
            <a:r>
              <a:rPr lang="en-US" sz="2000" dirty="0">
                <a:solidFill>
                  <a:srgbClr val="000000"/>
                </a:solidFill>
                <a:latin typeface="Arial"/>
                <a:ea typeface="ＭＳ Ｐゴシック"/>
              </a:rPr>
              <a:t>)</a:t>
            </a:r>
          </a:p>
          <a:p>
            <a:pPr eaLnBrk="1" hangingPunct="1">
              <a:lnSpc>
                <a:spcPct val="100000"/>
              </a:lnSpc>
              <a:buClrTx/>
              <a:buSzPct val="125000"/>
              <a:buFontTx/>
              <a:buChar char="•"/>
              <a:defRPr/>
            </a:pPr>
            <a:r>
              <a:rPr lang="en-US" sz="2000" dirty="0">
                <a:solidFill>
                  <a:srgbClr val="000000"/>
                </a:solidFill>
                <a:latin typeface="Arial"/>
                <a:ea typeface="ＭＳ Ｐゴシック"/>
              </a:rPr>
              <a:t>Change in business ownership (public, private,) M&amp;A, divestiture</a:t>
            </a:r>
          </a:p>
          <a:p>
            <a:pPr eaLnBrk="1" hangingPunct="1">
              <a:lnSpc>
                <a:spcPct val="100000"/>
              </a:lnSpc>
              <a:buClrTx/>
              <a:buSzPct val="125000"/>
              <a:buFontTx/>
              <a:buChar char="•"/>
              <a:defRPr/>
            </a:pPr>
            <a:r>
              <a:rPr lang="en-US" sz="2000" dirty="0">
                <a:solidFill>
                  <a:srgbClr val="000000"/>
                </a:solidFill>
                <a:latin typeface="Arial"/>
                <a:ea typeface="ＭＳ Ｐゴシック"/>
              </a:rPr>
              <a:t>Change in business leadership / executives</a:t>
            </a:r>
          </a:p>
          <a:p>
            <a:pPr eaLnBrk="1" hangingPunct="1">
              <a:lnSpc>
                <a:spcPct val="100000"/>
              </a:lnSpc>
              <a:buClrTx/>
              <a:buSzPct val="125000"/>
              <a:buFontTx/>
              <a:buChar char="•"/>
              <a:defRPr/>
            </a:pPr>
            <a:r>
              <a:rPr lang="en-US" sz="2000" dirty="0">
                <a:solidFill>
                  <a:srgbClr val="000000"/>
                </a:solidFill>
                <a:latin typeface="Arial"/>
                <a:ea typeface="ＭＳ Ｐゴシック"/>
              </a:rPr>
              <a:t>Change in government (post-election fallout)</a:t>
            </a:r>
          </a:p>
          <a:p>
            <a:pPr eaLnBrk="1" hangingPunct="1">
              <a:lnSpc>
                <a:spcPct val="100000"/>
              </a:lnSpc>
              <a:buClrTx/>
              <a:buSzPct val="125000"/>
              <a:buFontTx/>
              <a:buChar char="•"/>
              <a:defRPr/>
            </a:pPr>
            <a:r>
              <a:rPr lang="en-US" sz="2000" dirty="0">
                <a:solidFill>
                  <a:srgbClr val="000000"/>
                </a:solidFill>
                <a:latin typeface="Arial"/>
                <a:ea typeface="ＭＳ Ｐゴシック"/>
              </a:rPr>
              <a:t>Changes in business operating locations</a:t>
            </a:r>
          </a:p>
          <a:p>
            <a:pPr eaLnBrk="1" hangingPunct="1">
              <a:lnSpc>
                <a:spcPct val="100000"/>
              </a:lnSpc>
              <a:buClrTx/>
              <a:buSzPct val="125000"/>
              <a:buFontTx/>
              <a:buChar char="•"/>
              <a:defRPr/>
            </a:pPr>
            <a:r>
              <a:rPr lang="en-US" sz="2000" dirty="0">
                <a:solidFill>
                  <a:srgbClr val="000000"/>
                </a:solidFill>
                <a:latin typeface="Arial"/>
                <a:ea typeface="ＭＳ Ｐゴシック"/>
              </a:rPr>
              <a:t>Socio-political change</a:t>
            </a:r>
          </a:p>
          <a:p>
            <a:pPr eaLnBrk="1" hangingPunct="1">
              <a:lnSpc>
                <a:spcPct val="100000"/>
              </a:lnSpc>
              <a:buClrTx/>
              <a:buSzPct val="125000"/>
              <a:buFontTx/>
              <a:buChar char="•"/>
              <a:defRPr/>
            </a:pPr>
            <a:r>
              <a:rPr lang="en-US" sz="2000" dirty="0">
                <a:solidFill>
                  <a:srgbClr val="000000"/>
                </a:solidFill>
                <a:latin typeface="Arial"/>
                <a:ea typeface="ＭＳ Ｐゴシック"/>
              </a:rPr>
              <a:t>Environmental (“green”) concerns</a:t>
            </a:r>
          </a:p>
        </p:txBody>
      </p:sp>
      <p:cxnSp>
        <p:nvCxnSpPr>
          <p:cNvPr id="6" name="Straight Connector 5"/>
          <p:cNvCxnSpPr>
            <a:cxnSpLocks/>
          </p:cNvCxnSpPr>
          <p:nvPr/>
        </p:nvCxnSpPr>
        <p:spPr bwMode="auto">
          <a:xfrm>
            <a:off x="4115054" y="3570124"/>
            <a:ext cx="7926276" cy="0"/>
          </a:xfrm>
          <a:prstGeom prst="line">
            <a:avLst/>
          </a:prstGeom>
          <a:solidFill>
            <a:schemeClr val="accent1"/>
          </a:solidFill>
          <a:ln w="25400" cap="flat" cmpd="sng" algn="ctr">
            <a:solidFill>
              <a:srgbClr val="FF0000"/>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 name="Rectangle 8">
            <a:extLst>
              <a:ext uri="{FF2B5EF4-FFF2-40B4-BE49-F238E27FC236}">
                <a16:creationId xmlns:a16="http://schemas.microsoft.com/office/drawing/2014/main" id="{2EBAC49C-9502-3B4D-8110-42E52F340B8A}"/>
              </a:ext>
            </a:extLst>
          </p:cNvPr>
          <p:cNvSpPr>
            <a:spLocks noChangeArrowheads="1"/>
          </p:cNvSpPr>
          <p:nvPr/>
        </p:nvSpPr>
        <p:spPr bwMode="auto">
          <a:xfrm>
            <a:off x="0" y="1643254"/>
            <a:ext cx="4508949" cy="2462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17463" indent="-17463" algn="l">
              <a:lnSpc>
                <a:spcPct val="100000"/>
              </a:lnSpc>
              <a:spcBef>
                <a:spcPct val="0"/>
              </a:spcBef>
              <a:buClrTx/>
              <a:buFontTx/>
              <a:buNone/>
              <a:defRPr/>
            </a:pPr>
            <a:r>
              <a:rPr lang="en-US" sz="2200" b="1" dirty="0">
                <a:solidFill>
                  <a:srgbClr val="000000"/>
                </a:solidFill>
                <a:latin typeface="Arial" panose="020B0604020202020204" pitchFamily="34" charset="0"/>
                <a:ea typeface="ＭＳ Ｐゴシック" charset="0"/>
                <a:cs typeface="Arial" panose="020B0604020202020204" pitchFamily="34" charset="0"/>
              </a:rPr>
              <a:t>Context – makes it </a:t>
            </a:r>
            <a:r>
              <a:rPr lang="en-US" sz="2200" b="1" dirty="0">
                <a:solidFill>
                  <a:srgbClr val="FF0000"/>
                </a:solidFill>
                <a:latin typeface="Arial" panose="020B0604020202020204" pitchFamily="34" charset="0"/>
                <a:ea typeface="ＭＳ Ｐゴシック" charset="0"/>
                <a:cs typeface="Arial" panose="020B0604020202020204" pitchFamily="34" charset="0"/>
              </a:rPr>
              <a:t>blame-free</a:t>
            </a:r>
          </a:p>
          <a:p>
            <a:pPr marL="17463" indent="-17463">
              <a:spcBef>
                <a:spcPct val="0"/>
              </a:spcBef>
              <a:defRPr/>
            </a:pPr>
            <a:r>
              <a:rPr lang="en-US" sz="2200" i="1" dirty="0">
                <a:solidFill>
                  <a:srgbClr val="000000"/>
                </a:solidFill>
                <a:latin typeface="Arial" panose="020B0604020202020204" pitchFamily="34" charset="0"/>
                <a:ea typeface="ＭＳ Ｐゴシック" charset="0"/>
                <a:cs typeface="Arial" panose="020B0604020202020204" pitchFamily="34" charset="0"/>
              </a:rPr>
              <a:t>What changes in the environment since the process was first </a:t>
            </a:r>
            <a:r>
              <a:rPr lang="ja-JP" altLang="en-US" sz="2200" i="1" dirty="0">
                <a:solidFill>
                  <a:srgbClr val="000000"/>
                </a:solidFill>
                <a:latin typeface="Arial" panose="020B0604020202020204" pitchFamily="34" charset="0"/>
                <a:ea typeface="ＭＳ Ｐゴシック" charset="0"/>
                <a:cs typeface="Arial" panose="020B0604020202020204" pitchFamily="34" charset="0"/>
              </a:rPr>
              <a:t>“</a:t>
            </a:r>
            <a:r>
              <a:rPr lang="en-US" sz="2200" i="1" dirty="0">
                <a:solidFill>
                  <a:srgbClr val="000000"/>
                </a:solidFill>
                <a:latin typeface="Arial" panose="020B0604020202020204" pitchFamily="34" charset="0"/>
                <a:ea typeface="ＭＳ Ｐゴシック" charset="0"/>
                <a:cs typeface="Arial" panose="020B0604020202020204" pitchFamily="34" charset="0"/>
              </a:rPr>
              <a:t>designed</a:t>
            </a:r>
            <a:r>
              <a:rPr lang="ja-JP" altLang="en-US" sz="2200" i="1">
                <a:solidFill>
                  <a:srgbClr val="000000"/>
                </a:solidFill>
                <a:latin typeface="Arial" panose="020B0604020202020204" pitchFamily="34" charset="0"/>
                <a:ea typeface="ＭＳ Ｐゴシック" charset="0"/>
                <a:cs typeface="Arial" panose="020B0604020202020204" pitchFamily="34" charset="0"/>
              </a:rPr>
              <a:t>”</a:t>
            </a:r>
            <a:r>
              <a:rPr lang="en-US" altLang="ja-JP" sz="2200" i="1" dirty="0">
                <a:solidFill>
                  <a:srgbClr val="000000"/>
                </a:solidFill>
                <a:latin typeface="Arial" panose="020B0604020202020204" pitchFamily="34" charset="0"/>
                <a:ea typeface="ＭＳ Ｐゴシック" charset="0"/>
                <a:cs typeface="Arial" panose="020B0604020202020204" pitchFamily="34" charset="0"/>
              </a:rPr>
              <a:t> </a:t>
            </a:r>
            <a:r>
              <a:rPr lang="en-US" sz="2200" i="1" dirty="0">
                <a:solidFill>
                  <a:srgbClr val="000000"/>
                </a:solidFill>
                <a:latin typeface="Arial" panose="020B0604020202020204" pitchFamily="34" charset="0"/>
                <a:ea typeface="ＭＳ Ｐゴシック" charset="0"/>
                <a:cs typeface="Arial" panose="020B0604020202020204" pitchFamily="34" charset="0"/>
              </a:rPr>
              <a:t>have caused these issues to surface?</a:t>
            </a:r>
          </a:p>
          <a:p>
            <a:pPr marL="17463" indent="-17463">
              <a:spcBef>
                <a:spcPct val="0"/>
              </a:spcBef>
              <a:defRPr/>
            </a:pPr>
            <a:r>
              <a:rPr lang="en-US" sz="2200" i="1" dirty="0">
                <a:solidFill>
                  <a:srgbClr val="000000"/>
                </a:solidFill>
                <a:latin typeface="Arial" panose="020B0604020202020204" pitchFamily="34" charset="0"/>
                <a:ea typeface="ＭＳ Ｐゴシック" charset="0"/>
                <a:cs typeface="Arial" panose="020B0604020202020204" pitchFamily="34" charset="0"/>
              </a:rPr>
              <a:t>Consider external and internal influences.</a:t>
            </a:r>
          </a:p>
        </p:txBody>
      </p:sp>
      <p:sp>
        <p:nvSpPr>
          <p:cNvPr id="4" name="TextBox 3">
            <a:extLst>
              <a:ext uri="{FF2B5EF4-FFF2-40B4-BE49-F238E27FC236}">
                <a16:creationId xmlns:a16="http://schemas.microsoft.com/office/drawing/2014/main" id="{228191FE-A596-3B86-693C-F2793667D5B1}"/>
              </a:ext>
            </a:extLst>
          </p:cNvPr>
          <p:cNvSpPr txBox="1"/>
          <p:nvPr/>
        </p:nvSpPr>
        <p:spPr>
          <a:xfrm>
            <a:off x="9426144" y="3170466"/>
            <a:ext cx="2523011" cy="430887"/>
          </a:xfrm>
          <a:prstGeom prst="rect">
            <a:avLst/>
          </a:prstGeom>
          <a:noFill/>
        </p:spPr>
        <p:txBody>
          <a:bodyPr wrap="square">
            <a:spAutoFit/>
          </a:bodyPr>
          <a:lstStyle/>
          <a:p>
            <a:r>
              <a:rPr lang="en-US" sz="2200" i="1" dirty="0">
                <a:solidFill>
                  <a:srgbClr val="FF0000"/>
                </a:solidFill>
                <a:latin typeface="Arial" panose="020B0604020202020204" pitchFamily="34" charset="0"/>
                <a:ea typeface="ＭＳ Ｐゴシック" charset="0"/>
                <a:cs typeface="Arial" panose="020B0604020202020204" pitchFamily="34" charset="0"/>
              </a:rPr>
              <a:t>Current "Top Five"</a:t>
            </a:r>
            <a:endParaRPr lang="en-GB" sz="2200" i="1" dirty="0">
              <a:solidFill>
                <a:srgbClr val="FF0000"/>
              </a:solidFill>
            </a:endParaRPr>
          </a:p>
        </p:txBody>
      </p:sp>
      <p:sp>
        <p:nvSpPr>
          <p:cNvPr id="10" name="TextBox 9">
            <a:extLst>
              <a:ext uri="{FF2B5EF4-FFF2-40B4-BE49-F238E27FC236}">
                <a16:creationId xmlns:a16="http://schemas.microsoft.com/office/drawing/2014/main" id="{D245EE39-271F-40CF-915C-B103EE2665DF}"/>
              </a:ext>
            </a:extLst>
          </p:cNvPr>
          <p:cNvSpPr txBox="1"/>
          <p:nvPr/>
        </p:nvSpPr>
        <p:spPr>
          <a:xfrm rot="20798845">
            <a:off x="9794471" y="5592776"/>
            <a:ext cx="2003435" cy="646331"/>
          </a:xfrm>
          <a:prstGeom prst="rect">
            <a:avLst/>
          </a:prstGeom>
          <a:solidFill>
            <a:srgbClr val="FFFF00"/>
          </a:solidFill>
        </p:spPr>
        <p:txBody>
          <a:bodyPr wrap="square">
            <a:spAutoFit/>
          </a:bodyPr>
          <a:lstStyle/>
          <a:p>
            <a:r>
              <a:rPr lang="is-IS" dirty="0">
                <a:solidFill>
                  <a:srgbClr val="000000"/>
                </a:solidFill>
                <a:latin typeface="Arial"/>
                <a:ea typeface="ＭＳ Ｐゴシック"/>
              </a:rPr>
              <a:t>And m</a:t>
            </a:r>
            <a:r>
              <a:rPr lang="is-IS" sz="1800" dirty="0">
                <a:solidFill>
                  <a:srgbClr val="000000"/>
                </a:solidFill>
                <a:latin typeface="Arial"/>
                <a:ea typeface="ＭＳ Ｐゴシック"/>
              </a:rPr>
              <a:t>any others </a:t>
            </a:r>
            <a:br>
              <a:rPr lang="is-IS" sz="1800" dirty="0">
                <a:solidFill>
                  <a:srgbClr val="000000"/>
                </a:solidFill>
                <a:latin typeface="Arial"/>
                <a:ea typeface="ＭＳ Ｐゴシック"/>
              </a:rPr>
            </a:br>
            <a:r>
              <a:rPr lang="is-IS" sz="1800" dirty="0">
                <a:solidFill>
                  <a:srgbClr val="000000"/>
                </a:solidFill>
                <a:latin typeface="Arial"/>
                <a:ea typeface="ＭＳ Ｐゴシック"/>
              </a:rPr>
              <a:t>(see “PESTLE”)</a:t>
            </a:r>
            <a:endParaRPr lang="en-GB" dirty="0"/>
          </a:p>
        </p:txBody>
      </p:sp>
    </p:spTree>
    <p:extLst>
      <p:ext uri="{BB962C8B-B14F-4D97-AF65-F5344CB8AC3E}">
        <p14:creationId xmlns:p14="http://schemas.microsoft.com/office/powerpoint/2010/main" val="9102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dissolve">
                                      <p:cBhvr>
                                        <p:cTn id="33" dur="500"/>
                                        <p:tgtEl>
                                          <p:spTgt spid="5">
                                            <p:txEl>
                                              <p:pRg st="6" end="6"/>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dissolve">
                                      <p:cBhvr>
                                        <p:cTn id="36" dur="500"/>
                                        <p:tgtEl>
                                          <p:spTgt spid="5">
                                            <p:txEl>
                                              <p:pRg st="7" end="7"/>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dissolve">
                                      <p:cBhvr>
                                        <p:cTn id="39" dur="500"/>
                                        <p:tgtEl>
                                          <p:spTgt spid="5">
                                            <p:txEl>
                                              <p:pRg st="8" end="8"/>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dissolve">
                                      <p:cBhvr>
                                        <p:cTn id="42" dur="500"/>
                                        <p:tgtEl>
                                          <p:spTgt spid="5">
                                            <p:txEl>
                                              <p:pRg st="9" end="9"/>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Effect transition="in" filter="dissolve">
                                      <p:cBhvr>
                                        <p:cTn id="45" dur="500"/>
                                        <p:tgtEl>
                                          <p:spTgt spid="5">
                                            <p:txEl>
                                              <p:pRg st="10" end="10"/>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5">
                                            <p:txEl>
                                              <p:pRg st="11" end="11"/>
                                            </p:txEl>
                                          </p:spTgt>
                                        </p:tgtEl>
                                        <p:attrNameLst>
                                          <p:attrName>style.visibility</p:attrName>
                                        </p:attrNameLst>
                                      </p:cBhvr>
                                      <p:to>
                                        <p:strVal val="visible"/>
                                      </p:to>
                                    </p:set>
                                    <p:animEffect transition="in" filter="dissolve">
                                      <p:cBhvr>
                                        <p:cTn id="48" dur="500"/>
                                        <p:tgtEl>
                                          <p:spTgt spid="5">
                                            <p:txEl>
                                              <p:pRg st="11" end="11"/>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animEffect transition="in" filter="dissolve">
                                      <p:cBhvr>
                                        <p:cTn id="51" dur="500"/>
                                        <p:tgtEl>
                                          <p:spTgt spid="5">
                                            <p:txEl>
                                              <p:pRg st="12" end="12"/>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5">
                                            <p:txEl>
                                              <p:pRg st="13" end="13"/>
                                            </p:txEl>
                                          </p:spTgt>
                                        </p:tgtEl>
                                        <p:attrNameLst>
                                          <p:attrName>style.visibility</p:attrName>
                                        </p:attrNameLst>
                                      </p:cBhvr>
                                      <p:to>
                                        <p:strVal val="visible"/>
                                      </p:to>
                                    </p:set>
                                    <p:animEffect transition="in" filter="dissolve">
                                      <p:cBhvr>
                                        <p:cTn id="54" dur="500"/>
                                        <p:tgtEl>
                                          <p:spTgt spid="5">
                                            <p:txEl>
                                              <p:pRg st="13" end="13"/>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5">
                                            <p:txEl>
                                              <p:pRg st="14" end="14"/>
                                            </p:txEl>
                                          </p:spTgt>
                                        </p:tgtEl>
                                        <p:attrNameLst>
                                          <p:attrName>style.visibility</p:attrName>
                                        </p:attrNameLst>
                                      </p:cBhvr>
                                      <p:to>
                                        <p:strVal val="visible"/>
                                      </p:to>
                                    </p:set>
                                    <p:animEffect transition="in" filter="dissolve">
                                      <p:cBhvr>
                                        <p:cTn id="57" dur="500"/>
                                        <p:tgtEl>
                                          <p:spTgt spid="5">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dissolv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5DD8C-B122-2944-BC5F-6337358695DC}"/>
              </a:ext>
            </a:extLst>
          </p:cNvPr>
          <p:cNvSpPr>
            <a:spLocks noGrp="1"/>
          </p:cNvSpPr>
          <p:nvPr>
            <p:ph type="title"/>
          </p:nvPr>
        </p:nvSpPr>
        <p:spPr/>
        <p:txBody>
          <a:bodyPr/>
          <a:lstStyle/>
          <a:p>
            <a:r>
              <a:rPr lang="en-US" dirty="0"/>
              <a:t>3. Consequences of inaction</a:t>
            </a:r>
          </a:p>
        </p:txBody>
      </p:sp>
      <p:sp>
        <p:nvSpPr>
          <p:cNvPr id="2" name="Rectangle 1">
            <a:extLst>
              <a:ext uri="{FF2B5EF4-FFF2-40B4-BE49-F238E27FC236}">
                <a16:creationId xmlns:a16="http://schemas.microsoft.com/office/drawing/2014/main" id="{0EB8B018-4D01-2C46-AD53-1AD9F136B88D}"/>
              </a:ext>
            </a:extLst>
          </p:cNvPr>
          <p:cNvSpPr/>
          <p:nvPr/>
        </p:nvSpPr>
        <p:spPr>
          <a:xfrm>
            <a:off x="1193179" y="1122769"/>
            <a:ext cx="7320200" cy="4524315"/>
          </a:xfrm>
          <a:prstGeom prst="rect">
            <a:avLst/>
          </a:prstGeom>
        </p:spPr>
        <p:txBody>
          <a:bodyPr wrap="square">
            <a:spAutoFit/>
          </a:bodyPr>
          <a:lstStyle/>
          <a:p>
            <a:pPr marL="17463" indent="-17463">
              <a:spcBef>
                <a:spcPct val="0"/>
              </a:spcBef>
              <a:defRPr/>
            </a:pPr>
            <a:r>
              <a:rPr lang="en-US" sz="2400" b="1" dirty="0">
                <a:solidFill>
                  <a:srgbClr val="000000"/>
                </a:solidFill>
                <a:latin typeface="Arial" panose="020B0604020202020204" pitchFamily="34" charset="0"/>
                <a:ea typeface="ＭＳ Ｐゴシック" charset="0"/>
                <a:cs typeface="Arial" panose="020B0604020202020204" pitchFamily="34" charset="0"/>
              </a:rPr>
              <a:t>Consequences of inaction – makes it </a:t>
            </a:r>
            <a:r>
              <a:rPr lang="en-US" sz="2400" b="1" dirty="0">
                <a:solidFill>
                  <a:srgbClr val="FF0000"/>
                </a:solidFill>
                <a:latin typeface="Arial" panose="020B0604020202020204" pitchFamily="34" charset="0"/>
                <a:ea typeface="ＭＳ Ｐゴシック" charset="0"/>
                <a:cs typeface="Arial" panose="020B0604020202020204" pitchFamily="34" charset="0"/>
              </a:rPr>
              <a:t>compelling</a:t>
            </a:r>
          </a:p>
          <a:p>
            <a:pPr marL="17463" indent="-17463">
              <a:spcBef>
                <a:spcPct val="0"/>
              </a:spcBef>
              <a:defRPr/>
            </a:pPr>
            <a:r>
              <a:rPr lang="en-US" sz="2400" i="1" dirty="0">
                <a:solidFill>
                  <a:srgbClr val="000000"/>
                </a:solidFill>
                <a:latin typeface="Arial" panose="020B0604020202020204" pitchFamily="34" charset="0"/>
                <a:ea typeface="ＭＳ Ｐゴシック" charset="0"/>
                <a:cs typeface="Arial" panose="020B0604020202020204" pitchFamily="34" charset="0"/>
              </a:rPr>
              <a:t>What will happen if the process is left as-is, </a:t>
            </a:r>
            <a:br>
              <a:rPr lang="en-US" sz="2400" i="1" dirty="0">
                <a:solidFill>
                  <a:srgbClr val="000000"/>
                </a:solidFill>
                <a:latin typeface="Arial" panose="020B0604020202020204" pitchFamily="34" charset="0"/>
                <a:ea typeface="ＭＳ Ｐゴシック" charset="0"/>
                <a:cs typeface="Arial" panose="020B0604020202020204" pitchFamily="34" charset="0"/>
              </a:rPr>
            </a:br>
            <a:r>
              <a:rPr lang="en-US" sz="2400" i="1" dirty="0">
                <a:solidFill>
                  <a:srgbClr val="000000"/>
                </a:solidFill>
                <a:latin typeface="Arial" panose="020B0604020202020204" pitchFamily="34" charset="0"/>
                <a:ea typeface="ＭＳ Ｐゴシック" charset="0"/>
                <a:cs typeface="Arial" panose="020B0604020202020204" pitchFamily="34" charset="0"/>
              </a:rPr>
              <a:t>and the status quo is maintained?</a:t>
            </a:r>
          </a:p>
          <a:p>
            <a:pPr marL="17463" indent="-17463">
              <a:spcBef>
                <a:spcPct val="0"/>
              </a:spcBef>
              <a:defRPr/>
            </a:pPr>
            <a:endParaRPr lang="en-US" sz="2400" i="1" dirty="0">
              <a:solidFill>
                <a:srgbClr val="000000"/>
              </a:solidFill>
              <a:latin typeface="Arial" panose="020B0604020202020204" pitchFamily="34" charset="0"/>
              <a:ea typeface="ＭＳ Ｐゴシック" charset="0"/>
              <a:cs typeface="Arial" panose="020B0604020202020204" pitchFamily="34" charset="0"/>
            </a:endParaRPr>
          </a:p>
          <a:p>
            <a:pPr marL="17463" indent="-17463">
              <a:spcBef>
                <a:spcPct val="0"/>
              </a:spcBef>
              <a:defRPr/>
            </a:pPr>
            <a:endParaRPr lang="en-US" sz="2400" i="1" dirty="0">
              <a:solidFill>
                <a:srgbClr val="000000"/>
              </a:solidFill>
              <a:latin typeface="Arial" panose="020B0604020202020204" pitchFamily="34" charset="0"/>
              <a:ea typeface="ＭＳ Ｐゴシック" charset="0"/>
              <a:cs typeface="Arial" panose="020B0604020202020204" pitchFamily="34" charset="0"/>
            </a:endParaRPr>
          </a:p>
          <a:p>
            <a:pPr marL="17463" indent="-17463">
              <a:spcBef>
                <a:spcPct val="0"/>
              </a:spcBef>
              <a:defRPr/>
            </a:pPr>
            <a:endParaRPr lang="en-US" sz="2400" i="1" dirty="0">
              <a:solidFill>
                <a:srgbClr val="000000"/>
              </a:solidFill>
              <a:latin typeface="Arial" panose="020B0604020202020204" pitchFamily="34" charset="0"/>
              <a:ea typeface="ＭＳ Ｐゴシック" charset="0"/>
              <a:cs typeface="Arial" panose="020B0604020202020204" pitchFamily="34" charset="0"/>
            </a:endParaRPr>
          </a:p>
          <a:p>
            <a:pPr marL="17463" indent="-17463">
              <a:spcBef>
                <a:spcPct val="0"/>
              </a:spcBef>
              <a:defRPr/>
            </a:pPr>
            <a:endParaRPr lang="en-US" sz="2400" i="1" dirty="0">
              <a:solidFill>
                <a:srgbClr val="000000"/>
              </a:solidFill>
              <a:latin typeface="Arial" panose="020B0604020202020204" pitchFamily="34" charset="0"/>
              <a:ea typeface="ＭＳ Ｐゴシック" charset="0"/>
              <a:cs typeface="Arial" panose="020B0604020202020204" pitchFamily="34" charset="0"/>
            </a:endParaRPr>
          </a:p>
          <a:p>
            <a:pPr marL="17463" indent="-17463">
              <a:spcBef>
                <a:spcPct val="0"/>
              </a:spcBef>
              <a:defRPr/>
            </a:pPr>
            <a:endParaRPr lang="en-US" sz="2400" i="1" dirty="0">
              <a:solidFill>
                <a:srgbClr val="000000"/>
              </a:solidFill>
              <a:latin typeface="Arial" panose="020B0604020202020204" pitchFamily="34" charset="0"/>
              <a:ea typeface="ＭＳ Ｐゴシック" charset="0"/>
              <a:cs typeface="Arial" panose="020B0604020202020204" pitchFamily="34" charset="0"/>
            </a:endParaRPr>
          </a:p>
          <a:p>
            <a:pPr marL="17463" indent="-17463">
              <a:spcBef>
                <a:spcPct val="0"/>
              </a:spcBef>
              <a:defRPr/>
            </a:pPr>
            <a:endParaRPr lang="en-US" sz="2400" i="1" dirty="0">
              <a:solidFill>
                <a:srgbClr val="000000"/>
              </a:solidFill>
              <a:latin typeface="Arial" panose="020B0604020202020204" pitchFamily="34" charset="0"/>
              <a:ea typeface="ＭＳ Ｐゴシック" charset="0"/>
              <a:cs typeface="Arial" panose="020B0604020202020204" pitchFamily="34" charset="0"/>
            </a:endParaRPr>
          </a:p>
          <a:p>
            <a:pPr marL="17463" indent="-17463">
              <a:spcBef>
                <a:spcPct val="0"/>
              </a:spcBef>
              <a:defRPr/>
            </a:pPr>
            <a:endParaRPr lang="en-US" sz="2400" i="1" dirty="0">
              <a:solidFill>
                <a:srgbClr val="000000"/>
              </a:solidFill>
              <a:latin typeface="Arial" panose="020B0604020202020204" pitchFamily="34" charset="0"/>
              <a:ea typeface="ＭＳ Ｐゴシック" charset="0"/>
              <a:cs typeface="Arial" panose="020B0604020202020204" pitchFamily="34" charset="0"/>
            </a:endParaRPr>
          </a:p>
          <a:p>
            <a:pPr marL="17463" indent="-17463">
              <a:spcBef>
                <a:spcPct val="0"/>
              </a:spcBef>
              <a:defRPr/>
            </a:pPr>
            <a:br>
              <a:rPr lang="en-US" sz="2400" i="1" dirty="0">
                <a:solidFill>
                  <a:srgbClr val="000000"/>
                </a:solidFill>
                <a:latin typeface="Arial" panose="020B0604020202020204" pitchFamily="34" charset="0"/>
                <a:ea typeface="ＭＳ Ｐゴシック" charset="0"/>
                <a:cs typeface="Arial" panose="020B0604020202020204" pitchFamily="34" charset="0"/>
              </a:rPr>
            </a:br>
            <a:endParaRPr lang="en-US" sz="2400" i="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03CCC6F4-0B2E-0349-8691-EB90D21EEA3F}"/>
              </a:ext>
            </a:extLst>
          </p:cNvPr>
          <p:cNvSpPr txBox="1">
            <a:spLocks noChangeArrowheads="1"/>
          </p:cNvSpPr>
          <p:nvPr/>
        </p:nvSpPr>
        <p:spPr>
          <a:xfrm>
            <a:off x="1193179" y="2323098"/>
            <a:ext cx="9213478" cy="3467793"/>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Font typeface="Times New Roman" pitchFamily="18" charset="0"/>
              <a:buChar char="&gt;"/>
              <a:defRPr sz="2000">
                <a:solidFill>
                  <a:schemeClr val="tx1"/>
                </a:solidFill>
                <a:latin typeface="+mn-lt"/>
              </a:defRPr>
            </a:lvl3pPr>
            <a:lvl4pPr marL="1600200" indent="-228600" algn="l" rtl="0" eaLnBrk="0" fontAlgn="base" hangingPunct="0">
              <a:spcBef>
                <a:spcPct val="20000"/>
              </a:spcBef>
              <a:spcAft>
                <a:spcPct val="0"/>
              </a:spcAft>
              <a:buClr>
                <a:schemeClr val="tx1"/>
              </a:buClr>
              <a:defRPr>
                <a:solidFill>
                  <a:schemeClr val="tx1"/>
                </a:solidFill>
                <a:latin typeface="+mn-lt"/>
              </a:defRPr>
            </a:lvl4pPr>
            <a:lvl5pPr marL="2057400" indent="-228600" algn="l" rtl="0" eaLnBrk="0" fontAlgn="base" hangingPunct="0">
              <a:spcBef>
                <a:spcPct val="20000"/>
              </a:spcBef>
              <a:spcAft>
                <a:spcPct val="0"/>
              </a:spcAft>
              <a:buClr>
                <a:schemeClr val="tx1"/>
              </a:buClr>
              <a:defRPr>
                <a:solidFill>
                  <a:schemeClr val="tx1"/>
                </a:solidFill>
                <a:latin typeface="+mn-lt"/>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eaLnBrk="1" hangingPunct="1">
              <a:buClrTx/>
              <a:buSzPct val="125000"/>
              <a:buNone/>
              <a:defRPr/>
            </a:pPr>
            <a:r>
              <a:rPr lang="en-US" sz="2400" dirty="0">
                <a:solidFill>
                  <a:srgbClr val="000000"/>
                </a:solidFill>
                <a:latin typeface="Arial"/>
                <a:ea typeface="ＭＳ Ｐゴシック"/>
              </a:rPr>
              <a:t>For the individual:</a:t>
            </a:r>
          </a:p>
          <a:p>
            <a:pPr eaLnBrk="1" hangingPunct="1">
              <a:lnSpc>
                <a:spcPct val="100000"/>
              </a:lnSpc>
              <a:buClrTx/>
              <a:buSzPct val="125000"/>
              <a:buFontTx/>
              <a:buChar char="•"/>
              <a:defRPr/>
            </a:pPr>
            <a:r>
              <a:rPr lang="en-US" sz="2000" dirty="0">
                <a:solidFill>
                  <a:srgbClr val="000000"/>
                </a:solidFill>
                <a:latin typeface="Arial"/>
                <a:ea typeface="ＭＳ Ｐゴシック"/>
              </a:rPr>
              <a:t>Unsatisfying work environment?</a:t>
            </a:r>
          </a:p>
          <a:p>
            <a:pPr eaLnBrk="1" hangingPunct="1">
              <a:lnSpc>
                <a:spcPct val="100000"/>
              </a:lnSpc>
              <a:buClrTx/>
              <a:buSzPct val="125000"/>
              <a:buFontTx/>
              <a:buChar char="•"/>
              <a:defRPr/>
            </a:pPr>
            <a:r>
              <a:rPr lang="en-US" sz="2000" dirty="0">
                <a:solidFill>
                  <a:srgbClr val="000000"/>
                </a:solidFill>
                <a:latin typeface="Arial"/>
                <a:ea typeface="ＭＳ Ｐゴシック"/>
              </a:rPr>
              <a:t>Diminished opportunities?</a:t>
            </a:r>
          </a:p>
          <a:p>
            <a:pPr eaLnBrk="1" hangingPunct="1">
              <a:lnSpc>
                <a:spcPct val="100000"/>
              </a:lnSpc>
              <a:buClrTx/>
              <a:buSzPct val="125000"/>
              <a:buFontTx/>
              <a:buChar char="•"/>
              <a:defRPr/>
            </a:pPr>
            <a:r>
              <a:rPr lang="en-US" sz="2000" dirty="0">
                <a:solidFill>
                  <a:srgbClr val="000000"/>
                </a:solidFill>
                <a:latin typeface="Arial"/>
                <a:ea typeface="ＭＳ Ｐゴシック"/>
              </a:rPr>
              <a:t>Reduced employment </a:t>
            </a:r>
            <a:br>
              <a:rPr lang="en-US" sz="2000" dirty="0">
                <a:solidFill>
                  <a:srgbClr val="000000"/>
                </a:solidFill>
                <a:latin typeface="Arial"/>
                <a:ea typeface="ＭＳ Ｐゴシック"/>
              </a:rPr>
            </a:br>
            <a:r>
              <a:rPr lang="en-US" sz="2000" dirty="0">
                <a:solidFill>
                  <a:srgbClr val="000000"/>
                </a:solidFill>
                <a:latin typeface="Arial"/>
                <a:ea typeface="ＭＳ Ｐゴシック"/>
              </a:rPr>
              <a:t>or </a:t>
            </a:r>
            <a:r>
              <a:rPr lang="en-US" sz="2000" i="1" dirty="0">
                <a:solidFill>
                  <a:srgbClr val="000000"/>
                </a:solidFill>
                <a:latin typeface="Arial"/>
                <a:ea typeface="ＭＳ Ｐゴシック"/>
              </a:rPr>
              <a:t>loss of employment?</a:t>
            </a:r>
            <a:br>
              <a:rPr lang="en-US" sz="2000" i="1" dirty="0">
                <a:solidFill>
                  <a:srgbClr val="000000"/>
                </a:solidFill>
                <a:latin typeface="Arial"/>
                <a:ea typeface="ＭＳ Ｐゴシック"/>
              </a:rPr>
            </a:br>
            <a:br>
              <a:rPr lang="en-US" sz="2000" i="1" dirty="0">
                <a:solidFill>
                  <a:srgbClr val="000000"/>
                </a:solidFill>
                <a:latin typeface="Arial"/>
                <a:ea typeface="ＭＳ Ｐゴシック"/>
              </a:rPr>
            </a:br>
            <a:endParaRPr lang="en-US" sz="2000" i="1" dirty="0">
              <a:solidFill>
                <a:srgbClr val="000000"/>
              </a:solidFill>
              <a:latin typeface="Arial"/>
              <a:ea typeface="ＭＳ Ｐゴシック"/>
            </a:endParaRPr>
          </a:p>
          <a:p>
            <a:pPr marL="0" lvl="0" indent="0" eaLnBrk="1" fontAlgn="auto" hangingPunct="1">
              <a:spcBef>
                <a:spcPts val="0"/>
              </a:spcBef>
              <a:spcAft>
                <a:spcPts val="0"/>
              </a:spcAft>
              <a:buClrTx/>
              <a:buSzPct val="125000"/>
              <a:buNone/>
              <a:defRPr/>
            </a:pPr>
            <a:r>
              <a:rPr lang="en-US" sz="2400" dirty="0">
                <a:solidFill>
                  <a:srgbClr val="000000"/>
                </a:solidFill>
                <a:latin typeface="Arial"/>
                <a:ea typeface="ＭＳ Ｐゴシック"/>
              </a:rPr>
              <a:t>For the organisation:</a:t>
            </a:r>
          </a:p>
          <a:p>
            <a:pPr eaLnBrk="1" hangingPunct="1">
              <a:lnSpc>
                <a:spcPct val="100000"/>
              </a:lnSpc>
              <a:buClrTx/>
              <a:buSzPct val="125000"/>
              <a:buFontTx/>
              <a:buChar char="•"/>
              <a:defRPr/>
            </a:pPr>
            <a:r>
              <a:rPr lang="en-US" sz="2000" dirty="0">
                <a:solidFill>
                  <a:srgbClr val="000000"/>
                </a:solidFill>
                <a:latin typeface="Arial"/>
                <a:ea typeface="ＭＳ Ｐゴシック"/>
              </a:rPr>
              <a:t>Reduced performance?</a:t>
            </a:r>
          </a:p>
          <a:p>
            <a:pPr eaLnBrk="1" hangingPunct="1">
              <a:lnSpc>
                <a:spcPct val="100000"/>
              </a:lnSpc>
              <a:buClrTx/>
              <a:buSzPct val="125000"/>
              <a:buFontTx/>
              <a:buChar char="•"/>
              <a:defRPr/>
            </a:pPr>
            <a:r>
              <a:rPr lang="en-US" sz="2000" dirty="0">
                <a:solidFill>
                  <a:srgbClr val="000000"/>
                </a:solidFill>
                <a:latin typeface="Arial"/>
                <a:ea typeface="ＭＳ Ｐゴシック"/>
              </a:rPr>
              <a:t>Reduced stature or reputation?</a:t>
            </a:r>
          </a:p>
          <a:p>
            <a:pPr eaLnBrk="1" hangingPunct="1">
              <a:lnSpc>
                <a:spcPct val="100000"/>
              </a:lnSpc>
              <a:buClrTx/>
              <a:buSzPct val="125000"/>
              <a:buFontTx/>
              <a:buChar char="•"/>
              <a:defRPr/>
            </a:pPr>
            <a:r>
              <a:rPr lang="en-US" sz="2000" dirty="0">
                <a:solidFill>
                  <a:srgbClr val="000000"/>
                </a:solidFill>
                <a:latin typeface="Arial"/>
                <a:ea typeface="ＭＳ Ｐゴシック"/>
              </a:rPr>
              <a:t>Withdrawal from the market? </a:t>
            </a:r>
          </a:p>
        </p:txBody>
      </p:sp>
      <p:pic>
        <p:nvPicPr>
          <p:cNvPr id="8194" name="Picture 2" descr="F Failing Grade Score Report Card Poor Performance Failure - Buy this stock  illustration and explore similar illustrations at Adobe Stock | Adobe Stock">
            <a:extLst>
              <a:ext uri="{FF2B5EF4-FFF2-40B4-BE49-F238E27FC236}">
                <a16:creationId xmlns:a16="http://schemas.microsoft.com/office/drawing/2014/main" id="{8F1175DC-A859-1446-A288-927994AB8C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3775" y="4792724"/>
            <a:ext cx="2221948" cy="18850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25 Memes for When You Just Can't Stand Your Job | Fairygodboss">
            <a:extLst>
              <a:ext uri="{FF2B5EF4-FFF2-40B4-BE49-F238E27FC236}">
                <a16:creationId xmlns:a16="http://schemas.microsoft.com/office/drawing/2014/main" id="{CA6ECF57-588B-5044-AE8F-E31251C68B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6626" y="2392472"/>
            <a:ext cx="1808123" cy="180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10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dissolve">
                                      <p:cBhvr>
                                        <p:cTn id="19" dur="500"/>
                                        <p:tgtEl>
                                          <p:spTgt spid="819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dissolve">
                                      <p:cBhvr>
                                        <p:cTn id="24" dur="500"/>
                                        <p:tgtEl>
                                          <p:spTgt spid="5">
                                            <p:txEl>
                                              <p:pRg st="4" end="4"/>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dissolve">
                                      <p:cBhvr>
                                        <p:cTn id="30" dur="500"/>
                                        <p:tgtEl>
                                          <p:spTgt spid="5">
                                            <p:txEl>
                                              <p:pRg st="6" end="6"/>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dissolve">
                                      <p:cBhvr>
                                        <p:cTn id="33" dur="500"/>
                                        <p:tgtEl>
                                          <p:spTgt spid="5">
                                            <p:txEl>
                                              <p:pRg st="7" end="7"/>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8194"/>
                                        </p:tgtEl>
                                        <p:attrNameLst>
                                          <p:attrName>style.visibility</p:attrName>
                                        </p:attrNameLst>
                                      </p:cBhvr>
                                      <p:to>
                                        <p:strVal val="visible"/>
                                      </p:to>
                                    </p:set>
                                    <p:animEffect transition="in" filter="dissolve">
                                      <p:cBhvr>
                                        <p:cTn id="3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29414" y="5938938"/>
            <a:ext cx="7585986" cy="509988"/>
          </a:xfrm>
          <a:prstGeom prst="rect">
            <a:avLst/>
          </a:prstGeom>
          <a:solidFill>
            <a:srgbClr val="FFFF00"/>
          </a:solidFill>
        </p:spPr>
        <p:txBody>
          <a:bodyPr wrap="square" rtlCol="0">
            <a:noAutofit/>
          </a:bodyPr>
          <a:lstStyle/>
          <a:p>
            <a:pPr>
              <a:buClr>
                <a:srgbClr val="000000"/>
              </a:buClr>
              <a:buFontTx/>
              <a:buNone/>
            </a:pPr>
            <a:endParaRPr lang="en-CA" dirty="0">
              <a:solidFill>
                <a:srgbClr val="000000"/>
              </a:solidFill>
              <a:ea typeface="ＭＳ Ｐゴシック" charset="0"/>
            </a:endParaRPr>
          </a:p>
        </p:txBody>
      </p:sp>
      <p:sp>
        <p:nvSpPr>
          <p:cNvPr id="3" name="TextBox 2"/>
          <p:cNvSpPr txBox="1"/>
          <p:nvPr/>
        </p:nvSpPr>
        <p:spPr>
          <a:xfrm>
            <a:off x="7124307" y="4668252"/>
            <a:ext cx="2224232" cy="223998"/>
          </a:xfrm>
          <a:prstGeom prst="rect">
            <a:avLst/>
          </a:prstGeom>
          <a:solidFill>
            <a:srgbClr val="FFFF00"/>
          </a:solidFill>
        </p:spPr>
        <p:txBody>
          <a:bodyPr wrap="square" rtlCol="0">
            <a:noAutofit/>
          </a:bodyPr>
          <a:lstStyle/>
          <a:p>
            <a:pPr>
              <a:buClr>
                <a:srgbClr val="000000"/>
              </a:buClr>
              <a:buFontTx/>
              <a:buNone/>
            </a:pPr>
            <a:endParaRPr lang="en-CA" dirty="0">
              <a:solidFill>
                <a:srgbClr val="000000"/>
              </a:solidFill>
              <a:ea typeface="ＭＳ Ｐゴシック" charset="0"/>
            </a:endParaRPr>
          </a:p>
        </p:txBody>
      </p:sp>
      <p:sp>
        <p:nvSpPr>
          <p:cNvPr id="50178" name="Rectangle 12"/>
          <p:cNvSpPr>
            <a:spLocks noGrp="1" noChangeArrowheads="1"/>
          </p:cNvSpPr>
          <p:nvPr>
            <p:ph type="title"/>
          </p:nvPr>
        </p:nvSpPr>
        <p:spPr/>
        <p:txBody>
          <a:bodyPr/>
          <a:lstStyle/>
          <a:p>
            <a:pPr eaLnBrk="1" hangingPunct="1"/>
            <a:r>
              <a:rPr lang="en-US" dirty="0"/>
              <a:t>“Case for Change” example</a:t>
            </a:r>
          </a:p>
        </p:txBody>
      </p:sp>
      <p:sp>
        <p:nvSpPr>
          <p:cNvPr id="50179" name="Rectangle 3"/>
          <p:cNvSpPr>
            <a:spLocks noChangeArrowheads="1"/>
          </p:cNvSpPr>
          <p:nvPr/>
        </p:nvSpPr>
        <p:spPr bwMode="auto">
          <a:xfrm>
            <a:off x="988827" y="666626"/>
            <a:ext cx="10284597" cy="954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pPr algn="l" eaLnBrk="0" hangingPunct="0">
              <a:lnSpc>
                <a:spcPct val="100000"/>
              </a:lnSpc>
              <a:spcBef>
                <a:spcPct val="0"/>
              </a:spcBef>
              <a:buClrTx/>
              <a:buFontTx/>
              <a:buNone/>
            </a:pPr>
            <a:r>
              <a:rPr lang="en-US" sz="2000" i="1" dirty="0">
                <a:solidFill>
                  <a:srgbClr val="000000"/>
                </a:solidFill>
                <a:latin typeface="Arial" panose="020B0604020202020204" pitchFamily="34" charset="0"/>
                <a:ea typeface="ＭＳ Ｐゴシック" charset="0"/>
                <a:cs typeface="Arial" panose="020B0604020202020204" pitchFamily="34" charset="0"/>
              </a:rPr>
              <a:t>Situation</a:t>
            </a:r>
            <a:r>
              <a:rPr lang="en-US" b="1" i="1" dirty="0">
                <a:solidFill>
                  <a:srgbClr val="000000"/>
                </a:solidFill>
                <a:latin typeface="Arial" panose="020B0604020202020204" pitchFamily="34" charset="0"/>
                <a:ea typeface="ＭＳ Ｐゴシック" charset="0"/>
                <a:cs typeface="Arial" panose="020B0604020202020204" pitchFamily="34" charset="0"/>
              </a:rPr>
              <a:t>:</a:t>
            </a:r>
          </a:p>
          <a:p>
            <a:pPr marL="285750" indent="-285750" eaLnBrk="0" hangingPunct="0">
              <a:spcBef>
                <a:spcPct val="0"/>
              </a:spcBef>
              <a:buFont typeface="Arial" panose="020B0604020202020204" pitchFamily="34" charset="0"/>
              <a:buChar char="•"/>
            </a:pPr>
            <a:r>
              <a:rPr lang="en-US" dirty="0">
                <a:solidFill>
                  <a:srgbClr val="000000"/>
                </a:solidFill>
                <a:latin typeface="Arial" panose="020B0604020202020204" pitchFamily="34" charset="0"/>
                <a:ea typeface="ＭＳ Ｐゴシック" charset="0"/>
                <a:cs typeface="Arial" panose="020B0604020202020204" pitchFamily="34" charset="0"/>
              </a:rPr>
              <a:t>Manufacturing firm redesigns core </a:t>
            </a:r>
            <a:r>
              <a:rPr lang="en-US" i="1" dirty="0">
                <a:solidFill>
                  <a:srgbClr val="000000"/>
                </a:solidFill>
                <a:latin typeface="Arial" panose="020B0604020202020204" pitchFamily="34" charset="0"/>
                <a:ea typeface="ＭＳ Ｐゴシック" charset="0"/>
                <a:cs typeface="Arial" panose="020B0604020202020204" pitchFamily="34" charset="0"/>
              </a:rPr>
              <a:t>Financial Reporting </a:t>
            </a:r>
            <a:r>
              <a:rPr lang="en-US" dirty="0">
                <a:solidFill>
                  <a:srgbClr val="000000"/>
                </a:solidFill>
                <a:latin typeface="Arial" panose="020B0604020202020204" pitchFamily="34" charset="0"/>
                <a:ea typeface="ＭＳ Ｐゴシック" charset="0"/>
                <a:cs typeface="Arial" panose="020B0604020202020204" pitchFamily="34" charset="0"/>
              </a:rPr>
              <a:t>processes prior to COTS selection</a:t>
            </a:r>
          </a:p>
          <a:p>
            <a:pPr marL="285750" indent="-285750" eaLnBrk="0" hangingPunct="0">
              <a:spcBef>
                <a:spcPct val="0"/>
              </a:spcBef>
              <a:buFont typeface="Arial" panose="020B0604020202020204" pitchFamily="34" charset="0"/>
              <a:buChar char="•"/>
            </a:pPr>
            <a:r>
              <a:rPr lang="en-US" dirty="0">
                <a:solidFill>
                  <a:srgbClr val="000000"/>
                </a:solidFill>
                <a:latin typeface="Arial" panose="020B0604020202020204" pitchFamily="34" charset="0"/>
                <a:ea typeface="ＭＳ Ｐゴシック" charset="0"/>
                <a:cs typeface="Arial" panose="020B0604020202020204" pitchFamily="34" charset="0"/>
              </a:rPr>
              <a:t>No progress! – Project has descended into “the blame game”</a:t>
            </a:r>
          </a:p>
        </p:txBody>
      </p:sp>
      <p:sp>
        <p:nvSpPr>
          <p:cNvPr id="1459208" name="Rectangle 8"/>
          <p:cNvSpPr>
            <a:spLocks noChangeArrowheads="1"/>
          </p:cNvSpPr>
          <p:nvPr/>
        </p:nvSpPr>
        <p:spPr bwMode="auto">
          <a:xfrm>
            <a:off x="988827" y="1621376"/>
            <a:ext cx="8680440" cy="4925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228600" indent="-228600">
              <a:spcBef>
                <a:spcPct val="0"/>
              </a:spcBef>
            </a:pPr>
            <a:r>
              <a:rPr lang="en-US" sz="2000" i="1" dirty="0">
                <a:solidFill>
                  <a:srgbClr val="000000"/>
                </a:solidFill>
                <a:latin typeface="Arial" panose="020B0604020202020204" pitchFamily="34" charset="0"/>
                <a:ea typeface="ＭＳ Ｐゴシック" charset="0"/>
                <a:cs typeface="Arial" panose="020B0604020202020204" pitchFamily="34" charset="0"/>
              </a:rPr>
              <a:t>Stakeholder assessment – </a:t>
            </a:r>
            <a:endParaRPr lang="en-US" sz="2000" i="1" dirty="0">
              <a:solidFill>
                <a:srgbClr val="FF0000"/>
              </a:solidFill>
              <a:latin typeface="Arial" panose="020B0604020202020204" pitchFamily="34" charset="0"/>
              <a:ea typeface="ＭＳ Ｐゴシック" charset="0"/>
              <a:cs typeface="Arial" panose="020B0604020202020204" pitchFamily="34" charset="0"/>
            </a:endParaRPr>
          </a:p>
          <a:p>
            <a:pPr marL="285750" indent="-285750">
              <a:spcBef>
                <a:spcPct val="0"/>
              </a:spcBef>
              <a:buFont typeface="Arial" panose="020B0604020202020204" pitchFamily="34" charset="0"/>
              <a:buChar char="•"/>
            </a:pPr>
            <a:r>
              <a:rPr lang="en-US" i="1" dirty="0">
                <a:solidFill>
                  <a:srgbClr val="000000"/>
                </a:solidFill>
                <a:latin typeface="Arial" panose="020B0604020202020204" pitchFamily="34" charset="0"/>
                <a:ea typeface="ＭＳ Ｐゴシック" charset="0"/>
                <a:cs typeface="Arial" panose="020B0604020202020204" pitchFamily="34" charset="0"/>
              </a:rPr>
              <a:t>Customer</a:t>
            </a:r>
            <a:r>
              <a:rPr lang="en-US" dirty="0">
                <a:solidFill>
                  <a:srgbClr val="000000"/>
                </a:solidFill>
                <a:latin typeface="Arial" panose="020B0604020202020204" pitchFamily="34" charset="0"/>
                <a:ea typeface="ＭＳ Ｐゴシック" charset="0"/>
                <a:cs typeface="Arial" panose="020B0604020202020204" pitchFamily="34" charset="0"/>
              </a:rPr>
              <a:t> – financial markets / fund managers cannot get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the info they need for investment decisions</a:t>
            </a:r>
          </a:p>
          <a:p>
            <a:pPr marL="285750" indent="-285750">
              <a:spcBef>
                <a:spcPct val="0"/>
              </a:spcBef>
              <a:buFont typeface="Arial" panose="020B0604020202020204" pitchFamily="34" charset="0"/>
              <a:buChar char="•"/>
            </a:pPr>
            <a:r>
              <a:rPr lang="en-US" i="1" dirty="0">
                <a:solidFill>
                  <a:srgbClr val="000000"/>
                </a:solidFill>
                <a:latin typeface="Arial" panose="020B0604020202020204" pitchFamily="34" charset="0"/>
                <a:ea typeface="ＭＳ Ｐゴシック" charset="0"/>
                <a:cs typeface="Arial" panose="020B0604020202020204" pitchFamily="34" charset="0"/>
              </a:rPr>
              <a:t>Performers</a:t>
            </a:r>
            <a:r>
              <a:rPr lang="en-US" dirty="0">
                <a:solidFill>
                  <a:srgbClr val="000000"/>
                </a:solidFill>
                <a:latin typeface="Arial" panose="020B0604020202020204" pitchFamily="34" charset="0"/>
                <a:ea typeface="ＭＳ Ｐゴシック" charset="0"/>
                <a:cs typeface="Arial" panose="020B0604020202020204" pitchFamily="34" charset="0"/>
              </a:rPr>
              <a:t> – Finance staff spend all their time on assembling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“the numbers” with no time for value-added analysis</a:t>
            </a:r>
          </a:p>
          <a:p>
            <a:pPr marL="285750" indent="-285750">
              <a:spcBef>
                <a:spcPct val="0"/>
              </a:spcBef>
              <a:buFont typeface="Arial" panose="020B0604020202020204" pitchFamily="34" charset="0"/>
              <a:buChar char="•"/>
            </a:pPr>
            <a:r>
              <a:rPr lang="en-US" i="1" dirty="0">
                <a:solidFill>
                  <a:srgbClr val="000000"/>
                </a:solidFill>
                <a:latin typeface="Arial" panose="020B0604020202020204" pitchFamily="34" charset="0"/>
                <a:ea typeface="ＭＳ Ｐゴシック" charset="0"/>
                <a:cs typeface="Arial" panose="020B0604020202020204" pitchFamily="34" charset="0"/>
              </a:rPr>
              <a:t>Owner/manager </a:t>
            </a:r>
            <a:r>
              <a:rPr lang="en-US" dirty="0">
                <a:solidFill>
                  <a:srgbClr val="000000"/>
                </a:solidFill>
                <a:latin typeface="Arial" panose="020B0604020202020204" pitchFamily="34" charset="0"/>
                <a:ea typeface="ＭＳ Ｐゴシック" charset="0"/>
                <a:cs typeface="Arial" panose="020B0604020202020204" pitchFamily="34" charset="0"/>
              </a:rPr>
              <a:t>– CFO is under constant pressure and criticism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from the financial markets and other executives</a:t>
            </a:r>
            <a:br>
              <a:rPr lang="en-US" dirty="0">
                <a:solidFill>
                  <a:srgbClr val="000000"/>
                </a:solidFill>
                <a:latin typeface="Arial" panose="020B0604020202020204" pitchFamily="34" charset="0"/>
                <a:ea typeface="ＭＳ Ｐゴシック" charset="0"/>
                <a:cs typeface="Arial" panose="020B0604020202020204" pitchFamily="34" charset="0"/>
              </a:rPr>
            </a:br>
            <a:endParaRPr lang="en-US" sz="1000" dirty="0">
              <a:solidFill>
                <a:srgbClr val="000000"/>
              </a:solidFill>
              <a:latin typeface="Arial" panose="020B0604020202020204" pitchFamily="34" charset="0"/>
              <a:ea typeface="ＭＳ Ｐゴシック" charset="0"/>
              <a:cs typeface="Arial" panose="020B0604020202020204" pitchFamily="34" charset="0"/>
            </a:endParaRPr>
          </a:p>
          <a:p>
            <a:pPr marL="4763" indent="-4763">
              <a:spcBef>
                <a:spcPct val="0"/>
              </a:spcBef>
            </a:pPr>
            <a:r>
              <a:rPr lang="en-US" sz="2000" i="1" dirty="0">
                <a:solidFill>
                  <a:srgbClr val="000000"/>
                </a:solidFill>
                <a:latin typeface="Arial" panose="020B0604020202020204" pitchFamily="34" charset="0"/>
                <a:ea typeface="ＭＳ Ｐゴシック" charset="0"/>
                <a:cs typeface="Arial" panose="020B0604020202020204" pitchFamily="34" charset="0"/>
              </a:rPr>
              <a:t>Context – </a:t>
            </a:r>
            <a:endParaRPr lang="en-US" sz="2000" i="1" dirty="0">
              <a:solidFill>
                <a:srgbClr val="FF0000"/>
              </a:solidFill>
              <a:latin typeface="Arial" panose="020B0604020202020204" pitchFamily="34" charset="0"/>
              <a:ea typeface="ＭＳ Ｐゴシック" charset="0"/>
              <a:cs typeface="Arial" panose="020B0604020202020204" pitchFamily="34" charset="0"/>
            </a:endParaRPr>
          </a:p>
          <a:p>
            <a:pPr marL="285750" indent="-285750">
              <a:spcBef>
                <a:spcPct val="0"/>
              </a:spcBef>
              <a:buFont typeface="Arial" panose="020B0604020202020204" pitchFamily="34" charset="0"/>
              <a:buChar char="•"/>
            </a:pPr>
            <a:r>
              <a:rPr lang="en-US" dirty="0">
                <a:solidFill>
                  <a:srgbClr val="000000"/>
                </a:solidFill>
                <a:latin typeface="Arial" panose="020B0604020202020204" pitchFamily="34" charset="0"/>
                <a:ea typeface="ＭＳ Ｐゴシック" charset="0"/>
                <a:cs typeface="Arial" panose="020B0604020202020204" pitchFamily="34" charset="0"/>
              </a:rPr>
              <a:t>Firm recently divested from a huge conglomerate</a:t>
            </a:r>
          </a:p>
          <a:p>
            <a:pPr marL="285750" indent="-285750">
              <a:spcBef>
                <a:spcPct val="0"/>
              </a:spcBef>
              <a:buFont typeface="Arial" panose="020B0604020202020204" pitchFamily="34" charset="0"/>
              <a:buChar char="•"/>
            </a:pPr>
            <a:r>
              <a:rPr lang="en-US" dirty="0">
                <a:solidFill>
                  <a:srgbClr val="000000"/>
                </a:solidFill>
                <a:latin typeface="Arial" panose="020B0604020202020204" pitchFamily="34" charset="0"/>
                <a:ea typeface="ＭＳ Ｐゴシック" charset="0"/>
                <a:cs typeface="Arial" panose="020B0604020202020204" pitchFamily="34" charset="0"/>
              </a:rPr>
              <a:t>Financial reporting was formerly to Head Office,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but now is to financial markets which the processes were </a:t>
            </a:r>
            <a:r>
              <a:rPr lang="en-US" i="1" dirty="0">
                <a:solidFill>
                  <a:srgbClr val="000000"/>
                </a:solidFill>
                <a:latin typeface="Arial" panose="020B0604020202020204" pitchFamily="34" charset="0"/>
                <a:ea typeface="ＭＳ Ｐゴシック" charset="0"/>
                <a:cs typeface="Arial" panose="020B0604020202020204" pitchFamily="34" charset="0"/>
              </a:rPr>
              <a:t>never designed to do</a:t>
            </a:r>
            <a:br>
              <a:rPr lang="en-US" dirty="0">
                <a:solidFill>
                  <a:srgbClr val="000000"/>
                </a:solidFill>
                <a:latin typeface="Arial" panose="020B0604020202020204" pitchFamily="34" charset="0"/>
                <a:ea typeface="ＭＳ Ｐゴシック" charset="0"/>
                <a:cs typeface="Arial" panose="020B0604020202020204" pitchFamily="34" charset="0"/>
              </a:rPr>
            </a:br>
            <a:endParaRPr lang="en-US" sz="1000" dirty="0">
              <a:solidFill>
                <a:srgbClr val="000000"/>
              </a:solidFill>
              <a:latin typeface="Arial" panose="020B0604020202020204" pitchFamily="34" charset="0"/>
              <a:ea typeface="ＭＳ Ｐゴシック" charset="0"/>
              <a:cs typeface="Arial" panose="020B0604020202020204" pitchFamily="34" charset="0"/>
            </a:endParaRPr>
          </a:p>
          <a:p>
            <a:pPr marL="4763" indent="-4763">
              <a:spcBef>
                <a:spcPct val="0"/>
              </a:spcBef>
            </a:pPr>
            <a:r>
              <a:rPr lang="en-US" sz="2000" i="1" dirty="0">
                <a:solidFill>
                  <a:srgbClr val="000000"/>
                </a:solidFill>
                <a:latin typeface="Arial" panose="020B0604020202020204" pitchFamily="34" charset="0"/>
                <a:ea typeface="ＭＳ Ｐゴシック" charset="0"/>
                <a:cs typeface="Arial" panose="020B0604020202020204" pitchFamily="34" charset="0"/>
              </a:rPr>
              <a:t>Consequences of inaction – </a:t>
            </a:r>
          </a:p>
          <a:p>
            <a:pPr marL="285750" indent="-285750">
              <a:spcBef>
                <a:spcPct val="0"/>
              </a:spcBef>
              <a:buFont typeface="Arial" panose="020B0604020202020204" pitchFamily="34" charset="0"/>
              <a:buChar char="•"/>
            </a:pPr>
            <a:r>
              <a:rPr lang="en-US" dirty="0">
                <a:solidFill>
                  <a:srgbClr val="000000"/>
                </a:solidFill>
                <a:latin typeface="Arial" panose="020B0604020202020204" pitchFamily="34" charset="0"/>
                <a:ea typeface="ＭＳ Ｐゴシック" charset="0"/>
                <a:cs typeface="Arial" panose="020B0604020202020204" pitchFamily="34" charset="0"/>
              </a:rPr>
              <a:t>Planned acquisition of competitor will not go ahead due to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lack of financial market support for new bond issue;</a:t>
            </a:r>
          </a:p>
          <a:p>
            <a:pPr marL="285750" indent="-285750">
              <a:spcBef>
                <a:spcPct val="0"/>
              </a:spcBef>
              <a:buFont typeface="Arial" panose="020B0604020202020204" pitchFamily="34" charset="0"/>
              <a:buChar char="•"/>
            </a:pPr>
            <a:r>
              <a:rPr lang="en-US" i="1" dirty="0">
                <a:solidFill>
                  <a:srgbClr val="000000"/>
                </a:solidFill>
                <a:latin typeface="Arial" panose="020B0604020202020204" pitchFamily="34" charset="0"/>
                <a:ea typeface="ＭＳ Ｐゴシック" charset="0"/>
                <a:cs typeface="Arial" panose="020B0604020202020204" pitchFamily="34" charset="0"/>
              </a:rPr>
              <a:t>Firm likely to be acquired by the competitor. Uh oh… Finance staff quickly </a:t>
            </a:r>
            <a:r>
              <a:rPr lang="en-US" i="1" dirty="0" err="1">
                <a:solidFill>
                  <a:srgbClr val="000000"/>
                </a:solidFill>
                <a:latin typeface="Arial" panose="020B0604020202020204" pitchFamily="34" charset="0"/>
                <a:ea typeface="ＭＳ Ｐゴシック" charset="0"/>
                <a:cs typeface="Arial" panose="020B0604020202020204" pitchFamily="34" charset="0"/>
              </a:rPr>
              <a:t>realised</a:t>
            </a:r>
            <a:r>
              <a:rPr lang="en-US" i="1" dirty="0">
                <a:solidFill>
                  <a:srgbClr val="000000"/>
                </a:solidFill>
                <a:latin typeface="Arial" panose="020B0604020202020204" pitchFamily="34" charset="0"/>
                <a:ea typeface="ＭＳ Ｐゴシック" charset="0"/>
                <a:cs typeface="Arial" panose="020B0604020202020204" pitchFamily="34" charset="0"/>
              </a:rPr>
              <a:t> their employment was threatened and got on board!</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69267" y="2838906"/>
            <a:ext cx="1822753" cy="2264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auto">
          <a:xfrm>
            <a:off x="7878497" y="2315837"/>
            <a:ext cx="2071619" cy="680553"/>
          </a:xfrm>
          <a:prstGeom prst="wedgeRoundRectCallout">
            <a:avLst>
              <a:gd name="adj1" fmla="val 47622"/>
              <a:gd name="adj2" fmla="val 79504"/>
              <a:gd name="adj3" fmla="val 16667"/>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buFontTx/>
              <a:buNone/>
            </a:pPr>
            <a:r>
              <a:rPr lang="en-US" sz="1600" dirty="0">
                <a:solidFill>
                  <a:srgbClr val="000000"/>
                </a:solidFill>
                <a:latin typeface="Arial" panose="020B0604020202020204" pitchFamily="34" charset="0"/>
                <a:ea typeface="ＭＳ Ｐゴシック" charset="0"/>
                <a:cs typeface="Arial" panose="020B0604020202020204" pitchFamily="34" charset="0"/>
              </a:rPr>
              <a:t>Alec, I</a:t>
            </a:r>
            <a:r>
              <a:rPr lang="uk-UA" sz="1600" dirty="0">
                <a:solidFill>
                  <a:srgbClr val="000000"/>
                </a:solidFill>
                <a:latin typeface="Arial" panose="020B0604020202020204" pitchFamily="34" charset="0"/>
                <a:ea typeface="ＭＳ Ｐゴシック" charset="0"/>
                <a:cs typeface="Arial" panose="020B0604020202020204" pitchFamily="34" charset="0"/>
              </a:rPr>
              <a:t>'</a:t>
            </a:r>
            <a:r>
              <a:rPr lang="en-US" sz="1600" dirty="0">
                <a:solidFill>
                  <a:srgbClr val="000000"/>
                </a:solidFill>
                <a:latin typeface="Arial" panose="020B0604020202020204" pitchFamily="34" charset="0"/>
                <a:ea typeface="ＭＳ Ｐゴシック" charset="0"/>
                <a:cs typeface="Arial" panose="020B0604020202020204" pitchFamily="34" charset="0"/>
              </a:rPr>
              <a:t>m so happy I could just kiss you!</a:t>
            </a:r>
          </a:p>
        </p:txBody>
      </p:sp>
      <p:sp>
        <p:nvSpPr>
          <p:cNvPr id="14" name="AutoShape 5"/>
          <p:cNvSpPr>
            <a:spLocks noChangeArrowheads="1"/>
          </p:cNvSpPr>
          <p:nvPr/>
        </p:nvSpPr>
        <p:spPr bwMode="auto">
          <a:xfrm>
            <a:off x="9813688" y="5188225"/>
            <a:ext cx="1533908" cy="680216"/>
          </a:xfrm>
          <a:prstGeom prst="wedgeRoundRectCallout">
            <a:avLst>
              <a:gd name="adj1" fmla="val 55116"/>
              <a:gd name="adj2" fmla="val 78944"/>
              <a:gd name="adj3" fmla="val 16667"/>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buFontTx/>
              <a:buNone/>
            </a:pPr>
            <a:r>
              <a:rPr lang="en-US" sz="1600" dirty="0">
                <a:solidFill>
                  <a:srgbClr val="000000"/>
                </a:solidFill>
                <a:latin typeface="Arial" panose="020B0604020202020204" pitchFamily="34" charset="0"/>
                <a:ea typeface="ＭＳ Ｐゴシック" charset="0"/>
                <a:cs typeface="Arial" panose="020B0604020202020204" pitchFamily="34" charset="0"/>
              </a:rPr>
              <a:t>That</a:t>
            </a:r>
            <a:r>
              <a:rPr lang="uk-UA" sz="1600" dirty="0">
                <a:solidFill>
                  <a:srgbClr val="000000"/>
                </a:solidFill>
                <a:latin typeface="Arial" panose="020B0604020202020204" pitchFamily="34" charset="0"/>
                <a:ea typeface="ＭＳ Ｐゴシック" charset="0"/>
                <a:cs typeface="Arial" panose="020B0604020202020204" pitchFamily="34" charset="0"/>
              </a:rPr>
              <a:t>'</a:t>
            </a:r>
            <a:r>
              <a:rPr lang="en-US" sz="1600" dirty="0">
                <a:solidFill>
                  <a:srgbClr val="000000"/>
                </a:solidFill>
                <a:latin typeface="Arial" panose="020B0604020202020204" pitchFamily="34" charset="0"/>
                <a:ea typeface="ＭＳ Ｐゴシック" charset="0"/>
                <a:cs typeface="Arial" panose="020B0604020202020204" pitchFamily="34" charset="0"/>
              </a:rPr>
              <a:t>s not</a:t>
            </a:r>
            <a:br>
              <a:rPr lang="en-US" sz="1600" dirty="0">
                <a:solidFill>
                  <a:srgbClr val="000000"/>
                </a:solidFill>
                <a:latin typeface="Arial" panose="020B0604020202020204" pitchFamily="34" charset="0"/>
                <a:ea typeface="ＭＳ Ｐゴシック" charset="0"/>
                <a:cs typeface="Arial" panose="020B0604020202020204" pitchFamily="34" charset="0"/>
              </a:rPr>
            </a:br>
            <a:r>
              <a:rPr lang="en-US" sz="1600" dirty="0">
                <a:solidFill>
                  <a:srgbClr val="000000"/>
                </a:solidFill>
                <a:latin typeface="Arial" panose="020B0604020202020204" pitchFamily="34" charset="0"/>
                <a:ea typeface="ＭＳ Ｐゴシック" charset="0"/>
                <a:cs typeface="Arial" panose="020B0604020202020204" pitchFamily="34" charset="0"/>
              </a:rPr>
              <a:t>in my contract</a:t>
            </a:r>
          </a:p>
        </p:txBody>
      </p:sp>
      <p:sp>
        <p:nvSpPr>
          <p:cNvPr id="4" name="Rectangle 3"/>
          <p:cNvSpPr/>
          <p:nvPr/>
        </p:nvSpPr>
        <p:spPr>
          <a:xfrm>
            <a:off x="9456777" y="1693568"/>
            <a:ext cx="2247731" cy="338554"/>
          </a:xfrm>
          <a:prstGeom prst="rect">
            <a:avLst/>
          </a:prstGeom>
        </p:spPr>
        <p:txBody>
          <a:bodyPr wrap="none">
            <a:spAutoFit/>
          </a:bodyPr>
          <a:lstStyle/>
          <a:p>
            <a:pPr>
              <a:buClr>
                <a:srgbClr val="000000"/>
              </a:buClr>
              <a:buFontTx/>
              <a:buNone/>
            </a:pPr>
            <a:r>
              <a:rPr lang="en-US" sz="1600" dirty="0">
                <a:solidFill>
                  <a:srgbClr val="000000"/>
                </a:solidFill>
                <a:latin typeface="Arial" panose="020B0604020202020204" pitchFamily="34" charset="0"/>
                <a:ea typeface="ＭＳ Ｐゴシック" charset="0"/>
                <a:cs typeface="Arial" panose="020B0604020202020204" pitchFamily="34" charset="0"/>
              </a:rPr>
              <a:t>Client was very happy!</a:t>
            </a:r>
            <a:endParaRPr lang="en-CA" sz="16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726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9208">
                                            <p:txEl>
                                              <p:pRg st="0" end="0"/>
                                            </p:txEl>
                                          </p:spTgt>
                                        </p:tgtEl>
                                        <p:attrNameLst>
                                          <p:attrName>style.visibility</p:attrName>
                                        </p:attrNameLst>
                                      </p:cBhvr>
                                      <p:to>
                                        <p:strVal val="visible"/>
                                      </p:to>
                                    </p:set>
                                    <p:animEffect transition="in" filter="dissolve">
                                      <p:cBhvr>
                                        <p:cTn id="7" dur="500"/>
                                        <p:tgtEl>
                                          <p:spTgt spid="1459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59208">
                                            <p:txEl>
                                              <p:pRg st="1" end="1"/>
                                            </p:txEl>
                                          </p:spTgt>
                                        </p:tgtEl>
                                        <p:attrNameLst>
                                          <p:attrName>style.visibility</p:attrName>
                                        </p:attrNameLst>
                                      </p:cBhvr>
                                      <p:to>
                                        <p:strVal val="visible"/>
                                      </p:to>
                                    </p:set>
                                    <p:animEffect transition="in" filter="dissolve">
                                      <p:cBhvr>
                                        <p:cTn id="12" dur="500"/>
                                        <p:tgtEl>
                                          <p:spTgt spid="14592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59208">
                                            <p:txEl>
                                              <p:pRg st="2" end="2"/>
                                            </p:txEl>
                                          </p:spTgt>
                                        </p:tgtEl>
                                        <p:attrNameLst>
                                          <p:attrName>style.visibility</p:attrName>
                                        </p:attrNameLst>
                                      </p:cBhvr>
                                      <p:to>
                                        <p:strVal val="visible"/>
                                      </p:to>
                                    </p:set>
                                    <p:animEffect transition="in" filter="dissolve">
                                      <p:cBhvr>
                                        <p:cTn id="17" dur="500"/>
                                        <p:tgtEl>
                                          <p:spTgt spid="14592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59208">
                                            <p:txEl>
                                              <p:pRg st="3" end="3"/>
                                            </p:txEl>
                                          </p:spTgt>
                                        </p:tgtEl>
                                        <p:attrNameLst>
                                          <p:attrName>style.visibility</p:attrName>
                                        </p:attrNameLst>
                                      </p:cBhvr>
                                      <p:to>
                                        <p:strVal val="visible"/>
                                      </p:to>
                                    </p:set>
                                    <p:animEffect transition="in" filter="dissolve">
                                      <p:cBhvr>
                                        <p:cTn id="22" dur="500"/>
                                        <p:tgtEl>
                                          <p:spTgt spid="145920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459208">
                                            <p:txEl>
                                              <p:pRg st="4" end="4"/>
                                            </p:txEl>
                                          </p:spTgt>
                                        </p:tgtEl>
                                        <p:attrNameLst>
                                          <p:attrName>style.visibility</p:attrName>
                                        </p:attrNameLst>
                                      </p:cBhvr>
                                      <p:to>
                                        <p:strVal val="visible"/>
                                      </p:to>
                                    </p:set>
                                    <p:animEffect transition="in" filter="dissolve">
                                      <p:cBhvr>
                                        <p:cTn id="27" dur="500"/>
                                        <p:tgtEl>
                                          <p:spTgt spid="14592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59208">
                                            <p:txEl>
                                              <p:pRg st="5" end="5"/>
                                            </p:txEl>
                                          </p:spTgt>
                                        </p:tgtEl>
                                        <p:attrNameLst>
                                          <p:attrName>style.visibility</p:attrName>
                                        </p:attrNameLst>
                                      </p:cBhvr>
                                      <p:to>
                                        <p:strVal val="visible"/>
                                      </p:to>
                                    </p:set>
                                    <p:animEffect transition="in" filter="dissolve">
                                      <p:cBhvr>
                                        <p:cTn id="32" dur="500"/>
                                        <p:tgtEl>
                                          <p:spTgt spid="1459208">
                                            <p:txEl>
                                              <p:pRg st="5" end="5"/>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459208">
                                            <p:txEl>
                                              <p:pRg st="6" end="6"/>
                                            </p:txEl>
                                          </p:spTgt>
                                        </p:tgtEl>
                                        <p:attrNameLst>
                                          <p:attrName>style.visibility</p:attrName>
                                        </p:attrNameLst>
                                      </p:cBhvr>
                                      <p:to>
                                        <p:strVal val="visible"/>
                                      </p:to>
                                    </p:set>
                                    <p:animEffect transition="in" filter="dissolve">
                                      <p:cBhvr>
                                        <p:cTn id="35" dur="500"/>
                                        <p:tgtEl>
                                          <p:spTgt spid="1459208">
                                            <p:txEl>
                                              <p:pRg st="6" end="6"/>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1459208">
                                            <p:txEl>
                                              <p:pRg st="7" end="7"/>
                                            </p:txEl>
                                          </p:spTgt>
                                        </p:tgtEl>
                                        <p:attrNameLst>
                                          <p:attrName>style.visibility</p:attrName>
                                        </p:attrNameLst>
                                      </p:cBhvr>
                                      <p:to>
                                        <p:strVal val="visible"/>
                                      </p:to>
                                    </p:set>
                                    <p:animEffect transition="in" filter="dissolve">
                                      <p:cBhvr>
                                        <p:cTn id="43" dur="500"/>
                                        <p:tgtEl>
                                          <p:spTgt spid="1459208">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459208">
                                            <p:txEl>
                                              <p:pRg st="8" end="8"/>
                                            </p:txEl>
                                          </p:spTgt>
                                        </p:tgtEl>
                                        <p:attrNameLst>
                                          <p:attrName>style.visibility</p:attrName>
                                        </p:attrNameLst>
                                      </p:cBhvr>
                                      <p:to>
                                        <p:strVal val="visible"/>
                                      </p:to>
                                    </p:set>
                                    <p:animEffect transition="in" filter="dissolve">
                                      <p:cBhvr>
                                        <p:cTn id="48" dur="500"/>
                                        <p:tgtEl>
                                          <p:spTgt spid="1459208">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59208">
                                            <p:txEl>
                                              <p:pRg st="9" end="9"/>
                                            </p:txEl>
                                          </p:spTgt>
                                        </p:tgtEl>
                                        <p:attrNameLst>
                                          <p:attrName>style.visibility</p:attrName>
                                        </p:attrNameLst>
                                      </p:cBhvr>
                                      <p:to>
                                        <p:strVal val="visible"/>
                                      </p:to>
                                    </p:set>
                                    <p:animEffect transition="in" filter="dissolve">
                                      <p:cBhvr>
                                        <p:cTn id="53" dur="500"/>
                                        <p:tgtEl>
                                          <p:spTgt spid="1459208">
                                            <p:txEl>
                                              <p:pRg st="9" end="9"/>
                                            </p:txEl>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50179"/>
                                        </p:tgtEl>
                                      </p:cBhvr>
                                    </p:animEffect>
                                    <p:set>
                                      <p:cBhvr>
                                        <p:cTn id="61" dur="1" fill="hold">
                                          <p:stCondLst>
                                            <p:cond delay="499"/>
                                          </p:stCondLst>
                                        </p:cTn>
                                        <p:tgtEl>
                                          <p:spTgt spid="50179"/>
                                        </p:tgtEl>
                                        <p:attrNameLst>
                                          <p:attrName>style.visibility</p:attrName>
                                        </p:attrNameLst>
                                      </p:cBhvr>
                                      <p:to>
                                        <p:strVal val="hidden"/>
                                      </p:to>
                                    </p:set>
                                  </p:childTnLst>
                                </p:cTn>
                              </p:par>
                              <p:par>
                                <p:cTn id="62" presetID="9" presetClass="exit" presetSubtype="0" fill="hold" grpId="0" nodeType="withEffect">
                                  <p:stCondLst>
                                    <p:cond delay="0"/>
                                  </p:stCondLst>
                                  <p:childTnLst>
                                    <p:animEffect transition="out" filter="dissolve">
                                      <p:cBhvr>
                                        <p:cTn id="63" dur="500"/>
                                        <p:tgtEl>
                                          <p:spTgt spid="1459208">
                                            <p:txEl>
                                              <p:pRg st="0" end="0"/>
                                            </p:txEl>
                                          </p:spTgt>
                                        </p:tgtEl>
                                      </p:cBhvr>
                                    </p:animEffect>
                                    <p:set>
                                      <p:cBhvr>
                                        <p:cTn id="64" dur="1" fill="hold">
                                          <p:stCondLst>
                                            <p:cond delay="499"/>
                                          </p:stCondLst>
                                        </p:cTn>
                                        <p:tgtEl>
                                          <p:spTgt spid="1459208">
                                            <p:txEl>
                                              <p:pRg st="0" end="0"/>
                                            </p:txEl>
                                          </p:spTgt>
                                        </p:tgtEl>
                                        <p:attrNameLst>
                                          <p:attrName>style.visibility</p:attrName>
                                        </p:attrNameLst>
                                      </p:cBhvr>
                                      <p:to>
                                        <p:strVal val="hidden"/>
                                      </p:to>
                                    </p:set>
                                  </p:childTnLst>
                                </p:cTn>
                              </p:par>
                              <p:par>
                                <p:cTn id="65" presetID="9" presetClass="exit" presetSubtype="0" fill="hold" grpId="0" nodeType="withEffect">
                                  <p:stCondLst>
                                    <p:cond delay="0"/>
                                  </p:stCondLst>
                                  <p:childTnLst>
                                    <p:animEffect transition="out" filter="dissolve">
                                      <p:cBhvr>
                                        <p:cTn id="66" dur="500"/>
                                        <p:tgtEl>
                                          <p:spTgt spid="1459208">
                                            <p:txEl>
                                              <p:pRg st="1" end="1"/>
                                            </p:txEl>
                                          </p:spTgt>
                                        </p:tgtEl>
                                      </p:cBhvr>
                                    </p:animEffect>
                                    <p:set>
                                      <p:cBhvr>
                                        <p:cTn id="67" dur="1" fill="hold">
                                          <p:stCondLst>
                                            <p:cond delay="499"/>
                                          </p:stCondLst>
                                        </p:cTn>
                                        <p:tgtEl>
                                          <p:spTgt spid="1459208">
                                            <p:txEl>
                                              <p:pRg st="1" end="1"/>
                                            </p:txEl>
                                          </p:spTgt>
                                        </p:tgtEl>
                                        <p:attrNameLst>
                                          <p:attrName>style.visibility</p:attrName>
                                        </p:attrNameLst>
                                      </p:cBhvr>
                                      <p:to>
                                        <p:strVal val="hidden"/>
                                      </p:to>
                                    </p:set>
                                  </p:childTnLst>
                                </p:cTn>
                              </p:par>
                              <p:par>
                                <p:cTn id="68" presetID="9" presetClass="exit" presetSubtype="0" fill="hold" grpId="0" nodeType="withEffect">
                                  <p:stCondLst>
                                    <p:cond delay="0"/>
                                  </p:stCondLst>
                                  <p:childTnLst>
                                    <p:animEffect transition="out" filter="dissolve">
                                      <p:cBhvr>
                                        <p:cTn id="69" dur="500"/>
                                        <p:tgtEl>
                                          <p:spTgt spid="1459208">
                                            <p:txEl>
                                              <p:pRg st="2" end="2"/>
                                            </p:txEl>
                                          </p:spTgt>
                                        </p:tgtEl>
                                      </p:cBhvr>
                                    </p:animEffect>
                                    <p:set>
                                      <p:cBhvr>
                                        <p:cTn id="70" dur="1" fill="hold">
                                          <p:stCondLst>
                                            <p:cond delay="499"/>
                                          </p:stCondLst>
                                        </p:cTn>
                                        <p:tgtEl>
                                          <p:spTgt spid="1459208">
                                            <p:txEl>
                                              <p:pRg st="2" end="2"/>
                                            </p:txEl>
                                          </p:spTgt>
                                        </p:tgtEl>
                                        <p:attrNameLst>
                                          <p:attrName>style.visibility</p:attrName>
                                        </p:attrNameLst>
                                      </p:cBhvr>
                                      <p:to>
                                        <p:strVal val="hidden"/>
                                      </p:to>
                                    </p:set>
                                  </p:childTnLst>
                                </p:cTn>
                              </p:par>
                              <p:par>
                                <p:cTn id="71" presetID="9" presetClass="exit" presetSubtype="0" fill="hold" grpId="0" nodeType="withEffect">
                                  <p:stCondLst>
                                    <p:cond delay="0"/>
                                  </p:stCondLst>
                                  <p:childTnLst>
                                    <p:animEffect transition="out" filter="dissolve">
                                      <p:cBhvr>
                                        <p:cTn id="72" dur="500"/>
                                        <p:tgtEl>
                                          <p:spTgt spid="1459208">
                                            <p:txEl>
                                              <p:pRg st="3" end="3"/>
                                            </p:txEl>
                                          </p:spTgt>
                                        </p:tgtEl>
                                      </p:cBhvr>
                                    </p:animEffect>
                                    <p:set>
                                      <p:cBhvr>
                                        <p:cTn id="73" dur="1" fill="hold">
                                          <p:stCondLst>
                                            <p:cond delay="499"/>
                                          </p:stCondLst>
                                        </p:cTn>
                                        <p:tgtEl>
                                          <p:spTgt spid="1459208">
                                            <p:txEl>
                                              <p:pRg st="3" end="3"/>
                                            </p:txEl>
                                          </p:spTgt>
                                        </p:tgtEl>
                                        <p:attrNameLst>
                                          <p:attrName>style.visibility</p:attrName>
                                        </p:attrNameLst>
                                      </p:cBhvr>
                                      <p:to>
                                        <p:strVal val="hidden"/>
                                      </p:to>
                                    </p:set>
                                  </p:childTnLst>
                                </p:cTn>
                              </p:par>
                              <p:par>
                                <p:cTn id="74" presetID="9" presetClass="exit" presetSubtype="0" fill="hold" grpId="0" nodeType="withEffect">
                                  <p:stCondLst>
                                    <p:cond delay="0"/>
                                  </p:stCondLst>
                                  <p:childTnLst>
                                    <p:animEffect transition="out" filter="dissolve">
                                      <p:cBhvr>
                                        <p:cTn id="75" dur="500"/>
                                        <p:tgtEl>
                                          <p:spTgt spid="1459208">
                                            <p:txEl>
                                              <p:pRg st="4" end="4"/>
                                            </p:txEl>
                                          </p:spTgt>
                                        </p:tgtEl>
                                      </p:cBhvr>
                                    </p:animEffect>
                                    <p:set>
                                      <p:cBhvr>
                                        <p:cTn id="76" dur="1" fill="hold">
                                          <p:stCondLst>
                                            <p:cond delay="499"/>
                                          </p:stCondLst>
                                        </p:cTn>
                                        <p:tgtEl>
                                          <p:spTgt spid="1459208">
                                            <p:txEl>
                                              <p:pRg st="4" end="4"/>
                                            </p:txEl>
                                          </p:spTgt>
                                        </p:tgtEl>
                                        <p:attrNameLst>
                                          <p:attrName>style.visibility</p:attrName>
                                        </p:attrNameLst>
                                      </p:cBhvr>
                                      <p:to>
                                        <p:strVal val="hidden"/>
                                      </p:to>
                                    </p:set>
                                  </p:childTnLst>
                                </p:cTn>
                              </p:par>
                              <p:par>
                                <p:cTn id="77" presetID="9" presetClass="exit" presetSubtype="0" fill="hold" grpId="0" nodeType="withEffect">
                                  <p:stCondLst>
                                    <p:cond delay="0"/>
                                  </p:stCondLst>
                                  <p:childTnLst>
                                    <p:animEffect transition="out" filter="dissolve">
                                      <p:cBhvr>
                                        <p:cTn id="78" dur="500"/>
                                        <p:tgtEl>
                                          <p:spTgt spid="1459208">
                                            <p:txEl>
                                              <p:pRg st="5" end="5"/>
                                            </p:txEl>
                                          </p:spTgt>
                                        </p:tgtEl>
                                      </p:cBhvr>
                                    </p:animEffect>
                                    <p:set>
                                      <p:cBhvr>
                                        <p:cTn id="79" dur="1" fill="hold">
                                          <p:stCondLst>
                                            <p:cond delay="499"/>
                                          </p:stCondLst>
                                        </p:cTn>
                                        <p:tgtEl>
                                          <p:spTgt spid="1459208">
                                            <p:txEl>
                                              <p:pRg st="5" end="5"/>
                                            </p:txEl>
                                          </p:spTgt>
                                        </p:tgtEl>
                                        <p:attrNameLst>
                                          <p:attrName>style.visibility</p:attrName>
                                        </p:attrNameLst>
                                      </p:cBhvr>
                                      <p:to>
                                        <p:strVal val="hidden"/>
                                      </p:to>
                                    </p:set>
                                  </p:childTnLst>
                                </p:cTn>
                              </p:par>
                              <p:par>
                                <p:cTn id="80" presetID="9" presetClass="exit" presetSubtype="0" fill="hold" grpId="0" nodeType="withEffect">
                                  <p:stCondLst>
                                    <p:cond delay="0"/>
                                  </p:stCondLst>
                                  <p:childTnLst>
                                    <p:animEffect transition="out" filter="dissolve">
                                      <p:cBhvr>
                                        <p:cTn id="81" dur="500"/>
                                        <p:tgtEl>
                                          <p:spTgt spid="1459208">
                                            <p:txEl>
                                              <p:pRg st="6" end="6"/>
                                            </p:txEl>
                                          </p:spTgt>
                                        </p:tgtEl>
                                      </p:cBhvr>
                                    </p:animEffect>
                                    <p:set>
                                      <p:cBhvr>
                                        <p:cTn id="82" dur="1" fill="hold">
                                          <p:stCondLst>
                                            <p:cond delay="499"/>
                                          </p:stCondLst>
                                        </p:cTn>
                                        <p:tgtEl>
                                          <p:spTgt spid="1459208">
                                            <p:txEl>
                                              <p:pRg st="6" end="6"/>
                                            </p:txEl>
                                          </p:spTgt>
                                        </p:tgtEl>
                                        <p:attrNameLst>
                                          <p:attrName>style.visibility</p:attrName>
                                        </p:attrNameLst>
                                      </p:cBhvr>
                                      <p:to>
                                        <p:strVal val="hidden"/>
                                      </p:to>
                                    </p:set>
                                  </p:childTnLst>
                                </p:cTn>
                              </p:par>
                              <p:par>
                                <p:cTn id="83" presetID="9" presetClass="exit" presetSubtype="0" fill="hold" grpId="0" nodeType="withEffect">
                                  <p:stCondLst>
                                    <p:cond delay="0"/>
                                  </p:stCondLst>
                                  <p:childTnLst>
                                    <p:animEffect transition="out" filter="dissolve">
                                      <p:cBhvr>
                                        <p:cTn id="84" dur="500"/>
                                        <p:tgtEl>
                                          <p:spTgt spid="1459208">
                                            <p:txEl>
                                              <p:pRg st="7" end="7"/>
                                            </p:txEl>
                                          </p:spTgt>
                                        </p:tgtEl>
                                      </p:cBhvr>
                                    </p:animEffect>
                                    <p:set>
                                      <p:cBhvr>
                                        <p:cTn id="85" dur="1" fill="hold">
                                          <p:stCondLst>
                                            <p:cond delay="499"/>
                                          </p:stCondLst>
                                        </p:cTn>
                                        <p:tgtEl>
                                          <p:spTgt spid="1459208">
                                            <p:txEl>
                                              <p:pRg st="7" end="7"/>
                                            </p:txEl>
                                          </p:spTgt>
                                        </p:tgtEl>
                                        <p:attrNameLst>
                                          <p:attrName>style.visibility</p:attrName>
                                        </p:attrNameLst>
                                      </p:cBhvr>
                                      <p:to>
                                        <p:strVal val="hidden"/>
                                      </p:to>
                                    </p:set>
                                  </p:childTnLst>
                                </p:cTn>
                              </p:par>
                              <p:par>
                                <p:cTn id="86" presetID="9" presetClass="exit" presetSubtype="0" fill="hold" grpId="0" nodeType="withEffect">
                                  <p:stCondLst>
                                    <p:cond delay="0"/>
                                  </p:stCondLst>
                                  <p:childTnLst>
                                    <p:animEffect transition="out" filter="dissolve">
                                      <p:cBhvr>
                                        <p:cTn id="87" dur="500"/>
                                        <p:tgtEl>
                                          <p:spTgt spid="1459208">
                                            <p:txEl>
                                              <p:pRg st="8" end="8"/>
                                            </p:txEl>
                                          </p:spTgt>
                                        </p:tgtEl>
                                      </p:cBhvr>
                                    </p:animEffect>
                                    <p:set>
                                      <p:cBhvr>
                                        <p:cTn id="88" dur="1" fill="hold">
                                          <p:stCondLst>
                                            <p:cond delay="499"/>
                                          </p:stCondLst>
                                        </p:cTn>
                                        <p:tgtEl>
                                          <p:spTgt spid="1459208">
                                            <p:txEl>
                                              <p:pRg st="8" end="8"/>
                                            </p:txEl>
                                          </p:spTgt>
                                        </p:tgtEl>
                                        <p:attrNameLst>
                                          <p:attrName>style.visibility</p:attrName>
                                        </p:attrNameLst>
                                      </p:cBhvr>
                                      <p:to>
                                        <p:strVal val="hidden"/>
                                      </p:to>
                                    </p:set>
                                  </p:childTnLst>
                                </p:cTn>
                              </p:par>
                              <p:par>
                                <p:cTn id="89" presetID="9" presetClass="exit" presetSubtype="0" fill="hold" grpId="0" nodeType="withEffect">
                                  <p:stCondLst>
                                    <p:cond delay="0"/>
                                  </p:stCondLst>
                                  <p:childTnLst>
                                    <p:animEffect transition="out" filter="dissolve">
                                      <p:cBhvr>
                                        <p:cTn id="90" dur="500"/>
                                        <p:tgtEl>
                                          <p:spTgt spid="1459208">
                                            <p:txEl>
                                              <p:pRg st="9" end="9"/>
                                            </p:txEl>
                                          </p:spTgt>
                                        </p:tgtEl>
                                      </p:cBhvr>
                                    </p:animEffect>
                                    <p:set>
                                      <p:cBhvr>
                                        <p:cTn id="91" dur="1" fill="hold">
                                          <p:stCondLst>
                                            <p:cond delay="499"/>
                                          </p:stCondLst>
                                        </p:cTn>
                                        <p:tgtEl>
                                          <p:spTgt spid="1459208">
                                            <p:txEl>
                                              <p:pRg st="9" end="9"/>
                                            </p:txEl>
                                          </p:spTgt>
                                        </p:tgtEl>
                                        <p:attrNameLst>
                                          <p:attrName>style.visibility</p:attrName>
                                        </p:attrNameLst>
                                      </p:cBhvr>
                                      <p:to>
                                        <p:strVal val="hidden"/>
                                      </p:to>
                                    </p:set>
                                  </p:childTnLst>
                                </p:cTn>
                              </p:par>
                              <p:par>
                                <p:cTn id="92" presetID="9" presetClass="exit" presetSubtype="0" fill="hold" grpId="1" nodeType="withEffect">
                                  <p:stCondLst>
                                    <p:cond delay="0"/>
                                  </p:stCondLst>
                                  <p:childTnLst>
                                    <p:animEffect transition="out" filter="dissolve">
                                      <p:cBhvr>
                                        <p:cTn id="93" dur="500"/>
                                        <p:tgtEl>
                                          <p:spTgt spid="3"/>
                                        </p:tgtEl>
                                      </p:cBhvr>
                                    </p:animEffect>
                                    <p:set>
                                      <p:cBhvr>
                                        <p:cTn id="94" dur="1" fill="hold">
                                          <p:stCondLst>
                                            <p:cond delay="499"/>
                                          </p:stCondLst>
                                        </p:cTn>
                                        <p:tgtEl>
                                          <p:spTgt spid="3"/>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9" presetClass="entr" presetSubtype="0" fill="hold" grpId="0" nodeType="with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dissolve">
                                      <p:cBhvr>
                                        <p:cTn id="100" dur="500"/>
                                        <p:tgtEl>
                                          <p:spTgt spid="4"/>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400"/>
                                        <p:tgtEl>
                                          <p:spTgt spid="12"/>
                                        </p:tgtEl>
                                      </p:cBhvr>
                                    </p:animEffect>
                                  </p:childTnLst>
                                </p:cTn>
                              </p:par>
                              <p:par>
                                <p:cTn id="106" presetID="9" presetClass="entr" presetSubtype="0" fill="hold" grpId="0"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dissolve">
                                      <p:cBhvr>
                                        <p:cTn id="108" dur="500"/>
                                        <p:tgtEl>
                                          <p:spTgt spid="13"/>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dissolve">
                                      <p:cBhvr>
                                        <p:cTn id="113" dur="500"/>
                                        <p:tgtEl>
                                          <p:spTgt spid="14"/>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1" nodeType="clickEffect">
                                  <p:stCondLst>
                                    <p:cond delay="0"/>
                                  </p:stCondLst>
                                  <p:childTnLst>
                                    <p:set>
                                      <p:cBhvr>
                                        <p:cTn id="117" dur="1" fill="hold">
                                          <p:stCondLst>
                                            <p:cond delay="0"/>
                                          </p:stCondLst>
                                        </p:cTn>
                                        <p:tgtEl>
                                          <p:spTgt spid="50179"/>
                                        </p:tgtEl>
                                        <p:attrNameLst>
                                          <p:attrName>style.visibility</p:attrName>
                                        </p:attrNameLst>
                                      </p:cBhvr>
                                      <p:to>
                                        <p:strVal val="visible"/>
                                      </p:to>
                                    </p:set>
                                    <p:animEffect transition="in" filter="dissolve">
                                      <p:cBhvr>
                                        <p:cTn id="118" dur="500"/>
                                        <p:tgtEl>
                                          <p:spTgt spid="50179"/>
                                        </p:tgtEl>
                                      </p:cBhvr>
                                    </p:animEffect>
                                  </p:childTnLst>
                                </p:cTn>
                              </p:par>
                              <p:par>
                                <p:cTn id="119" presetID="9" presetClass="entr" presetSubtype="0" fill="hold" grpId="1" nodeType="withEffect">
                                  <p:stCondLst>
                                    <p:cond delay="0"/>
                                  </p:stCondLst>
                                  <p:childTnLst>
                                    <p:set>
                                      <p:cBhvr>
                                        <p:cTn id="120" dur="1" fill="hold">
                                          <p:stCondLst>
                                            <p:cond delay="0"/>
                                          </p:stCondLst>
                                        </p:cTn>
                                        <p:tgtEl>
                                          <p:spTgt spid="1459208">
                                            <p:txEl>
                                              <p:pRg st="0" end="0"/>
                                            </p:txEl>
                                          </p:spTgt>
                                        </p:tgtEl>
                                        <p:attrNameLst>
                                          <p:attrName>style.visibility</p:attrName>
                                        </p:attrNameLst>
                                      </p:cBhvr>
                                      <p:to>
                                        <p:strVal val="visible"/>
                                      </p:to>
                                    </p:set>
                                    <p:animEffect transition="in" filter="dissolve">
                                      <p:cBhvr>
                                        <p:cTn id="121" dur="500"/>
                                        <p:tgtEl>
                                          <p:spTgt spid="1459208">
                                            <p:txEl>
                                              <p:pRg st="0" end="0"/>
                                            </p:txEl>
                                          </p:spTgt>
                                        </p:tgtEl>
                                      </p:cBhvr>
                                    </p:animEffect>
                                  </p:childTnLst>
                                </p:cTn>
                              </p:par>
                              <p:par>
                                <p:cTn id="122" presetID="9" presetClass="entr" presetSubtype="0" fill="hold" grpId="1" nodeType="withEffect">
                                  <p:stCondLst>
                                    <p:cond delay="0"/>
                                  </p:stCondLst>
                                  <p:childTnLst>
                                    <p:set>
                                      <p:cBhvr>
                                        <p:cTn id="123" dur="1" fill="hold">
                                          <p:stCondLst>
                                            <p:cond delay="0"/>
                                          </p:stCondLst>
                                        </p:cTn>
                                        <p:tgtEl>
                                          <p:spTgt spid="1459208">
                                            <p:txEl>
                                              <p:pRg st="1" end="1"/>
                                            </p:txEl>
                                          </p:spTgt>
                                        </p:tgtEl>
                                        <p:attrNameLst>
                                          <p:attrName>style.visibility</p:attrName>
                                        </p:attrNameLst>
                                      </p:cBhvr>
                                      <p:to>
                                        <p:strVal val="visible"/>
                                      </p:to>
                                    </p:set>
                                    <p:animEffect transition="in" filter="dissolve">
                                      <p:cBhvr>
                                        <p:cTn id="124" dur="500"/>
                                        <p:tgtEl>
                                          <p:spTgt spid="1459208">
                                            <p:txEl>
                                              <p:pRg st="1" end="1"/>
                                            </p:txEl>
                                          </p:spTgt>
                                        </p:tgtEl>
                                      </p:cBhvr>
                                    </p:animEffect>
                                  </p:childTnLst>
                                </p:cTn>
                              </p:par>
                              <p:par>
                                <p:cTn id="125" presetID="9" presetClass="entr" presetSubtype="0" fill="hold" grpId="1" nodeType="withEffect">
                                  <p:stCondLst>
                                    <p:cond delay="0"/>
                                  </p:stCondLst>
                                  <p:childTnLst>
                                    <p:set>
                                      <p:cBhvr>
                                        <p:cTn id="126" dur="1" fill="hold">
                                          <p:stCondLst>
                                            <p:cond delay="0"/>
                                          </p:stCondLst>
                                        </p:cTn>
                                        <p:tgtEl>
                                          <p:spTgt spid="1459208">
                                            <p:txEl>
                                              <p:pRg st="2" end="2"/>
                                            </p:txEl>
                                          </p:spTgt>
                                        </p:tgtEl>
                                        <p:attrNameLst>
                                          <p:attrName>style.visibility</p:attrName>
                                        </p:attrNameLst>
                                      </p:cBhvr>
                                      <p:to>
                                        <p:strVal val="visible"/>
                                      </p:to>
                                    </p:set>
                                    <p:animEffect transition="in" filter="dissolve">
                                      <p:cBhvr>
                                        <p:cTn id="127" dur="500"/>
                                        <p:tgtEl>
                                          <p:spTgt spid="1459208">
                                            <p:txEl>
                                              <p:pRg st="2" end="2"/>
                                            </p:txEl>
                                          </p:spTgt>
                                        </p:tgtEl>
                                      </p:cBhvr>
                                    </p:animEffect>
                                  </p:childTnLst>
                                </p:cTn>
                              </p:par>
                              <p:par>
                                <p:cTn id="128" presetID="9" presetClass="entr" presetSubtype="0" fill="hold" grpId="1" nodeType="withEffect">
                                  <p:stCondLst>
                                    <p:cond delay="0"/>
                                  </p:stCondLst>
                                  <p:childTnLst>
                                    <p:set>
                                      <p:cBhvr>
                                        <p:cTn id="129" dur="1" fill="hold">
                                          <p:stCondLst>
                                            <p:cond delay="0"/>
                                          </p:stCondLst>
                                        </p:cTn>
                                        <p:tgtEl>
                                          <p:spTgt spid="1459208">
                                            <p:txEl>
                                              <p:pRg st="3" end="3"/>
                                            </p:txEl>
                                          </p:spTgt>
                                        </p:tgtEl>
                                        <p:attrNameLst>
                                          <p:attrName>style.visibility</p:attrName>
                                        </p:attrNameLst>
                                      </p:cBhvr>
                                      <p:to>
                                        <p:strVal val="visible"/>
                                      </p:to>
                                    </p:set>
                                    <p:animEffect transition="in" filter="dissolve">
                                      <p:cBhvr>
                                        <p:cTn id="130" dur="500"/>
                                        <p:tgtEl>
                                          <p:spTgt spid="1459208">
                                            <p:txEl>
                                              <p:pRg st="3" end="3"/>
                                            </p:txEl>
                                          </p:spTgt>
                                        </p:tgtEl>
                                      </p:cBhvr>
                                    </p:animEffect>
                                  </p:childTnLst>
                                </p:cTn>
                              </p:par>
                              <p:par>
                                <p:cTn id="131" presetID="9" presetClass="entr" presetSubtype="0" fill="hold" grpId="1" nodeType="withEffect">
                                  <p:stCondLst>
                                    <p:cond delay="0"/>
                                  </p:stCondLst>
                                  <p:childTnLst>
                                    <p:set>
                                      <p:cBhvr>
                                        <p:cTn id="132" dur="1" fill="hold">
                                          <p:stCondLst>
                                            <p:cond delay="0"/>
                                          </p:stCondLst>
                                        </p:cTn>
                                        <p:tgtEl>
                                          <p:spTgt spid="1459208">
                                            <p:txEl>
                                              <p:pRg st="4" end="4"/>
                                            </p:txEl>
                                          </p:spTgt>
                                        </p:tgtEl>
                                        <p:attrNameLst>
                                          <p:attrName>style.visibility</p:attrName>
                                        </p:attrNameLst>
                                      </p:cBhvr>
                                      <p:to>
                                        <p:strVal val="visible"/>
                                      </p:to>
                                    </p:set>
                                    <p:animEffect transition="in" filter="dissolve">
                                      <p:cBhvr>
                                        <p:cTn id="133" dur="500"/>
                                        <p:tgtEl>
                                          <p:spTgt spid="1459208">
                                            <p:txEl>
                                              <p:pRg st="4" end="4"/>
                                            </p:txEl>
                                          </p:spTgt>
                                        </p:tgtEl>
                                      </p:cBhvr>
                                    </p:animEffect>
                                  </p:childTnLst>
                                </p:cTn>
                              </p:par>
                              <p:par>
                                <p:cTn id="134" presetID="9" presetClass="entr" presetSubtype="0" fill="hold" grpId="1" nodeType="withEffect">
                                  <p:stCondLst>
                                    <p:cond delay="0"/>
                                  </p:stCondLst>
                                  <p:childTnLst>
                                    <p:set>
                                      <p:cBhvr>
                                        <p:cTn id="135" dur="1" fill="hold">
                                          <p:stCondLst>
                                            <p:cond delay="0"/>
                                          </p:stCondLst>
                                        </p:cTn>
                                        <p:tgtEl>
                                          <p:spTgt spid="1459208">
                                            <p:txEl>
                                              <p:pRg st="5" end="5"/>
                                            </p:txEl>
                                          </p:spTgt>
                                        </p:tgtEl>
                                        <p:attrNameLst>
                                          <p:attrName>style.visibility</p:attrName>
                                        </p:attrNameLst>
                                      </p:cBhvr>
                                      <p:to>
                                        <p:strVal val="visible"/>
                                      </p:to>
                                    </p:set>
                                    <p:animEffect transition="in" filter="dissolve">
                                      <p:cBhvr>
                                        <p:cTn id="136" dur="500"/>
                                        <p:tgtEl>
                                          <p:spTgt spid="1459208">
                                            <p:txEl>
                                              <p:pRg st="5" end="5"/>
                                            </p:txEl>
                                          </p:spTgt>
                                        </p:tgtEl>
                                      </p:cBhvr>
                                    </p:animEffect>
                                  </p:childTnLst>
                                </p:cTn>
                              </p:par>
                              <p:par>
                                <p:cTn id="137" presetID="9" presetClass="entr" presetSubtype="0" fill="hold" grpId="1" nodeType="withEffect">
                                  <p:stCondLst>
                                    <p:cond delay="0"/>
                                  </p:stCondLst>
                                  <p:childTnLst>
                                    <p:set>
                                      <p:cBhvr>
                                        <p:cTn id="138" dur="1" fill="hold">
                                          <p:stCondLst>
                                            <p:cond delay="0"/>
                                          </p:stCondLst>
                                        </p:cTn>
                                        <p:tgtEl>
                                          <p:spTgt spid="1459208">
                                            <p:txEl>
                                              <p:pRg st="6" end="6"/>
                                            </p:txEl>
                                          </p:spTgt>
                                        </p:tgtEl>
                                        <p:attrNameLst>
                                          <p:attrName>style.visibility</p:attrName>
                                        </p:attrNameLst>
                                      </p:cBhvr>
                                      <p:to>
                                        <p:strVal val="visible"/>
                                      </p:to>
                                    </p:set>
                                    <p:animEffect transition="in" filter="dissolve">
                                      <p:cBhvr>
                                        <p:cTn id="139" dur="500"/>
                                        <p:tgtEl>
                                          <p:spTgt spid="1459208">
                                            <p:txEl>
                                              <p:pRg st="6" end="6"/>
                                            </p:txEl>
                                          </p:spTgt>
                                        </p:tgtEl>
                                      </p:cBhvr>
                                    </p:animEffect>
                                  </p:childTnLst>
                                </p:cTn>
                              </p:par>
                              <p:par>
                                <p:cTn id="140" presetID="9" presetClass="entr" presetSubtype="0" fill="hold" grpId="1" nodeType="withEffect">
                                  <p:stCondLst>
                                    <p:cond delay="0"/>
                                  </p:stCondLst>
                                  <p:childTnLst>
                                    <p:set>
                                      <p:cBhvr>
                                        <p:cTn id="141" dur="1" fill="hold">
                                          <p:stCondLst>
                                            <p:cond delay="0"/>
                                          </p:stCondLst>
                                        </p:cTn>
                                        <p:tgtEl>
                                          <p:spTgt spid="1459208">
                                            <p:txEl>
                                              <p:pRg st="7" end="7"/>
                                            </p:txEl>
                                          </p:spTgt>
                                        </p:tgtEl>
                                        <p:attrNameLst>
                                          <p:attrName>style.visibility</p:attrName>
                                        </p:attrNameLst>
                                      </p:cBhvr>
                                      <p:to>
                                        <p:strVal val="visible"/>
                                      </p:to>
                                    </p:set>
                                    <p:animEffect transition="in" filter="dissolve">
                                      <p:cBhvr>
                                        <p:cTn id="142" dur="500"/>
                                        <p:tgtEl>
                                          <p:spTgt spid="1459208">
                                            <p:txEl>
                                              <p:pRg st="7" end="7"/>
                                            </p:txEl>
                                          </p:spTgt>
                                        </p:tgtEl>
                                      </p:cBhvr>
                                    </p:animEffect>
                                  </p:childTnLst>
                                </p:cTn>
                              </p:par>
                              <p:par>
                                <p:cTn id="143" presetID="9" presetClass="entr" presetSubtype="0" fill="hold" grpId="1" nodeType="withEffect">
                                  <p:stCondLst>
                                    <p:cond delay="0"/>
                                  </p:stCondLst>
                                  <p:childTnLst>
                                    <p:set>
                                      <p:cBhvr>
                                        <p:cTn id="144" dur="1" fill="hold">
                                          <p:stCondLst>
                                            <p:cond delay="0"/>
                                          </p:stCondLst>
                                        </p:cTn>
                                        <p:tgtEl>
                                          <p:spTgt spid="1459208">
                                            <p:txEl>
                                              <p:pRg st="8" end="8"/>
                                            </p:txEl>
                                          </p:spTgt>
                                        </p:tgtEl>
                                        <p:attrNameLst>
                                          <p:attrName>style.visibility</p:attrName>
                                        </p:attrNameLst>
                                      </p:cBhvr>
                                      <p:to>
                                        <p:strVal val="visible"/>
                                      </p:to>
                                    </p:set>
                                    <p:animEffect transition="in" filter="dissolve">
                                      <p:cBhvr>
                                        <p:cTn id="145" dur="500"/>
                                        <p:tgtEl>
                                          <p:spTgt spid="1459208">
                                            <p:txEl>
                                              <p:pRg st="8" end="8"/>
                                            </p:txEl>
                                          </p:spTgt>
                                        </p:tgtEl>
                                      </p:cBhvr>
                                    </p:animEffect>
                                  </p:childTnLst>
                                </p:cTn>
                              </p:par>
                              <p:par>
                                <p:cTn id="146" presetID="9" presetClass="entr" presetSubtype="0" fill="hold" grpId="1" nodeType="withEffect">
                                  <p:stCondLst>
                                    <p:cond delay="0"/>
                                  </p:stCondLst>
                                  <p:childTnLst>
                                    <p:set>
                                      <p:cBhvr>
                                        <p:cTn id="147" dur="1" fill="hold">
                                          <p:stCondLst>
                                            <p:cond delay="0"/>
                                          </p:stCondLst>
                                        </p:cTn>
                                        <p:tgtEl>
                                          <p:spTgt spid="1459208">
                                            <p:txEl>
                                              <p:pRg st="9" end="9"/>
                                            </p:txEl>
                                          </p:spTgt>
                                        </p:tgtEl>
                                        <p:attrNameLst>
                                          <p:attrName>style.visibility</p:attrName>
                                        </p:attrNameLst>
                                      </p:cBhvr>
                                      <p:to>
                                        <p:strVal val="visible"/>
                                      </p:to>
                                    </p:set>
                                    <p:animEffect transition="in" filter="dissolve">
                                      <p:cBhvr>
                                        <p:cTn id="148" dur="500"/>
                                        <p:tgtEl>
                                          <p:spTgt spid="1459208">
                                            <p:txEl>
                                              <p:pRg st="9" end="9"/>
                                            </p:txEl>
                                          </p:spTgt>
                                        </p:tgtEl>
                                      </p:cBhvr>
                                    </p:animEffect>
                                  </p:childTnLst>
                                </p:cTn>
                              </p:par>
                              <p:par>
                                <p:cTn id="149" presetID="9" presetClass="entr" presetSubtype="0" fill="hold" grpId="2" nodeType="withEffect">
                                  <p:stCondLst>
                                    <p:cond delay="0"/>
                                  </p:stCondLst>
                                  <p:childTnLst>
                                    <p:set>
                                      <p:cBhvr>
                                        <p:cTn id="150" dur="1" fill="hold">
                                          <p:stCondLst>
                                            <p:cond delay="0"/>
                                          </p:stCondLst>
                                        </p:cTn>
                                        <p:tgtEl>
                                          <p:spTgt spid="3"/>
                                        </p:tgtEl>
                                        <p:attrNameLst>
                                          <p:attrName>style.visibility</p:attrName>
                                        </p:attrNameLst>
                                      </p:cBhvr>
                                      <p:to>
                                        <p:strVal val="visible"/>
                                      </p:to>
                                    </p:set>
                                    <p:animEffect transition="in" filter="dissolve">
                                      <p:cBhvr>
                                        <p:cTn id="151" dur="500"/>
                                        <p:tgtEl>
                                          <p:spTgt spid="3"/>
                                        </p:tgtEl>
                                      </p:cBhvr>
                                    </p:animEffect>
                                  </p:childTnLst>
                                </p:cTn>
                              </p:par>
                              <p:par>
                                <p:cTn id="152" presetID="9" presetClass="entr" presetSubtype="0" fill="hold" grpId="2" nodeType="withEffect">
                                  <p:stCondLst>
                                    <p:cond delay="0"/>
                                  </p:stCondLst>
                                  <p:childTnLst>
                                    <p:set>
                                      <p:cBhvr>
                                        <p:cTn id="153" dur="1" fill="hold">
                                          <p:stCondLst>
                                            <p:cond delay="0"/>
                                          </p:stCondLst>
                                        </p:cTn>
                                        <p:tgtEl>
                                          <p:spTgt spid="11"/>
                                        </p:tgtEl>
                                        <p:attrNameLst>
                                          <p:attrName>style.visibility</p:attrName>
                                        </p:attrNameLst>
                                      </p:cBhvr>
                                      <p:to>
                                        <p:strVal val="visible"/>
                                      </p:to>
                                    </p:set>
                                    <p:animEffect transition="in" filter="dissolve">
                                      <p:cBhvr>
                                        <p:cTn id="154" dur="500"/>
                                        <p:tgtEl>
                                          <p:spTgt spid="11"/>
                                        </p:tgtEl>
                                      </p:cBhvr>
                                    </p:animEffect>
                                  </p:childTnLst>
                                </p:cTn>
                              </p:par>
                              <p:par>
                                <p:cTn id="155" presetID="9" presetClass="exit" presetSubtype="0" fill="hold" grpId="1" nodeType="withEffect">
                                  <p:stCondLst>
                                    <p:cond delay="0"/>
                                  </p:stCondLst>
                                  <p:childTnLst>
                                    <p:animEffect transition="out" filter="dissolve">
                                      <p:cBhvr>
                                        <p:cTn id="156" dur="500"/>
                                        <p:tgtEl>
                                          <p:spTgt spid="4"/>
                                        </p:tgtEl>
                                      </p:cBhvr>
                                    </p:animEffect>
                                    <p:set>
                                      <p:cBhvr>
                                        <p:cTn id="157" dur="1" fill="hold">
                                          <p:stCondLst>
                                            <p:cond delay="499"/>
                                          </p:stCondLst>
                                        </p:cTn>
                                        <p:tgtEl>
                                          <p:spTgt spid="4"/>
                                        </p:tgtEl>
                                        <p:attrNameLst>
                                          <p:attrName>style.visibility</p:attrName>
                                        </p:attrNameLst>
                                      </p:cBhvr>
                                      <p:to>
                                        <p:strVal val="hidden"/>
                                      </p:to>
                                    </p:set>
                                  </p:childTnLst>
                                </p:cTn>
                              </p:par>
                              <p:par>
                                <p:cTn id="158" presetID="9" presetClass="exit" presetSubtype="0" fill="hold" nodeType="withEffect">
                                  <p:stCondLst>
                                    <p:cond delay="0"/>
                                  </p:stCondLst>
                                  <p:childTnLst>
                                    <p:animEffect transition="out" filter="dissolve">
                                      <p:cBhvr>
                                        <p:cTn id="159" dur="500"/>
                                        <p:tgtEl>
                                          <p:spTgt spid="12"/>
                                        </p:tgtEl>
                                      </p:cBhvr>
                                    </p:animEffect>
                                    <p:set>
                                      <p:cBhvr>
                                        <p:cTn id="160" dur="1" fill="hold">
                                          <p:stCondLst>
                                            <p:cond delay="499"/>
                                          </p:stCondLst>
                                        </p:cTn>
                                        <p:tgtEl>
                                          <p:spTgt spid="12"/>
                                        </p:tgtEl>
                                        <p:attrNameLst>
                                          <p:attrName>style.visibility</p:attrName>
                                        </p:attrNameLst>
                                      </p:cBhvr>
                                      <p:to>
                                        <p:strVal val="hidden"/>
                                      </p:to>
                                    </p:set>
                                  </p:childTnLst>
                                </p:cTn>
                              </p:par>
                              <p:par>
                                <p:cTn id="161" presetID="9" presetClass="exit" presetSubtype="0" fill="hold" grpId="1" nodeType="withEffect">
                                  <p:stCondLst>
                                    <p:cond delay="0"/>
                                  </p:stCondLst>
                                  <p:childTnLst>
                                    <p:animEffect transition="out" filter="dissolve">
                                      <p:cBhvr>
                                        <p:cTn id="162" dur="500"/>
                                        <p:tgtEl>
                                          <p:spTgt spid="13"/>
                                        </p:tgtEl>
                                      </p:cBhvr>
                                    </p:animEffect>
                                    <p:set>
                                      <p:cBhvr>
                                        <p:cTn id="163" dur="1" fill="hold">
                                          <p:stCondLst>
                                            <p:cond delay="499"/>
                                          </p:stCondLst>
                                        </p:cTn>
                                        <p:tgtEl>
                                          <p:spTgt spid="13"/>
                                        </p:tgtEl>
                                        <p:attrNameLst>
                                          <p:attrName>style.visibility</p:attrName>
                                        </p:attrNameLst>
                                      </p:cBhvr>
                                      <p:to>
                                        <p:strVal val="hidden"/>
                                      </p:to>
                                    </p:set>
                                  </p:childTnLst>
                                </p:cTn>
                              </p:par>
                              <p:par>
                                <p:cTn id="164" presetID="9" presetClass="exit" presetSubtype="0" fill="hold" grpId="1" nodeType="withEffect">
                                  <p:stCondLst>
                                    <p:cond delay="0"/>
                                  </p:stCondLst>
                                  <p:childTnLst>
                                    <p:animEffect transition="out" filter="dissolve">
                                      <p:cBhvr>
                                        <p:cTn id="165" dur="500"/>
                                        <p:tgtEl>
                                          <p:spTgt spid="14"/>
                                        </p:tgtEl>
                                      </p:cBhvr>
                                    </p:animEffect>
                                    <p:set>
                                      <p:cBhvr>
                                        <p:cTn id="16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3" grpId="0" animBg="1"/>
      <p:bldP spid="3" grpId="1" animBg="1"/>
      <p:bldP spid="3" grpId="2" animBg="1"/>
      <p:bldP spid="50179" grpId="0"/>
      <p:bldP spid="50179" grpId="1"/>
      <p:bldP spid="1459208" grpId="0" build="allAtOnce"/>
      <p:bldP spid="1459208" grpId="1" build="allAtOnce"/>
      <p:bldP spid="13" grpId="0" animBg="1"/>
      <p:bldP spid="13" grpId="1" animBg="1"/>
      <p:bldP spid="14" grpId="0" animBg="1"/>
      <p:bldP spid="14" grpId="1" animBg="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latin typeface="Arial" charset="0"/>
              </a:rPr>
              <a:t>Naming conventions will make life easier</a:t>
            </a:r>
          </a:p>
        </p:txBody>
      </p:sp>
      <p:sp>
        <p:nvSpPr>
          <p:cNvPr id="1626115" name="Rectangle 3"/>
          <p:cNvSpPr>
            <a:spLocks noChangeArrowheads="1"/>
          </p:cNvSpPr>
          <p:nvPr/>
        </p:nvSpPr>
        <p:spPr bwMode="auto">
          <a:xfrm>
            <a:off x="373793" y="832142"/>
            <a:ext cx="7418493" cy="58941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457200" marR="0" lvl="0" indent="-457200" algn="l" defTabSz="914400" rtl="0" eaLnBrk="0" fontAlgn="base" latinLnBrk="0" hangingPunct="0">
              <a:lnSpc>
                <a:spcPct val="80000"/>
              </a:lnSpc>
              <a:spcBef>
                <a:spcPct val="20000"/>
              </a:spcBef>
              <a:spcAft>
                <a:spcPct val="0"/>
              </a:spcAft>
              <a:buClr>
                <a:srgbClr val="000000"/>
              </a:buClr>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process name </a:t>
            </a:r>
            <a:r>
              <a:rPr kumimoji="0" lang="en-US" sz="22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must</a:t>
            </a: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indicate the expected result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779463" marR="0" lvl="1" indent="-381000" algn="l" defTabSz="914400" rtl="0" eaLnBrk="0" fontAlgn="base" latinLnBrk="0" hangingPunct="0">
              <a:lnSpc>
                <a:spcPct val="80000"/>
              </a:lnSpc>
              <a:spcBef>
                <a:spcPct val="20000"/>
              </a:spcBef>
              <a:spcAft>
                <a:spcPct val="0"/>
              </a:spcAft>
              <a:buClr>
                <a:srgbClr val="000000"/>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Name potential process in “active verb – noun” format</a:t>
            </a:r>
          </a:p>
          <a:p>
            <a:pPr marL="779463" marR="0" lvl="1" indent="-381000" algn="l" defTabSz="914400" rtl="0" eaLnBrk="0" fontAlgn="base" latinLnBrk="0" hangingPunct="0">
              <a:lnSpc>
                <a:spcPct val="80000"/>
              </a:lnSpc>
              <a:spcBef>
                <a:spcPct val="20000"/>
              </a:spcBef>
              <a:spcAft>
                <a:spcPct val="0"/>
              </a:spcAft>
              <a:buClr>
                <a:srgbClr val="000000"/>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Restate that name as a result (“noun is </a:t>
            </a:r>
            <a:r>
              <a:rPr kumimoji="0" lang="en-US" sz="20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verbed</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779463" marR="0" lvl="1" indent="-381000" algn="l" defTabSz="914400" rtl="0" eaLnBrk="0" fontAlgn="base" latinLnBrk="0" hangingPunct="0">
              <a:lnSpc>
                <a:spcPct val="80000"/>
              </a:lnSpc>
              <a:spcBef>
                <a:spcPct val="20000"/>
              </a:spcBef>
              <a:spcAft>
                <a:spcPct val="0"/>
              </a:spcAft>
              <a:buClr>
                <a:srgbClr val="000000"/>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Ensure this is the intended result of the process:</a:t>
            </a:r>
            <a:br>
              <a:rPr kumimoji="0" lang="en-US" sz="20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2000" b="0" i="1" u="none" strike="noStrike" kern="1200" cap="none" spc="0" normalizeH="0" baseline="0" noProof="0" dirty="0">
                <a:ln>
                  <a:noFill/>
                </a:ln>
                <a:solidFill>
                  <a:srgbClr val="000000"/>
                </a:solidFill>
                <a:effectLst/>
                <a:uLnTx/>
                <a:uFillTx/>
                <a:latin typeface="Arial" charset="0"/>
                <a:ea typeface="ＭＳ Ｐゴシック"/>
                <a:cs typeface="ＭＳ Ｐゴシック"/>
              </a:rPr>
              <a:t>discrete</a:t>
            </a:r>
            <a:r>
              <a:rPr kumimoji="0" lang="en-US" sz="20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so results are </a:t>
            </a:r>
            <a:r>
              <a:rPr kumimoji="0" lang="en-US" sz="2000" b="0" i="1" u="none" strike="noStrike" kern="1200" cap="none" spc="0" normalizeH="0" baseline="0" noProof="0" dirty="0">
                <a:ln>
                  <a:noFill/>
                </a:ln>
                <a:solidFill>
                  <a:srgbClr val="000000"/>
                </a:solidFill>
                <a:effectLst/>
                <a:uLnTx/>
                <a:uFillTx/>
                <a:latin typeface="Arial" charset="0"/>
                <a:ea typeface="ＭＳ Ｐゴシック"/>
                <a:cs typeface="ＭＳ Ｐゴシック"/>
              </a:rPr>
              <a:t>identifiable</a:t>
            </a:r>
            <a:r>
              <a:rPr kumimoji="0" lang="en-US" sz="20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&amp; </a:t>
            </a:r>
            <a:r>
              <a:rPr kumimoji="0" lang="en-US" sz="2000" b="0" i="1" u="none" strike="noStrike" kern="1200" cap="none" spc="0" normalizeH="0" baseline="0" noProof="0" dirty="0">
                <a:ln>
                  <a:noFill/>
                </a:ln>
                <a:solidFill>
                  <a:srgbClr val="000000"/>
                </a:solidFill>
                <a:effectLst/>
                <a:uLnTx/>
                <a:uFillTx/>
                <a:latin typeface="Arial" charset="0"/>
                <a:ea typeface="ＭＳ Ｐゴシック"/>
                <a:cs typeface="ＭＳ Ｐゴシック"/>
              </a:rPr>
              <a:t>countable</a:t>
            </a:r>
            <a:br>
              <a:rPr kumimoji="0" lang="en-US" sz="2000" b="0" i="1" u="none" strike="noStrike" kern="1200" cap="none" spc="0" normalizeH="0" baseline="0" noProof="0" dirty="0">
                <a:ln>
                  <a:noFill/>
                </a:ln>
                <a:solidFill>
                  <a:srgbClr val="000000"/>
                </a:solidFill>
                <a:effectLst/>
                <a:uLnTx/>
                <a:uFillTx/>
                <a:latin typeface="Arial" charset="0"/>
                <a:ea typeface="ＭＳ Ｐゴシック"/>
                <a:cs typeface="ＭＳ Ｐゴシック"/>
              </a:rPr>
            </a:br>
            <a:endParaRPr kumimoji="0" lang="en-US" sz="2000" b="0" i="1" u="none" strike="noStrike" kern="1200" cap="none" spc="0" normalizeH="0" baseline="0" noProof="0" dirty="0">
              <a:ln>
                <a:noFill/>
              </a:ln>
              <a:solidFill>
                <a:srgbClr val="FF6600"/>
              </a:solidFill>
              <a:effectLst/>
              <a:uLnTx/>
              <a:uFillTx/>
              <a:latin typeface="Arial" charset="0"/>
              <a:ea typeface="ＭＳ Ｐゴシック" charset="0"/>
              <a:cs typeface="ＭＳ Ｐゴシック" charset="0"/>
            </a:endParaRPr>
          </a:p>
          <a:p>
            <a:pPr marL="779463" marR="0" lvl="1" indent="-381000" algn="l" defTabSz="914400" rtl="0" eaLnBrk="0" fontAlgn="base" latinLnBrk="0" hangingPunct="0">
              <a:lnSpc>
                <a:spcPct val="80000"/>
              </a:lnSpc>
              <a:spcBef>
                <a:spcPct val="20000"/>
              </a:spcBef>
              <a:spcAft>
                <a:spcPct val="0"/>
              </a:spcAft>
              <a:buClr>
                <a:srgbClr val="000000"/>
              </a:buClr>
              <a:buSzTx/>
              <a:buFontTx/>
              <a:buChar char="•"/>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No mushy verbs: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manage, </a:t>
            </a: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monitor, administer, handle, </a:t>
            </a: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track, support, maintain, etc.</a:t>
            </a:r>
          </a:p>
          <a:p>
            <a:pPr marL="779463" marR="0" lvl="1" indent="-381000" algn="l" defTabSz="914400" rtl="0" eaLnBrk="1" fontAlgn="base" latinLnBrk="0" hangingPunct="1">
              <a:lnSpc>
                <a:spcPct val="80000"/>
              </a:lnSpc>
              <a:spcBef>
                <a:spcPct val="20000"/>
              </a:spcBef>
              <a:spcAft>
                <a:spcPct val="0"/>
              </a:spcAft>
              <a:buClr>
                <a:srgbClr val="000000"/>
              </a:buClr>
              <a:buSzTx/>
              <a:buFontTx/>
              <a:buChar char="•"/>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Active verbs only:</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Evaluate</a:t>
            </a:r>
            <a: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Prospect, </a:t>
            </a:r>
            <a:b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Acquire</a:t>
            </a:r>
            <a: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Customer, </a:t>
            </a:r>
            <a:r>
              <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Fill</a:t>
            </a:r>
            <a: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Customer Order, </a:t>
            </a:r>
            <a:b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r>
              <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Resolve</a:t>
            </a:r>
            <a: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Customer Issue, … </a:t>
            </a:r>
            <a:b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br>
            <a:endPar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a:p>
            <a:pPr marL="779463" marR="0" lvl="1" indent="-381000" algn="l" defTabSz="914400" rtl="0" eaLnBrk="0" fontAlgn="base" latinLnBrk="0" hangingPunct="0">
              <a:lnSpc>
                <a:spcPct val="80000"/>
              </a:lnSpc>
              <a:spcBef>
                <a:spcPct val="20000"/>
              </a:spcBef>
              <a:spcAft>
                <a:spcPct val="0"/>
              </a:spcAft>
              <a:buClr>
                <a:srgbClr val="000000"/>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Applies to business processes, </a:t>
            </a: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phases (subprocesses,) activities, steps, … </a:t>
            </a: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80000"/>
              </a:lnSpc>
              <a:spcBef>
                <a:spcPct val="20000"/>
              </a:spcBef>
              <a:spcAft>
                <a:spcPct val="0"/>
              </a:spcAft>
              <a:buClr>
                <a:srgbClr val="000000"/>
              </a:buClr>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Name process from customer</a:t>
            </a:r>
            <a:r>
              <a:rPr kumimoji="0" lang="uk-UA" altLang="ja-JP"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ja-JP"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t>
            </a: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perspective</a:t>
            </a:r>
            <a:b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do they want from the process?) </a:t>
            </a:r>
            <a:b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endPar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80000"/>
              </a:lnSpc>
              <a:spcBef>
                <a:spcPct val="20000"/>
              </a:spcBef>
              <a:spcAft>
                <a:spcPct val="0"/>
              </a:spcAft>
              <a:buClr>
                <a:srgbClr val="000000"/>
              </a:buClr>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Name process in the singular</a:t>
            </a:r>
          </a:p>
          <a:p>
            <a:pPr marL="0" marR="0" lvl="0" indent="0" algn="l" defTabSz="914400" rtl="0" eaLnBrk="0" fontAlgn="base" latinLnBrk="0" hangingPunct="0">
              <a:lnSpc>
                <a:spcPct val="80000"/>
              </a:lnSpc>
              <a:spcBef>
                <a:spcPct val="20000"/>
              </a:spcBef>
              <a:spcAft>
                <a:spcPct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626116" name="AutoShape 4"/>
          <p:cNvSpPr>
            <a:spLocks noChangeArrowheads="1"/>
          </p:cNvSpPr>
          <p:nvPr/>
        </p:nvSpPr>
        <p:spPr bwMode="auto">
          <a:xfrm>
            <a:off x="8664976" y="2903012"/>
            <a:ext cx="1296772" cy="804443"/>
          </a:xfrm>
          <a:prstGeom prst="roundRect">
            <a:avLst>
              <a:gd name="adj" fmla="val 16667"/>
            </a:avLst>
          </a:prstGeom>
          <a:solidFill>
            <a:srgbClr val="33339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Manage Renewals</a:t>
            </a:r>
          </a:p>
        </p:txBody>
      </p:sp>
      <p:sp>
        <p:nvSpPr>
          <p:cNvPr id="1626117" name="Rectangle 5"/>
          <p:cNvSpPr>
            <a:spLocks noChangeArrowheads="1"/>
          </p:cNvSpPr>
          <p:nvPr/>
        </p:nvSpPr>
        <p:spPr bwMode="auto">
          <a:xfrm>
            <a:off x="8744008" y="4109094"/>
            <a:ext cx="1162528" cy="53860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1400"/>
              </a:lnSpc>
              <a:spcBef>
                <a:spcPct val="0"/>
              </a:spcBef>
              <a:spcAft>
                <a:spcPct val="0"/>
              </a:spcAft>
              <a:buClr>
                <a:srgbClr val="CC6600"/>
              </a:buClr>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Renewals </a:t>
            </a:r>
            <a:b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are </a:t>
            </a:r>
            <a:b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Managed</a:t>
            </a:r>
          </a:p>
        </p:txBody>
      </p:sp>
      <p:sp>
        <p:nvSpPr>
          <p:cNvPr id="1626118" name="Line 6"/>
          <p:cNvSpPr>
            <a:spLocks noChangeShapeType="1"/>
          </p:cNvSpPr>
          <p:nvPr/>
        </p:nvSpPr>
        <p:spPr bwMode="auto">
          <a:xfrm rot="5400000">
            <a:off x="9107080" y="3925030"/>
            <a:ext cx="415925" cy="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 name="AutoShape 13"/>
          <p:cNvSpPr>
            <a:spLocks noChangeArrowheads="1"/>
          </p:cNvSpPr>
          <p:nvPr/>
        </p:nvSpPr>
        <p:spPr bwMode="auto">
          <a:xfrm>
            <a:off x="9564823" y="833403"/>
            <a:ext cx="1183896" cy="724222"/>
          </a:xfrm>
          <a:prstGeom prst="roundRect">
            <a:avLst>
              <a:gd name="adj" fmla="val 16667"/>
            </a:avLst>
          </a:prstGeom>
          <a:solidFill>
            <a:srgbClr val="33339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 anchorCtr="1"/>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Acquire</a:t>
            </a:r>
            <a:b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Customer</a:t>
            </a:r>
          </a:p>
        </p:txBody>
      </p:sp>
      <p:sp>
        <p:nvSpPr>
          <p:cNvPr id="23" name="Rectangle 14"/>
          <p:cNvSpPr>
            <a:spLocks noChangeArrowheads="1"/>
          </p:cNvSpPr>
          <p:nvPr/>
        </p:nvSpPr>
        <p:spPr bwMode="auto">
          <a:xfrm>
            <a:off x="9564818" y="1959263"/>
            <a:ext cx="1204606" cy="718145"/>
          </a:xfrm>
          <a:prstGeom prst="rect">
            <a:avLst/>
          </a:prstGeom>
          <a:noFill/>
          <a:ln w="9525">
            <a:noFill/>
            <a:miter lim="800000"/>
            <a:headEnd/>
            <a:tailEnd/>
          </a:ln>
        </p:spPr>
        <p:txBody>
          <a:bodyPr wrap="square" lIns="0" tIns="0" rIns="0" bIns="0">
            <a:spAutoFit/>
          </a:bodyPr>
          <a:lstStyle/>
          <a:p>
            <a:pPr marL="0" marR="0" lvl="0" indent="0" algn="ctr" defTabSz="914400" rtl="0" eaLnBrk="0" fontAlgn="base" latinLnBrk="0" hangingPunct="0">
              <a:lnSpc>
                <a:spcPts val="1400"/>
              </a:lnSpc>
              <a:spcBef>
                <a:spcPct val="32000"/>
              </a:spcBef>
              <a:spcAft>
                <a:spcPct val="0"/>
              </a:spcAft>
              <a:buClr>
                <a:srgbClr val="CC6600"/>
              </a:buClr>
              <a:buSzTx/>
              <a:buFontTx/>
              <a:buNone/>
              <a:tabLst/>
              <a:defRPr/>
            </a:pPr>
            <a:r>
              <a:rPr kumimoji="0" lang="en-US" sz="1500" b="0" i="1" u="none" strike="noStrike" kern="1200" cap="none" spc="0" normalizeH="0" baseline="0" noProof="0" dirty="0">
                <a:ln>
                  <a:noFill/>
                </a:ln>
                <a:solidFill>
                  <a:srgbClr val="000000"/>
                </a:solidFill>
                <a:effectLst/>
                <a:uLnTx/>
                <a:uFillTx/>
                <a:latin typeface="Arial" charset="0"/>
                <a:ea typeface="ＭＳ Ｐゴシック"/>
                <a:cs typeface="ＭＳ Ｐゴシック"/>
              </a:rPr>
              <a:t>A</a:t>
            </a: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(single)</a:t>
            </a:r>
            <a:b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Customer</a:t>
            </a:r>
            <a:b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is</a:t>
            </a:r>
            <a:b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Acquired</a:t>
            </a:r>
          </a:p>
        </p:txBody>
      </p:sp>
      <p:sp>
        <p:nvSpPr>
          <p:cNvPr id="24" name="Line 15"/>
          <p:cNvSpPr>
            <a:spLocks noChangeShapeType="1"/>
          </p:cNvSpPr>
          <p:nvPr/>
        </p:nvSpPr>
        <p:spPr bwMode="auto">
          <a:xfrm rot="5400000">
            <a:off x="9949742" y="1781463"/>
            <a:ext cx="415925" cy="0"/>
          </a:xfrm>
          <a:prstGeom prst="line">
            <a:avLst/>
          </a:prstGeom>
          <a:noFill/>
          <a:ln w="12700">
            <a:solidFill>
              <a:srgbClr val="000000"/>
            </a:solidFill>
            <a:round/>
            <a:headEnd type="none" w="sm" len="sm"/>
            <a:tailEnd type="triangle" w="lg" len="lg"/>
          </a:ln>
        </p:spPr>
        <p:txBody>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grpSp>
        <p:nvGrpSpPr>
          <p:cNvPr id="5" name="Group 4"/>
          <p:cNvGrpSpPr/>
          <p:nvPr/>
        </p:nvGrpSpPr>
        <p:grpSpPr>
          <a:xfrm>
            <a:off x="8590157" y="2738111"/>
            <a:ext cx="1477962" cy="1148758"/>
            <a:chOff x="6313344" y="2154861"/>
            <a:chExt cx="1477962" cy="633413"/>
          </a:xfrm>
        </p:grpSpPr>
        <p:sp>
          <p:nvSpPr>
            <p:cNvPr id="27" name="Line 12"/>
            <p:cNvSpPr>
              <a:spLocks noChangeShapeType="1"/>
            </p:cNvSpPr>
            <p:nvPr/>
          </p:nvSpPr>
          <p:spPr bwMode="auto">
            <a:xfrm>
              <a:off x="6313344" y="2154861"/>
              <a:ext cx="1477962" cy="633413"/>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8" name="Line 13"/>
            <p:cNvSpPr>
              <a:spLocks noChangeShapeType="1"/>
            </p:cNvSpPr>
            <p:nvPr/>
          </p:nvSpPr>
          <p:spPr bwMode="auto">
            <a:xfrm flipV="1">
              <a:off x="6313344" y="2154861"/>
              <a:ext cx="1477962" cy="633413"/>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13" name="AutoShape 7">
            <a:extLst>
              <a:ext uri="{FF2B5EF4-FFF2-40B4-BE49-F238E27FC236}">
                <a16:creationId xmlns:a16="http://schemas.microsoft.com/office/drawing/2014/main" id="{87D85278-F98B-7249-AD55-A62898D5618B}"/>
              </a:ext>
            </a:extLst>
          </p:cNvPr>
          <p:cNvSpPr>
            <a:spLocks noChangeArrowheads="1"/>
          </p:cNvSpPr>
          <p:nvPr/>
        </p:nvSpPr>
        <p:spPr bwMode="auto">
          <a:xfrm>
            <a:off x="7098809" y="4994400"/>
            <a:ext cx="1295400" cy="571500"/>
          </a:xfrm>
          <a:prstGeom prst="roundRect">
            <a:avLst>
              <a:gd name="adj" fmla="val 16667"/>
            </a:avLst>
          </a:prstGeom>
          <a:solidFill>
            <a:srgbClr val="80008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tIns="0" b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Handle Application</a:t>
            </a:r>
          </a:p>
        </p:txBody>
      </p:sp>
      <p:sp>
        <p:nvSpPr>
          <p:cNvPr id="14" name="AutoShape 8">
            <a:extLst>
              <a:ext uri="{FF2B5EF4-FFF2-40B4-BE49-F238E27FC236}">
                <a16:creationId xmlns:a16="http://schemas.microsoft.com/office/drawing/2014/main" id="{83C820E5-53BE-284C-A1DF-1D846370D982}"/>
              </a:ext>
            </a:extLst>
          </p:cNvPr>
          <p:cNvSpPr>
            <a:spLocks noChangeArrowheads="1"/>
          </p:cNvSpPr>
          <p:nvPr/>
        </p:nvSpPr>
        <p:spPr bwMode="auto">
          <a:xfrm>
            <a:off x="8838372" y="4983288"/>
            <a:ext cx="1295400" cy="571500"/>
          </a:xfrm>
          <a:prstGeom prst="roundRect">
            <a:avLst>
              <a:gd name="adj" fmla="val 16667"/>
            </a:avLst>
          </a:prstGeom>
          <a:solidFill>
            <a:srgbClr val="80008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tIns="0" b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Issue Permit</a:t>
            </a:r>
          </a:p>
        </p:txBody>
      </p:sp>
      <p:sp>
        <p:nvSpPr>
          <p:cNvPr id="15" name="AutoShape 9">
            <a:extLst>
              <a:ext uri="{FF2B5EF4-FFF2-40B4-BE49-F238E27FC236}">
                <a16:creationId xmlns:a16="http://schemas.microsoft.com/office/drawing/2014/main" id="{F79704A0-0C44-DD47-B062-7FD1B1ECC588}"/>
              </a:ext>
            </a:extLst>
          </p:cNvPr>
          <p:cNvSpPr>
            <a:spLocks noChangeArrowheads="1"/>
          </p:cNvSpPr>
          <p:nvPr/>
        </p:nvSpPr>
        <p:spPr bwMode="auto">
          <a:xfrm>
            <a:off x="7054798" y="5893834"/>
            <a:ext cx="1506538" cy="571500"/>
          </a:xfrm>
          <a:prstGeom prst="roundRect">
            <a:avLst>
              <a:gd name="adj" fmla="val 16667"/>
            </a:avLst>
          </a:prstGeom>
          <a:solidFill>
            <a:srgbClr val="00808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tIns="0" b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Staff </a:t>
            </a:r>
            <a:r>
              <a:rPr kumimoji="0" lang="en-US" sz="1600" b="0" i="1"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Organisation</a:t>
            </a:r>
            <a:endPar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AutoShape 10">
            <a:extLst>
              <a:ext uri="{FF2B5EF4-FFF2-40B4-BE49-F238E27FC236}">
                <a16:creationId xmlns:a16="http://schemas.microsoft.com/office/drawing/2014/main" id="{0D150B31-441C-FF47-B113-E3B7CB1602B9}"/>
              </a:ext>
            </a:extLst>
          </p:cNvPr>
          <p:cNvSpPr>
            <a:spLocks noChangeArrowheads="1"/>
          </p:cNvSpPr>
          <p:nvPr/>
        </p:nvSpPr>
        <p:spPr bwMode="auto">
          <a:xfrm>
            <a:off x="8861371" y="5882722"/>
            <a:ext cx="1295400" cy="571500"/>
          </a:xfrm>
          <a:prstGeom prst="roundRect">
            <a:avLst>
              <a:gd name="adj" fmla="val 16667"/>
            </a:avLst>
          </a:prstGeom>
          <a:solidFill>
            <a:srgbClr val="00808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tIns="0" b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Assign</a:t>
            </a:r>
            <a:b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Worker</a:t>
            </a:r>
          </a:p>
        </p:txBody>
      </p:sp>
      <p:grpSp>
        <p:nvGrpSpPr>
          <p:cNvPr id="17" name="Group 11">
            <a:extLst>
              <a:ext uri="{FF2B5EF4-FFF2-40B4-BE49-F238E27FC236}">
                <a16:creationId xmlns:a16="http://schemas.microsoft.com/office/drawing/2014/main" id="{B4D62926-0B6E-C44F-8D19-E3CC963D1CDE}"/>
              </a:ext>
            </a:extLst>
          </p:cNvPr>
          <p:cNvGrpSpPr>
            <a:grpSpLocks/>
          </p:cNvGrpSpPr>
          <p:nvPr/>
        </p:nvGrpSpPr>
        <p:grpSpPr bwMode="auto">
          <a:xfrm>
            <a:off x="7022609" y="4962897"/>
            <a:ext cx="1477962" cy="633413"/>
            <a:chOff x="3707" y="3079"/>
            <a:chExt cx="931" cy="399"/>
          </a:xfrm>
        </p:grpSpPr>
        <p:sp>
          <p:nvSpPr>
            <p:cNvPr id="18" name="Line 12">
              <a:extLst>
                <a:ext uri="{FF2B5EF4-FFF2-40B4-BE49-F238E27FC236}">
                  <a16:creationId xmlns:a16="http://schemas.microsoft.com/office/drawing/2014/main" id="{B1F05321-8049-504C-B6CF-BF87A6C84A15}"/>
                </a:ext>
              </a:extLst>
            </p:cNvPr>
            <p:cNvSpPr>
              <a:spLocks noChangeShapeType="1"/>
            </p:cNvSpPr>
            <p:nvPr/>
          </p:nvSpPr>
          <p:spPr bwMode="auto">
            <a:xfrm>
              <a:off x="3707" y="3079"/>
              <a:ext cx="931" cy="399"/>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 name="Line 13">
              <a:extLst>
                <a:ext uri="{FF2B5EF4-FFF2-40B4-BE49-F238E27FC236}">
                  <a16:creationId xmlns:a16="http://schemas.microsoft.com/office/drawing/2014/main" id="{3FDEB5DC-1DA5-9547-BB74-40278023F7D0}"/>
                </a:ext>
              </a:extLst>
            </p:cNvPr>
            <p:cNvSpPr>
              <a:spLocks noChangeShapeType="1"/>
            </p:cNvSpPr>
            <p:nvPr/>
          </p:nvSpPr>
          <p:spPr bwMode="auto">
            <a:xfrm flipV="1">
              <a:off x="3707" y="3079"/>
              <a:ext cx="931" cy="399"/>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20" name="Group 14">
            <a:extLst>
              <a:ext uri="{FF2B5EF4-FFF2-40B4-BE49-F238E27FC236}">
                <a16:creationId xmlns:a16="http://schemas.microsoft.com/office/drawing/2014/main" id="{692321E5-262C-B347-BE08-A82859C9A7F1}"/>
              </a:ext>
            </a:extLst>
          </p:cNvPr>
          <p:cNvGrpSpPr>
            <a:grpSpLocks/>
          </p:cNvGrpSpPr>
          <p:nvPr/>
        </p:nvGrpSpPr>
        <p:grpSpPr bwMode="auto">
          <a:xfrm>
            <a:off x="7050034" y="5859156"/>
            <a:ext cx="1477962" cy="633413"/>
            <a:chOff x="3707" y="3079"/>
            <a:chExt cx="931" cy="399"/>
          </a:xfrm>
        </p:grpSpPr>
        <p:sp>
          <p:nvSpPr>
            <p:cNvPr id="21" name="Line 15">
              <a:extLst>
                <a:ext uri="{FF2B5EF4-FFF2-40B4-BE49-F238E27FC236}">
                  <a16:creationId xmlns:a16="http://schemas.microsoft.com/office/drawing/2014/main" id="{6A577824-C4D6-4844-AE1F-6D63A8595A00}"/>
                </a:ext>
              </a:extLst>
            </p:cNvPr>
            <p:cNvSpPr>
              <a:spLocks noChangeShapeType="1"/>
            </p:cNvSpPr>
            <p:nvPr/>
          </p:nvSpPr>
          <p:spPr bwMode="auto">
            <a:xfrm>
              <a:off x="3707" y="3079"/>
              <a:ext cx="931" cy="399"/>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5" name="Line 16">
              <a:extLst>
                <a:ext uri="{FF2B5EF4-FFF2-40B4-BE49-F238E27FC236}">
                  <a16:creationId xmlns:a16="http://schemas.microsoft.com/office/drawing/2014/main" id="{24E68F4E-E2F1-6F4A-80F0-E6FE8BEE01EB}"/>
                </a:ext>
              </a:extLst>
            </p:cNvPr>
            <p:cNvSpPr>
              <a:spLocks noChangeShapeType="1"/>
            </p:cNvSpPr>
            <p:nvPr/>
          </p:nvSpPr>
          <p:spPr bwMode="auto">
            <a:xfrm flipV="1">
              <a:off x="3707" y="3079"/>
              <a:ext cx="931" cy="399"/>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AutoShape 4">
            <a:extLst>
              <a:ext uri="{FF2B5EF4-FFF2-40B4-BE49-F238E27FC236}">
                <a16:creationId xmlns:a16="http://schemas.microsoft.com/office/drawing/2014/main" id="{17C96803-D9D0-F525-AF13-8A030F20D230}"/>
              </a:ext>
            </a:extLst>
          </p:cNvPr>
          <p:cNvSpPr>
            <a:spLocks noChangeArrowheads="1"/>
          </p:cNvSpPr>
          <p:nvPr/>
        </p:nvSpPr>
        <p:spPr bwMode="auto">
          <a:xfrm>
            <a:off x="10277670" y="2903335"/>
            <a:ext cx="1296772" cy="804443"/>
          </a:xfrm>
          <a:prstGeom prst="roundRect">
            <a:avLst>
              <a:gd name="adj" fmla="val 16667"/>
            </a:avLst>
          </a:prstGeom>
          <a:solidFill>
            <a:srgbClr val="33339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Renew</a:t>
            </a:r>
            <a:b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Policy</a:t>
            </a:r>
          </a:p>
        </p:txBody>
      </p:sp>
      <p:sp>
        <p:nvSpPr>
          <p:cNvPr id="3" name="Rectangle 5">
            <a:extLst>
              <a:ext uri="{FF2B5EF4-FFF2-40B4-BE49-F238E27FC236}">
                <a16:creationId xmlns:a16="http://schemas.microsoft.com/office/drawing/2014/main" id="{D7CA3934-F902-CF87-3C34-ED30317492E7}"/>
              </a:ext>
            </a:extLst>
          </p:cNvPr>
          <p:cNvSpPr>
            <a:spLocks noChangeArrowheads="1"/>
          </p:cNvSpPr>
          <p:nvPr/>
        </p:nvSpPr>
        <p:spPr bwMode="auto">
          <a:xfrm>
            <a:off x="10279037" y="4160226"/>
            <a:ext cx="1428274" cy="107721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1400"/>
              </a:lnSpc>
              <a:spcBef>
                <a:spcPct val="0"/>
              </a:spcBef>
              <a:spcAft>
                <a:spcPct val="0"/>
              </a:spcAft>
              <a:buClr>
                <a:srgbClr val="CC6600"/>
              </a:buClr>
              <a:buSzTx/>
              <a:buFontTx/>
              <a:buNone/>
              <a:tabLst/>
              <a:defRPr/>
            </a:pPr>
            <a:r>
              <a:rPr kumimoji="0" lang="en-US" sz="1500" b="0" i="1" u="none" strike="noStrike" kern="1200" cap="none" spc="0" normalizeH="0" baseline="0" noProof="0" dirty="0">
                <a:ln>
                  <a:noFill/>
                </a:ln>
                <a:solidFill>
                  <a:srgbClr val="000000"/>
                </a:solidFill>
                <a:effectLst/>
                <a:uLnTx/>
                <a:uFillTx/>
                <a:latin typeface="Arial" charset="0"/>
                <a:ea typeface="ＭＳ Ｐゴシック"/>
                <a:cs typeface="ＭＳ Ｐゴシック"/>
              </a:rPr>
              <a:t>A</a:t>
            </a: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Policy is Renewed</a:t>
            </a:r>
            <a:b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(what the Policyholder</a:t>
            </a:r>
            <a:b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and the company</a:t>
            </a:r>
            <a:r>
              <a:rPr kumimoji="0" lang="en-US" sz="1500" b="0" i="0" u="none" strike="noStrike" kern="1200" cap="none" spc="0" normalizeH="0" noProof="0" dirty="0">
                <a:ln>
                  <a:noFill/>
                </a:ln>
                <a:solidFill>
                  <a:srgbClr val="000000"/>
                </a:solidFill>
                <a:effectLst/>
                <a:uLnTx/>
                <a:uFillTx/>
                <a:latin typeface="Arial" charset="0"/>
                <a:ea typeface="ＭＳ Ｐゴシック"/>
                <a:cs typeface="ＭＳ Ｐゴシック"/>
              </a:rPr>
              <a:t> want)</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4" name="Line 6">
            <a:extLst>
              <a:ext uri="{FF2B5EF4-FFF2-40B4-BE49-F238E27FC236}">
                <a16:creationId xmlns:a16="http://schemas.microsoft.com/office/drawing/2014/main" id="{E943CC3E-BE24-E3DB-34BD-6FCEFA58A1B9}"/>
              </a:ext>
            </a:extLst>
          </p:cNvPr>
          <p:cNvSpPr>
            <a:spLocks noChangeShapeType="1"/>
          </p:cNvSpPr>
          <p:nvPr/>
        </p:nvSpPr>
        <p:spPr bwMode="auto">
          <a:xfrm rot="5400000">
            <a:off x="10774986" y="3921681"/>
            <a:ext cx="415925"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11019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6115">
                                            <p:txEl>
                                              <p:pRg st="1" end="1"/>
                                            </p:txEl>
                                          </p:spTgt>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26115">
                                            <p:txEl>
                                              <p:pRg st="2" end="2"/>
                                            </p:txEl>
                                          </p:spTgt>
                                        </p:tgtEl>
                                        <p:attrNameLst>
                                          <p:attrName>style.visibility</p:attrName>
                                        </p:attrNameLst>
                                      </p:cBhvr>
                                      <p:to>
                                        <p:strVal val="visible"/>
                                      </p:to>
                                    </p:se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26115">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26115">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626116"/>
                                        </p:tgtEl>
                                        <p:attrNameLst>
                                          <p:attrName>style.visibility</p:attrName>
                                        </p:attrNameLst>
                                      </p:cBhvr>
                                      <p:to>
                                        <p:strVal val="visible"/>
                                      </p:to>
                                    </p:set>
                                    <p:animEffect transition="in" filter="dissolve">
                                      <p:cBhvr>
                                        <p:cTn id="36" dur="500"/>
                                        <p:tgtEl>
                                          <p:spTgt spid="162611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626118"/>
                                        </p:tgtEl>
                                        <p:attrNameLst>
                                          <p:attrName>style.visibility</p:attrName>
                                        </p:attrNameLst>
                                      </p:cBhvr>
                                      <p:to>
                                        <p:strVal val="visible"/>
                                      </p:to>
                                    </p:set>
                                    <p:animEffect transition="in" filter="dissolve">
                                      <p:cBhvr>
                                        <p:cTn id="41" dur="500"/>
                                        <p:tgtEl>
                                          <p:spTgt spid="16261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626117"/>
                                        </p:tgtEl>
                                        <p:attrNameLst>
                                          <p:attrName>style.visibility</p:attrName>
                                        </p:attrNameLst>
                                      </p:cBhvr>
                                      <p:to>
                                        <p:strVal val="visible"/>
                                      </p:to>
                                    </p:set>
                                    <p:animEffect transition="in" filter="dissolve">
                                      <p:cBhvr>
                                        <p:cTn id="44" dur="500"/>
                                        <p:tgtEl>
                                          <p:spTgt spid="16261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dissolv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626115">
                                            <p:txEl>
                                              <p:pRg st="5" end="5"/>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dissolv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dissolve">
                                      <p:cBhvr>
                                        <p:cTn id="63" dur="500"/>
                                        <p:tgtEl>
                                          <p:spTgt spid="4"/>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dissolve">
                                      <p:cBhvr>
                                        <p:cTn id="66" dur="5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26115">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26115">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626115">
                                            <p:txEl>
                                              <p:pRg st="8" end="8"/>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6116" grpId="0" animBg="1"/>
      <p:bldP spid="1626117" grpId="0"/>
      <p:bldP spid="1626118" grpId="0" animBg="1"/>
      <p:bldP spid="22" grpId="0" animBg="1"/>
      <p:bldP spid="23" grpId="0"/>
      <p:bldP spid="24" grpId="0" animBg="1"/>
      <p:bldP spid="13" grpId="0" animBg="1"/>
      <p:bldP spid="14" grpId="0" animBg="1"/>
      <p:bldP spid="15" grpId="0" animBg="1"/>
      <p:bldP spid="16" grpId="0" animBg="1"/>
      <p:bldP spid="2" grpId="0" animBg="1"/>
      <p:bldP spid="3" grpId="0"/>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extLst>
            <a:ext uri="{909E8E84-426E-40dd-AFC4-6F175D3DCCD1}">
              <a14:hiddenFill xmlns:a14="http://schemas.microsoft.com/office/drawing/2010/main" xmlns="">
                <a:gradFill rotWithShape="0">
                  <a:gsLst>
                    <a:gs pos="0">
                      <a:srgbClr val="008C8C"/>
                    </a:gs>
                    <a:gs pos="100000">
                      <a:srgbClr val="4CAEAE"/>
                    </a:gs>
                  </a:gsLst>
                  <a:lin ang="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eaLnBrk="1" hangingPunct="1">
              <a:defRPr/>
            </a:pPr>
            <a:r>
              <a:rPr lang="en-US" dirty="0">
                <a:latin typeface="Arial" charset="0"/>
                <a:cs typeface="+mj-cs"/>
              </a:rPr>
              <a:t>Then, establish process goals / improvement targets</a:t>
            </a:r>
          </a:p>
        </p:txBody>
      </p:sp>
      <p:sp>
        <p:nvSpPr>
          <p:cNvPr id="53251" name="Rectangle 4"/>
          <p:cNvSpPr>
            <a:spLocks noChangeArrowheads="1"/>
          </p:cNvSpPr>
          <p:nvPr/>
        </p:nvSpPr>
        <p:spPr bwMode="auto">
          <a:xfrm>
            <a:off x="1190032" y="927100"/>
            <a:ext cx="80899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lgn="ctr" eaLnBrk="0" fontAlgn="base" hangingPunct="0">
              <a:spcBef>
                <a:spcPct val="0"/>
              </a:spcBef>
              <a:spcAft>
                <a:spcPct val="0"/>
              </a:spcAft>
              <a:defRPr/>
            </a:pPr>
            <a:r>
              <a:rPr lang="ja-JP" altLang="en-US" i="1">
                <a:solidFill>
                  <a:srgbClr val="000000"/>
                </a:solidFill>
                <a:latin typeface="Arial" charset="0"/>
                <a:ea typeface="ＭＳ Ｐゴシック" charset="0"/>
                <a:cs typeface="ＭＳ Ｐゴシック" charset="0"/>
              </a:rPr>
              <a:t>“</a:t>
            </a:r>
            <a:r>
              <a:rPr lang="en-US" i="1" dirty="0">
                <a:solidFill>
                  <a:srgbClr val="000000"/>
                </a:solidFill>
                <a:latin typeface="Arial" charset="0"/>
                <a:ea typeface="ＭＳ Ｐゴシック" charset="0"/>
                <a:cs typeface="ＭＳ Ｐゴシック" charset="0"/>
              </a:rPr>
              <a:t>You must also provide a sense of direction by </a:t>
            </a:r>
            <a:br>
              <a:rPr lang="en-US" i="1" dirty="0">
                <a:solidFill>
                  <a:srgbClr val="000000"/>
                </a:solidFill>
                <a:latin typeface="Arial" charset="0"/>
                <a:ea typeface="ＭＳ Ｐゴシック" charset="0"/>
                <a:cs typeface="ＭＳ Ｐゴシック" charset="0"/>
              </a:rPr>
            </a:br>
            <a:r>
              <a:rPr lang="en-US" i="1" dirty="0">
                <a:solidFill>
                  <a:srgbClr val="000000"/>
                </a:solidFill>
                <a:latin typeface="Arial" charset="0"/>
                <a:ea typeface="ＭＳ Ｐゴシック" charset="0"/>
                <a:cs typeface="ＭＳ Ｐゴシック" charset="0"/>
              </a:rPr>
              <a:t>defining to-be process goals and objectives.</a:t>
            </a:r>
            <a:r>
              <a:rPr lang="ja-JP" altLang="en-US" i="1">
                <a:solidFill>
                  <a:srgbClr val="000000"/>
                </a:solidFill>
                <a:latin typeface="Arial" charset="0"/>
                <a:ea typeface="ＭＳ Ｐゴシック" charset="0"/>
                <a:cs typeface="ＭＳ Ｐゴシック" charset="0"/>
              </a:rPr>
              <a:t>”</a:t>
            </a:r>
            <a:endParaRPr lang="en-US" sz="2400" i="1" dirty="0">
              <a:solidFill>
                <a:srgbClr val="000000"/>
              </a:solidFill>
              <a:latin typeface="Arial" charset="0"/>
              <a:ea typeface="ＭＳ Ｐゴシック" charset="0"/>
              <a:cs typeface="ＭＳ Ｐゴシック" charset="0"/>
            </a:endParaRPr>
          </a:p>
        </p:txBody>
      </p:sp>
      <p:sp>
        <p:nvSpPr>
          <p:cNvPr id="963589" name="Line 5"/>
          <p:cNvSpPr>
            <a:spLocks noChangeShapeType="1"/>
          </p:cNvSpPr>
          <p:nvPr/>
        </p:nvSpPr>
        <p:spPr bwMode="auto">
          <a:xfrm>
            <a:off x="5088932" y="1738313"/>
            <a:ext cx="0" cy="3009900"/>
          </a:xfrm>
          <a:prstGeom prst="line">
            <a:avLst/>
          </a:prstGeom>
          <a:noFill/>
          <a:ln w="952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dirty="0">
              <a:solidFill>
                <a:srgbClr val="000000"/>
              </a:solidFill>
              <a:latin typeface="Arial" charset="0"/>
              <a:ea typeface="ＭＳ Ｐゴシック" charset="0"/>
              <a:cs typeface="ＭＳ Ｐゴシック" charset="0"/>
            </a:endParaRPr>
          </a:p>
        </p:txBody>
      </p:sp>
      <p:sp>
        <p:nvSpPr>
          <p:cNvPr id="963590" name="Rectangle 6"/>
          <p:cNvSpPr>
            <a:spLocks noChangeArrowheads="1"/>
          </p:cNvSpPr>
          <p:nvPr/>
        </p:nvSpPr>
        <p:spPr bwMode="auto">
          <a:xfrm>
            <a:off x="888413" y="1747838"/>
            <a:ext cx="4111625" cy="442912"/>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marL="90488" indent="-90488" algn="ctr" eaLnBrk="0" fontAlgn="base" hangingPunct="0">
              <a:spcBef>
                <a:spcPct val="0"/>
              </a:spcBef>
              <a:spcAft>
                <a:spcPct val="0"/>
              </a:spcAft>
              <a:defRPr/>
            </a:pPr>
            <a:r>
              <a:rPr lang="en-US" b="1" i="1" dirty="0">
                <a:solidFill>
                  <a:srgbClr val="FFFFFF"/>
                </a:solidFill>
                <a:latin typeface="Arial" charset="0"/>
                <a:ea typeface="ＭＳ Ｐゴシック" charset="0"/>
                <a:cs typeface="ＭＳ Ｐゴシック" charset="0"/>
              </a:rPr>
              <a:t>Subjective goals</a:t>
            </a:r>
          </a:p>
        </p:txBody>
      </p:sp>
      <p:sp>
        <p:nvSpPr>
          <p:cNvPr id="963591" name="Rectangle 7"/>
          <p:cNvSpPr>
            <a:spLocks noChangeArrowheads="1"/>
          </p:cNvSpPr>
          <p:nvPr/>
        </p:nvSpPr>
        <p:spPr bwMode="auto">
          <a:xfrm>
            <a:off x="894757" y="2243148"/>
            <a:ext cx="4184650" cy="212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marL="228600" indent="-228600" fontAlgn="base">
              <a:spcBef>
                <a:spcPct val="0"/>
              </a:spcBef>
              <a:spcAft>
                <a:spcPct val="0"/>
              </a:spcAft>
              <a:defRPr/>
            </a:pPr>
            <a:r>
              <a:rPr lang="en-US" sz="1600" dirty="0">
                <a:solidFill>
                  <a:srgbClr val="000000"/>
                </a:solidFill>
                <a:latin typeface="Arial" charset="0"/>
                <a:ea typeface="ＭＳ Ｐゴシック" charset="0"/>
                <a:cs typeface="ＭＳ Ｐゴシック" charset="0"/>
              </a:rPr>
              <a:t>Give people a </a:t>
            </a:r>
            <a:r>
              <a:rPr lang="ja-JP" altLang="en-US" sz="1600" i="1">
                <a:solidFill>
                  <a:srgbClr val="000000"/>
                </a:solidFill>
                <a:latin typeface="Arial" charset="0"/>
                <a:ea typeface="ＭＳ Ｐゴシック" charset="0"/>
                <a:cs typeface="ＭＳ Ｐゴシック" charset="0"/>
              </a:rPr>
              <a:t>“</a:t>
            </a:r>
            <a:r>
              <a:rPr lang="en-US" sz="1600" i="1" dirty="0">
                <a:solidFill>
                  <a:srgbClr val="000000"/>
                </a:solidFill>
                <a:latin typeface="Arial" charset="0"/>
                <a:ea typeface="ＭＳ Ｐゴシック" charset="0"/>
                <a:cs typeface="ＭＳ Ｐゴシック" charset="0"/>
              </a:rPr>
              <a:t>feel</a:t>
            </a:r>
            <a:r>
              <a:rPr lang="ja-JP" altLang="en-US" sz="1600" i="1">
                <a:solidFill>
                  <a:srgbClr val="000000"/>
                </a:solidFill>
                <a:latin typeface="Arial" charset="0"/>
                <a:ea typeface="ＭＳ Ｐゴシック" charset="0"/>
                <a:cs typeface="ＭＳ Ｐゴシック" charset="0"/>
              </a:rPr>
              <a:t>”</a:t>
            </a:r>
            <a:r>
              <a:rPr lang="en-US" sz="1600" dirty="0">
                <a:solidFill>
                  <a:srgbClr val="000000"/>
                </a:solidFill>
                <a:latin typeface="Arial" charset="0"/>
                <a:ea typeface="ＭＳ Ｐゴシック" charset="0"/>
                <a:cs typeface="ＭＳ Ｐゴシック" charset="0"/>
              </a:rPr>
              <a:t> for direction:</a:t>
            </a:r>
          </a:p>
          <a:p>
            <a:pPr marL="228600" indent="-228600" fontAlgn="base">
              <a:spcBef>
                <a:spcPct val="0"/>
              </a:spcBef>
              <a:spcAft>
                <a:spcPct val="0"/>
              </a:spcAft>
              <a:buFontTx/>
              <a:buChar char="•"/>
              <a:defRPr/>
            </a:pPr>
            <a:r>
              <a:rPr lang="ja-JP" altLang="en-US" sz="1600">
                <a:solidFill>
                  <a:srgbClr val="000000"/>
                </a:solidFill>
                <a:latin typeface="Arial" charset="0"/>
                <a:ea typeface="ＭＳ Ｐゴシック" charset="0"/>
                <a:cs typeface="ＭＳ Ｐゴシック" charset="0"/>
              </a:rPr>
              <a:t>“</a:t>
            </a:r>
            <a:r>
              <a:rPr lang="en-US" sz="1600" dirty="0">
                <a:solidFill>
                  <a:srgbClr val="000000"/>
                </a:solidFill>
                <a:latin typeface="Arial" charset="0"/>
                <a:ea typeface="ＭＳ Ｐゴシック" charset="0"/>
                <a:cs typeface="ＭＳ Ｐゴシック" charset="0"/>
              </a:rPr>
              <a:t>Customers will love this process because…</a:t>
            </a:r>
            <a:r>
              <a:rPr lang="ja-JP" altLang="en-US" sz="1600">
                <a:solidFill>
                  <a:srgbClr val="000000"/>
                </a:solidFill>
                <a:latin typeface="Arial" charset="0"/>
                <a:ea typeface="ＭＳ Ｐゴシック" charset="0"/>
                <a:cs typeface="ＭＳ Ｐゴシック" charset="0"/>
              </a:rPr>
              <a:t>”</a:t>
            </a:r>
            <a:endParaRPr lang="en-US" sz="1600" dirty="0">
              <a:solidFill>
                <a:srgbClr val="000000"/>
              </a:solidFill>
              <a:latin typeface="Arial" charset="0"/>
              <a:ea typeface="ＭＳ Ｐゴシック" charset="0"/>
              <a:cs typeface="ＭＳ Ｐゴシック" charset="0"/>
            </a:endParaRPr>
          </a:p>
          <a:p>
            <a:pPr marL="228600" indent="-228600" fontAlgn="base">
              <a:spcBef>
                <a:spcPct val="0"/>
              </a:spcBef>
              <a:spcAft>
                <a:spcPct val="0"/>
              </a:spcAft>
              <a:buFontTx/>
              <a:buChar char="•"/>
              <a:defRPr/>
            </a:pPr>
            <a:r>
              <a:rPr lang="ja-JP" altLang="en-US" sz="1600">
                <a:solidFill>
                  <a:srgbClr val="000000"/>
                </a:solidFill>
                <a:latin typeface="Arial" charset="0"/>
                <a:ea typeface="ＭＳ Ｐゴシック" charset="0"/>
                <a:cs typeface="ＭＳ Ｐゴシック" charset="0"/>
              </a:rPr>
              <a:t>“</a:t>
            </a:r>
            <a:r>
              <a:rPr lang="en-US" sz="1600" dirty="0">
                <a:solidFill>
                  <a:srgbClr val="000000"/>
                </a:solidFill>
                <a:latin typeface="Arial" charset="0"/>
                <a:ea typeface="ＭＳ Ｐゴシック" charset="0"/>
                <a:cs typeface="ＭＳ Ｐゴシック" charset="0"/>
              </a:rPr>
              <a:t>Performers will love this process because…</a:t>
            </a:r>
            <a:r>
              <a:rPr lang="ja-JP" altLang="en-US" sz="1600">
                <a:solidFill>
                  <a:srgbClr val="000000"/>
                </a:solidFill>
                <a:latin typeface="Arial" charset="0"/>
                <a:ea typeface="ＭＳ Ｐゴシック" charset="0"/>
                <a:cs typeface="ＭＳ Ｐゴシック" charset="0"/>
              </a:rPr>
              <a:t>”</a:t>
            </a:r>
            <a:endParaRPr lang="en-US" sz="1600" dirty="0">
              <a:solidFill>
                <a:srgbClr val="000000"/>
              </a:solidFill>
              <a:latin typeface="Arial" charset="0"/>
              <a:ea typeface="ＭＳ Ｐゴシック" charset="0"/>
              <a:cs typeface="ＭＳ Ｐゴシック" charset="0"/>
            </a:endParaRPr>
          </a:p>
          <a:p>
            <a:pPr marL="228600" indent="-228600" fontAlgn="base">
              <a:spcBef>
                <a:spcPct val="0"/>
              </a:spcBef>
              <a:spcAft>
                <a:spcPct val="0"/>
              </a:spcAft>
              <a:buFontTx/>
              <a:buChar char="•"/>
              <a:defRPr/>
            </a:pPr>
            <a:r>
              <a:rPr lang="ja-JP" altLang="en-US" sz="1600">
                <a:solidFill>
                  <a:srgbClr val="000000"/>
                </a:solidFill>
                <a:latin typeface="Arial" charset="0"/>
                <a:ea typeface="ＭＳ Ｐゴシック" charset="0"/>
                <a:cs typeface="ＭＳ Ｐゴシック" charset="0"/>
              </a:rPr>
              <a:t>“</a:t>
            </a:r>
            <a:r>
              <a:rPr lang="en-US" sz="1600" dirty="0">
                <a:solidFill>
                  <a:srgbClr val="000000"/>
                </a:solidFill>
                <a:latin typeface="Arial" charset="0"/>
                <a:ea typeface="ＭＳ Ｐゴシック" charset="0"/>
                <a:cs typeface="ＭＳ Ｐゴシック" charset="0"/>
              </a:rPr>
              <a:t>The process owner will love this process because…</a:t>
            </a:r>
            <a:r>
              <a:rPr lang="ja-JP" altLang="en-US" sz="1600">
                <a:solidFill>
                  <a:srgbClr val="000000"/>
                </a:solidFill>
                <a:latin typeface="Arial" charset="0"/>
                <a:ea typeface="ＭＳ Ｐゴシック" charset="0"/>
                <a:cs typeface="ＭＳ Ｐゴシック" charset="0"/>
              </a:rPr>
              <a:t>”</a:t>
            </a:r>
            <a:endParaRPr lang="en-US" sz="1600" dirty="0">
              <a:solidFill>
                <a:srgbClr val="000000"/>
              </a:solidFill>
              <a:latin typeface="Arial" charset="0"/>
              <a:ea typeface="ＭＳ Ｐゴシック" charset="0"/>
              <a:cs typeface="ＭＳ Ｐゴシック" charset="0"/>
            </a:endParaRPr>
          </a:p>
          <a:p>
            <a:pPr marL="228600" indent="-228600" fontAlgn="base">
              <a:spcBef>
                <a:spcPct val="0"/>
              </a:spcBef>
              <a:spcAft>
                <a:spcPct val="0"/>
              </a:spcAft>
              <a:defRPr/>
            </a:pPr>
            <a:endParaRPr lang="en-US" sz="2000" dirty="0">
              <a:solidFill>
                <a:srgbClr val="000000"/>
              </a:solidFill>
              <a:latin typeface="Times New Roman" charset="0"/>
              <a:ea typeface="ＭＳ Ｐゴシック" charset="0"/>
              <a:cs typeface="ＭＳ Ｐゴシック" charset="0"/>
            </a:endParaRPr>
          </a:p>
        </p:txBody>
      </p:sp>
      <p:sp>
        <p:nvSpPr>
          <p:cNvPr id="963592" name="Rectangle 8"/>
          <p:cNvSpPr>
            <a:spLocks noChangeArrowheads="1"/>
          </p:cNvSpPr>
          <p:nvPr/>
        </p:nvSpPr>
        <p:spPr bwMode="auto">
          <a:xfrm>
            <a:off x="5181008" y="1747838"/>
            <a:ext cx="4111625" cy="442912"/>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marL="90488" indent="-90488" algn="ctr" eaLnBrk="0" fontAlgn="base" hangingPunct="0">
              <a:spcBef>
                <a:spcPct val="0"/>
              </a:spcBef>
              <a:spcAft>
                <a:spcPct val="0"/>
              </a:spcAft>
              <a:defRPr/>
            </a:pPr>
            <a:r>
              <a:rPr lang="en-US" b="1" i="1" dirty="0">
                <a:solidFill>
                  <a:srgbClr val="FFFFFF"/>
                </a:solidFill>
                <a:latin typeface="Arial" charset="0"/>
                <a:ea typeface="ＭＳ Ｐゴシック" charset="0"/>
                <a:cs typeface="ＭＳ Ｐゴシック" charset="0"/>
              </a:rPr>
              <a:t>Measurable objectives</a:t>
            </a:r>
          </a:p>
        </p:txBody>
      </p:sp>
      <p:sp>
        <p:nvSpPr>
          <p:cNvPr id="963593" name="Rectangle 9"/>
          <p:cNvSpPr>
            <a:spLocks noChangeArrowheads="1"/>
          </p:cNvSpPr>
          <p:nvPr/>
        </p:nvSpPr>
        <p:spPr bwMode="auto">
          <a:xfrm>
            <a:off x="5189069" y="2251075"/>
            <a:ext cx="4408487" cy="2781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marL="228600" indent="-228600" fontAlgn="base">
              <a:spcBef>
                <a:spcPct val="0"/>
              </a:spcBef>
              <a:spcAft>
                <a:spcPct val="0"/>
              </a:spcAft>
              <a:defRPr/>
            </a:pPr>
            <a:r>
              <a:rPr lang="en-US" sz="1600" dirty="0">
                <a:solidFill>
                  <a:srgbClr val="000000"/>
                </a:solidFill>
                <a:latin typeface="Arial" charset="0"/>
                <a:ea typeface="ＭＳ Ｐゴシック" charset="0"/>
                <a:cs typeface="ＭＳ Ｐゴシック" charset="0"/>
              </a:rPr>
              <a:t>Provide </a:t>
            </a:r>
            <a:r>
              <a:rPr lang="en-US" sz="1600" i="1" dirty="0">
                <a:solidFill>
                  <a:srgbClr val="000000"/>
                </a:solidFill>
                <a:latin typeface="Arial" charset="0"/>
                <a:ea typeface="ＭＳ Ｐゴシック" charset="0"/>
                <a:cs typeface="ＭＳ Ｐゴシック" charset="0"/>
              </a:rPr>
              <a:t>specific targets</a:t>
            </a:r>
            <a:endParaRPr lang="en-US" sz="1600" dirty="0">
              <a:solidFill>
                <a:srgbClr val="000000"/>
              </a:solidFill>
              <a:latin typeface="Arial" charset="0"/>
              <a:ea typeface="ＭＳ Ｐゴシック" charset="0"/>
              <a:cs typeface="ＭＳ Ｐゴシック" charset="0"/>
            </a:endParaRPr>
          </a:p>
          <a:p>
            <a:pPr marL="228600" indent="-228600" fontAlgn="base">
              <a:spcBef>
                <a:spcPct val="0"/>
              </a:spcBef>
              <a:spcAft>
                <a:spcPct val="0"/>
              </a:spcAft>
              <a:defRPr/>
            </a:pPr>
            <a:r>
              <a:rPr lang="en-US" sz="1600" dirty="0">
                <a:solidFill>
                  <a:srgbClr val="000000"/>
                </a:solidFill>
                <a:latin typeface="Arial" charset="0"/>
                <a:ea typeface="ＭＳ Ｐゴシック" charset="0"/>
                <a:cs typeface="ＭＳ Ｐゴシック" charset="0"/>
              </a:rPr>
              <a:t>Establish baseline to </a:t>
            </a:r>
            <a:r>
              <a:rPr lang="en-US" sz="1600" i="1" dirty="0">
                <a:solidFill>
                  <a:srgbClr val="000000"/>
                </a:solidFill>
                <a:latin typeface="Arial" charset="0"/>
                <a:ea typeface="ＭＳ Ｐゴシック" charset="0"/>
                <a:cs typeface="ＭＳ Ｐゴシック" charset="0"/>
              </a:rPr>
              <a:t>prove</a:t>
            </a:r>
            <a:r>
              <a:rPr lang="en-US" sz="1600" dirty="0">
                <a:solidFill>
                  <a:srgbClr val="000000"/>
                </a:solidFill>
                <a:latin typeface="Arial" charset="0"/>
                <a:ea typeface="ＭＳ Ｐゴシック" charset="0"/>
                <a:cs typeface="ＭＳ Ｐゴシック" charset="0"/>
              </a:rPr>
              <a:t> success</a:t>
            </a:r>
          </a:p>
          <a:p>
            <a:pPr marL="228600" indent="-228600" fontAlgn="base">
              <a:spcBef>
                <a:spcPct val="0"/>
              </a:spcBef>
              <a:spcAft>
                <a:spcPct val="0"/>
              </a:spcAft>
              <a:defRPr/>
            </a:pPr>
            <a:r>
              <a:rPr lang="en-US" sz="1600" dirty="0">
                <a:solidFill>
                  <a:srgbClr val="000000"/>
                </a:solidFill>
                <a:latin typeface="Arial" charset="0"/>
                <a:ea typeface="ＭＳ Ｐゴシック" charset="0"/>
                <a:cs typeface="ＭＳ Ｐゴシック" charset="0"/>
              </a:rPr>
              <a:t>Format:</a:t>
            </a:r>
          </a:p>
          <a:p>
            <a:pPr marL="228600" indent="-228600" fontAlgn="base">
              <a:spcBef>
                <a:spcPct val="0"/>
              </a:spcBef>
              <a:spcAft>
                <a:spcPct val="0"/>
              </a:spcAft>
              <a:buFontTx/>
              <a:buChar char="•"/>
              <a:defRPr/>
            </a:pPr>
            <a:r>
              <a:rPr lang="en-US" sz="1600" dirty="0">
                <a:solidFill>
                  <a:srgbClr val="000000"/>
                </a:solidFill>
                <a:latin typeface="Arial" charset="0"/>
                <a:ea typeface="ＭＳ Ｐゴシック" charset="0"/>
                <a:cs typeface="ＭＳ Ｐゴシック" charset="0"/>
              </a:rPr>
              <a:t>Topic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(what will be improved?)</a:t>
            </a:r>
          </a:p>
          <a:p>
            <a:pPr marL="228600" indent="-228600" fontAlgn="base">
              <a:spcBef>
                <a:spcPct val="0"/>
              </a:spcBef>
              <a:spcAft>
                <a:spcPct val="0"/>
              </a:spcAft>
              <a:buFontTx/>
              <a:buChar char="•"/>
              <a:defRPr/>
            </a:pPr>
            <a:r>
              <a:rPr lang="en-US" sz="1600" dirty="0">
                <a:solidFill>
                  <a:srgbClr val="000000"/>
                </a:solidFill>
                <a:latin typeface="Arial" charset="0"/>
                <a:ea typeface="ＭＳ Ｐゴシック" charset="0"/>
                <a:cs typeface="ＭＳ Ｐゴシック" charset="0"/>
              </a:rPr>
              <a:t>Target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(what is the measurable objective?)</a:t>
            </a:r>
          </a:p>
          <a:p>
            <a:pPr marL="228600" indent="-228600" fontAlgn="base">
              <a:spcBef>
                <a:spcPct val="0"/>
              </a:spcBef>
              <a:spcAft>
                <a:spcPct val="0"/>
              </a:spcAft>
              <a:buFontTx/>
              <a:buChar char="•"/>
              <a:defRPr/>
            </a:pPr>
            <a:r>
              <a:rPr lang="en-US" sz="1600" dirty="0">
                <a:solidFill>
                  <a:srgbClr val="000000"/>
                </a:solidFill>
                <a:latin typeface="Arial" charset="0"/>
                <a:ea typeface="ＭＳ Ｐゴシック" charset="0"/>
                <a:cs typeface="ＭＳ Ｐゴシック" charset="0"/>
              </a:rPr>
              <a:t>Timeframe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(when will these results be realised?)</a:t>
            </a:r>
            <a:br>
              <a:rPr lang="en-US" sz="1600" dirty="0">
                <a:solidFill>
                  <a:srgbClr val="000000"/>
                </a:solidFill>
                <a:latin typeface="Arial" charset="0"/>
                <a:ea typeface="ＭＳ Ｐゴシック" charset="0"/>
                <a:cs typeface="ＭＳ Ｐゴシック" charset="0"/>
              </a:rPr>
            </a:br>
            <a:endParaRPr lang="en-US" sz="1600" dirty="0">
              <a:solidFill>
                <a:srgbClr val="000000"/>
              </a:solidFill>
              <a:latin typeface="Arial" charset="0"/>
              <a:ea typeface="ＭＳ Ｐゴシック" charset="0"/>
              <a:cs typeface="ＭＳ Ｐゴシック" charset="0"/>
            </a:endParaRPr>
          </a:p>
          <a:p>
            <a:pPr marL="228600" indent="-228600" fontAlgn="base">
              <a:spcBef>
                <a:spcPct val="0"/>
              </a:spcBef>
              <a:spcAft>
                <a:spcPct val="0"/>
              </a:spcAft>
              <a:defRPr/>
            </a:pPr>
            <a:endParaRPr lang="en-US" sz="1600" dirty="0">
              <a:solidFill>
                <a:srgbClr val="000000"/>
              </a:solidFill>
              <a:latin typeface="Times New Roman" charset="0"/>
              <a:ea typeface="ＭＳ Ｐゴシック" charset="0"/>
              <a:cs typeface="ＭＳ Ｐゴシック" charset="0"/>
            </a:endParaRPr>
          </a:p>
        </p:txBody>
      </p:sp>
      <p:sp>
        <p:nvSpPr>
          <p:cNvPr id="963598" name="Rectangle 14"/>
          <p:cNvSpPr>
            <a:spLocks noChangeArrowheads="1"/>
          </p:cNvSpPr>
          <p:nvPr/>
        </p:nvSpPr>
        <p:spPr bwMode="auto">
          <a:xfrm>
            <a:off x="3329015" y="5215045"/>
            <a:ext cx="8712315" cy="690575"/>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marL="90488" indent="-90488" algn="ctr" eaLnBrk="0" fontAlgn="base" hangingPunct="0">
              <a:spcBef>
                <a:spcPct val="0"/>
              </a:spcBef>
              <a:spcAft>
                <a:spcPct val="0"/>
              </a:spcAft>
            </a:pPr>
            <a:r>
              <a:rPr lang="en-US" b="1" i="1" dirty="0">
                <a:solidFill>
                  <a:srgbClr val="FFFFFF"/>
                </a:solidFill>
                <a:latin typeface="Arial" charset="0"/>
                <a:ea typeface="ＭＳ Ｐゴシック" charset="0"/>
                <a:cs typeface="ＭＳ Ｐゴシック" charset="0"/>
              </a:rPr>
              <a:t>It</a:t>
            </a:r>
            <a:r>
              <a:rPr lang="en-CA" b="1" i="1" dirty="0">
                <a:solidFill>
                  <a:srgbClr val="FFFFFF"/>
                </a:solidFill>
                <a:latin typeface="Arial" charset="0"/>
                <a:ea typeface="ＭＳ Ｐゴシック" charset="0"/>
                <a:cs typeface="ＭＳ Ｐゴシック" charset="0"/>
              </a:rPr>
              <a:t> may now be</a:t>
            </a:r>
            <a:r>
              <a:rPr lang="en-US" b="1" i="1" dirty="0">
                <a:solidFill>
                  <a:srgbClr val="FFFFFF"/>
                </a:solidFill>
                <a:latin typeface="Arial" charset="0"/>
                <a:ea typeface="ＭＳ Ｐゴシック" charset="0"/>
                <a:cs typeface="ＭＳ Ｐゴシック" charset="0"/>
              </a:rPr>
              <a:t> appropriate to introduce new process measures, metrics, </a:t>
            </a:r>
            <a:br>
              <a:rPr lang="en-US" b="1" i="1" dirty="0">
                <a:solidFill>
                  <a:srgbClr val="FFFFFF"/>
                </a:solidFill>
                <a:latin typeface="Arial" charset="0"/>
                <a:ea typeface="ＭＳ Ｐゴシック" charset="0"/>
                <a:cs typeface="ＭＳ Ｐゴシック" charset="0"/>
              </a:rPr>
            </a:br>
            <a:r>
              <a:rPr lang="en-US" b="1" i="1" dirty="0">
                <a:solidFill>
                  <a:srgbClr val="FFFFFF"/>
                </a:solidFill>
                <a:latin typeface="Arial" charset="0"/>
                <a:ea typeface="ＭＳ Ｐゴシック" charset="0"/>
                <a:cs typeface="ＭＳ Ｐゴシック" charset="0"/>
              </a:rPr>
              <a:t>and key performance indicators (KPIs) to establish baseline performance</a:t>
            </a:r>
          </a:p>
        </p:txBody>
      </p:sp>
      <p:pic>
        <p:nvPicPr>
          <p:cNvPr id="3" name="Picture 2" descr="Arrow in a bulls eye">
            <a:extLst>
              <a:ext uri="{FF2B5EF4-FFF2-40B4-BE49-F238E27FC236}">
                <a16:creationId xmlns:a16="http://schemas.microsoft.com/office/drawing/2014/main" id="{449B134A-CC5A-6B4A-BCE4-7671AA11F45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42400" y="2433745"/>
            <a:ext cx="2998930" cy="1998799"/>
          </a:xfrm>
          <a:prstGeom prst="rect">
            <a:avLst/>
          </a:prstGeom>
        </p:spPr>
      </p:pic>
    </p:spTree>
    <p:extLst>
      <p:ext uri="{BB962C8B-B14F-4D97-AF65-F5344CB8AC3E}">
        <p14:creationId xmlns:p14="http://schemas.microsoft.com/office/powerpoint/2010/main" val="678295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3590"/>
                                        </p:tgtEl>
                                        <p:attrNameLst>
                                          <p:attrName>style.visibility</p:attrName>
                                        </p:attrNameLst>
                                      </p:cBhvr>
                                      <p:to>
                                        <p:strVal val="visible"/>
                                      </p:to>
                                    </p:set>
                                    <p:animEffect transition="in" filter="dissolve">
                                      <p:cBhvr>
                                        <p:cTn id="7" dur="500"/>
                                        <p:tgtEl>
                                          <p:spTgt spid="963590"/>
                                        </p:tgtEl>
                                      </p:cBhvr>
                                    </p:animEffect>
                                  </p:childTnLst>
                                </p:cTn>
                              </p:par>
                              <p:par>
                                <p:cTn id="8" presetID="9" presetClass="entr" presetSubtype="0" fill="hold" nodeType="withEffect">
                                  <p:stCondLst>
                                    <p:cond delay="0"/>
                                  </p:stCondLst>
                                  <p:childTnLst>
                                    <p:set>
                                      <p:cBhvr>
                                        <p:cTn id="9" dur="1" fill="hold">
                                          <p:stCondLst>
                                            <p:cond delay="0"/>
                                          </p:stCondLst>
                                        </p:cTn>
                                        <p:tgtEl>
                                          <p:spTgt spid="963591">
                                            <p:txEl>
                                              <p:pRg st="0" end="0"/>
                                            </p:txEl>
                                          </p:spTgt>
                                        </p:tgtEl>
                                        <p:attrNameLst>
                                          <p:attrName>style.visibility</p:attrName>
                                        </p:attrNameLst>
                                      </p:cBhvr>
                                      <p:to>
                                        <p:strVal val="visible"/>
                                      </p:to>
                                    </p:set>
                                    <p:animEffect transition="in" filter="dissolve">
                                      <p:cBhvr>
                                        <p:cTn id="10" dur="500"/>
                                        <p:tgtEl>
                                          <p:spTgt spid="963591">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63591">
                                            <p:txEl>
                                              <p:pRg st="1" end="1"/>
                                            </p:txEl>
                                          </p:spTgt>
                                        </p:tgtEl>
                                        <p:attrNameLst>
                                          <p:attrName>style.visibility</p:attrName>
                                        </p:attrNameLst>
                                      </p:cBhvr>
                                      <p:to>
                                        <p:strVal val="visible"/>
                                      </p:to>
                                    </p:set>
                                    <p:animEffect transition="in" filter="dissolve">
                                      <p:cBhvr>
                                        <p:cTn id="13" dur="500"/>
                                        <p:tgtEl>
                                          <p:spTgt spid="963591">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963591">
                                            <p:txEl>
                                              <p:pRg st="2" end="2"/>
                                            </p:txEl>
                                          </p:spTgt>
                                        </p:tgtEl>
                                        <p:attrNameLst>
                                          <p:attrName>style.visibility</p:attrName>
                                        </p:attrNameLst>
                                      </p:cBhvr>
                                      <p:to>
                                        <p:strVal val="visible"/>
                                      </p:to>
                                    </p:set>
                                    <p:animEffect transition="in" filter="dissolve">
                                      <p:cBhvr>
                                        <p:cTn id="16" dur="500"/>
                                        <p:tgtEl>
                                          <p:spTgt spid="963591">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963591">
                                            <p:txEl>
                                              <p:pRg st="3" end="3"/>
                                            </p:txEl>
                                          </p:spTgt>
                                        </p:tgtEl>
                                        <p:attrNameLst>
                                          <p:attrName>style.visibility</p:attrName>
                                        </p:attrNameLst>
                                      </p:cBhvr>
                                      <p:to>
                                        <p:strVal val="visible"/>
                                      </p:to>
                                    </p:set>
                                    <p:animEffect transition="in" filter="dissolve">
                                      <p:cBhvr>
                                        <p:cTn id="19" dur="500"/>
                                        <p:tgtEl>
                                          <p:spTgt spid="963591">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963589"/>
                                        </p:tgtEl>
                                        <p:attrNameLst>
                                          <p:attrName>style.visibility</p:attrName>
                                        </p:attrNameLst>
                                      </p:cBhvr>
                                      <p:to>
                                        <p:strVal val="visible"/>
                                      </p:to>
                                    </p:set>
                                    <p:animEffect transition="in" filter="dissolve">
                                      <p:cBhvr>
                                        <p:cTn id="24" dur="500"/>
                                        <p:tgtEl>
                                          <p:spTgt spid="96358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63592"/>
                                        </p:tgtEl>
                                        <p:attrNameLst>
                                          <p:attrName>style.visibility</p:attrName>
                                        </p:attrNameLst>
                                      </p:cBhvr>
                                      <p:to>
                                        <p:strVal val="visible"/>
                                      </p:to>
                                    </p:set>
                                    <p:animEffect transition="in" filter="dissolve">
                                      <p:cBhvr>
                                        <p:cTn id="27" dur="500"/>
                                        <p:tgtEl>
                                          <p:spTgt spid="963592"/>
                                        </p:tgtEl>
                                      </p:cBhvr>
                                    </p:animEffect>
                                  </p:childTnLst>
                                </p:cTn>
                              </p:par>
                              <p:par>
                                <p:cTn id="28" presetID="9" presetClass="entr" presetSubtype="0" fill="hold" nodeType="withEffect">
                                  <p:stCondLst>
                                    <p:cond delay="0"/>
                                  </p:stCondLst>
                                  <p:childTnLst>
                                    <p:set>
                                      <p:cBhvr>
                                        <p:cTn id="29" dur="1" fill="hold">
                                          <p:stCondLst>
                                            <p:cond delay="0"/>
                                          </p:stCondLst>
                                        </p:cTn>
                                        <p:tgtEl>
                                          <p:spTgt spid="963593">
                                            <p:txEl>
                                              <p:pRg st="0" end="0"/>
                                            </p:txEl>
                                          </p:spTgt>
                                        </p:tgtEl>
                                        <p:attrNameLst>
                                          <p:attrName>style.visibility</p:attrName>
                                        </p:attrNameLst>
                                      </p:cBhvr>
                                      <p:to>
                                        <p:strVal val="visible"/>
                                      </p:to>
                                    </p:set>
                                    <p:animEffect transition="in" filter="dissolve">
                                      <p:cBhvr>
                                        <p:cTn id="30" dur="500"/>
                                        <p:tgtEl>
                                          <p:spTgt spid="963593">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963593">
                                            <p:txEl>
                                              <p:pRg st="1" end="1"/>
                                            </p:txEl>
                                          </p:spTgt>
                                        </p:tgtEl>
                                        <p:attrNameLst>
                                          <p:attrName>style.visibility</p:attrName>
                                        </p:attrNameLst>
                                      </p:cBhvr>
                                      <p:to>
                                        <p:strVal val="visible"/>
                                      </p:to>
                                    </p:set>
                                    <p:animEffect transition="in" filter="dissolve">
                                      <p:cBhvr>
                                        <p:cTn id="33" dur="500"/>
                                        <p:tgtEl>
                                          <p:spTgt spid="963593">
                                            <p:txEl>
                                              <p:pRg st="1" end="1"/>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963593">
                                            <p:txEl>
                                              <p:pRg st="2" end="2"/>
                                            </p:txEl>
                                          </p:spTgt>
                                        </p:tgtEl>
                                        <p:attrNameLst>
                                          <p:attrName>style.visibility</p:attrName>
                                        </p:attrNameLst>
                                      </p:cBhvr>
                                      <p:to>
                                        <p:strVal val="visible"/>
                                      </p:to>
                                    </p:set>
                                    <p:animEffect transition="in" filter="dissolve">
                                      <p:cBhvr>
                                        <p:cTn id="36" dur="500"/>
                                        <p:tgtEl>
                                          <p:spTgt spid="963593">
                                            <p:txEl>
                                              <p:pRg st="2" end="2"/>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963593">
                                            <p:txEl>
                                              <p:pRg st="3" end="3"/>
                                            </p:txEl>
                                          </p:spTgt>
                                        </p:tgtEl>
                                        <p:attrNameLst>
                                          <p:attrName>style.visibility</p:attrName>
                                        </p:attrNameLst>
                                      </p:cBhvr>
                                      <p:to>
                                        <p:strVal val="visible"/>
                                      </p:to>
                                    </p:set>
                                    <p:animEffect transition="in" filter="dissolve">
                                      <p:cBhvr>
                                        <p:cTn id="39" dur="500"/>
                                        <p:tgtEl>
                                          <p:spTgt spid="963593">
                                            <p:txEl>
                                              <p:pRg st="3" end="3"/>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963593">
                                            <p:txEl>
                                              <p:pRg st="4" end="4"/>
                                            </p:txEl>
                                          </p:spTgt>
                                        </p:tgtEl>
                                        <p:attrNameLst>
                                          <p:attrName>style.visibility</p:attrName>
                                        </p:attrNameLst>
                                      </p:cBhvr>
                                      <p:to>
                                        <p:strVal val="visible"/>
                                      </p:to>
                                    </p:set>
                                    <p:animEffect transition="in" filter="dissolve">
                                      <p:cBhvr>
                                        <p:cTn id="42" dur="500"/>
                                        <p:tgtEl>
                                          <p:spTgt spid="963593">
                                            <p:txEl>
                                              <p:pRg st="4" end="4"/>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963593">
                                            <p:txEl>
                                              <p:pRg st="5" end="5"/>
                                            </p:txEl>
                                          </p:spTgt>
                                        </p:tgtEl>
                                        <p:attrNameLst>
                                          <p:attrName>style.visibility</p:attrName>
                                        </p:attrNameLst>
                                      </p:cBhvr>
                                      <p:to>
                                        <p:strVal val="visible"/>
                                      </p:to>
                                    </p:set>
                                    <p:animEffect transition="in" filter="dissolve">
                                      <p:cBhvr>
                                        <p:cTn id="45" dur="500"/>
                                        <p:tgtEl>
                                          <p:spTgt spid="963593">
                                            <p:txEl>
                                              <p:pRg st="5" end="5"/>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963598"/>
                                        </p:tgtEl>
                                        <p:attrNameLst>
                                          <p:attrName>style.visibility</p:attrName>
                                        </p:attrNameLst>
                                      </p:cBhvr>
                                      <p:to>
                                        <p:strVal val="visible"/>
                                      </p:to>
                                    </p:set>
                                    <p:animEffect transition="in" filter="dissolve">
                                      <p:cBhvr>
                                        <p:cTn id="50" dur="500"/>
                                        <p:tgtEl>
                                          <p:spTgt spid="963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0" grpId="0" animBg="1"/>
      <p:bldP spid="963592" grpId="0" animBg="1"/>
      <p:bldP spid="96359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BA191A-56F7-274F-9022-9AADF5591F2D}"/>
              </a:ext>
            </a:extLst>
          </p:cNvPr>
          <p:cNvSpPr>
            <a:spLocks noGrp="1"/>
          </p:cNvSpPr>
          <p:nvPr>
            <p:ph type="title"/>
          </p:nvPr>
        </p:nvSpPr>
        <p:spPr/>
        <p:txBody>
          <a:bodyPr/>
          <a:lstStyle/>
          <a:p>
            <a:r>
              <a:rPr lang="en-US" dirty="0"/>
              <a:t>Example from in-person workshop – assessment to goals</a:t>
            </a:r>
          </a:p>
        </p:txBody>
      </p:sp>
      <p:pic>
        <p:nvPicPr>
          <p:cNvPr id="49154" name="Picture 2" descr="page83image41542176">
            <a:extLst>
              <a:ext uri="{FF2B5EF4-FFF2-40B4-BE49-F238E27FC236}">
                <a16:creationId xmlns:a16="http://schemas.microsoft.com/office/drawing/2014/main" id="{2AE9BE9F-5324-F44D-89CD-85F5B7B17D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1412" y="652465"/>
            <a:ext cx="4484721" cy="6209614"/>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page84image41921712">
            <a:extLst>
              <a:ext uri="{FF2B5EF4-FFF2-40B4-BE49-F238E27FC236}">
                <a16:creationId xmlns:a16="http://schemas.microsoft.com/office/drawing/2014/main" id="{558500D9-6180-2A4E-8BCB-76E4B4A55E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686331"/>
            <a:ext cx="4184626" cy="6025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6B2C3C-A5EE-AE48-A4AC-B735282B29EA}"/>
              </a:ext>
            </a:extLst>
          </p:cNvPr>
          <p:cNvSpPr/>
          <p:nvPr/>
        </p:nvSpPr>
        <p:spPr>
          <a:xfrm>
            <a:off x="8231693" y="1100667"/>
            <a:ext cx="2048933" cy="561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69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ssolve">
                                      <p:cBhvr>
                                        <p:cTn id="7" dur="500"/>
                                        <p:tgtEl>
                                          <p:spTgt spid="491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9155"/>
                                        </p:tgtEl>
                                        <p:attrNameLst>
                                          <p:attrName>style.visibility</p:attrName>
                                        </p:attrNameLst>
                                      </p:cBhvr>
                                      <p:to>
                                        <p:strVal val="visible"/>
                                      </p:to>
                                    </p:set>
                                    <p:animEffect transition="in" filter="dissolve">
                                      <p:cBhvr>
                                        <p:cTn id="12" dur="500"/>
                                        <p:tgtEl>
                                          <p:spTgt spid="491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E031-4F83-5949-A14D-592D89A71854}"/>
              </a:ext>
            </a:extLst>
          </p:cNvPr>
          <p:cNvSpPr>
            <a:spLocks noGrp="1"/>
          </p:cNvSpPr>
          <p:nvPr>
            <p:ph type="title"/>
          </p:nvPr>
        </p:nvSpPr>
        <p:spPr/>
        <p:txBody>
          <a:bodyPr/>
          <a:lstStyle/>
          <a:p>
            <a:r>
              <a:rPr lang="en-US" dirty="0">
                <a:latin typeface="Arial" panose="020B0604020202020204" pitchFamily="34" charset="0"/>
              </a:rPr>
              <a:t>Case for Action summary</a:t>
            </a:r>
          </a:p>
        </p:txBody>
      </p:sp>
      <p:grpSp>
        <p:nvGrpSpPr>
          <p:cNvPr id="18" name="Group 17">
            <a:extLst>
              <a:ext uri="{FF2B5EF4-FFF2-40B4-BE49-F238E27FC236}">
                <a16:creationId xmlns:a16="http://schemas.microsoft.com/office/drawing/2014/main" id="{4078AEB4-EFEB-414A-88E4-8B5FAF931721}"/>
              </a:ext>
            </a:extLst>
          </p:cNvPr>
          <p:cNvGrpSpPr/>
          <p:nvPr/>
        </p:nvGrpSpPr>
        <p:grpSpPr>
          <a:xfrm>
            <a:off x="1078512" y="914107"/>
            <a:ext cx="2323008" cy="2366054"/>
            <a:chOff x="1193179" y="1169504"/>
            <a:chExt cx="3097344" cy="3154738"/>
          </a:xfrm>
        </p:grpSpPr>
        <p:sp>
          <p:nvSpPr>
            <p:cNvPr id="7" name="AutoShape 10">
              <a:extLst>
                <a:ext uri="{FF2B5EF4-FFF2-40B4-BE49-F238E27FC236}">
                  <a16:creationId xmlns:a16="http://schemas.microsoft.com/office/drawing/2014/main" id="{B6A6691E-947F-4545-AA13-FC984AF4E98A}"/>
                </a:ext>
              </a:extLst>
            </p:cNvPr>
            <p:cNvSpPr>
              <a:spLocks noChangeArrowheads="1"/>
            </p:cNvSpPr>
            <p:nvPr/>
          </p:nvSpPr>
          <p:spPr bwMode="auto">
            <a:xfrm>
              <a:off x="1193179" y="2001490"/>
              <a:ext cx="3097344" cy="2322752"/>
            </a:xfrm>
            <a:prstGeom prst="flowChartAlternateProcess">
              <a:avLst/>
            </a:prstGeom>
            <a:solidFill>
              <a:srgbClr val="EBC1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marL="4763" algn="ctr" eaLnBrk="0" fontAlgn="base" hangingPunct="0">
                <a:lnSpc>
                  <a:spcPct val="80000"/>
                </a:lnSpc>
                <a:spcBef>
                  <a:spcPct val="0"/>
                </a:spcBef>
                <a:spcAft>
                  <a:spcPct val="0"/>
                </a:spcAft>
                <a:buClr>
                  <a:srgbClr val="000000"/>
                </a:buClr>
              </a:pPr>
              <a:r>
                <a:rPr lang="en-US" dirty="0">
                  <a:solidFill>
                    <a:srgbClr val="000000"/>
                  </a:solidFill>
                  <a:latin typeface="Arial" panose="020B0604020202020204" pitchFamily="34" charset="0"/>
                  <a:ea typeface="ＭＳ Ｐゴシック" charset="0"/>
                  <a:cs typeface="Arial" panose="020B0604020202020204" pitchFamily="34" charset="0"/>
                </a:rPr>
                <a:t>All stakeholders have </a:t>
              </a:r>
              <a:r>
                <a:rPr lang="en-US" i="1" dirty="0">
                  <a:solidFill>
                    <a:srgbClr val="000000"/>
                  </a:solidFill>
                  <a:latin typeface="Arial" panose="020B0604020202020204" pitchFamily="34" charset="0"/>
                  <a:ea typeface="ＭＳ Ｐゴシック" charset="0"/>
                  <a:cs typeface="Arial" panose="020B0604020202020204" pitchFamily="34" charset="0"/>
                </a:rPr>
                <a:t>real</a:t>
              </a:r>
              <a:r>
                <a:rPr lang="en-US" dirty="0">
                  <a:solidFill>
                    <a:srgbClr val="000000"/>
                  </a:solidFill>
                  <a:latin typeface="Arial" panose="020B0604020202020204" pitchFamily="34" charset="0"/>
                  <a:ea typeface="ＭＳ Ｐゴシック" charset="0"/>
                  <a:cs typeface="Arial" panose="020B0604020202020204" pitchFamily="34" charset="0"/>
                </a:rPr>
                <a:t> issues with the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as-is process –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it needs attention!</a:t>
              </a:r>
            </a:p>
          </p:txBody>
        </p:sp>
        <p:sp>
          <p:nvSpPr>
            <p:cNvPr id="8" name="Rectangle 7">
              <a:extLst>
                <a:ext uri="{FF2B5EF4-FFF2-40B4-BE49-F238E27FC236}">
                  <a16:creationId xmlns:a16="http://schemas.microsoft.com/office/drawing/2014/main" id="{5BD658E9-F69F-2F42-83C4-9E2D529107D1}"/>
                </a:ext>
              </a:extLst>
            </p:cNvPr>
            <p:cNvSpPr/>
            <p:nvPr/>
          </p:nvSpPr>
          <p:spPr>
            <a:xfrm>
              <a:off x="1824773" y="1169504"/>
              <a:ext cx="1834156" cy="830997"/>
            </a:xfrm>
            <a:prstGeom prst="rect">
              <a:avLst/>
            </a:prstGeom>
          </p:spPr>
          <p:txBody>
            <a:bodyPr wrap="none">
              <a:noAutofit/>
            </a:bodyPr>
            <a:lstStyle/>
            <a:p>
              <a:pPr algn="ctr" eaLnBrk="0" fontAlgn="base" hangingPunct="0">
                <a:lnSpc>
                  <a:spcPct val="80000"/>
                </a:lnSpc>
                <a:spcBef>
                  <a:spcPct val="32000"/>
                </a:spcBef>
                <a:spcAft>
                  <a:spcPct val="0"/>
                </a:spcAft>
                <a:buClr>
                  <a:srgbClr val="000000"/>
                </a:buClr>
              </a:pPr>
              <a:r>
                <a:rPr lang="en-US" dirty="0">
                  <a:solidFill>
                    <a:srgbClr val="000000"/>
                  </a:solidFill>
                  <a:latin typeface="Arial" panose="020B0604020202020204" pitchFamily="34" charset="0"/>
                  <a:ea typeface="ＭＳ Ｐゴシック" charset="0"/>
                  <a:cs typeface="Arial" panose="020B0604020202020204" pitchFamily="34" charset="0"/>
                </a:rPr>
                <a:t>Stakeholder</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assessment</a:t>
              </a:r>
            </a:p>
          </p:txBody>
        </p:sp>
      </p:grpSp>
      <p:sp>
        <p:nvSpPr>
          <p:cNvPr id="15" name="AutoShape 10">
            <a:extLst>
              <a:ext uri="{FF2B5EF4-FFF2-40B4-BE49-F238E27FC236}">
                <a16:creationId xmlns:a16="http://schemas.microsoft.com/office/drawing/2014/main" id="{67D10740-AFEB-F74C-B1B2-7CA15A561953}"/>
              </a:ext>
            </a:extLst>
          </p:cNvPr>
          <p:cNvSpPr>
            <a:spLocks noChangeArrowheads="1"/>
          </p:cNvSpPr>
          <p:nvPr/>
        </p:nvSpPr>
        <p:spPr bwMode="auto">
          <a:xfrm>
            <a:off x="1078512" y="3438417"/>
            <a:ext cx="2323008" cy="745511"/>
          </a:xfrm>
          <a:prstGeom prst="flowChartAlternateProcess">
            <a:avLst/>
          </a:prstGeom>
          <a:solidFill>
            <a:srgbClr val="EBC1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67500" anchor="ctr" anchorCtr="0"/>
          <a:lstStyle/>
          <a:p>
            <a:pPr marL="4763" algn="ctr" eaLnBrk="0" fontAlgn="base" hangingPunct="0">
              <a:lnSpc>
                <a:spcPct val="80000"/>
              </a:lnSpc>
              <a:spcBef>
                <a:spcPct val="0"/>
              </a:spcBef>
              <a:spcAft>
                <a:spcPct val="0"/>
              </a:spcAft>
              <a:buClr>
                <a:srgbClr val="000000"/>
              </a:buClr>
            </a:pPr>
            <a:r>
              <a:rPr lang="en-US" i="1" dirty="0">
                <a:solidFill>
                  <a:srgbClr val="000000"/>
                </a:solidFill>
                <a:latin typeface="Arial" panose="020B0604020202020204" pitchFamily="34" charset="0"/>
                <a:ea typeface="ＭＳ Ｐゴシック" charset="0"/>
                <a:cs typeface="Arial" panose="020B0604020202020204" pitchFamily="34" charset="0"/>
              </a:rPr>
              <a:t>Factual and unexaggerated</a:t>
            </a:r>
          </a:p>
        </p:txBody>
      </p:sp>
      <p:grpSp>
        <p:nvGrpSpPr>
          <p:cNvPr id="19" name="Group 18">
            <a:extLst>
              <a:ext uri="{FF2B5EF4-FFF2-40B4-BE49-F238E27FC236}">
                <a16:creationId xmlns:a16="http://schemas.microsoft.com/office/drawing/2014/main" id="{749E6254-D45A-CE49-9E66-E1B39F4260BA}"/>
              </a:ext>
            </a:extLst>
          </p:cNvPr>
          <p:cNvGrpSpPr/>
          <p:nvPr/>
        </p:nvGrpSpPr>
        <p:grpSpPr>
          <a:xfrm>
            <a:off x="4976133" y="914108"/>
            <a:ext cx="2323009" cy="2366905"/>
            <a:chOff x="4865310" y="1169503"/>
            <a:chExt cx="3097345" cy="3155873"/>
          </a:xfrm>
        </p:grpSpPr>
        <p:sp>
          <p:nvSpPr>
            <p:cNvPr id="6" name="AutoShape 12">
              <a:extLst>
                <a:ext uri="{FF2B5EF4-FFF2-40B4-BE49-F238E27FC236}">
                  <a16:creationId xmlns:a16="http://schemas.microsoft.com/office/drawing/2014/main" id="{0B523C38-3D0E-8847-B4F8-90D919DC47CA}"/>
                </a:ext>
              </a:extLst>
            </p:cNvPr>
            <p:cNvSpPr>
              <a:spLocks noChangeArrowheads="1"/>
            </p:cNvSpPr>
            <p:nvPr/>
          </p:nvSpPr>
          <p:spPr bwMode="auto">
            <a:xfrm>
              <a:off x="4865310" y="2001489"/>
              <a:ext cx="3097345" cy="2323887"/>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D9FC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81000" anchor="ctr" anchorCtr="1"/>
            <a:lstStyle/>
            <a:p>
              <a:pPr algn="ctr" eaLnBrk="0" fontAlgn="base" hangingPunct="0">
                <a:lnSpc>
                  <a:spcPct val="80000"/>
                </a:lnSpc>
                <a:spcBef>
                  <a:spcPct val="0"/>
                </a:spcBef>
                <a:spcAft>
                  <a:spcPct val="0"/>
                </a:spcAft>
                <a:buClr>
                  <a:srgbClr val="000000"/>
                </a:buClr>
              </a:pPr>
              <a:r>
                <a:rPr lang="en-US" dirty="0">
                  <a:solidFill>
                    <a:srgbClr val="000000"/>
                  </a:solidFill>
                  <a:latin typeface="Arial" panose="020B0604020202020204" pitchFamily="34" charset="0"/>
                  <a:ea typeface="ＭＳ Ｐゴシック" charset="0"/>
                  <a:cs typeface="Arial" panose="020B0604020202020204" pitchFamily="34" charset="0"/>
                </a:rPr>
                <a:t>These issues have surfaced because of changes </a:t>
              </a:r>
              <a:r>
                <a:rPr lang="en-US" i="1" dirty="0">
                  <a:solidFill>
                    <a:srgbClr val="000000"/>
                  </a:solidFill>
                  <a:latin typeface="Arial" panose="020B0604020202020204" pitchFamily="34" charset="0"/>
                  <a:ea typeface="ＭＳ Ｐゴシック" charset="0"/>
                  <a:cs typeface="Arial" panose="020B0604020202020204" pitchFamily="34" charset="0"/>
                </a:rPr>
                <a:t>beyond our control</a:t>
              </a:r>
              <a:r>
                <a:rPr lang="en-US" dirty="0">
                  <a:solidFill>
                    <a:srgbClr val="000000"/>
                  </a:solidFill>
                  <a:latin typeface="Arial" panose="020B0604020202020204" pitchFamily="34" charset="0"/>
                  <a:ea typeface="ＭＳ Ｐゴシック" charset="0"/>
                  <a:cs typeface="Arial" panose="020B0604020202020204" pitchFamily="34" charset="0"/>
                </a:rPr>
                <a:t> in the wider environment.</a:t>
              </a:r>
            </a:p>
          </p:txBody>
        </p:sp>
        <p:sp>
          <p:nvSpPr>
            <p:cNvPr id="10" name="Rectangle 9">
              <a:extLst>
                <a:ext uri="{FF2B5EF4-FFF2-40B4-BE49-F238E27FC236}">
                  <a16:creationId xmlns:a16="http://schemas.microsoft.com/office/drawing/2014/main" id="{5A7DB6C3-1F7F-3C44-AC87-E1F11DA92A23}"/>
                </a:ext>
              </a:extLst>
            </p:cNvPr>
            <p:cNvSpPr/>
            <p:nvPr/>
          </p:nvSpPr>
          <p:spPr>
            <a:xfrm>
              <a:off x="5791055" y="1169503"/>
              <a:ext cx="1245854" cy="461665"/>
            </a:xfrm>
            <a:prstGeom prst="rect">
              <a:avLst/>
            </a:prstGeom>
          </p:spPr>
          <p:txBody>
            <a:bodyPr wrap="none">
              <a:noAutofit/>
            </a:bodyPr>
            <a:lstStyle/>
            <a:p>
              <a:pPr algn="ctr" eaLnBrk="0" fontAlgn="base" hangingPunct="0">
                <a:lnSpc>
                  <a:spcPct val="80000"/>
                </a:lnSpc>
                <a:spcBef>
                  <a:spcPct val="32000"/>
                </a:spcBef>
                <a:spcAft>
                  <a:spcPct val="0"/>
                </a:spcAft>
                <a:buClr>
                  <a:srgbClr val="000000"/>
                </a:buClr>
              </a:pPr>
              <a:r>
                <a:rPr lang="en-US" dirty="0">
                  <a:solidFill>
                    <a:srgbClr val="000000"/>
                  </a:solidFill>
                  <a:latin typeface="Arial" panose="020B0604020202020204" pitchFamily="34" charset="0"/>
                  <a:ea typeface="ＭＳ Ｐゴシック" charset="0"/>
                  <a:cs typeface="Arial" panose="020B0604020202020204" pitchFamily="34" charset="0"/>
                </a:rPr>
                <a:t>Context</a:t>
              </a:r>
            </a:p>
          </p:txBody>
        </p:sp>
      </p:grpSp>
      <p:sp>
        <p:nvSpPr>
          <p:cNvPr id="16" name="AutoShape 12">
            <a:extLst>
              <a:ext uri="{FF2B5EF4-FFF2-40B4-BE49-F238E27FC236}">
                <a16:creationId xmlns:a16="http://schemas.microsoft.com/office/drawing/2014/main" id="{49DD80E3-7968-EE47-8E6A-4021CAA4FBBD}"/>
              </a:ext>
            </a:extLst>
          </p:cNvPr>
          <p:cNvSpPr>
            <a:spLocks noChangeArrowheads="1"/>
          </p:cNvSpPr>
          <p:nvPr/>
        </p:nvSpPr>
        <p:spPr bwMode="auto">
          <a:xfrm>
            <a:off x="4976133" y="3438415"/>
            <a:ext cx="2323009" cy="745876"/>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D9FC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67500" anchor="ctr" anchorCtr="0"/>
          <a:lstStyle/>
          <a:p>
            <a:pPr algn="ctr" eaLnBrk="0" fontAlgn="base" hangingPunct="0">
              <a:lnSpc>
                <a:spcPct val="80000"/>
              </a:lnSpc>
              <a:spcBef>
                <a:spcPct val="0"/>
              </a:spcBef>
              <a:spcAft>
                <a:spcPct val="0"/>
              </a:spcAft>
              <a:buClr>
                <a:srgbClr val="000000"/>
              </a:buClr>
            </a:pPr>
            <a:r>
              <a:rPr lang="en-US" i="1" dirty="0">
                <a:solidFill>
                  <a:srgbClr val="000000"/>
                </a:solidFill>
                <a:latin typeface="Arial" panose="020B0604020202020204" pitchFamily="34" charset="0"/>
                <a:ea typeface="ＭＳ Ｐゴシック" charset="0"/>
                <a:cs typeface="Arial" panose="020B0604020202020204" pitchFamily="34" charset="0"/>
              </a:rPr>
              <a:t>Blame-free and</a:t>
            </a:r>
            <a:br>
              <a:rPr lang="en-US" i="1" dirty="0">
                <a:solidFill>
                  <a:srgbClr val="000000"/>
                </a:solidFill>
                <a:latin typeface="Arial" panose="020B0604020202020204" pitchFamily="34" charset="0"/>
                <a:ea typeface="ＭＳ Ｐゴシック" charset="0"/>
                <a:cs typeface="Arial" panose="020B0604020202020204" pitchFamily="34" charset="0"/>
              </a:rPr>
            </a:br>
            <a:r>
              <a:rPr lang="en-US" i="1" dirty="0">
                <a:solidFill>
                  <a:srgbClr val="000000"/>
                </a:solidFill>
                <a:latin typeface="Arial" panose="020B0604020202020204" pitchFamily="34" charset="0"/>
                <a:ea typeface="ＭＳ Ｐゴシック" charset="0"/>
                <a:cs typeface="Arial" panose="020B0604020202020204" pitchFamily="34" charset="0"/>
              </a:rPr>
              <a:t>non-threatening</a:t>
            </a:r>
          </a:p>
        </p:txBody>
      </p:sp>
      <p:grpSp>
        <p:nvGrpSpPr>
          <p:cNvPr id="20" name="Group 19">
            <a:extLst>
              <a:ext uri="{FF2B5EF4-FFF2-40B4-BE49-F238E27FC236}">
                <a16:creationId xmlns:a16="http://schemas.microsoft.com/office/drawing/2014/main" id="{E367D926-0047-A342-AF2A-E9F95CB12C37}"/>
              </a:ext>
            </a:extLst>
          </p:cNvPr>
          <p:cNvGrpSpPr/>
          <p:nvPr/>
        </p:nvGrpSpPr>
        <p:grpSpPr>
          <a:xfrm>
            <a:off x="8873756" y="914107"/>
            <a:ext cx="2323009" cy="2366164"/>
            <a:chOff x="8537442" y="1169503"/>
            <a:chExt cx="3097345" cy="3154885"/>
          </a:xfrm>
        </p:grpSpPr>
        <p:sp>
          <p:nvSpPr>
            <p:cNvPr id="9" name="AutoShape 12">
              <a:extLst>
                <a:ext uri="{FF2B5EF4-FFF2-40B4-BE49-F238E27FC236}">
                  <a16:creationId xmlns:a16="http://schemas.microsoft.com/office/drawing/2014/main" id="{23D8B8CC-DD61-F34F-A5CD-716871ED0C64}"/>
                </a:ext>
              </a:extLst>
            </p:cNvPr>
            <p:cNvSpPr>
              <a:spLocks noChangeArrowheads="1"/>
            </p:cNvSpPr>
            <p:nvPr/>
          </p:nvSpPr>
          <p:spPr bwMode="auto">
            <a:xfrm>
              <a:off x="8537442" y="2000501"/>
              <a:ext cx="3097345" cy="2323887"/>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eaLnBrk="0" fontAlgn="base" hangingPunct="0">
                <a:lnSpc>
                  <a:spcPct val="80000"/>
                </a:lnSpc>
                <a:spcBef>
                  <a:spcPct val="0"/>
                </a:spcBef>
                <a:spcAft>
                  <a:spcPct val="0"/>
                </a:spcAft>
                <a:buClr>
                  <a:srgbClr val="000000"/>
                </a:buClr>
              </a:pPr>
              <a:r>
                <a:rPr lang="en-US" dirty="0">
                  <a:solidFill>
                    <a:srgbClr val="000000"/>
                  </a:solidFill>
                  <a:latin typeface="Arial" panose="020B0604020202020204" pitchFamily="34" charset="0"/>
                  <a:ea typeface="ＭＳ Ｐゴシック" charset="0"/>
                  <a:cs typeface="Arial" panose="020B0604020202020204" pitchFamily="34" charset="0"/>
                </a:rPr>
                <a:t>If we don’t fix this process, there are </a:t>
              </a:r>
              <a:r>
                <a:rPr lang="en-US" i="1" dirty="0">
                  <a:solidFill>
                    <a:srgbClr val="000000"/>
                  </a:solidFill>
                  <a:latin typeface="Arial" panose="020B0604020202020204" pitchFamily="34" charset="0"/>
                  <a:ea typeface="ＭＳ Ｐゴシック" charset="0"/>
                  <a:cs typeface="Arial" panose="020B0604020202020204" pitchFamily="34" charset="0"/>
                </a:rPr>
                <a:t>serious</a:t>
              </a:r>
              <a:r>
                <a:rPr lang="en-US" dirty="0">
                  <a:solidFill>
                    <a:srgbClr val="000000"/>
                  </a:solidFill>
                  <a:latin typeface="Arial" panose="020B0604020202020204" pitchFamily="34" charset="0"/>
                  <a:ea typeface="ＭＳ Ｐゴシック" charset="0"/>
                  <a:cs typeface="Arial" panose="020B0604020202020204" pitchFamily="34" charset="0"/>
                </a:rPr>
                <a:t> consequences – individually and for the enterprise.</a:t>
              </a:r>
            </a:p>
          </p:txBody>
        </p:sp>
        <p:sp>
          <p:nvSpPr>
            <p:cNvPr id="11" name="Rectangle 10">
              <a:extLst>
                <a:ext uri="{FF2B5EF4-FFF2-40B4-BE49-F238E27FC236}">
                  <a16:creationId xmlns:a16="http://schemas.microsoft.com/office/drawing/2014/main" id="{11909463-39D8-1146-B2E6-ABEBDB4B253F}"/>
                </a:ext>
              </a:extLst>
            </p:cNvPr>
            <p:cNvSpPr/>
            <p:nvPr/>
          </p:nvSpPr>
          <p:spPr>
            <a:xfrm>
              <a:off x="8952847" y="1169503"/>
              <a:ext cx="2266533" cy="700029"/>
            </a:xfrm>
            <a:prstGeom prst="rect">
              <a:avLst/>
            </a:prstGeom>
          </p:spPr>
          <p:txBody>
            <a:bodyPr wrap="none">
              <a:noAutofit/>
            </a:bodyPr>
            <a:lstStyle/>
            <a:p>
              <a:pPr algn="ctr" eaLnBrk="0" fontAlgn="base" hangingPunct="0">
                <a:lnSpc>
                  <a:spcPct val="80000"/>
                </a:lnSpc>
                <a:spcBef>
                  <a:spcPct val="32000"/>
                </a:spcBef>
                <a:spcAft>
                  <a:spcPct val="0"/>
                </a:spcAft>
                <a:buClr>
                  <a:srgbClr val="000000"/>
                </a:buClr>
              </a:pPr>
              <a:r>
                <a:rPr lang="en-US" dirty="0">
                  <a:solidFill>
                    <a:srgbClr val="000000"/>
                  </a:solidFill>
                  <a:latin typeface="Arial" panose="020B0604020202020204" pitchFamily="34" charset="0"/>
                  <a:ea typeface="ＭＳ Ｐゴシック" charset="0"/>
                  <a:cs typeface="Arial" panose="020B0604020202020204" pitchFamily="34" charset="0"/>
                </a:rPr>
                <a:t>Consequences </a:t>
              </a:r>
              <a:br>
                <a:rPr lang="en-US" dirty="0">
                  <a:solidFill>
                    <a:srgbClr val="000000"/>
                  </a:solidFill>
                  <a:latin typeface="Arial" panose="020B0604020202020204" pitchFamily="34" charset="0"/>
                  <a:ea typeface="ＭＳ Ｐゴシック" charset="0"/>
                  <a:cs typeface="Arial" panose="020B0604020202020204" pitchFamily="34" charset="0"/>
                </a:rPr>
              </a:br>
              <a:r>
                <a:rPr lang="en-US" dirty="0">
                  <a:solidFill>
                    <a:srgbClr val="000000"/>
                  </a:solidFill>
                  <a:latin typeface="Arial" panose="020B0604020202020204" pitchFamily="34" charset="0"/>
                  <a:ea typeface="ＭＳ Ｐゴシック" charset="0"/>
                  <a:cs typeface="Arial" panose="020B0604020202020204" pitchFamily="34" charset="0"/>
                </a:rPr>
                <a:t>of inaction</a:t>
              </a:r>
            </a:p>
          </p:txBody>
        </p:sp>
      </p:grpSp>
      <p:sp>
        <p:nvSpPr>
          <p:cNvPr id="17" name="AutoShape 12">
            <a:extLst>
              <a:ext uri="{FF2B5EF4-FFF2-40B4-BE49-F238E27FC236}">
                <a16:creationId xmlns:a16="http://schemas.microsoft.com/office/drawing/2014/main" id="{0AD76CFB-A96C-7D4F-924D-386A5DE7B28B}"/>
              </a:ext>
            </a:extLst>
          </p:cNvPr>
          <p:cNvSpPr>
            <a:spLocks noChangeArrowheads="1"/>
          </p:cNvSpPr>
          <p:nvPr/>
        </p:nvSpPr>
        <p:spPr bwMode="auto">
          <a:xfrm>
            <a:off x="8873756" y="3419839"/>
            <a:ext cx="2323009" cy="745876"/>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67500" anchor="ctr" anchorCtr="0"/>
          <a:lstStyle/>
          <a:p>
            <a:pPr algn="ctr" eaLnBrk="0" fontAlgn="base" hangingPunct="0">
              <a:lnSpc>
                <a:spcPct val="80000"/>
              </a:lnSpc>
              <a:spcBef>
                <a:spcPct val="0"/>
              </a:spcBef>
              <a:spcAft>
                <a:spcPct val="0"/>
              </a:spcAft>
              <a:buClr>
                <a:srgbClr val="000000"/>
              </a:buClr>
            </a:pPr>
            <a:r>
              <a:rPr lang="en-US" i="1" dirty="0">
                <a:solidFill>
                  <a:srgbClr val="000000"/>
                </a:solidFill>
                <a:latin typeface="Arial" panose="020B0604020202020204" pitchFamily="34" charset="0"/>
                <a:ea typeface="ＭＳ Ｐゴシック" charset="0"/>
                <a:cs typeface="Arial" panose="020B0604020202020204" pitchFamily="34" charset="0"/>
              </a:rPr>
              <a:t>Urgent!</a:t>
            </a:r>
          </a:p>
        </p:txBody>
      </p:sp>
      <p:sp>
        <p:nvSpPr>
          <p:cNvPr id="21" name="Rectangle 4">
            <a:extLst>
              <a:ext uri="{FF2B5EF4-FFF2-40B4-BE49-F238E27FC236}">
                <a16:creationId xmlns:a16="http://schemas.microsoft.com/office/drawing/2014/main" id="{D03012A2-F6E3-6840-B616-378E4B7C23DE}"/>
              </a:ext>
            </a:extLst>
          </p:cNvPr>
          <p:cNvSpPr>
            <a:spLocks noChangeArrowheads="1"/>
          </p:cNvSpPr>
          <p:nvPr/>
        </p:nvSpPr>
        <p:spPr bwMode="auto">
          <a:xfrm>
            <a:off x="1313203" y="4813596"/>
            <a:ext cx="5772668" cy="666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80000"/>
              </a:lnSpc>
              <a:spcBef>
                <a:spcPct val="20000"/>
              </a:spcBef>
              <a:spcAft>
                <a:spcPct val="0"/>
              </a:spcAft>
              <a:buClr>
                <a:srgbClr val="000000"/>
              </a:buClr>
              <a:defRPr/>
            </a:pPr>
            <a:r>
              <a:rPr lang="en-CA" dirty="0">
                <a:solidFill>
                  <a:srgbClr val="000000"/>
                </a:solidFill>
                <a:latin typeface="Arial" panose="020B0604020202020204" pitchFamily="34" charset="0"/>
                <a:ea typeface="ＭＳ Ｐゴシック" charset="0"/>
                <a:cs typeface="Arial" panose="020B0604020202020204" pitchFamily="34" charset="0"/>
              </a:rPr>
              <a:t>The </a:t>
            </a:r>
            <a:r>
              <a:rPr lang="en-CA" i="1" dirty="0">
                <a:solidFill>
                  <a:srgbClr val="000000"/>
                </a:solidFill>
                <a:latin typeface="Arial" panose="020B0604020202020204" pitchFamily="34" charset="0"/>
                <a:ea typeface="ＭＳ Ｐゴシック" charset="0"/>
                <a:cs typeface="Arial" panose="020B0604020202020204" pitchFamily="34" charset="0"/>
              </a:rPr>
              <a:t>Case for Action </a:t>
            </a:r>
            <a:r>
              <a:rPr lang="en-CA" dirty="0">
                <a:solidFill>
                  <a:srgbClr val="000000"/>
                </a:solidFill>
                <a:latin typeface="Arial" panose="020B0604020202020204" pitchFamily="34" charset="0"/>
                <a:ea typeface="ＭＳ Ｐゴシック" charset="0"/>
                <a:cs typeface="Arial" panose="020B0604020202020204" pitchFamily="34" charset="0"/>
              </a:rPr>
              <a:t>is also a great starting point for </a:t>
            </a:r>
            <a:br>
              <a:rPr lang="en-CA" dirty="0">
                <a:solidFill>
                  <a:srgbClr val="000000"/>
                </a:solidFill>
                <a:latin typeface="Arial" panose="020B0604020202020204" pitchFamily="34" charset="0"/>
                <a:ea typeface="ＭＳ Ｐゴシック" charset="0"/>
                <a:cs typeface="Arial" panose="020B0604020202020204" pitchFamily="34" charset="0"/>
              </a:rPr>
            </a:br>
            <a:r>
              <a:rPr lang="en-CA" dirty="0">
                <a:solidFill>
                  <a:srgbClr val="000000"/>
                </a:solidFill>
                <a:latin typeface="Arial" panose="020B0604020202020204" pitchFamily="34" charset="0"/>
                <a:ea typeface="ＭＳ Ｐゴシック" charset="0"/>
                <a:cs typeface="Arial" panose="020B0604020202020204" pitchFamily="34" charset="0"/>
              </a:rPr>
              <a:t>specifying to-be objectives, </a:t>
            </a:r>
            <a:br>
              <a:rPr lang="en-CA" dirty="0">
                <a:solidFill>
                  <a:srgbClr val="000000"/>
                </a:solidFill>
                <a:latin typeface="Arial" panose="020B0604020202020204" pitchFamily="34" charset="0"/>
                <a:ea typeface="ＭＳ Ｐゴシック" charset="0"/>
                <a:cs typeface="Arial" panose="020B0604020202020204" pitchFamily="34" charset="0"/>
              </a:rPr>
            </a:br>
            <a:r>
              <a:rPr lang="en-CA" dirty="0">
                <a:solidFill>
                  <a:srgbClr val="000000"/>
                </a:solidFill>
                <a:latin typeface="Arial" panose="020B0604020202020204" pitchFamily="34" charset="0"/>
                <a:ea typeface="ＭＳ Ｐゴシック" charset="0"/>
                <a:cs typeface="Arial" panose="020B0604020202020204" pitchFamily="34" charset="0"/>
              </a:rPr>
              <a:t>and clarifying the process' </a:t>
            </a:r>
            <a:r>
              <a:rPr lang="en-CA" i="1" dirty="0">
                <a:solidFill>
                  <a:srgbClr val="000000"/>
                </a:solidFill>
                <a:latin typeface="Arial" panose="020B0604020202020204" pitchFamily="34" charset="0"/>
                <a:ea typeface="ＭＳ Ｐゴシック" charset="0"/>
                <a:cs typeface="Arial" panose="020B0604020202020204" pitchFamily="34" charset="0"/>
              </a:rPr>
              <a:t>Differentiator</a:t>
            </a:r>
            <a:r>
              <a:rPr lang="en-CA" dirty="0">
                <a:solidFill>
                  <a:srgbClr val="000000"/>
                </a:solidFill>
                <a:latin typeface="Arial" panose="020B0604020202020204" pitchFamily="34" charset="0"/>
                <a:ea typeface="ＭＳ Ｐゴシック" charset="0"/>
                <a:cs typeface="Arial" panose="020B0604020202020204" pitchFamily="34" charset="0"/>
              </a:rPr>
              <a:t>.</a:t>
            </a:r>
          </a:p>
        </p:txBody>
      </p:sp>
      <p:grpSp>
        <p:nvGrpSpPr>
          <p:cNvPr id="22" name="Group 21">
            <a:extLst>
              <a:ext uri="{FF2B5EF4-FFF2-40B4-BE49-F238E27FC236}">
                <a16:creationId xmlns:a16="http://schemas.microsoft.com/office/drawing/2014/main" id="{68A60624-26E8-7944-A8FB-B46C2006D7F8}"/>
              </a:ext>
            </a:extLst>
          </p:cNvPr>
          <p:cNvGrpSpPr/>
          <p:nvPr/>
        </p:nvGrpSpPr>
        <p:grpSpPr>
          <a:xfrm>
            <a:off x="6604833" y="4405945"/>
            <a:ext cx="3203315" cy="2147786"/>
            <a:chOff x="8490383" y="2962377"/>
            <a:chExt cx="3203315" cy="2147786"/>
          </a:xfrm>
        </p:grpSpPr>
        <p:sp>
          <p:nvSpPr>
            <p:cNvPr id="23" name="Rectangle 22">
              <a:extLst>
                <a:ext uri="{FF2B5EF4-FFF2-40B4-BE49-F238E27FC236}">
                  <a16:creationId xmlns:a16="http://schemas.microsoft.com/office/drawing/2014/main" id="{806CD502-45BB-9D44-810A-E0AC3E751814}"/>
                </a:ext>
              </a:extLst>
            </p:cNvPr>
            <p:cNvSpPr>
              <a:spLocks noChangeArrowheads="1"/>
            </p:cNvSpPr>
            <p:nvPr/>
          </p:nvSpPr>
          <p:spPr bwMode="auto">
            <a:xfrm>
              <a:off x="9537924" y="2962377"/>
              <a:ext cx="1298572" cy="480958"/>
            </a:xfrm>
            <a:prstGeom prst="rect">
              <a:avLst/>
            </a:prstGeom>
            <a:solidFill>
              <a:srgbClr val="993366"/>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200" b="1" i="1" dirty="0">
                  <a:solidFill>
                    <a:srgbClr val="FFFFFF"/>
                  </a:solidFill>
                  <a:latin typeface="Arial" charset="0"/>
                  <a:ea typeface="ＭＳ Ｐゴシック" charset="0"/>
                  <a:cs typeface="ＭＳ Ｐゴシック" charset="0"/>
                </a:rPr>
                <a:t>Operational</a:t>
              </a:r>
            </a:p>
            <a:p>
              <a:pPr algn="ctr" eaLnBrk="0" fontAlgn="base" hangingPunct="0">
                <a:spcBef>
                  <a:spcPct val="0"/>
                </a:spcBef>
                <a:spcAft>
                  <a:spcPct val="0"/>
                </a:spcAft>
                <a:defRPr/>
              </a:pPr>
              <a:r>
                <a:rPr lang="en-US" sz="1200" b="1" i="1" dirty="0">
                  <a:solidFill>
                    <a:srgbClr val="FFFFFF"/>
                  </a:solidFill>
                  <a:latin typeface="Arial" charset="0"/>
                  <a:ea typeface="ＭＳ Ｐゴシック" charset="0"/>
                  <a:cs typeface="ＭＳ Ｐゴシック" charset="0"/>
                </a:rPr>
                <a:t>Excellence</a:t>
              </a:r>
            </a:p>
          </p:txBody>
        </p:sp>
        <p:sp>
          <p:nvSpPr>
            <p:cNvPr id="24" name="Line 5">
              <a:extLst>
                <a:ext uri="{FF2B5EF4-FFF2-40B4-BE49-F238E27FC236}">
                  <a16:creationId xmlns:a16="http://schemas.microsoft.com/office/drawing/2014/main" id="{C079AB63-D4FF-094B-911B-208F885786B6}"/>
                </a:ext>
              </a:extLst>
            </p:cNvPr>
            <p:cNvSpPr>
              <a:spLocks noChangeShapeType="1"/>
            </p:cNvSpPr>
            <p:nvPr/>
          </p:nvSpPr>
          <p:spPr bwMode="auto">
            <a:xfrm flipV="1">
              <a:off x="10187210" y="3428662"/>
              <a:ext cx="0" cy="608012"/>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25" name="Rectangle 24">
              <a:extLst>
                <a:ext uri="{FF2B5EF4-FFF2-40B4-BE49-F238E27FC236}">
                  <a16:creationId xmlns:a16="http://schemas.microsoft.com/office/drawing/2014/main" id="{CC416030-DB30-5E47-A826-4F19FCF93F7E}"/>
                </a:ext>
              </a:extLst>
            </p:cNvPr>
            <p:cNvSpPr>
              <a:spLocks noChangeArrowheads="1"/>
            </p:cNvSpPr>
            <p:nvPr/>
          </p:nvSpPr>
          <p:spPr bwMode="auto">
            <a:xfrm>
              <a:off x="8490383" y="4602163"/>
              <a:ext cx="1198599" cy="508000"/>
            </a:xfrm>
            <a:prstGeom prst="rect">
              <a:avLst/>
            </a:prstGeom>
            <a:solidFill>
              <a:srgbClr val="008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200" b="1" i="1" dirty="0">
                  <a:solidFill>
                    <a:srgbClr val="FFFFFF"/>
                  </a:solidFill>
                  <a:latin typeface="Arial" charset="0"/>
                  <a:ea typeface="ＭＳ Ｐゴシック" charset="0"/>
                  <a:cs typeface="ＭＳ Ｐゴシック" charset="0"/>
                </a:rPr>
                <a:t>Product</a:t>
              </a:r>
            </a:p>
            <a:p>
              <a:pPr algn="ctr" eaLnBrk="0" fontAlgn="base" hangingPunct="0">
                <a:spcBef>
                  <a:spcPct val="0"/>
                </a:spcBef>
                <a:spcAft>
                  <a:spcPct val="0"/>
                </a:spcAft>
                <a:defRPr/>
              </a:pPr>
              <a:r>
                <a:rPr lang="en-US" sz="1200" b="1" i="1" dirty="0">
                  <a:solidFill>
                    <a:srgbClr val="FFFFFF"/>
                  </a:solidFill>
                  <a:latin typeface="Arial" charset="0"/>
                  <a:ea typeface="ＭＳ Ｐゴシック" charset="0"/>
                  <a:cs typeface="ＭＳ Ｐゴシック" charset="0"/>
                </a:rPr>
                <a:t>Leadership</a:t>
              </a:r>
            </a:p>
          </p:txBody>
        </p:sp>
        <p:sp>
          <p:nvSpPr>
            <p:cNvPr id="26" name="Rectangle 25">
              <a:extLst>
                <a:ext uri="{FF2B5EF4-FFF2-40B4-BE49-F238E27FC236}">
                  <a16:creationId xmlns:a16="http://schemas.microsoft.com/office/drawing/2014/main" id="{9112D4CA-4674-9342-A4C3-427B973954FE}"/>
                </a:ext>
              </a:extLst>
            </p:cNvPr>
            <p:cNvSpPr>
              <a:spLocks noChangeArrowheads="1"/>
            </p:cNvSpPr>
            <p:nvPr/>
          </p:nvSpPr>
          <p:spPr bwMode="auto">
            <a:xfrm>
              <a:off x="10572820" y="4609762"/>
              <a:ext cx="1120878" cy="480958"/>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200" b="1" i="1" dirty="0">
                  <a:solidFill>
                    <a:srgbClr val="FFFFFF"/>
                  </a:solidFill>
                  <a:latin typeface="Arial" charset="0"/>
                  <a:ea typeface="ＭＳ Ｐゴシック" charset="0"/>
                  <a:cs typeface="ＭＳ Ｐゴシック" charset="0"/>
                </a:rPr>
                <a:t>Customer</a:t>
              </a:r>
            </a:p>
            <a:p>
              <a:pPr algn="ctr" eaLnBrk="0" fontAlgn="base" hangingPunct="0">
                <a:spcBef>
                  <a:spcPct val="0"/>
                </a:spcBef>
                <a:spcAft>
                  <a:spcPct val="0"/>
                </a:spcAft>
                <a:defRPr/>
              </a:pPr>
              <a:r>
                <a:rPr lang="en-US" sz="1200" b="1" i="1" dirty="0">
                  <a:solidFill>
                    <a:srgbClr val="FFFFFF"/>
                  </a:solidFill>
                  <a:latin typeface="Arial" charset="0"/>
                  <a:ea typeface="ＭＳ Ｐゴシック" charset="0"/>
                  <a:cs typeface="ＭＳ Ｐゴシック" charset="0"/>
                </a:rPr>
                <a:t>Intimacy</a:t>
              </a:r>
            </a:p>
          </p:txBody>
        </p:sp>
        <p:sp>
          <p:nvSpPr>
            <p:cNvPr id="27" name="Line 8">
              <a:extLst>
                <a:ext uri="{FF2B5EF4-FFF2-40B4-BE49-F238E27FC236}">
                  <a16:creationId xmlns:a16="http://schemas.microsoft.com/office/drawing/2014/main" id="{BA37E4F0-73DD-C344-9BCA-D876C80796FD}"/>
                </a:ext>
              </a:extLst>
            </p:cNvPr>
            <p:cNvSpPr>
              <a:spLocks noChangeShapeType="1"/>
            </p:cNvSpPr>
            <p:nvPr/>
          </p:nvSpPr>
          <p:spPr bwMode="auto">
            <a:xfrm>
              <a:off x="10192062" y="4092249"/>
              <a:ext cx="475875" cy="498475"/>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28" name="Line 9">
              <a:extLst>
                <a:ext uri="{FF2B5EF4-FFF2-40B4-BE49-F238E27FC236}">
                  <a16:creationId xmlns:a16="http://schemas.microsoft.com/office/drawing/2014/main" id="{7C285D14-032B-2243-8C6A-C3A986D0814C}"/>
                </a:ext>
              </a:extLst>
            </p:cNvPr>
            <p:cNvSpPr>
              <a:spLocks noChangeShapeType="1"/>
            </p:cNvSpPr>
            <p:nvPr/>
          </p:nvSpPr>
          <p:spPr bwMode="auto">
            <a:xfrm flipH="1">
              <a:off x="9662360" y="4100174"/>
              <a:ext cx="486905" cy="508000"/>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2196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par>
                                <p:cTn id="38" presetID="9"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4"/>
          <p:cNvSpPr>
            <a:spLocks noChangeArrowheads="1"/>
          </p:cNvSpPr>
          <p:nvPr/>
        </p:nvSpPr>
        <p:spPr bwMode="auto">
          <a:xfrm>
            <a:off x="5203825" y="1451264"/>
            <a:ext cx="1676400" cy="728662"/>
          </a:xfrm>
          <a:prstGeom prst="rect">
            <a:avLst/>
          </a:prstGeom>
          <a:solidFill>
            <a:srgbClr val="993366"/>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a:solidFill>
                  <a:srgbClr val="FFFFFF"/>
                </a:solidFill>
                <a:ea typeface="ＭＳ Ｐゴシック"/>
              </a:rPr>
              <a:t>Operational</a:t>
            </a:r>
          </a:p>
          <a:p>
            <a:pPr eaLnBrk="0" hangingPunct="0">
              <a:lnSpc>
                <a:spcPct val="100000"/>
              </a:lnSpc>
              <a:spcBef>
                <a:spcPct val="0"/>
              </a:spcBef>
              <a:buClrTx/>
              <a:buFontTx/>
              <a:buNone/>
            </a:pPr>
            <a:r>
              <a:rPr lang="en-US" sz="1600" b="1" i="1">
                <a:solidFill>
                  <a:srgbClr val="FFFFFF"/>
                </a:solidFill>
                <a:ea typeface="ＭＳ Ｐゴシック"/>
              </a:rPr>
              <a:t>Excellence</a:t>
            </a:r>
          </a:p>
        </p:txBody>
      </p:sp>
      <p:sp>
        <p:nvSpPr>
          <p:cNvPr id="131076" name="Line 5"/>
          <p:cNvSpPr>
            <a:spLocks noChangeShapeType="1"/>
          </p:cNvSpPr>
          <p:nvPr/>
        </p:nvSpPr>
        <p:spPr bwMode="auto">
          <a:xfrm flipV="1">
            <a:off x="6042025" y="2179945"/>
            <a:ext cx="0" cy="608013"/>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CA" sz="3200">
              <a:solidFill>
                <a:srgbClr val="000000"/>
              </a:solidFill>
              <a:ea typeface="ＭＳ Ｐゴシック"/>
            </a:endParaRPr>
          </a:p>
        </p:txBody>
      </p:sp>
      <p:sp>
        <p:nvSpPr>
          <p:cNvPr id="131077" name="Rectangle 6"/>
          <p:cNvSpPr>
            <a:spLocks noChangeArrowheads="1"/>
          </p:cNvSpPr>
          <p:nvPr/>
        </p:nvSpPr>
        <p:spPr bwMode="auto">
          <a:xfrm>
            <a:off x="4048127" y="3353089"/>
            <a:ext cx="1454150" cy="728662"/>
          </a:xfrm>
          <a:prstGeom prst="rect">
            <a:avLst/>
          </a:prstGeom>
          <a:solidFill>
            <a:srgbClr val="008080"/>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dirty="0">
                <a:solidFill>
                  <a:srgbClr val="FFFFFF"/>
                </a:solidFill>
                <a:ea typeface="ＭＳ Ｐゴシック"/>
              </a:rPr>
              <a:t>Product</a:t>
            </a:r>
          </a:p>
          <a:p>
            <a:pPr eaLnBrk="0" hangingPunct="0">
              <a:lnSpc>
                <a:spcPct val="100000"/>
              </a:lnSpc>
              <a:spcBef>
                <a:spcPct val="0"/>
              </a:spcBef>
              <a:buClrTx/>
              <a:buFontTx/>
              <a:buNone/>
            </a:pPr>
            <a:r>
              <a:rPr lang="en-US" sz="1600" b="1" i="1" dirty="0">
                <a:solidFill>
                  <a:srgbClr val="FFFFFF"/>
                </a:solidFill>
                <a:ea typeface="ＭＳ Ｐゴシック"/>
              </a:rPr>
              <a:t>Leadership</a:t>
            </a:r>
          </a:p>
        </p:txBody>
      </p:sp>
      <p:sp>
        <p:nvSpPr>
          <p:cNvPr id="122887" name="Rectangle 7"/>
          <p:cNvSpPr>
            <a:spLocks noChangeArrowheads="1"/>
          </p:cNvSpPr>
          <p:nvPr/>
        </p:nvSpPr>
        <p:spPr bwMode="auto">
          <a:xfrm>
            <a:off x="6567489" y="3361026"/>
            <a:ext cx="1430337" cy="717550"/>
          </a:xfrm>
          <a:prstGeom prst="rect">
            <a:avLst/>
          </a:prstGeom>
          <a:solidFill>
            <a:srgbClr val="666699"/>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dirty="0">
                <a:solidFill>
                  <a:srgbClr val="FFFFFF"/>
                </a:solidFill>
                <a:ea typeface="ＭＳ Ｐゴシック"/>
              </a:rPr>
              <a:t>Customer</a:t>
            </a:r>
          </a:p>
          <a:p>
            <a:pPr eaLnBrk="0" hangingPunct="0">
              <a:lnSpc>
                <a:spcPct val="100000"/>
              </a:lnSpc>
              <a:spcBef>
                <a:spcPct val="0"/>
              </a:spcBef>
              <a:buClrTx/>
              <a:buFontTx/>
              <a:buNone/>
            </a:pPr>
            <a:r>
              <a:rPr lang="en-US" sz="1600" b="1" i="1" dirty="0">
                <a:solidFill>
                  <a:srgbClr val="FFFFFF"/>
                </a:solidFill>
                <a:ea typeface="ＭＳ Ｐゴシック"/>
              </a:rPr>
              <a:t>Intimacy</a:t>
            </a:r>
          </a:p>
        </p:txBody>
      </p:sp>
      <p:sp>
        <p:nvSpPr>
          <p:cNvPr id="131079" name="Line 8"/>
          <p:cNvSpPr>
            <a:spLocks noChangeShapeType="1"/>
          </p:cNvSpPr>
          <p:nvPr/>
        </p:nvSpPr>
        <p:spPr bwMode="auto">
          <a:xfrm>
            <a:off x="6083310" y="2843520"/>
            <a:ext cx="479425" cy="498475"/>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CA" sz="3200">
              <a:solidFill>
                <a:srgbClr val="000000"/>
              </a:solidFill>
              <a:ea typeface="ＭＳ Ｐゴシック"/>
            </a:endParaRPr>
          </a:p>
        </p:txBody>
      </p:sp>
      <p:sp>
        <p:nvSpPr>
          <p:cNvPr id="131080" name="Line 9"/>
          <p:cNvSpPr>
            <a:spLocks noChangeShapeType="1"/>
          </p:cNvSpPr>
          <p:nvPr/>
        </p:nvSpPr>
        <p:spPr bwMode="auto">
          <a:xfrm flipH="1">
            <a:off x="5510223" y="2851439"/>
            <a:ext cx="490537" cy="508000"/>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CA" sz="3200">
              <a:solidFill>
                <a:srgbClr val="000000"/>
              </a:solidFill>
              <a:ea typeface="ＭＳ Ｐゴシック"/>
            </a:endParaRPr>
          </a:p>
        </p:txBody>
      </p:sp>
      <p:sp>
        <p:nvSpPr>
          <p:cNvPr id="122890" name="Text Box 10"/>
          <p:cNvSpPr txBox="1">
            <a:spLocks noChangeArrowheads="1"/>
          </p:cNvSpPr>
          <p:nvPr/>
        </p:nvSpPr>
        <p:spPr bwMode="auto">
          <a:xfrm>
            <a:off x="6945323" y="1387626"/>
            <a:ext cx="3417887" cy="1648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l">
              <a:lnSpc>
                <a:spcPct val="90000"/>
              </a:lnSpc>
              <a:spcBef>
                <a:spcPct val="0"/>
              </a:spcBef>
              <a:buClrTx/>
              <a:buFontTx/>
              <a:buNone/>
            </a:pPr>
            <a:r>
              <a:rPr lang="en-US" sz="1600" dirty="0">
                <a:solidFill>
                  <a:srgbClr val="000000"/>
                </a:solidFill>
                <a:ea typeface="ＭＳ Ｐゴシック"/>
              </a:rPr>
              <a:t>Consistent, predictable, error-free, and efficient – focus on low cost </a:t>
            </a:r>
            <a:br>
              <a:rPr lang="en-US" sz="1600" dirty="0">
                <a:solidFill>
                  <a:srgbClr val="000000"/>
                </a:solidFill>
                <a:ea typeface="ＭＳ Ｐゴシック"/>
              </a:rPr>
            </a:br>
            <a:r>
              <a:rPr lang="en-US" sz="1600" dirty="0">
                <a:solidFill>
                  <a:srgbClr val="000000"/>
                </a:solidFill>
                <a:ea typeface="ＭＳ Ｐゴシック"/>
              </a:rPr>
              <a:t>(or safety, in some industries.)</a:t>
            </a:r>
            <a:br>
              <a:rPr lang="en-US" sz="1600" dirty="0">
                <a:solidFill>
                  <a:srgbClr val="000000"/>
                </a:solidFill>
                <a:ea typeface="ＭＳ Ｐゴシック"/>
              </a:rPr>
            </a:br>
            <a:endParaRPr lang="en-US" sz="1600" dirty="0">
              <a:solidFill>
                <a:srgbClr val="000000"/>
              </a:solidFill>
              <a:ea typeface="ＭＳ Ｐゴシック"/>
            </a:endParaRPr>
          </a:p>
          <a:p>
            <a:pPr algn="l">
              <a:lnSpc>
                <a:spcPct val="90000"/>
              </a:lnSpc>
              <a:spcBef>
                <a:spcPct val="0"/>
              </a:spcBef>
              <a:buClrTx/>
              <a:buFontTx/>
              <a:buNone/>
            </a:pPr>
            <a:r>
              <a:rPr lang="en-US" sz="1600" i="1" dirty="0">
                <a:solidFill>
                  <a:srgbClr val="000000"/>
                </a:solidFill>
                <a:ea typeface="ＭＳ Ｐゴシック"/>
              </a:rPr>
              <a:t>More efficient, but less flexible in changing direction or meeting needs of individual customers.</a:t>
            </a:r>
          </a:p>
        </p:txBody>
      </p:sp>
      <p:sp>
        <p:nvSpPr>
          <p:cNvPr id="122891" name="Text Box 11"/>
          <p:cNvSpPr txBox="1">
            <a:spLocks noChangeArrowheads="1"/>
          </p:cNvSpPr>
          <p:nvPr/>
        </p:nvSpPr>
        <p:spPr bwMode="auto">
          <a:xfrm>
            <a:off x="8158354" y="3294363"/>
            <a:ext cx="2619375" cy="1644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6038" rIns="0"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l">
              <a:lnSpc>
                <a:spcPct val="90000"/>
              </a:lnSpc>
              <a:spcBef>
                <a:spcPct val="0"/>
              </a:spcBef>
              <a:buClrTx/>
              <a:buFontTx/>
              <a:buNone/>
            </a:pPr>
            <a:r>
              <a:rPr lang="en-US" sz="1600" dirty="0">
                <a:solidFill>
                  <a:srgbClr val="000000"/>
                </a:solidFill>
                <a:ea typeface="ＭＳ Ｐゴシック"/>
              </a:rPr>
              <a:t>Tailors product or service delivery to the processes </a:t>
            </a:r>
            <a:br>
              <a:rPr lang="en-US" sz="1600" dirty="0">
                <a:solidFill>
                  <a:srgbClr val="000000"/>
                </a:solidFill>
                <a:ea typeface="ＭＳ Ｐゴシック"/>
              </a:rPr>
            </a:br>
            <a:r>
              <a:rPr lang="en-US" sz="1600" dirty="0">
                <a:solidFill>
                  <a:srgbClr val="000000"/>
                </a:solidFill>
                <a:ea typeface="ＭＳ Ｐゴシック"/>
              </a:rPr>
              <a:t>of individual customers.</a:t>
            </a:r>
            <a:br>
              <a:rPr lang="en-US" sz="1600" dirty="0">
                <a:solidFill>
                  <a:srgbClr val="000000"/>
                </a:solidFill>
                <a:ea typeface="ＭＳ Ｐゴシック"/>
              </a:rPr>
            </a:br>
            <a:br>
              <a:rPr lang="en-US" sz="1600" i="1" dirty="0">
                <a:solidFill>
                  <a:srgbClr val="000000"/>
                </a:solidFill>
                <a:ea typeface="ＭＳ Ｐゴシック"/>
              </a:rPr>
            </a:br>
            <a:r>
              <a:rPr lang="en-US" sz="1600" i="1" dirty="0">
                <a:solidFill>
                  <a:srgbClr val="000000"/>
                </a:solidFill>
                <a:ea typeface="ＭＳ Ｐゴシック"/>
              </a:rPr>
              <a:t>More flexible for adapting </a:t>
            </a:r>
            <a:br>
              <a:rPr lang="en-US" sz="1600" i="1" dirty="0">
                <a:solidFill>
                  <a:srgbClr val="000000"/>
                </a:solidFill>
                <a:ea typeface="ＭＳ Ｐゴシック"/>
              </a:rPr>
            </a:br>
            <a:r>
              <a:rPr lang="en-US" sz="1600" i="1" dirty="0">
                <a:solidFill>
                  <a:srgbClr val="000000"/>
                </a:solidFill>
                <a:ea typeface="ＭＳ Ｐゴシック"/>
              </a:rPr>
              <a:t>to needs of individual customers, but less efficient.</a:t>
            </a:r>
          </a:p>
        </p:txBody>
      </p:sp>
      <p:sp>
        <p:nvSpPr>
          <p:cNvPr id="122892" name="Text Box 12"/>
          <p:cNvSpPr txBox="1">
            <a:spLocks noChangeArrowheads="1"/>
          </p:cNvSpPr>
          <p:nvPr/>
        </p:nvSpPr>
        <p:spPr bwMode="auto">
          <a:xfrm>
            <a:off x="1497672" y="3075257"/>
            <a:ext cx="2395538" cy="1865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6038" rIns="0"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lvl="0" algn="r" fontAlgn="base">
              <a:lnSpc>
                <a:spcPct val="90000"/>
              </a:lnSpc>
              <a:spcBef>
                <a:spcPct val="0"/>
              </a:spcBef>
              <a:spcAft>
                <a:spcPct val="0"/>
              </a:spcAft>
              <a:defRPr/>
            </a:pPr>
            <a:r>
              <a:rPr lang="en-US" sz="1600" dirty="0">
                <a:solidFill>
                  <a:srgbClr val="000000"/>
                </a:solidFill>
                <a:latin typeface="Arial" charset="0"/>
                <a:ea typeface="ＭＳ Ｐゴシック" charset="0"/>
              </a:rPr>
              <a:t>Continuous and rapid introduction of new products and services,</a:t>
            </a:r>
          </a:p>
          <a:p>
            <a:pPr lvl="0" algn="r" fontAlgn="base">
              <a:lnSpc>
                <a:spcPct val="90000"/>
              </a:lnSpc>
              <a:spcBef>
                <a:spcPct val="0"/>
              </a:spcBef>
              <a:spcAft>
                <a:spcPct val="0"/>
              </a:spcAft>
              <a:defRPr/>
            </a:pPr>
            <a:r>
              <a:rPr lang="en-US" sz="1600" dirty="0">
                <a:solidFill>
                  <a:srgbClr val="000000"/>
                </a:solidFill>
                <a:latin typeface="Arial" charset="0"/>
                <a:ea typeface="ＭＳ Ｐゴシック" charset="0"/>
                <a:cs typeface="ＭＳ Ｐゴシック" charset="0"/>
              </a:rPr>
              <a:t>or changes to the mix</a:t>
            </a:r>
            <a:br>
              <a:rPr lang="en-US" sz="1600" dirty="0">
                <a:solidFill>
                  <a:srgbClr val="000000"/>
                </a:solidFill>
                <a:latin typeface="Arial" charset="0"/>
                <a:ea typeface="ＭＳ Ｐゴシック" charset="0"/>
                <a:cs typeface="ＭＳ Ｐゴシック" charset="0"/>
              </a:rPr>
            </a:br>
            <a:endParaRPr lang="en-US" sz="1600" dirty="0">
              <a:solidFill>
                <a:srgbClr val="000000"/>
              </a:solidFill>
              <a:ea typeface="ＭＳ Ｐゴシック"/>
            </a:endParaRPr>
          </a:p>
          <a:p>
            <a:pPr algn="r">
              <a:lnSpc>
                <a:spcPct val="90000"/>
              </a:lnSpc>
              <a:spcBef>
                <a:spcPct val="0"/>
              </a:spcBef>
              <a:buClrTx/>
              <a:buFontTx/>
              <a:buNone/>
            </a:pPr>
            <a:r>
              <a:rPr lang="en-US" sz="1600" i="1" dirty="0">
                <a:solidFill>
                  <a:srgbClr val="000000"/>
                </a:solidFill>
                <a:ea typeface="ＭＳ Ｐゴシック"/>
              </a:rPr>
              <a:t>More flexible for adapting to needs of new offerings, </a:t>
            </a:r>
            <a:br>
              <a:rPr lang="en-US" sz="1600" i="1" dirty="0">
                <a:solidFill>
                  <a:srgbClr val="000000"/>
                </a:solidFill>
                <a:ea typeface="ＭＳ Ｐゴシック"/>
              </a:rPr>
            </a:br>
            <a:r>
              <a:rPr lang="en-US" sz="1600" i="1" dirty="0">
                <a:solidFill>
                  <a:srgbClr val="000000"/>
                </a:solidFill>
                <a:ea typeface="ＭＳ Ｐゴシック"/>
              </a:rPr>
              <a:t>but less efficient.</a:t>
            </a:r>
          </a:p>
        </p:txBody>
      </p:sp>
      <p:sp>
        <p:nvSpPr>
          <p:cNvPr id="122893" name="Line 13"/>
          <p:cNvSpPr>
            <a:spLocks noChangeShapeType="1"/>
          </p:cNvSpPr>
          <p:nvPr/>
        </p:nvSpPr>
        <p:spPr bwMode="auto">
          <a:xfrm flipV="1">
            <a:off x="1723107" y="4105242"/>
            <a:ext cx="2170103" cy="11020"/>
          </a:xfrm>
          <a:prstGeom prst="line">
            <a:avLst/>
          </a:prstGeom>
          <a:noFill/>
          <a:ln w="28575">
            <a:solidFill>
              <a:srgbClr val="CC0000"/>
            </a:solidFill>
            <a:prstDash val="dash"/>
            <a:round/>
            <a:headEnd/>
            <a:tailEnd/>
          </a:ln>
          <a:extLst>
            <a:ext uri="{909E8E84-426E-40dd-AFC4-6F175D3DCCD1}">
              <a14:hiddenFill xmlns:a14="http://schemas.microsoft.com/office/drawing/2010/main" xmlns="">
                <a:noFill/>
              </a14:hiddenFill>
            </a:ext>
          </a:extLst>
        </p:spPr>
        <p:txBody>
          <a:bodyPr anchor="ctr"/>
          <a:lstStyle/>
          <a:p>
            <a:pPr>
              <a:lnSpc>
                <a:spcPct val="100000"/>
              </a:lnSpc>
              <a:spcBef>
                <a:spcPct val="0"/>
              </a:spcBef>
              <a:buClr>
                <a:srgbClr val="000000"/>
              </a:buClr>
              <a:buFontTx/>
              <a:buNone/>
            </a:pPr>
            <a:endParaRPr lang="en-CA" sz="3200" dirty="0">
              <a:solidFill>
                <a:srgbClr val="000000"/>
              </a:solidFill>
              <a:ea typeface="ＭＳ Ｐゴシック"/>
            </a:endParaRPr>
          </a:p>
        </p:txBody>
      </p:sp>
      <p:sp>
        <p:nvSpPr>
          <p:cNvPr id="122894" name="Line 14"/>
          <p:cNvSpPr>
            <a:spLocks noChangeShapeType="1"/>
          </p:cNvSpPr>
          <p:nvPr/>
        </p:nvSpPr>
        <p:spPr bwMode="auto">
          <a:xfrm>
            <a:off x="8158355" y="4105242"/>
            <a:ext cx="2162184" cy="0"/>
          </a:xfrm>
          <a:prstGeom prst="line">
            <a:avLst/>
          </a:prstGeom>
          <a:noFill/>
          <a:ln w="28575">
            <a:solidFill>
              <a:srgbClr val="CC0000"/>
            </a:solidFill>
            <a:prstDash val="dash"/>
            <a:round/>
            <a:headEnd/>
            <a:tailEnd/>
          </a:ln>
          <a:extLst>
            <a:ext uri="{909E8E84-426E-40dd-AFC4-6F175D3DCCD1}">
              <a14:hiddenFill xmlns:a14="http://schemas.microsoft.com/office/drawing/2010/main" xmlns="">
                <a:noFill/>
              </a14:hiddenFill>
            </a:ext>
          </a:extLst>
        </p:spPr>
        <p:txBody>
          <a:bodyPr anchor="ctr"/>
          <a:lstStyle/>
          <a:p>
            <a:pPr>
              <a:lnSpc>
                <a:spcPct val="100000"/>
              </a:lnSpc>
              <a:spcBef>
                <a:spcPct val="0"/>
              </a:spcBef>
              <a:buClr>
                <a:srgbClr val="000000"/>
              </a:buClr>
              <a:buFontTx/>
              <a:buNone/>
            </a:pPr>
            <a:endParaRPr lang="en-CA" sz="3200">
              <a:solidFill>
                <a:srgbClr val="000000"/>
              </a:solidFill>
              <a:ea typeface="ＭＳ Ｐゴシック"/>
            </a:endParaRPr>
          </a:p>
        </p:txBody>
      </p:sp>
      <p:sp>
        <p:nvSpPr>
          <p:cNvPr id="122895" name="Line 15"/>
          <p:cNvSpPr>
            <a:spLocks noChangeShapeType="1"/>
          </p:cNvSpPr>
          <p:nvPr/>
        </p:nvSpPr>
        <p:spPr bwMode="auto">
          <a:xfrm flipV="1">
            <a:off x="7037388" y="2178431"/>
            <a:ext cx="3048000" cy="12700"/>
          </a:xfrm>
          <a:prstGeom prst="line">
            <a:avLst/>
          </a:prstGeom>
          <a:noFill/>
          <a:ln w="28575">
            <a:solidFill>
              <a:srgbClr val="CC0000"/>
            </a:solidFill>
            <a:prstDash val="dash"/>
            <a:round/>
            <a:headEnd/>
            <a:tailEnd/>
          </a:ln>
          <a:extLst>
            <a:ext uri="{909E8E84-426E-40dd-AFC4-6F175D3DCCD1}">
              <a14:hiddenFill xmlns:a14="http://schemas.microsoft.com/office/drawing/2010/main" xmlns="">
                <a:noFill/>
              </a14:hiddenFill>
            </a:ext>
          </a:extLst>
        </p:spPr>
        <p:txBody>
          <a:bodyPr anchor="ctr"/>
          <a:lstStyle/>
          <a:p>
            <a:pPr>
              <a:lnSpc>
                <a:spcPct val="100000"/>
              </a:lnSpc>
              <a:spcBef>
                <a:spcPct val="0"/>
              </a:spcBef>
              <a:buClr>
                <a:srgbClr val="000000"/>
              </a:buClr>
              <a:buFontTx/>
              <a:buNone/>
            </a:pPr>
            <a:endParaRPr lang="en-CA" sz="3200">
              <a:solidFill>
                <a:srgbClr val="000000"/>
              </a:solidFill>
              <a:ea typeface="ＭＳ Ｐゴシック"/>
            </a:endParaRPr>
          </a:p>
        </p:txBody>
      </p:sp>
      <p:sp>
        <p:nvSpPr>
          <p:cNvPr id="27664" name="Rectangle 18"/>
          <p:cNvSpPr>
            <a:spLocks noGrp="1" noChangeArrowheads="1"/>
          </p:cNvSpPr>
          <p:nvPr>
            <p:ph type="title"/>
          </p:nvPr>
        </p:nvSpPr>
        <p:spPr/>
        <p:txBody>
          <a:bodyPr/>
          <a:lstStyle/>
          <a:p>
            <a:pPr eaLnBrk="1" hangingPunct="1"/>
            <a:r>
              <a:rPr lang="en-US" sz="3000" dirty="0"/>
              <a:t>4) Clarify the “differentiator” – how will you excel? (a reminder)</a:t>
            </a:r>
          </a:p>
        </p:txBody>
      </p:sp>
      <p:sp>
        <p:nvSpPr>
          <p:cNvPr id="26" name="Text Box 3"/>
          <p:cNvSpPr txBox="1">
            <a:spLocks noChangeArrowheads="1"/>
          </p:cNvSpPr>
          <p:nvPr/>
        </p:nvSpPr>
        <p:spPr bwMode="auto">
          <a:xfrm rot="21011352">
            <a:off x="1622570" y="1066486"/>
            <a:ext cx="3273019" cy="929101"/>
          </a:xfrm>
          <a:prstGeom prst="rect">
            <a:avLst/>
          </a:prstGeom>
          <a:solidFill>
            <a:srgbClr val="FFFF00"/>
          </a:solidFill>
          <a:ln>
            <a:noFill/>
          </a:ln>
          <a:extLst>
            <a:ext uri="{91240B29-F687-4f45-9708-019B960494DF}">
              <a14:hiddenLine xmlns:a14="http://schemas.microsoft.com/office/drawing/2010/main" xmlns="" w="0">
                <a:solidFill>
                  <a:srgbClr val="000000"/>
                </a:solidFill>
                <a:miter lim="800000"/>
                <a:headEnd/>
                <a:tailEnd/>
              </a14:hiddenLine>
            </a:ext>
          </a:extLst>
        </p:spPr>
        <p:txBody>
          <a:bodyPr wrap="square" lIns="0" tIns="46038" rIns="0"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hangingPunct="0">
              <a:lnSpc>
                <a:spcPct val="90000"/>
              </a:lnSpc>
              <a:spcBef>
                <a:spcPct val="0"/>
              </a:spcBef>
              <a:buClrTx/>
              <a:buFontTx/>
              <a:buNone/>
            </a:pPr>
            <a:r>
              <a:rPr lang="en-US" sz="2000" i="1" dirty="0">
                <a:solidFill>
                  <a:srgbClr val="000000"/>
                </a:solidFill>
                <a:cs typeface="ＭＳ Ｐゴシック" charset="0"/>
              </a:rPr>
              <a:t>Great </a:t>
            </a:r>
            <a:r>
              <a:rPr lang="en-US" sz="2000" dirty="0">
                <a:solidFill>
                  <a:srgbClr val="000000"/>
                </a:solidFill>
                <a:cs typeface="ＭＳ Ｐゴシック" charset="0"/>
              </a:rPr>
              <a:t>at</a:t>
            </a:r>
            <a:r>
              <a:rPr lang="en-US" sz="2000" i="1" dirty="0">
                <a:solidFill>
                  <a:srgbClr val="000000"/>
                </a:solidFill>
                <a:cs typeface="ＭＳ Ｐゴシック" charset="0"/>
              </a:rPr>
              <a:t> one</a:t>
            </a:r>
            <a:r>
              <a:rPr lang="en-US" sz="2000" dirty="0">
                <a:solidFill>
                  <a:srgbClr val="000000"/>
                </a:solidFill>
                <a:cs typeface="ＭＳ Ｐゴシック" charset="0"/>
              </a:rPr>
              <a:t>, </a:t>
            </a:r>
          </a:p>
          <a:p>
            <a:pPr eaLnBrk="0" hangingPunct="0">
              <a:lnSpc>
                <a:spcPct val="90000"/>
              </a:lnSpc>
              <a:spcBef>
                <a:spcPct val="0"/>
              </a:spcBef>
              <a:buClrTx/>
              <a:buFontTx/>
              <a:buNone/>
            </a:pPr>
            <a:r>
              <a:rPr lang="en-US" sz="2000" i="1" dirty="0">
                <a:solidFill>
                  <a:srgbClr val="000000"/>
                </a:solidFill>
                <a:cs typeface="ＭＳ Ｐゴシック" charset="0"/>
              </a:rPr>
              <a:t>good</a:t>
            </a:r>
            <a:r>
              <a:rPr lang="en-US" sz="2000" dirty="0">
                <a:solidFill>
                  <a:srgbClr val="000000"/>
                </a:solidFill>
                <a:cs typeface="ＭＳ Ｐゴシック" charset="0"/>
              </a:rPr>
              <a:t> at the other </a:t>
            </a:r>
            <a:r>
              <a:rPr lang="en-US" sz="2000" i="1" dirty="0">
                <a:solidFill>
                  <a:srgbClr val="000000"/>
                </a:solidFill>
                <a:cs typeface="ＭＳ Ｐゴシック" charset="0"/>
              </a:rPr>
              <a:t>two.</a:t>
            </a:r>
            <a:br>
              <a:rPr lang="en-US" sz="2000" i="1" dirty="0">
                <a:solidFill>
                  <a:srgbClr val="000000"/>
                </a:solidFill>
                <a:cs typeface="ＭＳ Ｐゴシック" charset="0"/>
              </a:rPr>
            </a:br>
            <a:r>
              <a:rPr lang="en-US" sz="2000" dirty="0">
                <a:solidFill>
                  <a:srgbClr val="000000"/>
                </a:solidFill>
                <a:cs typeface="ＭＳ Ｐゴシック" charset="0"/>
              </a:rPr>
              <a:t>(Not </a:t>
            </a:r>
            <a:r>
              <a:rPr lang="en-US" sz="2000" i="1" dirty="0">
                <a:solidFill>
                  <a:srgbClr val="000000"/>
                </a:solidFill>
                <a:cs typeface="ＭＳ Ｐゴシック" charset="0"/>
              </a:rPr>
              <a:t>awful </a:t>
            </a:r>
            <a:r>
              <a:rPr lang="en-US" sz="2000" dirty="0">
                <a:solidFill>
                  <a:srgbClr val="000000"/>
                </a:solidFill>
                <a:cs typeface="ＭＳ Ｐゴシック" charset="0"/>
              </a:rPr>
              <a:t>at the other two.)</a:t>
            </a:r>
          </a:p>
        </p:txBody>
      </p:sp>
      <p:grpSp>
        <p:nvGrpSpPr>
          <p:cNvPr id="4" name="Group 3">
            <a:extLst>
              <a:ext uri="{FF2B5EF4-FFF2-40B4-BE49-F238E27FC236}">
                <a16:creationId xmlns:a16="http://schemas.microsoft.com/office/drawing/2014/main" id="{1F58F689-4D6C-5086-B56D-E740DD48600A}"/>
              </a:ext>
            </a:extLst>
          </p:cNvPr>
          <p:cNvGrpSpPr/>
          <p:nvPr/>
        </p:nvGrpSpPr>
        <p:grpSpPr>
          <a:xfrm>
            <a:off x="5198372" y="2414120"/>
            <a:ext cx="1516000" cy="846894"/>
            <a:chOff x="5198372" y="2414120"/>
            <a:chExt cx="1516000" cy="846894"/>
          </a:xfrm>
        </p:grpSpPr>
        <p:sp>
          <p:nvSpPr>
            <p:cNvPr id="27" name="Freeform 2"/>
            <p:cNvSpPr>
              <a:spLocks/>
            </p:cNvSpPr>
            <p:nvPr/>
          </p:nvSpPr>
          <p:spPr bwMode="auto">
            <a:xfrm>
              <a:off x="5607050" y="2549814"/>
              <a:ext cx="730250" cy="711200"/>
            </a:xfrm>
            <a:custGeom>
              <a:avLst/>
              <a:gdLst>
                <a:gd name="T0" fmla="*/ 0 w 460"/>
                <a:gd name="T1" fmla="*/ 2147483647 h 448"/>
                <a:gd name="T2" fmla="*/ 2147483647 w 460"/>
                <a:gd name="T3" fmla="*/ 2147483647 h 448"/>
                <a:gd name="T4" fmla="*/ 2147483647 w 460"/>
                <a:gd name="T5" fmla="*/ 0 h 448"/>
                <a:gd name="T6" fmla="*/ 0 w 460"/>
                <a:gd name="T7" fmla="*/ 2147483647 h 4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448">
                  <a:moveTo>
                    <a:pt x="0" y="448"/>
                  </a:moveTo>
                  <a:lnTo>
                    <a:pt x="460" y="356"/>
                  </a:lnTo>
                  <a:lnTo>
                    <a:pt x="272" y="0"/>
                  </a:lnTo>
                  <a:lnTo>
                    <a:pt x="0" y="448"/>
                  </a:lnTo>
                  <a:close/>
                </a:path>
              </a:pathLst>
            </a:custGeom>
            <a:solidFill>
              <a:srgbClr val="CCFFCC">
                <a:alpha val="25882"/>
              </a:srgbClr>
            </a:solidFill>
            <a:ln w="9525" cmpd="sng">
              <a:solidFill>
                <a:schemeClr val="tx1"/>
              </a:solidFill>
              <a:prstDash val="solid"/>
              <a:round/>
              <a:headEnd/>
              <a:tailEnd/>
            </a:ln>
          </p:spPr>
          <p:txBody>
            <a:bodyPr/>
            <a:lstStyle/>
            <a:p>
              <a:pPr>
                <a:buClr>
                  <a:srgbClr val="000000"/>
                </a:buClr>
              </a:pPr>
              <a:endParaRPr lang="en-CA">
                <a:solidFill>
                  <a:srgbClr val="000000"/>
                </a:solidFill>
                <a:ea typeface="ＭＳ Ｐゴシック"/>
              </a:endParaRPr>
            </a:p>
          </p:txBody>
        </p:sp>
        <p:sp>
          <p:nvSpPr>
            <p:cNvPr id="2" name="Rectangle 1"/>
            <p:cNvSpPr/>
            <p:nvPr/>
          </p:nvSpPr>
          <p:spPr>
            <a:xfrm>
              <a:off x="5198372" y="3075257"/>
              <a:ext cx="351058" cy="169277"/>
            </a:xfrm>
            <a:prstGeom prst="rect">
              <a:avLst/>
            </a:prstGeom>
          </p:spPr>
          <p:txBody>
            <a:bodyPr wrap="none" lIns="0" tIns="0" rIns="0" bIns="0">
              <a:spAutoFit/>
            </a:bodyPr>
            <a:lstStyle/>
            <a:p>
              <a:pPr eaLnBrk="0" hangingPunct="0">
                <a:buClr>
                  <a:srgbClr val="000000"/>
                </a:buClr>
                <a:buFontTx/>
                <a:buNone/>
              </a:pPr>
              <a:r>
                <a:rPr lang="en-US" sz="1100" i="1" dirty="0">
                  <a:solidFill>
                    <a:srgbClr val="000000"/>
                  </a:solidFill>
                  <a:latin typeface="Arial" charset="0"/>
                  <a:ea typeface="ＭＳ Ｐゴシック" charset="0"/>
                  <a:cs typeface="ＭＳ Ｐゴシック" charset="0"/>
                </a:rPr>
                <a:t>Great</a:t>
              </a:r>
              <a:endParaRPr lang="en-US" sz="800" dirty="0">
                <a:solidFill>
                  <a:srgbClr val="000000"/>
                </a:solidFill>
                <a:latin typeface="Arial" charset="0"/>
                <a:ea typeface="ＭＳ Ｐゴシック" charset="0"/>
                <a:cs typeface="ＭＳ Ｐゴシック" charset="0"/>
              </a:endParaRPr>
            </a:p>
          </p:txBody>
        </p:sp>
        <p:sp>
          <p:nvSpPr>
            <p:cNvPr id="28" name="Rectangle 27"/>
            <p:cNvSpPr/>
            <p:nvPr/>
          </p:nvSpPr>
          <p:spPr>
            <a:xfrm>
              <a:off x="6094421" y="2414120"/>
              <a:ext cx="344646" cy="169277"/>
            </a:xfrm>
            <a:prstGeom prst="rect">
              <a:avLst/>
            </a:prstGeom>
          </p:spPr>
          <p:txBody>
            <a:bodyPr wrap="none" lIns="0" tIns="0" rIns="0" bIns="0">
              <a:spAutoFit/>
            </a:bodyPr>
            <a:lstStyle/>
            <a:p>
              <a:pPr eaLnBrk="0" hangingPunct="0">
                <a:buClr>
                  <a:srgbClr val="000000"/>
                </a:buClr>
                <a:buFontTx/>
                <a:buNone/>
              </a:pPr>
              <a:r>
                <a:rPr lang="en-US" sz="1100" i="1" dirty="0">
                  <a:solidFill>
                    <a:srgbClr val="000000"/>
                  </a:solidFill>
                  <a:latin typeface="Arial" charset="0"/>
                  <a:ea typeface="ＭＳ Ｐゴシック" charset="0"/>
                  <a:cs typeface="ＭＳ Ｐゴシック" charset="0"/>
                </a:rPr>
                <a:t>Good</a:t>
              </a:r>
              <a:endParaRPr lang="en-US" sz="800" dirty="0">
                <a:solidFill>
                  <a:srgbClr val="000000"/>
                </a:solidFill>
                <a:latin typeface="Arial" charset="0"/>
                <a:ea typeface="ＭＳ Ｐゴシック" charset="0"/>
                <a:cs typeface="ＭＳ Ｐゴシック" charset="0"/>
              </a:endParaRPr>
            </a:p>
          </p:txBody>
        </p:sp>
        <p:sp>
          <p:nvSpPr>
            <p:cNvPr id="29" name="Rectangle 28"/>
            <p:cNvSpPr/>
            <p:nvPr/>
          </p:nvSpPr>
          <p:spPr>
            <a:xfrm>
              <a:off x="6369726" y="2958657"/>
              <a:ext cx="344646" cy="169277"/>
            </a:xfrm>
            <a:prstGeom prst="rect">
              <a:avLst/>
            </a:prstGeom>
          </p:spPr>
          <p:txBody>
            <a:bodyPr wrap="none" lIns="0" tIns="0" rIns="0" bIns="0">
              <a:spAutoFit/>
            </a:bodyPr>
            <a:lstStyle/>
            <a:p>
              <a:pPr eaLnBrk="0" hangingPunct="0">
                <a:buClr>
                  <a:srgbClr val="000000"/>
                </a:buClr>
                <a:buFontTx/>
                <a:buNone/>
              </a:pPr>
              <a:r>
                <a:rPr lang="en-US" sz="1100" i="1" dirty="0">
                  <a:solidFill>
                    <a:srgbClr val="000000"/>
                  </a:solidFill>
                  <a:latin typeface="Arial" charset="0"/>
                  <a:ea typeface="ＭＳ Ｐゴシック" charset="0"/>
                  <a:cs typeface="ＭＳ Ｐゴシック" charset="0"/>
                </a:rPr>
                <a:t>Good</a:t>
              </a:r>
              <a:endParaRPr lang="en-US" sz="800" dirty="0">
                <a:solidFill>
                  <a:srgbClr val="000000"/>
                </a:solidFill>
                <a:latin typeface="Arial" charset="0"/>
                <a:ea typeface="ＭＳ Ｐゴシック" charset="0"/>
                <a:cs typeface="ＭＳ Ｐゴシック" charset="0"/>
              </a:endParaRPr>
            </a:p>
          </p:txBody>
        </p:sp>
      </p:grpSp>
      <p:sp>
        <p:nvSpPr>
          <p:cNvPr id="3" name="TextBox 2">
            <a:extLst>
              <a:ext uri="{FF2B5EF4-FFF2-40B4-BE49-F238E27FC236}">
                <a16:creationId xmlns:a16="http://schemas.microsoft.com/office/drawing/2014/main" id="{E7C484DF-DD0A-284A-5594-6828B876E7C1}"/>
              </a:ext>
            </a:extLst>
          </p:cNvPr>
          <p:cNvSpPr txBox="1"/>
          <p:nvPr/>
        </p:nvSpPr>
        <p:spPr>
          <a:xfrm>
            <a:off x="1428052" y="5126340"/>
            <a:ext cx="9227946" cy="1508105"/>
          </a:xfrm>
          <a:prstGeom prst="rect">
            <a:avLst/>
          </a:prstGeom>
          <a:noFill/>
          <a:ln w="12700">
            <a:noFill/>
          </a:ln>
        </p:spPr>
        <p:txBody>
          <a:bodyPr wrap="square">
            <a:spAutoFit/>
          </a:bodyPr>
          <a:lstStyle/>
          <a:p>
            <a:r>
              <a:rPr lang="en-US" sz="2000" i="1" dirty="0">
                <a:latin typeface="Arial" panose="020B0604020202020204" pitchFamily="34" charset="0"/>
                <a:cs typeface="Arial" panose="020B0604020202020204" pitchFamily="34" charset="0"/>
              </a:rPr>
              <a:t>Key points - </a:t>
            </a:r>
          </a:p>
          <a:p>
            <a:pPr marL="342900" indent="-342900">
              <a:buFont typeface="+mj-lt"/>
              <a:buAutoNum type="arabicPeriod"/>
            </a:pPr>
            <a:r>
              <a:rPr lang="en-US" sz="1800" dirty="0">
                <a:latin typeface="Arial" panose="020B0604020202020204" pitchFamily="34" charset="0"/>
                <a:cs typeface="Arial" panose="020B0604020202020204" pitchFamily="34" charset="0"/>
              </a:rPr>
              <a:t>Concept developed for the entire enterprise, but we find it more useful for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individual processes / process areas – a “signpost” for decisions on process changes.</a:t>
            </a:r>
          </a:p>
          <a:p>
            <a:pPr marL="342900" indent="-342900">
              <a:buFont typeface="+mj-lt"/>
              <a:buAutoNum type="arabicPeriod"/>
            </a:pPr>
            <a:r>
              <a:rPr lang="en-US" dirty="0">
                <a:latin typeface="Arial" panose="020B0604020202020204" pitchFamily="34" charset="0"/>
                <a:cs typeface="Arial" panose="020B0604020202020204" pitchFamily="34" charset="0"/>
              </a:rPr>
              <a:t>Processes in an enterprise do not all have the same differentiator.</a:t>
            </a:r>
          </a:p>
          <a:p>
            <a:pPr marL="342900" indent="-342900">
              <a:buFont typeface="+mj-lt"/>
              <a:buAutoNum type="arabicPeriod"/>
            </a:pPr>
            <a:r>
              <a:rPr lang="en-US" dirty="0">
                <a:latin typeface="Arial" panose="020B0604020202020204" pitchFamily="34" charset="0"/>
                <a:cs typeface="Arial" panose="020B0604020202020204" pitchFamily="34" charset="0"/>
              </a:rPr>
              <a:t>The Process Differentiator can change over time – </a:t>
            </a:r>
            <a:r>
              <a:rPr lang="en-US" i="1" dirty="0">
                <a:latin typeface="Arial" panose="020B0604020202020204" pitchFamily="34" charset="0"/>
                <a:cs typeface="Arial" panose="020B0604020202020204" pitchFamily="34" charset="0"/>
              </a:rPr>
              <a:t>slowly!</a:t>
            </a:r>
            <a:endParaRPr lang="en-F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02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defRPr/>
            </a:pPr>
            <a:r>
              <a:rPr lang="en-US" sz="3200" dirty="0">
                <a:latin typeface="Arial" charset="0"/>
              </a:rPr>
              <a:t>Understanding through differentiators</a:t>
            </a:r>
          </a:p>
        </p:txBody>
      </p:sp>
      <p:sp>
        <p:nvSpPr>
          <p:cNvPr id="26627" name="Rectangle 4"/>
          <p:cNvSpPr>
            <a:spLocks noChangeArrowheads="1"/>
          </p:cNvSpPr>
          <p:nvPr/>
        </p:nvSpPr>
        <p:spPr bwMode="auto">
          <a:xfrm>
            <a:off x="8563649" y="2916430"/>
            <a:ext cx="1676400" cy="728663"/>
          </a:xfrm>
          <a:prstGeom prst="rect">
            <a:avLst/>
          </a:prstGeom>
          <a:solidFill>
            <a:srgbClr val="993366"/>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0" hangingPunct="0">
              <a:lnSpc>
                <a:spcPct val="100000"/>
              </a:lnSpc>
              <a:spcBef>
                <a:spcPct val="0"/>
              </a:spcBef>
              <a:buClrTx/>
              <a:buFontTx/>
              <a:buNone/>
              <a:defRPr/>
            </a:pPr>
            <a:r>
              <a:rPr lang="en-US" sz="1600" b="1" i="1">
                <a:solidFill>
                  <a:srgbClr val="FFFFFF"/>
                </a:solidFill>
                <a:latin typeface="Arial" charset="0"/>
                <a:ea typeface="ＭＳ Ｐゴシック" charset="0"/>
                <a:cs typeface="ＭＳ Ｐゴシック" charset="0"/>
              </a:rPr>
              <a:t>Operational</a:t>
            </a:r>
          </a:p>
          <a:p>
            <a:pPr eaLnBrk="0" hangingPunct="0">
              <a:lnSpc>
                <a:spcPct val="100000"/>
              </a:lnSpc>
              <a:spcBef>
                <a:spcPct val="0"/>
              </a:spcBef>
              <a:buClrTx/>
              <a:buFontTx/>
              <a:buNone/>
              <a:defRPr/>
            </a:pPr>
            <a:r>
              <a:rPr lang="en-US" sz="1600" b="1" i="1">
                <a:solidFill>
                  <a:srgbClr val="FFFFFF"/>
                </a:solidFill>
                <a:latin typeface="Arial" charset="0"/>
                <a:ea typeface="ＭＳ Ｐゴシック" charset="0"/>
                <a:cs typeface="ＭＳ Ｐゴシック" charset="0"/>
              </a:rPr>
              <a:t>Excellence</a:t>
            </a:r>
          </a:p>
        </p:txBody>
      </p:sp>
      <p:sp>
        <p:nvSpPr>
          <p:cNvPr id="51203" name="Line 5"/>
          <p:cNvSpPr>
            <a:spLocks noChangeShapeType="1"/>
          </p:cNvSpPr>
          <p:nvPr/>
        </p:nvSpPr>
        <p:spPr bwMode="auto">
          <a:xfrm flipV="1">
            <a:off x="9401849" y="3645080"/>
            <a:ext cx="0" cy="608012"/>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26629" name="Rectangle 6"/>
          <p:cNvSpPr>
            <a:spLocks noChangeArrowheads="1"/>
          </p:cNvSpPr>
          <p:nvPr/>
        </p:nvSpPr>
        <p:spPr bwMode="auto">
          <a:xfrm>
            <a:off x="7407949" y="4818255"/>
            <a:ext cx="1454150" cy="728663"/>
          </a:xfrm>
          <a:prstGeom prst="rect">
            <a:avLst/>
          </a:prstGeom>
          <a:solidFill>
            <a:srgbClr val="008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0" hangingPunct="0">
              <a:lnSpc>
                <a:spcPct val="100000"/>
              </a:lnSpc>
              <a:spcBef>
                <a:spcPct val="0"/>
              </a:spcBef>
              <a:buClrTx/>
              <a:buFontTx/>
              <a:buNone/>
              <a:defRPr/>
            </a:pPr>
            <a:r>
              <a:rPr lang="en-US" sz="1600" b="1" i="1">
                <a:solidFill>
                  <a:srgbClr val="FFFFFF"/>
                </a:solidFill>
                <a:latin typeface="Arial" charset="0"/>
                <a:ea typeface="ＭＳ Ｐゴシック" charset="0"/>
                <a:cs typeface="ＭＳ Ｐゴシック" charset="0"/>
              </a:rPr>
              <a:t>Product</a:t>
            </a:r>
          </a:p>
          <a:p>
            <a:pPr eaLnBrk="0" hangingPunct="0">
              <a:lnSpc>
                <a:spcPct val="100000"/>
              </a:lnSpc>
              <a:spcBef>
                <a:spcPct val="0"/>
              </a:spcBef>
              <a:buClrTx/>
              <a:buFontTx/>
              <a:buNone/>
              <a:defRPr/>
            </a:pPr>
            <a:r>
              <a:rPr lang="en-US" sz="1600" b="1" i="1">
                <a:solidFill>
                  <a:srgbClr val="FFFFFF"/>
                </a:solidFill>
                <a:latin typeface="Arial" charset="0"/>
                <a:ea typeface="ＭＳ Ｐゴシック" charset="0"/>
                <a:cs typeface="ＭＳ Ｐゴシック" charset="0"/>
              </a:rPr>
              <a:t>Leadership</a:t>
            </a:r>
          </a:p>
        </p:txBody>
      </p:sp>
      <p:sp>
        <p:nvSpPr>
          <p:cNvPr id="26630" name="Rectangle 7"/>
          <p:cNvSpPr>
            <a:spLocks noChangeArrowheads="1"/>
          </p:cNvSpPr>
          <p:nvPr/>
        </p:nvSpPr>
        <p:spPr bwMode="auto">
          <a:xfrm>
            <a:off x="9927318" y="4826180"/>
            <a:ext cx="1430337" cy="717550"/>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0" hangingPunct="0">
              <a:lnSpc>
                <a:spcPct val="100000"/>
              </a:lnSpc>
              <a:spcBef>
                <a:spcPct val="0"/>
              </a:spcBef>
              <a:buClrTx/>
              <a:buFontTx/>
              <a:buNone/>
              <a:defRPr/>
            </a:pPr>
            <a:r>
              <a:rPr lang="en-US" sz="1600" b="1" i="1">
                <a:solidFill>
                  <a:srgbClr val="FFFFFF"/>
                </a:solidFill>
                <a:latin typeface="Arial" charset="0"/>
                <a:ea typeface="ＭＳ Ｐゴシック" charset="0"/>
                <a:cs typeface="ＭＳ Ｐゴシック" charset="0"/>
              </a:rPr>
              <a:t>Customer</a:t>
            </a:r>
          </a:p>
          <a:p>
            <a:pPr eaLnBrk="0" hangingPunct="0">
              <a:lnSpc>
                <a:spcPct val="100000"/>
              </a:lnSpc>
              <a:spcBef>
                <a:spcPct val="0"/>
              </a:spcBef>
              <a:buClrTx/>
              <a:buFontTx/>
              <a:buNone/>
              <a:defRPr/>
            </a:pPr>
            <a:r>
              <a:rPr lang="en-US" sz="1600" b="1" i="1">
                <a:solidFill>
                  <a:srgbClr val="FFFFFF"/>
                </a:solidFill>
                <a:latin typeface="Arial" charset="0"/>
                <a:ea typeface="ＭＳ Ｐゴシック" charset="0"/>
                <a:cs typeface="ＭＳ Ｐゴシック" charset="0"/>
              </a:rPr>
              <a:t>Intimacy</a:t>
            </a:r>
          </a:p>
        </p:txBody>
      </p:sp>
      <p:sp>
        <p:nvSpPr>
          <p:cNvPr id="51206" name="Line 8"/>
          <p:cNvSpPr>
            <a:spLocks noChangeShapeType="1"/>
          </p:cNvSpPr>
          <p:nvPr/>
        </p:nvSpPr>
        <p:spPr bwMode="auto">
          <a:xfrm>
            <a:off x="9443131" y="4308659"/>
            <a:ext cx="479425" cy="498475"/>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51207" name="Line 9"/>
          <p:cNvSpPr>
            <a:spLocks noChangeShapeType="1"/>
          </p:cNvSpPr>
          <p:nvPr/>
        </p:nvSpPr>
        <p:spPr bwMode="auto">
          <a:xfrm flipH="1">
            <a:off x="8870044" y="4316592"/>
            <a:ext cx="490537" cy="508000"/>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51208" name="Text Box 17"/>
          <p:cNvSpPr txBox="1">
            <a:spLocks noChangeArrowheads="1"/>
          </p:cNvSpPr>
          <p:nvPr/>
        </p:nvSpPr>
        <p:spPr bwMode="auto">
          <a:xfrm>
            <a:off x="988828" y="782641"/>
            <a:ext cx="9058275" cy="431529"/>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a:lnSpc>
                <a:spcPct val="90000"/>
              </a:lnSpc>
              <a:spcBef>
                <a:spcPct val="0"/>
              </a:spcBef>
              <a:buClrTx/>
              <a:buFontTx/>
              <a:buNone/>
            </a:pPr>
            <a:r>
              <a:rPr lang="en-US" sz="2400" dirty="0">
                <a:solidFill>
                  <a:srgbClr val="000000"/>
                </a:solidFill>
              </a:rPr>
              <a:t>The first time I used this framework on a consulting engagement</a:t>
            </a:r>
          </a:p>
        </p:txBody>
      </p:sp>
      <p:sp>
        <p:nvSpPr>
          <p:cNvPr id="51209" name="Slide Number Placeholder 19"/>
          <p:cNvSpPr txBox="1">
            <a:spLocks noGrp="1"/>
          </p:cNvSpPr>
          <p:nvPr/>
        </p:nvSpPr>
        <p:spPr bwMode="auto">
          <a:xfrm>
            <a:off x="10698837" y="7092561"/>
            <a:ext cx="7350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algn="r" eaLnBrk="1" hangingPunct="1">
              <a:lnSpc>
                <a:spcPct val="100000"/>
              </a:lnSpc>
              <a:spcBef>
                <a:spcPct val="0"/>
              </a:spcBef>
              <a:buClrTx/>
              <a:buFontTx/>
              <a:buNone/>
            </a:pPr>
            <a:fld id="{21BAB047-DC29-7840-8210-92BE46252700}" type="slidenum">
              <a:rPr lang="en-US" sz="1000">
                <a:solidFill>
                  <a:srgbClr val="000000"/>
                </a:solidFill>
              </a:rPr>
              <a:pPr algn="r" eaLnBrk="1" hangingPunct="1">
                <a:lnSpc>
                  <a:spcPct val="100000"/>
                </a:lnSpc>
                <a:spcBef>
                  <a:spcPct val="0"/>
                </a:spcBef>
                <a:buClrTx/>
                <a:buFontTx/>
                <a:buNone/>
              </a:pPr>
              <a:t>154</a:t>
            </a:fld>
            <a:endParaRPr lang="en-US" sz="1000">
              <a:solidFill>
                <a:srgbClr val="000000"/>
              </a:solidFill>
            </a:endParaRPr>
          </a:p>
        </p:txBody>
      </p:sp>
      <p:sp>
        <p:nvSpPr>
          <p:cNvPr id="3020821" name="Rectangle 21"/>
          <p:cNvSpPr>
            <a:spLocks noChangeArrowheads="1"/>
          </p:cNvSpPr>
          <p:nvPr/>
        </p:nvSpPr>
        <p:spPr bwMode="auto">
          <a:xfrm>
            <a:off x="986750" y="1311082"/>
            <a:ext cx="10135679" cy="5427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763" indent="-4763">
              <a:spcBef>
                <a:spcPct val="20000"/>
              </a:spcBef>
              <a:buSzPct val="125000"/>
              <a:defRPr/>
            </a:pPr>
            <a:r>
              <a:rPr lang="en-US" sz="2400" dirty="0">
                <a:solidFill>
                  <a:srgbClr val="000000"/>
                </a:solidFill>
                <a:latin typeface="Arial" panose="020B0604020202020204" pitchFamily="34" charset="0"/>
                <a:ea typeface="ＭＳ Ｐゴシック" charset="0"/>
                <a:cs typeface="Arial" panose="020B0604020202020204" pitchFamily="34" charset="0"/>
              </a:rPr>
              <a:t>At a leading U.S. Health Maintenance Organization</a:t>
            </a:r>
            <a:br>
              <a:rPr lang="en-US" sz="2400" dirty="0">
                <a:solidFill>
                  <a:srgbClr val="000000"/>
                </a:solidFill>
                <a:latin typeface="Arial" panose="020B0604020202020204" pitchFamily="34" charset="0"/>
                <a:ea typeface="ＭＳ Ｐゴシック" charset="0"/>
                <a:cs typeface="Arial" panose="020B0604020202020204" pitchFamily="34" charset="0"/>
              </a:rPr>
            </a:br>
            <a:r>
              <a:rPr lang="en-US" sz="2400" i="1" dirty="0">
                <a:solidFill>
                  <a:srgbClr val="000000"/>
                </a:solidFill>
                <a:latin typeface="Arial" panose="020B0604020202020204" pitchFamily="34" charset="0"/>
                <a:ea typeface="ＭＳ Ｐゴシック" charset="0"/>
                <a:cs typeface="Arial" panose="020B0604020202020204" pitchFamily="34" charset="0"/>
              </a:rPr>
              <a:t>major</a:t>
            </a:r>
            <a:r>
              <a:rPr lang="en-US" sz="2400" dirty="0">
                <a:solidFill>
                  <a:srgbClr val="000000"/>
                </a:solidFill>
                <a:latin typeface="Arial" panose="020B0604020202020204" pitchFamily="34" charset="0"/>
                <a:ea typeface="ＭＳ Ｐゴシック" charset="0"/>
                <a:cs typeface="Arial" panose="020B0604020202020204" pitchFamily="34" charset="0"/>
              </a:rPr>
              <a:t> reengineering of </a:t>
            </a:r>
            <a:r>
              <a:rPr lang="ja-JP" altLang="en-US" sz="2400">
                <a:solidFill>
                  <a:srgbClr val="000000"/>
                </a:solidFill>
                <a:latin typeface="Arial" panose="020B0604020202020204" pitchFamily="34" charset="0"/>
                <a:ea typeface="ＭＳ Ｐゴシック" charset="0"/>
                <a:cs typeface="Arial" panose="020B0604020202020204" pitchFamily="34" charset="0"/>
              </a:rPr>
              <a:t>“</a:t>
            </a:r>
            <a:r>
              <a:rPr lang="en-US" sz="2400" dirty="0">
                <a:solidFill>
                  <a:srgbClr val="000000"/>
                </a:solidFill>
                <a:latin typeface="Arial" panose="020B0604020202020204" pitchFamily="34" charset="0"/>
                <a:ea typeface="ＭＳ Ｐゴシック" charset="0"/>
                <a:cs typeface="Arial" panose="020B0604020202020204" pitchFamily="34" charset="0"/>
              </a:rPr>
              <a:t>Provide Clinical Care</a:t>
            </a:r>
            <a:r>
              <a:rPr lang="ja-JP" altLang="en-US" sz="2400">
                <a:solidFill>
                  <a:srgbClr val="000000"/>
                </a:solidFill>
                <a:latin typeface="Arial" panose="020B0604020202020204" pitchFamily="34" charset="0"/>
                <a:ea typeface="ＭＳ Ｐゴシック" charset="0"/>
                <a:cs typeface="Arial" panose="020B0604020202020204" pitchFamily="34" charset="0"/>
              </a:rPr>
              <a:t>”</a:t>
            </a:r>
            <a:r>
              <a:rPr lang="en-US" sz="2400" dirty="0">
                <a:solidFill>
                  <a:srgbClr val="000000"/>
                </a:solidFill>
                <a:latin typeface="Arial" panose="020B0604020202020204" pitchFamily="34" charset="0"/>
                <a:ea typeface="ＭＳ Ｐゴシック" charset="0"/>
                <a:cs typeface="Arial" panose="020B0604020202020204" pitchFamily="34" charset="0"/>
              </a:rPr>
              <a:t> is stalled:</a:t>
            </a:r>
          </a:p>
          <a:p>
            <a:pPr marL="342900" lvl="1" indent="-342900">
              <a:spcBef>
                <a:spcPct val="20000"/>
              </a:spcBef>
              <a:buSzPct val="125000"/>
              <a:buFont typeface="Arial" panose="020B0604020202020204" pitchFamily="34" charset="0"/>
              <a:buChar char="•"/>
              <a:defRPr/>
            </a:pPr>
            <a:r>
              <a:rPr lang="en-US" sz="2400" dirty="0">
                <a:solidFill>
                  <a:srgbClr val="000000"/>
                </a:solidFill>
                <a:latin typeface="Arial" panose="020B0604020202020204" pitchFamily="34" charset="0"/>
                <a:ea typeface="ＭＳ Ｐゴシック" charset="0"/>
                <a:cs typeface="Arial" panose="020B0604020202020204" pitchFamily="34" charset="0"/>
              </a:rPr>
              <a:t>I</a:t>
            </a:r>
            <a:r>
              <a:rPr lang="uk-UA" sz="2400" dirty="0">
                <a:solidFill>
                  <a:srgbClr val="000000"/>
                </a:solidFill>
                <a:latin typeface="Arial" panose="020B0604020202020204" pitchFamily="34" charset="0"/>
                <a:ea typeface="ＭＳ Ｐゴシック" charset="0"/>
                <a:cs typeface="Arial" panose="020B0604020202020204" pitchFamily="34" charset="0"/>
              </a:rPr>
              <a:t>'</a:t>
            </a:r>
            <a:r>
              <a:rPr lang="en-US" sz="2400" dirty="0">
                <a:solidFill>
                  <a:srgbClr val="000000"/>
                </a:solidFill>
                <a:latin typeface="Arial" panose="020B0604020202020204" pitchFamily="34" charset="0"/>
                <a:ea typeface="ＭＳ Ｐゴシック" charset="0"/>
                <a:cs typeface="Arial" panose="020B0604020202020204" pitchFamily="34" charset="0"/>
              </a:rPr>
              <a:t>m brought in to get it moving</a:t>
            </a:r>
          </a:p>
          <a:p>
            <a:pPr marL="342900" lvl="1" indent="-342900">
              <a:spcBef>
                <a:spcPct val="20000"/>
              </a:spcBef>
              <a:buSzPct val="125000"/>
              <a:buFont typeface="Arial" panose="020B0604020202020204" pitchFamily="34" charset="0"/>
              <a:buChar char="•"/>
              <a:defRPr/>
            </a:pPr>
            <a:r>
              <a:rPr lang="en-US" sz="2400" dirty="0">
                <a:solidFill>
                  <a:srgbClr val="000000"/>
                </a:solidFill>
                <a:latin typeface="Arial" panose="020B0604020202020204" pitchFamily="34" charset="0"/>
                <a:ea typeface="ＭＳ Ｐゴシック" charset="0"/>
                <a:cs typeface="Arial" panose="020B0604020202020204" pitchFamily="34" charset="0"/>
              </a:rPr>
              <a:t>Quickly determine there are no overall objectives</a:t>
            </a:r>
            <a:br>
              <a:rPr lang="en-US" sz="2400" dirty="0">
                <a:solidFill>
                  <a:srgbClr val="000000"/>
                </a:solidFill>
                <a:latin typeface="Arial" panose="020B0604020202020204" pitchFamily="34" charset="0"/>
                <a:ea typeface="ＭＳ Ｐゴシック" charset="0"/>
                <a:cs typeface="Arial" panose="020B0604020202020204" pitchFamily="34" charset="0"/>
              </a:rPr>
            </a:br>
            <a:endParaRPr lang="en-US" sz="2400" dirty="0">
              <a:solidFill>
                <a:srgbClr val="000000"/>
              </a:solidFill>
              <a:latin typeface="Arial" panose="020B0604020202020204" pitchFamily="34" charset="0"/>
              <a:ea typeface="ＭＳ Ｐゴシック" charset="0"/>
              <a:cs typeface="Arial" panose="020B0604020202020204" pitchFamily="34" charset="0"/>
            </a:endParaRPr>
          </a:p>
          <a:p>
            <a:pPr marL="4763" indent="-4763">
              <a:spcBef>
                <a:spcPct val="20000"/>
              </a:spcBef>
              <a:buSzPct val="125000"/>
              <a:defRPr/>
            </a:pPr>
            <a:r>
              <a:rPr lang="en-US" sz="2400" dirty="0">
                <a:solidFill>
                  <a:srgbClr val="000000"/>
                </a:solidFill>
                <a:latin typeface="Arial" panose="020B0604020202020204" pitchFamily="34" charset="0"/>
                <a:ea typeface="ＭＳ Ｐゴシック" charset="0"/>
                <a:cs typeface="Arial" panose="020B0604020202020204" pitchFamily="34" charset="0"/>
              </a:rPr>
              <a:t>Key finding when determining program objectives:</a:t>
            </a:r>
          </a:p>
          <a:p>
            <a:pPr marL="342900" lvl="1" indent="-342900">
              <a:spcBef>
                <a:spcPct val="20000"/>
              </a:spcBef>
              <a:buSzPct val="125000"/>
              <a:buFont typeface="Arial" panose="020B0604020202020204" pitchFamily="34" charset="0"/>
              <a:buChar char="•"/>
              <a:defRPr/>
            </a:pPr>
            <a:r>
              <a:rPr lang="en-US" sz="2400" dirty="0">
                <a:solidFill>
                  <a:srgbClr val="000000"/>
                </a:solidFill>
                <a:latin typeface="Arial" panose="020B0604020202020204" pitchFamily="34" charset="0"/>
                <a:ea typeface="ＭＳ Ｐゴシック" charset="0"/>
                <a:cs typeface="Arial" panose="020B0604020202020204" pitchFamily="34" charset="0"/>
              </a:rPr>
              <a:t>50% thought Op Ex</a:t>
            </a:r>
          </a:p>
          <a:p>
            <a:pPr marL="342900" lvl="1" indent="-342900">
              <a:spcBef>
                <a:spcPct val="20000"/>
              </a:spcBef>
              <a:buSzPct val="125000"/>
              <a:buFont typeface="Arial" panose="020B0604020202020204" pitchFamily="34" charset="0"/>
              <a:buChar char="•"/>
              <a:defRPr/>
            </a:pPr>
            <a:r>
              <a:rPr lang="en-US" sz="2400" dirty="0">
                <a:solidFill>
                  <a:srgbClr val="000000"/>
                </a:solidFill>
                <a:latin typeface="Arial" panose="020B0604020202020204" pitchFamily="34" charset="0"/>
                <a:ea typeface="ＭＳ Ｐゴシック" charset="0"/>
                <a:cs typeface="Arial" panose="020B0604020202020204" pitchFamily="34" charset="0"/>
              </a:rPr>
              <a:t>50% thought C.I.</a:t>
            </a:r>
            <a:br>
              <a:rPr lang="en-US" sz="2400" dirty="0">
                <a:solidFill>
                  <a:srgbClr val="000000"/>
                </a:solidFill>
                <a:latin typeface="Arial" panose="020B0604020202020204" pitchFamily="34" charset="0"/>
                <a:ea typeface="ＭＳ Ｐゴシック" charset="0"/>
                <a:cs typeface="Arial" panose="020B0604020202020204" pitchFamily="34" charset="0"/>
              </a:rPr>
            </a:br>
            <a:endParaRPr lang="en-US" sz="2400" dirty="0">
              <a:solidFill>
                <a:srgbClr val="000000"/>
              </a:solidFill>
              <a:latin typeface="Arial" panose="020B0604020202020204" pitchFamily="34" charset="0"/>
              <a:ea typeface="ＭＳ Ｐゴシック" charset="0"/>
              <a:cs typeface="Arial" panose="020B0604020202020204" pitchFamily="34" charset="0"/>
            </a:endParaRPr>
          </a:p>
          <a:p>
            <a:pPr marL="4763" indent="-4763">
              <a:spcBef>
                <a:spcPct val="20000"/>
              </a:spcBef>
              <a:buSzPct val="125000"/>
              <a:defRPr/>
            </a:pPr>
            <a:r>
              <a:rPr lang="en-US" sz="2400" dirty="0">
                <a:solidFill>
                  <a:srgbClr val="000000"/>
                </a:solidFill>
                <a:latin typeface="Arial" panose="020B0604020202020204" pitchFamily="34" charset="0"/>
                <a:ea typeface="ＭＳ Ｐゴシック" charset="0"/>
                <a:cs typeface="Arial" panose="020B0604020202020204" pitchFamily="34" charset="0"/>
              </a:rPr>
              <a:t>The immediate and ultimate outcomes</a:t>
            </a:r>
            <a:r>
              <a:rPr lang="is-IS" sz="2400" dirty="0">
                <a:solidFill>
                  <a:srgbClr val="000000"/>
                </a:solidFill>
                <a:latin typeface="Arial" panose="020B0604020202020204" pitchFamily="34" charset="0"/>
                <a:ea typeface="ＭＳ Ｐゴシック" charset="0"/>
                <a:cs typeface="Arial" panose="020B0604020202020204" pitchFamily="34" charset="0"/>
              </a:rPr>
              <a:t>…</a:t>
            </a:r>
            <a:endParaRPr lang="en-US" sz="2400" dirty="0">
              <a:solidFill>
                <a:srgbClr val="000000"/>
              </a:solidFill>
              <a:latin typeface="Arial" panose="020B0604020202020204" pitchFamily="34" charset="0"/>
              <a:ea typeface="ＭＳ Ｐゴシック" charset="0"/>
              <a:cs typeface="Arial" panose="020B0604020202020204" pitchFamily="34" charset="0"/>
            </a:endParaRPr>
          </a:p>
          <a:p>
            <a:pPr marL="4763" indent="-4763">
              <a:spcBef>
                <a:spcPct val="20000"/>
              </a:spcBef>
              <a:buSzPct val="125000"/>
              <a:defRPr/>
            </a:pPr>
            <a:endParaRPr lang="en-US" sz="2400" dirty="0">
              <a:solidFill>
                <a:srgbClr val="000000"/>
              </a:solidFill>
              <a:latin typeface="Arial" panose="020B0604020202020204" pitchFamily="34" charset="0"/>
              <a:ea typeface="ＭＳ Ｐゴシック" charset="0"/>
              <a:cs typeface="Arial" panose="020B0604020202020204" pitchFamily="34" charset="0"/>
            </a:endParaRPr>
          </a:p>
          <a:p>
            <a:pPr marL="4763" indent="-4763">
              <a:spcBef>
                <a:spcPct val="20000"/>
              </a:spcBef>
              <a:buSzPct val="125000"/>
              <a:defRPr/>
            </a:pPr>
            <a:r>
              <a:rPr lang="en-US" sz="2400" i="1" dirty="0">
                <a:solidFill>
                  <a:srgbClr val="000000"/>
                </a:solidFill>
                <a:latin typeface="Arial" panose="020B0604020202020204" pitchFamily="34" charset="0"/>
                <a:ea typeface="ＭＳ Ｐゴシック" charset="0"/>
                <a:cs typeface="Arial" panose="020B0604020202020204" pitchFamily="34" charset="0"/>
              </a:rPr>
              <a:t>Conflicting</a:t>
            </a:r>
            <a:r>
              <a:rPr lang="en-US" sz="2400" dirty="0">
                <a:solidFill>
                  <a:srgbClr val="000000"/>
                </a:solidFill>
                <a:latin typeface="Arial" panose="020B0604020202020204" pitchFamily="34" charset="0"/>
                <a:ea typeface="ＭＳ Ｐゴシック" charset="0"/>
                <a:cs typeface="Arial" panose="020B0604020202020204" pitchFamily="34" charset="0"/>
              </a:rPr>
              <a:t> differentiators or </a:t>
            </a:r>
            <a:r>
              <a:rPr lang="en-US" sz="2400" i="1" dirty="0">
                <a:solidFill>
                  <a:srgbClr val="000000"/>
                </a:solidFill>
                <a:latin typeface="Arial" panose="020B0604020202020204" pitchFamily="34" charset="0"/>
                <a:ea typeface="ＭＳ Ｐゴシック" charset="0"/>
                <a:cs typeface="Arial" panose="020B0604020202020204" pitchFamily="34" charset="0"/>
              </a:rPr>
              <a:t>no</a:t>
            </a:r>
            <a:r>
              <a:rPr lang="en-US" sz="2400" dirty="0">
                <a:solidFill>
                  <a:srgbClr val="000000"/>
                </a:solidFill>
                <a:latin typeface="Arial" panose="020B0604020202020204" pitchFamily="34" charset="0"/>
                <a:ea typeface="ＭＳ Ｐゴシック" charset="0"/>
                <a:cs typeface="Arial" panose="020B0604020202020204" pitchFamily="34" charset="0"/>
              </a:rPr>
              <a:t> differentiator are very common problems, so establishing the differentiator is part of every Project Recovery job</a:t>
            </a:r>
          </a:p>
        </p:txBody>
      </p:sp>
      <p:sp>
        <p:nvSpPr>
          <p:cNvPr id="2" name="Line 9"/>
          <p:cNvSpPr>
            <a:spLocks noChangeShapeType="1"/>
          </p:cNvSpPr>
          <p:nvPr/>
        </p:nvSpPr>
        <p:spPr bwMode="auto">
          <a:xfrm flipH="1">
            <a:off x="8846228" y="4310242"/>
            <a:ext cx="528638" cy="546100"/>
          </a:xfrm>
          <a:prstGeom prst="line">
            <a:avLst/>
          </a:prstGeom>
          <a:noFill/>
          <a:ln w="38100">
            <a:solidFill>
              <a:srgbClr val="FF0000"/>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3" name="Line 9"/>
          <p:cNvSpPr>
            <a:spLocks noChangeShapeType="1"/>
          </p:cNvSpPr>
          <p:nvPr/>
        </p:nvSpPr>
        <p:spPr bwMode="auto">
          <a:xfrm flipH="1" flipV="1">
            <a:off x="9405024" y="3648261"/>
            <a:ext cx="0" cy="611187"/>
          </a:xfrm>
          <a:prstGeom prst="line">
            <a:avLst/>
          </a:prstGeom>
          <a:noFill/>
          <a:ln w="38100">
            <a:solidFill>
              <a:srgbClr val="FF0000"/>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4" name="Rectangle 18"/>
          <p:cNvSpPr>
            <a:spLocks noChangeArrowheads="1"/>
          </p:cNvSpPr>
          <p:nvPr/>
        </p:nvSpPr>
        <p:spPr bwMode="auto">
          <a:xfrm>
            <a:off x="10049553" y="4404891"/>
            <a:ext cx="6463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873125" eaLnBrk="0" hangingPunct="0">
              <a:buClr>
                <a:srgbClr val="000000"/>
              </a:buClr>
              <a:defRPr/>
            </a:pPr>
            <a:r>
              <a:rPr lang="en-US" i="1" dirty="0">
                <a:solidFill>
                  <a:srgbClr val="000000"/>
                </a:solidFill>
                <a:latin typeface="Arial" charset="0"/>
                <a:ea typeface="ＭＳ Ｐゴシック" charset="0"/>
                <a:cs typeface="ＭＳ Ｐゴシック" charset="0"/>
              </a:rPr>
              <a:t>50%</a:t>
            </a:r>
          </a:p>
        </p:txBody>
      </p:sp>
      <p:sp>
        <p:nvSpPr>
          <p:cNvPr id="15" name="Rectangle 18"/>
          <p:cNvSpPr>
            <a:spLocks noChangeArrowheads="1"/>
          </p:cNvSpPr>
          <p:nvPr/>
        </p:nvSpPr>
        <p:spPr bwMode="auto">
          <a:xfrm>
            <a:off x="9515923" y="3697050"/>
            <a:ext cx="65087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873125" eaLnBrk="0" hangingPunct="0">
              <a:buClr>
                <a:srgbClr val="000000"/>
              </a:buClr>
              <a:defRPr/>
            </a:pPr>
            <a:r>
              <a:rPr lang="en-US" i="1" dirty="0">
                <a:solidFill>
                  <a:srgbClr val="000000"/>
                </a:solidFill>
                <a:latin typeface="Arial" charset="0"/>
                <a:ea typeface="ＭＳ Ｐゴシック" charset="0"/>
                <a:cs typeface="ＭＳ Ｐゴシック" charset="0"/>
              </a:rPr>
              <a:t>50%</a:t>
            </a:r>
          </a:p>
        </p:txBody>
      </p:sp>
      <p:sp>
        <p:nvSpPr>
          <p:cNvPr id="16" name="Rectangle 18"/>
          <p:cNvSpPr>
            <a:spLocks noChangeArrowheads="1"/>
          </p:cNvSpPr>
          <p:nvPr/>
        </p:nvSpPr>
        <p:spPr bwMode="auto">
          <a:xfrm>
            <a:off x="7416684" y="4437802"/>
            <a:ext cx="144938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873125" eaLnBrk="0" hangingPunct="0">
              <a:buClr>
                <a:srgbClr val="000000"/>
              </a:buClr>
              <a:defRPr/>
            </a:pPr>
            <a:r>
              <a:rPr lang="en-US" i="1" dirty="0">
                <a:solidFill>
                  <a:srgbClr val="000000"/>
                </a:solidFill>
                <a:latin typeface="Arial" charset="0"/>
                <a:ea typeface="ＭＳ Ｐゴシック" charset="0"/>
                <a:cs typeface="ＭＳ Ｐゴシック" charset="0"/>
              </a:rPr>
              <a:t>their history</a:t>
            </a:r>
          </a:p>
        </p:txBody>
      </p:sp>
      <p:sp>
        <p:nvSpPr>
          <p:cNvPr id="18" name="Line 9"/>
          <p:cNvSpPr>
            <a:spLocks noChangeShapeType="1"/>
          </p:cNvSpPr>
          <p:nvPr/>
        </p:nvSpPr>
        <p:spPr bwMode="auto">
          <a:xfrm>
            <a:off x="9447891" y="4305480"/>
            <a:ext cx="528637" cy="546100"/>
          </a:xfrm>
          <a:prstGeom prst="line">
            <a:avLst/>
          </a:prstGeom>
          <a:noFill/>
          <a:ln w="38100">
            <a:solidFill>
              <a:srgbClr val="FF0000"/>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4" name="Freeform 4">
            <a:extLst>
              <a:ext uri="{FF2B5EF4-FFF2-40B4-BE49-F238E27FC236}">
                <a16:creationId xmlns:a16="http://schemas.microsoft.com/office/drawing/2014/main" id="{6C836268-0E69-E5B9-4948-42931CB92FFD}"/>
              </a:ext>
            </a:extLst>
          </p:cNvPr>
          <p:cNvSpPr>
            <a:spLocks/>
          </p:cNvSpPr>
          <p:nvPr/>
        </p:nvSpPr>
        <p:spPr bwMode="auto">
          <a:xfrm>
            <a:off x="11427584" y="1794013"/>
            <a:ext cx="304800" cy="307975"/>
          </a:xfrm>
          <a:custGeom>
            <a:avLst/>
            <a:gdLst>
              <a:gd name="T0" fmla="*/ 0 w 192"/>
              <a:gd name="T1" fmla="*/ 2147483647 h 194"/>
              <a:gd name="T2" fmla="*/ 2147483647 w 192"/>
              <a:gd name="T3" fmla="*/ 2147483647 h 194"/>
              <a:gd name="T4" fmla="*/ 2147483647 w 192"/>
              <a:gd name="T5" fmla="*/ 0 h 194"/>
              <a:gd name="T6" fmla="*/ 0 w 192"/>
              <a:gd name="T7" fmla="*/ 2147483647 h 1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94">
                <a:moveTo>
                  <a:pt x="0" y="194"/>
                </a:moveTo>
                <a:lnTo>
                  <a:pt x="192" y="194"/>
                </a:lnTo>
                <a:lnTo>
                  <a:pt x="91" y="0"/>
                </a:lnTo>
                <a:lnTo>
                  <a:pt x="0" y="194"/>
                </a:lnTo>
                <a:close/>
              </a:path>
            </a:pathLst>
          </a:custGeom>
          <a:solidFill>
            <a:srgbClr val="CCFFCC">
              <a:alpha val="25882"/>
            </a:srgbClr>
          </a:solidFill>
          <a:ln w="9525" cmpd="sng">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buClr>
                <a:srgbClr val="000000"/>
              </a:buClr>
              <a:defRPr/>
            </a:pPr>
            <a:endParaRPr lang="en-CA" sz="3200">
              <a:solidFill>
                <a:srgbClr val="000000"/>
              </a:solidFill>
              <a:latin typeface="Arial" pitchFamily="34" charset="0"/>
              <a:ea typeface="ＭＳ Ｐゴシック" charset="0"/>
              <a:cs typeface="Arial" pitchFamily="34" charset="0"/>
            </a:endParaRPr>
          </a:p>
        </p:txBody>
      </p:sp>
      <p:sp>
        <p:nvSpPr>
          <p:cNvPr id="5" name="Line 5">
            <a:extLst>
              <a:ext uri="{FF2B5EF4-FFF2-40B4-BE49-F238E27FC236}">
                <a16:creationId xmlns:a16="http://schemas.microsoft.com/office/drawing/2014/main" id="{165A4E2E-99C6-C439-AEFE-F97E07B28867}"/>
              </a:ext>
            </a:extLst>
          </p:cNvPr>
          <p:cNvSpPr>
            <a:spLocks noChangeShapeType="1"/>
          </p:cNvSpPr>
          <p:nvPr/>
        </p:nvSpPr>
        <p:spPr bwMode="auto">
          <a:xfrm flipV="1">
            <a:off x="11575221" y="1322526"/>
            <a:ext cx="0" cy="608013"/>
          </a:xfrm>
          <a:prstGeom prst="line">
            <a:avLst/>
          </a:prstGeom>
          <a:noFill/>
          <a:ln w="9525">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fontAlgn="base">
              <a:spcBef>
                <a:spcPct val="0"/>
              </a:spcBef>
              <a:spcAft>
                <a:spcPct val="0"/>
              </a:spcAft>
              <a:buClr>
                <a:srgbClr val="000000"/>
              </a:buClr>
              <a:defRPr/>
            </a:pPr>
            <a:endParaRPr lang="en-CA" sz="3200">
              <a:solidFill>
                <a:srgbClr val="000000"/>
              </a:solidFill>
              <a:latin typeface="Arial" pitchFamily="34" charset="0"/>
              <a:ea typeface="ＭＳ Ｐゴシック" charset="0"/>
              <a:cs typeface="Arial" pitchFamily="34" charset="0"/>
            </a:endParaRPr>
          </a:p>
        </p:txBody>
      </p:sp>
      <p:sp>
        <p:nvSpPr>
          <p:cNvPr id="6" name="Line 8">
            <a:extLst>
              <a:ext uri="{FF2B5EF4-FFF2-40B4-BE49-F238E27FC236}">
                <a16:creationId xmlns:a16="http://schemas.microsoft.com/office/drawing/2014/main" id="{6944D6D5-EAC2-19D8-7112-14625F8C3C0F}"/>
              </a:ext>
            </a:extLst>
          </p:cNvPr>
          <p:cNvSpPr>
            <a:spLocks noChangeShapeType="1"/>
          </p:cNvSpPr>
          <p:nvPr/>
        </p:nvSpPr>
        <p:spPr bwMode="auto">
          <a:xfrm>
            <a:off x="11616498" y="1986101"/>
            <a:ext cx="479425" cy="498475"/>
          </a:xfrm>
          <a:prstGeom prst="line">
            <a:avLst/>
          </a:prstGeom>
          <a:noFill/>
          <a:ln w="9525">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fontAlgn="base">
              <a:spcBef>
                <a:spcPct val="0"/>
              </a:spcBef>
              <a:spcAft>
                <a:spcPct val="0"/>
              </a:spcAft>
              <a:buClr>
                <a:srgbClr val="000000"/>
              </a:buClr>
              <a:defRPr/>
            </a:pPr>
            <a:endParaRPr lang="en-CA" sz="3200">
              <a:solidFill>
                <a:srgbClr val="000000"/>
              </a:solidFill>
              <a:latin typeface="Arial" pitchFamily="34" charset="0"/>
              <a:ea typeface="ＭＳ Ｐゴシック" charset="0"/>
              <a:cs typeface="Arial" pitchFamily="34" charset="0"/>
            </a:endParaRPr>
          </a:p>
        </p:txBody>
      </p:sp>
      <p:sp>
        <p:nvSpPr>
          <p:cNvPr id="7" name="Line 9">
            <a:extLst>
              <a:ext uri="{FF2B5EF4-FFF2-40B4-BE49-F238E27FC236}">
                <a16:creationId xmlns:a16="http://schemas.microsoft.com/office/drawing/2014/main" id="{ED57157B-F005-D5EC-20AF-87B84E666E48}"/>
              </a:ext>
            </a:extLst>
          </p:cNvPr>
          <p:cNvSpPr>
            <a:spLocks noChangeShapeType="1"/>
          </p:cNvSpPr>
          <p:nvPr/>
        </p:nvSpPr>
        <p:spPr bwMode="auto">
          <a:xfrm flipH="1">
            <a:off x="11043411" y="1994036"/>
            <a:ext cx="490537" cy="508000"/>
          </a:xfrm>
          <a:prstGeom prst="line">
            <a:avLst/>
          </a:prstGeom>
          <a:noFill/>
          <a:ln w="9525">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fontAlgn="base">
              <a:spcBef>
                <a:spcPct val="0"/>
              </a:spcBef>
              <a:spcAft>
                <a:spcPct val="0"/>
              </a:spcAft>
              <a:buClr>
                <a:srgbClr val="000000"/>
              </a:buClr>
              <a:defRPr/>
            </a:pPr>
            <a:endParaRPr lang="en-CA" sz="3200">
              <a:solidFill>
                <a:srgbClr val="000000"/>
              </a:solidFill>
              <a:latin typeface="Arial" pitchFamily="34" charset="0"/>
              <a:ea typeface="ＭＳ Ｐゴシック" charset="0"/>
              <a:cs typeface="Arial" pitchFamily="34" charset="0"/>
            </a:endParaRPr>
          </a:p>
        </p:txBody>
      </p:sp>
      <p:sp>
        <p:nvSpPr>
          <p:cNvPr id="8" name="Rectangle 18">
            <a:extLst>
              <a:ext uri="{FF2B5EF4-FFF2-40B4-BE49-F238E27FC236}">
                <a16:creationId xmlns:a16="http://schemas.microsoft.com/office/drawing/2014/main" id="{BB49BDF9-DF14-CB33-4D21-A05280249781}"/>
              </a:ext>
            </a:extLst>
          </p:cNvPr>
          <p:cNvSpPr>
            <a:spLocks noChangeArrowheads="1"/>
          </p:cNvSpPr>
          <p:nvPr/>
        </p:nvSpPr>
        <p:spPr bwMode="auto">
          <a:xfrm>
            <a:off x="8843540" y="1509141"/>
            <a:ext cx="2426882" cy="757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r" defTabSz="873125" eaLnBrk="0" fontAlgn="base" hangingPunct="0">
              <a:lnSpc>
                <a:spcPct val="80000"/>
              </a:lnSpc>
              <a:spcBef>
                <a:spcPct val="32000"/>
              </a:spcBef>
              <a:spcAft>
                <a:spcPct val="0"/>
              </a:spcAft>
              <a:buClr>
                <a:srgbClr val="000000"/>
              </a:buClr>
              <a:defRPr/>
            </a:pPr>
            <a:r>
              <a:rPr lang="en-US" i="1" dirty="0">
                <a:solidFill>
                  <a:srgbClr val="000000"/>
                </a:solidFill>
                <a:latin typeface="Arial" pitchFamily="34" charset="0"/>
                <a:ea typeface="ＭＳ Ｐゴシック" charset="0"/>
                <a:cs typeface="Arial" pitchFamily="34" charset="0"/>
              </a:rPr>
              <a:t>With no differentiator, </a:t>
            </a:r>
            <a:br>
              <a:rPr lang="en-US" i="1" dirty="0">
                <a:solidFill>
                  <a:srgbClr val="000000"/>
                </a:solidFill>
                <a:latin typeface="Arial" pitchFamily="34" charset="0"/>
                <a:ea typeface="ＭＳ Ｐゴシック" charset="0"/>
                <a:cs typeface="Arial" pitchFamily="34" charset="0"/>
              </a:rPr>
            </a:br>
            <a:r>
              <a:rPr lang="en-US" i="1" dirty="0">
                <a:solidFill>
                  <a:srgbClr val="000000"/>
                </a:solidFill>
                <a:latin typeface="Arial" pitchFamily="34" charset="0"/>
                <a:ea typeface="ＭＳ Ｐゴシック" charset="0"/>
                <a:cs typeface="Arial" pitchFamily="34" charset="0"/>
              </a:rPr>
              <a:t>you're stuck in the </a:t>
            </a:r>
            <a:br>
              <a:rPr lang="en-US" i="1" dirty="0">
                <a:solidFill>
                  <a:srgbClr val="000000"/>
                </a:solidFill>
                <a:latin typeface="Arial" pitchFamily="34" charset="0"/>
                <a:ea typeface="ＭＳ Ｐゴシック" charset="0"/>
                <a:cs typeface="Arial" pitchFamily="34" charset="0"/>
              </a:rPr>
            </a:br>
            <a:r>
              <a:rPr lang="en-US" i="1" dirty="0">
                <a:solidFill>
                  <a:srgbClr val="000000"/>
                </a:solidFill>
                <a:latin typeface="Arial" pitchFamily="34" charset="0"/>
                <a:ea typeface="ＭＳ Ｐゴシック" charset="0"/>
                <a:cs typeface="Arial" pitchFamily="34" charset="0"/>
              </a:rPr>
              <a:t>Bermuda Triangle</a:t>
            </a:r>
          </a:p>
        </p:txBody>
      </p:sp>
    </p:spTree>
    <p:extLst>
      <p:ext uri="{BB962C8B-B14F-4D97-AF65-F5344CB8AC3E}">
        <p14:creationId xmlns:p14="http://schemas.microsoft.com/office/powerpoint/2010/main" val="369633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20821">
                                            <p:txEl>
                                              <p:pRg st="0" end="0"/>
                                            </p:txEl>
                                          </p:spTgt>
                                        </p:tgtEl>
                                        <p:attrNameLst>
                                          <p:attrName>style.visibility</p:attrName>
                                        </p:attrNameLst>
                                      </p:cBhvr>
                                      <p:to>
                                        <p:strVal val="visible"/>
                                      </p:to>
                                    </p:set>
                                    <p:animEffect transition="in" filter="dissolve">
                                      <p:cBhvr>
                                        <p:cTn id="7" dur="500"/>
                                        <p:tgtEl>
                                          <p:spTgt spid="30208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20821">
                                            <p:txEl>
                                              <p:pRg st="1" end="1"/>
                                            </p:txEl>
                                          </p:spTgt>
                                        </p:tgtEl>
                                        <p:attrNameLst>
                                          <p:attrName>style.visibility</p:attrName>
                                        </p:attrNameLst>
                                      </p:cBhvr>
                                      <p:to>
                                        <p:strVal val="visible"/>
                                      </p:to>
                                    </p:set>
                                    <p:animEffect transition="in" filter="dissolve">
                                      <p:cBhvr>
                                        <p:cTn id="12" dur="500"/>
                                        <p:tgtEl>
                                          <p:spTgt spid="30208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20821">
                                            <p:txEl>
                                              <p:pRg st="2" end="2"/>
                                            </p:txEl>
                                          </p:spTgt>
                                        </p:tgtEl>
                                        <p:attrNameLst>
                                          <p:attrName>style.visibility</p:attrName>
                                        </p:attrNameLst>
                                      </p:cBhvr>
                                      <p:to>
                                        <p:strVal val="visible"/>
                                      </p:to>
                                    </p:set>
                                    <p:animEffect transition="in" filter="dissolve">
                                      <p:cBhvr>
                                        <p:cTn id="17" dur="500"/>
                                        <p:tgtEl>
                                          <p:spTgt spid="302082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20821">
                                            <p:txEl>
                                              <p:pRg st="3" end="3"/>
                                            </p:txEl>
                                          </p:spTgt>
                                        </p:tgtEl>
                                        <p:attrNameLst>
                                          <p:attrName>style.visibility</p:attrName>
                                        </p:attrNameLst>
                                      </p:cBhvr>
                                      <p:to>
                                        <p:strVal val="visible"/>
                                      </p:to>
                                    </p:set>
                                    <p:animEffect transition="in" filter="dissolve">
                                      <p:cBhvr>
                                        <p:cTn id="22" dur="500"/>
                                        <p:tgtEl>
                                          <p:spTgt spid="302082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9"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3020821">
                                            <p:txEl>
                                              <p:pRg st="4" end="4"/>
                                            </p:txEl>
                                          </p:spTgt>
                                        </p:tgtEl>
                                        <p:attrNameLst>
                                          <p:attrName>style.visibility</p:attrName>
                                        </p:attrNameLst>
                                      </p:cBhvr>
                                      <p:to>
                                        <p:strVal val="visible"/>
                                      </p:to>
                                    </p:set>
                                    <p:animEffect transition="in" filter="dissolve">
                                      <p:cBhvr>
                                        <p:cTn id="38" dur="500"/>
                                        <p:tgtEl>
                                          <p:spTgt spid="3020821">
                                            <p:txEl>
                                              <p:pRg st="4" end="4"/>
                                            </p:txEl>
                                          </p:spTgt>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9"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020821">
                                            <p:txEl>
                                              <p:pRg st="5" end="5"/>
                                            </p:txEl>
                                          </p:spTgt>
                                        </p:tgtEl>
                                        <p:attrNameLst>
                                          <p:attrName>style.visibility</p:attrName>
                                        </p:attrNameLst>
                                      </p:cBhvr>
                                      <p:to>
                                        <p:strVal val="visible"/>
                                      </p:to>
                                    </p:set>
                                    <p:animEffect transition="in" filter="dissolve">
                                      <p:cBhvr>
                                        <p:cTn id="52" dur="500"/>
                                        <p:tgtEl>
                                          <p:spTgt spid="3020821">
                                            <p:txEl>
                                              <p:pRg st="5" end="5"/>
                                            </p:txEl>
                                          </p:spTgt>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9"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dissolve">
                                      <p:cBhvr>
                                        <p:cTn id="57" dur="5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8"/>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3020821">
                                            <p:txEl>
                                              <p:pRg st="6" end="6"/>
                                            </p:txEl>
                                          </p:spTgt>
                                        </p:tgtEl>
                                        <p:attrNameLst>
                                          <p:attrName>style.visibility</p:attrName>
                                        </p:attrNameLst>
                                      </p:cBhvr>
                                      <p:to>
                                        <p:strVal val="visible"/>
                                      </p:to>
                                    </p:set>
                                    <p:animEffect transition="in" filter="dissolve">
                                      <p:cBhvr>
                                        <p:cTn id="66" dur="500"/>
                                        <p:tgtEl>
                                          <p:spTgt spid="3020821">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3020821">
                                            <p:txEl>
                                              <p:pRg st="8" end="8"/>
                                            </p:txEl>
                                          </p:spTgt>
                                        </p:tgtEl>
                                        <p:attrNameLst>
                                          <p:attrName>style.visibility</p:attrName>
                                        </p:attrNameLst>
                                      </p:cBhvr>
                                      <p:to>
                                        <p:strVal val="visible"/>
                                      </p:to>
                                    </p:set>
                                    <p:animEffect transition="in" filter="dissolve">
                                      <p:cBhvr>
                                        <p:cTn id="71" dur="500"/>
                                        <p:tgtEl>
                                          <p:spTgt spid="3020821">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dissolve">
                                      <p:cBhvr>
                                        <p:cTn id="76" dur="500"/>
                                        <p:tgtEl>
                                          <p:spTgt spid="5"/>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dissolve">
                                      <p:cBhvr>
                                        <p:cTn id="79" dur="500"/>
                                        <p:tgtEl>
                                          <p:spTgt spid="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dissolve">
                                      <p:cBhvr>
                                        <p:cTn id="82" dur="500"/>
                                        <p:tgtEl>
                                          <p:spTgt spid="7"/>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dissolve">
                                      <p:cBhvr>
                                        <p:cTn id="85" dur="500"/>
                                        <p:tgtEl>
                                          <p:spTgt spid="4"/>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dissolve">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4" grpId="0"/>
      <p:bldP spid="15" grpId="0"/>
      <p:bldP spid="16" grpId="0"/>
      <p:bldP spid="18" grpId="0" animBg="1"/>
      <p:bldP spid="18" grpId="1" animBg="1"/>
      <p:bldP spid="4" grpId="0" animBg="1"/>
      <p:bldP spid="5" grpId="0" animBg="1"/>
      <p:bldP spid="6" grpId="0" animBg="1"/>
      <p:bldP spid="7" grpId="0" animBg="1"/>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extLst>
            <a:ext uri="{91240B29-F687-4f45-9708-019B960494DF}">
              <a14:hiddenLine xmlns="" xmlns:a14="http://schemas.microsoft.com/office/drawing/2010/main" w="9525" cap="flat" cmpd="sng" algn="ctr">
                <a:solidFill>
                  <a:schemeClr val="tx1"/>
                </a:solidFill>
                <a:prstDash val="solid"/>
                <a:miter lim="800000"/>
                <a:headEnd/>
                <a:tailEnd/>
              </a14:hiddenLine>
            </a:ext>
          </a:extLst>
        </p:spPr>
        <p:txBody>
          <a:bodyPr/>
          <a:lstStyle/>
          <a:p>
            <a:r>
              <a:rPr lang="en-US" dirty="0"/>
              <a:t>Another common differentiator problem</a:t>
            </a:r>
          </a:p>
        </p:txBody>
      </p:sp>
      <p:sp>
        <p:nvSpPr>
          <p:cNvPr id="1911811" name="Rectangle 3"/>
          <p:cNvSpPr>
            <a:spLocks noGrp="1" noChangeArrowheads="1"/>
          </p:cNvSpPr>
          <p:nvPr>
            <p:ph type="body" idx="4294967295"/>
          </p:nvPr>
        </p:nvSpPr>
        <p:spPr>
          <a:xfrm>
            <a:off x="478179" y="758833"/>
            <a:ext cx="11235642" cy="598492"/>
          </a:xfrm>
          <a:prstGeom prst="rect">
            <a:avLst/>
          </a:prstGeom>
        </p:spPr>
        <p:txBody>
          <a:bodyPr/>
          <a:lstStyle/>
          <a:p>
            <a:pPr marL="0" indent="0">
              <a:buClr>
                <a:schemeClr val="tx1"/>
              </a:buClr>
              <a:buSzPct val="100000"/>
              <a:buNone/>
            </a:pPr>
            <a:r>
              <a:rPr lang="en-US" sz="2400" dirty="0"/>
              <a:t>Conflicting differentiators within functions of a process leads to lower performance</a:t>
            </a:r>
          </a:p>
          <a:p>
            <a:pPr marL="0" indent="0">
              <a:buClr>
                <a:schemeClr val="tx1"/>
              </a:buClr>
              <a:buSzPct val="100000"/>
              <a:buNone/>
            </a:pPr>
            <a:endParaRPr lang="en-US" sz="2400" i="1" dirty="0"/>
          </a:p>
        </p:txBody>
      </p:sp>
      <p:sp>
        <p:nvSpPr>
          <p:cNvPr id="1911816" name="Text Box 8"/>
          <p:cNvSpPr txBox="1">
            <a:spLocks noChangeArrowheads="1"/>
          </p:cNvSpPr>
          <p:nvPr/>
        </p:nvSpPr>
        <p:spPr bwMode="auto">
          <a:xfrm>
            <a:off x="4705057" y="5855692"/>
            <a:ext cx="1663700" cy="9239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eaLnBrk="1" fontAlgn="base" hangingPunct="1">
              <a:lnSpc>
                <a:spcPct val="90000"/>
              </a:lnSpc>
              <a:spcBef>
                <a:spcPct val="0"/>
              </a:spcBef>
              <a:spcAft>
                <a:spcPct val="0"/>
              </a:spcAft>
              <a:defRPr/>
            </a:pPr>
            <a:endParaRPr lang="en-US" sz="2000" dirty="0">
              <a:solidFill>
                <a:srgbClr val="000000"/>
              </a:solidFill>
              <a:ea typeface="ＭＳ Ｐゴシック" charset="0"/>
              <a:cs typeface="Arial" pitchFamily="34" charset="0"/>
            </a:endParaRPr>
          </a:p>
          <a:p>
            <a:pPr eaLnBrk="1" fontAlgn="base" hangingPunct="1">
              <a:lnSpc>
                <a:spcPct val="90000"/>
              </a:lnSpc>
              <a:spcBef>
                <a:spcPct val="0"/>
              </a:spcBef>
              <a:spcAft>
                <a:spcPct val="0"/>
              </a:spcAft>
              <a:defRPr/>
            </a:pPr>
            <a:r>
              <a:rPr lang="en-US" sz="2000" i="1" dirty="0">
                <a:solidFill>
                  <a:srgbClr val="000000"/>
                </a:solidFill>
                <a:ea typeface="ＭＳ Ｐゴシック" charset="0"/>
                <a:cs typeface="Arial" pitchFamily="34" charset="0"/>
              </a:rPr>
              <a:t>Product Leadership</a:t>
            </a:r>
            <a:endParaRPr lang="en-US" sz="2000" b="1" i="1" dirty="0">
              <a:solidFill>
                <a:srgbClr val="000000"/>
              </a:solidFill>
              <a:ea typeface="ＭＳ Ｐゴシック" charset="0"/>
              <a:cs typeface="Arial" pitchFamily="34" charset="0"/>
            </a:endParaRPr>
          </a:p>
        </p:txBody>
      </p:sp>
      <p:sp>
        <p:nvSpPr>
          <p:cNvPr id="1911817" name="Rectangle 9"/>
          <p:cNvSpPr>
            <a:spLocks noChangeArrowheads="1"/>
          </p:cNvSpPr>
          <p:nvPr/>
        </p:nvSpPr>
        <p:spPr bwMode="auto">
          <a:xfrm>
            <a:off x="2042820" y="3772892"/>
            <a:ext cx="1403350" cy="1966912"/>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lgn="ctr" eaLnBrk="0" fontAlgn="base" hangingPunct="0">
              <a:spcBef>
                <a:spcPct val="0"/>
              </a:spcBef>
              <a:spcAft>
                <a:spcPct val="0"/>
              </a:spcAft>
              <a:defRPr/>
            </a:pPr>
            <a:r>
              <a:rPr lang="en-US" sz="2000" i="1" dirty="0">
                <a:solidFill>
                  <a:srgbClr val="FFFFFF"/>
                </a:solidFill>
                <a:latin typeface="Arial" pitchFamily="34" charset="0"/>
                <a:ea typeface="ＭＳ Ｐゴシック" charset="0"/>
                <a:cs typeface="Arial" pitchFamily="34" charset="0"/>
              </a:rPr>
              <a:t>Sales</a:t>
            </a:r>
          </a:p>
        </p:txBody>
      </p:sp>
      <p:sp>
        <p:nvSpPr>
          <p:cNvPr id="1911818" name="Rectangle 10"/>
          <p:cNvSpPr>
            <a:spLocks noChangeArrowheads="1"/>
          </p:cNvSpPr>
          <p:nvPr/>
        </p:nvSpPr>
        <p:spPr bwMode="auto">
          <a:xfrm>
            <a:off x="4827295" y="3772892"/>
            <a:ext cx="1847850" cy="1966912"/>
          </a:xfrm>
          <a:prstGeom prst="rect">
            <a:avLst/>
          </a:prstGeom>
          <a:solidFill>
            <a:srgbClr val="CC99FF"/>
          </a:solidFill>
          <a:ln w="12700">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lgn="ctr" eaLnBrk="0" fontAlgn="base" hangingPunct="0">
              <a:spcBef>
                <a:spcPct val="0"/>
              </a:spcBef>
              <a:spcAft>
                <a:spcPct val="0"/>
              </a:spcAft>
              <a:defRPr/>
            </a:pPr>
            <a:r>
              <a:rPr lang="en-US" sz="2000" i="1" dirty="0">
                <a:solidFill>
                  <a:srgbClr val="000000"/>
                </a:solidFill>
                <a:latin typeface="Arial" pitchFamily="34" charset="0"/>
                <a:ea typeface="ＭＳ Ｐゴシック" charset="0"/>
                <a:cs typeface="Arial" pitchFamily="34" charset="0"/>
              </a:rPr>
              <a:t>Engineering</a:t>
            </a:r>
          </a:p>
        </p:txBody>
      </p:sp>
      <p:sp>
        <p:nvSpPr>
          <p:cNvPr id="1911819" name="Rectangle 11"/>
          <p:cNvSpPr>
            <a:spLocks noChangeArrowheads="1"/>
          </p:cNvSpPr>
          <p:nvPr/>
        </p:nvSpPr>
        <p:spPr bwMode="auto">
          <a:xfrm>
            <a:off x="8056270" y="3772892"/>
            <a:ext cx="1403350" cy="1966912"/>
          </a:xfrm>
          <a:prstGeom prst="rect">
            <a:avLst/>
          </a:prstGeom>
          <a:solidFill>
            <a:srgbClr val="FFFF00"/>
          </a:solidFill>
          <a:ln w="12700"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0" rIns="0"/>
          <a:lstStyle/>
          <a:p>
            <a:pPr algn="ctr" eaLnBrk="0" fontAlgn="base" hangingPunct="0">
              <a:spcBef>
                <a:spcPct val="0"/>
              </a:spcBef>
              <a:spcAft>
                <a:spcPct val="0"/>
              </a:spcAft>
              <a:defRPr/>
            </a:pPr>
            <a:r>
              <a:rPr lang="en-US" sz="2000" i="1" dirty="0">
                <a:solidFill>
                  <a:srgbClr val="000000"/>
                </a:solidFill>
                <a:latin typeface="Arial" pitchFamily="34" charset="0"/>
                <a:ea typeface="ＭＳ Ｐゴシック" charset="0"/>
                <a:cs typeface="Arial" pitchFamily="34" charset="0"/>
              </a:rPr>
              <a:t>Finance</a:t>
            </a:r>
          </a:p>
        </p:txBody>
      </p:sp>
      <p:sp>
        <p:nvSpPr>
          <p:cNvPr id="1911820" name="AutoShape 12"/>
          <p:cNvSpPr>
            <a:spLocks noChangeArrowheads="1"/>
          </p:cNvSpPr>
          <p:nvPr/>
        </p:nvSpPr>
        <p:spPr bwMode="auto">
          <a:xfrm>
            <a:off x="1515771" y="4488857"/>
            <a:ext cx="8542337" cy="1158875"/>
          </a:xfrm>
          <a:prstGeom prst="roundRect">
            <a:avLst>
              <a:gd name="adj" fmla="val 16667"/>
            </a:avLst>
          </a:prstGeom>
          <a:solidFill>
            <a:srgbClr val="00FF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lgn="ctr" eaLnBrk="0" fontAlgn="base" hangingPunct="0">
              <a:spcBef>
                <a:spcPct val="0"/>
              </a:spcBef>
              <a:spcAft>
                <a:spcPct val="0"/>
              </a:spcAft>
              <a:defRPr/>
            </a:pPr>
            <a:r>
              <a:rPr lang="en-US" sz="2800" i="1" dirty="0">
                <a:solidFill>
                  <a:srgbClr val="000000"/>
                </a:solidFill>
                <a:latin typeface="Arial" pitchFamily="34" charset="0"/>
                <a:ea typeface="ＭＳ Ｐゴシック" charset="0"/>
                <a:cs typeface="Arial" pitchFamily="34" charset="0"/>
              </a:rPr>
              <a:t>   End-to-end business process – </a:t>
            </a:r>
            <a:br>
              <a:rPr lang="en-US" sz="2800" i="1" dirty="0">
                <a:solidFill>
                  <a:srgbClr val="000000"/>
                </a:solidFill>
                <a:latin typeface="Arial" pitchFamily="34" charset="0"/>
                <a:ea typeface="ＭＳ Ｐゴシック" charset="0"/>
                <a:cs typeface="Arial" pitchFamily="34" charset="0"/>
              </a:rPr>
            </a:br>
            <a:r>
              <a:rPr lang="en-US" sz="2800" i="1" dirty="0">
                <a:solidFill>
                  <a:srgbClr val="000000"/>
                </a:solidFill>
                <a:latin typeface="Arial" pitchFamily="34" charset="0"/>
                <a:ea typeface="ＭＳ Ｐゴシック" charset="0"/>
                <a:cs typeface="Arial" pitchFamily="34" charset="0"/>
              </a:rPr>
              <a:t>“Engineer and Fabricate to Order”</a:t>
            </a:r>
            <a:endParaRPr lang="en-US" sz="2800" b="1" i="1" dirty="0">
              <a:solidFill>
                <a:srgbClr val="000000"/>
              </a:solidFill>
              <a:latin typeface="Arial" pitchFamily="34" charset="0"/>
              <a:ea typeface="ＭＳ Ｐゴシック" charset="0"/>
              <a:cs typeface="Arial" pitchFamily="34" charset="0"/>
            </a:endParaRPr>
          </a:p>
        </p:txBody>
      </p:sp>
      <p:sp>
        <p:nvSpPr>
          <p:cNvPr id="1911821" name="Line 13"/>
          <p:cNvSpPr>
            <a:spLocks noChangeShapeType="1"/>
          </p:cNvSpPr>
          <p:nvPr/>
        </p:nvSpPr>
        <p:spPr bwMode="auto">
          <a:xfrm rot="15132122" flipH="1">
            <a:off x="6506871" y="6049367"/>
            <a:ext cx="720725" cy="457200"/>
          </a:xfrm>
          <a:prstGeom prst="line">
            <a:avLst/>
          </a:prstGeom>
          <a:noFill/>
          <a:ln w="3810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fontAlgn="base">
              <a:spcBef>
                <a:spcPct val="0"/>
              </a:spcBef>
              <a:spcAft>
                <a:spcPct val="0"/>
              </a:spcAft>
              <a:buClr>
                <a:srgbClr val="000000"/>
              </a:buClr>
              <a:defRPr/>
            </a:pPr>
            <a:endParaRPr lang="en-CA" sz="3200">
              <a:solidFill>
                <a:srgbClr val="000000"/>
              </a:solidFill>
              <a:latin typeface="Arial" pitchFamily="34" charset="0"/>
              <a:ea typeface="ＭＳ Ｐゴシック" charset="0"/>
              <a:cs typeface="Arial" pitchFamily="34" charset="0"/>
            </a:endParaRPr>
          </a:p>
        </p:txBody>
      </p:sp>
      <p:sp>
        <p:nvSpPr>
          <p:cNvPr id="1911822" name="Text Box 14"/>
          <p:cNvSpPr txBox="1">
            <a:spLocks noChangeArrowheads="1"/>
          </p:cNvSpPr>
          <p:nvPr/>
        </p:nvSpPr>
        <p:spPr bwMode="auto">
          <a:xfrm>
            <a:off x="7778459" y="5857281"/>
            <a:ext cx="1552575" cy="929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eaLnBrk="1" fontAlgn="base" hangingPunct="1">
              <a:lnSpc>
                <a:spcPct val="90000"/>
              </a:lnSpc>
              <a:spcBef>
                <a:spcPct val="0"/>
              </a:spcBef>
              <a:spcAft>
                <a:spcPct val="0"/>
              </a:spcAft>
              <a:defRPr/>
            </a:pPr>
            <a:r>
              <a:rPr lang="en-US" sz="2000" dirty="0">
                <a:solidFill>
                  <a:srgbClr val="000000"/>
                </a:solidFill>
                <a:ea typeface="ＭＳ Ｐゴシック" charset="0"/>
                <a:cs typeface="Arial" pitchFamily="34" charset="0"/>
              </a:rPr>
              <a:t> </a:t>
            </a:r>
          </a:p>
          <a:p>
            <a:pPr eaLnBrk="1" fontAlgn="base" hangingPunct="1">
              <a:lnSpc>
                <a:spcPct val="90000"/>
              </a:lnSpc>
              <a:spcBef>
                <a:spcPct val="0"/>
              </a:spcBef>
              <a:spcAft>
                <a:spcPct val="0"/>
              </a:spcAft>
              <a:defRPr/>
            </a:pPr>
            <a:r>
              <a:rPr lang="en-US" sz="2000" i="1" dirty="0">
                <a:solidFill>
                  <a:srgbClr val="000000"/>
                </a:solidFill>
                <a:ea typeface="ＭＳ Ｐゴシック" charset="0"/>
                <a:cs typeface="Arial" pitchFamily="34" charset="0"/>
              </a:rPr>
              <a:t>Operational Excellence</a:t>
            </a:r>
            <a:endParaRPr lang="en-US" sz="2000" b="1" i="1" dirty="0">
              <a:solidFill>
                <a:srgbClr val="000000"/>
              </a:solidFill>
              <a:ea typeface="ＭＳ Ｐゴシック" charset="0"/>
              <a:cs typeface="Arial" pitchFamily="34" charset="0"/>
            </a:endParaRPr>
          </a:p>
        </p:txBody>
      </p:sp>
      <p:sp>
        <p:nvSpPr>
          <p:cNvPr id="1911823" name="Line 15"/>
          <p:cNvSpPr>
            <a:spLocks noChangeShapeType="1"/>
          </p:cNvSpPr>
          <p:nvPr/>
        </p:nvSpPr>
        <p:spPr bwMode="auto">
          <a:xfrm rot="-6467878">
            <a:off x="9262770" y="6114454"/>
            <a:ext cx="692150" cy="228600"/>
          </a:xfrm>
          <a:prstGeom prst="line">
            <a:avLst/>
          </a:prstGeom>
          <a:noFill/>
          <a:ln w="3810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fontAlgn="base">
              <a:spcBef>
                <a:spcPct val="0"/>
              </a:spcBef>
              <a:spcAft>
                <a:spcPct val="0"/>
              </a:spcAft>
              <a:buClr>
                <a:srgbClr val="000000"/>
              </a:buClr>
              <a:defRPr/>
            </a:pPr>
            <a:endParaRPr lang="en-CA" sz="3200">
              <a:solidFill>
                <a:srgbClr val="000000"/>
              </a:solidFill>
              <a:latin typeface="Arial" pitchFamily="34" charset="0"/>
              <a:ea typeface="ＭＳ Ｐゴシック" charset="0"/>
              <a:cs typeface="Arial" pitchFamily="34" charset="0"/>
            </a:endParaRPr>
          </a:p>
        </p:txBody>
      </p:sp>
      <p:sp>
        <p:nvSpPr>
          <p:cNvPr id="1911824" name="Line 16"/>
          <p:cNvSpPr>
            <a:spLocks noChangeShapeType="1"/>
          </p:cNvSpPr>
          <p:nvPr/>
        </p:nvSpPr>
        <p:spPr bwMode="auto">
          <a:xfrm rot="6467878">
            <a:off x="2841334" y="6049367"/>
            <a:ext cx="720725" cy="457200"/>
          </a:xfrm>
          <a:prstGeom prst="line">
            <a:avLst/>
          </a:prstGeom>
          <a:noFill/>
          <a:ln w="3810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fontAlgn="base">
              <a:spcBef>
                <a:spcPct val="0"/>
              </a:spcBef>
              <a:spcAft>
                <a:spcPct val="0"/>
              </a:spcAft>
              <a:buClr>
                <a:srgbClr val="000000"/>
              </a:buClr>
              <a:defRPr/>
            </a:pPr>
            <a:endParaRPr lang="en-CA" sz="3200">
              <a:solidFill>
                <a:srgbClr val="000000"/>
              </a:solidFill>
              <a:latin typeface="Arial" pitchFamily="34" charset="0"/>
              <a:ea typeface="ＭＳ Ｐゴシック" charset="0"/>
              <a:cs typeface="Arial" pitchFamily="34" charset="0"/>
            </a:endParaRPr>
          </a:p>
        </p:txBody>
      </p:sp>
      <p:sp>
        <p:nvSpPr>
          <p:cNvPr id="1911825" name="Text Box 17"/>
          <p:cNvSpPr txBox="1">
            <a:spLocks noChangeArrowheads="1"/>
          </p:cNvSpPr>
          <p:nvPr/>
        </p:nvSpPr>
        <p:spPr bwMode="auto">
          <a:xfrm>
            <a:off x="1706271" y="5857279"/>
            <a:ext cx="1552575" cy="9239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eaLnBrk="1" fontAlgn="base" hangingPunct="1">
              <a:lnSpc>
                <a:spcPct val="90000"/>
              </a:lnSpc>
              <a:spcBef>
                <a:spcPct val="0"/>
              </a:spcBef>
              <a:spcAft>
                <a:spcPct val="0"/>
              </a:spcAft>
              <a:defRPr/>
            </a:pPr>
            <a:r>
              <a:rPr lang="en-US" sz="2000" dirty="0">
                <a:solidFill>
                  <a:srgbClr val="000000"/>
                </a:solidFill>
                <a:ea typeface="ＭＳ Ｐゴシック" charset="0"/>
                <a:cs typeface="Arial" pitchFamily="34" charset="0"/>
              </a:rPr>
              <a:t> </a:t>
            </a:r>
          </a:p>
          <a:p>
            <a:pPr eaLnBrk="1" fontAlgn="base" hangingPunct="1">
              <a:lnSpc>
                <a:spcPct val="90000"/>
              </a:lnSpc>
              <a:spcBef>
                <a:spcPct val="0"/>
              </a:spcBef>
              <a:spcAft>
                <a:spcPct val="0"/>
              </a:spcAft>
              <a:defRPr/>
            </a:pPr>
            <a:r>
              <a:rPr lang="en-US" sz="2000" i="1" dirty="0">
                <a:solidFill>
                  <a:srgbClr val="000000"/>
                </a:solidFill>
                <a:ea typeface="ＭＳ Ｐゴシック" charset="0"/>
                <a:cs typeface="Arial" pitchFamily="34" charset="0"/>
              </a:rPr>
              <a:t>Customer Intimacy</a:t>
            </a:r>
            <a:endParaRPr lang="en-US" sz="2000" b="1" i="1" dirty="0">
              <a:solidFill>
                <a:srgbClr val="000000"/>
              </a:solidFill>
              <a:ea typeface="ＭＳ Ｐゴシック" charset="0"/>
              <a:cs typeface="Arial" pitchFamily="34" charset="0"/>
            </a:endParaRPr>
          </a:p>
        </p:txBody>
      </p:sp>
      <p:sp>
        <p:nvSpPr>
          <p:cNvPr id="2" name="Rectangle 3">
            <a:extLst>
              <a:ext uri="{FF2B5EF4-FFF2-40B4-BE49-F238E27FC236}">
                <a16:creationId xmlns:a16="http://schemas.microsoft.com/office/drawing/2014/main" id="{D7BEC18E-DE52-F08F-0B0D-D2133E6A24E1}"/>
              </a:ext>
            </a:extLst>
          </p:cNvPr>
          <p:cNvSpPr txBox="1">
            <a:spLocks noChangeArrowheads="1"/>
          </p:cNvSpPr>
          <p:nvPr/>
        </p:nvSpPr>
        <p:spPr>
          <a:xfrm>
            <a:off x="885238" y="1368431"/>
            <a:ext cx="11052175" cy="2279288"/>
          </a:xfrm>
          <a:prstGeom prst="rect">
            <a:avLst/>
          </a:prstGeom>
        </p:spPr>
        <p:txBody>
          <a:bodyPr vert="horz" lIns="91440" tIns="45720" rIns="91440" bIns="45720" rtlCol="0">
            <a:noAutofit/>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tx1"/>
              </a:buClr>
              <a:buSzPct val="100000"/>
              <a:buNone/>
            </a:pPr>
            <a:r>
              <a:rPr lang="en-US" sz="2400" dirty="0"/>
              <a:t>An aerospace machine shop, once the leader at custom "design and build" </a:t>
            </a:r>
            <a:br>
              <a:rPr lang="en-US" sz="2400" dirty="0"/>
            </a:br>
            <a:r>
              <a:rPr lang="en-US" sz="2400" dirty="0"/>
              <a:t>was beginning to struggle and fall behind. </a:t>
            </a:r>
          </a:p>
          <a:p>
            <a:pPr>
              <a:lnSpc>
                <a:spcPct val="100000"/>
              </a:lnSpc>
              <a:spcBef>
                <a:spcPts val="0"/>
              </a:spcBef>
              <a:buClr>
                <a:schemeClr val="tx1"/>
              </a:buClr>
              <a:buSzPct val="100000"/>
            </a:pPr>
            <a:r>
              <a:rPr lang="en-US" sz="2400" dirty="0"/>
              <a:t>Each of the three main functional areas had a natural affinity for </a:t>
            </a:r>
            <a:br>
              <a:rPr lang="en-US" sz="2400" dirty="0"/>
            </a:br>
            <a:r>
              <a:rPr lang="en-US" sz="2400" dirty="0"/>
              <a:t>a </a:t>
            </a:r>
            <a:r>
              <a:rPr lang="en-US" sz="2400" i="1" dirty="0"/>
              <a:t>different differentiator</a:t>
            </a:r>
          </a:p>
          <a:p>
            <a:pPr>
              <a:lnSpc>
                <a:spcPct val="100000"/>
              </a:lnSpc>
              <a:spcBef>
                <a:spcPts val="0"/>
              </a:spcBef>
              <a:buClr>
                <a:schemeClr val="tx1"/>
              </a:buClr>
              <a:buSzPct val="100000"/>
            </a:pPr>
            <a:r>
              <a:rPr lang="en-US" sz="2400" dirty="0"/>
              <a:t>Sales and Finance were doing what they thought was best but </a:t>
            </a:r>
            <a:r>
              <a:rPr lang="en-US" sz="2400" i="1" dirty="0"/>
              <a:t>causing grief </a:t>
            </a:r>
            <a:r>
              <a:rPr lang="en-US" sz="2400" dirty="0"/>
              <a:t>for the Engineering function the company's reputation was based on</a:t>
            </a:r>
          </a:p>
          <a:p>
            <a:pPr marL="0" indent="0">
              <a:lnSpc>
                <a:spcPct val="100000"/>
              </a:lnSpc>
              <a:buClr>
                <a:schemeClr val="tx1"/>
              </a:buClr>
              <a:buSzPct val="100000"/>
              <a:buFont typeface="Arial" panose="020B0604020202020204" pitchFamily="34" charset="0"/>
              <a:buNone/>
            </a:pPr>
            <a:endParaRPr lang="en-US" sz="2400" i="1" dirty="0"/>
          </a:p>
        </p:txBody>
      </p:sp>
    </p:spTree>
    <p:extLst>
      <p:ext uri="{BB962C8B-B14F-4D97-AF65-F5344CB8AC3E}">
        <p14:creationId xmlns:p14="http://schemas.microsoft.com/office/powerpoint/2010/main" val="35335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11811">
                                            <p:txEl>
                                              <p:pRg st="0" end="0"/>
                                            </p:txEl>
                                          </p:spTgt>
                                        </p:tgtEl>
                                        <p:attrNameLst>
                                          <p:attrName>style.visibility</p:attrName>
                                        </p:attrNameLst>
                                      </p:cBhvr>
                                      <p:to>
                                        <p:strVal val="visible"/>
                                      </p:to>
                                    </p:set>
                                    <p:animEffect transition="in" filter="dissolve">
                                      <p:cBhvr>
                                        <p:cTn id="7" dur="500"/>
                                        <p:tgtEl>
                                          <p:spTgt spid="1911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11820"/>
                                        </p:tgtEl>
                                        <p:attrNameLst>
                                          <p:attrName>style.visibility</p:attrName>
                                        </p:attrNameLst>
                                      </p:cBhvr>
                                      <p:to>
                                        <p:strVal val="visible"/>
                                      </p:to>
                                    </p:set>
                                    <p:animEffect transition="in" filter="dissolve">
                                      <p:cBhvr>
                                        <p:cTn id="12" dur="500"/>
                                        <p:tgtEl>
                                          <p:spTgt spid="1911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11817"/>
                                        </p:tgtEl>
                                        <p:attrNameLst>
                                          <p:attrName>style.visibility</p:attrName>
                                        </p:attrNameLst>
                                      </p:cBhvr>
                                      <p:to>
                                        <p:strVal val="visible"/>
                                      </p:to>
                                    </p:set>
                                    <p:animEffect transition="in" filter="dissolve">
                                      <p:cBhvr>
                                        <p:cTn id="17" dur="500"/>
                                        <p:tgtEl>
                                          <p:spTgt spid="191181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911818"/>
                                        </p:tgtEl>
                                        <p:attrNameLst>
                                          <p:attrName>style.visibility</p:attrName>
                                        </p:attrNameLst>
                                      </p:cBhvr>
                                      <p:to>
                                        <p:strVal val="visible"/>
                                      </p:to>
                                    </p:set>
                                    <p:animEffect transition="in" filter="dissolve">
                                      <p:cBhvr>
                                        <p:cTn id="20" dur="500"/>
                                        <p:tgtEl>
                                          <p:spTgt spid="191181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11819"/>
                                        </p:tgtEl>
                                        <p:attrNameLst>
                                          <p:attrName>style.visibility</p:attrName>
                                        </p:attrNameLst>
                                      </p:cBhvr>
                                      <p:to>
                                        <p:strVal val="visible"/>
                                      </p:to>
                                    </p:set>
                                    <p:animEffect transition="in" filter="dissolve">
                                      <p:cBhvr>
                                        <p:cTn id="23" dur="500"/>
                                        <p:tgtEl>
                                          <p:spTgt spid="19118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911825"/>
                                        </p:tgtEl>
                                        <p:attrNameLst>
                                          <p:attrName>style.visibility</p:attrName>
                                        </p:attrNameLst>
                                      </p:cBhvr>
                                      <p:to>
                                        <p:strVal val="visible"/>
                                      </p:to>
                                    </p:set>
                                    <p:animEffect transition="in" filter="dissolve">
                                      <p:cBhvr>
                                        <p:cTn id="28" dur="500"/>
                                        <p:tgtEl>
                                          <p:spTgt spid="191182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11824"/>
                                        </p:tgtEl>
                                        <p:attrNameLst>
                                          <p:attrName>style.visibility</p:attrName>
                                        </p:attrNameLst>
                                      </p:cBhvr>
                                      <p:to>
                                        <p:strVal val="visible"/>
                                      </p:to>
                                    </p:set>
                                    <p:animEffect transition="in" filter="dissolve">
                                      <p:cBhvr>
                                        <p:cTn id="31" dur="500"/>
                                        <p:tgtEl>
                                          <p:spTgt spid="19118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911816"/>
                                        </p:tgtEl>
                                        <p:attrNameLst>
                                          <p:attrName>style.visibility</p:attrName>
                                        </p:attrNameLst>
                                      </p:cBhvr>
                                      <p:to>
                                        <p:strVal val="visible"/>
                                      </p:to>
                                    </p:set>
                                    <p:animEffect transition="in" filter="dissolve">
                                      <p:cBhvr>
                                        <p:cTn id="36" dur="500"/>
                                        <p:tgtEl>
                                          <p:spTgt spid="191181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911821"/>
                                        </p:tgtEl>
                                        <p:attrNameLst>
                                          <p:attrName>style.visibility</p:attrName>
                                        </p:attrNameLst>
                                      </p:cBhvr>
                                      <p:to>
                                        <p:strVal val="visible"/>
                                      </p:to>
                                    </p:set>
                                    <p:animEffect transition="in" filter="dissolve">
                                      <p:cBhvr>
                                        <p:cTn id="39" dur="500"/>
                                        <p:tgtEl>
                                          <p:spTgt spid="19118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911822"/>
                                        </p:tgtEl>
                                        <p:attrNameLst>
                                          <p:attrName>style.visibility</p:attrName>
                                        </p:attrNameLst>
                                      </p:cBhvr>
                                      <p:to>
                                        <p:strVal val="visible"/>
                                      </p:to>
                                    </p:set>
                                    <p:animEffect transition="in" filter="dissolve">
                                      <p:cBhvr>
                                        <p:cTn id="44" dur="500"/>
                                        <p:tgtEl>
                                          <p:spTgt spid="1911822"/>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911823"/>
                                        </p:tgtEl>
                                        <p:attrNameLst>
                                          <p:attrName>style.visibility</p:attrName>
                                        </p:attrNameLst>
                                      </p:cBhvr>
                                      <p:to>
                                        <p:strVal val="visible"/>
                                      </p:to>
                                    </p:set>
                                    <p:animEffect transition="in" filter="dissolve">
                                      <p:cBhvr>
                                        <p:cTn id="47" dur="500"/>
                                        <p:tgtEl>
                                          <p:spTgt spid="191182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dissolve">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dissolve">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dissolve">
                                      <p:cBhvr>
                                        <p:cTn id="6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816" grpId="0"/>
      <p:bldP spid="1911817" grpId="0" animBg="1"/>
      <p:bldP spid="1911818" grpId="0" animBg="1"/>
      <p:bldP spid="1911819" grpId="0" animBg="1"/>
      <p:bldP spid="1911820" grpId="0" animBg="1"/>
      <p:bldP spid="1911821" grpId="0" animBg="1"/>
      <p:bldP spid="1911822" grpId="0"/>
      <p:bldP spid="1911823" grpId="0" animBg="1"/>
      <p:bldP spid="1911824" grpId="0" animBg="1"/>
      <p:bldP spid="191182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 </a:t>
            </a:r>
            <a:r>
              <a:rPr lang="en-US" u="sng" dirty="0"/>
              <a:t>differen</a:t>
            </a:r>
            <a:r>
              <a:rPr lang="en-US" dirty="0"/>
              <a:t>t differentiators</a:t>
            </a:r>
          </a:p>
        </p:txBody>
      </p:sp>
      <p:sp>
        <p:nvSpPr>
          <p:cNvPr id="3" name="Rectangle 2"/>
          <p:cNvSpPr/>
          <p:nvPr/>
        </p:nvSpPr>
        <p:spPr>
          <a:xfrm>
            <a:off x="885238" y="877891"/>
            <a:ext cx="10605147" cy="5293757"/>
          </a:xfrm>
          <a:prstGeom prst="rect">
            <a:avLst/>
          </a:prstGeom>
        </p:spPr>
        <p:txBody>
          <a:bodyPr wrap="square">
            <a:spAutoFit/>
          </a:bodyPr>
          <a:lstStyle/>
          <a:p>
            <a:pPr>
              <a:buClr>
                <a:srgbClr val="000000"/>
              </a:buClr>
              <a:defRPr/>
            </a:pPr>
            <a:r>
              <a:rPr lang="en-CA" sz="2000" dirty="0">
                <a:solidFill>
                  <a:srgbClr val="000000"/>
                </a:solidFill>
                <a:latin typeface="Arial" charset="0"/>
                <a:ea typeface="ＭＳ Ｐゴシック" charset="0"/>
                <a:cs typeface="Arial" charset="0"/>
              </a:rPr>
              <a:t>Client: a financial services organisation offering the management of tax-advantaged savings for higher education was a recent assignment.</a:t>
            </a:r>
          </a:p>
          <a:p>
            <a:pPr marL="342900" indent="-342900">
              <a:buClr>
                <a:srgbClr val="000000"/>
              </a:buClr>
              <a:buFont typeface="Arial" panose="020B0604020202020204" pitchFamily="34" charset="0"/>
              <a:buChar char="•"/>
              <a:defRPr/>
            </a:pPr>
            <a:r>
              <a:rPr lang="en-CA" sz="2000" dirty="0">
                <a:solidFill>
                  <a:srgbClr val="000000"/>
                </a:solidFill>
                <a:latin typeface="Arial" charset="0"/>
                <a:ea typeface="ＭＳ Ｐゴシック" charset="0"/>
                <a:cs typeface="Arial" charset="0"/>
              </a:rPr>
              <a:t>We</a:t>
            </a:r>
            <a:r>
              <a:rPr lang="uk-UA" sz="2000" dirty="0">
                <a:solidFill>
                  <a:srgbClr val="000000"/>
                </a:solidFill>
                <a:latin typeface="Arial" charset="0"/>
                <a:ea typeface="ＭＳ Ｐゴシック" charset="0"/>
                <a:cs typeface="Arial" charset="0"/>
              </a:rPr>
              <a:t>'</a:t>
            </a:r>
            <a:r>
              <a:rPr lang="en-CA" sz="2000" dirty="0" err="1">
                <a:solidFill>
                  <a:srgbClr val="000000"/>
                </a:solidFill>
                <a:latin typeface="Arial" charset="0"/>
                <a:ea typeface="ＭＳ Ｐゴシック" charset="0"/>
                <a:cs typeface="Arial" charset="0"/>
              </a:rPr>
              <a:t>ll</a:t>
            </a:r>
            <a:r>
              <a:rPr lang="en-CA" sz="2000" dirty="0">
                <a:solidFill>
                  <a:srgbClr val="000000"/>
                </a:solidFill>
                <a:latin typeface="Arial" charset="0"/>
                <a:ea typeface="ＭＳ Ｐゴシック" charset="0"/>
                <a:cs typeface="Arial" charset="0"/>
              </a:rPr>
              <a:t> call them “EdSave.” </a:t>
            </a:r>
          </a:p>
          <a:p>
            <a:pPr marL="342900" indent="-342900">
              <a:buClr>
                <a:srgbClr val="000000"/>
              </a:buClr>
              <a:buFont typeface="Arial" panose="020B0604020202020204" pitchFamily="34" charset="0"/>
              <a:buChar char="•"/>
              <a:defRPr/>
            </a:pPr>
            <a:r>
              <a:rPr lang="en-CA" sz="2000" dirty="0">
                <a:solidFill>
                  <a:srgbClr val="000000"/>
                </a:solidFill>
                <a:latin typeface="Arial" charset="0"/>
                <a:ea typeface="ＭＳ Ｐゴシック" charset="0"/>
                <a:cs typeface="Arial" charset="0"/>
              </a:rPr>
              <a:t>Terrific growth, now things “fraying around the edges,” </a:t>
            </a:r>
            <a:br>
              <a:rPr lang="en-CA" sz="2000" dirty="0">
                <a:solidFill>
                  <a:srgbClr val="000000"/>
                </a:solidFill>
                <a:latin typeface="Arial" charset="0"/>
                <a:ea typeface="ＭＳ Ｐゴシック" charset="0"/>
                <a:cs typeface="Arial" charset="0"/>
              </a:rPr>
            </a:br>
            <a:r>
              <a:rPr lang="en-CA" sz="2000" dirty="0">
                <a:solidFill>
                  <a:srgbClr val="000000"/>
                </a:solidFill>
                <a:latin typeface="Arial" charset="0"/>
                <a:ea typeface="ＭＳ Ｐゴシック" charset="0"/>
                <a:cs typeface="Arial" charset="0"/>
              </a:rPr>
              <a:t>M.D. requested an “organisational review.” </a:t>
            </a:r>
            <a:br>
              <a:rPr lang="en-CA" sz="2000" dirty="0">
                <a:solidFill>
                  <a:srgbClr val="000000"/>
                </a:solidFill>
                <a:latin typeface="Arial" charset="0"/>
                <a:ea typeface="ＭＳ Ｐゴシック" charset="0"/>
                <a:cs typeface="Arial" charset="0"/>
              </a:rPr>
            </a:br>
            <a:endParaRPr lang="en-CA" sz="2000" dirty="0">
              <a:solidFill>
                <a:srgbClr val="000000"/>
              </a:solidFill>
              <a:latin typeface="Arial" charset="0"/>
              <a:ea typeface="ＭＳ Ｐゴシック" charset="0"/>
              <a:cs typeface="Arial" charset="0"/>
            </a:endParaRPr>
          </a:p>
          <a:p>
            <a:pPr>
              <a:buClr>
                <a:srgbClr val="000000"/>
              </a:buClr>
              <a:defRPr/>
            </a:pPr>
            <a:r>
              <a:rPr lang="en-CA" sz="2000" dirty="0">
                <a:solidFill>
                  <a:srgbClr val="000000"/>
                </a:solidFill>
                <a:latin typeface="Arial" charset="0"/>
                <a:ea typeface="ＭＳ Ｐゴシック" charset="0"/>
                <a:cs typeface="Arial" charset="0"/>
              </a:rPr>
              <a:t>Outline of our findings:</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Background, approach, observations, quick wins</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Mission and differentiator</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The organisation overall:</a:t>
            </a:r>
            <a:br>
              <a:rPr lang="en-CA" kern="0" dirty="0">
                <a:solidFill>
                  <a:srgbClr val="000000"/>
                </a:solidFill>
                <a:latin typeface="Arial"/>
                <a:ea typeface="ＭＳ Ｐゴシック"/>
                <a:cs typeface="ＭＳ Ｐゴシック" charset="0"/>
              </a:rPr>
            </a:br>
            <a:r>
              <a:rPr lang="en-CA" kern="0" dirty="0">
                <a:solidFill>
                  <a:srgbClr val="000000"/>
                </a:solidFill>
                <a:latin typeface="Arial"/>
                <a:ea typeface="ＭＳ Ｐゴシック"/>
                <a:cs typeface="ＭＳ Ｐゴシック" charset="0"/>
              </a:rPr>
              <a:t>Leadership and management, high-level structure, recruiting and retention</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The organisation</a:t>
            </a:r>
            <a:r>
              <a:rPr lang="uk-UA" kern="0" dirty="0">
                <a:solidFill>
                  <a:srgbClr val="000000"/>
                </a:solidFill>
                <a:latin typeface="Arial"/>
                <a:ea typeface="ＭＳ Ｐゴシック"/>
                <a:cs typeface="ＭＳ Ｐゴシック" charset="0"/>
              </a:rPr>
              <a:t>'</a:t>
            </a:r>
            <a:r>
              <a:rPr lang="en-CA" kern="0" dirty="0">
                <a:solidFill>
                  <a:srgbClr val="000000"/>
                </a:solidFill>
                <a:latin typeface="Arial"/>
                <a:ea typeface="ＭＳ Ｐゴシック"/>
                <a:cs typeface="ＭＳ Ｐゴシック" charset="0"/>
              </a:rPr>
              <a:t>s culture: </a:t>
            </a:r>
            <a:br>
              <a:rPr lang="en-CA" kern="0" dirty="0">
                <a:solidFill>
                  <a:srgbClr val="000000"/>
                </a:solidFill>
                <a:latin typeface="Arial"/>
                <a:ea typeface="ＭＳ Ｐゴシック"/>
                <a:cs typeface="ＭＳ Ｐゴシック" charset="0"/>
              </a:rPr>
            </a:br>
            <a:r>
              <a:rPr lang="en-CA" kern="0" dirty="0">
                <a:solidFill>
                  <a:srgbClr val="000000"/>
                </a:solidFill>
                <a:latin typeface="Arial"/>
                <a:ea typeface="ＭＳ Ｐゴシック"/>
                <a:cs typeface="ＭＳ Ｐゴシック" charset="0"/>
              </a:rPr>
              <a:t>Communication, management style, writing &amp; review</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Cross-functional work and projects</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Organizational role refinement – Operations and Finance  </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IT: Custom system (The “Windows app”,) outsourced development, </a:t>
            </a:r>
            <a:br>
              <a:rPr lang="en-CA" kern="0" dirty="0">
                <a:solidFill>
                  <a:srgbClr val="000000"/>
                </a:solidFill>
                <a:latin typeface="Arial"/>
                <a:ea typeface="ＭＳ Ｐゴシック"/>
                <a:cs typeface="ＭＳ Ｐゴシック" charset="0"/>
              </a:rPr>
            </a:br>
            <a:r>
              <a:rPr lang="en-CA" kern="0" dirty="0">
                <a:solidFill>
                  <a:srgbClr val="000000"/>
                </a:solidFill>
                <a:latin typeface="Arial"/>
                <a:ea typeface="ＭＳ Ｐゴシック"/>
                <a:cs typeface="ＭＳ Ｐゴシック" charset="0"/>
              </a:rPr>
              <a:t>IT role refinement</a:t>
            </a:r>
          </a:p>
          <a:p>
            <a:pPr marL="342900" indent="-342900">
              <a:buClr>
                <a:srgbClr val="000000"/>
              </a:buClr>
              <a:buFont typeface="Wingdings" charset="0"/>
              <a:buChar char="§"/>
              <a:defRPr/>
            </a:pPr>
            <a:r>
              <a:rPr lang="en-CA" kern="0" dirty="0">
                <a:solidFill>
                  <a:srgbClr val="000000"/>
                </a:solidFill>
                <a:latin typeface="Arial"/>
                <a:ea typeface="ＭＳ Ｐゴシック"/>
                <a:cs typeface="ＭＳ Ｐゴシック" charset="0"/>
              </a:rPr>
              <a:t>Business Intelligence / Analytics</a:t>
            </a:r>
          </a:p>
        </p:txBody>
      </p:sp>
      <p:sp>
        <p:nvSpPr>
          <p:cNvPr id="4" name="Rounded Rectangle 3"/>
          <p:cNvSpPr/>
          <p:nvPr/>
        </p:nvSpPr>
        <p:spPr bwMode="auto">
          <a:xfrm>
            <a:off x="695600" y="3347440"/>
            <a:ext cx="8250174" cy="272576"/>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sp>
        <p:nvSpPr>
          <p:cNvPr id="5" name="Rounded Rectangle 4"/>
          <p:cNvSpPr/>
          <p:nvPr/>
        </p:nvSpPr>
        <p:spPr bwMode="auto">
          <a:xfrm>
            <a:off x="648122" y="4178702"/>
            <a:ext cx="8847570" cy="533266"/>
          </a:xfrm>
          <a:prstGeom prst="roundRect">
            <a:avLst/>
          </a:prstGeom>
          <a:noFill/>
          <a:ln w="19050" cap="flat" cmpd="sng" algn="ctr">
            <a:solidFill>
              <a:srgbClr val="FF0000"/>
            </a:solidFill>
            <a:prstDash val="dash"/>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sp>
        <p:nvSpPr>
          <p:cNvPr id="6" name="Text Box 10"/>
          <p:cNvSpPr txBox="1">
            <a:spLocks noChangeArrowheads="1"/>
          </p:cNvSpPr>
          <p:nvPr/>
        </p:nvSpPr>
        <p:spPr bwMode="auto">
          <a:xfrm>
            <a:off x="7134623" y="4178702"/>
            <a:ext cx="3012483" cy="540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l">
              <a:lnSpc>
                <a:spcPct val="90000"/>
              </a:lnSpc>
              <a:spcBef>
                <a:spcPct val="0"/>
              </a:spcBef>
              <a:buClrTx/>
              <a:buFontTx/>
              <a:buNone/>
            </a:pPr>
            <a:r>
              <a:rPr lang="en-US" sz="1600" dirty="0">
                <a:solidFill>
                  <a:srgbClr val="FF0000"/>
                </a:solidFill>
                <a:ea typeface="ＭＳ Ｐゴシック" charset="0"/>
              </a:rPr>
              <a:t>Later, in the section on </a:t>
            </a:r>
            <a:r>
              <a:rPr lang="en-US" sz="1600" i="1" dirty="0">
                <a:solidFill>
                  <a:srgbClr val="FF0000"/>
                </a:solidFill>
                <a:ea typeface="ＭＳ Ｐゴシック" charset="0"/>
              </a:rPr>
              <a:t>organisational culture </a:t>
            </a:r>
          </a:p>
        </p:txBody>
      </p:sp>
    </p:spTree>
    <p:extLst>
      <p:ext uri="{BB962C8B-B14F-4D97-AF65-F5344CB8AC3E}">
        <p14:creationId xmlns:p14="http://schemas.microsoft.com/office/powerpoint/2010/main" val="261720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dissolve">
                                      <p:cBhvr>
                                        <p:cTn id="19" dur="500"/>
                                        <p:tgtEl>
                                          <p:spTgt spid="3">
                                            <p:txEl>
                                              <p:pRg st="7" end="7"/>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dissolve">
                                      <p:cBhvr>
                                        <p:cTn id="25" dur="500"/>
                                        <p:tgtEl>
                                          <p:spTgt spid="3">
                                            <p:txEl>
                                              <p:pRg st="9" end="9"/>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dissolve">
                                      <p:cBhvr>
                                        <p:cTn id="28" dur="500"/>
                                        <p:tgtEl>
                                          <p:spTgt spid="3">
                                            <p:txEl>
                                              <p:pRg st="10" end="10"/>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dissolve">
                                      <p:cBhvr>
                                        <p:cTn id="31" dur="500"/>
                                        <p:tgtEl>
                                          <p:spTgt spid="3">
                                            <p:txEl>
                                              <p:pRg st="11" end="1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dissolv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EdSave differentiators</a:t>
            </a:r>
          </a:p>
        </p:txBody>
      </p:sp>
      <p:sp>
        <p:nvSpPr>
          <p:cNvPr id="3" name="Rectangle 3"/>
          <p:cNvSpPr txBox="1">
            <a:spLocks noChangeArrowheads="1"/>
          </p:cNvSpPr>
          <p:nvPr/>
        </p:nvSpPr>
        <p:spPr bwMode="auto">
          <a:xfrm>
            <a:off x="756053" y="652465"/>
            <a:ext cx="10855101" cy="5718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45425" rIns="0" bIns="45425" numCol="1" anchor="t" anchorCtr="0" compatLnSpc="1">
            <a:prstTxWarp prst="textNoShape">
              <a:avLst/>
            </a:prstTxWarp>
          </a:bodyPr>
          <a:lstStyle>
            <a:lvl1pPr marL="115887" indent="0" algn="l" eaLnBrk="1" hangingPunct="1">
              <a:spcBef>
                <a:spcPct val="20000"/>
              </a:spcBef>
              <a:buFont typeface="Wingdings" charset="0"/>
              <a:buNone/>
              <a:defRPr sz="1800">
                <a:latin typeface="+mn-lt"/>
                <a:ea typeface="+mn-ea"/>
              </a:defRPr>
            </a:lvl1pPr>
            <a:lvl2pPr marL="571500" indent="-227013" algn="l">
              <a:spcBef>
                <a:spcPct val="20000"/>
              </a:spcBef>
              <a:defRPr sz="2000">
                <a:latin typeface="+mn-lt"/>
                <a:ea typeface="+mn-ea"/>
              </a:defRPr>
            </a:lvl2pPr>
            <a:lvl3pPr marL="801688" indent="-228600" algn="l">
              <a:spcBef>
                <a:spcPct val="20000"/>
              </a:spcBef>
              <a:buFont typeface="Times New Roman" charset="0"/>
              <a:buChar char="-"/>
              <a:defRPr>
                <a:latin typeface="+mn-lt"/>
                <a:ea typeface="+mn-ea"/>
              </a:defRPr>
            </a:lvl3pPr>
            <a:lvl4pPr marL="1031875" indent="-228600" algn="l">
              <a:spcBef>
                <a:spcPct val="20000"/>
              </a:spcBef>
              <a:defRPr>
                <a:latin typeface="+mn-lt"/>
                <a:ea typeface="+mn-ea"/>
              </a:defRPr>
            </a:lvl4pPr>
            <a:lvl5pPr marL="1262063" indent="-228600" algn="l">
              <a:spcBef>
                <a:spcPct val="20000"/>
              </a:spcBef>
              <a:defRPr>
                <a:latin typeface="+mn-lt"/>
                <a:ea typeface="+mn-ea"/>
              </a:defRPr>
            </a:lvl5pPr>
            <a:lvl6pPr marL="1719263" indent="-228600" fontAlgn="base">
              <a:spcBef>
                <a:spcPct val="20000"/>
              </a:spcBef>
              <a:spcAft>
                <a:spcPct val="0"/>
              </a:spcAft>
              <a:buClr>
                <a:schemeClr val="tx1"/>
              </a:buClr>
              <a:defRPr>
                <a:latin typeface="+mn-lt"/>
                <a:ea typeface="+mn-ea"/>
              </a:defRPr>
            </a:lvl6pPr>
            <a:lvl7pPr marL="2176463" indent="-228600" fontAlgn="base">
              <a:spcBef>
                <a:spcPct val="20000"/>
              </a:spcBef>
              <a:spcAft>
                <a:spcPct val="0"/>
              </a:spcAft>
              <a:buClr>
                <a:schemeClr val="tx1"/>
              </a:buClr>
              <a:defRPr>
                <a:latin typeface="+mn-lt"/>
                <a:ea typeface="+mn-ea"/>
              </a:defRPr>
            </a:lvl7pPr>
            <a:lvl8pPr marL="2633663" indent="-228600" fontAlgn="base">
              <a:spcBef>
                <a:spcPct val="20000"/>
              </a:spcBef>
              <a:spcAft>
                <a:spcPct val="0"/>
              </a:spcAft>
              <a:buClr>
                <a:schemeClr val="tx1"/>
              </a:buClr>
              <a:defRPr>
                <a:latin typeface="+mn-lt"/>
                <a:ea typeface="+mn-ea"/>
              </a:defRPr>
            </a:lvl8pPr>
            <a:lvl9pPr marL="3090863" indent="-228600" fontAlgn="base">
              <a:spcBef>
                <a:spcPct val="20000"/>
              </a:spcBef>
              <a:spcAft>
                <a:spcPct val="0"/>
              </a:spcAft>
              <a:buClr>
                <a:schemeClr val="tx1"/>
              </a:buClr>
              <a:defRPr>
                <a:latin typeface="+mn-lt"/>
                <a:ea typeface="+mn-ea"/>
              </a:defRPr>
            </a:lvl9pPr>
          </a:lstStyle>
          <a:p>
            <a:pPr>
              <a:buClr>
                <a:srgbClr val="000000"/>
              </a:buClr>
            </a:pPr>
            <a:r>
              <a:rPr lang="en-CA" sz="2200" dirty="0">
                <a:solidFill>
                  <a:srgbClr val="000000"/>
                </a:solidFill>
                <a:latin typeface="Arial"/>
                <a:cs typeface="ＭＳ Ｐゴシック" charset="0"/>
              </a:rPr>
              <a:t>“EdSave” is a classic example of an enterprise in which two different business areas – development and execution – each have their own differentiator</a:t>
            </a:r>
          </a:p>
          <a:p>
            <a:pPr>
              <a:buClr>
                <a:srgbClr val="000000"/>
              </a:buClr>
            </a:pPr>
            <a:r>
              <a:rPr lang="en-CA" sz="2200" dirty="0">
                <a:solidFill>
                  <a:srgbClr val="000000"/>
                </a:solidFill>
                <a:latin typeface="Arial"/>
                <a:cs typeface="ＭＳ Ｐゴシック" charset="0"/>
              </a:rPr>
              <a:t> </a:t>
            </a:r>
          </a:p>
          <a:p>
            <a:pPr>
              <a:buClr>
                <a:srgbClr val="000000"/>
              </a:buClr>
            </a:pPr>
            <a:r>
              <a:rPr lang="en-CA" sz="2200" dirty="0">
                <a:solidFill>
                  <a:srgbClr val="000000"/>
                </a:solidFill>
                <a:latin typeface="Arial"/>
                <a:cs typeface="ＭＳ Ｐゴシック" charset="0"/>
              </a:rPr>
              <a:t>In </a:t>
            </a:r>
            <a:r>
              <a:rPr lang="en-CA" sz="2200" i="1" dirty="0">
                <a:solidFill>
                  <a:srgbClr val="000000"/>
                </a:solidFill>
                <a:latin typeface="Arial"/>
                <a:cs typeface="ＭＳ Ｐゴシック" charset="0"/>
              </a:rPr>
              <a:t>developing new offerings</a:t>
            </a:r>
            <a:r>
              <a:rPr lang="en-CA" sz="2200" dirty="0">
                <a:solidFill>
                  <a:srgbClr val="000000"/>
                </a:solidFill>
                <a:latin typeface="Arial"/>
                <a:cs typeface="ＭＳ Ｐゴシック" charset="0"/>
              </a:rPr>
              <a:t>, the differentiator is clearly </a:t>
            </a:r>
            <a:r>
              <a:rPr lang="en-CA" sz="2200" i="1" dirty="0">
                <a:solidFill>
                  <a:srgbClr val="000000"/>
                </a:solidFill>
                <a:latin typeface="Arial"/>
                <a:cs typeface="ＭＳ Ｐゴシック" charset="0"/>
              </a:rPr>
              <a:t>Product Leadership </a:t>
            </a:r>
          </a:p>
          <a:p>
            <a:pPr marL="401637" indent="-285750">
              <a:buClr>
                <a:srgbClr val="000000"/>
              </a:buClr>
              <a:buFont typeface="Arial"/>
              <a:buChar char="•"/>
            </a:pPr>
            <a:r>
              <a:rPr lang="en-CA" sz="2200" dirty="0">
                <a:solidFill>
                  <a:srgbClr val="000000"/>
                </a:solidFill>
                <a:latin typeface="Arial"/>
                <a:cs typeface="ＭＳ Ｐゴシック" charset="0"/>
              </a:rPr>
              <a:t>EdSave known as the innovator</a:t>
            </a:r>
          </a:p>
          <a:p>
            <a:pPr marL="401637" indent="-285750">
              <a:buClr>
                <a:srgbClr val="000000"/>
              </a:buClr>
              <a:buFont typeface="Arial"/>
              <a:buChar char="•"/>
            </a:pPr>
            <a:r>
              <a:rPr lang="en-CA" sz="2200" dirty="0">
                <a:solidFill>
                  <a:srgbClr val="000000"/>
                </a:solidFill>
                <a:latin typeface="Arial"/>
                <a:cs typeface="ＭＳ Ｐゴシック" charset="0"/>
              </a:rPr>
              <a:t>New product development partly contracted out to external financial consultants</a:t>
            </a:r>
          </a:p>
          <a:p>
            <a:pPr marL="401637" indent="-285750">
              <a:buClr>
                <a:srgbClr val="000000"/>
              </a:buClr>
              <a:buFont typeface="Arial"/>
              <a:buChar char="•"/>
            </a:pPr>
            <a:r>
              <a:rPr lang="en-CA" sz="2200" dirty="0">
                <a:solidFill>
                  <a:srgbClr val="000000"/>
                </a:solidFill>
                <a:latin typeface="Arial"/>
                <a:cs typeface="ＭＳ Ｐゴシック" charset="0"/>
              </a:rPr>
              <a:t>“We must constantly innovate, because if the ratings fall, money </a:t>
            </a:r>
            <a:r>
              <a:rPr lang="en-CA" sz="2200" i="1" dirty="0">
                <a:solidFill>
                  <a:srgbClr val="000000"/>
                </a:solidFill>
                <a:latin typeface="Arial"/>
                <a:cs typeface="ＭＳ Ｐゴシック" charset="0"/>
              </a:rPr>
              <a:t>moves</a:t>
            </a:r>
            <a:r>
              <a:rPr lang="en-CA" sz="2200" dirty="0">
                <a:solidFill>
                  <a:srgbClr val="000000"/>
                </a:solidFill>
                <a:latin typeface="Arial"/>
                <a:cs typeface="ＭＳ Ｐゴシック" charset="0"/>
              </a:rPr>
              <a:t>.” </a:t>
            </a:r>
            <a:br>
              <a:rPr lang="en-CA" sz="2200" dirty="0">
                <a:solidFill>
                  <a:srgbClr val="000000"/>
                </a:solidFill>
                <a:latin typeface="Arial"/>
                <a:cs typeface="ＭＳ Ｐゴシック" charset="0"/>
              </a:rPr>
            </a:br>
            <a:endParaRPr lang="en-CA" sz="2200" dirty="0">
              <a:solidFill>
                <a:srgbClr val="000000"/>
              </a:solidFill>
              <a:latin typeface="Arial"/>
              <a:cs typeface="ＭＳ Ｐゴシック" charset="0"/>
            </a:endParaRPr>
          </a:p>
          <a:p>
            <a:pPr>
              <a:buClr>
                <a:srgbClr val="000000"/>
              </a:buClr>
            </a:pPr>
            <a:r>
              <a:rPr lang="en-CA" sz="2200" dirty="0">
                <a:solidFill>
                  <a:srgbClr val="000000"/>
                </a:solidFill>
                <a:latin typeface="Arial"/>
                <a:cs typeface="ＭＳ Ｐゴシック" charset="0"/>
              </a:rPr>
              <a:t>In </a:t>
            </a:r>
            <a:r>
              <a:rPr lang="en-CA" sz="2200" i="1" dirty="0">
                <a:solidFill>
                  <a:srgbClr val="000000"/>
                </a:solidFill>
                <a:latin typeface="Arial"/>
                <a:cs typeface="ＭＳ Ｐゴシック" charset="0"/>
              </a:rPr>
              <a:t>serving the Account Owners </a:t>
            </a:r>
            <a:r>
              <a:rPr lang="en-CA" sz="2200" dirty="0">
                <a:solidFill>
                  <a:srgbClr val="000000"/>
                </a:solidFill>
                <a:latin typeface="Arial"/>
                <a:cs typeface="ＭＳ Ｐゴシック" charset="0"/>
              </a:rPr>
              <a:t>(opening, contributions, withdrawals, …) </a:t>
            </a:r>
            <a:br>
              <a:rPr lang="en-CA" sz="2200" dirty="0">
                <a:solidFill>
                  <a:srgbClr val="000000"/>
                </a:solidFill>
                <a:latin typeface="Arial"/>
                <a:cs typeface="ＭＳ Ｐゴシック" charset="0"/>
              </a:rPr>
            </a:br>
            <a:r>
              <a:rPr lang="en-CA" sz="2200" dirty="0">
                <a:solidFill>
                  <a:srgbClr val="000000"/>
                </a:solidFill>
                <a:latin typeface="Arial"/>
                <a:cs typeface="ＭＳ Ｐゴシック" charset="0"/>
              </a:rPr>
              <a:t>EdSave</a:t>
            </a:r>
            <a:r>
              <a:rPr lang="uk-UA" sz="2200" dirty="0">
                <a:solidFill>
                  <a:srgbClr val="000000"/>
                </a:solidFill>
                <a:latin typeface="Arial"/>
                <a:cs typeface="ＭＳ Ｐゴシック" charset="0"/>
              </a:rPr>
              <a:t>'</a:t>
            </a:r>
            <a:r>
              <a:rPr lang="en-CA" sz="2200" dirty="0">
                <a:solidFill>
                  <a:srgbClr val="000000"/>
                </a:solidFill>
                <a:latin typeface="Arial"/>
                <a:cs typeface="ＭＳ Ｐゴシック" charset="0"/>
              </a:rPr>
              <a:t>s differentiator must be </a:t>
            </a:r>
            <a:r>
              <a:rPr lang="en-CA" sz="2200" i="1" dirty="0">
                <a:solidFill>
                  <a:srgbClr val="000000"/>
                </a:solidFill>
                <a:latin typeface="Arial"/>
                <a:cs typeface="ＭＳ Ｐゴシック" charset="0"/>
              </a:rPr>
              <a:t>Operational Excellence</a:t>
            </a:r>
          </a:p>
          <a:p>
            <a:pPr marL="401637" indent="-285750">
              <a:buClr>
                <a:srgbClr val="000000"/>
              </a:buClr>
              <a:buFont typeface="Arial"/>
              <a:buChar char="•"/>
            </a:pPr>
            <a:r>
              <a:rPr lang="en-CA" sz="2200" dirty="0">
                <a:solidFill>
                  <a:srgbClr val="000000"/>
                </a:solidFill>
                <a:latin typeface="Arial"/>
                <a:cs typeface="ＭＳ Ｐゴシック" charset="0"/>
              </a:rPr>
              <a:t>To drive the cost structure down, EdSave must continue to drive Account Owners to an easy-to-use web experience and minimize person-to-person interaction</a:t>
            </a:r>
          </a:p>
          <a:p>
            <a:pPr marL="401637" indent="-285750">
              <a:buClr>
                <a:srgbClr val="000000"/>
              </a:buClr>
              <a:buFont typeface="Arial"/>
              <a:buChar char="•"/>
            </a:pPr>
            <a:r>
              <a:rPr lang="en-CA" sz="2200" i="1" dirty="0">
                <a:solidFill>
                  <a:srgbClr val="000000"/>
                </a:solidFill>
                <a:latin typeface="Arial"/>
                <a:cs typeface="ＭＳ Ｐゴシック" charset="0"/>
              </a:rPr>
              <a:t>“The </a:t>
            </a:r>
            <a:r>
              <a:rPr lang="en-CA" sz="2200" i="1" dirty="0" err="1">
                <a:solidFill>
                  <a:srgbClr val="000000"/>
                </a:solidFill>
                <a:latin typeface="Arial"/>
                <a:cs typeface="ＭＳ Ｐゴシック" charset="0"/>
              </a:rPr>
              <a:t>Boglehead</a:t>
            </a:r>
            <a:r>
              <a:rPr lang="en-CA" sz="2200" i="1" dirty="0">
                <a:solidFill>
                  <a:srgbClr val="000000"/>
                </a:solidFill>
                <a:latin typeface="Arial"/>
                <a:cs typeface="ＭＳ Ｐゴシック" charset="0"/>
              </a:rPr>
              <a:t> mentality focuses on fees, fees, fees.” </a:t>
            </a:r>
          </a:p>
          <a:p>
            <a:pPr marL="401637" indent="-285750">
              <a:buClr>
                <a:srgbClr val="000000"/>
              </a:buClr>
              <a:buFont typeface="Arial"/>
              <a:buChar char="•"/>
            </a:pPr>
            <a:r>
              <a:rPr lang="en-CA" sz="2200" dirty="0">
                <a:solidFill>
                  <a:srgbClr val="000000"/>
                </a:solidFill>
                <a:latin typeface="Arial"/>
                <a:cs typeface="ＭＳ Ｐゴシック" charset="0"/>
              </a:rPr>
              <a:t>“&lt;EdSave offers&gt; </a:t>
            </a:r>
            <a:r>
              <a:rPr lang="en-CA" sz="2200" i="1" dirty="0">
                <a:solidFill>
                  <a:srgbClr val="000000"/>
                </a:solidFill>
                <a:latin typeface="Arial"/>
                <a:cs typeface="ＭＳ Ｐゴシック" charset="0"/>
              </a:rPr>
              <a:t>a simple plan for simple people to engage in a solid plan.” </a:t>
            </a:r>
          </a:p>
          <a:p>
            <a:pPr marL="401637" indent="-285750">
              <a:buClr>
                <a:srgbClr val="000000"/>
              </a:buClr>
              <a:buFont typeface="Arial"/>
              <a:buChar char="•"/>
            </a:pPr>
            <a:r>
              <a:rPr lang="en-CA" sz="2200" i="1" dirty="0">
                <a:solidFill>
                  <a:srgbClr val="000000"/>
                </a:solidFill>
                <a:latin typeface="Arial"/>
                <a:cs typeface="ＭＳ Ｐゴシック" charset="0"/>
              </a:rPr>
              <a:t>“We must make a concerted effort to minimize complexity” </a:t>
            </a:r>
          </a:p>
        </p:txBody>
      </p:sp>
    </p:spTree>
    <p:extLst>
      <p:ext uri="{BB962C8B-B14F-4D97-AF65-F5344CB8AC3E}">
        <p14:creationId xmlns:p14="http://schemas.microsoft.com/office/powerpoint/2010/main" val="230821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ssolve">
                                      <p:cBhvr>
                                        <p:cTn id="28" dur="500"/>
                                        <p:tgtEl>
                                          <p:spTgt spid="3">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dissolve">
                                      <p:cBhvr>
                                        <p:cTn id="31" dur="500"/>
                                        <p:tgtEl>
                                          <p:spTgt spid="3">
                                            <p:txEl>
                                              <p:pRg st="8" end="8"/>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dissolve">
                                      <p:cBhvr>
                                        <p:cTn id="34" dur="500"/>
                                        <p:tgtEl>
                                          <p:spTgt spid="3">
                                            <p:txEl>
                                              <p:pRg st="9" end="9"/>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dissolv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4"/>
          <p:cNvSpPr>
            <a:spLocks noChangeArrowheads="1"/>
          </p:cNvSpPr>
          <p:nvPr/>
        </p:nvSpPr>
        <p:spPr bwMode="auto">
          <a:xfrm>
            <a:off x="3749487" y="2412124"/>
            <a:ext cx="1676400" cy="728662"/>
          </a:xfrm>
          <a:prstGeom prst="rect">
            <a:avLst/>
          </a:prstGeom>
          <a:solidFill>
            <a:srgbClr val="993366"/>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a:solidFill>
                  <a:srgbClr val="FFFFFF"/>
                </a:solidFill>
                <a:ea typeface="ＭＳ Ｐゴシック" charset="0"/>
              </a:rPr>
              <a:t>Operational</a:t>
            </a:r>
          </a:p>
          <a:p>
            <a:pPr eaLnBrk="0" hangingPunct="0">
              <a:lnSpc>
                <a:spcPct val="100000"/>
              </a:lnSpc>
              <a:spcBef>
                <a:spcPct val="0"/>
              </a:spcBef>
              <a:buClrTx/>
              <a:buFontTx/>
              <a:buNone/>
            </a:pPr>
            <a:r>
              <a:rPr lang="en-US" sz="1600" b="1" i="1">
                <a:solidFill>
                  <a:srgbClr val="FFFFFF"/>
                </a:solidFill>
                <a:ea typeface="ＭＳ Ｐゴシック" charset="0"/>
              </a:rPr>
              <a:t>Excellence</a:t>
            </a:r>
          </a:p>
        </p:txBody>
      </p:sp>
      <p:sp>
        <p:nvSpPr>
          <p:cNvPr id="131076" name="Line 5"/>
          <p:cNvSpPr>
            <a:spLocks noChangeShapeType="1"/>
          </p:cNvSpPr>
          <p:nvPr/>
        </p:nvSpPr>
        <p:spPr bwMode="auto">
          <a:xfrm flipV="1">
            <a:off x="4587687" y="3140803"/>
            <a:ext cx="0" cy="608013"/>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CA" sz="3200">
              <a:solidFill>
                <a:srgbClr val="000000"/>
              </a:solidFill>
              <a:ea typeface="ＭＳ Ｐゴシック" charset="0"/>
            </a:endParaRPr>
          </a:p>
        </p:txBody>
      </p:sp>
      <p:sp>
        <p:nvSpPr>
          <p:cNvPr id="131077" name="Rectangle 6"/>
          <p:cNvSpPr>
            <a:spLocks noChangeArrowheads="1"/>
          </p:cNvSpPr>
          <p:nvPr/>
        </p:nvSpPr>
        <p:spPr bwMode="auto">
          <a:xfrm>
            <a:off x="2593793" y="4313949"/>
            <a:ext cx="1454150" cy="728662"/>
          </a:xfrm>
          <a:prstGeom prst="rect">
            <a:avLst/>
          </a:prstGeom>
          <a:solidFill>
            <a:srgbClr val="008080"/>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a:solidFill>
                  <a:srgbClr val="FFFFFF"/>
                </a:solidFill>
                <a:ea typeface="ＭＳ Ｐゴシック" charset="0"/>
              </a:rPr>
              <a:t>Product</a:t>
            </a:r>
          </a:p>
          <a:p>
            <a:pPr eaLnBrk="0" hangingPunct="0">
              <a:lnSpc>
                <a:spcPct val="100000"/>
              </a:lnSpc>
              <a:spcBef>
                <a:spcPct val="0"/>
              </a:spcBef>
              <a:buClrTx/>
              <a:buFontTx/>
              <a:buNone/>
            </a:pPr>
            <a:r>
              <a:rPr lang="en-US" sz="1600" b="1" i="1">
                <a:solidFill>
                  <a:srgbClr val="FFFFFF"/>
                </a:solidFill>
                <a:ea typeface="ＭＳ Ｐゴシック" charset="0"/>
              </a:rPr>
              <a:t>Leadership</a:t>
            </a:r>
          </a:p>
        </p:txBody>
      </p:sp>
      <p:sp>
        <p:nvSpPr>
          <p:cNvPr id="122887" name="Rectangle 7"/>
          <p:cNvSpPr>
            <a:spLocks noChangeArrowheads="1"/>
          </p:cNvSpPr>
          <p:nvPr/>
        </p:nvSpPr>
        <p:spPr bwMode="auto">
          <a:xfrm>
            <a:off x="5113155" y="4321886"/>
            <a:ext cx="1430337" cy="717550"/>
          </a:xfrm>
          <a:prstGeom prst="rect">
            <a:avLst/>
          </a:prstGeom>
          <a:solidFill>
            <a:srgbClr val="666699"/>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dirty="0">
                <a:solidFill>
                  <a:srgbClr val="FFFFFF"/>
                </a:solidFill>
                <a:ea typeface="ＭＳ Ｐゴシック" charset="0"/>
              </a:rPr>
              <a:t>Customer</a:t>
            </a:r>
          </a:p>
          <a:p>
            <a:pPr eaLnBrk="0" hangingPunct="0">
              <a:lnSpc>
                <a:spcPct val="100000"/>
              </a:lnSpc>
              <a:spcBef>
                <a:spcPct val="0"/>
              </a:spcBef>
              <a:buClrTx/>
              <a:buFontTx/>
              <a:buNone/>
            </a:pPr>
            <a:r>
              <a:rPr lang="en-US" sz="1600" b="1" i="1" dirty="0">
                <a:solidFill>
                  <a:srgbClr val="FFFFFF"/>
                </a:solidFill>
                <a:ea typeface="ＭＳ Ｐゴシック" charset="0"/>
              </a:rPr>
              <a:t>Intimacy</a:t>
            </a:r>
          </a:p>
        </p:txBody>
      </p:sp>
      <p:sp>
        <p:nvSpPr>
          <p:cNvPr id="131079" name="Line 8"/>
          <p:cNvSpPr>
            <a:spLocks noChangeShapeType="1"/>
          </p:cNvSpPr>
          <p:nvPr/>
        </p:nvSpPr>
        <p:spPr bwMode="auto">
          <a:xfrm>
            <a:off x="4628971" y="3804366"/>
            <a:ext cx="479425" cy="498475"/>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CA" sz="3200">
              <a:solidFill>
                <a:srgbClr val="000000"/>
              </a:solidFill>
              <a:ea typeface="ＭＳ Ｐゴシック" charset="0"/>
            </a:endParaRPr>
          </a:p>
        </p:txBody>
      </p:sp>
      <p:sp>
        <p:nvSpPr>
          <p:cNvPr id="131080" name="Line 9"/>
          <p:cNvSpPr>
            <a:spLocks noChangeShapeType="1"/>
          </p:cNvSpPr>
          <p:nvPr/>
        </p:nvSpPr>
        <p:spPr bwMode="auto">
          <a:xfrm flipH="1">
            <a:off x="4055884" y="3812299"/>
            <a:ext cx="490537" cy="508000"/>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nSpc>
                <a:spcPct val="100000"/>
              </a:lnSpc>
              <a:spcBef>
                <a:spcPct val="0"/>
              </a:spcBef>
              <a:buClr>
                <a:srgbClr val="000000"/>
              </a:buClr>
              <a:buFontTx/>
              <a:buNone/>
            </a:pPr>
            <a:endParaRPr lang="en-CA" sz="3200">
              <a:solidFill>
                <a:srgbClr val="000000"/>
              </a:solidFill>
              <a:ea typeface="ＭＳ Ｐゴシック" charset="0"/>
            </a:endParaRPr>
          </a:p>
        </p:txBody>
      </p:sp>
      <p:sp>
        <p:nvSpPr>
          <p:cNvPr id="122890" name="Text Box 10"/>
          <p:cNvSpPr txBox="1">
            <a:spLocks noChangeArrowheads="1"/>
          </p:cNvSpPr>
          <p:nvPr/>
        </p:nvSpPr>
        <p:spPr bwMode="auto">
          <a:xfrm>
            <a:off x="5537808" y="2502992"/>
            <a:ext cx="1430337" cy="540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l">
              <a:lnSpc>
                <a:spcPct val="90000"/>
              </a:lnSpc>
              <a:spcBef>
                <a:spcPct val="0"/>
              </a:spcBef>
              <a:buClrTx/>
              <a:buFontTx/>
              <a:buNone/>
            </a:pPr>
            <a:r>
              <a:rPr lang="en-US" sz="1600" dirty="0">
                <a:solidFill>
                  <a:srgbClr val="000000"/>
                </a:solidFill>
                <a:ea typeface="ＭＳ Ｐゴシック" charset="0"/>
              </a:rPr>
              <a:t>Efficiency </a:t>
            </a:r>
            <a:br>
              <a:rPr lang="en-US" sz="1600" dirty="0">
                <a:solidFill>
                  <a:srgbClr val="000000"/>
                </a:solidFill>
                <a:ea typeface="ＭＳ Ｐゴシック" charset="0"/>
              </a:rPr>
            </a:br>
            <a:r>
              <a:rPr lang="en-US" sz="1600" dirty="0">
                <a:solidFill>
                  <a:srgbClr val="000000"/>
                </a:solidFill>
                <a:ea typeface="ＭＳ Ｐゴシック" charset="0"/>
              </a:rPr>
              <a:t>and low cost</a:t>
            </a:r>
          </a:p>
        </p:txBody>
      </p:sp>
      <p:sp>
        <p:nvSpPr>
          <p:cNvPr id="122891" name="Text Box 11"/>
          <p:cNvSpPr txBox="1">
            <a:spLocks noChangeArrowheads="1"/>
          </p:cNvSpPr>
          <p:nvPr/>
        </p:nvSpPr>
        <p:spPr bwMode="auto">
          <a:xfrm>
            <a:off x="6594287" y="4417518"/>
            <a:ext cx="1201590" cy="757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l">
              <a:lnSpc>
                <a:spcPct val="90000"/>
              </a:lnSpc>
              <a:spcBef>
                <a:spcPct val="0"/>
              </a:spcBef>
              <a:buClrTx/>
              <a:buFontTx/>
              <a:buNone/>
            </a:pPr>
            <a:r>
              <a:rPr lang="en-US" sz="1600" dirty="0">
                <a:solidFill>
                  <a:srgbClr val="000000"/>
                </a:solidFill>
                <a:ea typeface="ＭＳ Ｐゴシック" charset="0"/>
              </a:rPr>
              <a:t>Tailored for </a:t>
            </a:r>
            <a:br>
              <a:rPr lang="en-US" sz="1600" dirty="0">
                <a:solidFill>
                  <a:srgbClr val="000000"/>
                </a:solidFill>
                <a:ea typeface="ＭＳ Ｐゴシック" charset="0"/>
              </a:rPr>
            </a:br>
            <a:r>
              <a:rPr lang="en-US" sz="1600" dirty="0">
                <a:solidFill>
                  <a:srgbClr val="000000"/>
                </a:solidFill>
                <a:ea typeface="ＭＳ Ｐゴシック" charset="0"/>
              </a:rPr>
              <a:t>individual</a:t>
            </a:r>
            <a:br>
              <a:rPr lang="en-US" sz="1600" dirty="0">
                <a:solidFill>
                  <a:srgbClr val="000000"/>
                </a:solidFill>
                <a:ea typeface="ＭＳ Ｐゴシック" charset="0"/>
              </a:rPr>
            </a:br>
            <a:r>
              <a:rPr lang="en-US" sz="1600" dirty="0">
                <a:solidFill>
                  <a:srgbClr val="000000"/>
                </a:solidFill>
                <a:ea typeface="ＭＳ Ｐゴシック" charset="0"/>
              </a:rPr>
              <a:t>customers.</a:t>
            </a:r>
          </a:p>
        </p:txBody>
      </p:sp>
      <p:sp>
        <p:nvSpPr>
          <p:cNvPr id="122892" name="Text Box 12"/>
          <p:cNvSpPr txBox="1">
            <a:spLocks noChangeArrowheads="1"/>
          </p:cNvSpPr>
          <p:nvPr/>
        </p:nvSpPr>
        <p:spPr bwMode="auto">
          <a:xfrm>
            <a:off x="912440" y="4407406"/>
            <a:ext cx="1552760" cy="540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46038" rIns="0" bIns="46038">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r">
              <a:lnSpc>
                <a:spcPct val="90000"/>
              </a:lnSpc>
              <a:spcBef>
                <a:spcPct val="0"/>
              </a:spcBef>
              <a:buClrTx/>
              <a:buFontTx/>
              <a:buNone/>
            </a:pPr>
            <a:r>
              <a:rPr lang="en-US" sz="1600" dirty="0">
                <a:solidFill>
                  <a:srgbClr val="000000"/>
                </a:solidFill>
                <a:ea typeface="ＭＳ Ｐゴシック" charset="0"/>
              </a:rPr>
              <a:t>Industry-leading </a:t>
            </a:r>
            <a:br>
              <a:rPr lang="en-US" sz="1600" dirty="0">
                <a:solidFill>
                  <a:srgbClr val="000000"/>
                </a:solidFill>
                <a:ea typeface="ＭＳ Ｐゴシック" charset="0"/>
              </a:rPr>
            </a:br>
            <a:r>
              <a:rPr lang="en-US" sz="1600" dirty="0">
                <a:solidFill>
                  <a:srgbClr val="000000"/>
                </a:solidFill>
                <a:ea typeface="ＭＳ Ｐゴシック" charset="0"/>
              </a:rPr>
              <a:t>offerings </a:t>
            </a:r>
            <a:endParaRPr lang="en-US" sz="1600" i="1" dirty="0">
              <a:solidFill>
                <a:srgbClr val="000000"/>
              </a:solidFill>
              <a:ea typeface="ＭＳ Ｐゴシック" charset="0"/>
            </a:endParaRPr>
          </a:p>
        </p:txBody>
      </p:sp>
      <p:sp>
        <p:nvSpPr>
          <p:cNvPr id="27664" name="Rectangle 18"/>
          <p:cNvSpPr>
            <a:spLocks noGrp="1" noChangeArrowheads="1"/>
          </p:cNvSpPr>
          <p:nvPr>
            <p:ph type="title"/>
          </p:nvPr>
        </p:nvSpPr>
        <p:spPr/>
        <p:txBody>
          <a:bodyPr/>
          <a:lstStyle/>
          <a:p>
            <a:pPr eaLnBrk="1" hangingPunct="1"/>
            <a:r>
              <a:rPr lang="en-US" dirty="0"/>
              <a:t>Vision – what is </a:t>
            </a:r>
            <a:r>
              <a:rPr lang="en-CA" dirty="0"/>
              <a:t>EdSave</a:t>
            </a:r>
            <a:r>
              <a:rPr lang="uk-UA" dirty="0"/>
              <a:t>'</a:t>
            </a:r>
            <a:r>
              <a:rPr lang="en-US" dirty="0"/>
              <a:t>s “differentiator?”</a:t>
            </a:r>
          </a:p>
        </p:txBody>
      </p:sp>
      <p:cxnSp>
        <p:nvCxnSpPr>
          <p:cNvPr id="20" name="Straight Arrow Connector 19"/>
          <p:cNvCxnSpPr>
            <a:cxnSpLocks/>
            <a:endCxn id="131075" idx="0"/>
          </p:cNvCxnSpPr>
          <p:nvPr/>
        </p:nvCxnSpPr>
        <p:spPr bwMode="auto">
          <a:xfrm>
            <a:off x="4587687" y="1889070"/>
            <a:ext cx="0" cy="523054"/>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1" name="Text Box 4"/>
          <p:cNvSpPr txBox="1">
            <a:spLocks noChangeArrowheads="1"/>
          </p:cNvSpPr>
          <p:nvPr/>
        </p:nvSpPr>
        <p:spPr bwMode="auto">
          <a:xfrm>
            <a:off x="1022388" y="965740"/>
            <a:ext cx="5748272" cy="923330"/>
          </a:xfrm>
          <a:prstGeom prst="rect">
            <a:avLst/>
          </a:prstGeom>
          <a:solidFill>
            <a:srgbClr val="66FF66"/>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eaLnBrk="1" hangingPunct="1">
              <a:lnSpc>
                <a:spcPct val="100000"/>
              </a:lnSpc>
              <a:spcBef>
                <a:spcPct val="0"/>
              </a:spcBef>
              <a:buClrTx/>
              <a:buFontTx/>
              <a:buNone/>
            </a:pPr>
            <a:r>
              <a:rPr lang="en-US" b="1" dirty="0">
                <a:solidFill>
                  <a:srgbClr val="000000"/>
                </a:solidFill>
                <a:ea typeface="ＭＳ Ｐゴシック" charset="0"/>
              </a:rPr>
              <a:t>2) Operationally, </a:t>
            </a:r>
            <a:r>
              <a:rPr lang="en-US" b="1" dirty="0" err="1">
                <a:solidFill>
                  <a:srgbClr val="000000"/>
                </a:solidFill>
                <a:ea typeface="ＭＳ Ｐゴシック" charset="0"/>
              </a:rPr>
              <a:t>EdSave</a:t>
            </a:r>
            <a:r>
              <a:rPr lang="en-US" b="1" dirty="0">
                <a:solidFill>
                  <a:srgbClr val="000000"/>
                </a:solidFill>
                <a:ea typeface="ＭＳ Ｐゴシック" charset="0"/>
              </a:rPr>
              <a:t> must “execute like crazy”</a:t>
            </a:r>
          </a:p>
          <a:p>
            <a:pPr algn="l" eaLnBrk="1" hangingPunct="1">
              <a:lnSpc>
                <a:spcPct val="100000"/>
              </a:lnSpc>
              <a:spcBef>
                <a:spcPct val="0"/>
              </a:spcBef>
              <a:buClrTx/>
              <a:buFontTx/>
              <a:buNone/>
            </a:pPr>
            <a:r>
              <a:rPr lang="en-US" b="1" dirty="0">
                <a:solidFill>
                  <a:srgbClr val="000000"/>
                </a:solidFill>
                <a:ea typeface="ＭＳ Ｐゴシック" charset="0"/>
              </a:rPr>
              <a:t>- low costs lead to low fees</a:t>
            </a:r>
          </a:p>
          <a:p>
            <a:pPr algn="l" eaLnBrk="1" hangingPunct="1">
              <a:lnSpc>
                <a:spcPct val="100000"/>
              </a:lnSpc>
              <a:spcBef>
                <a:spcPct val="0"/>
              </a:spcBef>
              <a:buClrTx/>
              <a:buFontTx/>
              <a:buNone/>
            </a:pPr>
            <a:r>
              <a:rPr lang="en-US" b="1" dirty="0">
                <a:solidFill>
                  <a:srgbClr val="000000"/>
                </a:solidFill>
                <a:ea typeface="ＭＳ Ｐゴシック" charset="0"/>
              </a:rPr>
              <a:t>- understandable offerings and processes</a:t>
            </a:r>
          </a:p>
        </p:txBody>
      </p:sp>
      <p:sp>
        <p:nvSpPr>
          <p:cNvPr id="22" name="Text Box 4"/>
          <p:cNvSpPr txBox="1">
            <a:spLocks noChangeArrowheads="1"/>
          </p:cNvSpPr>
          <p:nvPr/>
        </p:nvSpPr>
        <p:spPr bwMode="auto">
          <a:xfrm>
            <a:off x="224695" y="5616561"/>
            <a:ext cx="4348780" cy="923330"/>
          </a:xfrm>
          <a:prstGeom prst="rect">
            <a:avLst/>
          </a:prstGeom>
          <a:solidFill>
            <a:srgbClr val="33FF66"/>
          </a:solidFill>
          <a:ln>
            <a:noFill/>
          </a:ln>
          <a:effectLst/>
        </p:spPr>
        <p:txBody>
          <a:bodyPr wrap="square">
            <a:spAutoFit/>
          </a:bodyPr>
          <a:lstStyle>
            <a:defPPr>
              <a:defRPr lang="en-US"/>
            </a:defPPr>
            <a:lvl1pPr algn="l" eaLnBrk="1" hangingPunct="1">
              <a:lnSpc>
                <a:spcPct val="100000"/>
              </a:lnSpc>
              <a:spcBef>
                <a:spcPct val="0"/>
              </a:spcBef>
              <a:buClrTx/>
              <a:buFontTx/>
              <a:buNone/>
              <a:defRPr sz="1800" b="1">
                <a:solidFill>
                  <a:srgbClr val="000000"/>
                </a:solidFill>
                <a:latin typeface="Arial" pitchFamily="34" charset="0"/>
                <a:ea typeface="+mn-ea"/>
                <a:cs typeface="Arial" pitchFamily="34" charset="0"/>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latin typeface="Arial" pitchFamily="34" charset="0"/>
              </a:defRPr>
            </a:lvl9pPr>
          </a:lstStyle>
          <a:p>
            <a:r>
              <a:rPr lang="en-US" dirty="0"/>
              <a:t>1) </a:t>
            </a:r>
            <a:r>
              <a:rPr lang="en-CA" dirty="0"/>
              <a:t>EdSave</a:t>
            </a:r>
            <a:r>
              <a:rPr lang="en-US" dirty="0"/>
              <a:t> creates leading products</a:t>
            </a:r>
            <a:br>
              <a:rPr lang="en-US" dirty="0"/>
            </a:br>
            <a:r>
              <a:rPr lang="en-US" dirty="0"/>
              <a:t>- consistently first with new options</a:t>
            </a:r>
          </a:p>
          <a:p>
            <a:r>
              <a:rPr lang="en-US" dirty="0"/>
              <a:t>- partially subcontracted out</a:t>
            </a:r>
          </a:p>
        </p:txBody>
      </p:sp>
      <p:cxnSp>
        <p:nvCxnSpPr>
          <p:cNvPr id="24" name="Straight Arrow Connector 23"/>
          <p:cNvCxnSpPr>
            <a:endCxn id="131077" idx="2"/>
          </p:cNvCxnSpPr>
          <p:nvPr/>
        </p:nvCxnSpPr>
        <p:spPr bwMode="auto">
          <a:xfrm flipH="1" flipV="1">
            <a:off x="3320863" y="5042611"/>
            <a:ext cx="3146" cy="574684"/>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3" name="Text Box 4"/>
          <p:cNvSpPr txBox="1">
            <a:spLocks noChangeArrowheads="1"/>
          </p:cNvSpPr>
          <p:nvPr/>
        </p:nvSpPr>
        <p:spPr bwMode="auto">
          <a:xfrm>
            <a:off x="4672291" y="5616561"/>
            <a:ext cx="2847418" cy="923330"/>
          </a:xfrm>
          <a:prstGeom prst="rect">
            <a:avLst/>
          </a:prstGeom>
          <a:solidFill>
            <a:srgbClr val="FF0066"/>
          </a:solidFill>
          <a:ln>
            <a:noFill/>
          </a:ln>
          <a:effectLst/>
        </p:spPr>
        <p:txBody>
          <a:bodyPr wrap="square">
            <a:spAutoFit/>
          </a:bodyPr>
          <a:lstStyle>
            <a:defPPr>
              <a:defRPr lang="en-US"/>
            </a:defPPr>
            <a:lvl1pPr algn="l" eaLnBrk="1" hangingPunct="1">
              <a:lnSpc>
                <a:spcPct val="100000"/>
              </a:lnSpc>
              <a:spcBef>
                <a:spcPct val="0"/>
              </a:spcBef>
              <a:buClrTx/>
              <a:buFontTx/>
              <a:buNone/>
              <a:defRPr sz="1800" b="1">
                <a:solidFill>
                  <a:srgbClr val="000000"/>
                </a:solidFill>
                <a:latin typeface="Arial" pitchFamily="34" charset="0"/>
                <a:ea typeface="+mn-ea"/>
                <a:cs typeface="Arial" pitchFamily="34" charset="0"/>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latin typeface="Arial" pitchFamily="34" charset="0"/>
              </a:defRPr>
            </a:lvl9pPr>
          </a:lstStyle>
          <a:p>
            <a:r>
              <a:rPr lang="en-US" i="1" dirty="0">
                <a:solidFill>
                  <a:srgbClr val="FFFFFF"/>
                </a:solidFill>
              </a:rPr>
              <a:t>Don</a:t>
            </a:r>
            <a:r>
              <a:rPr lang="uk-UA" i="1" dirty="0">
                <a:solidFill>
                  <a:srgbClr val="FFFFFF"/>
                </a:solidFill>
              </a:rPr>
              <a:t>'</a:t>
            </a:r>
            <a:r>
              <a:rPr lang="en-US" i="1" dirty="0">
                <a:solidFill>
                  <a:srgbClr val="FFFFFF"/>
                </a:solidFill>
              </a:rPr>
              <a:t>t </a:t>
            </a:r>
            <a:r>
              <a:rPr lang="en-US" dirty="0">
                <a:solidFill>
                  <a:srgbClr val="FFFFFF"/>
                </a:solidFill>
              </a:rPr>
              <a:t>get distracted by tailoring for individual customer needs</a:t>
            </a:r>
          </a:p>
        </p:txBody>
      </p:sp>
      <p:cxnSp>
        <p:nvCxnSpPr>
          <p:cNvPr id="74" name="Straight Arrow Connector 73"/>
          <p:cNvCxnSpPr>
            <a:endCxn id="122887" idx="2"/>
          </p:cNvCxnSpPr>
          <p:nvPr/>
        </p:nvCxnSpPr>
        <p:spPr bwMode="auto">
          <a:xfrm flipH="1" flipV="1">
            <a:off x="5828320" y="5039451"/>
            <a:ext cx="615" cy="577859"/>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 name="Rectangle 3">
            <a:extLst>
              <a:ext uri="{FF2B5EF4-FFF2-40B4-BE49-F238E27FC236}">
                <a16:creationId xmlns:a16="http://schemas.microsoft.com/office/drawing/2014/main" id="{7B88A759-E52D-9A58-A9EA-C11728853E24}"/>
              </a:ext>
            </a:extLst>
          </p:cNvPr>
          <p:cNvSpPr txBox="1">
            <a:spLocks noChangeArrowheads="1"/>
          </p:cNvSpPr>
          <p:nvPr/>
        </p:nvSpPr>
        <p:spPr bwMode="auto">
          <a:xfrm>
            <a:off x="7080065" y="573801"/>
            <a:ext cx="4969205" cy="3175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45425" rIns="0" bIns="45425" numCol="1" anchor="t" anchorCtr="0" compatLnSpc="1">
            <a:prstTxWarp prst="textNoShape">
              <a:avLst/>
            </a:prstTxWarp>
          </a:bodyPr>
          <a:lstStyle>
            <a:lvl1pPr marL="115887" indent="0" algn="l" eaLnBrk="1" hangingPunct="1">
              <a:spcBef>
                <a:spcPct val="20000"/>
              </a:spcBef>
              <a:buFont typeface="Wingdings" charset="0"/>
              <a:buNone/>
              <a:defRPr sz="1800">
                <a:latin typeface="+mn-lt"/>
                <a:ea typeface="+mn-ea"/>
              </a:defRPr>
            </a:lvl1pPr>
            <a:lvl2pPr marL="571500" indent="-227013" algn="l">
              <a:spcBef>
                <a:spcPct val="20000"/>
              </a:spcBef>
              <a:defRPr sz="2000">
                <a:latin typeface="+mn-lt"/>
                <a:ea typeface="+mn-ea"/>
              </a:defRPr>
            </a:lvl2pPr>
            <a:lvl3pPr marL="801688" indent="-228600" algn="l">
              <a:spcBef>
                <a:spcPct val="20000"/>
              </a:spcBef>
              <a:buFont typeface="Times New Roman" charset="0"/>
              <a:buChar char="-"/>
              <a:defRPr>
                <a:latin typeface="+mn-lt"/>
                <a:ea typeface="+mn-ea"/>
              </a:defRPr>
            </a:lvl3pPr>
            <a:lvl4pPr marL="1031875" indent="-228600" algn="l">
              <a:spcBef>
                <a:spcPct val="20000"/>
              </a:spcBef>
              <a:defRPr>
                <a:latin typeface="+mn-lt"/>
                <a:ea typeface="+mn-ea"/>
              </a:defRPr>
            </a:lvl4pPr>
            <a:lvl5pPr marL="1262063" indent="-228600" algn="l">
              <a:spcBef>
                <a:spcPct val="20000"/>
              </a:spcBef>
              <a:defRPr>
                <a:latin typeface="+mn-lt"/>
                <a:ea typeface="+mn-ea"/>
              </a:defRPr>
            </a:lvl5pPr>
            <a:lvl6pPr marL="1719263" indent="-228600" fontAlgn="base">
              <a:spcBef>
                <a:spcPct val="20000"/>
              </a:spcBef>
              <a:spcAft>
                <a:spcPct val="0"/>
              </a:spcAft>
              <a:buClr>
                <a:schemeClr val="tx1"/>
              </a:buClr>
              <a:defRPr>
                <a:latin typeface="+mn-lt"/>
                <a:ea typeface="+mn-ea"/>
              </a:defRPr>
            </a:lvl6pPr>
            <a:lvl7pPr marL="2176463" indent="-228600" fontAlgn="base">
              <a:spcBef>
                <a:spcPct val="20000"/>
              </a:spcBef>
              <a:spcAft>
                <a:spcPct val="0"/>
              </a:spcAft>
              <a:buClr>
                <a:schemeClr val="tx1"/>
              </a:buClr>
              <a:defRPr>
                <a:latin typeface="+mn-lt"/>
                <a:ea typeface="+mn-ea"/>
              </a:defRPr>
            </a:lvl7pPr>
            <a:lvl8pPr marL="2633663" indent="-228600" fontAlgn="base">
              <a:spcBef>
                <a:spcPct val="20000"/>
              </a:spcBef>
              <a:spcAft>
                <a:spcPct val="0"/>
              </a:spcAft>
              <a:buClr>
                <a:schemeClr val="tx1"/>
              </a:buClr>
              <a:defRPr>
                <a:latin typeface="+mn-lt"/>
                <a:ea typeface="+mn-ea"/>
              </a:defRPr>
            </a:lvl8pPr>
            <a:lvl9pPr marL="3090863" indent="-228600" fontAlgn="base">
              <a:spcBef>
                <a:spcPct val="20000"/>
              </a:spcBef>
              <a:spcAft>
                <a:spcPct val="0"/>
              </a:spcAft>
              <a:buClr>
                <a:schemeClr val="tx1"/>
              </a:buClr>
              <a:defRPr>
                <a:latin typeface="+mn-lt"/>
                <a:ea typeface="+mn-ea"/>
              </a:defRPr>
            </a:lvl9pPr>
          </a:lstStyle>
          <a:p>
            <a:pPr>
              <a:buClr>
                <a:srgbClr val="000000"/>
              </a:buClr>
            </a:pPr>
            <a:br>
              <a:rPr lang="en-CA" dirty="0">
                <a:solidFill>
                  <a:srgbClr val="000000"/>
                </a:solidFill>
                <a:latin typeface="Arial"/>
                <a:cs typeface="ＭＳ Ｐゴシック" charset="0"/>
              </a:rPr>
            </a:br>
            <a:r>
              <a:rPr lang="en-CA" sz="2000" dirty="0">
                <a:solidFill>
                  <a:srgbClr val="000000"/>
                </a:solidFill>
                <a:latin typeface="Arial"/>
                <a:cs typeface="ＭＳ Ｐゴシック" charset="0"/>
              </a:rPr>
              <a:t>EdSave</a:t>
            </a:r>
            <a:r>
              <a:rPr lang="uk-UA" sz="2000" dirty="0">
                <a:solidFill>
                  <a:srgbClr val="000000"/>
                </a:solidFill>
                <a:latin typeface="Arial"/>
                <a:cs typeface="ＭＳ Ｐゴシック" charset="0"/>
              </a:rPr>
              <a:t>'</a:t>
            </a:r>
            <a:r>
              <a:rPr lang="en-CA" sz="2000" dirty="0">
                <a:solidFill>
                  <a:srgbClr val="000000"/>
                </a:solidFill>
                <a:latin typeface="Arial"/>
                <a:cs typeface="ＭＳ Ｐゴシック" charset="0"/>
              </a:rPr>
              <a:t>s differentiator is </a:t>
            </a:r>
            <a:r>
              <a:rPr lang="en-CA" sz="2000" u="sng" dirty="0">
                <a:solidFill>
                  <a:srgbClr val="000000"/>
                </a:solidFill>
                <a:latin typeface="Arial"/>
                <a:cs typeface="ＭＳ Ｐゴシック" charset="0"/>
              </a:rPr>
              <a:t>not</a:t>
            </a:r>
            <a:r>
              <a:rPr lang="en-CA" sz="2000" dirty="0">
                <a:solidFill>
                  <a:srgbClr val="000000"/>
                </a:solidFill>
                <a:latin typeface="Arial"/>
                <a:cs typeface="ＭＳ Ｐゴシック" charset="0"/>
              </a:rPr>
              <a:t> </a:t>
            </a:r>
            <a:r>
              <a:rPr lang="en-CA" sz="2000" i="1" dirty="0">
                <a:solidFill>
                  <a:srgbClr val="000000"/>
                </a:solidFill>
                <a:latin typeface="Arial"/>
                <a:cs typeface="ＭＳ Ｐゴシック" charset="0"/>
              </a:rPr>
              <a:t>Customer Intimacy</a:t>
            </a:r>
            <a:r>
              <a:rPr lang="en-CA" sz="2000" dirty="0">
                <a:solidFill>
                  <a:srgbClr val="000000"/>
                </a:solidFill>
                <a:latin typeface="Arial"/>
                <a:cs typeface="ＭＳ Ｐゴシック" charset="0"/>
              </a:rPr>
              <a:t>, and should </a:t>
            </a:r>
            <a:r>
              <a:rPr lang="en-CA" sz="2000" u="sng" dirty="0">
                <a:solidFill>
                  <a:srgbClr val="000000"/>
                </a:solidFill>
                <a:latin typeface="Arial"/>
                <a:cs typeface="ＭＳ Ｐゴシック" charset="0"/>
              </a:rPr>
              <a:t>not</a:t>
            </a:r>
            <a:r>
              <a:rPr lang="en-CA" sz="2000" dirty="0">
                <a:solidFill>
                  <a:srgbClr val="000000"/>
                </a:solidFill>
                <a:latin typeface="Arial"/>
                <a:cs typeface="ＭＳ Ｐゴシック" charset="0"/>
              </a:rPr>
              <a:t> be distracted by it</a:t>
            </a:r>
          </a:p>
          <a:p>
            <a:pPr marL="401637" indent="-285750">
              <a:buClr>
                <a:srgbClr val="000000"/>
              </a:buClr>
              <a:buFont typeface="Arial"/>
              <a:buChar char="•"/>
            </a:pPr>
            <a:r>
              <a:rPr lang="en-CA" sz="2000" dirty="0">
                <a:solidFill>
                  <a:srgbClr val="000000"/>
                </a:solidFill>
                <a:latin typeface="Arial"/>
                <a:cs typeface="ＭＳ Ｐゴシック" charset="0"/>
              </a:rPr>
              <a:t>The most common error organizations make is trying to excel at Op Ex </a:t>
            </a:r>
            <a:r>
              <a:rPr lang="en-CA" sz="2000" i="1" dirty="0">
                <a:solidFill>
                  <a:srgbClr val="000000"/>
                </a:solidFill>
                <a:latin typeface="Arial"/>
                <a:cs typeface="ＭＳ Ｐゴシック" charset="0"/>
              </a:rPr>
              <a:t>and</a:t>
            </a:r>
            <a:r>
              <a:rPr lang="en-CA" sz="2000" dirty="0">
                <a:solidFill>
                  <a:srgbClr val="000000"/>
                </a:solidFill>
                <a:latin typeface="Arial"/>
                <a:cs typeface="ＭＳ Ｐゴシック" charset="0"/>
              </a:rPr>
              <a:t> CI</a:t>
            </a:r>
          </a:p>
          <a:p>
            <a:pPr marL="401637" indent="-285750">
              <a:buClr>
                <a:srgbClr val="000000"/>
              </a:buClr>
              <a:buFont typeface="Arial"/>
              <a:buChar char="•"/>
            </a:pPr>
            <a:r>
              <a:rPr lang="en-CA" sz="2000" i="1" dirty="0">
                <a:solidFill>
                  <a:srgbClr val="000000"/>
                </a:solidFill>
                <a:latin typeface="Arial"/>
                <a:cs typeface="ＭＳ Ｐゴシック" charset="0"/>
              </a:rPr>
              <a:t>“Do we really need to respond to that one cranky customer?”</a:t>
            </a:r>
          </a:p>
          <a:p>
            <a:pPr marL="401637" indent="-285750">
              <a:buClr>
                <a:srgbClr val="000000"/>
              </a:buClr>
              <a:buFont typeface="Arial"/>
              <a:buChar char="•"/>
            </a:pPr>
            <a:r>
              <a:rPr lang="en-CA" sz="2000" i="1" dirty="0">
                <a:solidFill>
                  <a:srgbClr val="000000"/>
                </a:solidFill>
                <a:latin typeface="Arial"/>
                <a:cs typeface="ＭＳ Ｐゴシック" charset="0"/>
              </a:rPr>
              <a:t>“One comment from an Account Holder has us trying to turn on a dime.”</a:t>
            </a:r>
          </a:p>
        </p:txBody>
      </p:sp>
    </p:spTree>
    <p:extLst>
      <p:ext uri="{BB962C8B-B14F-4D97-AF65-F5344CB8AC3E}">
        <p14:creationId xmlns:p14="http://schemas.microsoft.com/office/powerpoint/2010/main" val="22658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par>
                                <p:cTn id="24" presetID="9" presetClass="entr" presetSubtype="0" fill="hold"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dissolve">
                                      <p:cBhvr>
                                        <p:cTn id="26" dur="500"/>
                                        <p:tgtEl>
                                          <p:spTgt spid="74"/>
                                        </p:tgtEl>
                                      </p:cBhvr>
                                    </p:animEffect>
                                  </p:childTnLst>
                                </p:cTn>
                              </p:par>
                              <p:par>
                                <p:cTn id="27" presetID="9" presetClass="entr" presetSubtype="0" fill="hold"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dissolv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dissolve">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dissolve">
                                      <p:cBhvr>
                                        <p:cTn id="39" dur="500"/>
                                        <p:tgtEl>
                                          <p:spTgt spid="4">
                                            <p:txEl>
                                              <p:pRg st="1" end="1"/>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dissolve">
                                      <p:cBhvr>
                                        <p:cTn id="42" dur="500"/>
                                        <p:tgtEl>
                                          <p:spTgt spid="4">
                                            <p:txEl>
                                              <p:pRg st="2" end="2"/>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dissolve">
                                      <p:cBhvr>
                                        <p:cTn id="4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39750" indent="-539750" defTabSz="873125">
              <a:tabLst>
                <a:tab pos="539750" algn="l"/>
              </a:tabLst>
            </a:pPr>
            <a:r>
              <a:rPr lang="en-US" sz="2800" dirty="0">
                <a:solidFill>
                  <a:srgbClr val="000000"/>
                </a:solidFill>
              </a:rPr>
              <a:t>5 –</a:t>
            </a:r>
            <a:r>
              <a:rPr lang="en-US" sz="2800" dirty="0">
                <a:solidFill>
                  <a:srgbClr val="000000"/>
                </a:solidFill>
                <a:ea typeface="ＭＳ Ｐゴシック" charset="0"/>
              </a:rPr>
              <a:t> Identify the </a:t>
            </a:r>
            <a:r>
              <a:rPr lang="en-US" sz="2800" dirty="0" err="1">
                <a:solidFill>
                  <a:srgbClr val="000000"/>
                </a:solidFill>
                <a:ea typeface="ＭＳ Ｐゴシック" charset="0"/>
              </a:rPr>
              <a:t>organisation's</a:t>
            </a:r>
            <a:r>
              <a:rPr lang="en-US" sz="2800" dirty="0">
                <a:solidFill>
                  <a:srgbClr val="000000"/>
                </a:solidFill>
                <a:ea typeface="ＭＳ Ｐゴシック" charset="0"/>
              </a:rPr>
              <a:t> beliefs, and their impact</a:t>
            </a:r>
          </a:p>
        </p:txBody>
      </p:sp>
      <p:pic>
        <p:nvPicPr>
          <p:cNvPr id="3" name="Picture 2"/>
          <p:cNvPicPr>
            <a:picLocks noChangeAspect="1"/>
          </p:cNvPicPr>
          <p:nvPr/>
        </p:nvPicPr>
        <p:blipFill>
          <a:blip r:embed="rId3"/>
          <a:stretch>
            <a:fillRect/>
          </a:stretch>
        </p:blipFill>
        <p:spPr>
          <a:xfrm rot="10800000">
            <a:off x="5891362" y="4330546"/>
            <a:ext cx="3407718" cy="2108999"/>
          </a:xfrm>
          <a:prstGeom prst="rect">
            <a:avLst/>
          </a:prstGeom>
        </p:spPr>
      </p:pic>
      <p:sp>
        <p:nvSpPr>
          <p:cNvPr id="15" name="TextBox 14">
            <a:extLst>
              <a:ext uri="{FF2B5EF4-FFF2-40B4-BE49-F238E27FC236}">
                <a16:creationId xmlns:a16="http://schemas.microsoft.com/office/drawing/2014/main" id="{10BE718A-A945-B04E-8B84-B252A1586ACE}"/>
              </a:ext>
            </a:extLst>
          </p:cNvPr>
          <p:cNvSpPr txBox="1"/>
          <p:nvPr/>
        </p:nvSpPr>
        <p:spPr>
          <a:xfrm>
            <a:off x="934584" y="914226"/>
            <a:ext cx="10774386" cy="4893647"/>
          </a:xfrm>
          <a:prstGeom prst="rect">
            <a:avLst/>
          </a:prstGeom>
          <a:noFill/>
        </p:spPr>
        <p:txBody>
          <a:bodyPr wrap="square" rtlCol="0">
            <a:spAutoFit/>
          </a:bodyPr>
          <a:lstStyle/>
          <a:p>
            <a:pPr eaLnBrk="0" hangingPunct="0">
              <a:buClr>
                <a:srgbClr val="000000"/>
              </a:buClr>
            </a:pPr>
            <a:r>
              <a:rPr lang="en-CA" sz="2400" dirty="0">
                <a:solidFill>
                  <a:srgbClr val="000000"/>
                </a:solidFill>
                <a:latin typeface="Arial" charset="0"/>
                <a:ea typeface="ＭＳ Ｐゴシック" charset="0"/>
                <a:cs typeface="ＭＳ Ｐゴシック" charset="0"/>
              </a:rPr>
              <a:t>The essence of the technique is to identify the underlying (and often unstated) </a:t>
            </a:r>
            <a:r>
              <a:rPr lang="en-CA" sz="2400" i="1" dirty="0">
                <a:solidFill>
                  <a:srgbClr val="000000"/>
                </a:solidFill>
                <a:latin typeface="Arial" charset="0"/>
                <a:ea typeface="ＭＳ Ｐゴシック" charset="0"/>
                <a:cs typeface="ＭＳ Ｐゴシック" charset="0"/>
              </a:rPr>
              <a:t>beliefs </a:t>
            </a:r>
            <a:r>
              <a:rPr lang="en-CA" sz="2400" dirty="0">
                <a:solidFill>
                  <a:srgbClr val="000000"/>
                </a:solidFill>
                <a:latin typeface="Arial" charset="0"/>
                <a:ea typeface="ＭＳ Ｐゴシック" charset="0"/>
                <a:cs typeface="ＭＳ Ｐゴシック" charset="0"/>
              </a:rPr>
              <a:t>that drive the behaviour of the organisation – the </a:t>
            </a:r>
            <a:r>
              <a:rPr lang="en-CA" sz="2400" i="1" dirty="0">
                <a:solidFill>
                  <a:srgbClr val="000000"/>
                </a:solidFill>
                <a:latin typeface="Arial" charset="0"/>
                <a:ea typeface="ＭＳ Ｐゴシック" charset="0"/>
                <a:cs typeface="ＭＳ Ｐゴシック" charset="0"/>
              </a:rPr>
              <a:t>paradigms.</a:t>
            </a:r>
          </a:p>
          <a:p>
            <a:pPr eaLnBrk="0" hangingPunct="0">
              <a:buClr>
                <a:srgbClr val="000000"/>
              </a:buClr>
            </a:pPr>
            <a:r>
              <a:rPr lang="en-CA" sz="2400" dirty="0">
                <a:solidFill>
                  <a:srgbClr val="000000"/>
                </a:solidFill>
                <a:latin typeface="Arial" charset="0"/>
                <a:ea typeface="ＭＳ Ｐゴシック" charset="0"/>
                <a:cs typeface="ＭＳ Ｐゴシック" charset="0"/>
              </a:rPr>
              <a:t>E.g., </a:t>
            </a:r>
          </a:p>
          <a:p>
            <a:pPr marL="342900" indent="-342900" eaLnBrk="0" hangingPunct="0">
              <a:buClr>
                <a:srgbClr val="000000"/>
              </a:buClr>
              <a:buFont typeface="Arial" panose="020B0604020202020204" pitchFamily="34" charset="0"/>
              <a:buChar char="•"/>
            </a:pPr>
            <a:r>
              <a:rPr lang="en-CA" sz="2400" dirty="0">
                <a:solidFill>
                  <a:srgbClr val="000000"/>
                </a:solidFill>
                <a:latin typeface="Arial" charset="0"/>
                <a:ea typeface="ＭＳ Ｐゴシック" charset="0"/>
                <a:cs typeface="ＭＳ Ｐゴシック" charset="0"/>
              </a:rPr>
              <a:t>Belief –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"Our Customers expect a </a:t>
            </a:r>
            <a:r>
              <a:rPr lang="en-CA" sz="2400" i="1" dirty="0">
                <a:solidFill>
                  <a:srgbClr val="000000"/>
                </a:solidFill>
                <a:latin typeface="Arial" charset="0"/>
                <a:ea typeface="ＭＳ Ｐゴシック" charset="0"/>
                <a:cs typeface="ＭＳ Ｐゴシック" charset="0"/>
              </a:rPr>
              <a:t>high-touch</a:t>
            </a:r>
            <a:r>
              <a:rPr lang="en-CA" sz="2400" dirty="0">
                <a:solidFill>
                  <a:srgbClr val="000000"/>
                </a:solidFill>
                <a:latin typeface="Arial" charset="0"/>
                <a:ea typeface="ＭＳ Ｐゴシック" charset="0"/>
                <a:cs typeface="ＭＳ Ｐゴシック" charset="0"/>
              </a:rPr>
              <a:t> experience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with </a:t>
            </a:r>
            <a:r>
              <a:rPr lang="en-CA" sz="2400" i="1" dirty="0">
                <a:solidFill>
                  <a:srgbClr val="000000"/>
                </a:solidFill>
                <a:latin typeface="Arial" charset="0"/>
                <a:ea typeface="ＭＳ Ｐゴシック" charset="0"/>
                <a:cs typeface="ＭＳ Ｐゴシック" charset="0"/>
              </a:rPr>
              <a:t>personal contact</a:t>
            </a:r>
            <a:r>
              <a:rPr lang="en-CA" sz="2400" dirty="0">
                <a:solidFill>
                  <a:srgbClr val="000000"/>
                </a:solidFill>
                <a:latin typeface="Arial" charset="0"/>
                <a:ea typeface="ＭＳ Ｐゴシック" charset="0"/>
                <a:cs typeface="ＭＳ Ｐゴシック" charset="0"/>
              </a:rPr>
              <a:t>." </a:t>
            </a:r>
          </a:p>
          <a:p>
            <a:pPr marL="342900" indent="-342900" eaLnBrk="0" hangingPunct="0">
              <a:buClr>
                <a:srgbClr val="000000"/>
              </a:buClr>
              <a:buFont typeface="Arial" panose="020B0604020202020204" pitchFamily="34" charset="0"/>
              <a:buChar char="•"/>
            </a:pPr>
            <a:r>
              <a:rPr lang="en-CA" sz="2400" dirty="0">
                <a:solidFill>
                  <a:srgbClr val="000000"/>
                </a:solidFill>
                <a:latin typeface="Arial" charset="0"/>
                <a:ea typeface="ＭＳ Ｐゴシック" charset="0"/>
                <a:cs typeface="ＭＳ Ｐゴシック" charset="0"/>
              </a:rPr>
              <a:t>Reality –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"Our younger Customers want a </a:t>
            </a:r>
            <a:r>
              <a:rPr lang="en-CA" sz="2400" i="1" dirty="0">
                <a:solidFill>
                  <a:srgbClr val="000000"/>
                </a:solidFill>
                <a:latin typeface="Arial" charset="0"/>
                <a:ea typeface="ＭＳ Ｐゴシック" charset="0"/>
                <a:cs typeface="ＭＳ Ｐゴシック" charset="0"/>
              </a:rPr>
              <a:t>low-touch</a:t>
            </a:r>
            <a:r>
              <a:rPr lang="en-CA" sz="2400" dirty="0">
                <a:solidFill>
                  <a:srgbClr val="000000"/>
                </a:solidFill>
                <a:latin typeface="Arial" charset="0"/>
                <a:ea typeface="ＭＳ Ｐゴシック" charset="0"/>
                <a:cs typeface="ＭＳ Ｐゴシック" charset="0"/>
              </a:rPr>
              <a:t> experience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via an </a:t>
            </a:r>
            <a:r>
              <a:rPr lang="en-CA" sz="2400" i="1" dirty="0">
                <a:solidFill>
                  <a:srgbClr val="000000"/>
                </a:solidFill>
                <a:latin typeface="Arial" charset="0"/>
                <a:ea typeface="ＭＳ Ｐゴシック" charset="0"/>
                <a:cs typeface="ＭＳ Ｐゴシック" charset="0"/>
              </a:rPr>
              <a:t>app</a:t>
            </a:r>
            <a:r>
              <a:rPr lang="en-CA" sz="2400" dirty="0">
                <a:solidFill>
                  <a:srgbClr val="000000"/>
                </a:solidFill>
                <a:latin typeface="Arial" charset="0"/>
                <a:ea typeface="ＭＳ Ｐゴシック" charset="0"/>
                <a:cs typeface="ＭＳ Ｐゴシック" charset="0"/>
              </a:rPr>
              <a:t>." </a:t>
            </a:r>
            <a:br>
              <a:rPr lang="en-CA" sz="2400" dirty="0">
                <a:solidFill>
                  <a:srgbClr val="000000"/>
                </a:solidFill>
                <a:latin typeface="Arial" charset="0"/>
                <a:ea typeface="ＭＳ Ｐゴシック" charset="0"/>
                <a:cs typeface="ＭＳ Ｐゴシック" charset="0"/>
              </a:rPr>
            </a:br>
            <a:endParaRPr lang="en-CA" sz="2400" dirty="0">
              <a:solidFill>
                <a:srgbClr val="000000"/>
              </a:solidFill>
              <a:latin typeface="Arial" charset="0"/>
              <a:ea typeface="ＭＳ Ｐゴシック" charset="0"/>
              <a:cs typeface="ＭＳ Ｐゴシック" charset="0"/>
            </a:endParaRPr>
          </a:p>
          <a:p>
            <a:pPr eaLnBrk="0" hangingPunct="0">
              <a:buClr>
                <a:srgbClr val="000000"/>
              </a:buClr>
            </a:pPr>
            <a:r>
              <a:rPr lang="en-CA" sz="2400" dirty="0">
                <a:solidFill>
                  <a:srgbClr val="000000"/>
                </a:solidFill>
                <a:latin typeface="Arial" charset="0"/>
                <a:ea typeface="ＭＳ Ｐゴシック" charset="0"/>
                <a:cs typeface="ＭＳ Ｐゴシック" charset="0"/>
              </a:rPr>
              <a:t>Then, are these beliefs preventing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the organisation from moving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in the direction it needs to go? </a:t>
            </a:r>
          </a:p>
        </p:txBody>
      </p:sp>
      <p:pic>
        <p:nvPicPr>
          <p:cNvPr id="11268" name="Picture 4" descr="Paradigms: The Business of Discovering the Future by Joel A. Barker">
            <a:extLst>
              <a:ext uri="{FF2B5EF4-FFF2-40B4-BE49-F238E27FC236}">
                <a16:creationId xmlns:a16="http://schemas.microsoft.com/office/drawing/2014/main" id="{23A583BB-C46A-8B4F-A5BA-F10DBCF1FC1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524856" y="1754829"/>
            <a:ext cx="2184113" cy="330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04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dissolve">
                                      <p:cBhvr>
                                        <p:cTn id="15" dur="50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dissolve">
                                      <p:cBhvr>
                                        <p:cTn id="20" dur="500"/>
                                        <p:tgtEl>
                                          <p:spTgt spid="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dissolve">
                                      <p:cBhvr>
                                        <p:cTn id="25" dur="500"/>
                                        <p:tgtEl>
                                          <p:spTgt spid="15">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title"/>
          </p:nvPr>
        </p:nvSpPr>
        <p:spPr>
          <a:xfrm>
            <a:off x="885238" y="5572"/>
            <a:ext cx="11156092" cy="652464"/>
          </a:xfrm>
        </p:spPr>
        <p:txBody>
          <a:bodyPr/>
          <a:lstStyle/>
          <a:p>
            <a:pPr eaLnBrk="1" hangingPunct="1">
              <a:defRPr/>
            </a:pPr>
            <a:r>
              <a:rPr lang="en-US" dirty="0">
                <a:latin typeface="Arial" charset="0"/>
              </a:rPr>
              <a:t>2. A common obstacle – misaligned performance measures</a:t>
            </a:r>
          </a:p>
        </p:txBody>
      </p:sp>
      <p:sp>
        <p:nvSpPr>
          <p:cNvPr id="76" name="Line 3"/>
          <p:cNvSpPr>
            <a:spLocks noChangeShapeType="1"/>
          </p:cNvSpPr>
          <p:nvPr/>
        </p:nvSpPr>
        <p:spPr bwMode="auto">
          <a:xfrm rot="3908295" flipV="1">
            <a:off x="7110985" y="3959424"/>
            <a:ext cx="453328" cy="137654"/>
          </a:xfrm>
          <a:prstGeom prst="line">
            <a:avLst/>
          </a:prstGeom>
          <a:noFill/>
          <a:ln w="38100">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77" name="Text Box 4"/>
          <p:cNvSpPr txBox="1">
            <a:spLocks noChangeArrowheads="1"/>
          </p:cNvSpPr>
          <p:nvPr/>
        </p:nvSpPr>
        <p:spPr bwMode="auto">
          <a:xfrm>
            <a:off x="6426014" y="4177639"/>
            <a:ext cx="1632392" cy="596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Lower</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shipping costs</a:t>
            </a:r>
          </a:p>
        </p:txBody>
      </p:sp>
      <p:sp>
        <p:nvSpPr>
          <p:cNvPr id="78" name="Line 5"/>
          <p:cNvSpPr>
            <a:spLocks noChangeShapeType="1"/>
          </p:cNvSpPr>
          <p:nvPr/>
        </p:nvSpPr>
        <p:spPr bwMode="auto">
          <a:xfrm rot="14360739">
            <a:off x="2392122" y="3771159"/>
            <a:ext cx="107670" cy="488868"/>
          </a:xfrm>
          <a:prstGeom prst="line">
            <a:avLst/>
          </a:prstGeom>
          <a:noFill/>
          <a:ln w="38100">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79" name="Text Box 6"/>
          <p:cNvSpPr txBox="1">
            <a:spLocks noChangeArrowheads="1"/>
          </p:cNvSpPr>
          <p:nvPr/>
        </p:nvSpPr>
        <p:spPr bwMode="auto">
          <a:xfrm>
            <a:off x="1317579" y="4186532"/>
            <a:ext cx="2218322" cy="34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Late-quarter sales</a:t>
            </a:r>
          </a:p>
        </p:txBody>
      </p:sp>
      <p:sp>
        <p:nvSpPr>
          <p:cNvPr id="80" name="Line 7"/>
          <p:cNvSpPr>
            <a:spLocks noChangeShapeType="1"/>
          </p:cNvSpPr>
          <p:nvPr/>
        </p:nvSpPr>
        <p:spPr bwMode="auto">
          <a:xfrm rot="18490058" flipH="1" flipV="1">
            <a:off x="9278061" y="4013695"/>
            <a:ext cx="490213" cy="14594"/>
          </a:xfrm>
          <a:prstGeom prst="line">
            <a:avLst/>
          </a:prstGeom>
          <a:noFill/>
          <a:ln w="38100">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81" name="Text Box 8"/>
          <p:cNvSpPr txBox="1">
            <a:spLocks noChangeArrowheads="1"/>
          </p:cNvSpPr>
          <p:nvPr/>
        </p:nvSpPr>
        <p:spPr bwMode="auto">
          <a:xfrm>
            <a:off x="8233401" y="4177746"/>
            <a:ext cx="2747800" cy="591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latin typeface="Arial" charset="0"/>
                <a:ea typeface="ＭＳ Ｐゴシック" charset="0"/>
                <a:cs typeface="Arial" pitchFamily="34" charset="0"/>
              </a:rPr>
              <a:t>No </a:t>
            </a:r>
            <a:r>
              <a:rPr lang="ja-JP" altLang="en-US" i="1" dirty="0">
                <a:solidFill>
                  <a:srgbClr val="000000"/>
                </a:solidFill>
                <a:latin typeface="Arial" charset="0"/>
                <a:ea typeface="ＭＳ Ｐゴシック" charset="0"/>
                <a:cs typeface="Arial" pitchFamily="34" charset="0"/>
              </a:rPr>
              <a:t>“</a:t>
            </a:r>
            <a:r>
              <a:rPr lang="en-US" i="1" dirty="0">
                <a:solidFill>
                  <a:srgbClr val="000000"/>
                </a:solidFill>
                <a:latin typeface="Arial" charset="0"/>
                <a:ea typeface="ＭＳ Ｐゴシック" charset="0"/>
                <a:cs typeface="Arial" pitchFamily="34" charset="0"/>
              </a:rPr>
              <a:t>unprocessed</a:t>
            </a:r>
            <a:r>
              <a:rPr lang="ja-JP" altLang="en-US" i="1" dirty="0">
                <a:solidFill>
                  <a:srgbClr val="000000"/>
                </a:solidFill>
                <a:latin typeface="Arial" charset="0"/>
                <a:ea typeface="ＭＳ Ｐゴシック" charset="0"/>
                <a:cs typeface="Arial" pitchFamily="34" charset="0"/>
              </a:rPr>
              <a:t>”</a:t>
            </a:r>
            <a:r>
              <a:rPr lang="en-US" i="1" dirty="0">
                <a:solidFill>
                  <a:srgbClr val="000000"/>
                </a:solidFill>
                <a:latin typeface="Arial" charset="0"/>
                <a:ea typeface="ＭＳ Ｐゴシック" charset="0"/>
                <a:cs typeface="Arial" pitchFamily="34" charset="0"/>
              </a:rPr>
              <a:t> receivables at week-end</a:t>
            </a:r>
          </a:p>
        </p:txBody>
      </p:sp>
      <p:sp>
        <p:nvSpPr>
          <p:cNvPr id="82" name="Line 9"/>
          <p:cNvSpPr>
            <a:spLocks noChangeShapeType="1"/>
          </p:cNvSpPr>
          <p:nvPr/>
        </p:nvSpPr>
        <p:spPr bwMode="auto">
          <a:xfrm rot="6467878" flipH="1" flipV="1">
            <a:off x="4785513" y="3624971"/>
            <a:ext cx="217247" cy="646177"/>
          </a:xfrm>
          <a:prstGeom prst="line">
            <a:avLst/>
          </a:prstGeom>
          <a:noFill/>
          <a:ln w="38100">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83" name="Text Box 10"/>
          <p:cNvSpPr txBox="1">
            <a:spLocks noChangeArrowheads="1"/>
          </p:cNvSpPr>
          <p:nvPr/>
        </p:nvSpPr>
        <p:spPr bwMode="auto">
          <a:xfrm>
            <a:off x="3684922" y="4177639"/>
            <a:ext cx="2312035" cy="596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High and steady machine utilisation</a:t>
            </a:r>
          </a:p>
        </p:txBody>
      </p:sp>
      <p:sp>
        <p:nvSpPr>
          <p:cNvPr id="84" name="Rectangle 11"/>
          <p:cNvSpPr>
            <a:spLocks noChangeArrowheads="1"/>
          </p:cNvSpPr>
          <p:nvPr/>
        </p:nvSpPr>
        <p:spPr bwMode="auto">
          <a:xfrm>
            <a:off x="1601551" y="740346"/>
            <a:ext cx="1943308" cy="3092450"/>
          </a:xfrm>
          <a:prstGeom prst="rect">
            <a:avLst/>
          </a:prstGeom>
          <a:solidFill>
            <a:srgbClr val="0000FF"/>
          </a:solidFill>
          <a:ln w="12700">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FFFFFF"/>
                </a:solidFill>
                <a:latin typeface="Arial" pitchFamily="34" charset="0"/>
                <a:ea typeface="ＭＳ Ｐゴシック" charset="0"/>
                <a:cs typeface="Arial" pitchFamily="34" charset="0"/>
              </a:rPr>
              <a:t>Sales</a:t>
            </a:r>
          </a:p>
        </p:txBody>
      </p:sp>
      <p:sp>
        <p:nvSpPr>
          <p:cNvPr id="85" name="Rectangle 12"/>
          <p:cNvSpPr>
            <a:spLocks noChangeArrowheads="1"/>
          </p:cNvSpPr>
          <p:nvPr/>
        </p:nvSpPr>
        <p:spPr bwMode="auto">
          <a:xfrm>
            <a:off x="3903967" y="740346"/>
            <a:ext cx="1957158" cy="3092450"/>
          </a:xfrm>
          <a:prstGeom prst="rect">
            <a:avLst/>
          </a:prstGeom>
          <a:solidFill>
            <a:srgbClr val="CC99FF"/>
          </a:solidFill>
          <a:ln w="12700" algn="ctr">
            <a:solidFill>
              <a:schemeClr val="tx1"/>
            </a:solidFill>
            <a:miter lim="800000"/>
            <a:headEnd/>
            <a:tailEnd/>
          </a:ln>
        </p:spPr>
        <p:txBody>
          <a:bodyPr lIns="36000" rIns="36000" anchor="t" anchorCtr="1"/>
          <a:lstStyle/>
          <a:p>
            <a:pPr algn="ctr" eaLnBrk="0" fontAlgn="base" hangingPunct="0">
              <a:spcBef>
                <a:spcPct val="0"/>
              </a:spcBef>
              <a:spcAft>
                <a:spcPct val="0"/>
              </a:spcAft>
            </a:pPr>
            <a:r>
              <a:rPr lang="en-US" sz="2000" i="1" dirty="0">
                <a:solidFill>
                  <a:srgbClr val="000000"/>
                </a:solidFill>
                <a:latin typeface="Arial" pitchFamily="34" charset="0"/>
                <a:ea typeface="ＭＳ Ｐゴシック" charset="0"/>
                <a:cs typeface="Arial" pitchFamily="34" charset="0"/>
              </a:rPr>
              <a:t>Manufacturing</a:t>
            </a:r>
          </a:p>
        </p:txBody>
      </p:sp>
      <p:sp>
        <p:nvSpPr>
          <p:cNvPr id="86" name="Rectangle 13"/>
          <p:cNvSpPr>
            <a:spLocks noChangeArrowheads="1"/>
          </p:cNvSpPr>
          <p:nvPr/>
        </p:nvSpPr>
        <p:spPr bwMode="auto">
          <a:xfrm>
            <a:off x="8529898" y="717538"/>
            <a:ext cx="1966225" cy="3092450"/>
          </a:xfrm>
          <a:prstGeom prst="rect">
            <a:avLst/>
          </a:prstGeom>
          <a:solidFill>
            <a:srgbClr val="FF0000"/>
          </a:solidFill>
          <a:ln w="12700">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FFFFFF"/>
                </a:solidFill>
                <a:latin typeface="Arial" pitchFamily="34" charset="0"/>
                <a:ea typeface="ＭＳ Ｐゴシック" charset="0"/>
                <a:cs typeface="Arial" pitchFamily="34" charset="0"/>
              </a:rPr>
              <a:t>Accounts Receivable</a:t>
            </a:r>
          </a:p>
        </p:txBody>
      </p:sp>
      <p:sp>
        <p:nvSpPr>
          <p:cNvPr id="87" name="Rectangle 14"/>
          <p:cNvSpPr>
            <a:spLocks noChangeArrowheads="1"/>
          </p:cNvSpPr>
          <p:nvPr/>
        </p:nvSpPr>
        <p:spPr bwMode="auto">
          <a:xfrm>
            <a:off x="6220233" y="740346"/>
            <a:ext cx="1950557" cy="3092450"/>
          </a:xfrm>
          <a:prstGeom prst="rect">
            <a:avLst/>
          </a:prstGeom>
          <a:solidFill>
            <a:srgbClr val="FFFF00"/>
          </a:solidFill>
          <a:ln w="12700" algn="ctr">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000000"/>
                </a:solidFill>
                <a:latin typeface="Arial" pitchFamily="34" charset="0"/>
                <a:ea typeface="ＭＳ Ｐゴシック" charset="0"/>
                <a:cs typeface="Arial" pitchFamily="34" charset="0"/>
              </a:rPr>
              <a:t>Logistics</a:t>
            </a:r>
          </a:p>
        </p:txBody>
      </p:sp>
      <p:sp>
        <p:nvSpPr>
          <p:cNvPr id="88" name="AutoShape 15"/>
          <p:cNvSpPr>
            <a:spLocks noChangeArrowheads="1"/>
          </p:cNvSpPr>
          <p:nvPr/>
        </p:nvSpPr>
        <p:spPr bwMode="auto">
          <a:xfrm>
            <a:off x="1184561" y="1496952"/>
            <a:ext cx="9702819" cy="2201154"/>
          </a:xfrm>
          <a:prstGeom prst="roundRect">
            <a:avLst>
              <a:gd name="adj" fmla="val 16667"/>
            </a:avLst>
          </a:prstGeom>
          <a:solidFill>
            <a:srgbClr val="00FFFF"/>
          </a:solidFill>
          <a:ln w="12700">
            <a:solidFill>
              <a:schemeClr val="tx1"/>
            </a:solidFill>
            <a:round/>
            <a:headEnd type="none" w="sm" len="sm"/>
            <a:tailEnd type="none" w="sm" len="sm"/>
          </a:ln>
        </p:spPr>
        <p:txBody>
          <a:bodyPr wrap="none"/>
          <a:lstStyle/>
          <a:p>
            <a:pPr eaLnBrk="0" fontAlgn="base" hangingPunct="0">
              <a:spcBef>
                <a:spcPct val="0"/>
              </a:spcBef>
              <a:spcAft>
                <a:spcPct val="0"/>
              </a:spcAft>
              <a:defRPr/>
            </a:pPr>
            <a:r>
              <a:rPr lang="en-US" sz="2800" i="1">
                <a:solidFill>
                  <a:srgbClr val="000000"/>
                </a:solidFill>
                <a:latin typeface="Arial" pitchFamily="34" charset="0"/>
                <a:ea typeface="ＭＳ Ｐゴシック" charset="0"/>
                <a:cs typeface="Arial" pitchFamily="34" charset="0"/>
              </a:rPr>
              <a:t>   Process:</a:t>
            </a:r>
            <a:r>
              <a:rPr lang="en-US" sz="2800" b="1" i="1">
                <a:solidFill>
                  <a:srgbClr val="000000"/>
                </a:solidFill>
                <a:latin typeface="Arial" pitchFamily="34" charset="0"/>
                <a:ea typeface="ＭＳ Ｐゴシック" charset="0"/>
                <a:cs typeface="Arial" pitchFamily="34" charset="0"/>
              </a:rPr>
              <a:t> Fulfill Order</a:t>
            </a:r>
          </a:p>
        </p:txBody>
      </p:sp>
      <p:sp>
        <p:nvSpPr>
          <p:cNvPr id="89" name="Text Box 16"/>
          <p:cNvSpPr txBox="1">
            <a:spLocks noChangeArrowheads="1"/>
          </p:cNvSpPr>
          <p:nvPr/>
        </p:nvSpPr>
        <p:spPr bwMode="auto">
          <a:xfrm>
            <a:off x="6684816" y="1555797"/>
            <a:ext cx="4046537" cy="929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eaLnBrk="1" fontAlgn="base" hangingPunct="1">
              <a:lnSpc>
                <a:spcPct val="90000"/>
              </a:lnSpc>
              <a:spcBef>
                <a:spcPct val="0"/>
              </a:spcBef>
              <a:spcAft>
                <a:spcPct val="0"/>
              </a:spcAft>
              <a:defRPr/>
            </a:pPr>
            <a:r>
              <a:rPr lang="en-US" sz="2000">
                <a:solidFill>
                  <a:srgbClr val="000000"/>
                </a:solidFill>
                <a:ea typeface="ＭＳ Ｐゴシック" charset="0"/>
                <a:cs typeface="Arial" pitchFamily="34" charset="0"/>
              </a:rPr>
              <a:t>Process goal:</a:t>
            </a:r>
            <a:br>
              <a:rPr lang="en-US" sz="2000">
                <a:solidFill>
                  <a:srgbClr val="000000"/>
                </a:solidFill>
                <a:ea typeface="ＭＳ Ｐゴシック" charset="0"/>
                <a:cs typeface="Arial" pitchFamily="34" charset="0"/>
              </a:rPr>
            </a:br>
            <a:r>
              <a:rPr lang="en-US" sz="2000" i="1">
                <a:solidFill>
                  <a:srgbClr val="000000"/>
                </a:solidFill>
                <a:ea typeface="ＭＳ Ｐゴシック" charset="0"/>
                <a:cs typeface="Arial" pitchFamily="34" charset="0"/>
              </a:rPr>
              <a:t>Responsiveness by providing the shortest order-to-cash cycle time</a:t>
            </a:r>
          </a:p>
        </p:txBody>
      </p:sp>
      <p:sp>
        <p:nvSpPr>
          <p:cNvPr id="90" name="Line 17"/>
          <p:cNvSpPr>
            <a:spLocks noChangeShapeType="1"/>
          </p:cNvSpPr>
          <p:nvPr/>
        </p:nvSpPr>
        <p:spPr bwMode="auto">
          <a:xfrm>
            <a:off x="1317579" y="2530415"/>
            <a:ext cx="612775" cy="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95" name="AutoShape 22"/>
          <p:cNvSpPr>
            <a:spLocks noChangeArrowheads="1"/>
          </p:cNvSpPr>
          <p:nvPr/>
        </p:nvSpPr>
        <p:spPr bwMode="auto">
          <a:xfrm>
            <a:off x="9986236" y="2736897"/>
            <a:ext cx="783745" cy="681717"/>
          </a:xfrm>
          <a:prstGeom prst="roundRect">
            <a:avLst>
              <a:gd name="adj" fmla="val 12495"/>
            </a:avLst>
          </a:prstGeom>
          <a:solidFill>
            <a:srgbClr val="FF0000"/>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Collect</a:t>
            </a:r>
            <a:br>
              <a:rPr lang="en-US" sz="1400" b="1" dirty="0">
                <a:solidFill>
                  <a:srgbClr val="FFFFFF"/>
                </a:solidFill>
                <a:latin typeface="Arial" pitchFamily="34" charset="0"/>
                <a:ea typeface="ＭＳ Ｐゴシック" charset="0"/>
                <a:cs typeface="Arial" pitchFamily="34" charset="0"/>
              </a:rPr>
            </a:br>
            <a:r>
              <a:rPr lang="en-US" sz="1400" b="1" dirty="0">
                <a:solidFill>
                  <a:srgbClr val="FFFFFF"/>
                </a:solidFill>
                <a:latin typeface="Arial" pitchFamily="34" charset="0"/>
                <a:ea typeface="ＭＳ Ｐゴシック" charset="0"/>
                <a:cs typeface="Arial" pitchFamily="34" charset="0"/>
              </a:rPr>
              <a:t>Order</a:t>
            </a:r>
          </a:p>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Payment</a:t>
            </a:r>
          </a:p>
        </p:txBody>
      </p:sp>
      <p:grpSp>
        <p:nvGrpSpPr>
          <p:cNvPr id="9" name="Group 8">
            <a:extLst>
              <a:ext uri="{FF2B5EF4-FFF2-40B4-BE49-F238E27FC236}">
                <a16:creationId xmlns:a16="http://schemas.microsoft.com/office/drawing/2014/main" id="{4242DA8E-A061-B04B-AD53-9FE7E9CA3A98}"/>
              </a:ext>
            </a:extLst>
          </p:cNvPr>
          <p:cNvGrpSpPr/>
          <p:nvPr/>
        </p:nvGrpSpPr>
        <p:grpSpPr>
          <a:xfrm>
            <a:off x="3364666" y="2735084"/>
            <a:ext cx="5697161" cy="676844"/>
            <a:chOff x="2775851" y="2828990"/>
            <a:chExt cx="5697161" cy="676844"/>
          </a:xfrm>
        </p:grpSpPr>
        <p:sp>
          <p:nvSpPr>
            <p:cNvPr id="92" name="AutoShape 19"/>
            <p:cNvSpPr>
              <a:spLocks noChangeArrowheads="1"/>
            </p:cNvSpPr>
            <p:nvPr/>
          </p:nvSpPr>
          <p:spPr bwMode="auto">
            <a:xfrm>
              <a:off x="2775851" y="2830786"/>
              <a:ext cx="1332316" cy="675048"/>
            </a:xfrm>
            <a:prstGeom prst="roundRect">
              <a:avLst>
                <a:gd name="adj" fmla="val 12495"/>
              </a:avLst>
            </a:prstGeom>
            <a:solidFill>
              <a:srgbClr val="CC99FF"/>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Develop Order</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Build Plan</a:t>
              </a:r>
            </a:p>
          </p:txBody>
        </p:sp>
        <p:sp>
          <p:nvSpPr>
            <p:cNvPr id="93" name="AutoShape 20"/>
            <p:cNvSpPr>
              <a:spLocks noChangeArrowheads="1"/>
            </p:cNvSpPr>
            <p:nvPr/>
          </p:nvSpPr>
          <p:spPr bwMode="auto">
            <a:xfrm>
              <a:off x="5096239" y="2830786"/>
              <a:ext cx="990691" cy="483911"/>
            </a:xfrm>
            <a:prstGeom prst="roundRect">
              <a:avLst>
                <a:gd name="adj" fmla="val 12495"/>
              </a:avLst>
            </a:prstGeom>
            <a:solidFill>
              <a:srgbClr val="CC99FF"/>
            </a:solidFill>
            <a:ln w="12700">
              <a:solidFill>
                <a:srgbClr val="000000"/>
              </a:solidFill>
              <a:round/>
              <a:headEnd/>
              <a:tailEnd/>
            </a:ln>
          </p:spPr>
          <p:txBody>
            <a:bodyPr wrap="none" lIns="36000" tIns="36000" rIns="36000" bIns="36000"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Fabricate</a:t>
              </a:r>
            </a:p>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Order</a:t>
              </a:r>
            </a:p>
          </p:txBody>
        </p:sp>
        <p:sp>
          <p:nvSpPr>
            <p:cNvPr id="96" name="AutoShape 23"/>
            <p:cNvSpPr>
              <a:spLocks noChangeArrowheads="1"/>
            </p:cNvSpPr>
            <p:nvPr/>
          </p:nvSpPr>
          <p:spPr bwMode="auto">
            <a:xfrm>
              <a:off x="6192586" y="2830786"/>
              <a:ext cx="1085436" cy="483911"/>
            </a:xfrm>
            <a:prstGeom prst="roundRect">
              <a:avLst>
                <a:gd name="adj" fmla="val 12495"/>
              </a:avLst>
            </a:prstGeom>
            <a:solidFill>
              <a:srgbClr val="CC99FF"/>
            </a:solidFill>
            <a:ln w="12700">
              <a:solidFill>
                <a:srgbClr val="000000"/>
              </a:solidFill>
              <a:round/>
              <a:headEnd/>
              <a:tailEnd/>
            </a:ln>
          </p:spPr>
          <p:txBody>
            <a:bodyPr wrap="none" lIns="36000" tIns="36000" rIns="36000" bIns="36000"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Assemble &amp;</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Test Order</a:t>
              </a:r>
            </a:p>
          </p:txBody>
        </p:sp>
        <p:sp>
          <p:nvSpPr>
            <p:cNvPr id="100" name="AutoShape 20"/>
            <p:cNvSpPr>
              <a:spLocks noChangeArrowheads="1"/>
            </p:cNvSpPr>
            <p:nvPr/>
          </p:nvSpPr>
          <p:spPr bwMode="auto">
            <a:xfrm>
              <a:off x="7383678" y="2828990"/>
              <a:ext cx="1089334" cy="483911"/>
            </a:xfrm>
            <a:prstGeom prst="roundRect">
              <a:avLst>
                <a:gd name="adj" fmla="val 12495"/>
              </a:avLst>
            </a:prstGeom>
            <a:solidFill>
              <a:srgbClr val="CC99FF"/>
            </a:solidFill>
            <a:ln w="12700">
              <a:solidFill>
                <a:srgbClr val="000000"/>
              </a:solidFill>
              <a:round/>
              <a:headEnd/>
              <a:tailEnd/>
            </a:ln>
          </p:spPr>
          <p:txBody>
            <a:bodyPr wrap="none" lIns="36000" tIns="36000" rIns="36000" bIns="36000"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Package &amp; </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Label Order</a:t>
              </a:r>
            </a:p>
          </p:txBody>
        </p:sp>
      </p:grpSp>
      <p:sp>
        <p:nvSpPr>
          <p:cNvPr id="4" name="Rectangle 3">
            <a:extLst>
              <a:ext uri="{FF2B5EF4-FFF2-40B4-BE49-F238E27FC236}">
                <a16:creationId xmlns:a16="http://schemas.microsoft.com/office/drawing/2014/main" id="{F5936645-2BA9-ED4C-AA66-C687CCDB231A}"/>
              </a:ext>
            </a:extLst>
          </p:cNvPr>
          <p:cNvSpPr/>
          <p:nvPr/>
        </p:nvSpPr>
        <p:spPr>
          <a:xfrm>
            <a:off x="5170157" y="5618243"/>
            <a:ext cx="6719482" cy="1015663"/>
          </a:xfrm>
          <a:prstGeom prst="rect">
            <a:avLst/>
          </a:prstGeom>
        </p:spPr>
        <p:txBody>
          <a:bodyPr wrap="square">
            <a:spAutoFit/>
          </a:bodyPr>
          <a:lstStyle/>
          <a:p>
            <a:pPr eaLnBrk="0" hangingPunct="0">
              <a:spcBef>
                <a:spcPct val="50000"/>
              </a:spcBef>
              <a:defRPr/>
            </a:pPr>
            <a:r>
              <a:rPr kumimoji="1" lang="en-US" sz="2000" i="1" dirty="0">
                <a:solidFill>
                  <a:srgbClr val="000000"/>
                </a:solidFill>
                <a:latin typeface="Arial" pitchFamily="34" charset="0"/>
                <a:ea typeface="ＭＳ Ｐゴシック" charset="0"/>
                <a:cs typeface="ＭＳ Ｐゴシック" charset="0"/>
              </a:rPr>
              <a:t>Discuss – </a:t>
            </a:r>
            <a:br>
              <a:rPr kumimoji="1" lang="en-US" sz="2000" i="1" dirty="0">
                <a:solidFill>
                  <a:srgbClr val="000000"/>
                </a:solidFill>
                <a:latin typeface="Arial" pitchFamily="34" charset="0"/>
                <a:ea typeface="ＭＳ Ｐゴシック" charset="0"/>
                <a:cs typeface="ＭＳ Ｐゴシック" charset="0"/>
              </a:rPr>
            </a:br>
            <a:r>
              <a:rPr kumimoji="1" lang="en-US" sz="2000" i="1" dirty="0">
                <a:solidFill>
                  <a:srgbClr val="000000"/>
                </a:solidFill>
                <a:latin typeface="Arial" pitchFamily="34" charset="0"/>
                <a:ea typeface="ＭＳ Ｐゴシック" charset="0"/>
                <a:cs typeface="ＭＳ Ｐゴシック" charset="0"/>
              </a:rPr>
              <a:t>What are the likely impacts of these performance goals?</a:t>
            </a:r>
            <a:br>
              <a:rPr kumimoji="1" lang="en-US" sz="2000" i="1" dirty="0">
                <a:solidFill>
                  <a:srgbClr val="000000"/>
                </a:solidFill>
                <a:latin typeface="Arial" pitchFamily="34" charset="0"/>
                <a:ea typeface="ＭＳ Ｐゴシック" charset="0"/>
                <a:cs typeface="ＭＳ Ｐゴシック" charset="0"/>
              </a:rPr>
            </a:br>
            <a:r>
              <a:rPr kumimoji="1" lang="en-US" sz="2000" i="1" dirty="0">
                <a:solidFill>
                  <a:srgbClr val="000000"/>
                </a:solidFill>
                <a:latin typeface="Arial" pitchFamily="34" charset="0"/>
                <a:ea typeface="ＭＳ Ｐゴシック" charset="0"/>
                <a:cs typeface="ＭＳ Ｐゴシック" charset="0"/>
              </a:rPr>
              <a:t>What will the different functions do to meet the targets?</a:t>
            </a:r>
            <a:endParaRPr kumimoji="1" lang="en-US" sz="2000" dirty="0">
              <a:solidFill>
                <a:srgbClr val="000000"/>
              </a:solidFill>
              <a:latin typeface="Arial" pitchFamily="34"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7E74EC4A-5565-1C4E-822C-C2C41C2C8409}"/>
              </a:ext>
            </a:extLst>
          </p:cNvPr>
          <p:cNvGrpSpPr/>
          <p:nvPr/>
        </p:nvGrpSpPr>
        <p:grpSpPr>
          <a:xfrm>
            <a:off x="4802638" y="2736897"/>
            <a:ext cx="5077939" cy="857347"/>
            <a:chOff x="4213823" y="2830803"/>
            <a:chExt cx="5077939" cy="857347"/>
          </a:xfrm>
        </p:grpSpPr>
        <p:sp>
          <p:nvSpPr>
            <p:cNvPr id="94" name="AutoShape 21"/>
            <p:cNvSpPr>
              <a:spLocks noChangeArrowheads="1"/>
            </p:cNvSpPr>
            <p:nvPr/>
          </p:nvSpPr>
          <p:spPr bwMode="auto">
            <a:xfrm>
              <a:off x="8578668" y="2830803"/>
              <a:ext cx="713094" cy="681717"/>
            </a:xfrm>
            <a:prstGeom prst="roundRect">
              <a:avLst>
                <a:gd name="adj" fmla="val 12495"/>
              </a:avLst>
            </a:prstGeom>
            <a:solidFill>
              <a:srgbClr val="FFFF00"/>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Deliver</a:t>
              </a:r>
            </a:p>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Order</a:t>
              </a:r>
            </a:p>
          </p:txBody>
        </p:sp>
        <p:sp>
          <p:nvSpPr>
            <p:cNvPr id="97" name="AutoShape 24"/>
            <p:cNvSpPr>
              <a:spLocks noChangeArrowheads="1"/>
            </p:cNvSpPr>
            <p:nvPr/>
          </p:nvSpPr>
          <p:spPr bwMode="auto">
            <a:xfrm>
              <a:off x="4213823" y="2830803"/>
              <a:ext cx="776760" cy="681717"/>
            </a:xfrm>
            <a:prstGeom prst="roundRect">
              <a:avLst>
                <a:gd name="adj" fmla="val 12495"/>
              </a:avLst>
            </a:prstGeom>
            <a:solidFill>
              <a:srgbClr val="FFFF00"/>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Stage</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Order</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Material</a:t>
              </a:r>
            </a:p>
          </p:txBody>
        </p:sp>
        <p:sp>
          <p:nvSpPr>
            <p:cNvPr id="33" name="AutoShape 25">
              <a:extLst>
                <a:ext uri="{FF2B5EF4-FFF2-40B4-BE49-F238E27FC236}">
                  <a16:creationId xmlns:a16="http://schemas.microsoft.com/office/drawing/2014/main" id="{B25FAF13-50E3-2A44-952A-5D2A665FB14A}"/>
                </a:ext>
              </a:extLst>
            </p:cNvPr>
            <p:cNvSpPr>
              <a:spLocks noChangeArrowheads="1"/>
            </p:cNvSpPr>
            <p:nvPr/>
          </p:nvSpPr>
          <p:spPr bwMode="auto">
            <a:xfrm>
              <a:off x="5096239" y="3346243"/>
              <a:ext cx="3376627" cy="341907"/>
            </a:xfrm>
            <a:prstGeom prst="roundRect">
              <a:avLst>
                <a:gd name="adj" fmla="val 12495"/>
              </a:avLst>
            </a:prstGeom>
            <a:solidFill>
              <a:srgbClr val="FFFF00"/>
            </a:solidFill>
            <a:ln w="12700">
              <a:solidFill>
                <a:srgbClr val="000000"/>
              </a:solidFill>
              <a:round/>
              <a:headEnd/>
              <a:tailEnd/>
            </a:ln>
          </p:spPr>
          <p:txBody>
            <a:bodyPr wrap="none" lIns="92075" tIns="46038" rIns="92075" bIns="46038" anchor="ctr" anchorCtr="1"/>
            <a:lstStyle/>
            <a:p>
              <a:pPr>
                <a:lnSpc>
                  <a:spcPct val="100000"/>
                </a:lnSpc>
                <a:spcBef>
                  <a:spcPct val="0"/>
                </a:spcBef>
                <a:buClrTx/>
                <a:buFontTx/>
                <a:buNone/>
              </a:pPr>
              <a:r>
                <a:rPr lang="en-US" sz="1400" b="1" dirty="0">
                  <a:solidFill>
                    <a:srgbClr val="000000"/>
                  </a:solidFill>
                  <a:latin typeface="Arial" pitchFamily="34" charset="0"/>
                  <a:cs typeface="Arial" pitchFamily="34" charset="0"/>
                </a:rPr>
                <a:t>Move Order Work in Process (WIP)</a:t>
              </a:r>
            </a:p>
          </p:txBody>
        </p:sp>
      </p:grpSp>
      <p:grpSp>
        <p:nvGrpSpPr>
          <p:cNvPr id="13" name="Group 12">
            <a:extLst>
              <a:ext uri="{FF2B5EF4-FFF2-40B4-BE49-F238E27FC236}">
                <a16:creationId xmlns:a16="http://schemas.microsoft.com/office/drawing/2014/main" id="{4CA48E15-4BB0-E843-BE78-B0CFB3973E33}"/>
              </a:ext>
            </a:extLst>
          </p:cNvPr>
          <p:cNvGrpSpPr/>
          <p:nvPr/>
        </p:nvGrpSpPr>
        <p:grpSpPr>
          <a:xfrm>
            <a:off x="1317579" y="2726457"/>
            <a:ext cx="1941431" cy="692157"/>
            <a:chOff x="1317579" y="2826665"/>
            <a:chExt cx="1941431" cy="692157"/>
          </a:xfrm>
        </p:grpSpPr>
        <p:sp>
          <p:nvSpPr>
            <p:cNvPr id="91" name="AutoShape 18"/>
            <p:cNvSpPr>
              <a:spLocks noChangeArrowheads="1"/>
            </p:cNvSpPr>
            <p:nvPr/>
          </p:nvSpPr>
          <p:spPr bwMode="auto">
            <a:xfrm>
              <a:off x="2361038" y="2837105"/>
              <a:ext cx="897972" cy="681717"/>
            </a:xfrm>
            <a:prstGeom prst="roundRect">
              <a:avLst>
                <a:gd name="adj" fmla="val 12495"/>
              </a:avLst>
            </a:prstGeom>
            <a:solidFill>
              <a:srgbClr val="0000FF"/>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err="1">
                  <a:solidFill>
                    <a:srgbClr val="FFFFFF"/>
                  </a:solidFill>
                  <a:latin typeface="Arial" pitchFamily="34" charset="0"/>
                  <a:ea typeface="ＭＳ Ｐゴシック" charset="0"/>
                  <a:cs typeface="Arial" pitchFamily="34" charset="0"/>
                </a:rPr>
                <a:t>Finalise</a:t>
              </a:r>
              <a:r>
                <a:rPr lang="en-US" sz="1400" b="1" dirty="0">
                  <a:solidFill>
                    <a:srgbClr val="FFFFFF"/>
                  </a:solidFill>
                  <a:latin typeface="Arial" pitchFamily="34" charset="0"/>
                  <a:ea typeface="ＭＳ Ｐゴシック" charset="0"/>
                  <a:cs typeface="Arial" pitchFamily="34" charset="0"/>
                </a:rPr>
                <a:t> &amp;</a:t>
              </a:r>
              <a:br>
                <a:rPr lang="en-US" sz="1400" b="1" dirty="0">
                  <a:solidFill>
                    <a:srgbClr val="FFFFFF"/>
                  </a:solidFill>
                  <a:latin typeface="Arial" pitchFamily="34" charset="0"/>
                  <a:ea typeface="ＭＳ Ｐゴシック" charset="0"/>
                  <a:cs typeface="Arial" pitchFamily="34" charset="0"/>
                </a:rPr>
              </a:br>
              <a:r>
                <a:rPr lang="en-US" sz="1400" b="1" dirty="0">
                  <a:solidFill>
                    <a:srgbClr val="FFFFFF"/>
                  </a:solidFill>
                  <a:latin typeface="Arial" pitchFamily="34" charset="0"/>
                  <a:ea typeface="ＭＳ Ｐゴシック" charset="0"/>
                  <a:cs typeface="Arial" pitchFamily="34" charset="0"/>
                </a:rPr>
                <a:t>Book</a:t>
              </a:r>
            </a:p>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Order</a:t>
              </a:r>
            </a:p>
          </p:txBody>
        </p:sp>
        <p:sp>
          <p:nvSpPr>
            <p:cNvPr id="40" name="AutoShape 18">
              <a:extLst>
                <a:ext uri="{FF2B5EF4-FFF2-40B4-BE49-F238E27FC236}">
                  <a16:creationId xmlns:a16="http://schemas.microsoft.com/office/drawing/2014/main" id="{1E133116-14C3-3141-907C-D31554603E7E}"/>
                </a:ext>
              </a:extLst>
            </p:cNvPr>
            <p:cNvSpPr>
              <a:spLocks noChangeArrowheads="1"/>
            </p:cNvSpPr>
            <p:nvPr/>
          </p:nvSpPr>
          <p:spPr bwMode="auto">
            <a:xfrm>
              <a:off x="1317579" y="2826665"/>
              <a:ext cx="937657" cy="681717"/>
            </a:xfrm>
            <a:prstGeom prst="roundRect">
              <a:avLst>
                <a:gd name="adj" fmla="val 12495"/>
              </a:avLst>
            </a:prstGeom>
            <a:solidFill>
              <a:srgbClr val="0000FF"/>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Negotiate</a:t>
              </a:r>
            </a:p>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Order</a:t>
              </a:r>
              <a:br>
                <a:rPr lang="en-US" sz="1400" b="1" dirty="0">
                  <a:solidFill>
                    <a:srgbClr val="FFFFFF"/>
                  </a:solidFill>
                  <a:latin typeface="Arial" pitchFamily="34" charset="0"/>
                  <a:ea typeface="ＭＳ Ｐゴシック" charset="0"/>
                  <a:cs typeface="Arial" pitchFamily="34" charset="0"/>
                </a:rPr>
              </a:br>
              <a:r>
                <a:rPr lang="en-US" sz="1400" b="1" dirty="0">
                  <a:solidFill>
                    <a:srgbClr val="FFFFFF"/>
                  </a:solidFill>
                  <a:latin typeface="Arial" pitchFamily="34" charset="0"/>
                  <a:ea typeface="ＭＳ Ｐゴシック" charset="0"/>
                  <a:cs typeface="Arial" pitchFamily="34" charset="0"/>
                </a:rPr>
                <a:t>Terms</a:t>
              </a:r>
            </a:p>
          </p:txBody>
        </p:sp>
      </p:grpSp>
      <p:sp>
        <p:nvSpPr>
          <p:cNvPr id="2" name="Rectangle 1">
            <a:extLst>
              <a:ext uri="{FF2B5EF4-FFF2-40B4-BE49-F238E27FC236}">
                <a16:creationId xmlns:a16="http://schemas.microsoft.com/office/drawing/2014/main" id="{2F87B6E1-FE7F-F1ED-D9F0-3A274BF5F020}"/>
              </a:ext>
            </a:extLst>
          </p:cNvPr>
          <p:cNvSpPr/>
          <p:nvPr/>
        </p:nvSpPr>
        <p:spPr>
          <a:xfrm>
            <a:off x="5191018" y="4828682"/>
            <a:ext cx="6888374" cy="707886"/>
          </a:xfrm>
          <a:prstGeom prst="rect">
            <a:avLst/>
          </a:prstGeom>
        </p:spPr>
        <p:txBody>
          <a:bodyPr wrap="square">
            <a:spAutoFit/>
          </a:bodyPr>
          <a:lstStyle/>
          <a:p>
            <a:pPr eaLnBrk="0" hangingPunct="0">
              <a:spcBef>
                <a:spcPct val="50000"/>
              </a:spcBef>
              <a:defRPr/>
            </a:pPr>
            <a:r>
              <a:rPr kumimoji="1" lang="en-US" sz="2000" dirty="0">
                <a:solidFill>
                  <a:srgbClr val="000000"/>
                </a:solidFill>
                <a:latin typeface="Arial" pitchFamily="34" charset="0"/>
                <a:ea typeface="ＭＳ Ｐゴシック" charset="0"/>
                <a:cs typeface="ＭＳ Ｐゴシック" charset="0"/>
              </a:rPr>
              <a:t>But… performance measures were established </a:t>
            </a:r>
            <a:r>
              <a:rPr kumimoji="1" lang="en-US" sz="2000" i="1" dirty="0">
                <a:solidFill>
                  <a:srgbClr val="000000"/>
                </a:solidFill>
                <a:latin typeface="Arial" pitchFamily="34" charset="0"/>
                <a:ea typeface="ＭＳ Ｐゴシック" charset="0"/>
                <a:cs typeface="ＭＳ Ｐゴシック" charset="0"/>
              </a:rPr>
              <a:t>functionally,</a:t>
            </a:r>
            <a:r>
              <a:rPr kumimoji="1" lang="en-US" sz="2000" dirty="0">
                <a:solidFill>
                  <a:srgbClr val="000000"/>
                </a:solidFill>
                <a:latin typeface="Arial" pitchFamily="34" charset="0"/>
                <a:ea typeface="ＭＳ Ｐゴシック" charset="0"/>
                <a:cs typeface="ＭＳ Ｐゴシック" charset="0"/>
              </a:rPr>
              <a:t> </a:t>
            </a:r>
            <a:r>
              <a:rPr kumimoji="1" lang="en-US" sz="2000" i="1" dirty="0">
                <a:solidFill>
                  <a:srgbClr val="000000"/>
                </a:solidFill>
                <a:latin typeface="Arial" pitchFamily="34" charset="0"/>
                <a:ea typeface="ＭＳ Ｐゴシック" charset="0"/>
                <a:cs typeface="ＭＳ Ｐゴシック" charset="0"/>
              </a:rPr>
              <a:t>before</a:t>
            </a:r>
            <a:r>
              <a:rPr kumimoji="1" lang="en-US" sz="2000" dirty="0">
                <a:solidFill>
                  <a:srgbClr val="000000"/>
                </a:solidFill>
                <a:latin typeface="Arial" pitchFamily="34" charset="0"/>
                <a:ea typeface="ＭＳ Ｐゴシック" charset="0"/>
                <a:cs typeface="ＭＳ Ｐゴシック" charset="0"/>
              </a:rPr>
              <a:t> awareness of the </a:t>
            </a:r>
            <a:r>
              <a:rPr kumimoji="1" lang="en-US" sz="2000" i="1" dirty="0">
                <a:solidFill>
                  <a:srgbClr val="000000"/>
                </a:solidFill>
                <a:latin typeface="Arial" pitchFamily="34" charset="0"/>
                <a:ea typeface="ＭＳ Ｐゴシック" charset="0"/>
                <a:cs typeface="ＭＳ Ｐゴシック" charset="0"/>
              </a:rPr>
              <a:t>end-to-end process</a:t>
            </a:r>
          </a:p>
        </p:txBody>
      </p:sp>
      <p:sp>
        <p:nvSpPr>
          <p:cNvPr id="3" name="Rectangle 4">
            <a:extLst>
              <a:ext uri="{FF2B5EF4-FFF2-40B4-BE49-F238E27FC236}">
                <a16:creationId xmlns:a16="http://schemas.microsoft.com/office/drawing/2014/main" id="{16372E3D-B811-7AC0-04AB-32AAB30DAB00}"/>
              </a:ext>
            </a:extLst>
          </p:cNvPr>
          <p:cNvSpPr>
            <a:spLocks noChangeArrowheads="1"/>
          </p:cNvSpPr>
          <p:nvPr/>
        </p:nvSpPr>
        <p:spPr bwMode="auto">
          <a:xfrm>
            <a:off x="112608" y="4482972"/>
            <a:ext cx="5078410" cy="2369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It</a:t>
            </a:r>
            <a:r>
              <a:rPr lang="en-CA" sz="1400" dirty="0">
                <a:solidFill>
                  <a:srgbClr val="000000"/>
                </a:solidFill>
                <a:latin typeface="Arial" charset="0"/>
                <a:ea typeface="ＭＳ Ｐゴシック" charset="0"/>
              </a:rPr>
              <a:t> i</a:t>
            </a:r>
            <a:r>
              <a:rPr lang="en-US" altLang="ja-JP" sz="1400" dirty="0">
                <a:solidFill>
                  <a:srgbClr val="000000"/>
                </a:solidFill>
                <a:latin typeface="Arial" charset="0"/>
                <a:ea typeface="ＭＳ Ｐゴシック" charset="0"/>
              </a:rPr>
              <a:t>s</a:t>
            </a:r>
            <a:r>
              <a:rPr lang="en-US" sz="1400" dirty="0">
                <a:solidFill>
                  <a:srgbClr val="000000"/>
                </a:solidFill>
                <a:latin typeface="Arial" charset="0"/>
                <a:ea typeface="ＭＳ Ｐゴシック" charset="0"/>
              </a:rPr>
              <a:t> essential to have clarity on what a </a:t>
            </a:r>
            <a:br>
              <a:rPr lang="en-US" sz="1400" dirty="0">
                <a:solidFill>
                  <a:srgbClr val="000000"/>
                </a:solidFill>
                <a:latin typeface="Arial" charset="0"/>
                <a:ea typeface="ＭＳ Ｐゴシック" charset="0"/>
              </a:rPr>
            </a:br>
            <a:r>
              <a:rPr lang="en-US" sz="1400" i="1" dirty="0">
                <a:solidFill>
                  <a:srgbClr val="000000"/>
                </a:solidFill>
                <a:latin typeface="Arial" charset="0"/>
                <a:ea typeface="ＭＳ Ｐゴシック" charset="0"/>
              </a:rPr>
              <a:t>business process</a:t>
            </a:r>
            <a:r>
              <a:rPr lang="en-US" sz="1400" dirty="0">
                <a:solidFill>
                  <a:srgbClr val="000000"/>
                </a:solidFill>
                <a:latin typeface="Arial" charset="0"/>
                <a:ea typeface="ＭＳ Ｐゴシック" charset="0"/>
              </a:rPr>
              <a:t> really is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Performance measures may be </a:t>
            </a:r>
            <a:r>
              <a:rPr lang="en-US" sz="1400" i="1" dirty="0">
                <a:solidFill>
                  <a:srgbClr val="000000"/>
                </a:solidFill>
                <a:latin typeface="Arial" charset="0"/>
                <a:ea typeface="ＭＳ Ｐゴシック" charset="0"/>
              </a:rPr>
              <a:t>functionally aligned</a:t>
            </a:r>
            <a:r>
              <a:rPr lang="en-US" sz="1400" dirty="0">
                <a:solidFill>
                  <a:srgbClr val="000000"/>
                </a:solidFill>
                <a:latin typeface="Arial" charset="0"/>
                <a:ea typeface="ＭＳ Ｐゴシック" charset="0"/>
              </a:rPr>
              <a:t> </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and work </a:t>
            </a:r>
            <a:r>
              <a:rPr lang="en-US" sz="1400" i="1" dirty="0">
                <a:solidFill>
                  <a:srgbClr val="000000"/>
                </a:solidFill>
                <a:latin typeface="Arial" charset="0"/>
                <a:ea typeface="ＭＳ Ｐゴシック" charset="0"/>
              </a:rPr>
              <a:t>against</a:t>
            </a:r>
            <a:r>
              <a:rPr lang="en-US" sz="1400" dirty="0">
                <a:solidFill>
                  <a:srgbClr val="000000"/>
                </a:solidFill>
                <a:latin typeface="Arial" charset="0"/>
                <a:ea typeface="ＭＳ Ｐゴシック" charset="0"/>
              </a:rPr>
              <a:t> business processes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Enterprise system implementations </a:t>
            </a:r>
            <a:r>
              <a:rPr lang="en-US" sz="1400" i="1" dirty="0">
                <a:solidFill>
                  <a:srgbClr val="000000"/>
                </a:solidFill>
                <a:latin typeface="Arial" charset="0"/>
                <a:ea typeface="ＭＳ Ｐゴシック" charset="0"/>
              </a:rPr>
              <a:t>must</a:t>
            </a:r>
            <a:r>
              <a:rPr lang="en-US" sz="1400" dirty="0">
                <a:solidFill>
                  <a:srgbClr val="000000"/>
                </a:solidFill>
                <a:latin typeface="Arial" charset="0"/>
                <a:ea typeface="ＭＳ Ｐゴシック" charset="0"/>
              </a:rPr>
              <a:t> include a business process perspective</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Success with business processes requires a </a:t>
            </a:r>
            <a:br>
              <a:rPr lang="en-US" sz="1400" dirty="0">
                <a:solidFill>
                  <a:srgbClr val="000000"/>
                </a:solidFill>
                <a:latin typeface="Arial" charset="0"/>
                <a:ea typeface="ＭＳ Ｐゴシック" charset="0"/>
              </a:rPr>
            </a:br>
            <a:r>
              <a:rPr lang="en-US" sz="1400" i="1" dirty="0">
                <a:solidFill>
                  <a:srgbClr val="000000"/>
                </a:solidFill>
                <a:latin typeface="Arial" charset="0"/>
                <a:ea typeface="ＭＳ Ｐゴシック" charset="0"/>
              </a:rPr>
              <a:t>holistic view </a:t>
            </a:r>
            <a:r>
              <a:rPr lang="en-US" sz="1400" dirty="0">
                <a:solidFill>
                  <a:srgbClr val="000000"/>
                </a:solidFill>
                <a:latin typeface="Arial" charset="0"/>
                <a:ea typeface="ＭＳ Ｐゴシック" charset="0"/>
              </a:rPr>
              <a:t>in which six </a:t>
            </a:r>
            <a:r>
              <a:rPr lang="en-US" sz="1400" i="1" dirty="0">
                <a:solidFill>
                  <a:srgbClr val="000000"/>
                </a:solidFill>
                <a:latin typeface="Arial" charset="0"/>
                <a:ea typeface="ＭＳ Ｐゴシック" charset="0"/>
              </a:rPr>
              <a:t>enablers</a:t>
            </a:r>
            <a:r>
              <a:rPr lang="en-US" sz="1400" dirty="0">
                <a:solidFill>
                  <a:srgbClr val="000000"/>
                </a:solidFill>
                <a:latin typeface="Arial" charset="0"/>
                <a:ea typeface="ＭＳ Ｐゴシック" charset="0"/>
              </a:rPr>
              <a:t> are considered</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A business process can</a:t>
            </a:r>
            <a:r>
              <a:rPr lang="uk-UA" altLang="ja-JP" sz="1400" dirty="0">
                <a:solidFill>
                  <a:srgbClr val="000000"/>
                </a:solidFill>
                <a:latin typeface="Arial" charset="0"/>
                <a:ea typeface="ＭＳ Ｐゴシック" charset="0"/>
              </a:rPr>
              <a:t>'</a:t>
            </a:r>
            <a:r>
              <a:rPr lang="tr-TR" altLang="ja-JP" sz="1400" dirty="0">
                <a:solidFill>
                  <a:srgbClr val="000000"/>
                </a:solidFill>
                <a:latin typeface="Arial" charset="0"/>
                <a:ea typeface="ＭＳ Ｐゴシック" charset="0"/>
              </a:rPr>
              <a:t>t</a:t>
            </a:r>
            <a:r>
              <a:rPr lang="en-US" sz="1400" dirty="0">
                <a:solidFill>
                  <a:srgbClr val="000000"/>
                </a:solidFill>
                <a:latin typeface="Arial" charset="0"/>
                <a:ea typeface="ＭＳ Ｐゴシック" charset="0"/>
              </a:rPr>
              <a:t> be great at everything – </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a single </a:t>
            </a:r>
            <a:r>
              <a:rPr lang="en-US" sz="1400" i="1" dirty="0">
                <a:solidFill>
                  <a:srgbClr val="000000"/>
                </a:solidFill>
                <a:latin typeface="Arial" charset="0"/>
                <a:ea typeface="ＭＳ Ｐゴシック" charset="0"/>
              </a:rPr>
              <a:t>differentiator</a:t>
            </a:r>
            <a:r>
              <a:rPr lang="en-US" sz="1400" dirty="0">
                <a:solidFill>
                  <a:srgbClr val="000000"/>
                </a:solidFill>
                <a:latin typeface="Arial" charset="0"/>
                <a:ea typeface="ＭＳ Ｐゴシック" charset="0"/>
              </a:rPr>
              <a:t> must be chosen</a:t>
            </a:r>
          </a:p>
        </p:txBody>
      </p:sp>
      <p:sp>
        <p:nvSpPr>
          <p:cNvPr id="5" name="Rounded Rectangle 4">
            <a:extLst>
              <a:ext uri="{FF2B5EF4-FFF2-40B4-BE49-F238E27FC236}">
                <a16:creationId xmlns:a16="http://schemas.microsoft.com/office/drawing/2014/main" id="{AAEF4F92-7011-220B-9B11-FF8CC277B87E}"/>
              </a:ext>
            </a:extLst>
          </p:cNvPr>
          <p:cNvSpPr>
            <a:spLocks/>
          </p:cNvSpPr>
          <p:nvPr/>
        </p:nvSpPr>
        <p:spPr bwMode="auto">
          <a:xfrm>
            <a:off x="111841" y="5014348"/>
            <a:ext cx="4509020" cy="412141"/>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sz="1600">
              <a:ln>
                <a:solidFill>
                  <a:srgbClr val="000000"/>
                </a:solidFill>
              </a:ln>
              <a:noFill/>
              <a:latin typeface="Arial" pitchFamily="34" charset="0"/>
              <a:ea typeface="ＭＳ Ｐゴシック" charset="0"/>
            </a:endParaRPr>
          </a:p>
        </p:txBody>
      </p:sp>
    </p:spTree>
    <p:extLst>
      <p:ext uri="{BB962C8B-B14F-4D97-AF65-F5344CB8AC3E}">
        <p14:creationId xmlns:p14="http://schemas.microsoft.com/office/powerpoint/2010/main" val="94535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dissolv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dissolve">
                                      <p:cBhvr>
                                        <p:cTn id="39" dur="500"/>
                                        <p:tgtEl>
                                          <p:spTgt spid="89"/>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par>
                          <p:cTn id="43" fill="hold">
                            <p:stCondLst>
                              <p:cond delay="500"/>
                            </p:stCondLst>
                            <p:childTnLst>
                              <p:par>
                                <p:cTn id="44" presetID="0" presetClass="path" presetSubtype="0" accel="50000" decel="50000" fill="hold" grpId="1" nodeType="afterEffect">
                                  <p:stCondLst>
                                    <p:cond delay="0"/>
                                  </p:stCondLst>
                                  <p:childTnLst>
                                    <p:animMotion origin="layout" path="M -3.125E-6 -4.81481E-6 L 0.72474 0.00186 " pathEditMode="relative" rAng="0" ptsTypes="AA">
                                      <p:cBhvr>
                                        <p:cTn id="45" dur="1000" fill="hold"/>
                                        <p:tgtEl>
                                          <p:spTgt spid="90"/>
                                        </p:tgtEl>
                                        <p:attrNameLst>
                                          <p:attrName>ppt_x</p:attrName>
                                          <p:attrName>ppt_y</p:attrName>
                                        </p:attrNameLst>
                                      </p:cBhvr>
                                      <p:rCtr x="36237" y="93"/>
                                    </p:animMotion>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dissolv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dissolve">
                                      <p:cBhvr>
                                        <p:cTn id="55" dur="500"/>
                                        <p:tgtEl>
                                          <p:spTgt spid="79"/>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dissolve">
                                      <p:cBhvr>
                                        <p:cTn id="58" dur="5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dissolve">
                                      <p:cBhvr>
                                        <p:cTn id="63" dur="500"/>
                                        <p:tgtEl>
                                          <p:spTgt spid="8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dissolve">
                                      <p:cBhvr>
                                        <p:cTn id="66" dur="500"/>
                                        <p:tgtEl>
                                          <p:spTgt spid="82"/>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dissolve">
                                      <p:cBhvr>
                                        <p:cTn id="71" dur="500"/>
                                        <p:tgtEl>
                                          <p:spTgt spid="77"/>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dissolve">
                                      <p:cBhvr>
                                        <p:cTn id="74" dur="500"/>
                                        <p:tgtEl>
                                          <p:spTgt spid="76"/>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dissolve">
                                      <p:cBhvr>
                                        <p:cTn id="79" dur="500"/>
                                        <p:tgtEl>
                                          <p:spTgt spid="8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dissolve">
                                      <p:cBhvr>
                                        <p:cTn id="82" dur="500"/>
                                        <p:tgtEl>
                                          <p:spTgt spid="80"/>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dissolve">
                                      <p:cBhvr>
                                        <p:cTn id="8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animBg="1"/>
      <p:bldP spid="79" grpId="0"/>
      <p:bldP spid="80" grpId="0" animBg="1"/>
      <p:bldP spid="81" grpId="0"/>
      <p:bldP spid="82" grpId="0" animBg="1"/>
      <p:bldP spid="83" grpId="0"/>
      <p:bldP spid="89" grpId="0"/>
      <p:bldP spid="90" grpId="0" animBg="1"/>
      <p:bldP spid="90" grpId="1" animBg="1"/>
      <p:bldP spid="95" grpId="0" animBg="1"/>
      <p:bldP spid="4" grpId="0"/>
      <p:bldP spid="2" grpId="0"/>
      <p:bldP spid="3" grpId="0"/>
      <p:bldP spid="5" grpId="0" animBg="1"/>
      <p:bldP spid="5"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p:cNvSpPr>
          <p:nvPr>
            <p:ph type="title"/>
          </p:nvPr>
        </p:nvSpPr>
        <p:spPr/>
        <p:txBody>
          <a:bodyPr/>
          <a:lstStyle/>
          <a:p>
            <a:pPr>
              <a:defRPr/>
            </a:pPr>
            <a:r>
              <a:rPr lang="en-US" dirty="0">
                <a:latin typeface="Arial" charset="0"/>
                <a:cs typeface="+mj-cs"/>
              </a:rPr>
              <a:t>Case study – belief systems as barriers</a:t>
            </a:r>
          </a:p>
        </p:txBody>
      </p:sp>
      <p:sp>
        <p:nvSpPr>
          <p:cNvPr id="301062" name="Text Box 6"/>
          <p:cNvSpPr txBox="1">
            <a:spLocks noChangeArrowheads="1"/>
          </p:cNvSpPr>
          <p:nvPr/>
        </p:nvSpPr>
        <p:spPr bwMode="auto">
          <a:xfrm>
            <a:off x="889000" y="701556"/>
            <a:ext cx="8001000" cy="1200328"/>
          </a:xfrm>
          <a:prstGeom prst="rect">
            <a:avLst/>
          </a:prstGeom>
          <a:noFill/>
          <a:ln w="12700" algn="ctr">
            <a:noFill/>
            <a:miter lim="800000"/>
            <a:headEnd/>
            <a:tailEnd/>
          </a:ln>
        </p:spPr>
        <p:txBody>
          <a:bodyPr>
            <a:spAutoFit/>
          </a:bodyPr>
          <a:lstStyle>
            <a:lvl1pPr marL="225425" indent="-225425"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marL="0" indent="0" eaLnBrk="1" hangingPunct="1">
              <a:spcBef>
                <a:spcPct val="50000"/>
              </a:spcBef>
              <a:buClr>
                <a:srgbClr val="000000"/>
              </a:buClr>
              <a:defRPr/>
            </a:pPr>
            <a:r>
              <a:rPr lang="en-CA" sz="2400" dirty="0">
                <a:solidFill>
                  <a:srgbClr val="000000"/>
                </a:solidFill>
                <a:cs typeface="ＭＳ Ｐゴシック" charset="0"/>
              </a:rPr>
              <a:t>The Problem:</a:t>
            </a:r>
            <a:br>
              <a:rPr lang="en-CA" sz="2400" dirty="0">
                <a:solidFill>
                  <a:srgbClr val="000000"/>
                </a:solidFill>
                <a:cs typeface="ＭＳ Ｐゴシック" charset="0"/>
              </a:rPr>
            </a:br>
            <a:r>
              <a:rPr lang="en-CA" sz="2400" dirty="0">
                <a:solidFill>
                  <a:srgbClr val="000000"/>
                </a:solidFill>
                <a:cs typeface="ＭＳ Ｐゴシック" charset="0"/>
              </a:rPr>
              <a:t>Leading high-tech manufacturer hits limits to growth – </a:t>
            </a:r>
            <a:br>
              <a:rPr lang="en-CA" sz="2400" dirty="0">
                <a:solidFill>
                  <a:srgbClr val="000000"/>
                </a:solidFill>
                <a:cs typeface="ＭＳ Ｐゴシック" charset="0"/>
              </a:rPr>
            </a:br>
            <a:r>
              <a:rPr lang="en-CA" sz="2400" dirty="0">
                <a:solidFill>
                  <a:srgbClr val="000000"/>
                </a:solidFill>
                <a:cs typeface="ＭＳ Ｐゴシック" charset="0"/>
              </a:rPr>
              <a:t>they can </a:t>
            </a:r>
            <a:r>
              <a:rPr lang="en-CA" sz="2400" i="1" dirty="0">
                <a:solidFill>
                  <a:srgbClr val="000000"/>
                </a:solidFill>
                <a:cs typeface="ＭＳ Ｐゴシック" charset="0"/>
              </a:rPr>
              <a:t>build</a:t>
            </a:r>
            <a:r>
              <a:rPr lang="en-CA" sz="2400" dirty="0">
                <a:solidFill>
                  <a:srgbClr val="000000"/>
                </a:solidFill>
                <a:cs typeface="ＭＳ Ｐゴシック" charset="0"/>
              </a:rPr>
              <a:t>, but can</a:t>
            </a:r>
            <a:r>
              <a:rPr lang="uk-UA" sz="2400" dirty="0">
                <a:solidFill>
                  <a:srgbClr val="000000"/>
                </a:solidFill>
                <a:cs typeface="ＭＳ Ｐゴシック" charset="0"/>
              </a:rPr>
              <a:t>'</a:t>
            </a:r>
            <a:r>
              <a:rPr lang="en-CA" sz="2400" dirty="0">
                <a:solidFill>
                  <a:srgbClr val="000000"/>
                </a:solidFill>
                <a:cs typeface="ＭＳ Ｐゴシック" charset="0"/>
              </a:rPr>
              <a:t>t seem to </a:t>
            </a:r>
            <a:r>
              <a:rPr lang="en-CA" sz="2400" i="1" dirty="0">
                <a:solidFill>
                  <a:srgbClr val="000000"/>
                </a:solidFill>
                <a:cs typeface="ＭＳ Ｐゴシック" charset="0"/>
              </a:rPr>
              <a:t>ship</a:t>
            </a:r>
            <a:r>
              <a:rPr lang="en-CA" sz="2400" dirty="0">
                <a:solidFill>
                  <a:srgbClr val="000000"/>
                </a:solidFill>
                <a:cs typeface="ＭＳ Ｐゴシック" charset="0"/>
              </a:rPr>
              <a:t> complete systems</a:t>
            </a:r>
          </a:p>
        </p:txBody>
      </p:sp>
      <p:sp>
        <p:nvSpPr>
          <p:cNvPr id="4" name="Line 6"/>
          <p:cNvSpPr>
            <a:spLocks noChangeShapeType="1"/>
          </p:cNvSpPr>
          <p:nvPr/>
        </p:nvSpPr>
        <p:spPr bwMode="auto">
          <a:xfrm>
            <a:off x="2443157" y="5750219"/>
            <a:ext cx="7094537"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5" name="Line 7"/>
          <p:cNvSpPr>
            <a:spLocks noChangeShapeType="1"/>
          </p:cNvSpPr>
          <p:nvPr/>
        </p:nvSpPr>
        <p:spPr bwMode="auto">
          <a:xfrm rot="16200000">
            <a:off x="535265" y="3828823"/>
            <a:ext cx="3812602"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6" name="Rectangle 9"/>
          <p:cNvSpPr>
            <a:spLocks noChangeArrowheads="1"/>
          </p:cNvSpPr>
          <p:nvPr/>
        </p:nvSpPr>
        <p:spPr bwMode="auto">
          <a:xfrm>
            <a:off x="2027904" y="5747046"/>
            <a:ext cx="75533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buClr>
                <a:srgbClr val="000000"/>
              </a:buClr>
              <a:buFontTx/>
              <a:buNone/>
              <a:defRPr/>
            </a:pPr>
            <a:r>
              <a:rPr lang="en-US" sz="2000" i="1" dirty="0">
                <a:solidFill>
                  <a:srgbClr val="000000"/>
                </a:solidFill>
                <a:latin typeface="Arial" charset="0"/>
                <a:ea typeface="ＭＳ Ｐゴシック" charset="0"/>
                <a:cs typeface="ＭＳ Ｐゴシック" charset="0"/>
              </a:rPr>
              <a:t>2014</a:t>
            </a:r>
          </a:p>
        </p:txBody>
      </p:sp>
      <p:sp>
        <p:nvSpPr>
          <p:cNvPr id="7" name="Rectangle 10"/>
          <p:cNvSpPr>
            <a:spLocks noChangeArrowheads="1"/>
          </p:cNvSpPr>
          <p:nvPr/>
        </p:nvSpPr>
        <p:spPr bwMode="auto">
          <a:xfrm>
            <a:off x="5529929" y="5747046"/>
            <a:ext cx="75533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buClr>
                <a:srgbClr val="000000"/>
              </a:buClr>
              <a:buFontTx/>
              <a:buNone/>
              <a:defRPr/>
            </a:pPr>
            <a:r>
              <a:rPr lang="en-US" sz="2000" i="1" dirty="0">
                <a:solidFill>
                  <a:srgbClr val="000000"/>
                </a:solidFill>
                <a:latin typeface="Arial" charset="0"/>
                <a:ea typeface="ＭＳ Ｐゴシック" charset="0"/>
                <a:cs typeface="ＭＳ Ｐゴシック" charset="0"/>
              </a:rPr>
              <a:t>2017</a:t>
            </a:r>
          </a:p>
        </p:txBody>
      </p:sp>
      <p:sp>
        <p:nvSpPr>
          <p:cNvPr id="8" name="Rectangle 11"/>
          <p:cNvSpPr>
            <a:spLocks noChangeArrowheads="1"/>
          </p:cNvSpPr>
          <p:nvPr/>
        </p:nvSpPr>
        <p:spPr bwMode="auto">
          <a:xfrm>
            <a:off x="9036716" y="5747046"/>
            <a:ext cx="75533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buClr>
                <a:srgbClr val="000000"/>
              </a:buClr>
              <a:buFontTx/>
              <a:buNone/>
              <a:defRPr/>
            </a:pPr>
            <a:r>
              <a:rPr lang="en-US" sz="2000" i="1" dirty="0">
                <a:solidFill>
                  <a:srgbClr val="000000"/>
                </a:solidFill>
                <a:latin typeface="Arial" charset="0"/>
                <a:ea typeface="ＭＳ Ｐゴシック" charset="0"/>
                <a:cs typeface="ＭＳ Ｐゴシック" charset="0"/>
              </a:rPr>
              <a:t>2020</a:t>
            </a:r>
          </a:p>
        </p:txBody>
      </p:sp>
      <p:sp>
        <p:nvSpPr>
          <p:cNvPr id="9" name="Rectangle 12"/>
          <p:cNvSpPr>
            <a:spLocks noChangeArrowheads="1"/>
          </p:cNvSpPr>
          <p:nvPr/>
        </p:nvSpPr>
        <p:spPr bwMode="auto">
          <a:xfrm rot="16200000">
            <a:off x="647875" y="3850384"/>
            <a:ext cx="2612658" cy="415498"/>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eaLnBrk="0" hangingPunct="0">
              <a:lnSpc>
                <a:spcPct val="85000"/>
              </a:lnSpc>
              <a:spcBef>
                <a:spcPct val="0"/>
              </a:spcBef>
              <a:buClr>
                <a:srgbClr val="CC3300"/>
              </a:buClr>
              <a:buSzPct val="125000"/>
              <a:buFont typeface="Wingdings" charset="0"/>
              <a:buNone/>
              <a:defRPr/>
            </a:pPr>
            <a:r>
              <a:rPr lang="en-US" sz="2400" i="1">
                <a:solidFill>
                  <a:srgbClr val="000000"/>
                </a:solidFill>
                <a:latin typeface="Arial" charset="0"/>
                <a:ea typeface="ＭＳ Ｐゴシック" charset="0"/>
                <a:cs typeface="ＭＳ Ｐゴシック" charset="0"/>
              </a:rPr>
              <a:t>Systems shipped</a:t>
            </a:r>
          </a:p>
        </p:txBody>
      </p:sp>
      <p:sp>
        <p:nvSpPr>
          <p:cNvPr id="10" name="Line 14"/>
          <p:cNvSpPr>
            <a:spLocks noChangeShapeType="1"/>
          </p:cNvSpPr>
          <p:nvPr/>
        </p:nvSpPr>
        <p:spPr bwMode="auto">
          <a:xfrm flipV="1">
            <a:off x="2417753" y="1922521"/>
            <a:ext cx="7080250" cy="2838450"/>
          </a:xfrm>
          <a:prstGeom prst="line">
            <a:avLst/>
          </a:prstGeom>
          <a:noFill/>
          <a:ln w="38100">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11" name="Line 17"/>
          <p:cNvSpPr>
            <a:spLocks noChangeShapeType="1"/>
          </p:cNvSpPr>
          <p:nvPr/>
        </p:nvSpPr>
        <p:spPr bwMode="auto">
          <a:xfrm flipV="1">
            <a:off x="2466970" y="4846696"/>
            <a:ext cx="7050088" cy="230188"/>
          </a:xfrm>
          <a:prstGeom prst="line">
            <a:avLst/>
          </a:prstGeom>
          <a:noFill/>
          <a:ln w="38100">
            <a:solidFill>
              <a:srgbClr val="FF0000"/>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12" name="Rectangle 19"/>
          <p:cNvSpPr>
            <a:spLocks noChangeArrowheads="1"/>
          </p:cNvSpPr>
          <p:nvPr/>
        </p:nvSpPr>
        <p:spPr bwMode="auto">
          <a:xfrm rot="20265685">
            <a:off x="5937247" y="2384699"/>
            <a:ext cx="1882775" cy="415498"/>
          </a:xfrm>
          <a:prstGeom prst="rect">
            <a:avLst/>
          </a:prstGeom>
          <a:solidFill>
            <a:srgbClr val="0080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85000"/>
              </a:lnSpc>
              <a:spcBef>
                <a:spcPct val="0"/>
              </a:spcBef>
              <a:buClr>
                <a:srgbClr val="CC3300"/>
              </a:buClr>
              <a:buSzPct val="125000"/>
              <a:buFont typeface="Wingdings" charset="0"/>
              <a:buNone/>
              <a:defRPr/>
            </a:pPr>
            <a:r>
              <a:rPr lang="en-US" sz="2400" i="1" dirty="0">
                <a:solidFill>
                  <a:srgbClr val="FFFFFF"/>
                </a:solidFill>
                <a:latin typeface="Arial" charset="0"/>
                <a:ea typeface="ＭＳ Ｐゴシック" charset="0"/>
                <a:cs typeface="ＭＳ Ｐゴシック" charset="0"/>
              </a:rPr>
              <a:t>Demand</a:t>
            </a:r>
          </a:p>
        </p:txBody>
      </p:sp>
      <p:sp>
        <p:nvSpPr>
          <p:cNvPr id="13" name="Rectangle 20"/>
          <p:cNvSpPr>
            <a:spLocks noChangeArrowheads="1"/>
          </p:cNvSpPr>
          <p:nvPr/>
        </p:nvSpPr>
        <p:spPr bwMode="auto">
          <a:xfrm rot="21464776">
            <a:off x="5569913" y="4382774"/>
            <a:ext cx="3534536" cy="415498"/>
          </a:xfrm>
          <a:prstGeom prst="rect">
            <a:avLst/>
          </a:prstGeom>
          <a:solidFill>
            <a:srgbClr val="FF00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lnSpc>
                <a:spcPct val="85000"/>
              </a:lnSpc>
              <a:spcBef>
                <a:spcPct val="0"/>
              </a:spcBef>
              <a:buClr>
                <a:srgbClr val="CC3300"/>
              </a:buClr>
              <a:buSzPct val="125000"/>
              <a:buFontTx/>
              <a:buNone/>
              <a:defRPr/>
            </a:pPr>
            <a:r>
              <a:rPr lang="en-US" sz="2400" i="1" dirty="0">
                <a:solidFill>
                  <a:srgbClr val="FFFFFF"/>
                </a:solidFill>
                <a:latin typeface="Arial" charset="0"/>
                <a:ea typeface="ＭＳ Ｐゴシック" charset="0"/>
                <a:cs typeface="ＭＳ Ｐゴシック" charset="0"/>
              </a:rPr>
              <a:t>Capacity to Fulfill Order</a:t>
            </a:r>
          </a:p>
        </p:txBody>
      </p:sp>
      <p:sp>
        <p:nvSpPr>
          <p:cNvPr id="14" name="Text Box 21"/>
          <p:cNvSpPr txBox="1">
            <a:spLocks noChangeArrowheads="1"/>
          </p:cNvSpPr>
          <p:nvPr/>
        </p:nvSpPr>
        <p:spPr bwMode="auto">
          <a:xfrm>
            <a:off x="3517890" y="5173723"/>
            <a:ext cx="1912938"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algn="l" eaLnBrk="1" hangingPunct="1">
              <a:lnSpc>
                <a:spcPct val="100000"/>
              </a:lnSpc>
              <a:spcBef>
                <a:spcPct val="0"/>
              </a:spcBef>
              <a:buClr>
                <a:srgbClr val="000000"/>
              </a:buClr>
              <a:buFontTx/>
              <a:buNone/>
              <a:defRPr/>
            </a:pPr>
            <a:r>
              <a:rPr lang="en-US" sz="2000" b="1" dirty="0">
                <a:solidFill>
                  <a:srgbClr val="000000"/>
                </a:solidFill>
                <a:cs typeface="ＭＳ Ｐゴシック" charset="0"/>
              </a:rPr>
              <a:t>Already a gap</a:t>
            </a:r>
          </a:p>
        </p:txBody>
      </p:sp>
      <p:sp>
        <p:nvSpPr>
          <p:cNvPr id="15" name="Line 22"/>
          <p:cNvSpPr>
            <a:spLocks noChangeShapeType="1"/>
          </p:cNvSpPr>
          <p:nvPr/>
        </p:nvSpPr>
        <p:spPr bwMode="auto">
          <a:xfrm flipH="1" flipV="1">
            <a:off x="2433633" y="4907021"/>
            <a:ext cx="1125537" cy="465138"/>
          </a:xfrm>
          <a:prstGeom prst="line">
            <a:avLst/>
          </a:prstGeom>
          <a:noFill/>
          <a:ln w="3810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18" name="Rectangle 23"/>
          <p:cNvSpPr>
            <a:spLocks noChangeArrowheads="1"/>
          </p:cNvSpPr>
          <p:nvPr/>
        </p:nvSpPr>
        <p:spPr bwMode="auto">
          <a:xfrm>
            <a:off x="1625607" y="6188621"/>
            <a:ext cx="8939213" cy="430887"/>
          </a:xfrm>
          <a:prstGeom prst="rect">
            <a:avLst/>
          </a:prstGeom>
          <a:solidFill>
            <a:srgbClr val="0000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buClr>
                <a:srgbClr val="000000"/>
              </a:buClr>
              <a:buFontTx/>
              <a:buNone/>
              <a:defRPr/>
            </a:pPr>
            <a:r>
              <a:rPr lang="en-US" sz="2200" i="1" dirty="0">
                <a:solidFill>
                  <a:srgbClr val="FFFFFF"/>
                </a:solidFill>
                <a:latin typeface="Arial" charset="0"/>
                <a:ea typeface="ＭＳ Ｐゴシック" charset="0"/>
                <a:cs typeface="ＭＳ Ｐゴシック" charset="0"/>
              </a:rPr>
              <a:t>What works for a $100M company doesn</a:t>
            </a:r>
            <a:r>
              <a:rPr lang="uk-UA" sz="2200" i="1" dirty="0">
                <a:solidFill>
                  <a:srgbClr val="FFFFFF"/>
                </a:solidFill>
                <a:latin typeface="Arial" charset="0"/>
                <a:ea typeface="ＭＳ Ｐゴシック" charset="0"/>
                <a:cs typeface="ＭＳ Ｐゴシック" charset="0"/>
              </a:rPr>
              <a:t>'</a:t>
            </a:r>
            <a:r>
              <a:rPr lang="en-US" sz="2200" i="1" dirty="0">
                <a:solidFill>
                  <a:srgbClr val="FFFFFF"/>
                </a:solidFill>
                <a:latin typeface="Arial" charset="0"/>
                <a:ea typeface="ＭＳ Ｐゴシック" charset="0"/>
                <a:cs typeface="ＭＳ Ｐゴシック" charset="0"/>
              </a:rPr>
              <a:t>t work for a $1B company!</a:t>
            </a:r>
          </a:p>
        </p:txBody>
      </p:sp>
    </p:spTree>
    <p:extLst>
      <p:ext uri="{BB962C8B-B14F-4D97-AF65-F5344CB8AC3E}">
        <p14:creationId xmlns:p14="http://schemas.microsoft.com/office/powerpoint/2010/main" val="82014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pPr>
              <a:defRPr/>
            </a:pPr>
            <a:r>
              <a:rPr lang="en-US">
                <a:latin typeface="Arial" charset="0"/>
                <a:cs typeface="+mj-cs"/>
              </a:rPr>
              <a:t>Hitting the wall of beliefs</a:t>
            </a:r>
          </a:p>
        </p:txBody>
      </p:sp>
      <p:sp>
        <p:nvSpPr>
          <p:cNvPr id="207875" name="Text Box 3"/>
          <p:cNvSpPr txBox="1">
            <a:spLocks noChangeArrowheads="1"/>
          </p:cNvSpPr>
          <p:nvPr/>
        </p:nvSpPr>
        <p:spPr bwMode="auto">
          <a:xfrm>
            <a:off x="1763722" y="2446338"/>
            <a:ext cx="9089808"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ea typeface="ＭＳ Ｐゴシック" charset="0"/>
                <a:cs typeface="ＭＳ Ｐゴシック" charset="0"/>
              </a:defRPr>
            </a:lvl1pPr>
            <a:lvl2pPr marL="341313" indent="-339725"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lvl="1" algn="l" eaLnBrk="1" hangingPunct="1">
              <a:lnSpc>
                <a:spcPct val="100000"/>
              </a:lnSpc>
              <a:spcBef>
                <a:spcPct val="50000"/>
              </a:spcBef>
              <a:buClr>
                <a:srgbClr val="000000"/>
              </a:buClr>
            </a:pPr>
            <a:r>
              <a:rPr lang="en-US" sz="2400" dirty="0">
                <a:solidFill>
                  <a:srgbClr val="000000"/>
                </a:solidFill>
                <a:cs typeface="ＭＳ Ｐゴシック" charset="0"/>
              </a:rPr>
              <a:t>Determined root causes and suggested process changes.</a:t>
            </a:r>
          </a:p>
          <a:p>
            <a:pPr lvl="1" algn="l" eaLnBrk="1" hangingPunct="1">
              <a:lnSpc>
                <a:spcPct val="100000"/>
              </a:lnSpc>
              <a:spcBef>
                <a:spcPct val="50000"/>
              </a:spcBef>
              <a:buClr>
                <a:srgbClr val="000000"/>
              </a:buClr>
            </a:pPr>
            <a:r>
              <a:rPr lang="en-US" sz="2400" dirty="0">
                <a:solidFill>
                  <a:srgbClr val="000000"/>
                </a:solidFill>
                <a:cs typeface="ＭＳ Ｐゴシック" charset="0"/>
              </a:rPr>
              <a:t>But, for every suggested change: </a:t>
            </a:r>
            <a:r>
              <a:rPr lang="ja-JP" altLang="en-US" sz="2400" b="1" dirty="0">
                <a:solidFill>
                  <a:srgbClr val="000000"/>
                </a:solidFill>
                <a:cs typeface="ＭＳ Ｐゴシック" charset="0"/>
              </a:rPr>
              <a:t>“</a:t>
            </a:r>
            <a:r>
              <a:rPr lang="en-US" altLang="ja-JP" sz="2400" b="1" dirty="0">
                <a:solidFill>
                  <a:srgbClr val="000000"/>
                </a:solidFill>
                <a:cs typeface="ＭＳ Ｐゴシック" charset="0"/>
              </a:rPr>
              <a:t>We can</a:t>
            </a:r>
            <a:r>
              <a:rPr lang="uk-UA" altLang="ja-JP" sz="2400" b="1" dirty="0">
                <a:solidFill>
                  <a:srgbClr val="000000"/>
                </a:solidFill>
                <a:cs typeface="ＭＳ Ｐゴシック" charset="0"/>
              </a:rPr>
              <a:t>'</a:t>
            </a:r>
            <a:r>
              <a:rPr lang="en-US" altLang="ja-JP" sz="2400" b="1" dirty="0">
                <a:solidFill>
                  <a:srgbClr val="000000"/>
                </a:solidFill>
                <a:cs typeface="ＭＳ Ｐゴシック" charset="0"/>
              </a:rPr>
              <a:t>t do that!</a:t>
            </a:r>
            <a:r>
              <a:rPr lang="ja-JP" altLang="en-US" sz="2400" b="1" dirty="0">
                <a:solidFill>
                  <a:srgbClr val="000000"/>
                </a:solidFill>
                <a:cs typeface="ＭＳ Ｐゴシック" charset="0"/>
              </a:rPr>
              <a:t>”</a:t>
            </a:r>
            <a:br>
              <a:rPr lang="en-US" altLang="ja-JP" sz="2400" dirty="0">
                <a:solidFill>
                  <a:srgbClr val="000000"/>
                </a:solidFill>
                <a:cs typeface="ＭＳ Ｐゴシック" charset="0"/>
              </a:rPr>
            </a:br>
            <a:r>
              <a:rPr lang="en-US" altLang="ja-JP" sz="2400" dirty="0">
                <a:solidFill>
                  <a:srgbClr val="000000"/>
                </a:solidFill>
                <a:cs typeface="ＭＳ Ｐゴシック" charset="0"/>
              </a:rPr>
              <a:t>The Third Law of Process Design: </a:t>
            </a:r>
            <a:r>
              <a:rPr lang="ja-JP" altLang="en-US" sz="2400" dirty="0">
                <a:solidFill>
                  <a:srgbClr val="000000"/>
                </a:solidFill>
                <a:cs typeface="ＭＳ Ｐゴシック" charset="0"/>
              </a:rPr>
              <a:t>“</a:t>
            </a:r>
            <a:r>
              <a:rPr lang="en-US" altLang="ja-JP" sz="2400" i="1" dirty="0">
                <a:solidFill>
                  <a:srgbClr val="000000"/>
                </a:solidFill>
                <a:cs typeface="ＭＳ Ｐゴシック" charset="0"/>
              </a:rPr>
              <a:t>For every suggestion, </a:t>
            </a:r>
            <a:br>
              <a:rPr lang="en-US" altLang="ja-JP" sz="2400" i="1" dirty="0">
                <a:solidFill>
                  <a:srgbClr val="000000"/>
                </a:solidFill>
                <a:cs typeface="ＭＳ Ｐゴシック" charset="0"/>
              </a:rPr>
            </a:br>
            <a:r>
              <a:rPr lang="en-US" altLang="ja-JP" sz="2400" i="1" dirty="0">
                <a:solidFill>
                  <a:srgbClr val="000000"/>
                </a:solidFill>
                <a:cs typeface="ＭＳ Ｐゴシック" charset="0"/>
              </a:rPr>
              <a:t>there is an equal and opposite reason it can</a:t>
            </a:r>
            <a:r>
              <a:rPr lang="uk-UA" altLang="ja-JP" sz="2400" i="1" dirty="0">
                <a:solidFill>
                  <a:srgbClr val="000000"/>
                </a:solidFill>
                <a:cs typeface="ＭＳ Ｐゴシック" charset="0"/>
              </a:rPr>
              <a:t>'</a:t>
            </a:r>
            <a:r>
              <a:rPr lang="en-US" altLang="ja-JP" sz="2400" i="1" dirty="0">
                <a:solidFill>
                  <a:srgbClr val="000000"/>
                </a:solidFill>
                <a:cs typeface="ＭＳ Ｐゴシック" charset="0"/>
              </a:rPr>
              <a:t>t be done.</a:t>
            </a:r>
            <a:r>
              <a:rPr lang="ja-JP" altLang="en-US" sz="2400" i="1" dirty="0">
                <a:solidFill>
                  <a:srgbClr val="000000"/>
                </a:solidFill>
                <a:cs typeface="ＭＳ Ｐゴシック" charset="0"/>
              </a:rPr>
              <a:t>”</a:t>
            </a:r>
            <a:endParaRPr lang="en-US" altLang="ja-JP" sz="2400" i="1" dirty="0">
              <a:solidFill>
                <a:srgbClr val="000000"/>
              </a:solidFill>
              <a:cs typeface="ＭＳ Ｐゴシック" charset="0"/>
            </a:endParaRPr>
          </a:p>
          <a:p>
            <a:pPr lvl="1" algn="l" eaLnBrk="1" hangingPunct="1">
              <a:lnSpc>
                <a:spcPct val="100000"/>
              </a:lnSpc>
              <a:spcBef>
                <a:spcPct val="50000"/>
              </a:spcBef>
              <a:buClr>
                <a:srgbClr val="000000"/>
              </a:buClr>
            </a:pPr>
            <a:r>
              <a:rPr lang="en-US" sz="2400" dirty="0">
                <a:solidFill>
                  <a:srgbClr val="000000"/>
                </a:solidFill>
                <a:cs typeface="ＭＳ Ｐゴシック" charset="0"/>
              </a:rPr>
              <a:t>Team visibly dispirited: </a:t>
            </a:r>
            <a:r>
              <a:rPr lang="ja-JP" altLang="en-US" sz="2400">
                <a:solidFill>
                  <a:srgbClr val="000000"/>
                </a:solidFill>
                <a:cs typeface="ＭＳ Ｐゴシック" charset="0"/>
              </a:rPr>
              <a:t>“</a:t>
            </a:r>
            <a:r>
              <a:rPr lang="en-US" altLang="ja-JP" sz="2400" dirty="0">
                <a:solidFill>
                  <a:srgbClr val="000000"/>
                </a:solidFill>
                <a:cs typeface="ＭＳ Ｐゴシック" charset="0"/>
              </a:rPr>
              <a:t>This is the point we always get to!</a:t>
            </a:r>
            <a:r>
              <a:rPr lang="ja-JP" altLang="en-US" sz="2400">
                <a:solidFill>
                  <a:srgbClr val="000000"/>
                </a:solidFill>
                <a:cs typeface="ＭＳ Ｐゴシック" charset="0"/>
              </a:rPr>
              <a:t>”</a:t>
            </a:r>
            <a:r>
              <a:rPr lang="en-US" altLang="ja-JP" sz="2400" dirty="0">
                <a:solidFill>
                  <a:srgbClr val="000000"/>
                </a:solidFill>
                <a:cs typeface="ＭＳ Ｐゴシック" charset="0"/>
              </a:rPr>
              <a:t> </a:t>
            </a:r>
            <a:br>
              <a:rPr lang="en-US" altLang="ja-JP" sz="2400" dirty="0">
                <a:solidFill>
                  <a:srgbClr val="000000"/>
                </a:solidFill>
                <a:cs typeface="ＭＳ Ｐゴシック" charset="0"/>
              </a:rPr>
            </a:br>
            <a:r>
              <a:rPr lang="en-US" altLang="ja-JP" sz="2400" dirty="0">
                <a:solidFill>
                  <a:srgbClr val="000000"/>
                </a:solidFill>
                <a:cs typeface="ＭＳ Ｐゴシック" charset="0"/>
              </a:rPr>
              <a:t>Me: </a:t>
            </a:r>
            <a:r>
              <a:rPr lang="en-US" altLang="ja-JP" sz="2400" i="1" dirty="0">
                <a:solidFill>
                  <a:srgbClr val="000000"/>
                </a:solidFill>
                <a:cs typeface="ＭＳ Ｐゴシック" charset="0"/>
              </a:rPr>
              <a:t>“Always</a:t>
            </a:r>
            <a:r>
              <a:rPr lang="is-IS" altLang="ja-JP" sz="2400" i="1" dirty="0">
                <a:solidFill>
                  <a:srgbClr val="000000"/>
                </a:solidFill>
                <a:cs typeface="ＭＳ Ｐゴシック" charset="0"/>
              </a:rPr>
              <a:t>…?”</a:t>
            </a:r>
            <a:r>
              <a:rPr lang="is-IS" altLang="ja-JP" sz="2400" dirty="0">
                <a:solidFill>
                  <a:srgbClr val="000000"/>
                </a:solidFill>
                <a:cs typeface="ＭＳ Ｐゴシック" charset="0"/>
              </a:rPr>
              <a:t>  Team: "This is the fifth time we've tried!"</a:t>
            </a:r>
            <a:endParaRPr lang="en-US" altLang="ja-JP" sz="2400" dirty="0">
              <a:solidFill>
                <a:srgbClr val="000000"/>
              </a:solidFill>
              <a:cs typeface="ＭＳ Ｐゴシック" charset="0"/>
            </a:endParaRPr>
          </a:p>
          <a:p>
            <a:pPr lvl="1" algn="l" eaLnBrk="1" hangingPunct="1">
              <a:lnSpc>
                <a:spcPct val="100000"/>
              </a:lnSpc>
              <a:spcBef>
                <a:spcPct val="50000"/>
              </a:spcBef>
              <a:buClr>
                <a:srgbClr val="000000"/>
              </a:buClr>
            </a:pPr>
            <a:r>
              <a:rPr lang="en-US" sz="2400" dirty="0">
                <a:solidFill>
                  <a:srgbClr val="000000"/>
                </a:solidFill>
                <a:cs typeface="ＭＳ Ｐゴシック" charset="0"/>
              </a:rPr>
              <a:t>Classic symptom of having </a:t>
            </a:r>
            <a:r>
              <a:rPr lang="ja-JP" altLang="en-US" sz="2400" dirty="0">
                <a:solidFill>
                  <a:srgbClr val="000000"/>
                </a:solidFill>
                <a:cs typeface="ＭＳ Ｐゴシック" charset="0"/>
              </a:rPr>
              <a:t>“</a:t>
            </a:r>
            <a:r>
              <a:rPr lang="en-US" altLang="ja-JP" sz="2400" dirty="0">
                <a:solidFill>
                  <a:srgbClr val="000000"/>
                </a:solidFill>
                <a:cs typeface="ＭＳ Ｐゴシック" charset="0"/>
              </a:rPr>
              <a:t>hit the limit</a:t>
            </a:r>
            <a:r>
              <a:rPr lang="ja-JP" altLang="en-US" sz="2400" dirty="0">
                <a:solidFill>
                  <a:srgbClr val="000000"/>
                </a:solidFill>
                <a:cs typeface="ＭＳ Ｐゴシック" charset="0"/>
              </a:rPr>
              <a:t>”</a:t>
            </a:r>
            <a:r>
              <a:rPr lang="en-US" altLang="ja-JP" sz="2400" dirty="0">
                <a:solidFill>
                  <a:srgbClr val="000000"/>
                </a:solidFill>
                <a:cs typeface="ＭＳ Ｐゴシック" charset="0"/>
              </a:rPr>
              <a:t> with underlying beliefs </a:t>
            </a:r>
            <a:endParaRPr lang="en-US" sz="2400" dirty="0">
              <a:solidFill>
                <a:srgbClr val="000000"/>
              </a:solidFill>
              <a:cs typeface="ＭＳ Ｐゴシック" charset="0"/>
            </a:endParaRPr>
          </a:p>
        </p:txBody>
      </p:sp>
      <p:sp>
        <p:nvSpPr>
          <p:cNvPr id="355331" name="AutoShape 4"/>
          <p:cNvSpPr>
            <a:spLocks noChangeArrowheads="1"/>
          </p:cNvSpPr>
          <p:nvPr/>
        </p:nvSpPr>
        <p:spPr bwMode="auto">
          <a:xfrm>
            <a:off x="1978034" y="712805"/>
            <a:ext cx="8228013" cy="1671637"/>
          </a:xfrm>
          <a:prstGeom prst="roundRect">
            <a:avLst>
              <a:gd name="adj" fmla="val 16667"/>
            </a:avLst>
          </a:prstGeom>
          <a:solidFill>
            <a:srgbClr val="FFFF00"/>
          </a:solidFill>
          <a:ln w="12700">
            <a:solidFill>
              <a:schemeClr val="tx1"/>
            </a:solidFill>
            <a:round/>
            <a:headEnd/>
            <a:tailEnd/>
          </a:ln>
        </p:spPr>
        <p:txBody>
          <a:bodyPr/>
          <a:lstStyle/>
          <a:p>
            <a:pPr eaLnBrk="0" hangingPunct="0">
              <a:lnSpc>
                <a:spcPct val="100000"/>
              </a:lnSpc>
              <a:spcBef>
                <a:spcPct val="0"/>
              </a:spcBef>
              <a:buClr>
                <a:srgbClr val="000000"/>
              </a:buClr>
              <a:buFontTx/>
              <a:buNone/>
              <a:defRPr/>
            </a:pPr>
            <a:r>
              <a:rPr lang="en-US" sz="2000" i="1" dirty="0">
                <a:solidFill>
                  <a:srgbClr val="000000"/>
                </a:solidFill>
                <a:latin typeface="Arial"/>
                <a:ea typeface="ＭＳ Ｐゴシック" charset="0"/>
                <a:cs typeface="ＭＳ Ｐゴシック" charset="0"/>
              </a:rPr>
              <a:t>Fulfill Customer Order </a:t>
            </a:r>
            <a:endParaRPr lang="en-US" sz="2000" i="1" dirty="0">
              <a:solidFill>
                <a:srgbClr val="FFFFFF"/>
              </a:solidFill>
              <a:latin typeface="Arial"/>
              <a:ea typeface="ＭＳ Ｐゴシック" charset="0"/>
              <a:cs typeface="ＭＳ Ｐゴシック" charset="0"/>
            </a:endParaRPr>
          </a:p>
        </p:txBody>
      </p:sp>
      <p:sp>
        <p:nvSpPr>
          <p:cNvPr id="355332" name="AutoShape 5"/>
          <p:cNvSpPr>
            <a:spLocks noChangeArrowheads="1"/>
          </p:cNvSpPr>
          <p:nvPr/>
        </p:nvSpPr>
        <p:spPr bwMode="auto">
          <a:xfrm>
            <a:off x="2263775" y="1182693"/>
            <a:ext cx="1295400" cy="1074737"/>
          </a:xfrm>
          <a:prstGeom prst="roundRect">
            <a:avLst>
              <a:gd name="adj" fmla="val 16667"/>
            </a:avLst>
          </a:prstGeom>
          <a:solidFill>
            <a:srgbClr val="66FFFF"/>
          </a:solidFill>
          <a:ln w="12700">
            <a:solidFill>
              <a:schemeClr val="tx1"/>
            </a:solidFill>
            <a:round/>
            <a:headEnd/>
            <a:tailEnd/>
          </a:ln>
        </p:spPr>
        <p:txBody>
          <a:bodyPr/>
          <a:lstStyle/>
          <a:p>
            <a:pPr eaLnBrk="0" hangingPunct="0">
              <a:lnSpc>
                <a:spcPct val="100000"/>
              </a:lnSpc>
              <a:spcBef>
                <a:spcPct val="0"/>
              </a:spcBef>
              <a:buClr>
                <a:srgbClr val="000000"/>
              </a:buClr>
              <a:buFontTx/>
              <a:buNone/>
              <a:defRPr/>
            </a:pPr>
            <a:r>
              <a:rPr lang="en-US" sz="2000" i="1" dirty="0">
                <a:solidFill>
                  <a:srgbClr val="000000"/>
                </a:solidFill>
                <a:latin typeface="Arial"/>
                <a:ea typeface="ＭＳ Ｐゴシック" charset="0"/>
                <a:cs typeface="ＭＳ Ｐゴシック" charset="0"/>
              </a:rPr>
              <a:t>Book Order</a:t>
            </a:r>
          </a:p>
        </p:txBody>
      </p:sp>
      <p:sp>
        <p:nvSpPr>
          <p:cNvPr id="355333" name="AutoShape 6"/>
          <p:cNvSpPr>
            <a:spLocks noChangeArrowheads="1"/>
          </p:cNvSpPr>
          <p:nvPr/>
        </p:nvSpPr>
        <p:spPr bwMode="auto">
          <a:xfrm>
            <a:off x="7189788" y="1184275"/>
            <a:ext cx="1295400" cy="1074738"/>
          </a:xfrm>
          <a:prstGeom prst="roundRect">
            <a:avLst>
              <a:gd name="adj" fmla="val 16667"/>
            </a:avLst>
          </a:prstGeom>
          <a:solidFill>
            <a:srgbClr val="66FFFF"/>
          </a:solidFill>
          <a:ln w="12700">
            <a:solidFill>
              <a:schemeClr val="tx1"/>
            </a:solidFill>
            <a:round/>
            <a:headEnd/>
            <a:tailEnd/>
          </a:ln>
        </p:spPr>
        <p:txBody>
          <a:bodyPr/>
          <a:lstStyle/>
          <a:p>
            <a:pPr eaLnBrk="0" hangingPunct="0">
              <a:lnSpc>
                <a:spcPct val="100000"/>
              </a:lnSpc>
              <a:spcBef>
                <a:spcPct val="0"/>
              </a:spcBef>
              <a:buClr>
                <a:srgbClr val="000000"/>
              </a:buClr>
              <a:buFontTx/>
              <a:buNone/>
              <a:defRPr/>
            </a:pPr>
            <a:r>
              <a:rPr lang="en-US" sz="2000" i="1" dirty="0">
                <a:solidFill>
                  <a:srgbClr val="000000"/>
                </a:solidFill>
                <a:latin typeface="Arial"/>
                <a:ea typeface="ＭＳ Ｐゴシック" charset="0"/>
                <a:cs typeface="ＭＳ Ｐゴシック" charset="0"/>
              </a:rPr>
              <a:t>Ship</a:t>
            </a:r>
            <a:br>
              <a:rPr lang="en-US" sz="2000" i="1" dirty="0">
                <a:solidFill>
                  <a:srgbClr val="000000"/>
                </a:solidFill>
                <a:latin typeface="Arial"/>
                <a:ea typeface="ＭＳ Ｐゴシック" charset="0"/>
                <a:cs typeface="ＭＳ Ｐゴシック" charset="0"/>
              </a:rPr>
            </a:br>
            <a:r>
              <a:rPr lang="en-US" sz="2000" i="1" dirty="0">
                <a:solidFill>
                  <a:srgbClr val="000000"/>
                </a:solidFill>
                <a:latin typeface="Arial"/>
                <a:ea typeface="ＭＳ Ｐゴシック" charset="0"/>
                <a:cs typeface="ＭＳ Ｐゴシック" charset="0"/>
              </a:rPr>
              <a:t>Order</a:t>
            </a:r>
          </a:p>
        </p:txBody>
      </p:sp>
      <p:sp>
        <p:nvSpPr>
          <p:cNvPr id="355334" name="AutoShape 7"/>
          <p:cNvSpPr>
            <a:spLocks noChangeArrowheads="1"/>
          </p:cNvSpPr>
          <p:nvPr/>
        </p:nvSpPr>
        <p:spPr bwMode="auto">
          <a:xfrm>
            <a:off x="5751513" y="1184275"/>
            <a:ext cx="1295400" cy="1074738"/>
          </a:xfrm>
          <a:prstGeom prst="roundRect">
            <a:avLst>
              <a:gd name="adj" fmla="val 16667"/>
            </a:avLst>
          </a:prstGeom>
          <a:solidFill>
            <a:srgbClr val="66FFFF"/>
          </a:solidFill>
          <a:ln w="12700" algn="ctr">
            <a:solidFill>
              <a:schemeClr val="tx1"/>
            </a:solidFill>
            <a:round/>
            <a:headEnd/>
            <a:tailEnd/>
          </a:ln>
        </p:spPr>
        <p:txBody>
          <a:bodyPr anchorCtr="1"/>
          <a:lstStyle/>
          <a:p>
            <a:pPr eaLnBrk="0" hangingPunct="0">
              <a:lnSpc>
                <a:spcPct val="100000"/>
              </a:lnSpc>
              <a:spcBef>
                <a:spcPct val="0"/>
              </a:spcBef>
              <a:buClr>
                <a:srgbClr val="000000"/>
              </a:buClr>
              <a:buFontTx/>
              <a:buNone/>
              <a:defRPr/>
            </a:pPr>
            <a:r>
              <a:rPr lang="en-US" sz="2000" i="1" dirty="0">
                <a:solidFill>
                  <a:srgbClr val="000000"/>
                </a:solidFill>
                <a:latin typeface="Arial"/>
                <a:ea typeface="ＭＳ Ｐゴシック" charset="0"/>
                <a:cs typeface="ＭＳ Ｐゴシック" charset="0"/>
              </a:rPr>
              <a:t>Pick and Pack Order</a:t>
            </a:r>
          </a:p>
        </p:txBody>
      </p:sp>
      <p:sp>
        <p:nvSpPr>
          <p:cNvPr id="355335" name="AutoShape 8"/>
          <p:cNvSpPr>
            <a:spLocks noChangeArrowheads="1"/>
          </p:cNvSpPr>
          <p:nvPr/>
        </p:nvSpPr>
        <p:spPr bwMode="auto">
          <a:xfrm>
            <a:off x="8629651" y="1184275"/>
            <a:ext cx="1281113" cy="1074738"/>
          </a:xfrm>
          <a:prstGeom prst="roundRect">
            <a:avLst>
              <a:gd name="adj" fmla="val 16667"/>
            </a:avLst>
          </a:prstGeom>
          <a:solidFill>
            <a:srgbClr val="66FFFF"/>
          </a:solidFill>
          <a:ln w="12700" algn="ctr">
            <a:solidFill>
              <a:schemeClr val="tx1"/>
            </a:solidFill>
            <a:round/>
            <a:headEnd/>
            <a:tailEnd/>
          </a:ln>
        </p:spPr>
        <p:txBody>
          <a:bodyPr lIns="0" rIns="0" anchorCtr="1"/>
          <a:lstStyle/>
          <a:p>
            <a:pPr eaLnBrk="0" hangingPunct="0">
              <a:lnSpc>
                <a:spcPct val="100000"/>
              </a:lnSpc>
              <a:spcBef>
                <a:spcPct val="0"/>
              </a:spcBef>
              <a:buClr>
                <a:srgbClr val="000000"/>
              </a:buClr>
              <a:buFontTx/>
              <a:buNone/>
              <a:defRPr/>
            </a:pPr>
            <a:r>
              <a:rPr lang="en-US" sz="2000" i="1" dirty="0">
                <a:solidFill>
                  <a:srgbClr val="000000"/>
                </a:solidFill>
                <a:latin typeface="Arial"/>
                <a:ea typeface="ＭＳ Ｐゴシック" charset="0"/>
                <a:cs typeface="ＭＳ Ｐゴシック" charset="0"/>
              </a:rPr>
              <a:t>Collect</a:t>
            </a:r>
            <a:br>
              <a:rPr lang="en-US" sz="2000" i="1" dirty="0">
                <a:solidFill>
                  <a:srgbClr val="000000"/>
                </a:solidFill>
                <a:latin typeface="Arial"/>
                <a:ea typeface="ＭＳ Ｐゴシック" charset="0"/>
                <a:cs typeface="ＭＳ Ｐゴシック" charset="0"/>
              </a:rPr>
            </a:br>
            <a:r>
              <a:rPr lang="en-US" sz="2000" i="1" dirty="0">
                <a:solidFill>
                  <a:srgbClr val="000000"/>
                </a:solidFill>
                <a:latin typeface="Arial"/>
                <a:ea typeface="ＭＳ Ｐゴシック" charset="0"/>
                <a:cs typeface="ＭＳ Ｐゴシック" charset="0"/>
              </a:rPr>
              <a:t>Payment</a:t>
            </a:r>
          </a:p>
        </p:txBody>
      </p:sp>
      <p:sp>
        <p:nvSpPr>
          <p:cNvPr id="61448" name="AutoShape 9"/>
          <p:cNvSpPr>
            <a:spLocks noChangeArrowheads="1"/>
          </p:cNvSpPr>
          <p:nvPr/>
        </p:nvSpPr>
        <p:spPr bwMode="auto">
          <a:xfrm>
            <a:off x="3703638" y="1176355"/>
            <a:ext cx="1903412" cy="1074737"/>
          </a:xfrm>
          <a:prstGeom prst="roundRect">
            <a:avLst>
              <a:gd name="adj" fmla="val 16667"/>
            </a:avLst>
          </a:prstGeom>
          <a:solidFill>
            <a:srgbClr val="66FFFF"/>
          </a:solidFill>
          <a:ln w="12700">
            <a:solidFill>
              <a:schemeClr val="tx1"/>
            </a:solidFill>
            <a:prstDash val="dash"/>
            <a:round/>
            <a:headEnd/>
            <a:tailEnd/>
          </a:ln>
        </p:spPr>
        <p:txBody>
          <a:bodyPr anchor="ctr" anchorCtr="1"/>
          <a:lstStyle/>
          <a:p>
            <a:pPr eaLnBrk="0" hangingPunct="0">
              <a:lnSpc>
                <a:spcPct val="100000"/>
              </a:lnSpc>
              <a:spcBef>
                <a:spcPct val="0"/>
              </a:spcBef>
              <a:buClr>
                <a:srgbClr val="000000"/>
              </a:buClr>
              <a:buFontTx/>
              <a:buNone/>
            </a:pPr>
            <a:r>
              <a:rPr lang="en-US" sz="2000" i="1">
                <a:solidFill>
                  <a:srgbClr val="000000"/>
                </a:solidFill>
                <a:latin typeface="Arial" charset="0"/>
                <a:ea typeface="ＭＳ Ｐゴシック" charset="0"/>
                <a:cs typeface="ＭＳ Ｐゴシック" charset="0"/>
              </a:rPr>
              <a:t>…related processes</a:t>
            </a:r>
          </a:p>
        </p:txBody>
      </p:sp>
      <p:sp>
        <p:nvSpPr>
          <p:cNvPr id="284682" name="Rectangle 15"/>
          <p:cNvSpPr>
            <a:spLocks noChangeArrowheads="1"/>
          </p:cNvSpPr>
          <p:nvPr/>
        </p:nvSpPr>
        <p:spPr bwMode="auto">
          <a:xfrm>
            <a:off x="1952631" y="5741988"/>
            <a:ext cx="8286750" cy="831850"/>
          </a:xfrm>
          <a:prstGeom prst="rect">
            <a:avLst/>
          </a:prstGeom>
          <a:solidFill>
            <a:srgbClr val="0000F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buClr>
                <a:srgbClr val="000000"/>
              </a:buClr>
              <a:buFontTx/>
              <a:buNone/>
              <a:defRPr/>
            </a:pPr>
            <a:r>
              <a:rPr lang="en-US" sz="2400" i="1" dirty="0">
                <a:solidFill>
                  <a:srgbClr val="FFFFFF"/>
                </a:solidFill>
                <a:latin typeface="Arial" charset="0"/>
                <a:ea typeface="ＭＳ Ｐゴシック" charset="0"/>
                <a:cs typeface="ＭＳ Ｐゴシック" charset="0"/>
              </a:rPr>
              <a:t>To achieve more than incremental improvement, </a:t>
            </a:r>
            <a:br>
              <a:rPr lang="en-US" sz="2400" i="1" dirty="0">
                <a:solidFill>
                  <a:srgbClr val="FFFFFF"/>
                </a:solidFill>
                <a:latin typeface="Arial" charset="0"/>
                <a:ea typeface="ＭＳ Ｐゴシック" charset="0"/>
                <a:cs typeface="ＭＳ Ｐゴシック" charset="0"/>
              </a:rPr>
            </a:br>
            <a:r>
              <a:rPr lang="en-US" sz="2400" i="1" dirty="0">
                <a:solidFill>
                  <a:srgbClr val="FFFFFF"/>
                </a:solidFill>
                <a:latin typeface="Arial" charset="0"/>
                <a:ea typeface="ＭＳ Ｐゴシック" charset="0"/>
                <a:cs typeface="ＭＳ Ｐゴシック" charset="0"/>
              </a:rPr>
              <a:t>a new platform of beliefs and principles is needed.</a:t>
            </a:r>
          </a:p>
        </p:txBody>
      </p:sp>
    </p:spTree>
    <p:extLst>
      <p:ext uri="{BB962C8B-B14F-4D97-AF65-F5344CB8AC3E}">
        <p14:creationId xmlns:p14="http://schemas.microsoft.com/office/powerpoint/2010/main" val="3654628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animEffect transition="in" filter="dissolve">
                                      <p:cBhvr>
                                        <p:cTn id="7" dur="500"/>
                                        <p:tgtEl>
                                          <p:spTgt spid="207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7875">
                                            <p:txEl>
                                              <p:pRg st="1" end="1"/>
                                            </p:txEl>
                                          </p:spTgt>
                                        </p:tgtEl>
                                        <p:attrNameLst>
                                          <p:attrName>style.visibility</p:attrName>
                                        </p:attrNameLst>
                                      </p:cBhvr>
                                      <p:to>
                                        <p:strVal val="visible"/>
                                      </p:to>
                                    </p:set>
                                    <p:animEffect transition="in" filter="dissolve">
                                      <p:cBhvr>
                                        <p:cTn id="12" dur="500"/>
                                        <p:tgtEl>
                                          <p:spTgt spid="207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7875">
                                            <p:txEl>
                                              <p:pRg st="2" end="2"/>
                                            </p:txEl>
                                          </p:spTgt>
                                        </p:tgtEl>
                                        <p:attrNameLst>
                                          <p:attrName>style.visibility</p:attrName>
                                        </p:attrNameLst>
                                      </p:cBhvr>
                                      <p:to>
                                        <p:strVal val="visible"/>
                                      </p:to>
                                    </p:set>
                                    <p:animEffect transition="in" filter="dissolve">
                                      <p:cBhvr>
                                        <p:cTn id="17" dur="500"/>
                                        <p:tgtEl>
                                          <p:spTgt spid="2078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7875">
                                            <p:txEl>
                                              <p:pRg st="3" end="3"/>
                                            </p:txEl>
                                          </p:spTgt>
                                        </p:tgtEl>
                                        <p:attrNameLst>
                                          <p:attrName>style.visibility</p:attrName>
                                        </p:attrNameLst>
                                      </p:cBhvr>
                                      <p:to>
                                        <p:strVal val="visible"/>
                                      </p:to>
                                    </p:set>
                                    <p:animEffect transition="in" filter="dissolve">
                                      <p:cBhvr>
                                        <p:cTn id="22" dur="500"/>
                                        <p:tgtEl>
                                          <p:spTgt spid="2078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4682"/>
                                        </p:tgtEl>
                                        <p:attrNameLst>
                                          <p:attrName>style.visibility</p:attrName>
                                        </p:attrNameLst>
                                      </p:cBhvr>
                                      <p:to>
                                        <p:strVal val="visible"/>
                                      </p:to>
                                    </p:set>
                                    <p:animEffect transition="in" filter="dissolve">
                                      <p:cBhvr>
                                        <p:cTn id="27" dur="500"/>
                                        <p:tgtEl>
                                          <p:spTgt spid="284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8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1037475" y="1768475"/>
            <a:ext cx="8021637" cy="6937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lstStyle/>
          <a:p>
            <a:pPr>
              <a:lnSpc>
                <a:spcPct val="100000"/>
              </a:lnSpc>
              <a:spcBef>
                <a:spcPct val="50000"/>
              </a:spcBef>
              <a:buClr>
                <a:srgbClr val="000000"/>
              </a:buClr>
              <a:buFontTx/>
              <a:buNone/>
            </a:pPr>
            <a:endParaRPr lang="en-US" sz="2200" i="1">
              <a:solidFill>
                <a:srgbClr val="000000"/>
              </a:solidFill>
              <a:latin typeface="Arial" charset="0"/>
              <a:ea typeface="ＭＳ Ｐゴシック" charset="0"/>
              <a:cs typeface="ＭＳ Ｐゴシック" charset="0"/>
            </a:endParaRPr>
          </a:p>
        </p:txBody>
      </p:sp>
      <p:sp>
        <p:nvSpPr>
          <p:cNvPr id="211971" name="Rectangle 3"/>
          <p:cNvSpPr>
            <a:spLocks noChangeArrowheads="1"/>
          </p:cNvSpPr>
          <p:nvPr/>
        </p:nvSpPr>
        <p:spPr bwMode="auto">
          <a:xfrm>
            <a:off x="1037475" y="2470150"/>
            <a:ext cx="8021637" cy="9858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lstStyle/>
          <a:p>
            <a:pPr>
              <a:lnSpc>
                <a:spcPct val="100000"/>
              </a:lnSpc>
              <a:spcBef>
                <a:spcPct val="50000"/>
              </a:spcBef>
              <a:buClr>
                <a:srgbClr val="000000"/>
              </a:buClr>
              <a:buFontTx/>
              <a:buNone/>
            </a:pPr>
            <a:endParaRPr lang="en-US" sz="2200" i="1">
              <a:solidFill>
                <a:srgbClr val="000000"/>
              </a:solidFill>
              <a:latin typeface="Arial" charset="0"/>
              <a:ea typeface="ＭＳ Ｐゴシック" charset="0"/>
              <a:cs typeface="ＭＳ Ｐゴシック" charset="0"/>
            </a:endParaRPr>
          </a:p>
        </p:txBody>
      </p:sp>
      <p:sp>
        <p:nvSpPr>
          <p:cNvPr id="211972" name="Rectangle 4"/>
          <p:cNvSpPr>
            <a:spLocks noChangeArrowheads="1"/>
          </p:cNvSpPr>
          <p:nvPr/>
        </p:nvSpPr>
        <p:spPr bwMode="auto">
          <a:xfrm>
            <a:off x="1037475" y="3476625"/>
            <a:ext cx="8021637" cy="6937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lstStyle/>
          <a:p>
            <a:pPr>
              <a:lnSpc>
                <a:spcPct val="100000"/>
              </a:lnSpc>
              <a:spcBef>
                <a:spcPct val="50000"/>
              </a:spcBef>
              <a:buClr>
                <a:srgbClr val="000000"/>
              </a:buClr>
              <a:buFontTx/>
              <a:buNone/>
            </a:pPr>
            <a:endParaRPr lang="en-US" sz="2200" i="1">
              <a:solidFill>
                <a:srgbClr val="000000"/>
              </a:solidFill>
              <a:latin typeface="Arial" charset="0"/>
              <a:ea typeface="ＭＳ Ｐゴシック" charset="0"/>
              <a:cs typeface="ＭＳ Ｐゴシック" charset="0"/>
            </a:endParaRPr>
          </a:p>
        </p:txBody>
      </p:sp>
      <p:sp>
        <p:nvSpPr>
          <p:cNvPr id="211973" name="Rectangle 5"/>
          <p:cNvSpPr>
            <a:spLocks noChangeArrowheads="1"/>
          </p:cNvSpPr>
          <p:nvPr/>
        </p:nvSpPr>
        <p:spPr bwMode="auto">
          <a:xfrm>
            <a:off x="1037475" y="4175125"/>
            <a:ext cx="8021637" cy="5667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lstStyle/>
          <a:p>
            <a:pPr>
              <a:lnSpc>
                <a:spcPct val="100000"/>
              </a:lnSpc>
              <a:spcBef>
                <a:spcPct val="50000"/>
              </a:spcBef>
              <a:buClr>
                <a:srgbClr val="000000"/>
              </a:buClr>
              <a:buFontTx/>
              <a:buNone/>
            </a:pPr>
            <a:endParaRPr lang="en-US" sz="2200" i="1">
              <a:solidFill>
                <a:srgbClr val="000000"/>
              </a:solidFill>
              <a:latin typeface="Arial" charset="0"/>
              <a:ea typeface="ＭＳ Ｐゴシック" charset="0"/>
              <a:cs typeface="ＭＳ Ｐゴシック" charset="0"/>
            </a:endParaRPr>
          </a:p>
        </p:txBody>
      </p:sp>
      <p:sp>
        <p:nvSpPr>
          <p:cNvPr id="211974" name="Rectangle 6"/>
          <p:cNvSpPr>
            <a:spLocks noChangeArrowheads="1"/>
          </p:cNvSpPr>
          <p:nvPr/>
        </p:nvSpPr>
        <p:spPr bwMode="auto">
          <a:xfrm>
            <a:off x="1037475" y="4759325"/>
            <a:ext cx="8021637" cy="9985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lstStyle/>
          <a:p>
            <a:pPr>
              <a:lnSpc>
                <a:spcPct val="100000"/>
              </a:lnSpc>
              <a:spcBef>
                <a:spcPct val="50000"/>
              </a:spcBef>
              <a:buClr>
                <a:srgbClr val="000000"/>
              </a:buClr>
              <a:buFontTx/>
              <a:buNone/>
            </a:pPr>
            <a:endParaRPr lang="en-US" sz="2200" i="1">
              <a:solidFill>
                <a:srgbClr val="000000"/>
              </a:solidFill>
              <a:latin typeface="Arial" charset="0"/>
              <a:ea typeface="ＭＳ Ｐゴシック" charset="0"/>
              <a:cs typeface="ＭＳ Ｐゴシック" charset="0"/>
            </a:endParaRPr>
          </a:p>
        </p:txBody>
      </p:sp>
      <p:sp>
        <p:nvSpPr>
          <p:cNvPr id="33799" name="Rectangle 7"/>
          <p:cNvSpPr>
            <a:spLocks noGrp="1"/>
          </p:cNvSpPr>
          <p:nvPr>
            <p:ph type="title"/>
          </p:nvPr>
        </p:nvSpPr>
        <p:spPr/>
        <p:txBody>
          <a:bodyPr/>
          <a:lstStyle/>
          <a:p>
            <a:pPr>
              <a:defRPr/>
            </a:pPr>
            <a:r>
              <a:rPr lang="en-US" dirty="0">
                <a:latin typeface="Arial" charset="0"/>
                <a:cs typeface="+mj-cs"/>
              </a:rPr>
              <a:t>Formulate value statements – new beliefs</a:t>
            </a:r>
          </a:p>
        </p:txBody>
      </p:sp>
      <p:graphicFrame>
        <p:nvGraphicFramePr>
          <p:cNvPr id="292896" name="Group 32"/>
          <p:cNvGraphicFramePr>
            <a:graphicFrameLocks noGrp="1"/>
          </p:cNvGraphicFramePr>
          <p:nvPr>
            <p:extLst>
              <p:ext uri="{D42A27DB-BD31-4B8C-83A1-F6EECF244321}">
                <p14:modId xmlns:p14="http://schemas.microsoft.com/office/powerpoint/2010/main" val="3490362155"/>
              </p:ext>
            </p:extLst>
          </p:nvPr>
        </p:nvGraphicFramePr>
        <p:xfrm>
          <a:off x="1023184" y="1187458"/>
          <a:ext cx="8051800" cy="4576763"/>
        </p:xfrm>
        <a:graphic>
          <a:graphicData uri="http://schemas.openxmlformats.org/drawingml/2006/table">
            <a:tbl>
              <a:tblPr/>
              <a:tblGrid>
                <a:gridCol w="4025900">
                  <a:extLst>
                    <a:ext uri="{9D8B030D-6E8A-4147-A177-3AD203B41FA5}">
                      <a16:colId xmlns:a16="http://schemas.microsoft.com/office/drawing/2014/main" val="20000"/>
                    </a:ext>
                  </a:extLst>
                </a:gridCol>
                <a:gridCol w="4025900">
                  <a:extLst>
                    <a:ext uri="{9D8B030D-6E8A-4147-A177-3AD203B41FA5}">
                      <a16:colId xmlns:a16="http://schemas.microsoft.com/office/drawing/2014/main" val="20001"/>
                    </a:ext>
                  </a:extLst>
                </a:gridCol>
              </a:tblGrid>
              <a:tr h="58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100" b="1" i="0" u="none" strike="noStrike" cap="none" normalizeH="0" baseline="0" dirty="0">
                          <a:ln>
                            <a:noFill/>
                          </a:ln>
                          <a:solidFill>
                            <a:schemeClr val="tx1"/>
                          </a:solidFill>
                          <a:effectLst/>
                          <a:latin typeface="Calibri" charset="0"/>
                          <a:ea typeface="ＭＳ Ｐゴシック" charset="0"/>
                        </a:rPr>
                        <a:t>“</a:t>
                      </a:r>
                      <a:r>
                        <a:rPr kumimoji="0" lang="en-US" sz="2100" b="1" i="0" u="none" strike="noStrike" cap="none" normalizeH="0" baseline="0" dirty="0">
                          <a:ln>
                            <a:noFill/>
                          </a:ln>
                          <a:solidFill>
                            <a:schemeClr val="tx1"/>
                          </a:solidFill>
                          <a:effectLst/>
                          <a:latin typeface="Calibri" charset="0"/>
                          <a:ea typeface="ＭＳ Ｐゴシック" charset="0"/>
                        </a:rPr>
                        <a:t>We value this…</a:t>
                      </a:r>
                      <a:r>
                        <a:rPr kumimoji="0" lang="ja-JP" altLang="en-US" sz="2100" b="1" i="0" u="none" strike="noStrike" cap="none" normalizeH="0" baseline="0" dirty="0">
                          <a:ln>
                            <a:noFill/>
                          </a:ln>
                          <a:solidFill>
                            <a:schemeClr val="tx1"/>
                          </a:solidFill>
                          <a:effectLst/>
                          <a:latin typeface="Calibri" charset="0"/>
                          <a:ea typeface="ＭＳ Ｐゴシック" charset="0"/>
                        </a:rPr>
                        <a:t>”</a:t>
                      </a:r>
                      <a:endParaRPr kumimoji="0" lang="en-US" sz="2100" b="1" i="0" u="none" strike="noStrike" cap="none" normalizeH="0" baseline="0" dirty="0">
                        <a:ln>
                          <a:noFill/>
                        </a:ln>
                        <a:solidFill>
                          <a:schemeClr val="tx1"/>
                        </a:solidFill>
                        <a:effectLst/>
                        <a:latin typeface="Calibri" charset="0"/>
                        <a:ea typeface="ＭＳ Ｐゴシック"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100" b="1" i="0" u="none" strike="noStrike" cap="none" normalizeH="0" baseline="0">
                          <a:ln>
                            <a:noFill/>
                          </a:ln>
                          <a:solidFill>
                            <a:schemeClr val="tx1"/>
                          </a:solidFill>
                          <a:effectLst/>
                          <a:latin typeface="Calibri" charset="0"/>
                          <a:ea typeface="ＭＳ Ｐゴシック" charset="0"/>
                        </a:rPr>
                        <a:t>“</a:t>
                      </a:r>
                      <a:r>
                        <a:rPr kumimoji="0" lang="en-US" sz="2100" b="1" i="0" u="none" strike="noStrike" cap="none" normalizeH="0" baseline="0">
                          <a:ln>
                            <a:noFill/>
                          </a:ln>
                          <a:solidFill>
                            <a:schemeClr val="tx1"/>
                          </a:solidFill>
                          <a:effectLst/>
                          <a:latin typeface="Calibri" charset="0"/>
                          <a:ea typeface="ＭＳ Ｐゴシック" charset="0"/>
                        </a:rPr>
                        <a:t>We value this more…"</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6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cs typeface="Times New Roman" charset="0"/>
                        </a:rPr>
                        <a:t>Adapting schedules and dates to meet customer requests.</a:t>
                      </a:r>
                      <a:r>
                        <a:rPr kumimoji="0" lang="en-US" sz="2000" b="0" i="0" u="none" strike="noStrike" cap="none" normalizeH="0" baseline="0">
                          <a:ln>
                            <a:noFill/>
                          </a:ln>
                          <a:solidFill>
                            <a:schemeClr val="tx1"/>
                          </a:solidFill>
                          <a:effectLst/>
                          <a:latin typeface="Calibri" charset="0"/>
                          <a:ea typeface="ＭＳ Ｐゴシック" charset="0"/>
                        </a:rPr>
                        <a:t> </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cs typeface="Times New Roman" charset="0"/>
                        </a:rPr>
                        <a:t>Providing a firm Promise Date to the customer, and sticking to it</a:t>
                      </a:r>
                      <a:r>
                        <a:rPr kumimoji="0" lang="en-US" sz="2000" b="0" i="0" u="none" strike="noStrike" cap="none" normalizeH="0" baseline="0" dirty="0">
                          <a:ln>
                            <a:noFill/>
                          </a:ln>
                          <a:solidFill>
                            <a:srgbClr val="000000"/>
                          </a:solidFill>
                          <a:effectLst/>
                          <a:latin typeface="Calibri" charset="0"/>
                          <a:ea typeface="ＭＳ Ｐゴシック" charset="0"/>
                        </a:rPr>
                        <a:t> </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00"/>
                          </a:solidFill>
                          <a:effectLst/>
                          <a:latin typeface="Calibri" charset="0"/>
                          <a:ea typeface="ＭＳ Ｐゴシック" charset="0"/>
                        </a:rPr>
                        <a:t>Capacity utilisation of a cell </a:t>
                      </a:r>
                      <a:br>
                        <a:rPr kumimoji="0" lang="en-US" sz="2000" b="0" i="0" u="none" strike="noStrike" cap="none" normalizeH="0" baseline="0" dirty="0">
                          <a:ln>
                            <a:noFill/>
                          </a:ln>
                          <a:solidFill>
                            <a:srgbClr val="000000"/>
                          </a:solidFill>
                          <a:effectLst/>
                          <a:latin typeface="Calibri" charset="0"/>
                          <a:ea typeface="ＭＳ Ｐゴシック" charset="0"/>
                        </a:rPr>
                      </a:br>
                      <a:r>
                        <a:rPr kumimoji="0" lang="en-US" sz="2000" b="0" i="0" u="none" strike="noStrike" cap="none" normalizeH="0" baseline="0" dirty="0">
                          <a:ln>
                            <a:noFill/>
                          </a:ln>
                          <a:solidFill>
                            <a:srgbClr val="000000"/>
                          </a:solidFill>
                          <a:effectLst/>
                          <a:latin typeface="Calibri" charset="0"/>
                          <a:ea typeface="ＭＳ Ｐゴシック" charset="0"/>
                        </a:rPr>
                        <a:t>or a person.</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rPr>
                        <a:t>Smooth, non-disrupted flow of the overall process and the </a:t>
                      </a:r>
                      <a:br>
                        <a:rPr kumimoji="0" lang="en-US" sz="2000" b="0" i="0" u="none" strike="noStrike" cap="none" normalizeH="0" baseline="0">
                          <a:ln>
                            <a:noFill/>
                          </a:ln>
                          <a:solidFill>
                            <a:srgbClr val="000000"/>
                          </a:solidFill>
                          <a:effectLst/>
                          <a:latin typeface="Calibri" charset="0"/>
                          <a:ea typeface="ＭＳ Ｐゴシック" charset="0"/>
                        </a:rPr>
                      </a:br>
                      <a:r>
                        <a:rPr kumimoji="0" lang="en-US" sz="2000" b="0" i="0" u="none" strike="noStrike" cap="none" normalizeH="0" baseline="0">
                          <a:ln>
                            <a:noFill/>
                          </a:ln>
                          <a:solidFill>
                            <a:srgbClr val="000000"/>
                          </a:solidFill>
                          <a:effectLst/>
                          <a:latin typeface="Calibri" charset="0"/>
                          <a:ea typeface="ＭＳ Ｐゴシック" charset="0"/>
                        </a:rPr>
                        <a:t>well-being of associates. </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6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rPr>
                        <a:t>Responsive teams.</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rPr>
                        <a:t>Recognizing that teams have a real lead time and capacity.</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9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rPr>
                        <a:t>Teams value their data</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Calibri" charset="0"/>
                          <a:ea typeface="ＭＳ Ｐゴシック" charset="0"/>
                        </a:rPr>
                        <a:t>One visible source of the truth</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CA" sz="2000" b="0" i="1" u="none" strike="noStrike" cap="none" normalizeH="0" baseline="0" dirty="0">
                          <a:ln>
                            <a:noFill/>
                          </a:ln>
                          <a:solidFill>
                            <a:srgbClr val="000000"/>
                          </a:solidFill>
                          <a:effectLst/>
                          <a:latin typeface="Calibri" charset="0"/>
                          <a:ea typeface="ＭＳ Ｐゴシック" charset="0"/>
                        </a:rPr>
                        <a:t>Filling Consumable Orders within 24 hours and minimising finished goods inventory. </a:t>
                      </a:r>
                      <a:r>
                        <a:rPr kumimoji="0" lang="en-CA" sz="2000" b="1" i="1" u="none" strike="noStrike" cap="none" normalizeH="0" baseline="0" dirty="0">
                          <a:ln>
                            <a:noFill/>
                          </a:ln>
                          <a:solidFill>
                            <a:srgbClr val="000000"/>
                          </a:solidFill>
                          <a:effectLst/>
                          <a:latin typeface="Calibri" charset="0"/>
                          <a:ea typeface="ＭＳ Ｐゴシック" charset="0"/>
                        </a:rPr>
                        <a:t>(This was the core issue!)</a:t>
                      </a:r>
                      <a:endParaRPr kumimoji="0" lang="en-US" sz="2000" b="1" i="1" u="none" strike="noStrike" cap="none" normalizeH="0" baseline="0" dirty="0">
                        <a:ln>
                          <a:noFill/>
                        </a:ln>
                        <a:solidFill>
                          <a:srgbClr val="000000"/>
                        </a:solidFill>
                        <a:effectLst/>
                        <a:latin typeface="Calibri" charset="0"/>
                        <a:ea typeface="ＭＳ Ｐゴシック"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CA" sz="2000" b="1" i="1" u="none" strike="noStrike" cap="none" normalizeH="0" baseline="0" dirty="0">
                          <a:ln>
                            <a:noFill/>
                          </a:ln>
                          <a:solidFill>
                            <a:srgbClr val="000000"/>
                          </a:solidFill>
                          <a:effectLst/>
                          <a:latin typeface="Calibri" charset="0"/>
                          <a:ea typeface="ＭＳ Ｐゴシック" charset="0"/>
                        </a:rPr>
                        <a:t>Shipping complete system orders according to Promise Date and not “cannibalising” them.</a:t>
                      </a:r>
                      <a:endParaRPr kumimoji="0" lang="en-US" sz="2000" b="1" i="1" u="none" strike="noStrike" cap="none" normalizeH="0" baseline="0" dirty="0">
                        <a:ln>
                          <a:noFill/>
                        </a:ln>
                        <a:solidFill>
                          <a:srgbClr val="000000"/>
                        </a:solidFill>
                        <a:effectLst/>
                        <a:latin typeface="Calibri" charset="0"/>
                        <a:ea typeface="ＭＳ Ｐゴシック"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1999" name="Rectangle 31"/>
          <p:cNvSpPr>
            <a:spLocks noChangeArrowheads="1"/>
          </p:cNvSpPr>
          <p:nvPr/>
        </p:nvSpPr>
        <p:spPr bwMode="auto">
          <a:xfrm>
            <a:off x="1578744" y="5878513"/>
            <a:ext cx="6859587" cy="830262"/>
          </a:xfrm>
          <a:prstGeom prst="rect">
            <a:avLst/>
          </a:prstGeom>
          <a:solidFill>
            <a:srgbClr val="0000F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buClr>
                <a:srgbClr val="000000"/>
              </a:buClr>
              <a:buFontTx/>
              <a:buNone/>
              <a:defRPr/>
            </a:pPr>
            <a:r>
              <a:rPr lang="en-US" sz="2400" i="1">
                <a:solidFill>
                  <a:srgbClr val="FFFFFF"/>
                </a:solidFill>
                <a:latin typeface="Arial" charset="0"/>
                <a:ea typeface="ＭＳ Ｐゴシック" charset="0"/>
                <a:cs typeface="ＭＳ Ｐゴシック" charset="0"/>
              </a:rPr>
              <a:t>This simple but cohesive set of value statements enabled us to describe a new process.</a:t>
            </a:r>
          </a:p>
        </p:txBody>
      </p:sp>
      <p:sp>
        <p:nvSpPr>
          <p:cNvPr id="292897" name="Rectangle 33"/>
          <p:cNvSpPr>
            <a:spLocks noChangeArrowheads="1"/>
          </p:cNvSpPr>
          <p:nvPr/>
        </p:nvSpPr>
        <p:spPr bwMode="auto">
          <a:xfrm>
            <a:off x="885238" y="623588"/>
            <a:ext cx="10462672"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100000"/>
              </a:lnSpc>
              <a:spcBef>
                <a:spcPct val="0"/>
              </a:spcBef>
              <a:buClr>
                <a:srgbClr val="000000"/>
              </a:buClr>
              <a:buFontTx/>
              <a:buNone/>
            </a:pPr>
            <a:r>
              <a:rPr lang="en-US" sz="2600" dirty="0">
                <a:solidFill>
                  <a:srgbClr val="000000"/>
                </a:solidFill>
                <a:latin typeface="Calibri" charset="0"/>
                <a:ea typeface="ＭＳ Ｐゴシック" charset="0"/>
                <a:cs typeface="ＭＳ Ｐゴシック" charset="0"/>
              </a:rPr>
              <a:t>First, identify barriers, the underlying beliefs causing them, then </a:t>
            </a:r>
            <a:r>
              <a:rPr lang="en-US" sz="2600" b="1" i="1" dirty="0">
                <a:solidFill>
                  <a:srgbClr val="000000"/>
                </a:solidFill>
                <a:latin typeface="Calibri" charset="0"/>
                <a:ea typeface="ＭＳ Ｐゴシック" charset="0"/>
                <a:cs typeface="ＭＳ Ｐゴシック" charset="0"/>
              </a:rPr>
              <a:t>new beliefs</a:t>
            </a:r>
          </a:p>
        </p:txBody>
      </p:sp>
      <p:sp>
        <p:nvSpPr>
          <p:cNvPr id="2" name="Rectangle 33">
            <a:extLst>
              <a:ext uri="{FF2B5EF4-FFF2-40B4-BE49-F238E27FC236}">
                <a16:creationId xmlns:a16="http://schemas.microsoft.com/office/drawing/2014/main" id="{FCC5041E-C3D8-740B-AA96-47CB7C3BB5EC}"/>
              </a:ext>
            </a:extLst>
          </p:cNvPr>
          <p:cNvSpPr>
            <a:spLocks noChangeArrowheads="1"/>
          </p:cNvSpPr>
          <p:nvPr/>
        </p:nvSpPr>
        <p:spPr bwMode="auto">
          <a:xfrm rot="20509673">
            <a:off x="8796883" y="2449226"/>
            <a:ext cx="3194426" cy="831639"/>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a:spAutoFit/>
          </a:bodyPr>
          <a:lstStyle/>
          <a:p>
            <a:pPr algn="ctr">
              <a:spcBef>
                <a:spcPct val="20000"/>
              </a:spcBef>
              <a:buClr>
                <a:srgbClr val="000000"/>
              </a:buClr>
              <a:buFont typeface="Wingdings" charset="0"/>
              <a:buNone/>
              <a:defRPr/>
            </a:pPr>
            <a:r>
              <a:rPr lang="en-US" sz="2400" dirty="0">
                <a:solidFill>
                  <a:srgbClr val="000000"/>
                </a:solidFill>
                <a:latin typeface="Arial" panose="020B0604020202020204" pitchFamily="34" charset="0"/>
                <a:ea typeface="ＭＳ Ｐゴシック" charset="0"/>
                <a:cs typeface="Arial" panose="020B0604020202020204" pitchFamily="34" charset="0"/>
              </a:rPr>
              <a:t>Borrowing from </a:t>
            </a:r>
            <a:br>
              <a:rPr lang="en-US" sz="2400" dirty="0">
                <a:solidFill>
                  <a:srgbClr val="000000"/>
                </a:solidFill>
                <a:latin typeface="Arial" panose="020B0604020202020204" pitchFamily="34" charset="0"/>
                <a:ea typeface="ＭＳ Ｐゴシック" charset="0"/>
                <a:cs typeface="Arial" panose="020B0604020202020204" pitchFamily="34" charset="0"/>
              </a:rPr>
            </a:br>
            <a:r>
              <a:rPr lang="en-US" sz="2400" dirty="0">
                <a:solidFill>
                  <a:srgbClr val="000000"/>
                </a:solidFill>
                <a:latin typeface="Arial" panose="020B0604020202020204" pitchFamily="34" charset="0"/>
                <a:ea typeface="ＭＳ Ｐゴシック" charset="0"/>
                <a:cs typeface="Arial" panose="020B0604020202020204" pitchFamily="34" charset="0"/>
              </a:rPr>
              <a:t>The Agile Manifesto</a:t>
            </a:r>
            <a:endParaRPr lang="en-US" sz="2400" i="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595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2896"/>
                                        </p:tgtEl>
                                        <p:attrNameLst>
                                          <p:attrName>style.visibility</p:attrName>
                                        </p:attrNameLst>
                                      </p:cBhvr>
                                      <p:to>
                                        <p:strVal val="visible"/>
                                      </p:to>
                                    </p:set>
                                    <p:animEffect transition="in" filter="dissolve">
                                      <p:cBhvr>
                                        <p:cTn id="12" dur="500"/>
                                        <p:tgtEl>
                                          <p:spTgt spid="29289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1970"/>
                                        </p:tgtEl>
                                        <p:attrNameLst>
                                          <p:attrName>style.visibility</p:attrName>
                                        </p:attrNameLst>
                                      </p:cBhvr>
                                      <p:to>
                                        <p:strVal val="visible"/>
                                      </p:to>
                                    </p:set>
                                    <p:animEffect transition="in" filter="dissolve">
                                      <p:cBhvr>
                                        <p:cTn id="17" dur="500"/>
                                        <p:tgtEl>
                                          <p:spTgt spid="21197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211970"/>
                                        </p:tgtEl>
                                      </p:cBhvr>
                                    </p:animEffect>
                                    <p:set>
                                      <p:cBhvr>
                                        <p:cTn id="22" dur="1" fill="hold">
                                          <p:stCondLst>
                                            <p:cond delay="499"/>
                                          </p:stCondLst>
                                        </p:cTn>
                                        <p:tgtEl>
                                          <p:spTgt spid="211970"/>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211971"/>
                                        </p:tgtEl>
                                        <p:attrNameLst>
                                          <p:attrName>style.visibility</p:attrName>
                                        </p:attrNameLst>
                                      </p:cBhvr>
                                      <p:to>
                                        <p:strVal val="visible"/>
                                      </p:to>
                                    </p:set>
                                    <p:animEffect transition="in" filter="dissolve">
                                      <p:cBhvr>
                                        <p:cTn id="25" dur="500"/>
                                        <p:tgtEl>
                                          <p:spTgt spid="21197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211971"/>
                                        </p:tgtEl>
                                      </p:cBhvr>
                                    </p:animEffect>
                                    <p:set>
                                      <p:cBhvr>
                                        <p:cTn id="30" dur="1" fill="hold">
                                          <p:stCondLst>
                                            <p:cond delay="499"/>
                                          </p:stCondLst>
                                        </p:cTn>
                                        <p:tgtEl>
                                          <p:spTgt spid="211971"/>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211972"/>
                                        </p:tgtEl>
                                        <p:attrNameLst>
                                          <p:attrName>style.visibility</p:attrName>
                                        </p:attrNameLst>
                                      </p:cBhvr>
                                      <p:to>
                                        <p:strVal val="visible"/>
                                      </p:to>
                                    </p:set>
                                    <p:animEffect transition="in" filter="dissolve">
                                      <p:cBhvr>
                                        <p:cTn id="33" dur="500"/>
                                        <p:tgtEl>
                                          <p:spTgt spid="21197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211972"/>
                                        </p:tgtEl>
                                      </p:cBhvr>
                                    </p:animEffect>
                                    <p:set>
                                      <p:cBhvr>
                                        <p:cTn id="38" dur="1" fill="hold">
                                          <p:stCondLst>
                                            <p:cond delay="499"/>
                                          </p:stCondLst>
                                        </p:cTn>
                                        <p:tgtEl>
                                          <p:spTgt spid="211972"/>
                                        </p:tgtEl>
                                        <p:attrNameLst>
                                          <p:attrName>style.visibility</p:attrName>
                                        </p:attrNameLst>
                                      </p:cBhvr>
                                      <p:to>
                                        <p:strVal val="hidden"/>
                                      </p:to>
                                    </p:set>
                                  </p:childTnLst>
                                </p:cTn>
                              </p:par>
                              <p:par>
                                <p:cTn id="39" presetID="9" presetClass="entr" presetSubtype="0" fill="hold" grpId="0" nodeType="withEffect">
                                  <p:stCondLst>
                                    <p:cond delay="0"/>
                                  </p:stCondLst>
                                  <p:childTnLst>
                                    <p:set>
                                      <p:cBhvr>
                                        <p:cTn id="40" dur="1" fill="hold">
                                          <p:stCondLst>
                                            <p:cond delay="0"/>
                                          </p:stCondLst>
                                        </p:cTn>
                                        <p:tgtEl>
                                          <p:spTgt spid="211973"/>
                                        </p:tgtEl>
                                        <p:attrNameLst>
                                          <p:attrName>style.visibility</p:attrName>
                                        </p:attrNameLst>
                                      </p:cBhvr>
                                      <p:to>
                                        <p:strVal val="visible"/>
                                      </p:to>
                                    </p:set>
                                    <p:animEffect transition="in" filter="dissolve">
                                      <p:cBhvr>
                                        <p:cTn id="41" dur="500"/>
                                        <p:tgtEl>
                                          <p:spTgt spid="21197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211973"/>
                                        </p:tgtEl>
                                      </p:cBhvr>
                                    </p:animEffect>
                                    <p:set>
                                      <p:cBhvr>
                                        <p:cTn id="46" dur="1" fill="hold">
                                          <p:stCondLst>
                                            <p:cond delay="499"/>
                                          </p:stCondLst>
                                        </p:cTn>
                                        <p:tgtEl>
                                          <p:spTgt spid="211973"/>
                                        </p:tgtEl>
                                        <p:attrNameLst>
                                          <p:attrName>style.visibility</p:attrName>
                                        </p:attrNameLst>
                                      </p:cBhvr>
                                      <p:to>
                                        <p:strVal val="hidden"/>
                                      </p:to>
                                    </p:set>
                                  </p:childTnLst>
                                </p:cTn>
                              </p:par>
                              <p:par>
                                <p:cTn id="47" presetID="9" presetClass="entr" presetSubtype="0" fill="hold" grpId="0" nodeType="withEffect">
                                  <p:stCondLst>
                                    <p:cond delay="0"/>
                                  </p:stCondLst>
                                  <p:childTnLst>
                                    <p:set>
                                      <p:cBhvr>
                                        <p:cTn id="48" dur="1" fill="hold">
                                          <p:stCondLst>
                                            <p:cond delay="0"/>
                                          </p:stCondLst>
                                        </p:cTn>
                                        <p:tgtEl>
                                          <p:spTgt spid="211974"/>
                                        </p:tgtEl>
                                        <p:attrNameLst>
                                          <p:attrName>style.visibility</p:attrName>
                                        </p:attrNameLst>
                                      </p:cBhvr>
                                      <p:to>
                                        <p:strVal val="visible"/>
                                      </p:to>
                                    </p:set>
                                    <p:animEffect transition="in" filter="dissolve">
                                      <p:cBhvr>
                                        <p:cTn id="49" dur="500"/>
                                        <p:tgtEl>
                                          <p:spTgt spid="21197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211974"/>
                                        </p:tgtEl>
                                      </p:cBhvr>
                                    </p:animEffect>
                                    <p:set>
                                      <p:cBhvr>
                                        <p:cTn id="54" dur="1" fill="hold">
                                          <p:stCondLst>
                                            <p:cond delay="499"/>
                                          </p:stCondLst>
                                        </p:cTn>
                                        <p:tgtEl>
                                          <p:spTgt spid="211974"/>
                                        </p:tgtEl>
                                        <p:attrNameLst>
                                          <p:attrName>style.visibility</p:attrName>
                                        </p:attrNameLst>
                                      </p:cBhvr>
                                      <p:to>
                                        <p:strVal val="hidden"/>
                                      </p:to>
                                    </p:set>
                                  </p:childTnLst>
                                </p:cTn>
                              </p:par>
                              <p:par>
                                <p:cTn id="55" presetID="9" presetClass="entr" presetSubtype="0" fill="hold" grpId="0" nodeType="withEffect">
                                  <p:stCondLst>
                                    <p:cond delay="0"/>
                                  </p:stCondLst>
                                  <p:childTnLst>
                                    <p:set>
                                      <p:cBhvr>
                                        <p:cTn id="56" dur="1" fill="hold">
                                          <p:stCondLst>
                                            <p:cond delay="0"/>
                                          </p:stCondLst>
                                        </p:cTn>
                                        <p:tgtEl>
                                          <p:spTgt spid="211999"/>
                                        </p:tgtEl>
                                        <p:attrNameLst>
                                          <p:attrName>style.visibility</p:attrName>
                                        </p:attrNameLst>
                                      </p:cBhvr>
                                      <p:to>
                                        <p:strVal val="visible"/>
                                      </p:to>
                                    </p:set>
                                    <p:animEffect transition="in" filter="dissolve">
                                      <p:cBhvr>
                                        <p:cTn id="57" dur="500"/>
                                        <p:tgtEl>
                                          <p:spTgt spid="211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animBg="1"/>
      <p:bldP spid="211970" grpId="1" animBg="1"/>
      <p:bldP spid="211971" grpId="0" animBg="1"/>
      <p:bldP spid="211971" grpId="1" animBg="1"/>
      <p:bldP spid="211972" grpId="0" animBg="1"/>
      <p:bldP spid="211972" grpId="1" animBg="1"/>
      <p:bldP spid="211973" grpId="0" animBg="1"/>
      <p:bldP spid="211973" grpId="1" animBg="1"/>
      <p:bldP spid="211974" grpId="0" animBg="1"/>
      <p:bldP spid="211974" grpId="1" animBg="1"/>
      <p:bldP spid="211999" grpId="0" animBg="1"/>
      <p:bldP spid="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dirty="0">
                <a:latin typeface="Arial" charset="0"/>
                <a:cs typeface="+mj-cs"/>
              </a:rPr>
              <a:t>Collect ideas. </a:t>
            </a:r>
            <a:r>
              <a:rPr lang="en-US" u="sng" dirty="0">
                <a:latin typeface="Arial" charset="0"/>
                <a:cs typeface="+mj-cs"/>
              </a:rPr>
              <a:t>Lots</a:t>
            </a:r>
            <a:r>
              <a:rPr lang="en-US" dirty="0">
                <a:latin typeface="Arial" charset="0"/>
                <a:cs typeface="+mj-cs"/>
              </a:rPr>
              <a:t> of ideas…</a:t>
            </a:r>
          </a:p>
        </p:txBody>
      </p:sp>
      <p:pic>
        <p:nvPicPr>
          <p:cNvPr id="67586" name="Picture 6" descr="lots of idea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814388"/>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91170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ctangle 4"/>
          <p:cNvSpPr>
            <a:spLocks noGrp="1" noChangeArrowheads="1"/>
          </p:cNvSpPr>
          <p:nvPr>
            <p:ph type="title"/>
          </p:nvPr>
        </p:nvSpPr>
        <p:spPr/>
        <p:txBody>
          <a:bodyPr/>
          <a:lstStyle/>
          <a:p>
            <a:pPr>
              <a:defRPr/>
            </a:pPr>
            <a:r>
              <a:rPr lang="en-US" sz="2800" dirty="0">
                <a:latin typeface="Arial" charset="0"/>
              </a:rPr>
              <a:t>Identify 5 to 10 key features of to-be process</a:t>
            </a:r>
          </a:p>
        </p:txBody>
      </p:sp>
      <p:grpSp>
        <p:nvGrpSpPr>
          <p:cNvPr id="69634" name="Diagram 2"/>
          <p:cNvGrpSpPr>
            <a:grpSpLocks/>
          </p:cNvGrpSpPr>
          <p:nvPr/>
        </p:nvGrpSpPr>
        <p:grpSpPr bwMode="auto">
          <a:xfrm>
            <a:off x="3471872" y="1150939"/>
            <a:ext cx="5248275" cy="5248275"/>
            <a:chOff x="1440" y="722"/>
            <a:chExt cx="2880" cy="2880"/>
          </a:xfrm>
        </p:grpSpPr>
        <p:sp>
          <p:nvSpPr>
            <p:cNvPr id="69635" name="AutoShape 3"/>
            <p:cNvSpPr>
              <a:spLocks noChangeAspect="1" noChangeArrowheads="1" noTextEdit="1"/>
            </p:cNvSpPr>
            <p:nvPr/>
          </p:nvSpPr>
          <p:spPr bwMode="auto">
            <a:xfrm>
              <a:off x="1440" y="722"/>
              <a:ext cx="2880" cy="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69636" name="_s1028"/>
            <p:cNvSpPr>
              <a:spLocks noChangeShapeType="1"/>
            </p:cNvSpPr>
            <p:nvPr/>
          </p:nvSpPr>
          <p:spPr bwMode="auto">
            <a:xfrm flipH="1" flipV="1">
              <a:off x="2398" y="1499"/>
              <a:ext cx="323" cy="441"/>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29" name="_s1029"/>
            <p:cNvSpPr>
              <a:spLocks noChangeArrowheads="1"/>
            </p:cNvSpPr>
            <p:nvPr/>
          </p:nvSpPr>
          <p:spPr bwMode="auto">
            <a:xfrm>
              <a:off x="1964" y="1003"/>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Produce </a:t>
              </a:r>
              <a:r>
                <a:rPr lang="en-US" sz="1000" i="1">
                  <a:solidFill>
                    <a:srgbClr val="000000"/>
                  </a:solidFill>
                  <a:latin typeface="Arial" charset="0"/>
                  <a:ea typeface="ＭＳ Ｐゴシック" charset="0"/>
                  <a:cs typeface="ＭＳ Ｐゴシック" charset="0"/>
                </a:rPr>
                <a:t>Order,</a:t>
              </a:r>
              <a:r>
                <a:rPr lang="en-US" sz="1000">
                  <a:solidFill>
                    <a:srgbClr val="000000"/>
                  </a:solidFill>
                  <a:latin typeface="Arial" charset="0"/>
                  <a:ea typeface="ＭＳ Ｐゴシック" charset="0"/>
                  <a:cs typeface="ＭＳ Ｐゴシック" charset="0"/>
                </a:rPr>
                <a:t> not parts</a:t>
              </a:r>
            </a:p>
          </p:txBody>
        </p:sp>
        <p:sp>
          <p:nvSpPr>
            <p:cNvPr id="69638" name="_s1030"/>
            <p:cNvSpPr>
              <a:spLocks noChangeShapeType="1"/>
            </p:cNvSpPr>
            <p:nvPr/>
          </p:nvSpPr>
          <p:spPr bwMode="auto">
            <a:xfrm flipH="1" flipV="1">
              <a:off x="2101" y="1909"/>
              <a:ext cx="520" cy="167"/>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31" name="_s1031"/>
            <p:cNvSpPr>
              <a:spLocks noChangeArrowheads="1"/>
            </p:cNvSpPr>
            <p:nvPr/>
          </p:nvSpPr>
          <p:spPr bwMode="auto">
            <a:xfrm>
              <a:off x="1567" y="1549"/>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Single visible source of the truth</a:t>
              </a:r>
            </a:p>
          </p:txBody>
        </p:sp>
        <p:sp>
          <p:nvSpPr>
            <p:cNvPr id="69640" name="_s1032"/>
            <p:cNvSpPr>
              <a:spLocks noChangeShapeType="1"/>
            </p:cNvSpPr>
            <p:nvPr/>
          </p:nvSpPr>
          <p:spPr bwMode="auto">
            <a:xfrm flipH="1">
              <a:off x="2102" y="2245"/>
              <a:ext cx="519" cy="17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33" name="_s1033"/>
            <p:cNvSpPr>
              <a:spLocks noChangeArrowheads="1"/>
            </p:cNvSpPr>
            <p:nvPr/>
          </p:nvSpPr>
          <p:spPr bwMode="auto">
            <a:xfrm>
              <a:off x="1567" y="2225"/>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Locked-in schedule</a:t>
              </a:r>
            </a:p>
          </p:txBody>
        </p:sp>
        <p:sp>
          <p:nvSpPr>
            <p:cNvPr id="69642" name="_s1034"/>
            <p:cNvSpPr>
              <a:spLocks noChangeShapeType="1"/>
            </p:cNvSpPr>
            <p:nvPr/>
          </p:nvSpPr>
          <p:spPr bwMode="auto">
            <a:xfrm flipH="1">
              <a:off x="2400" y="2382"/>
              <a:ext cx="320" cy="44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35" name="_s1035"/>
            <p:cNvSpPr>
              <a:spLocks noChangeArrowheads="1"/>
            </p:cNvSpPr>
            <p:nvPr/>
          </p:nvSpPr>
          <p:spPr bwMode="auto">
            <a:xfrm>
              <a:off x="1964" y="2772"/>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Process owner</a:t>
              </a:r>
            </a:p>
          </p:txBody>
        </p:sp>
        <p:sp>
          <p:nvSpPr>
            <p:cNvPr id="69644" name="_s1036"/>
            <p:cNvSpPr>
              <a:spLocks noChangeShapeType="1"/>
            </p:cNvSpPr>
            <p:nvPr/>
          </p:nvSpPr>
          <p:spPr bwMode="auto">
            <a:xfrm>
              <a:off x="2880" y="2434"/>
              <a:ext cx="2" cy="546"/>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37" name="_s1037"/>
            <p:cNvSpPr>
              <a:spLocks noChangeArrowheads="1"/>
            </p:cNvSpPr>
            <p:nvPr/>
          </p:nvSpPr>
          <p:spPr bwMode="auto">
            <a:xfrm>
              <a:off x="2607" y="2980"/>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True capacity-based planning</a:t>
              </a:r>
            </a:p>
          </p:txBody>
        </p:sp>
        <p:sp>
          <p:nvSpPr>
            <p:cNvPr id="69646" name="_s1038"/>
            <p:cNvSpPr>
              <a:spLocks noChangeShapeType="1"/>
            </p:cNvSpPr>
            <p:nvPr/>
          </p:nvSpPr>
          <p:spPr bwMode="auto">
            <a:xfrm>
              <a:off x="3040" y="2382"/>
              <a:ext cx="323" cy="441"/>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39" name="_s1039"/>
            <p:cNvSpPr>
              <a:spLocks noChangeArrowheads="1"/>
            </p:cNvSpPr>
            <p:nvPr/>
          </p:nvSpPr>
          <p:spPr bwMode="auto">
            <a:xfrm>
              <a:off x="3249" y="2771"/>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Separate production and ship dates</a:t>
              </a:r>
            </a:p>
          </p:txBody>
        </p:sp>
        <p:sp>
          <p:nvSpPr>
            <p:cNvPr id="69648" name="_s1040"/>
            <p:cNvSpPr>
              <a:spLocks noChangeShapeType="1"/>
            </p:cNvSpPr>
            <p:nvPr/>
          </p:nvSpPr>
          <p:spPr bwMode="auto">
            <a:xfrm>
              <a:off x="3140" y="2246"/>
              <a:ext cx="520" cy="167"/>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41" name="_s1041"/>
            <p:cNvSpPr>
              <a:spLocks noChangeArrowheads="1"/>
            </p:cNvSpPr>
            <p:nvPr/>
          </p:nvSpPr>
          <p:spPr bwMode="auto">
            <a:xfrm>
              <a:off x="3646" y="2225"/>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Staging space for OF</a:t>
              </a:r>
            </a:p>
          </p:txBody>
        </p:sp>
        <p:sp>
          <p:nvSpPr>
            <p:cNvPr id="69650" name="_s1042"/>
            <p:cNvSpPr>
              <a:spLocks noChangeShapeType="1"/>
            </p:cNvSpPr>
            <p:nvPr/>
          </p:nvSpPr>
          <p:spPr bwMode="auto">
            <a:xfrm flipV="1">
              <a:off x="3140" y="1907"/>
              <a:ext cx="519" cy="17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43" name="_s1043"/>
            <p:cNvSpPr>
              <a:spLocks noChangeArrowheads="1"/>
            </p:cNvSpPr>
            <p:nvPr/>
          </p:nvSpPr>
          <p:spPr bwMode="auto">
            <a:xfrm>
              <a:off x="3646" y="1549"/>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Measure true order fulfill</a:t>
              </a:r>
            </a:p>
          </p:txBody>
        </p:sp>
        <p:sp>
          <p:nvSpPr>
            <p:cNvPr id="69652" name="_s1044"/>
            <p:cNvSpPr>
              <a:spLocks noChangeShapeType="1"/>
            </p:cNvSpPr>
            <p:nvPr/>
          </p:nvSpPr>
          <p:spPr bwMode="auto">
            <a:xfrm flipV="1">
              <a:off x="3041" y="1498"/>
              <a:ext cx="320" cy="44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1045" name="_s1045"/>
            <p:cNvSpPr>
              <a:spLocks noChangeArrowheads="1"/>
            </p:cNvSpPr>
            <p:nvPr/>
          </p:nvSpPr>
          <p:spPr bwMode="auto">
            <a:xfrm>
              <a:off x="3249" y="1002"/>
              <a:ext cx="548" cy="54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000">
                  <a:solidFill>
                    <a:srgbClr val="000000"/>
                  </a:solidFill>
                  <a:latin typeface="Arial" charset="0"/>
                  <a:ea typeface="ＭＳ Ｐゴシック" charset="0"/>
                  <a:cs typeface="ＭＳ Ｐゴシック" charset="0"/>
                </a:rPr>
                <a:t>Hybrid ATO &amp; statistical inventory</a:t>
              </a:r>
            </a:p>
          </p:txBody>
        </p:sp>
        <p:sp>
          <p:nvSpPr>
            <p:cNvPr id="69654" name="_s1046"/>
            <p:cNvSpPr>
              <a:spLocks noChangeShapeType="1"/>
            </p:cNvSpPr>
            <p:nvPr/>
          </p:nvSpPr>
          <p:spPr bwMode="auto">
            <a:xfrm flipV="1">
              <a:off x="2880" y="1342"/>
              <a:ext cx="0" cy="546"/>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pPr algn="ctr">
                <a:lnSpc>
                  <a:spcPct val="100000"/>
                </a:lnSpc>
                <a:spcBef>
                  <a:spcPct val="0"/>
                </a:spcBef>
                <a:buClr>
                  <a:srgbClr val="000000"/>
                </a:buClr>
                <a:buFontTx/>
                <a:buNone/>
              </a:pPr>
              <a:endParaRPr lang="en-US" sz="3200">
                <a:solidFill>
                  <a:srgbClr val="000000"/>
                </a:solidFill>
                <a:latin typeface="Arial" charset="0"/>
                <a:ea typeface="ＭＳ Ｐゴシック" charset="0"/>
                <a:cs typeface="ＭＳ Ｐゴシック" charset="0"/>
              </a:endParaRPr>
            </a:p>
          </p:txBody>
        </p:sp>
        <p:sp>
          <p:nvSpPr>
            <p:cNvPr id="69655" name="_s1047"/>
            <p:cNvSpPr>
              <a:spLocks noChangeArrowheads="1"/>
            </p:cNvSpPr>
            <p:nvPr/>
          </p:nvSpPr>
          <p:spPr bwMode="auto">
            <a:xfrm>
              <a:off x="2606" y="794"/>
              <a:ext cx="548" cy="548"/>
            </a:xfrm>
            <a:prstGeom prst="ellipse">
              <a:avLst/>
            </a:prstGeom>
            <a:solidFill>
              <a:srgbClr val="CCFFFF"/>
            </a:solidFill>
            <a:ln w="9525">
              <a:solidFill>
                <a:schemeClr val="tx1"/>
              </a:solidFill>
              <a:round/>
              <a:headEnd/>
              <a:tailEnd/>
            </a:ln>
          </p:spPr>
          <p:txBody>
            <a:bodyPr lIns="0" tIns="0" rIns="0" bIns="0" anchor="ctr"/>
            <a:lstStyle/>
            <a:p>
              <a:pPr algn="ctr">
                <a:lnSpc>
                  <a:spcPct val="100000"/>
                </a:lnSpc>
                <a:spcBef>
                  <a:spcPct val="50000"/>
                </a:spcBef>
                <a:buClr>
                  <a:srgbClr val="000000"/>
                </a:buClr>
                <a:buFontTx/>
                <a:buNone/>
              </a:pPr>
              <a:r>
                <a:rPr lang="en-US" sz="1000">
                  <a:solidFill>
                    <a:srgbClr val="000000"/>
                  </a:solidFill>
                  <a:latin typeface="Arial" charset="0"/>
                  <a:ea typeface="ＭＳ Ｐゴシック" charset="0"/>
                  <a:cs typeface="ＭＳ Ｐゴシック" charset="0"/>
                </a:rPr>
                <a:t>Tightly linked WO - SO</a:t>
              </a:r>
            </a:p>
          </p:txBody>
        </p:sp>
        <p:sp>
          <p:nvSpPr>
            <p:cNvPr id="1048" name="_s1048"/>
            <p:cNvSpPr>
              <a:spLocks noChangeArrowheads="1"/>
            </p:cNvSpPr>
            <p:nvPr/>
          </p:nvSpPr>
          <p:spPr bwMode="auto">
            <a:xfrm>
              <a:off x="2606" y="1888"/>
              <a:ext cx="549" cy="54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spcBef>
                  <a:spcPct val="50000"/>
                </a:spcBef>
                <a:buClr>
                  <a:srgbClr val="000000"/>
                </a:buClr>
                <a:buFontTx/>
                <a:buNone/>
                <a:defRPr/>
              </a:pPr>
              <a:r>
                <a:rPr lang="en-US" sz="1300">
                  <a:solidFill>
                    <a:srgbClr val="FFFFFF"/>
                  </a:solidFill>
                  <a:latin typeface="Arial" charset="0"/>
                  <a:ea typeface="ＭＳ Ｐゴシック" charset="0"/>
                  <a:cs typeface="ＭＳ Ｐゴシック" charset="0"/>
                </a:rPr>
                <a:t>Single piece, fulfillment pull</a:t>
              </a:r>
            </a:p>
          </p:txBody>
        </p:sp>
      </p:grpSp>
      <p:sp>
        <p:nvSpPr>
          <p:cNvPr id="26" name="Rectangle 33"/>
          <p:cNvSpPr>
            <a:spLocks noChangeArrowheads="1"/>
          </p:cNvSpPr>
          <p:nvPr/>
        </p:nvSpPr>
        <p:spPr bwMode="auto">
          <a:xfrm rot="20509673">
            <a:off x="7664552" y="5507450"/>
            <a:ext cx="2878059" cy="462307"/>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2075" tIns="46038" rIns="92075" bIns="46038">
            <a:spAutoFit/>
          </a:bodyPr>
          <a:lstStyle/>
          <a:p>
            <a:pPr>
              <a:spcBef>
                <a:spcPct val="20000"/>
              </a:spcBef>
              <a:buClr>
                <a:srgbClr val="000000"/>
              </a:buClr>
              <a:buFont typeface="Wingdings" charset="0"/>
              <a:buNone/>
              <a:defRPr/>
            </a:pPr>
            <a:r>
              <a:rPr lang="en-CA" sz="2400" i="1" dirty="0">
                <a:solidFill>
                  <a:srgbClr val="000000"/>
                </a:solidFill>
                <a:latin typeface="Arial" charset="0"/>
                <a:ea typeface="ＭＳ Ｐゴシック" charset="0"/>
                <a:cs typeface="ＭＳ Ｐゴシック" charset="0"/>
              </a:rPr>
              <a:t>To be continued</a:t>
            </a:r>
            <a:r>
              <a:rPr lang="is-IS" sz="2400" i="1" dirty="0">
                <a:solidFill>
                  <a:srgbClr val="000000"/>
                </a:solidFill>
                <a:latin typeface="Arial" charset="0"/>
                <a:ea typeface="ＭＳ Ｐゴシック" charset="0"/>
                <a:cs typeface="ＭＳ Ｐゴシック" charset="0"/>
              </a:rPr>
              <a:t>…</a:t>
            </a:r>
            <a:endParaRPr lang="en-US" sz="2400" i="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420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US"/>
              <a:t>Fulfillment-pull model</a:t>
            </a:r>
          </a:p>
        </p:txBody>
      </p:sp>
      <p:graphicFrame>
        <p:nvGraphicFramePr>
          <p:cNvPr id="1891444" name="Group 116"/>
          <p:cNvGraphicFramePr>
            <a:graphicFrameLocks noGrp="1"/>
          </p:cNvGraphicFramePr>
          <p:nvPr/>
        </p:nvGraphicFramePr>
        <p:xfrm>
          <a:off x="2044700" y="1155700"/>
          <a:ext cx="5062538" cy="4111626"/>
        </p:xfrm>
        <a:graphic>
          <a:graphicData uri="http://schemas.openxmlformats.org/drawingml/2006/table">
            <a:tbl>
              <a:tblPr/>
              <a:tblGrid>
                <a:gridCol w="5062538">
                  <a:extLst>
                    <a:ext uri="{9D8B030D-6E8A-4147-A177-3AD203B41FA5}">
                      <a16:colId xmlns:a16="http://schemas.microsoft.com/office/drawing/2014/main" val="20000"/>
                    </a:ext>
                  </a:extLst>
                </a:gridCol>
              </a:tblGrid>
              <a:tr h="58113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tx1"/>
                          </a:solidFill>
                          <a:effectLst/>
                          <a:latin typeface="Arial" charset="0"/>
                        </a:rPr>
                        <a:t>Power Supplies</a:t>
                      </a:r>
                    </a:p>
                  </a:txBody>
                  <a:tcPr marT="45728" marB="45728"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0"/>
                  </a:ext>
                </a:extLst>
              </a:tr>
              <a:tr h="579545">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tx1"/>
                          </a:solidFill>
                          <a:effectLst/>
                          <a:latin typeface="Arial" charset="0"/>
                        </a:rPr>
                        <a:t>Consoles</a:t>
                      </a:r>
                    </a:p>
                  </a:txBody>
                  <a:tcPr marT="45728" marB="45728"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extLst>
                  <a:ext uri="{0D108BD9-81ED-4DB2-BD59-A6C34878D82A}">
                    <a16:rowId xmlns:a16="http://schemas.microsoft.com/office/drawing/2014/main" val="10001"/>
                  </a:ext>
                </a:extLst>
              </a:tr>
              <a:tr h="58113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tx1"/>
                          </a:solidFill>
                          <a:effectLst/>
                          <a:latin typeface="Arial" charset="0"/>
                        </a:rPr>
                        <a:t>Cables</a:t>
                      </a:r>
                    </a:p>
                  </a:txBody>
                  <a:tcPr marT="45728" marB="45728"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2"/>
                  </a:ext>
                </a:extLst>
              </a:tr>
              <a:tr h="58113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tx1"/>
                          </a:solidFill>
                          <a:effectLst/>
                          <a:latin typeface="Arial" charset="0"/>
                        </a:rPr>
                        <a:t>Leads</a:t>
                      </a:r>
                    </a:p>
                  </a:txBody>
                  <a:tcPr marT="45728" marB="45728"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extLst>
                  <a:ext uri="{0D108BD9-81ED-4DB2-BD59-A6C34878D82A}">
                    <a16:rowId xmlns:a16="http://schemas.microsoft.com/office/drawing/2014/main" val="10003"/>
                  </a:ext>
                </a:extLst>
              </a:tr>
              <a:tr h="58113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tx1"/>
                          </a:solidFill>
                          <a:effectLst/>
                          <a:latin typeface="Arial" charset="0"/>
                        </a:rPr>
                        <a:t>Kits</a:t>
                      </a:r>
                    </a:p>
                  </a:txBody>
                  <a:tcPr marT="45728" marB="45728"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4"/>
                  </a:ext>
                </a:extLst>
              </a:tr>
              <a:tr h="579545">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tx1"/>
                          </a:solidFill>
                          <a:effectLst/>
                          <a:latin typeface="Arial" charset="0"/>
                        </a:rPr>
                        <a:t>Torches</a:t>
                      </a:r>
                    </a:p>
                  </a:txBody>
                  <a:tcPr marT="45728" marB="45728"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extLst>
                  <a:ext uri="{0D108BD9-81ED-4DB2-BD59-A6C34878D82A}">
                    <a16:rowId xmlns:a16="http://schemas.microsoft.com/office/drawing/2014/main" val="10005"/>
                  </a:ext>
                </a:extLst>
              </a:tr>
              <a:tr h="62800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tx1"/>
                          </a:solidFill>
                          <a:effectLst/>
                          <a:latin typeface="Arial" charset="0"/>
                        </a:rPr>
                        <a:t>Consumables</a:t>
                      </a:r>
                    </a:p>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endParaRPr kumimoji="0" lang="en-US" sz="1600" b="0" i="0" u="none" strike="noStrike" cap="none" normalizeH="0" baseline="0">
                        <a:ln>
                          <a:noFill/>
                        </a:ln>
                        <a:solidFill>
                          <a:schemeClr val="tx1"/>
                        </a:solidFill>
                        <a:effectLst/>
                        <a:latin typeface="Arial" charset="0"/>
                      </a:endParaRPr>
                    </a:p>
                  </a:txBody>
                  <a:tcPr marT="45728" marB="45728" horzOverflow="overflow">
                    <a:lnL cap="flat">
                      <a:noFill/>
                    </a:lnL>
                    <a:lnR cap="flat">
                      <a:noFill/>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extLst>
                  <a:ext uri="{0D108BD9-81ED-4DB2-BD59-A6C34878D82A}">
                    <a16:rowId xmlns:a16="http://schemas.microsoft.com/office/drawing/2014/main" val="10006"/>
                  </a:ext>
                </a:extLst>
              </a:tr>
            </a:tbl>
          </a:graphicData>
        </a:graphic>
      </p:graphicFrame>
      <p:sp>
        <p:nvSpPr>
          <p:cNvPr id="1891460" name="Line 132"/>
          <p:cNvSpPr>
            <a:spLocks noChangeShapeType="1"/>
          </p:cNvSpPr>
          <p:nvPr/>
        </p:nvSpPr>
        <p:spPr bwMode="auto">
          <a:xfrm>
            <a:off x="8159915" y="3189288"/>
            <a:ext cx="981075"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grpSp>
        <p:nvGrpSpPr>
          <p:cNvPr id="1891491" name="Group 163"/>
          <p:cNvGrpSpPr>
            <a:grpSpLocks/>
          </p:cNvGrpSpPr>
          <p:nvPr/>
        </p:nvGrpSpPr>
        <p:grpSpPr bwMode="auto">
          <a:xfrm>
            <a:off x="4089401" y="1444976"/>
            <a:ext cx="2695575" cy="3489325"/>
            <a:chOff x="1712" y="910"/>
            <a:chExt cx="1698" cy="2198"/>
          </a:xfrm>
        </p:grpSpPr>
        <p:sp>
          <p:nvSpPr>
            <p:cNvPr id="8255" name="Line 117"/>
            <p:cNvSpPr>
              <a:spLocks noChangeShapeType="1"/>
            </p:cNvSpPr>
            <p:nvPr/>
          </p:nvSpPr>
          <p:spPr bwMode="auto">
            <a:xfrm>
              <a:off x="1712" y="910"/>
              <a:ext cx="762"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6" name="Line 121"/>
            <p:cNvSpPr>
              <a:spLocks noChangeShapeType="1"/>
            </p:cNvSpPr>
            <p:nvPr/>
          </p:nvSpPr>
          <p:spPr bwMode="auto">
            <a:xfrm>
              <a:off x="2464" y="1268"/>
              <a:ext cx="618"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7" name="Line 125"/>
            <p:cNvSpPr>
              <a:spLocks noChangeShapeType="1"/>
            </p:cNvSpPr>
            <p:nvPr/>
          </p:nvSpPr>
          <p:spPr bwMode="auto">
            <a:xfrm>
              <a:off x="2944" y="1642"/>
              <a:ext cx="338"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8" name="Line 129"/>
            <p:cNvSpPr>
              <a:spLocks noChangeShapeType="1"/>
            </p:cNvSpPr>
            <p:nvPr/>
          </p:nvSpPr>
          <p:spPr bwMode="auto">
            <a:xfrm>
              <a:off x="2880" y="2009"/>
              <a:ext cx="386"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9" name="Line 133"/>
            <p:cNvSpPr>
              <a:spLocks noChangeShapeType="1"/>
            </p:cNvSpPr>
            <p:nvPr/>
          </p:nvSpPr>
          <p:spPr bwMode="auto">
            <a:xfrm>
              <a:off x="2728" y="2375"/>
              <a:ext cx="618"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60" name="Line 137"/>
            <p:cNvSpPr>
              <a:spLocks noChangeShapeType="1"/>
            </p:cNvSpPr>
            <p:nvPr/>
          </p:nvSpPr>
          <p:spPr bwMode="auto">
            <a:xfrm>
              <a:off x="2632" y="2741"/>
              <a:ext cx="618"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61" name="Line 141"/>
            <p:cNvSpPr>
              <a:spLocks noChangeShapeType="1"/>
            </p:cNvSpPr>
            <p:nvPr/>
          </p:nvSpPr>
          <p:spPr bwMode="auto">
            <a:xfrm>
              <a:off x="3224" y="3108"/>
              <a:ext cx="186"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grpSp>
      <p:grpSp>
        <p:nvGrpSpPr>
          <p:cNvPr id="1891490" name="Group 162"/>
          <p:cNvGrpSpPr>
            <a:grpSpLocks/>
          </p:cNvGrpSpPr>
          <p:nvPr/>
        </p:nvGrpSpPr>
        <p:grpSpPr bwMode="auto">
          <a:xfrm>
            <a:off x="5340354" y="1443389"/>
            <a:ext cx="1628775" cy="3489325"/>
            <a:chOff x="2500" y="909"/>
            <a:chExt cx="1026" cy="2198"/>
          </a:xfrm>
        </p:grpSpPr>
        <p:sp>
          <p:nvSpPr>
            <p:cNvPr id="8248" name="Line 118"/>
            <p:cNvSpPr>
              <a:spLocks noChangeShapeType="1"/>
            </p:cNvSpPr>
            <p:nvPr/>
          </p:nvSpPr>
          <p:spPr bwMode="auto">
            <a:xfrm>
              <a:off x="2500" y="909"/>
              <a:ext cx="1026"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49" name="Line 122"/>
            <p:cNvSpPr>
              <a:spLocks noChangeShapeType="1"/>
            </p:cNvSpPr>
            <p:nvPr/>
          </p:nvSpPr>
          <p:spPr bwMode="auto">
            <a:xfrm>
              <a:off x="3084" y="1275"/>
              <a:ext cx="426"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0" name="Line 126"/>
            <p:cNvSpPr>
              <a:spLocks noChangeShapeType="1"/>
            </p:cNvSpPr>
            <p:nvPr/>
          </p:nvSpPr>
          <p:spPr bwMode="auto">
            <a:xfrm>
              <a:off x="3300" y="1641"/>
              <a:ext cx="210"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1" name="Line 130"/>
            <p:cNvSpPr>
              <a:spLocks noChangeShapeType="1"/>
            </p:cNvSpPr>
            <p:nvPr/>
          </p:nvSpPr>
          <p:spPr bwMode="auto">
            <a:xfrm>
              <a:off x="3276" y="2008"/>
              <a:ext cx="234"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2" name="Line 134"/>
            <p:cNvSpPr>
              <a:spLocks noChangeShapeType="1"/>
            </p:cNvSpPr>
            <p:nvPr/>
          </p:nvSpPr>
          <p:spPr bwMode="auto">
            <a:xfrm>
              <a:off x="3364" y="2374"/>
              <a:ext cx="146"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3" name="Line 138"/>
            <p:cNvSpPr>
              <a:spLocks noChangeShapeType="1"/>
            </p:cNvSpPr>
            <p:nvPr/>
          </p:nvSpPr>
          <p:spPr bwMode="auto">
            <a:xfrm>
              <a:off x="3260" y="2740"/>
              <a:ext cx="250"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54" name="Line 142"/>
            <p:cNvSpPr>
              <a:spLocks noChangeShapeType="1"/>
            </p:cNvSpPr>
            <p:nvPr/>
          </p:nvSpPr>
          <p:spPr bwMode="auto">
            <a:xfrm>
              <a:off x="3436" y="3107"/>
              <a:ext cx="74"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grpSp>
      <p:grpSp>
        <p:nvGrpSpPr>
          <p:cNvPr id="1891489" name="Group 161"/>
          <p:cNvGrpSpPr>
            <a:grpSpLocks/>
          </p:cNvGrpSpPr>
          <p:nvPr/>
        </p:nvGrpSpPr>
        <p:grpSpPr bwMode="auto">
          <a:xfrm>
            <a:off x="7137576" y="1444976"/>
            <a:ext cx="981075" cy="3489325"/>
            <a:chOff x="3536" y="910"/>
            <a:chExt cx="618" cy="2198"/>
          </a:xfrm>
        </p:grpSpPr>
        <p:sp>
          <p:nvSpPr>
            <p:cNvPr id="8241" name="Line 119"/>
            <p:cNvSpPr>
              <a:spLocks noChangeShapeType="1"/>
            </p:cNvSpPr>
            <p:nvPr/>
          </p:nvSpPr>
          <p:spPr bwMode="auto">
            <a:xfrm>
              <a:off x="3536" y="910"/>
              <a:ext cx="618" cy="1086"/>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42" name="Line 123"/>
            <p:cNvSpPr>
              <a:spLocks noChangeShapeType="1"/>
            </p:cNvSpPr>
            <p:nvPr/>
          </p:nvSpPr>
          <p:spPr bwMode="auto">
            <a:xfrm>
              <a:off x="3536" y="1276"/>
              <a:ext cx="601" cy="735"/>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43" name="Line 127"/>
            <p:cNvSpPr>
              <a:spLocks noChangeShapeType="1"/>
            </p:cNvSpPr>
            <p:nvPr/>
          </p:nvSpPr>
          <p:spPr bwMode="auto">
            <a:xfrm>
              <a:off x="3536" y="1642"/>
              <a:ext cx="609" cy="358"/>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44" name="Line 131"/>
            <p:cNvSpPr>
              <a:spLocks noChangeShapeType="1"/>
            </p:cNvSpPr>
            <p:nvPr/>
          </p:nvSpPr>
          <p:spPr bwMode="auto">
            <a:xfrm>
              <a:off x="3536" y="2009"/>
              <a:ext cx="618" cy="0"/>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45" name="Line 135"/>
            <p:cNvSpPr>
              <a:spLocks noChangeShapeType="1"/>
            </p:cNvSpPr>
            <p:nvPr/>
          </p:nvSpPr>
          <p:spPr bwMode="auto">
            <a:xfrm flipV="1">
              <a:off x="3536" y="2000"/>
              <a:ext cx="618" cy="375"/>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46" name="Line 139"/>
            <p:cNvSpPr>
              <a:spLocks noChangeShapeType="1"/>
            </p:cNvSpPr>
            <p:nvPr/>
          </p:nvSpPr>
          <p:spPr bwMode="auto">
            <a:xfrm flipV="1">
              <a:off x="3536" y="2006"/>
              <a:ext cx="618" cy="735"/>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47" name="Line 143"/>
            <p:cNvSpPr>
              <a:spLocks noChangeShapeType="1"/>
            </p:cNvSpPr>
            <p:nvPr/>
          </p:nvSpPr>
          <p:spPr bwMode="auto">
            <a:xfrm flipV="1">
              <a:off x="3536" y="2014"/>
              <a:ext cx="610" cy="1094"/>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grpSp>
      <p:sp>
        <p:nvSpPr>
          <p:cNvPr id="8215" name="Line 153"/>
          <p:cNvSpPr>
            <a:spLocks noChangeShapeType="1"/>
          </p:cNvSpPr>
          <p:nvPr/>
        </p:nvSpPr>
        <p:spPr bwMode="auto">
          <a:xfrm>
            <a:off x="5054776" y="5657850"/>
            <a:ext cx="981075" cy="0"/>
          </a:xfrm>
          <a:prstGeom prst="line">
            <a:avLst/>
          </a:prstGeom>
          <a:noFill/>
          <a:ln w="5715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16" name="Line 154"/>
          <p:cNvSpPr>
            <a:spLocks noChangeShapeType="1"/>
          </p:cNvSpPr>
          <p:nvPr/>
        </p:nvSpPr>
        <p:spPr bwMode="auto">
          <a:xfrm>
            <a:off x="6077027" y="5656263"/>
            <a:ext cx="981075" cy="0"/>
          </a:xfrm>
          <a:prstGeom prst="line">
            <a:avLst/>
          </a:prstGeom>
          <a:noFill/>
          <a:ln w="76200" cmpd="tri">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17" name="Line 155"/>
          <p:cNvSpPr>
            <a:spLocks noChangeShapeType="1"/>
          </p:cNvSpPr>
          <p:nvPr/>
        </p:nvSpPr>
        <p:spPr bwMode="auto">
          <a:xfrm>
            <a:off x="7099343" y="5657850"/>
            <a:ext cx="981075" cy="0"/>
          </a:xfrm>
          <a:prstGeom prst="line">
            <a:avLst/>
          </a:prstGeom>
          <a:noFill/>
          <a:ln w="57150">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18" name="Line 156"/>
          <p:cNvSpPr>
            <a:spLocks noChangeShapeType="1"/>
          </p:cNvSpPr>
          <p:nvPr/>
        </p:nvSpPr>
        <p:spPr bwMode="auto">
          <a:xfrm>
            <a:off x="8121826" y="5657850"/>
            <a:ext cx="981075"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50000"/>
              </a:spcBef>
              <a:buClr>
                <a:srgbClr val="000000"/>
              </a:buClr>
              <a:buFontTx/>
              <a:buNone/>
            </a:pPr>
            <a:endParaRPr lang="en-CA" sz="1600">
              <a:solidFill>
                <a:srgbClr val="000000"/>
              </a:solidFill>
            </a:endParaRPr>
          </a:p>
        </p:txBody>
      </p:sp>
      <p:sp>
        <p:nvSpPr>
          <p:cNvPr id="8219" name="Rectangle 157"/>
          <p:cNvSpPr>
            <a:spLocks noChangeArrowheads="1"/>
          </p:cNvSpPr>
          <p:nvPr/>
        </p:nvSpPr>
        <p:spPr bwMode="auto">
          <a:xfrm>
            <a:off x="5095241" y="5769325"/>
            <a:ext cx="914433"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20000"/>
              </a:spcBef>
              <a:buClr>
                <a:srgbClr val="000000"/>
              </a:buClr>
              <a:buFont typeface="Wingdings" pitchFamily="2" charset="2"/>
              <a:buNone/>
            </a:pPr>
            <a:r>
              <a:rPr lang="en-US" sz="1600">
                <a:solidFill>
                  <a:srgbClr val="000000"/>
                </a:solidFill>
              </a:rPr>
              <a:t>Material</a:t>
            </a:r>
            <a:br>
              <a:rPr lang="en-US" sz="1600">
                <a:solidFill>
                  <a:srgbClr val="000000"/>
                </a:solidFill>
              </a:rPr>
            </a:br>
            <a:r>
              <a:rPr lang="en-US" sz="1600">
                <a:solidFill>
                  <a:srgbClr val="000000"/>
                </a:solidFill>
              </a:rPr>
              <a:t>lead</a:t>
            </a:r>
            <a:br>
              <a:rPr lang="en-US" sz="1600">
                <a:solidFill>
                  <a:srgbClr val="000000"/>
                </a:solidFill>
              </a:rPr>
            </a:br>
            <a:r>
              <a:rPr lang="en-US" sz="1600">
                <a:solidFill>
                  <a:srgbClr val="000000"/>
                </a:solidFill>
              </a:rPr>
              <a:t>time</a:t>
            </a:r>
          </a:p>
        </p:txBody>
      </p:sp>
      <p:sp>
        <p:nvSpPr>
          <p:cNvPr id="8220" name="Rectangle 158"/>
          <p:cNvSpPr>
            <a:spLocks noChangeArrowheads="1"/>
          </p:cNvSpPr>
          <p:nvPr/>
        </p:nvSpPr>
        <p:spPr bwMode="auto">
          <a:xfrm>
            <a:off x="6228816" y="5807077"/>
            <a:ext cx="604653" cy="5847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20000"/>
              </a:spcBef>
              <a:buClr>
                <a:srgbClr val="000000"/>
              </a:buClr>
              <a:buFont typeface="Wingdings" pitchFamily="2" charset="2"/>
              <a:buNone/>
            </a:pPr>
            <a:r>
              <a:rPr lang="en-US" sz="1600">
                <a:solidFill>
                  <a:srgbClr val="000000"/>
                </a:solidFill>
              </a:rPr>
              <a:t>Build</a:t>
            </a:r>
            <a:br>
              <a:rPr lang="en-US" sz="1600">
                <a:solidFill>
                  <a:srgbClr val="000000"/>
                </a:solidFill>
              </a:rPr>
            </a:br>
            <a:r>
              <a:rPr lang="en-US" sz="1600">
                <a:solidFill>
                  <a:srgbClr val="000000"/>
                </a:solidFill>
              </a:rPr>
              <a:t>time</a:t>
            </a:r>
          </a:p>
        </p:txBody>
      </p:sp>
      <p:sp>
        <p:nvSpPr>
          <p:cNvPr id="8221" name="Rectangle 159"/>
          <p:cNvSpPr>
            <a:spLocks noChangeArrowheads="1"/>
          </p:cNvSpPr>
          <p:nvPr/>
        </p:nvSpPr>
        <p:spPr bwMode="auto">
          <a:xfrm>
            <a:off x="7210610" y="5794725"/>
            <a:ext cx="702436"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20000"/>
              </a:spcBef>
              <a:buClr>
                <a:srgbClr val="000000"/>
              </a:buClr>
              <a:buFont typeface="Wingdings" pitchFamily="2" charset="2"/>
              <a:buNone/>
            </a:pPr>
            <a:r>
              <a:rPr lang="en-US" sz="1600">
                <a:solidFill>
                  <a:srgbClr val="000000"/>
                </a:solidFill>
              </a:rPr>
              <a:t>Pick &amp;</a:t>
            </a:r>
            <a:br>
              <a:rPr lang="en-US" sz="1600">
                <a:solidFill>
                  <a:srgbClr val="000000"/>
                </a:solidFill>
              </a:rPr>
            </a:br>
            <a:r>
              <a:rPr lang="en-US" sz="1600">
                <a:solidFill>
                  <a:srgbClr val="000000"/>
                </a:solidFill>
              </a:rPr>
              <a:t>pack</a:t>
            </a:r>
            <a:br>
              <a:rPr lang="en-US" sz="1600">
                <a:solidFill>
                  <a:srgbClr val="000000"/>
                </a:solidFill>
              </a:rPr>
            </a:br>
            <a:r>
              <a:rPr lang="en-US" sz="1600">
                <a:solidFill>
                  <a:srgbClr val="000000"/>
                </a:solidFill>
              </a:rPr>
              <a:t>time</a:t>
            </a:r>
          </a:p>
        </p:txBody>
      </p:sp>
      <p:sp>
        <p:nvSpPr>
          <p:cNvPr id="8222" name="Rectangle 160"/>
          <p:cNvSpPr>
            <a:spLocks noChangeArrowheads="1"/>
          </p:cNvSpPr>
          <p:nvPr/>
        </p:nvSpPr>
        <p:spPr bwMode="auto">
          <a:xfrm>
            <a:off x="8309141" y="5783265"/>
            <a:ext cx="566181" cy="5847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20000"/>
              </a:spcBef>
              <a:buClr>
                <a:srgbClr val="000000"/>
              </a:buClr>
              <a:buFont typeface="Wingdings" pitchFamily="2" charset="2"/>
              <a:buNone/>
            </a:pPr>
            <a:r>
              <a:rPr lang="en-US" sz="1600">
                <a:solidFill>
                  <a:srgbClr val="000000"/>
                </a:solidFill>
              </a:rPr>
              <a:t>Ship</a:t>
            </a:r>
            <a:br>
              <a:rPr lang="en-US" sz="1600">
                <a:solidFill>
                  <a:srgbClr val="000000"/>
                </a:solidFill>
              </a:rPr>
            </a:br>
            <a:r>
              <a:rPr lang="en-US" sz="1600">
                <a:solidFill>
                  <a:srgbClr val="000000"/>
                </a:solidFill>
              </a:rPr>
              <a:t>time</a:t>
            </a:r>
          </a:p>
        </p:txBody>
      </p:sp>
      <p:grpSp>
        <p:nvGrpSpPr>
          <p:cNvPr id="1891499" name="Group 171"/>
          <p:cNvGrpSpPr>
            <a:grpSpLocks/>
          </p:cNvGrpSpPr>
          <p:nvPr/>
        </p:nvGrpSpPr>
        <p:grpSpPr bwMode="auto">
          <a:xfrm>
            <a:off x="6946900" y="1358900"/>
            <a:ext cx="152400" cy="3644900"/>
            <a:chOff x="3416" y="856"/>
            <a:chExt cx="96" cy="2296"/>
          </a:xfrm>
        </p:grpSpPr>
        <p:sp>
          <p:nvSpPr>
            <p:cNvPr id="8234" name="Rectangle 164"/>
            <p:cNvSpPr>
              <a:spLocks noChangeArrowheads="1"/>
            </p:cNvSpPr>
            <p:nvPr/>
          </p:nvSpPr>
          <p:spPr bwMode="auto">
            <a:xfrm>
              <a:off x="3416" y="856"/>
              <a:ext cx="96" cy="96"/>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8235" name="Rectangle 165"/>
            <p:cNvSpPr>
              <a:spLocks noChangeArrowheads="1"/>
            </p:cNvSpPr>
            <p:nvPr/>
          </p:nvSpPr>
          <p:spPr bwMode="auto">
            <a:xfrm>
              <a:off x="3416" y="1224"/>
              <a:ext cx="96" cy="96"/>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8236" name="Rectangle 166"/>
            <p:cNvSpPr>
              <a:spLocks noChangeArrowheads="1"/>
            </p:cNvSpPr>
            <p:nvPr/>
          </p:nvSpPr>
          <p:spPr bwMode="auto">
            <a:xfrm>
              <a:off x="3416" y="1592"/>
              <a:ext cx="96" cy="96"/>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8237" name="Rectangle 167"/>
            <p:cNvSpPr>
              <a:spLocks noChangeArrowheads="1"/>
            </p:cNvSpPr>
            <p:nvPr/>
          </p:nvSpPr>
          <p:spPr bwMode="auto">
            <a:xfrm>
              <a:off x="3416" y="1960"/>
              <a:ext cx="96" cy="96"/>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8238" name="Rectangle 168"/>
            <p:cNvSpPr>
              <a:spLocks noChangeArrowheads="1"/>
            </p:cNvSpPr>
            <p:nvPr/>
          </p:nvSpPr>
          <p:spPr bwMode="auto">
            <a:xfrm>
              <a:off x="3416" y="2328"/>
              <a:ext cx="96" cy="96"/>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8239" name="Rectangle 169"/>
            <p:cNvSpPr>
              <a:spLocks noChangeArrowheads="1"/>
            </p:cNvSpPr>
            <p:nvPr/>
          </p:nvSpPr>
          <p:spPr bwMode="auto">
            <a:xfrm>
              <a:off x="3416" y="2688"/>
              <a:ext cx="96" cy="96"/>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8240" name="Rectangle 170"/>
            <p:cNvSpPr>
              <a:spLocks noChangeArrowheads="1"/>
            </p:cNvSpPr>
            <p:nvPr/>
          </p:nvSpPr>
          <p:spPr bwMode="auto">
            <a:xfrm>
              <a:off x="3416" y="3056"/>
              <a:ext cx="96" cy="96"/>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grpSp>
      <p:sp>
        <p:nvSpPr>
          <p:cNvPr id="1891504" name="Rectangle 176"/>
          <p:cNvSpPr>
            <a:spLocks noChangeArrowheads="1"/>
          </p:cNvSpPr>
          <p:nvPr/>
        </p:nvSpPr>
        <p:spPr bwMode="auto">
          <a:xfrm>
            <a:off x="8039100" y="3111500"/>
            <a:ext cx="152400" cy="152400"/>
          </a:xfrm>
          <a:prstGeom prst="rect">
            <a:avLst/>
          </a:prstGeom>
          <a:solidFill>
            <a:srgbClr val="0000FF"/>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1891509" name="Rectangle 181"/>
          <p:cNvSpPr>
            <a:spLocks noChangeArrowheads="1"/>
          </p:cNvSpPr>
          <p:nvPr/>
        </p:nvSpPr>
        <p:spPr bwMode="auto">
          <a:xfrm>
            <a:off x="5029200" y="5575300"/>
            <a:ext cx="152400" cy="152400"/>
          </a:xfrm>
          <a:prstGeom prst="rect">
            <a:avLst/>
          </a:prstGeom>
          <a:solidFill>
            <a:srgbClr val="339933"/>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1891510" name="Rectangle 182"/>
          <p:cNvSpPr>
            <a:spLocks noChangeArrowheads="1"/>
          </p:cNvSpPr>
          <p:nvPr/>
        </p:nvSpPr>
        <p:spPr bwMode="auto">
          <a:xfrm>
            <a:off x="6083300" y="5575300"/>
            <a:ext cx="152400" cy="152400"/>
          </a:xfrm>
          <a:prstGeom prst="rect">
            <a:avLst/>
          </a:prstGeom>
          <a:solidFill>
            <a:schemeClr val="folHlink"/>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1891511" name="Rectangle 183"/>
          <p:cNvSpPr>
            <a:spLocks noChangeArrowheads="1"/>
          </p:cNvSpPr>
          <p:nvPr/>
        </p:nvSpPr>
        <p:spPr bwMode="auto">
          <a:xfrm>
            <a:off x="7073900" y="5575300"/>
            <a:ext cx="152400" cy="152400"/>
          </a:xfrm>
          <a:prstGeom prst="rect">
            <a:avLst/>
          </a:prstGeom>
          <a:solidFill>
            <a:srgbClr val="0000FF"/>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grpSp>
        <p:nvGrpSpPr>
          <p:cNvPr id="1891513" name="Group 185"/>
          <p:cNvGrpSpPr>
            <a:grpSpLocks/>
          </p:cNvGrpSpPr>
          <p:nvPr/>
        </p:nvGrpSpPr>
        <p:grpSpPr bwMode="auto">
          <a:xfrm>
            <a:off x="9050110" y="2971802"/>
            <a:ext cx="977900" cy="1811338"/>
            <a:chOff x="4741" y="1872"/>
            <a:chExt cx="616" cy="1141"/>
          </a:xfrm>
        </p:grpSpPr>
        <p:sp>
          <p:nvSpPr>
            <p:cNvPr id="8232" name="Rectangle 180"/>
            <p:cNvSpPr>
              <a:spLocks noChangeArrowheads="1"/>
            </p:cNvSpPr>
            <p:nvPr/>
          </p:nvSpPr>
          <p:spPr bwMode="auto">
            <a:xfrm>
              <a:off x="4800" y="1872"/>
              <a:ext cx="272" cy="272"/>
            </a:xfrm>
            <a:prstGeom prst="rect">
              <a:avLst/>
            </a:prstGeom>
            <a:solidFill>
              <a:schemeClr val="tx1"/>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8233" name="Rectangle 184"/>
            <p:cNvSpPr>
              <a:spLocks noChangeArrowheads="1"/>
            </p:cNvSpPr>
            <p:nvPr/>
          </p:nvSpPr>
          <p:spPr bwMode="auto">
            <a:xfrm>
              <a:off x="4741" y="2179"/>
              <a:ext cx="616" cy="83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spcBef>
                  <a:spcPct val="20000"/>
                </a:spcBef>
                <a:buClr>
                  <a:srgbClr val="000000"/>
                </a:buClr>
                <a:buFont typeface="Wingdings" pitchFamily="2" charset="2"/>
                <a:buNone/>
              </a:pPr>
              <a:r>
                <a:rPr lang="en-US" sz="1600" i="1" dirty="0">
                  <a:solidFill>
                    <a:srgbClr val="000000"/>
                  </a:solidFill>
                </a:rPr>
                <a:t>Customer</a:t>
              </a:r>
              <a:br>
                <a:rPr lang="en-US" sz="1600" i="1" dirty="0">
                  <a:solidFill>
                    <a:srgbClr val="000000"/>
                  </a:solidFill>
                </a:rPr>
              </a:br>
              <a:r>
                <a:rPr lang="en-US" sz="1600" i="1" dirty="0">
                  <a:solidFill>
                    <a:srgbClr val="000000"/>
                  </a:solidFill>
                </a:rPr>
                <a:t>Order</a:t>
              </a:r>
              <a:br>
                <a:rPr lang="en-US" sz="1600" i="1" dirty="0">
                  <a:solidFill>
                    <a:srgbClr val="000000"/>
                  </a:solidFill>
                </a:rPr>
              </a:br>
              <a:r>
                <a:rPr lang="en-US" sz="1600" dirty="0">
                  <a:solidFill>
                    <a:srgbClr val="000000"/>
                  </a:solidFill>
                </a:rPr>
                <a:t>Desired</a:t>
              </a:r>
              <a:br>
                <a:rPr lang="en-US" sz="1600" dirty="0">
                  <a:solidFill>
                    <a:srgbClr val="000000"/>
                  </a:solidFill>
                </a:rPr>
              </a:br>
              <a:r>
                <a:rPr lang="en-US" sz="1600" dirty="0">
                  <a:solidFill>
                    <a:srgbClr val="000000"/>
                  </a:solidFill>
                </a:rPr>
                <a:t>Delivery</a:t>
              </a:r>
              <a:br>
                <a:rPr lang="en-US" sz="1600" dirty="0">
                  <a:solidFill>
                    <a:srgbClr val="000000"/>
                  </a:solidFill>
                </a:rPr>
              </a:br>
              <a:r>
                <a:rPr lang="en-US" sz="1600" dirty="0">
                  <a:solidFill>
                    <a:srgbClr val="000000"/>
                  </a:solidFill>
                </a:rPr>
                <a:t>Date</a:t>
              </a:r>
            </a:p>
          </p:txBody>
        </p:sp>
      </p:grpSp>
      <p:sp>
        <p:nvSpPr>
          <p:cNvPr id="1891514" name="Rectangle 186"/>
          <p:cNvSpPr>
            <a:spLocks noChangeArrowheads="1"/>
          </p:cNvSpPr>
          <p:nvPr/>
        </p:nvSpPr>
        <p:spPr bwMode="auto">
          <a:xfrm>
            <a:off x="2092950" y="5453064"/>
            <a:ext cx="2440540" cy="400110"/>
          </a:xfrm>
          <a:prstGeom prst="rect">
            <a:avLst/>
          </a:prstGeom>
          <a:solidFill>
            <a:srgbClr val="0000FF"/>
          </a:solidFill>
          <a:ln>
            <a:noFill/>
          </a:ln>
          <a:effectLst/>
          <a:extLs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20000"/>
              </a:spcBef>
              <a:buClr>
                <a:srgbClr val="000000"/>
              </a:buClr>
              <a:buFont typeface="Wingdings" pitchFamily="2" charset="2"/>
              <a:buNone/>
            </a:pPr>
            <a:r>
              <a:rPr lang="en-US" sz="2000" i="1">
                <a:solidFill>
                  <a:srgbClr val="FFFFFF"/>
                </a:solidFill>
              </a:rPr>
              <a:t>ERP generates signals</a:t>
            </a:r>
          </a:p>
        </p:txBody>
      </p:sp>
      <p:sp>
        <p:nvSpPr>
          <p:cNvPr id="1891516" name="Rectangle 188"/>
          <p:cNvSpPr>
            <a:spLocks noChangeArrowheads="1"/>
          </p:cNvSpPr>
          <p:nvPr/>
        </p:nvSpPr>
        <p:spPr bwMode="auto">
          <a:xfrm>
            <a:off x="8077200" y="5575300"/>
            <a:ext cx="152400" cy="152400"/>
          </a:xfrm>
          <a:prstGeom prst="rect">
            <a:avLst/>
          </a:prstGeom>
          <a:solidFill>
            <a:srgbClr val="000000"/>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50000"/>
              </a:spcBef>
              <a:buClr>
                <a:srgbClr val="000000"/>
              </a:buClr>
              <a:buFontTx/>
              <a:buNone/>
            </a:pPr>
            <a:endParaRPr lang="en-CA" sz="1600">
              <a:solidFill>
                <a:srgbClr val="000000"/>
              </a:solidFill>
            </a:endParaRPr>
          </a:p>
        </p:txBody>
      </p:sp>
      <p:sp>
        <p:nvSpPr>
          <p:cNvPr id="1891515" name="AutoShape 187"/>
          <p:cNvSpPr>
            <a:spLocks noChangeArrowheads="1"/>
          </p:cNvSpPr>
          <p:nvPr/>
        </p:nvSpPr>
        <p:spPr bwMode="auto">
          <a:xfrm rot="16200000" flipH="1">
            <a:off x="5103195" y="3033270"/>
            <a:ext cx="3844925" cy="306387"/>
          </a:xfrm>
          <a:prstGeom prst="roundRect">
            <a:avLst>
              <a:gd name="adj" fmla="val 16667"/>
            </a:avLst>
          </a:prstGeom>
          <a:solidFill>
            <a:schemeClr val="hlink"/>
          </a:solidFill>
          <a:ln w="12700">
            <a:solidFill>
              <a:srgbClr val="0000FF"/>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endParaRPr>
          </a:p>
        </p:txBody>
      </p:sp>
    </p:spTree>
    <p:extLst>
      <p:ext uri="{BB962C8B-B14F-4D97-AF65-F5344CB8AC3E}">
        <p14:creationId xmlns:p14="http://schemas.microsoft.com/office/powerpoint/2010/main" val="302476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915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891460"/>
                                        </p:tgtEl>
                                        <p:attrNameLst>
                                          <p:attrName>style.visibility</p:attrName>
                                        </p:attrNameLst>
                                      </p:cBhvr>
                                      <p:to>
                                        <p:strVal val="visible"/>
                                      </p:to>
                                    </p:set>
                                    <p:animEffect transition="in" filter="wipe(right)">
                                      <p:cBhvr>
                                        <p:cTn id="11" dur="1000"/>
                                        <p:tgtEl>
                                          <p:spTgt spid="189146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91504"/>
                                        </p:tgtEl>
                                        <p:attrNameLst>
                                          <p:attrName>style.visibility</p:attrName>
                                        </p:attrNameLst>
                                      </p:cBhvr>
                                      <p:to>
                                        <p:strVal val="visible"/>
                                      </p:to>
                                    </p:set>
                                    <p:animEffect transition="in" filter="fade">
                                      <p:cBhvr>
                                        <p:cTn id="16" dur="2000"/>
                                        <p:tgtEl>
                                          <p:spTgt spid="18915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1891489"/>
                                        </p:tgtEl>
                                        <p:attrNameLst>
                                          <p:attrName>style.visibility</p:attrName>
                                        </p:attrNameLst>
                                      </p:cBhvr>
                                      <p:to>
                                        <p:strVal val="visible"/>
                                      </p:to>
                                    </p:set>
                                    <p:animEffect transition="in" filter="wipe(right)">
                                      <p:cBhvr>
                                        <p:cTn id="21" dur="500"/>
                                        <p:tgtEl>
                                          <p:spTgt spid="189148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891499"/>
                                        </p:tgtEl>
                                        <p:attrNameLst>
                                          <p:attrName>style.visibility</p:attrName>
                                        </p:attrNameLst>
                                      </p:cBhvr>
                                      <p:to>
                                        <p:strVal val="visible"/>
                                      </p:to>
                                    </p:set>
                                    <p:animEffect transition="in" filter="fade">
                                      <p:cBhvr>
                                        <p:cTn id="26" dur="1000"/>
                                        <p:tgtEl>
                                          <p:spTgt spid="18914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1891490"/>
                                        </p:tgtEl>
                                        <p:attrNameLst>
                                          <p:attrName>style.visibility</p:attrName>
                                        </p:attrNameLst>
                                      </p:cBhvr>
                                      <p:to>
                                        <p:strVal val="visible"/>
                                      </p:to>
                                    </p:set>
                                    <p:animEffect transition="in" filter="wipe(right)">
                                      <p:cBhvr>
                                        <p:cTn id="31" dur="1000"/>
                                        <p:tgtEl>
                                          <p:spTgt spid="189149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1891491"/>
                                        </p:tgtEl>
                                        <p:attrNameLst>
                                          <p:attrName>style.visibility</p:attrName>
                                        </p:attrNameLst>
                                      </p:cBhvr>
                                      <p:to>
                                        <p:strVal val="visible"/>
                                      </p:to>
                                    </p:set>
                                    <p:animEffect transition="in" filter="wipe(right)">
                                      <p:cBhvr>
                                        <p:cTn id="36" dur="1000"/>
                                        <p:tgtEl>
                                          <p:spTgt spid="18914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915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9150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9150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89151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89151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891511"/>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891515"/>
                                        </p:tgtEl>
                                        <p:attrNameLst>
                                          <p:attrName>style.visibility</p:attrName>
                                        </p:attrNameLst>
                                      </p:cBhvr>
                                      <p:to>
                                        <p:strVal val="visible"/>
                                      </p:to>
                                    </p:set>
                                    <p:animEffect transition="in" filter="wipe(up)">
                                      <p:cBhvr>
                                        <p:cTn id="61" dur="2000"/>
                                        <p:tgtEl>
                                          <p:spTgt spid="189151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xit" presetSubtype="1" fill="hold" grpId="1" nodeType="clickEffect">
                                  <p:stCondLst>
                                    <p:cond delay="0"/>
                                  </p:stCondLst>
                                  <p:childTnLst>
                                    <p:animEffect transition="out" filter="wipe(up)">
                                      <p:cBhvr>
                                        <p:cTn id="65" dur="1000"/>
                                        <p:tgtEl>
                                          <p:spTgt spid="1891515"/>
                                        </p:tgtEl>
                                      </p:cBhvr>
                                    </p:animEffect>
                                    <p:set>
                                      <p:cBhvr>
                                        <p:cTn id="66" dur="1" fill="hold">
                                          <p:stCondLst>
                                            <p:cond delay="999"/>
                                          </p:stCondLst>
                                        </p:cTn>
                                        <p:tgtEl>
                                          <p:spTgt spid="1891515"/>
                                        </p:tgtEl>
                                        <p:attrNameLst>
                                          <p:attrName>style.visibility</p:attrName>
                                        </p:attrNameLst>
                                      </p:cBhvr>
                                      <p:to>
                                        <p:strVal val="hidden"/>
                                      </p:to>
                                    </p:set>
                                  </p:childTnLst>
                                </p:cTn>
                              </p:par>
                              <p:par>
                                <p:cTn id="67" presetID="22" presetClass="exit" presetSubtype="1" fill="hold" nodeType="withEffect">
                                  <p:stCondLst>
                                    <p:cond delay="0"/>
                                  </p:stCondLst>
                                  <p:childTnLst>
                                    <p:animEffect transition="out" filter="wipe(up)">
                                      <p:cBhvr>
                                        <p:cTn id="68" dur="1000"/>
                                        <p:tgtEl>
                                          <p:spTgt spid="1891499"/>
                                        </p:tgtEl>
                                      </p:cBhvr>
                                    </p:animEffect>
                                    <p:set>
                                      <p:cBhvr>
                                        <p:cTn id="69" dur="1" fill="hold">
                                          <p:stCondLst>
                                            <p:cond delay="999"/>
                                          </p:stCondLst>
                                        </p:cTn>
                                        <p:tgtEl>
                                          <p:spTgt spid="189149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891511"/>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891516"/>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8915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1460" grpId="0" animBg="1"/>
      <p:bldP spid="1891504" grpId="0" animBg="1"/>
      <p:bldP spid="1891509" grpId="0" animBg="1"/>
      <p:bldP spid="1891509" grpId="1" animBg="1"/>
      <p:bldP spid="1891510" grpId="0" animBg="1"/>
      <p:bldP spid="1891510" grpId="1" animBg="1"/>
      <p:bldP spid="1891511" grpId="0" animBg="1"/>
      <p:bldP spid="1891511" grpId="1" animBg="1"/>
      <p:bldP spid="1891514" grpId="0" animBg="1"/>
      <p:bldP spid="1891516" grpId="0" animBg="1"/>
      <p:bldP spid="1891516" grpId="1" animBg="1"/>
      <p:bldP spid="1891515" grpId="0" animBg="1"/>
      <p:bldP spid="1891515"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58" name="Rectangle 2"/>
          <p:cNvSpPr>
            <a:spLocks noGrp="1" noChangeArrowheads="1"/>
          </p:cNvSpPr>
          <p:nvPr>
            <p:ph type="title"/>
          </p:nvPr>
        </p:nvSpPr>
        <p:spPr/>
        <p:txBody>
          <a:bodyPr/>
          <a:lstStyle/>
          <a:p>
            <a:r>
              <a:rPr lang="en-US"/>
              <a:t>Reporting it out to the CxOs</a:t>
            </a:r>
          </a:p>
        </p:txBody>
      </p:sp>
      <p:sp>
        <p:nvSpPr>
          <p:cNvPr id="2195459" name="Text Box 3"/>
          <p:cNvSpPr txBox="1">
            <a:spLocks noChangeArrowheads="1"/>
          </p:cNvSpPr>
          <p:nvPr/>
        </p:nvSpPr>
        <p:spPr bwMode="auto">
          <a:xfrm>
            <a:off x="6505581" y="1482727"/>
            <a:ext cx="3922713" cy="120491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a:lnSpc>
                <a:spcPct val="90000"/>
              </a:lnSpc>
              <a:spcBef>
                <a:spcPct val="0"/>
              </a:spcBef>
              <a:buClrTx/>
              <a:buFontTx/>
              <a:buNone/>
            </a:pPr>
            <a:r>
              <a:rPr lang="en-US" sz="1600">
                <a:solidFill>
                  <a:srgbClr val="000000"/>
                </a:solidFill>
                <a:latin typeface="Arial" charset="0"/>
              </a:rPr>
              <a:t>Who owns the process? A process owner/steward/officer </a:t>
            </a:r>
            <a:r>
              <a:rPr lang="en-US" sz="1600" i="1">
                <a:solidFill>
                  <a:srgbClr val="000000"/>
                </a:solidFill>
                <a:latin typeface="Arial" charset="0"/>
              </a:rPr>
              <a:t>must</a:t>
            </a:r>
            <a:r>
              <a:rPr lang="en-US" sz="1600">
                <a:solidFill>
                  <a:srgbClr val="000000"/>
                </a:solidFill>
                <a:latin typeface="Arial" charset="0"/>
              </a:rPr>
              <a:t> be appointed</a:t>
            </a:r>
          </a:p>
          <a:p>
            <a:pPr algn="l">
              <a:lnSpc>
                <a:spcPct val="90000"/>
              </a:lnSpc>
              <a:spcBef>
                <a:spcPct val="0"/>
              </a:spcBef>
              <a:buClrTx/>
              <a:buFontTx/>
              <a:buNone/>
            </a:pPr>
            <a:r>
              <a:rPr lang="en-US" sz="1600">
                <a:solidFill>
                  <a:srgbClr val="000000"/>
                </a:solidFill>
                <a:latin typeface="Arial" charset="0"/>
              </a:rPr>
              <a:t>- clarify goals and metrics for the process</a:t>
            </a:r>
          </a:p>
          <a:p>
            <a:pPr algn="l">
              <a:lnSpc>
                <a:spcPct val="90000"/>
              </a:lnSpc>
              <a:spcBef>
                <a:spcPct val="0"/>
              </a:spcBef>
              <a:buClrTx/>
              <a:buFontTx/>
              <a:buNone/>
            </a:pPr>
            <a:r>
              <a:rPr lang="en-US" sz="1600">
                <a:solidFill>
                  <a:srgbClr val="000000"/>
                </a:solidFill>
                <a:latin typeface="Arial" charset="0"/>
              </a:rPr>
              <a:t>- ensure and monitor alignment among all the moving parts/</a:t>
            </a:r>
          </a:p>
        </p:txBody>
      </p:sp>
      <p:grpSp>
        <p:nvGrpSpPr>
          <p:cNvPr id="2195460" name="Group 4"/>
          <p:cNvGrpSpPr>
            <a:grpSpLocks/>
          </p:cNvGrpSpPr>
          <p:nvPr/>
        </p:nvGrpSpPr>
        <p:grpSpPr bwMode="auto">
          <a:xfrm rot="5400000">
            <a:off x="6108876" y="2109963"/>
            <a:ext cx="327025" cy="330200"/>
            <a:chOff x="4571" y="2745"/>
            <a:chExt cx="381" cy="184"/>
          </a:xfrm>
        </p:grpSpPr>
        <p:sp>
          <p:nvSpPr>
            <p:cNvPr id="2195461" name="Line 5"/>
            <p:cNvSpPr>
              <a:spLocks noChangeShapeType="1"/>
            </p:cNvSpPr>
            <p:nvPr/>
          </p:nvSpPr>
          <p:spPr bwMode="auto">
            <a:xfrm flipV="1">
              <a:off x="4571" y="2745"/>
              <a:ext cx="176" cy="184"/>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62" name="Line 6"/>
            <p:cNvSpPr>
              <a:spLocks noChangeShapeType="1"/>
            </p:cNvSpPr>
            <p:nvPr/>
          </p:nvSpPr>
          <p:spPr bwMode="auto">
            <a:xfrm flipH="1" flipV="1">
              <a:off x="4777" y="2745"/>
              <a:ext cx="175" cy="184"/>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grpSp>
      <p:sp>
        <p:nvSpPr>
          <p:cNvPr id="2195463" name="Rectangle 7"/>
          <p:cNvSpPr>
            <a:spLocks noChangeArrowheads="1"/>
          </p:cNvSpPr>
          <p:nvPr/>
        </p:nvSpPr>
        <p:spPr bwMode="auto">
          <a:xfrm>
            <a:off x="2079625" y="1571976"/>
            <a:ext cx="781050" cy="1109663"/>
          </a:xfrm>
          <a:prstGeom prst="rect">
            <a:avLst/>
          </a:prstGeom>
          <a:solidFill>
            <a:srgbClr val="0000FF"/>
          </a:solidFill>
          <a:ln w="3175">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0" rIns="0"/>
          <a:lstStyle/>
          <a:p>
            <a:pPr eaLnBrk="0" hangingPunct="0">
              <a:lnSpc>
                <a:spcPct val="100000"/>
              </a:lnSpc>
              <a:spcBef>
                <a:spcPct val="0"/>
              </a:spcBef>
              <a:buClrTx/>
              <a:buFontTx/>
              <a:buNone/>
            </a:pPr>
            <a:r>
              <a:rPr lang="en-US" sz="1100" i="1">
                <a:solidFill>
                  <a:srgbClr val="FFFFFF"/>
                </a:solidFill>
                <a:latin typeface="Arial" charset="0"/>
              </a:rPr>
              <a:t>Customer</a:t>
            </a:r>
            <a:r>
              <a:rPr lang="en-US" sz="1000" i="1">
                <a:solidFill>
                  <a:srgbClr val="FFFFFF"/>
                </a:solidFill>
                <a:latin typeface="Arial" charset="0"/>
              </a:rPr>
              <a:t> Service</a:t>
            </a:r>
          </a:p>
        </p:txBody>
      </p:sp>
      <p:sp>
        <p:nvSpPr>
          <p:cNvPr id="2195464" name="Rectangle 8"/>
          <p:cNvSpPr>
            <a:spLocks noChangeArrowheads="1"/>
          </p:cNvSpPr>
          <p:nvPr/>
        </p:nvSpPr>
        <p:spPr bwMode="auto">
          <a:xfrm>
            <a:off x="3006747" y="1571976"/>
            <a:ext cx="868363" cy="1109663"/>
          </a:xfrm>
          <a:prstGeom prst="rect">
            <a:avLst/>
          </a:prstGeom>
          <a:solidFill>
            <a:srgbClr val="800080"/>
          </a:solidFill>
          <a:ln w="3175">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lgn="l">
              <a:lnSpc>
                <a:spcPct val="90000"/>
              </a:lnSpc>
              <a:spcBef>
                <a:spcPct val="0"/>
              </a:spcBef>
              <a:buClrTx/>
              <a:buFontTx/>
              <a:buNone/>
            </a:pPr>
            <a:r>
              <a:rPr lang="en-US" sz="1100" i="1">
                <a:solidFill>
                  <a:srgbClr val="FFFFFF"/>
                </a:solidFill>
                <a:latin typeface="Arial" charset="0"/>
              </a:rPr>
              <a:t>Production</a:t>
            </a:r>
            <a:endParaRPr lang="en-US" sz="1100">
              <a:solidFill>
                <a:srgbClr val="FFFFFF"/>
              </a:solidFill>
              <a:latin typeface="Arial" charset="0"/>
            </a:endParaRPr>
          </a:p>
        </p:txBody>
      </p:sp>
      <p:sp>
        <p:nvSpPr>
          <p:cNvPr id="2195465" name="Rectangle 9"/>
          <p:cNvSpPr>
            <a:spLocks noChangeArrowheads="1"/>
          </p:cNvSpPr>
          <p:nvPr/>
        </p:nvSpPr>
        <p:spPr bwMode="auto">
          <a:xfrm>
            <a:off x="4951413" y="1571976"/>
            <a:ext cx="901700" cy="1109663"/>
          </a:xfrm>
          <a:prstGeom prst="rect">
            <a:avLst/>
          </a:prstGeom>
          <a:solidFill>
            <a:srgbClr val="FF0000"/>
          </a:solidFill>
          <a:ln w="12700">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eaLnBrk="0" hangingPunct="0">
              <a:lnSpc>
                <a:spcPct val="100000"/>
              </a:lnSpc>
              <a:spcBef>
                <a:spcPct val="0"/>
              </a:spcBef>
              <a:buClrTx/>
              <a:buFontTx/>
              <a:buNone/>
            </a:pPr>
            <a:r>
              <a:rPr lang="en-US" sz="1100" i="1">
                <a:solidFill>
                  <a:srgbClr val="FFFFFF"/>
                </a:solidFill>
                <a:latin typeface="Arial" charset="0"/>
              </a:rPr>
              <a:t>Accounts Receivable</a:t>
            </a:r>
          </a:p>
        </p:txBody>
      </p:sp>
      <p:sp>
        <p:nvSpPr>
          <p:cNvPr id="2195466" name="Rectangle 10"/>
          <p:cNvSpPr>
            <a:spLocks noChangeArrowheads="1"/>
          </p:cNvSpPr>
          <p:nvPr/>
        </p:nvSpPr>
        <p:spPr bwMode="auto">
          <a:xfrm>
            <a:off x="4022725" y="1571976"/>
            <a:ext cx="781050" cy="1109663"/>
          </a:xfrm>
          <a:prstGeom prst="rect">
            <a:avLst/>
          </a:prstGeom>
          <a:solidFill>
            <a:srgbClr val="FFCC00"/>
          </a:solidFill>
          <a:ln w="12700"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0" rIns="0"/>
          <a:lstStyle/>
          <a:p>
            <a:pPr eaLnBrk="0" hangingPunct="0">
              <a:lnSpc>
                <a:spcPct val="100000"/>
              </a:lnSpc>
              <a:spcBef>
                <a:spcPct val="0"/>
              </a:spcBef>
              <a:buClrTx/>
              <a:buFontTx/>
              <a:buNone/>
            </a:pPr>
            <a:r>
              <a:rPr lang="en-US" sz="1200" i="1">
                <a:solidFill>
                  <a:srgbClr val="000000"/>
                </a:solidFill>
                <a:latin typeface="Arial" charset="0"/>
              </a:rPr>
              <a:t>Order</a:t>
            </a:r>
            <a:br>
              <a:rPr lang="en-US" sz="1200" i="1">
                <a:solidFill>
                  <a:srgbClr val="000000"/>
                </a:solidFill>
                <a:latin typeface="Arial" charset="0"/>
              </a:rPr>
            </a:br>
            <a:r>
              <a:rPr lang="en-US" sz="1200" i="1">
                <a:solidFill>
                  <a:srgbClr val="000000"/>
                </a:solidFill>
                <a:latin typeface="Arial" charset="0"/>
              </a:rPr>
              <a:t>Fulfillment</a:t>
            </a:r>
          </a:p>
        </p:txBody>
      </p:sp>
      <p:sp>
        <p:nvSpPr>
          <p:cNvPr id="2195467" name="AutoShape 11"/>
          <p:cNvSpPr>
            <a:spLocks noChangeArrowheads="1"/>
          </p:cNvSpPr>
          <p:nvPr/>
        </p:nvSpPr>
        <p:spPr bwMode="auto">
          <a:xfrm>
            <a:off x="1897063" y="2086326"/>
            <a:ext cx="4133850" cy="377825"/>
          </a:xfrm>
          <a:prstGeom prst="roundRect">
            <a:avLst>
              <a:gd name="adj" fmla="val 16667"/>
            </a:avLst>
          </a:prstGeom>
          <a:solidFill>
            <a:srgbClr val="CCEC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100000"/>
              </a:lnSpc>
              <a:spcBef>
                <a:spcPct val="0"/>
              </a:spcBef>
              <a:buClrTx/>
              <a:buFontTx/>
              <a:buNone/>
            </a:pPr>
            <a:r>
              <a:rPr lang="en-US" b="1" i="1">
                <a:solidFill>
                  <a:srgbClr val="000000"/>
                </a:solidFill>
                <a:latin typeface="Arial" charset="0"/>
              </a:rPr>
              <a:t>Business process: Fulfill Order</a:t>
            </a:r>
          </a:p>
        </p:txBody>
      </p:sp>
      <p:grpSp>
        <p:nvGrpSpPr>
          <p:cNvPr id="2195468" name="Group 12"/>
          <p:cNvGrpSpPr>
            <a:grpSpLocks/>
          </p:cNvGrpSpPr>
          <p:nvPr/>
        </p:nvGrpSpPr>
        <p:grpSpPr bwMode="auto">
          <a:xfrm>
            <a:off x="1959151" y="603252"/>
            <a:ext cx="3889378" cy="873125"/>
            <a:chOff x="1317" y="1746"/>
            <a:chExt cx="2450" cy="550"/>
          </a:xfrm>
        </p:grpSpPr>
        <p:sp>
          <p:nvSpPr>
            <p:cNvPr id="2195469" name="Line 13"/>
            <p:cNvSpPr>
              <a:spLocks noChangeShapeType="1"/>
            </p:cNvSpPr>
            <p:nvPr/>
          </p:nvSpPr>
          <p:spPr bwMode="auto">
            <a:xfrm flipV="1">
              <a:off x="2060" y="2108"/>
              <a:ext cx="160" cy="184"/>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70" name="Line 14"/>
            <p:cNvSpPr>
              <a:spLocks noChangeShapeType="1"/>
            </p:cNvSpPr>
            <p:nvPr/>
          </p:nvSpPr>
          <p:spPr bwMode="auto">
            <a:xfrm flipH="1" flipV="1">
              <a:off x="2240" y="2104"/>
              <a:ext cx="184" cy="192"/>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71" name="Text Box 15"/>
            <p:cNvSpPr txBox="1">
              <a:spLocks noChangeArrowheads="1"/>
            </p:cNvSpPr>
            <p:nvPr/>
          </p:nvSpPr>
          <p:spPr bwMode="auto">
            <a:xfrm>
              <a:off x="1910" y="1762"/>
              <a:ext cx="612" cy="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nSpc>
                  <a:spcPct val="100000"/>
                </a:lnSpc>
                <a:spcBef>
                  <a:spcPct val="50000"/>
                </a:spcBef>
                <a:buClr>
                  <a:srgbClr val="000000"/>
                </a:buClr>
                <a:buFontTx/>
                <a:buNone/>
              </a:pPr>
              <a:r>
                <a:rPr lang="en-US" sz="1600" i="1">
                  <a:solidFill>
                    <a:srgbClr val="000000"/>
                  </a:solidFill>
                  <a:latin typeface="Arial" charset="0"/>
                </a:rPr>
                <a:t>Function</a:t>
              </a:r>
              <a:br>
                <a:rPr lang="en-US" sz="1600" i="1">
                  <a:solidFill>
                    <a:srgbClr val="000000"/>
                  </a:solidFill>
                  <a:latin typeface="Arial" charset="0"/>
                </a:rPr>
              </a:br>
              <a:r>
                <a:rPr lang="en-US" sz="1600" i="1">
                  <a:solidFill>
                    <a:srgbClr val="000000"/>
                  </a:solidFill>
                  <a:latin typeface="Arial" charset="0"/>
                </a:rPr>
                <a:t>owner</a:t>
              </a:r>
            </a:p>
          </p:txBody>
        </p:sp>
        <p:sp>
          <p:nvSpPr>
            <p:cNvPr id="2195472" name="Line 16"/>
            <p:cNvSpPr>
              <a:spLocks noChangeShapeType="1"/>
            </p:cNvSpPr>
            <p:nvPr/>
          </p:nvSpPr>
          <p:spPr bwMode="auto">
            <a:xfrm flipV="1">
              <a:off x="3296" y="2098"/>
              <a:ext cx="176" cy="184"/>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73" name="Line 17"/>
            <p:cNvSpPr>
              <a:spLocks noChangeShapeType="1"/>
            </p:cNvSpPr>
            <p:nvPr/>
          </p:nvSpPr>
          <p:spPr bwMode="auto">
            <a:xfrm flipH="1" flipV="1">
              <a:off x="3502" y="2108"/>
              <a:ext cx="152" cy="160"/>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74" name="Text Box 18"/>
            <p:cNvSpPr txBox="1">
              <a:spLocks noChangeArrowheads="1"/>
            </p:cNvSpPr>
            <p:nvPr/>
          </p:nvSpPr>
          <p:spPr bwMode="auto">
            <a:xfrm>
              <a:off x="3155" y="1746"/>
              <a:ext cx="612" cy="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nSpc>
                  <a:spcPct val="100000"/>
                </a:lnSpc>
                <a:spcBef>
                  <a:spcPct val="50000"/>
                </a:spcBef>
                <a:buClr>
                  <a:srgbClr val="000000"/>
                </a:buClr>
                <a:buFontTx/>
                <a:buNone/>
              </a:pPr>
              <a:r>
                <a:rPr lang="en-US" sz="1600" i="1">
                  <a:solidFill>
                    <a:srgbClr val="000000"/>
                  </a:solidFill>
                  <a:latin typeface="Arial" charset="0"/>
                </a:rPr>
                <a:t>Function</a:t>
              </a:r>
              <a:br>
                <a:rPr lang="en-US" sz="1600" i="1">
                  <a:solidFill>
                    <a:srgbClr val="000000"/>
                  </a:solidFill>
                  <a:latin typeface="Arial" charset="0"/>
                </a:rPr>
              </a:br>
              <a:r>
                <a:rPr lang="en-US" sz="1600" i="1">
                  <a:solidFill>
                    <a:srgbClr val="000000"/>
                  </a:solidFill>
                  <a:latin typeface="Arial" charset="0"/>
                </a:rPr>
                <a:t>owner</a:t>
              </a:r>
            </a:p>
          </p:txBody>
        </p:sp>
        <p:sp>
          <p:nvSpPr>
            <p:cNvPr id="2195475" name="Text Box 19"/>
            <p:cNvSpPr txBox="1">
              <a:spLocks noChangeArrowheads="1"/>
            </p:cNvSpPr>
            <p:nvPr/>
          </p:nvSpPr>
          <p:spPr bwMode="auto">
            <a:xfrm>
              <a:off x="1317" y="1773"/>
              <a:ext cx="612" cy="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nSpc>
                  <a:spcPct val="90000"/>
                </a:lnSpc>
                <a:spcBef>
                  <a:spcPct val="0"/>
                </a:spcBef>
                <a:buClrTx/>
                <a:buFontTx/>
                <a:buNone/>
              </a:pPr>
              <a:r>
                <a:rPr lang="en-US" sz="1600" i="1">
                  <a:solidFill>
                    <a:srgbClr val="000000"/>
                  </a:solidFill>
                  <a:latin typeface="Arial" charset="0"/>
                </a:rPr>
                <a:t>Function</a:t>
              </a:r>
              <a:br>
                <a:rPr lang="en-US" sz="1600" i="1">
                  <a:solidFill>
                    <a:srgbClr val="000000"/>
                  </a:solidFill>
                  <a:latin typeface="Arial" charset="0"/>
                </a:rPr>
              </a:br>
              <a:r>
                <a:rPr lang="en-US" sz="1600" i="1">
                  <a:solidFill>
                    <a:srgbClr val="000000"/>
                  </a:solidFill>
                  <a:latin typeface="Arial" charset="0"/>
                </a:rPr>
                <a:t>owner</a:t>
              </a:r>
            </a:p>
          </p:txBody>
        </p:sp>
        <p:sp>
          <p:nvSpPr>
            <p:cNvPr id="2195476" name="Line 20"/>
            <p:cNvSpPr>
              <a:spLocks noChangeShapeType="1"/>
            </p:cNvSpPr>
            <p:nvPr/>
          </p:nvSpPr>
          <p:spPr bwMode="auto">
            <a:xfrm flipV="1">
              <a:off x="1469" y="2100"/>
              <a:ext cx="160" cy="184"/>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77" name="Line 21"/>
            <p:cNvSpPr>
              <a:spLocks noChangeShapeType="1"/>
            </p:cNvSpPr>
            <p:nvPr/>
          </p:nvSpPr>
          <p:spPr bwMode="auto">
            <a:xfrm flipH="1" flipV="1">
              <a:off x="1649" y="2096"/>
              <a:ext cx="184" cy="192"/>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78" name="Text Box 22"/>
            <p:cNvSpPr txBox="1">
              <a:spLocks noChangeArrowheads="1"/>
            </p:cNvSpPr>
            <p:nvPr/>
          </p:nvSpPr>
          <p:spPr bwMode="auto">
            <a:xfrm>
              <a:off x="2527" y="1759"/>
              <a:ext cx="612" cy="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nSpc>
                  <a:spcPct val="100000"/>
                </a:lnSpc>
                <a:spcBef>
                  <a:spcPct val="50000"/>
                </a:spcBef>
                <a:buClr>
                  <a:srgbClr val="000000"/>
                </a:buClr>
                <a:buFontTx/>
                <a:buNone/>
              </a:pPr>
              <a:r>
                <a:rPr lang="en-US" sz="1600" i="1">
                  <a:solidFill>
                    <a:srgbClr val="000000"/>
                  </a:solidFill>
                  <a:latin typeface="Arial" charset="0"/>
                </a:rPr>
                <a:t>Function</a:t>
              </a:r>
              <a:br>
                <a:rPr lang="en-US" sz="1600" i="1">
                  <a:solidFill>
                    <a:srgbClr val="000000"/>
                  </a:solidFill>
                  <a:latin typeface="Arial" charset="0"/>
                </a:rPr>
              </a:br>
              <a:r>
                <a:rPr lang="en-US" sz="1600" i="1">
                  <a:solidFill>
                    <a:srgbClr val="000000"/>
                  </a:solidFill>
                  <a:latin typeface="Arial" charset="0"/>
                </a:rPr>
                <a:t>owner</a:t>
              </a:r>
            </a:p>
          </p:txBody>
        </p:sp>
        <p:sp>
          <p:nvSpPr>
            <p:cNvPr id="2195479" name="Line 23"/>
            <p:cNvSpPr>
              <a:spLocks noChangeShapeType="1"/>
            </p:cNvSpPr>
            <p:nvPr/>
          </p:nvSpPr>
          <p:spPr bwMode="auto">
            <a:xfrm flipV="1">
              <a:off x="2679" y="2098"/>
              <a:ext cx="160" cy="184"/>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80" name="Line 24"/>
            <p:cNvSpPr>
              <a:spLocks noChangeShapeType="1"/>
            </p:cNvSpPr>
            <p:nvPr/>
          </p:nvSpPr>
          <p:spPr bwMode="auto">
            <a:xfrm flipH="1" flipV="1">
              <a:off x="2859" y="2094"/>
              <a:ext cx="184" cy="192"/>
            </a:xfrm>
            <a:prstGeom prst="line">
              <a:avLst/>
            </a:prstGeom>
            <a:noFill/>
            <a:ln w="381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grpSp>
      <p:sp>
        <p:nvSpPr>
          <p:cNvPr id="2195481" name="AutoShape 25"/>
          <p:cNvSpPr>
            <a:spLocks noChangeArrowheads="1"/>
          </p:cNvSpPr>
          <p:nvPr/>
        </p:nvSpPr>
        <p:spPr bwMode="auto">
          <a:xfrm>
            <a:off x="1755781" y="4921601"/>
            <a:ext cx="8680450" cy="417513"/>
          </a:xfrm>
          <a:prstGeom prst="roundRect">
            <a:avLst>
              <a:gd name="adj" fmla="val 16667"/>
            </a:avLst>
          </a:prstGeom>
          <a:solidFill>
            <a:srgbClr val="CCEC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100000"/>
              </a:lnSpc>
              <a:spcBef>
                <a:spcPct val="0"/>
              </a:spcBef>
              <a:buClrTx/>
              <a:buFontTx/>
              <a:buNone/>
            </a:pPr>
            <a:r>
              <a:rPr lang="en-US" b="1" i="1">
                <a:solidFill>
                  <a:srgbClr val="000000"/>
                </a:solidFill>
                <a:latin typeface="Arial" charset="0"/>
              </a:rPr>
              <a:t>End-to-end business process</a:t>
            </a:r>
          </a:p>
        </p:txBody>
      </p:sp>
      <p:sp>
        <p:nvSpPr>
          <p:cNvPr id="2195482" name="AutoShape 26"/>
          <p:cNvSpPr>
            <a:spLocks noChangeArrowheads="1"/>
          </p:cNvSpPr>
          <p:nvPr/>
        </p:nvSpPr>
        <p:spPr bwMode="auto">
          <a:xfrm flipH="1">
            <a:off x="2219325" y="5343525"/>
            <a:ext cx="1689100" cy="338138"/>
          </a:xfrm>
          <a:prstGeom prst="roundRect">
            <a:avLst>
              <a:gd name="adj" fmla="val 16667"/>
            </a:avLst>
          </a:prstGeom>
          <a:solidFill>
            <a:srgbClr val="00FF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100000"/>
              </a:lnSpc>
              <a:spcBef>
                <a:spcPct val="0"/>
              </a:spcBef>
              <a:buClrTx/>
              <a:buFontTx/>
              <a:buNone/>
            </a:pPr>
            <a:r>
              <a:rPr lang="en-US" b="1" i="1">
                <a:solidFill>
                  <a:srgbClr val="000000"/>
                </a:solidFill>
                <a:latin typeface="Arial" charset="0"/>
              </a:rPr>
              <a:t>Lean initiative</a:t>
            </a:r>
          </a:p>
        </p:txBody>
      </p:sp>
      <p:sp>
        <p:nvSpPr>
          <p:cNvPr id="2195483" name="AutoShape 27"/>
          <p:cNvSpPr>
            <a:spLocks noChangeArrowheads="1"/>
          </p:cNvSpPr>
          <p:nvPr/>
        </p:nvSpPr>
        <p:spPr bwMode="auto">
          <a:xfrm flipH="1">
            <a:off x="4406900" y="5343525"/>
            <a:ext cx="2351088" cy="338138"/>
          </a:xfrm>
          <a:prstGeom prst="roundRect">
            <a:avLst>
              <a:gd name="adj" fmla="val 16667"/>
            </a:avLst>
          </a:prstGeom>
          <a:solidFill>
            <a:srgbClr val="00FF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100000"/>
              </a:lnSpc>
              <a:spcBef>
                <a:spcPct val="0"/>
              </a:spcBef>
              <a:buClrTx/>
              <a:buFontTx/>
              <a:buNone/>
            </a:pPr>
            <a:r>
              <a:rPr lang="en-US" b="1" i="1">
                <a:solidFill>
                  <a:srgbClr val="000000"/>
                </a:solidFill>
                <a:latin typeface="Arial" charset="0"/>
              </a:rPr>
              <a:t>Lean initiative</a:t>
            </a:r>
          </a:p>
        </p:txBody>
      </p:sp>
      <p:sp>
        <p:nvSpPr>
          <p:cNvPr id="2195484" name="AutoShape 28"/>
          <p:cNvSpPr>
            <a:spLocks noChangeArrowheads="1"/>
          </p:cNvSpPr>
          <p:nvPr/>
        </p:nvSpPr>
        <p:spPr bwMode="auto">
          <a:xfrm flipH="1">
            <a:off x="7445377" y="5343525"/>
            <a:ext cx="1582738" cy="338138"/>
          </a:xfrm>
          <a:prstGeom prst="roundRect">
            <a:avLst>
              <a:gd name="adj" fmla="val 16667"/>
            </a:avLst>
          </a:prstGeom>
          <a:solidFill>
            <a:srgbClr val="00FF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100000"/>
              </a:lnSpc>
              <a:spcBef>
                <a:spcPct val="0"/>
              </a:spcBef>
              <a:buClrTx/>
              <a:buFontTx/>
              <a:buNone/>
            </a:pPr>
            <a:r>
              <a:rPr lang="en-US" b="1" i="1">
                <a:solidFill>
                  <a:srgbClr val="000000"/>
                </a:solidFill>
                <a:latin typeface="Arial" charset="0"/>
              </a:rPr>
              <a:t>Lean initiative</a:t>
            </a:r>
          </a:p>
        </p:txBody>
      </p:sp>
      <p:sp>
        <p:nvSpPr>
          <p:cNvPr id="2195485" name="AutoShape 29"/>
          <p:cNvSpPr>
            <a:spLocks noChangeArrowheads="1"/>
          </p:cNvSpPr>
          <p:nvPr/>
        </p:nvSpPr>
        <p:spPr bwMode="auto">
          <a:xfrm rot="16200000" flipH="1">
            <a:off x="1400187" y="5791551"/>
            <a:ext cx="1173163" cy="271463"/>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pPr eaLnBrk="0" hangingPunct="0">
              <a:lnSpc>
                <a:spcPct val="100000"/>
              </a:lnSpc>
              <a:spcBef>
                <a:spcPct val="0"/>
              </a:spcBef>
              <a:buClrTx/>
              <a:buFontTx/>
              <a:buNone/>
            </a:pPr>
            <a:r>
              <a:rPr lang="en-US" sz="1600" b="1" i="1">
                <a:solidFill>
                  <a:srgbClr val="FFFFFF"/>
                </a:solidFill>
                <a:latin typeface="Arial" charset="0"/>
              </a:rPr>
              <a:t>Six sigma</a:t>
            </a:r>
          </a:p>
        </p:txBody>
      </p:sp>
      <p:sp>
        <p:nvSpPr>
          <p:cNvPr id="2195486" name="AutoShape 30"/>
          <p:cNvSpPr>
            <a:spLocks noChangeArrowheads="1"/>
          </p:cNvSpPr>
          <p:nvPr/>
        </p:nvSpPr>
        <p:spPr bwMode="auto">
          <a:xfrm rot="16200000" flipH="1">
            <a:off x="4200580" y="6100763"/>
            <a:ext cx="987425" cy="165100"/>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latin typeface="Arial" charset="0"/>
            </a:endParaRPr>
          </a:p>
        </p:txBody>
      </p:sp>
      <p:sp>
        <p:nvSpPr>
          <p:cNvPr id="2195487" name="AutoShape 31"/>
          <p:cNvSpPr>
            <a:spLocks noChangeArrowheads="1"/>
          </p:cNvSpPr>
          <p:nvPr/>
        </p:nvSpPr>
        <p:spPr bwMode="auto">
          <a:xfrm rot="16200000" flipH="1">
            <a:off x="5391150" y="5911850"/>
            <a:ext cx="615950" cy="152400"/>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latin typeface="Arial" charset="0"/>
            </a:endParaRPr>
          </a:p>
        </p:txBody>
      </p:sp>
      <p:sp>
        <p:nvSpPr>
          <p:cNvPr id="2195488" name="AutoShape 32"/>
          <p:cNvSpPr>
            <a:spLocks noChangeArrowheads="1"/>
          </p:cNvSpPr>
          <p:nvPr/>
        </p:nvSpPr>
        <p:spPr bwMode="auto">
          <a:xfrm rot="16200000" flipH="1">
            <a:off x="2320925" y="5929313"/>
            <a:ext cx="615950" cy="152400"/>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latin typeface="Arial" charset="0"/>
            </a:endParaRPr>
          </a:p>
        </p:txBody>
      </p:sp>
      <p:sp>
        <p:nvSpPr>
          <p:cNvPr id="2195489" name="AutoShape 33"/>
          <p:cNvSpPr>
            <a:spLocks noChangeArrowheads="1"/>
          </p:cNvSpPr>
          <p:nvPr/>
        </p:nvSpPr>
        <p:spPr bwMode="auto">
          <a:xfrm rot="16200000" flipH="1">
            <a:off x="3199782" y="6012832"/>
            <a:ext cx="801687" cy="127000"/>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latin typeface="Arial" charset="0"/>
            </a:endParaRPr>
          </a:p>
        </p:txBody>
      </p:sp>
      <p:sp>
        <p:nvSpPr>
          <p:cNvPr id="2195490" name="AutoShape 34"/>
          <p:cNvSpPr>
            <a:spLocks noChangeArrowheads="1"/>
          </p:cNvSpPr>
          <p:nvPr/>
        </p:nvSpPr>
        <p:spPr bwMode="auto">
          <a:xfrm rot="16200000" flipH="1">
            <a:off x="6577132" y="5770563"/>
            <a:ext cx="987425" cy="165100"/>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latin typeface="Arial" charset="0"/>
            </a:endParaRPr>
          </a:p>
        </p:txBody>
      </p:sp>
      <p:sp>
        <p:nvSpPr>
          <p:cNvPr id="2195491" name="AutoShape 35"/>
          <p:cNvSpPr>
            <a:spLocks noChangeArrowheads="1"/>
          </p:cNvSpPr>
          <p:nvPr/>
        </p:nvSpPr>
        <p:spPr bwMode="auto">
          <a:xfrm rot="16200000" flipH="1">
            <a:off x="6050092" y="5988226"/>
            <a:ext cx="747713" cy="138112"/>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latin typeface="Arial" charset="0"/>
            </a:endParaRPr>
          </a:p>
        </p:txBody>
      </p:sp>
      <p:sp>
        <p:nvSpPr>
          <p:cNvPr id="2195492" name="AutoShape 36"/>
          <p:cNvSpPr>
            <a:spLocks noChangeArrowheads="1"/>
          </p:cNvSpPr>
          <p:nvPr/>
        </p:nvSpPr>
        <p:spPr bwMode="auto">
          <a:xfrm rot="16200000" flipH="1">
            <a:off x="8926513" y="5883275"/>
            <a:ext cx="1225550" cy="165100"/>
          </a:xfrm>
          <a:prstGeom prst="roundRect">
            <a:avLst>
              <a:gd name="adj" fmla="val 16667"/>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lIns="0" tIns="0" rIns="0" bIns="0"/>
          <a:lstStyle/>
          <a:p>
            <a:pPr eaLnBrk="0" hangingPunct="0">
              <a:lnSpc>
                <a:spcPct val="100000"/>
              </a:lnSpc>
              <a:spcBef>
                <a:spcPct val="0"/>
              </a:spcBef>
              <a:buClrTx/>
              <a:buFontTx/>
              <a:buNone/>
            </a:pPr>
            <a:endParaRPr lang="en-US" sz="1600" b="1" i="1">
              <a:solidFill>
                <a:srgbClr val="FFFFFF"/>
              </a:solidFill>
              <a:latin typeface="Arial" charset="0"/>
            </a:endParaRPr>
          </a:p>
        </p:txBody>
      </p:sp>
      <p:sp>
        <p:nvSpPr>
          <p:cNvPr id="2195493" name="Line 37"/>
          <p:cNvSpPr>
            <a:spLocks noChangeShapeType="1"/>
          </p:cNvSpPr>
          <p:nvPr/>
        </p:nvSpPr>
        <p:spPr bwMode="auto">
          <a:xfrm>
            <a:off x="1524000" y="2901950"/>
            <a:ext cx="9144000" cy="0"/>
          </a:xfrm>
          <a:prstGeom prst="line">
            <a:avLst/>
          </a:prstGeom>
          <a:noFill/>
          <a:ln w="1270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94" name="Line 38"/>
          <p:cNvSpPr>
            <a:spLocks noChangeShapeType="1"/>
          </p:cNvSpPr>
          <p:nvPr/>
        </p:nvSpPr>
        <p:spPr bwMode="auto">
          <a:xfrm>
            <a:off x="1524000" y="4772025"/>
            <a:ext cx="9144000" cy="0"/>
          </a:xfrm>
          <a:prstGeom prst="line">
            <a:avLst/>
          </a:prstGeom>
          <a:noFill/>
          <a:ln w="1270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495" name="Rectangle 39"/>
          <p:cNvSpPr>
            <a:spLocks noChangeArrowheads="1"/>
          </p:cNvSpPr>
          <p:nvPr/>
        </p:nvSpPr>
        <p:spPr bwMode="auto">
          <a:xfrm>
            <a:off x="2465579" y="3544889"/>
            <a:ext cx="904695"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lnSpc>
                <a:spcPct val="90000"/>
              </a:lnSpc>
              <a:spcBef>
                <a:spcPct val="0"/>
              </a:spcBef>
              <a:buClrTx/>
              <a:buFontTx/>
              <a:buNone/>
            </a:pPr>
            <a:r>
              <a:rPr lang="en-US" sz="1600">
                <a:solidFill>
                  <a:srgbClr val="000000"/>
                </a:solidFill>
                <a:latin typeface="Arial" charset="0"/>
              </a:rPr>
              <a:t>enables</a:t>
            </a:r>
          </a:p>
        </p:txBody>
      </p:sp>
      <p:sp>
        <p:nvSpPr>
          <p:cNvPr id="2195496" name="Rectangle 40"/>
          <p:cNvSpPr>
            <a:spLocks noChangeArrowheads="1"/>
          </p:cNvSpPr>
          <p:nvPr/>
        </p:nvSpPr>
        <p:spPr bwMode="auto">
          <a:xfrm>
            <a:off x="3903854" y="3544889"/>
            <a:ext cx="904695"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lnSpc>
                <a:spcPct val="90000"/>
              </a:lnSpc>
              <a:spcBef>
                <a:spcPct val="0"/>
              </a:spcBef>
              <a:buClrTx/>
              <a:buFontTx/>
              <a:buNone/>
            </a:pPr>
            <a:r>
              <a:rPr lang="en-US" sz="1600" dirty="0">
                <a:solidFill>
                  <a:srgbClr val="000000"/>
                </a:solidFill>
                <a:latin typeface="Arial" charset="0"/>
              </a:rPr>
              <a:t>enables</a:t>
            </a:r>
          </a:p>
        </p:txBody>
      </p:sp>
      <p:sp>
        <p:nvSpPr>
          <p:cNvPr id="2195497" name="Rectangle 41"/>
          <p:cNvSpPr>
            <a:spLocks noChangeArrowheads="1"/>
          </p:cNvSpPr>
          <p:nvPr/>
        </p:nvSpPr>
        <p:spPr bwMode="auto">
          <a:xfrm>
            <a:off x="5405629" y="3544889"/>
            <a:ext cx="904695"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lnSpc>
                <a:spcPct val="90000"/>
              </a:lnSpc>
              <a:spcBef>
                <a:spcPct val="0"/>
              </a:spcBef>
              <a:buClrTx/>
              <a:buFontTx/>
              <a:buNone/>
            </a:pPr>
            <a:r>
              <a:rPr lang="en-US" sz="1600">
                <a:solidFill>
                  <a:srgbClr val="000000"/>
                </a:solidFill>
                <a:latin typeface="Arial" charset="0"/>
              </a:rPr>
              <a:t>enables</a:t>
            </a:r>
          </a:p>
        </p:txBody>
      </p:sp>
      <p:sp>
        <p:nvSpPr>
          <p:cNvPr id="2195498" name="Rectangle 42"/>
          <p:cNvSpPr>
            <a:spLocks noChangeArrowheads="1"/>
          </p:cNvSpPr>
          <p:nvPr/>
        </p:nvSpPr>
        <p:spPr bwMode="auto">
          <a:xfrm>
            <a:off x="6896291" y="3544889"/>
            <a:ext cx="904695"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lnSpc>
                <a:spcPct val="90000"/>
              </a:lnSpc>
              <a:spcBef>
                <a:spcPct val="0"/>
              </a:spcBef>
              <a:buClrTx/>
              <a:buFontTx/>
              <a:buNone/>
            </a:pPr>
            <a:r>
              <a:rPr lang="en-US" sz="1600">
                <a:solidFill>
                  <a:srgbClr val="000000"/>
                </a:solidFill>
                <a:latin typeface="Arial" charset="0"/>
              </a:rPr>
              <a:t>enables</a:t>
            </a:r>
          </a:p>
        </p:txBody>
      </p:sp>
      <p:sp>
        <p:nvSpPr>
          <p:cNvPr id="2195499" name="Rectangle 43"/>
          <p:cNvSpPr>
            <a:spLocks noChangeArrowheads="1"/>
          </p:cNvSpPr>
          <p:nvPr/>
        </p:nvSpPr>
        <p:spPr bwMode="auto">
          <a:xfrm>
            <a:off x="8321867" y="3544889"/>
            <a:ext cx="904695"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lnSpc>
                <a:spcPct val="90000"/>
              </a:lnSpc>
              <a:spcBef>
                <a:spcPct val="0"/>
              </a:spcBef>
              <a:buClrTx/>
              <a:buFontTx/>
              <a:buNone/>
            </a:pPr>
            <a:r>
              <a:rPr lang="en-US" sz="1600">
                <a:solidFill>
                  <a:srgbClr val="000000"/>
                </a:solidFill>
                <a:latin typeface="Arial" charset="0"/>
              </a:rPr>
              <a:t>enables</a:t>
            </a:r>
          </a:p>
        </p:txBody>
      </p:sp>
      <p:sp>
        <p:nvSpPr>
          <p:cNvPr id="2195500" name="Rectangle 44"/>
          <p:cNvSpPr>
            <a:spLocks noChangeArrowheads="1"/>
          </p:cNvSpPr>
          <p:nvPr/>
        </p:nvSpPr>
        <p:spPr bwMode="auto">
          <a:xfrm>
            <a:off x="9774238" y="3551239"/>
            <a:ext cx="893762" cy="536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eaLnBrk="0" hangingPunct="0">
              <a:lnSpc>
                <a:spcPct val="90000"/>
              </a:lnSpc>
              <a:spcBef>
                <a:spcPct val="0"/>
              </a:spcBef>
              <a:buClrTx/>
              <a:buFontTx/>
              <a:buNone/>
            </a:pPr>
            <a:r>
              <a:rPr lang="en-US" sz="1600">
                <a:solidFill>
                  <a:srgbClr val="000000"/>
                </a:solidFill>
                <a:latin typeface="Arial" charset="0"/>
              </a:rPr>
              <a:t>enables</a:t>
            </a:r>
          </a:p>
        </p:txBody>
      </p:sp>
      <p:sp>
        <p:nvSpPr>
          <p:cNvPr id="2195501" name="Rectangle 45"/>
          <p:cNvSpPr>
            <a:spLocks noChangeArrowheads="1"/>
          </p:cNvSpPr>
          <p:nvPr/>
        </p:nvSpPr>
        <p:spPr bwMode="auto">
          <a:xfrm>
            <a:off x="1754192" y="3887788"/>
            <a:ext cx="1322387" cy="723900"/>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400" b="1" i="1" dirty="0">
                <a:solidFill>
                  <a:srgbClr val="FFFFFF"/>
                </a:solidFill>
                <a:latin typeface="Arial" charset="0"/>
              </a:rPr>
              <a:t>Workflow</a:t>
            </a:r>
          </a:p>
          <a:p>
            <a:pPr eaLnBrk="0" hangingPunct="0">
              <a:lnSpc>
                <a:spcPct val="100000"/>
              </a:lnSpc>
              <a:spcBef>
                <a:spcPct val="0"/>
              </a:spcBef>
              <a:buClrTx/>
              <a:buFontTx/>
              <a:buNone/>
            </a:pPr>
            <a:r>
              <a:rPr lang="en-US" sz="1400" b="1" i="1" dirty="0">
                <a:solidFill>
                  <a:srgbClr val="FFFFFF"/>
                </a:solidFill>
                <a:latin typeface="Arial" charset="0"/>
              </a:rPr>
              <a:t>Design</a:t>
            </a:r>
          </a:p>
        </p:txBody>
      </p:sp>
      <p:sp>
        <p:nvSpPr>
          <p:cNvPr id="2195502" name="Rectangle 46"/>
          <p:cNvSpPr>
            <a:spLocks noChangeArrowheads="1"/>
          </p:cNvSpPr>
          <p:nvPr/>
        </p:nvSpPr>
        <p:spPr bwMode="auto">
          <a:xfrm>
            <a:off x="3235325" y="3887788"/>
            <a:ext cx="1320800" cy="723900"/>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400" b="1" i="1" dirty="0">
                <a:solidFill>
                  <a:srgbClr val="FFFFFF"/>
                </a:solidFill>
                <a:latin typeface="Arial" charset="0"/>
              </a:rPr>
              <a:t>Information Systems</a:t>
            </a:r>
          </a:p>
        </p:txBody>
      </p:sp>
      <p:sp>
        <p:nvSpPr>
          <p:cNvPr id="2195503" name="Rectangle 47"/>
          <p:cNvSpPr>
            <a:spLocks noChangeArrowheads="1"/>
          </p:cNvSpPr>
          <p:nvPr/>
        </p:nvSpPr>
        <p:spPr bwMode="auto">
          <a:xfrm>
            <a:off x="4714875" y="3881438"/>
            <a:ext cx="1320800" cy="723900"/>
          </a:xfrm>
          <a:prstGeom prst="rect">
            <a:avLst/>
          </a:prstGeom>
          <a:solidFill>
            <a:srgbClr val="3333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200" b="1" i="1" dirty="0">
                <a:solidFill>
                  <a:srgbClr val="FFFFFF"/>
                </a:solidFill>
                <a:latin typeface="Arial" charset="0"/>
              </a:rPr>
              <a:t>Motivation &amp; Measurement</a:t>
            </a:r>
          </a:p>
        </p:txBody>
      </p:sp>
      <p:sp>
        <p:nvSpPr>
          <p:cNvPr id="2195504" name="Rectangle 48"/>
          <p:cNvSpPr>
            <a:spLocks noChangeArrowheads="1"/>
          </p:cNvSpPr>
          <p:nvPr/>
        </p:nvSpPr>
        <p:spPr bwMode="auto">
          <a:xfrm>
            <a:off x="7667630" y="3881438"/>
            <a:ext cx="1320800" cy="723900"/>
          </a:xfrm>
          <a:prstGeom prst="rect">
            <a:avLst/>
          </a:prstGeom>
          <a:solidFill>
            <a:srgbClr val="3333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0"/>
              </a:spcBef>
            </a:pPr>
            <a:r>
              <a:rPr lang="en-US" sz="1400" b="1" i="1" dirty="0">
                <a:solidFill>
                  <a:srgbClr val="FFFFFF"/>
                </a:solidFill>
                <a:latin typeface="Arial" charset="0"/>
              </a:rPr>
              <a:t>Policies &amp; Rules</a:t>
            </a:r>
          </a:p>
        </p:txBody>
      </p:sp>
      <p:sp>
        <p:nvSpPr>
          <p:cNvPr id="2195505" name="Rectangle 49"/>
          <p:cNvSpPr>
            <a:spLocks noChangeArrowheads="1"/>
          </p:cNvSpPr>
          <p:nvPr/>
        </p:nvSpPr>
        <p:spPr bwMode="auto">
          <a:xfrm>
            <a:off x="9156700" y="3868738"/>
            <a:ext cx="1322388" cy="723900"/>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400" b="1" i="1">
                <a:solidFill>
                  <a:srgbClr val="FFFFFF"/>
                </a:solidFill>
                <a:latin typeface="Arial" charset="0"/>
              </a:rPr>
              <a:t>Facilities</a:t>
            </a:r>
            <a:br>
              <a:rPr lang="en-US" sz="1400" b="1" i="1">
                <a:solidFill>
                  <a:srgbClr val="FFFFFF"/>
                </a:solidFill>
                <a:latin typeface="Arial" charset="0"/>
              </a:rPr>
            </a:br>
            <a:r>
              <a:rPr lang="en-US" sz="1400" b="1" i="1">
                <a:solidFill>
                  <a:srgbClr val="FFFFFF"/>
                </a:solidFill>
                <a:latin typeface="Arial" charset="0"/>
              </a:rPr>
              <a:t>(or other)</a:t>
            </a:r>
          </a:p>
        </p:txBody>
      </p:sp>
      <p:sp>
        <p:nvSpPr>
          <p:cNvPr id="2195506" name="Line 50"/>
          <p:cNvSpPr>
            <a:spLocks noChangeShapeType="1"/>
          </p:cNvSpPr>
          <p:nvPr/>
        </p:nvSpPr>
        <p:spPr bwMode="auto">
          <a:xfrm flipV="1">
            <a:off x="2470150" y="3471863"/>
            <a:ext cx="0" cy="38735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507" name="Line 51"/>
          <p:cNvSpPr>
            <a:spLocks noChangeShapeType="1"/>
          </p:cNvSpPr>
          <p:nvPr/>
        </p:nvSpPr>
        <p:spPr bwMode="auto">
          <a:xfrm flipV="1">
            <a:off x="3898900" y="3473450"/>
            <a:ext cx="0" cy="388938"/>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508" name="Line 52"/>
          <p:cNvSpPr>
            <a:spLocks noChangeShapeType="1"/>
          </p:cNvSpPr>
          <p:nvPr/>
        </p:nvSpPr>
        <p:spPr bwMode="auto">
          <a:xfrm flipV="1">
            <a:off x="5440363" y="3471872"/>
            <a:ext cx="0" cy="388937"/>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509" name="Line 53"/>
          <p:cNvSpPr>
            <a:spLocks noChangeShapeType="1"/>
          </p:cNvSpPr>
          <p:nvPr/>
        </p:nvSpPr>
        <p:spPr bwMode="auto">
          <a:xfrm flipV="1">
            <a:off x="6919913" y="3465516"/>
            <a:ext cx="0" cy="388937"/>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510" name="Line 54"/>
          <p:cNvSpPr>
            <a:spLocks noChangeShapeType="1"/>
          </p:cNvSpPr>
          <p:nvPr/>
        </p:nvSpPr>
        <p:spPr bwMode="auto">
          <a:xfrm flipV="1">
            <a:off x="8331200" y="3452814"/>
            <a:ext cx="0" cy="388937"/>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511" name="Line 55"/>
          <p:cNvSpPr>
            <a:spLocks noChangeShapeType="1"/>
          </p:cNvSpPr>
          <p:nvPr/>
        </p:nvSpPr>
        <p:spPr bwMode="auto">
          <a:xfrm flipV="1">
            <a:off x="9810750" y="3455988"/>
            <a:ext cx="0" cy="38735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buClr>
                <a:srgbClr val="000000"/>
              </a:buClr>
              <a:buFontTx/>
              <a:buNone/>
            </a:pPr>
            <a:endParaRPr lang="en-CA" sz="1400">
              <a:solidFill>
                <a:srgbClr val="000000"/>
              </a:solidFill>
              <a:latin typeface="Arial" charset="0"/>
            </a:endParaRPr>
          </a:p>
        </p:txBody>
      </p:sp>
      <p:sp>
        <p:nvSpPr>
          <p:cNvPr id="2195512" name="Rectangle 56"/>
          <p:cNvSpPr>
            <a:spLocks noChangeArrowheads="1"/>
          </p:cNvSpPr>
          <p:nvPr/>
        </p:nvSpPr>
        <p:spPr bwMode="auto">
          <a:xfrm>
            <a:off x="6194426" y="3876675"/>
            <a:ext cx="1320800" cy="723900"/>
          </a:xfrm>
          <a:prstGeom prst="rect">
            <a:avLst/>
          </a:prstGeom>
          <a:solidFill>
            <a:srgbClr val="3333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400" b="1" i="1" dirty="0">
                <a:solidFill>
                  <a:srgbClr val="FFFFFF"/>
                </a:solidFill>
                <a:latin typeface="Arial" charset="0"/>
              </a:rPr>
              <a:t>Human Resources</a:t>
            </a:r>
          </a:p>
        </p:txBody>
      </p:sp>
      <p:sp>
        <p:nvSpPr>
          <p:cNvPr id="2195513" name="Text Box 57"/>
          <p:cNvSpPr txBox="1">
            <a:spLocks noChangeArrowheads="1"/>
          </p:cNvSpPr>
          <p:nvPr/>
        </p:nvSpPr>
        <p:spPr bwMode="auto">
          <a:xfrm>
            <a:off x="5759456" y="3912668"/>
            <a:ext cx="244475" cy="28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36000" tIns="36000" rIns="36000" bIns="36000" anchorCtr="1"/>
          <a:lstStyle/>
          <a:p>
            <a:pPr algn="l" fontAlgn="t">
              <a:lnSpc>
                <a:spcPct val="90000"/>
              </a:lnSpc>
              <a:spcBef>
                <a:spcPct val="50000"/>
              </a:spcBef>
              <a:buClrTx/>
              <a:buSzPct val="100000"/>
              <a:buFontTx/>
              <a:buNone/>
            </a:pPr>
            <a:r>
              <a:rPr lang="en-CA" sz="3200" i="1" dirty="0">
                <a:solidFill>
                  <a:srgbClr val="FFFF00"/>
                </a:solidFill>
                <a:latin typeface="Arial" charset="0"/>
              </a:rPr>
              <a:t>*</a:t>
            </a:r>
            <a:endParaRPr lang="en-US" sz="3200" i="1" dirty="0">
              <a:solidFill>
                <a:srgbClr val="FFFF00"/>
              </a:solidFill>
              <a:latin typeface="Arial" charset="0"/>
            </a:endParaRPr>
          </a:p>
        </p:txBody>
      </p:sp>
      <p:sp>
        <p:nvSpPr>
          <p:cNvPr id="2195514" name="Text Box 58"/>
          <p:cNvSpPr txBox="1">
            <a:spLocks noChangeArrowheads="1"/>
          </p:cNvSpPr>
          <p:nvPr/>
        </p:nvSpPr>
        <p:spPr bwMode="auto">
          <a:xfrm>
            <a:off x="7245356" y="3899965"/>
            <a:ext cx="244475" cy="28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36000" tIns="36000" rIns="36000" bIns="36000" anchorCtr="1"/>
          <a:lstStyle/>
          <a:p>
            <a:pPr algn="l" fontAlgn="t">
              <a:lnSpc>
                <a:spcPct val="90000"/>
              </a:lnSpc>
              <a:spcBef>
                <a:spcPct val="50000"/>
              </a:spcBef>
              <a:buClrTx/>
              <a:buSzPct val="100000"/>
              <a:buFontTx/>
              <a:buNone/>
            </a:pPr>
            <a:r>
              <a:rPr lang="en-CA" sz="3200" i="1" dirty="0">
                <a:solidFill>
                  <a:srgbClr val="FFFF00"/>
                </a:solidFill>
                <a:latin typeface="Arial" charset="0"/>
              </a:rPr>
              <a:t>*</a:t>
            </a:r>
            <a:endParaRPr lang="en-US" sz="3200" i="1" dirty="0">
              <a:solidFill>
                <a:srgbClr val="FFFF00"/>
              </a:solidFill>
              <a:latin typeface="Arial" charset="0"/>
            </a:endParaRPr>
          </a:p>
        </p:txBody>
      </p:sp>
      <p:sp>
        <p:nvSpPr>
          <p:cNvPr id="2195515" name="AutoShape 59"/>
          <p:cNvSpPr>
            <a:spLocks noChangeArrowheads="1"/>
          </p:cNvSpPr>
          <p:nvPr/>
        </p:nvSpPr>
        <p:spPr bwMode="auto">
          <a:xfrm>
            <a:off x="1746253" y="3027363"/>
            <a:ext cx="8680450" cy="430212"/>
          </a:xfrm>
          <a:prstGeom prst="roundRect">
            <a:avLst>
              <a:gd name="adj" fmla="val 16667"/>
            </a:avLst>
          </a:prstGeom>
          <a:solidFill>
            <a:srgbClr val="CCEC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100000"/>
              </a:lnSpc>
              <a:spcBef>
                <a:spcPct val="0"/>
              </a:spcBef>
              <a:buClrTx/>
              <a:buFontTx/>
              <a:buNone/>
            </a:pPr>
            <a:r>
              <a:rPr lang="en-US" sz="2000" b="1" i="1">
                <a:solidFill>
                  <a:srgbClr val="000000"/>
                </a:solidFill>
                <a:latin typeface="Arial" charset="0"/>
              </a:rPr>
              <a:t>Business Process</a:t>
            </a:r>
          </a:p>
        </p:txBody>
      </p:sp>
      <p:sp>
        <p:nvSpPr>
          <p:cNvPr id="5" name="Text Box 58">
            <a:extLst>
              <a:ext uri="{FF2B5EF4-FFF2-40B4-BE49-F238E27FC236}">
                <a16:creationId xmlns:a16="http://schemas.microsoft.com/office/drawing/2014/main" id="{DDBF1340-C980-1EA1-868A-F1B3F8871D9A}"/>
              </a:ext>
            </a:extLst>
          </p:cNvPr>
          <p:cNvSpPr txBox="1">
            <a:spLocks noChangeArrowheads="1"/>
          </p:cNvSpPr>
          <p:nvPr/>
        </p:nvSpPr>
        <p:spPr bwMode="auto">
          <a:xfrm>
            <a:off x="8734634" y="3884532"/>
            <a:ext cx="244475" cy="28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36000" tIns="36000" rIns="36000" bIns="36000" anchorCtr="1"/>
          <a:lstStyle/>
          <a:p>
            <a:pPr algn="l" fontAlgn="t">
              <a:lnSpc>
                <a:spcPct val="90000"/>
              </a:lnSpc>
              <a:spcBef>
                <a:spcPct val="50000"/>
              </a:spcBef>
              <a:buClrTx/>
              <a:buSzPct val="100000"/>
              <a:buFontTx/>
              <a:buNone/>
            </a:pPr>
            <a:r>
              <a:rPr lang="en-CA" sz="3200" i="1" dirty="0">
                <a:solidFill>
                  <a:srgbClr val="FFFF00"/>
                </a:solidFill>
                <a:latin typeface="Arial" charset="0"/>
              </a:rPr>
              <a:t>*</a:t>
            </a:r>
            <a:endParaRPr lang="en-US" sz="3200" i="1" dirty="0">
              <a:solidFill>
                <a:srgbClr val="FFFF00"/>
              </a:solidFill>
              <a:latin typeface="Arial" charset="0"/>
            </a:endParaRPr>
          </a:p>
        </p:txBody>
      </p:sp>
    </p:spTree>
    <p:extLst>
      <p:ext uri="{BB962C8B-B14F-4D97-AF65-F5344CB8AC3E}">
        <p14:creationId xmlns:p14="http://schemas.microsoft.com/office/powerpoint/2010/main" val="2376307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95460"/>
                                        </p:tgtEl>
                                        <p:attrNameLst>
                                          <p:attrName>style.visibility</p:attrName>
                                        </p:attrNameLst>
                                      </p:cBhvr>
                                      <p:to>
                                        <p:strVal val="visible"/>
                                      </p:to>
                                    </p:set>
                                    <p:animEffect transition="in" filter="dissolve">
                                      <p:cBhvr>
                                        <p:cTn id="7" dur="500"/>
                                        <p:tgtEl>
                                          <p:spTgt spid="219546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95459"/>
                                        </p:tgtEl>
                                        <p:attrNameLst>
                                          <p:attrName>style.visibility</p:attrName>
                                        </p:attrNameLst>
                                      </p:cBhvr>
                                      <p:to>
                                        <p:strVal val="visible"/>
                                      </p:to>
                                    </p:set>
                                    <p:animEffect transition="in" filter="dissolve">
                                      <p:cBhvr>
                                        <p:cTn id="10" dur="500"/>
                                        <p:tgtEl>
                                          <p:spTgt spid="21954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95493"/>
                                        </p:tgtEl>
                                        <p:attrNameLst>
                                          <p:attrName>style.visibility</p:attrName>
                                        </p:attrNameLst>
                                      </p:cBhvr>
                                      <p:to>
                                        <p:strVal val="visible"/>
                                      </p:to>
                                    </p:set>
                                    <p:animEffect transition="in" filter="dissolve">
                                      <p:cBhvr>
                                        <p:cTn id="15" dur="500"/>
                                        <p:tgtEl>
                                          <p:spTgt spid="219549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95515"/>
                                        </p:tgtEl>
                                        <p:attrNameLst>
                                          <p:attrName>style.visibility</p:attrName>
                                        </p:attrNameLst>
                                      </p:cBhvr>
                                      <p:to>
                                        <p:strVal val="visible"/>
                                      </p:to>
                                    </p:set>
                                    <p:animEffect transition="in" filter="dissolve">
                                      <p:cBhvr>
                                        <p:cTn id="18" dur="500"/>
                                        <p:tgtEl>
                                          <p:spTgt spid="21955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95495"/>
                                        </p:tgtEl>
                                        <p:attrNameLst>
                                          <p:attrName>style.visibility</p:attrName>
                                        </p:attrNameLst>
                                      </p:cBhvr>
                                      <p:to>
                                        <p:strVal val="visible"/>
                                      </p:to>
                                    </p:set>
                                    <p:animEffect transition="in" filter="dissolve">
                                      <p:cBhvr>
                                        <p:cTn id="23" dur="500"/>
                                        <p:tgtEl>
                                          <p:spTgt spid="219549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195501"/>
                                        </p:tgtEl>
                                        <p:attrNameLst>
                                          <p:attrName>style.visibility</p:attrName>
                                        </p:attrNameLst>
                                      </p:cBhvr>
                                      <p:to>
                                        <p:strVal val="visible"/>
                                      </p:to>
                                    </p:set>
                                    <p:animEffect transition="in" filter="dissolve">
                                      <p:cBhvr>
                                        <p:cTn id="26" dur="500"/>
                                        <p:tgtEl>
                                          <p:spTgt spid="219550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195502"/>
                                        </p:tgtEl>
                                        <p:attrNameLst>
                                          <p:attrName>style.visibility</p:attrName>
                                        </p:attrNameLst>
                                      </p:cBhvr>
                                      <p:to>
                                        <p:strVal val="visible"/>
                                      </p:to>
                                    </p:set>
                                    <p:animEffect transition="in" filter="dissolve">
                                      <p:cBhvr>
                                        <p:cTn id="29" dur="500"/>
                                        <p:tgtEl>
                                          <p:spTgt spid="219550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95506"/>
                                        </p:tgtEl>
                                        <p:attrNameLst>
                                          <p:attrName>style.visibility</p:attrName>
                                        </p:attrNameLst>
                                      </p:cBhvr>
                                      <p:to>
                                        <p:strVal val="visible"/>
                                      </p:to>
                                    </p:set>
                                    <p:animEffect transition="in" filter="dissolve">
                                      <p:cBhvr>
                                        <p:cTn id="32" dur="500"/>
                                        <p:tgtEl>
                                          <p:spTgt spid="219550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95507"/>
                                        </p:tgtEl>
                                        <p:attrNameLst>
                                          <p:attrName>style.visibility</p:attrName>
                                        </p:attrNameLst>
                                      </p:cBhvr>
                                      <p:to>
                                        <p:strVal val="visible"/>
                                      </p:to>
                                    </p:set>
                                    <p:animEffect transition="in" filter="dissolve">
                                      <p:cBhvr>
                                        <p:cTn id="35" dur="500"/>
                                        <p:tgtEl>
                                          <p:spTgt spid="219550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195496"/>
                                        </p:tgtEl>
                                        <p:attrNameLst>
                                          <p:attrName>style.visibility</p:attrName>
                                        </p:attrNameLst>
                                      </p:cBhvr>
                                      <p:to>
                                        <p:strVal val="visible"/>
                                      </p:to>
                                    </p:set>
                                    <p:animEffect transition="in" filter="dissolve">
                                      <p:cBhvr>
                                        <p:cTn id="38" dur="500"/>
                                        <p:tgtEl>
                                          <p:spTgt spid="219549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95511"/>
                                        </p:tgtEl>
                                        <p:attrNameLst>
                                          <p:attrName>style.visibility</p:attrName>
                                        </p:attrNameLst>
                                      </p:cBhvr>
                                      <p:to>
                                        <p:strVal val="visible"/>
                                      </p:to>
                                    </p:set>
                                    <p:animEffect transition="in" filter="dissolve">
                                      <p:cBhvr>
                                        <p:cTn id="41" dur="500"/>
                                        <p:tgtEl>
                                          <p:spTgt spid="2195511"/>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195500"/>
                                        </p:tgtEl>
                                        <p:attrNameLst>
                                          <p:attrName>style.visibility</p:attrName>
                                        </p:attrNameLst>
                                      </p:cBhvr>
                                      <p:to>
                                        <p:strVal val="visible"/>
                                      </p:to>
                                    </p:set>
                                    <p:animEffect transition="in" filter="dissolve">
                                      <p:cBhvr>
                                        <p:cTn id="44" dur="500"/>
                                        <p:tgtEl>
                                          <p:spTgt spid="219550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195505"/>
                                        </p:tgtEl>
                                        <p:attrNameLst>
                                          <p:attrName>style.visibility</p:attrName>
                                        </p:attrNameLst>
                                      </p:cBhvr>
                                      <p:to>
                                        <p:strVal val="visible"/>
                                      </p:to>
                                    </p:set>
                                    <p:animEffect transition="in" filter="dissolve">
                                      <p:cBhvr>
                                        <p:cTn id="47" dur="500"/>
                                        <p:tgtEl>
                                          <p:spTgt spid="2195505"/>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195499"/>
                                        </p:tgtEl>
                                        <p:attrNameLst>
                                          <p:attrName>style.visibility</p:attrName>
                                        </p:attrNameLst>
                                      </p:cBhvr>
                                      <p:to>
                                        <p:strVal val="visible"/>
                                      </p:to>
                                    </p:set>
                                    <p:animEffect transition="in" filter="dissolve">
                                      <p:cBhvr>
                                        <p:cTn id="50" dur="500"/>
                                        <p:tgtEl>
                                          <p:spTgt spid="219549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195504"/>
                                        </p:tgtEl>
                                        <p:attrNameLst>
                                          <p:attrName>style.visibility</p:attrName>
                                        </p:attrNameLst>
                                      </p:cBhvr>
                                      <p:to>
                                        <p:strVal val="visible"/>
                                      </p:to>
                                    </p:set>
                                    <p:animEffect transition="in" filter="dissolve">
                                      <p:cBhvr>
                                        <p:cTn id="53" dur="500"/>
                                        <p:tgtEl>
                                          <p:spTgt spid="219550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195510"/>
                                        </p:tgtEl>
                                        <p:attrNameLst>
                                          <p:attrName>style.visibility</p:attrName>
                                        </p:attrNameLst>
                                      </p:cBhvr>
                                      <p:to>
                                        <p:strVal val="visible"/>
                                      </p:to>
                                    </p:set>
                                    <p:animEffect transition="in" filter="dissolve">
                                      <p:cBhvr>
                                        <p:cTn id="56" dur="500"/>
                                        <p:tgtEl>
                                          <p:spTgt spid="2195510"/>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195497"/>
                                        </p:tgtEl>
                                        <p:attrNameLst>
                                          <p:attrName>style.visibility</p:attrName>
                                        </p:attrNameLst>
                                      </p:cBhvr>
                                      <p:to>
                                        <p:strVal val="visible"/>
                                      </p:to>
                                    </p:set>
                                    <p:animEffect transition="in" filter="dissolve">
                                      <p:cBhvr>
                                        <p:cTn id="61" dur="500"/>
                                        <p:tgtEl>
                                          <p:spTgt spid="219549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195498"/>
                                        </p:tgtEl>
                                        <p:attrNameLst>
                                          <p:attrName>style.visibility</p:attrName>
                                        </p:attrNameLst>
                                      </p:cBhvr>
                                      <p:to>
                                        <p:strVal val="visible"/>
                                      </p:to>
                                    </p:set>
                                    <p:animEffect transition="in" filter="dissolve">
                                      <p:cBhvr>
                                        <p:cTn id="64" dur="500"/>
                                        <p:tgtEl>
                                          <p:spTgt spid="2195498"/>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195503"/>
                                        </p:tgtEl>
                                        <p:attrNameLst>
                                          <p:attrName>style.visibility</p:attrName>
                                        </p:attrNameLst>
                                      </p:cBhvr>
                                      <p:to>
                                        <p:strVal val="visible"/>
                                      </p:to>
                                    </p:set>
                                    <p:animEffect transition="in" filter="dissolve">
                                      <p:cBhvr>
                                        <p:cTn id="67" dur="500"/>
                                        <p:tgtEl>
                                          <p:spTgt spid="219550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195508"/>
                                        </p:tgtEl>
                                        <p:attrNameLst>
                                          <p:attrName>style.visibility</p:attrName>
                                        </p:attrNameLst>
                                      </p:cBhvr>
                                      <p:to>
                                        <p:strVal val="visible"/>
                                      </p:to>
                                    </p:set>
                                    <p:animEffect transition="in" filter="dissolve">
                                      <p:cBhvr>
                                        <p:cTn id="70" dur="500"/>
                                        <p:tgtEl>
                                          <p:spTgt spid="21955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195509"/>
                                        </p:tgtEl>
                                        <p:attrNameLst>
                                          <p:attrName>style.visibility</p:attrName>
                                        </p:attrNameLst>
                                      </p:cBhvr>
                                      <p:to>
                                        <p:strVal val="visible"/>
                                      </p:to>
                                    </p:set>
                                    <p:animEffect transition="in" filter="dissolve">
                                      <p:cBhvr>
                                        <p:cTn id="73" dur="500"/>
                                        <p:tgtEl>
                                          <p:spTgt spid="2195509"/>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195512"/>
                                        </p:tgtEl>
                                        <p:attrNameLst>
                                          <p:attrName>style.visibility</p:attrName>
                                        </p:attrNameLst>
                                      </p:cBhvr>
                                      <p:to>
                                        <p:strVal val="visible"/>
                                      </p:to>
                                    </p:set>
                                    <p:animEffect transition="in" filter="dissolve">
                                      <p:cBhvr>
                                        <p:cTn id="76" dur="500"/>
                                        <p:tgtEl>
                                          <p:spTgt spid="219551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2195513"/>
                                        </p:tgtEl>
                                        <p:attrNameLst>
                                          <p:attrName>style.visibility</p:attrName>
                                        </p:attrNameLst>
                                      </p:cBhvr>
                                      <p:to>
                                        <p:strVal val="visible"/>
                                      </p:to>
                                    </p:set>
                                    <p:animEffect transition="in" filter="dissolve">
                                      <p:cBhvr>
                                        <p:cTn id="79" dur="500"/>
                                        <p:tgtEl>
                                          <p:spTgt spid="219551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195514"/>
                                        </p:tgtEl>
                                        <p:attrNameLst>
                                          <p:attrName>style.visibility</p:attrName>
                                        </p:attrNameLst>
                                      </p:cBhvr>
                                      <p:to>
                                        <p:strVal val="visible"/>
                                      </p:to>
                                    </p:set>
                                    <p:animEffect transition="in" filter="dissolve">
                                      <p:cBhvr>
                                        <p:cTn id="82" dur="500"/>
                                        <p:tgtEl>
                                          <p:spTgt spid="21955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195494"/>
                                        </p:tgtEl>
                                        <p:attrNameLst>
                                          <p:attrName>style.visibility</p:attrName>
                                        </p:attrNameLst>
                                      </p:cBhvr>
                                      <p:to>
                                        <p:strVal val="visible"/>
                                      </p:to>
                                    </p:set>
                                    <p:animEffect transition="in" filter="dissolve">
                                      <p:cBhvr>
                                        <p:cTn id="87" dur="500"/>
                                        <p:tgtEl>
                                          <p:spTgt spid="2195494"/>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195481"/>
                                        </p:tgtEl>
                                        <p:attrNameLst>
                                          <p:attrName>style.visibility</p:attrName>
                                        </p:attrNameLst>
                                      </p:cBhvr>
                                      <p:to>
                                        <p:strVal val="visible"/>
                                      </p:to>
                                    </p:set>
                                    <p:animEffect transition="in" filter="dissolve">
                                      <p:cBhvr>
                                        <p:cTn id="90" dur="500"/>
                                        <p:tgtEl>
                                          <p:spTgt spid="219548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195482"/>
                                        </p:tgtEl>
                                        <p:attrNameLst>
                                          <p:attrName>style.visibility</p:attrName>
                                        </p:attrNameLst>
                                      </p:cBhvr>
                                      <p:to>
                                        <p:strVal val="visible"/>
                                      </p:to>
                                    </p:set>
                                    <p:animEffect transition="in" filter="dissolve">
                                      <p:cBhvr>
                                        <p:cTn id="95" dur="500"/>
                                        <p:tgtEl>
                                          <p:spTgt spid="2195482"/>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195483"/>
                                        </p:tgtEl>
                                        <p:attrNameLst>
                                          <p:attrName>style.visibility</p:attrName>
                                        </p:attrNameLst>
                                      </p:cBhvr>
                                      <p:to>
                                        <p:strVal val="visible"/>
                                      </p:to>
                                    </p:set>
                                    <p:animEffect transition="in" filter="dissolve">
                                      <p:cBhvr>
                                        <p:cTn id="98" dur="500"/>
                                        <p:tgtEl>
                                          <p:spTgt spid="2195483"/>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2195484"/>
                                        </p:tgtEl>
                                        <p:attrNameLst>
                                          <p:attrName>style.visibility</p:attrName>
                                        </p:attrNameLst>
                                      </p:cBhvr>
                                      <p:to>
                                        <p:strVal val="visible"/>
                                      </p:to>
                                    </p:set>
                                    <p:animEffect transition="in" filter="dissolve">
                                      <p:cBhvr>
                                        <p:cTn id="101" dur="500"/>
                                        <p:tgtEl>
                                          <p:spTgt spid="2195484"/>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2195485"/>
                                        </p:tgtEl>
                                        <p:attrNameLst>
                                          <p:attrName>style.visibility</p:attrName>
                                        </p:attrNameLst>
                                      </p:cBhvr>
                                      <p:to>
                                        <p:strVal val="visible"/>
                                      </p:to>
                                    </p:set>
                                    <p:animEffect transition="in" filter="dissolve">
                                      <p:cBhvr>
                                        <p:cTn id="106" dur="500"/>
                                        <p:tgtEl>
                                          <p:spTgt spid="2195485"/>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2195488"/>
                                        </p:tgtEl>
                                        <p:attrNameLst>
                                          <p:attrName>style.visibility</p:attrName>
                                        </p:attrNameLst>
                                      </p:cBhvr>
                                      <p:to>
                                        <p:strVal val="visible"/>
                                      </p:to>
                                    </p:set>
                                    <p:animEffect transition="in" filter="wipe(up)">
                                      <p:cBhvr>
                                        <p:cTn id="111" dur="1000"/>
                                        <p:tgtEl>
                                          <p:spTgt spid="2195488"/>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2195489"/>
                                        </p:tgtEl>
                                        <p:attrNameLst>
                                          <p:attrName>style.visibility</p:attrName>
                                        </p:attrNameLst>
                                      </p:cBhvr>
                                      <p:to>
                                        <p:strVal val="visible"/>
                                      </p:to>
                                    </p:set>
                                    <p:animEffect transition="in" filter="wipe(up)">
                                      <p:cBhvr>
                                        <p:cTn id="114" dur="1000"/>
                                        <p:tgtEl>
                                          <p:spTgt spid="2195489"/>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2195486"/>
                                        </p:tgtEl>
                                        <p:attrNameLst>
                                          <p:attrName>style.visibility</p:attrName>
                                        </p:attrNameLst>
                                      </p:cBhvr>
                                      <p:to>
                                        <p:strVal val="visible"/>
                                      </p:to>
                                    </p:set>
                                    <p:animEffect transition="in" filter="wipe(up)">
                                      <p:cBhvr>
                                        <p:cTn id="117" dur="1000"/>
                                        <p:tgtEl>
                                          <p:spTgt spid="2195486"/>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2195487"/>
                                        </p:tgtEl>
                                        <p:attrNameLst>
                                          <p:attrName>style.visibility</p:attrName>
                                        </p:attrNameLst>
                                      </p:cBhvr>
                                      <p:to>
                                        <p:strVal val="visible"/>
                                      </p:to>
                                    </p:set>
                                    <p:animEffect transition="in" filter="wipe(up)">
                                      <p:cBhvr>
                                        <p:cTn id="120" dur="1000"/>
                                        <p:tgtEl>
                                          <p:spTgt spid="2195487"/>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2195491"/>
                                        </p:tgtEl>
                                        <p:attrNameLst>
                                          <p:attrName>style.visibility</p:attrName>
                                        </p:attrNameLst>
                                      </p:cBhvr>
                                      <p:to>
                                        <p:strVal val="visible"/>
                                      </p:to>
                                    </p:set>
                                    <p:animEffect transition="in" filter="wipe(up)">
                                      <p:cBhvr>
                                        <p:cTn id="123" dur="1000"/>
                                        <p:tgtEl>
                                          <p:spTgt spid="2195491"/>
                                        </p:tgtEl>
                                      </p:cBhvr>
                                    </p:animEffect>
                                  </p:childTnLst>
                                </p:cTn>
                              </p:par>
                              <p:par>
                                <p:cTn id="124" presetID="22" presetClass="entr" presetSubtype="1" fill="hold" grpId="0" nodeType="withEffect">
                                  <p:stCondLst>
                                    <p:cond delay="0"/>
                                  </p:stCondLst>
                                  <p:childTnLst>
                                    <p:set>
                                      <p:cBhvr>
                                        <p:cTn id="125" dur="1" fill="hold">
                                          <p:stCondLst>
                                            <p:cond delay="0"/>
                                          </p:stCondLst>
                                        </p:cTn>
                                        <p:tgtEl>
                                          <p:spTgt spid="2195490"/>
                                        </p:tgtEl>
                                        <p:attrNameLst>
                                          <p:attrName>style.visibility</p:attrName>
                                        </p:attrNameLst>
                                      </p:cBhvr>
                                      <p:to>
                                        <p:strVal val="visible"/>
                                      </p:to>
                                    </p:set>
                                    <p:animEffect transition="in" filter="wipe(up)">
                                      <p:cBhvr>
                                        <p:cTn id="126" dur="1000"/>
                                        <p:tgtEl>
                                          <p:spTgt spid="2195490"/>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2195492"/>
                                        </p:tgtEl>
                                        <p:attrNameLst>
                                          <p:attrName>style.visibility</p:attrName>
                                        </p:attrNameLst>
                                      </p:cBhvr>
                                      <p:to>
                                        <p:strVal val="visible"/>
                                      </p:to>
                                    </p:set>
                                    <p:animEffect transition="in" filter="wipe(up)">
                                      <p:cBhvr>
                                        <p:cTn id="129" dur="1000"/>
                                        <p:tgtEl>
                                          <p:spTgt spid="2195492"/>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dissolve">
                                      <p:cBhvr>
                                        <p:cTn id="1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5459" grpId="0" animBg="1"/>
      <p:bldP spid="2195481" grpId="0" animBg="1"/>
      <p:bldP spid="2195482" grpId="0" animBg="1"/>
      <p:bldP spid="2195483" grpId="0" animBg="1"/>
      <p:bldP spid="2195484" grpId="0" animBg="1"/>
      <p:bldP spid="2195485" grpId="0" animBg="1"/>
      <p:bldP spid="2195486" grpId="0" animBg="1"/>
      <p:bldP spid="2195487" grpId="0" animBg="1"/>
      <p:bldP spid="2195488" grpId="0" animBg="1"/>
      <p:bldP spid="2195489" grpId="0" animBg="1"/>
      <p:bldP spid="2195490" grpId="0" animBg="1"/>
      <p:bldP spid="2195491" grpId="0" animBg="1"/>
      <p:bldP spid="2195492" grpId="0" animBg="1"/>
      <p:bldP spid="2195493" grpId="0" animBg="1"/>
      <p:bldP spid="2195494" grpId="0" animBg="1"/>
      <p:bldP spid="2195495" grpId="0"/>
      <p:bldP spid="2195496" grpId="0"/>
      <p:bldP spid="2195497" grpId="0"/>
      <p:bldP spid="2195498" grpId="0"/>
      <p:bldP spid="2195499" grpId="0"/>
      <p:bldP spid="2195500" grpId="0"/>
      <p:bldP spid="2195501" grpId="0" animBg="1"/>
      <p:bldP spid="2195502" grpId="0" animBg="1"/>
      <p:bldP spid="2195503" grpId="0" animBg="1"/>
      <p:bldP spid="2195504" grpId="0" animBg="1"/>
      <p:bldP spid="2195505" grpId="0" animBg="1"/>
      <p:bldP spid="2195506" grpId="0" animBg="1"/>
      <p:bldP spid="2195507" grpId="0" animBg="1"/>
      <p:bldP spid="2195508" grpId="0" animBg="1"/>
      <p:bldP spid="2195509" grpId="0" animBg="1"/>
      <p:bldP spid="2195510" grpId="0" animBg="1"/>
      <p:bldP spid="2195511" grpId="0" animBg="1"/>
      <p:bldP spid="2195512" grpId="0" animBg="1"/>
      <p:bldP spid="2195513" grpId="0"/>
      <p:bldP spid="2195514" grpId="0"/>
      <p:bldP spid="2195515" grpId="0" animBg="1"/>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latin typeface="Arial" charset="0"/>
              </a:rPr>
              <a:t>6 – Describe </a:t>
            </a:r>
            <a:r>
              <a:rPr lang="en-US" dirty="0"/>
              <a:t>organisational culture, and its impacts</a:t>
            </a:r>
          </a:p>
        </p:txBody>
      </p:sp>
      <p:pic>
        <p:nvPicPr>
          <p:cNvPr id="4" name="Picture 3"/>
          <p:cNvPicPr>
            <a:picLocks noChangeAspect="1"/>
          </p:cNvPicPr>
          <p:nvPr/>
        </p:nvPicPr>
        <p:blipFill>
          <a:blip r:embed="rId3"/>
          <a:stretch>
            <a:fillRect/>
          </a:stretch>
        </p:blipFill>
        <p:spPr>
          <a:xfrm>
            <a:off x="4041965" y="2239313"/>
            <a:ext cx="4076700" cy="3784600"/>
          </a:xfrm>
          <a:prstGeom prst="rect">
            <a:avLst/>
          </a:prstGeom>
        </p:spPr>
      </p:pic>
      <p:sp>
        <p:nvSpPr>
          <p:cNvPr id="5" name="TextBox 4"/>
          <p:cNvSpPr txBox="1"/>
          <p:nvPr/>
        </p:nvSpPr>
        <p:spPr>
          <a:xfrm>
            <a:off x="7911031" y="4989008"/>
            <a:ext cx="2297088" cy="1477328"/>
          </a:xfrm>
          <a:prstGeom prst="rect">
            <a:avLst/>
          </a:prstGeom>
          <a:noFill/>
        </p:spPr>
        <p:txBody>
          <a:bodyPr wrap="square" rtlCol="0">
            <a:spAutoFit/>
          </a:bodyPr>
          <a:lstStyle/>
          <a:p>
            <a:pPr algn="l" eaLnBrk="0" hangingPunct="0">
              <a:buClr>
                <a:srgbClr val="000000"/>
              </a:buClr>
              <a:buFontTx/>
              <a:buNone/>
            </a:pPr>
            <a:r>
              <a:rPr lang="en-US" dirty="0">
                <a:solidFill>
                  <a:srgbClr val="000000"/>
                </a:solidFill>
                <a:latin typeface="Arial" charset="0"/>
                <a:ea typeface="ＭＳ Ｐゴシック" charset="0"/>
                <a:cs typeface="ＭＳ Ｐゴシック" charset="0"/>
              </a:rPr>
              <a:t>Shared beliefs, values, and assumptions held by members of an organisation</a:t>
            </a:r>
          </a:p>
        </p:txBody>
      </p:sp>
      <p:sp>
        <p:nvSpPr>
          <p:cNvPr id="6" name="TextBox 5"/>
          <p:cNvSpPr txBox="1"/>
          <p:nvPr/>
        </p:nvSpPr>
        <p:spPr>
          <a:xfrm>
            <a:off x="7755285" y="2181093"/>
            <a:ext cx="2648928" cy="923330"/>
          </a:xfrm>
          <a:prstGeom prst="rect">
            <a:avLst/>
          </a:prstGeom>
          <a:noFill/>
        </p:spPr>
        <p:txBody>
          <a:bodyPr wrap="square" rtlCol="0">
            <a:spAutoFit/>
          </a:bodyPr>
          <a:lstStyle/>
          <a:p>
            <a:pPr algn="l" eaLnBrk="0" hangingPunct="0">
              <a:buClr>
                <a:srgbClr val="000000"/>
              </a:buClr>
              <a:buFontTx/>
              <a:buNone/>
            </a:pPr>
            <a:r>
              <a:rPr lang="en-US" dirty="0">
                <a:solidFill>
                  <a:srgbClr val="000000"/>
                </a:solidFill>
                <a:latin typeface="Arial" charset="0"/>
                <a:ea typeface="ＭＳ Ｐゴシック" charset="0"/>
                <a:cs typeface="ＭＳ Ｐゴシック" charset="0"/>
              </a:rPr>
              <a:t>Embedded in a network of organisational practices</a:t>
            </a:r>
          </a:p>
        </p:txBody>
      </p:sp>
      <p:sp>
        <p:nvSpPr>
          <p:cNvPr id="7" name="TextBox 6"/>
          <p:cNvSpPr txBox="1"/>
          <p:nvPr/>
        </p:nvSpPr>
        <p:spPr>
          <a:xfrm>
            <a:off x="1751114" y="2398871"/>
            <a:ext cx="2832337" cy="646331"/>
          </a:xfrm>
          <a:prstGeom prst="rect">
            <a:avLst/>
          </a:prstGeom>
          <a:noFill/>
        </p:spPr>
        <p:txBody>
          <a:bodyPr wrap="square" rtlCol="0">
            <a:spAutoFit/>
          </a:bodyPr>
          <a:lstStyle/>
          <a:p>
            <a:pPr algn="r" eaLnBrk="0" hangingPunct="0">
              <a:buClr>
                <a:srgbClr val="000000"/>
              </a:buClr>
              <a:buFontTx/>
              <a:buNone/>
            </a:pPr>
            <a:r>
              <a:rPr lang="en-US" dirty="0">
                <a:solidFill>
                  <a:srgbClr val="000000"/>
                </a:solidFill>
                <a:latin typeface="Arial" charset="0"/>
                <a:ea typeface="ＭＳ Ｐゴシック" charset="0"/>
                <a:cs typeface="ＭＳ Ｐゴシック" charset="0"/>
              </a:rPr>
              <a:t>Evident in the behaviours of individuals and groups</a:t>
            </a:r>
          </a:p>
        </p:txBody>
      </p:sp>
      <p:sp>
        <p:nvSpPr>
          <p:cNvPr id="8" name="TextBox 7"/>
          <p:cNvSpPr txBox="1"/>
          <p:nvPr/>
        </p:nvSpPr>
        <p:spPr>
          <a:xfrm>
            <a:off x="1751114" y="5446207"/>
            <a:ext cx="2832337" cy="923330"/>
          </a:xfrm>
          <a:prstGeom prst="rect">
            <a:avLst/>
          </a:prstGeom>
          <a:noFill/>
        </p:spPr>
        <p:txBody>
          <a:bodyPr wrap="square" rtlCol="0">
            <a:spAutoFit/>
          </a:bodyPr>
          <a:lstStyle/>
          <a:p>
            <a:pPr algn="r" eaLnBrk="0" hangingPunct="0">
              <a:buClr>
                <a:srgbClr val="000000"/>
              </a:buClr>
              <a:buFontTx/>
              <a:buNone/>
            </a:pPr>
            <a:r>
              <a:rPr lang="en-US" dirty="0">
                <a:solidFill>
                  <a:srgbClr val="000000"/>
                </a:solidFill>
                <a:latin typeface="Arial" charset="0"/>
                <a:ea typeface="ＭＳ Ｐゴシック" charset="0"/>
                <a:cs typeface="ＭＳ Ｐゴシック" charset="0"/>
              </a:rPr>
              <a:t>Visible in the </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“way that work gets done” on a day-to-day basis</a:t>
            </a:r>
          </a:p>
        </p:txBody>
      </p:sp>
      <p:sp>
        <p:nvSpPr>
          <p:cNvPr id="9" name="TextBox 8"/>
          <p:cNvSpPr txBox="1"/>
          <p:nvPr/>
        </p:nvSpPr>
        <p:spPr>
          <a:xfrm>
            <a:off x="4630141" y="1601709"/>
            <a:ext cx="2832337" cy="707886"/>
          </a:xfrm>
          <a:prstGeom prst="rect">
            <a:avLst/>
          </a:prstGeom>
          <a:noFill/>
        </p:spPr>
        <p:txBody>
          <a:bodyPr wrap="square" rtlCol="0">
            <a:spAutoFit/>
          </a:bodyPr>
          <a:lstStyle/>
          <a:p>
            <a:pPr eaLnBrk="0" hangingPunct="0">
              <a:buClr>
                <a:srgbClr val="000000"/>
              </a:buClr>
              <a:buFontTx/>
              <a:buNone/>
            </a:pPr>
            <a:r>
              <a:rPr lang="en-US" sz="2000" i="1" dirty="0">
                <a:solidFill>
                  <a:srgbClr val="000000"/>
                </a:solidFill>
                <a:latin typeface="Arial" charset="0"/>
                <a:ea typeface="ＭＳ Ｐゴシック" charset="0"/>
                <a:cs typeface="ＭＳ Ｐゴシック" charset="0"/>
              </a:rPr>
              <a:t>Amplified by the behaviours of leaders</a:t>
            </a:r>
          </a:p>
        </p:txBody>
      </p:sp>
      <p:sp>
        <p:nvSpPr>
          <p:cNvPr id="10" name="Rectangle 9"/>
          <p:cNvSpPr/>
          <p:nvPr/>
        </p:nvSpPr>
        <p:spPr>
          <a:xfrm>
            <a:off x="3539182" y="6306936"/>
            <a:ext cx="4968027" cy="369332"/>
          </a:xfrm>
          <a:prstGeom prst="rect">
            <a:avLst/>
          </a:prstGeom>
        </p:spPr>
        <p:txBody>
          <a:bodyPr wrap="none">
            <a:spAutoFit/>
          </a:bodyPr>
          <a:lstStyle/>
          <a:p>
            <a:pPr eaLnBrk="0" hangingPunct="0">
              <a:buClr>
                <a:srgbClr val="000000"/>
              </a:buClr>
              <a:buFontTx/>
              <a:buNone/>
            </a:pPr>
            <a:r>
              <a:rPr lang="en-US" i="1" kern="0" dirty="0">
                <a:solidFill>
                  <a:srgbClr val="000000"/>
                </a:solidFill>
                <a:latin typeface="Arial"/>
                <a:ea typeface="ＭＳ Ｐゴシック" charset="0"/>
                <a:cs typeface="ＭＳ Ｐゴシック" charset="0"/>
              </a:rPr>
              <a:t>Summary image from http://</a:t>
            </a:r>
            <a:r>
              <a:rPr lang="en-US" i="1" kern="0" dirty="0" err="1">
                <a:solidFill>
                  <a:srgbClr val="000000"/>
                </a:solidFill>
                <a:latin typeface="Arial"/>
                <a:ea typeface="ＭＳ Ｐゴシック" charset="0"/>
                <a:cs typeface="ＭＳ Ｐゴシック" charset="0"/>
              </a:rPr>
              <a:t>www.nhorizons.ca</a:t>
            </a:r>
            <a:r>
              <a:rPr lang="en-US" i="1" kern="0" dirty="0">
                <a:solidFill>
                  <a:srgbClr val="000000"/>
                </a:solidFill>
                <a:latin typeface="Arial"/>
                <a:ea typeface="ＭＳ Ｐゴシック" charset="0"/>
                <a:cs typeface="ＭＳ Ｐゴシック" charset="0"/>
              </a:rPr>
              <a:t>/</a:t>
            </a:r>
            <a:endParaRPr lang="en-US" sz="1100" dirty="0">
              <a:solidFill>
                <a:srgbClr val="000000"/>
              </a:solidFill>
              <a:latin typeface="Arial" charset="0"/>
              <a:ea typeface="ＭＳ Ｐゴシック" charset="0"/>
              <a:cs typeface="ＭＳ Ｐゴシック" charset="0"/>
            </a:endParaRPr>
          </a:p>
        </p:txBody>
      </p:sp>
      <p:sp>
        <p:nvSpPr>
          <p:cNvPr id="3" name="Rectangle 2"/>
          <p:cNvSpPr/>
          <p:nvPr/>
        </p:nvSpPr>
        <p:spPr>
          <a:xfrm>
            <a:off x="1047749" y="824178"/>
            <a:ext cx="9853613" cy="541932"/>
          </a:xfrm>
          <a:prstGeom prst="rect">
            <a:avLst/>
          </a:prstGeom>
        </p:spPr>
        <p:txBody>
          <a:bodyPr wrap="square">
            <a:noAutofit/>
          </a:bodyPr>
          <a:lstStyle/>
          <a:p>
            <a:pPr eaLnBrk="0" hangingPunct="0">
              <a:buClr>
                <a:srgbClr val="000000"/>
              </a:buClr>
              <a:buFontTx/>
              <a:buNone/>
            </a:pPr>
            <a:r>
              <a:rPr lang="en-US" sz="2000" dirty="0">
                <a:solidFill>
                  <a:srgbClr val="000000"/>
                </a:solidFill>
                <a:latin typeface="Arial" charset="0"/>
                <a:ea typeface="ＭＳ Ｐゴシック" charset="0"/>
                <a:cs typeface="ＭＳ Ｐゴシック" charset="0"/>
              </a:rPr>
              <a:t>Culture: behavioural norms that are reinforced because they are seen as “good.” </a:t>
            </a:r>
          </a:p>
        </p:txBody>
      </p:sp>
    </p:spTree>
    <p:extLst>
      <p:ext uri="{BB962C8B-B14F-4D97-AF65-F5344CB8AC3E}">
        <p14:creationId xmlns:p14="http://schemas.microsoft.com/office/powerpoint/2010/main" val="16708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854047" y="983283"/>
            <a:ext cx="7192890" cy="2445717"/>
            <a:chOff x="915834" y="1100853"/>
            <a:chExt cx="7192890" cy="2445717"/>
          </a:xfrm>
        </p:grpSpPr>
        <p:sp>
          <p:nvSpPr>
            <p:cNvPr id="20" name="Rectangle 14"/>
            <p:cNvSpPr>
              <a:spLocks noChangeArrowheads="1"/>
            </p:cNvSpPr>
            <p:nvPr/>
          </p:nvSpPr>
          <p:spPr bwMode="auto">
            <a:xfrm>
              <a:off x="915834" y="1100853"/>
              <a:ext cx="999051" cy="2445717"/>
            </a:xfrm>
            <a:prstGeom prst="rect">
              <a:avLst/>
            </a:prstGeom>
            <a:solidFill>
              <a:srgbClr val="FFFF00"/>
            </a:solidFill>
            <a:ln w="12700" algn="ctr">
              <a:solidFill>
                <a:schemeClr val="tx1"/>
              </a:solidFill>
              <a:miter lim="800000"/>
              <a:headEnd/>
              <a:tailEnd/>
            </a:ln>
          </p:spPr>
          <p:txBody>
            <a:bodyPr lIns="0" rIns="0"/>
            <a:lstStyle/>
            <a:p>
              <a:pPr algn="ctr" eaLnBrk="0" hangingPunct="0">
                <a:lnSpc>
                  <a:spcPct val="100000"/>
                </a:lnSpc>
                <a:spcBef>
                  <a:spcPct val="0"/>
                </a:spcBef>
                <a:buClrTx/>
                <a:buFontTx/>
                <a:buNone/>
              </a:pPr>
              <a:r>
                <a:rPr lang="en-US" sz="2000" i="1" dirty="0">
                  <a:solidFill>
                    <a:srgbClr val="000000"/>
                  </a:solidFill>
                  <a:ea typeface="ＭＳ Ｐゴシック" charset="0"/>
                </a:rPr>
                <a:t>OEM</a:t>
              </a:r>
              <a:br>
                <a:rPr lang="en-US" sz="2000" i="1" dirty="0">
                  <a:solidFill>
                    <a:srgbClr val="000000"/>
                  </a:solidFill>
                  <a:ea typeface="ＭＳ Ｐゴシック" charset="0"/>
                </a:rPr>
              </a:br>
              <a:r>
                <a:rPr lang="en-US" sz="2000" i="1" dirty="0">
                  <a:solidFill>
                    <a:srgbClr val="000000"/>
                  </a:solidFill>
                  <a:ea typeface="ＭＳ Ｐゴシック" charset="0"/>
                </a:rPr>
                <a:t>Team</a:t>
              </a:r>
            </a:p>
          </p:txBody>
        </p:sp>
        <p:sp>
          <p:nvSpPr>
            <p:cNvPr id="21" name="Rectangle 14"/>
            <p:cNvSpPr>
              <a:spLocks noChangeArrowheads="1"/>
            </p:cNvSpPr>
            <p:nvPr/>
          </p:nvSpPr>
          <p:spPr bwMode="auto">
            <a:xfrm>
              <a:off x="2065109" y="1100853"/>
              <a:ext cx="1134179" cy="2445717"/>
            </a:xfrm>
            <a:prstGeom prst="rect">
              <a:avLst/>
            </a:prstGeom>
            <a:solidFill>
              <a:srgbClr val="FFFF00"/>
            </a:solidFill>
            <a:ln w="12700" algn="ctr">
              <a:solidFill>
                <a:schemeClr val="tx1"/>
              </a:solidFill>
              <a:miter lim="800000"/>
              <a:headEnd/>
              <a:tailEnd/>
            </a:ln>
          </p:spPr>
          <p:txBody>
            <a:bodyPr lIns="0" rIns="0"/>
            <a:lstStyle/>
            <a:p>
              <a:pPr algn="ctr" eaLnBrk="0" hangingPunct="0">
                <a:lnSpc>
                  <a:spcPct val="100000"/>
                </a:lnSpc>
                <a:spcBef>
                  <a:spcPct val="0"/>
                </a:spcBef>
                <a:buClrTx/>
                <a:buFontTx/>
                <a:buNone/>
              </a:pPr>
              <a:r>
                <a:rPr lang="en-US" sz="2000" i="1" dirty="0">
                  <a:solidFill>
                    <a:srgbClr val="000000"/>
                  </a:solidFill>
                  <a:ea typeface="ＭＳ Ｐゴシック" charset="0"/>
                </a:rPr>
                <a:t>Product</a:t>
              </a:r>
              <a:br>
                <a:rPr lang="en-US" sz="2000" i="1" dirty="0">
                  <a:solidFill>
                    <a:srgbClr val="000000"/>
                  </a:solidFill>
                  <a:ea typeface="ＭＳ Ｐゴシック" charset="0"/>
                </a:rPr>
              </a:br>
              <a:r>
                <a:rPr lang="en-US" sz="2000" i="1" dirty="0">
                  <a:solidFill>
                    <a:srgbClr val="000000"/>
                  </a:solidFill>
                  <a:ea typeface="ＭＳ Ｐゴシック" charset="0"/>
                </a:rPr>
                <a:t>Team</a:t>
              </a:r>
            </a:p>
          </p:txBody>
        </p:sp>
        <p:sp>
          <p:nvSpPr>
            <p:cNvPr id="22" name="Rectangle 14"/>
            <p:cNvSpPr>
              <a:spLocks noChangeArrowheads="1"/>
            </p:cNvSpPr>
            <p:nvPr/>
          </p:nvSpPr>
          <p:spPr bwMode="auto">
            <a:xfrm>
              <a:off x="3349512" y="1117453"/>
              <a:ext cx="1233366" cy="2429117"/>
            </a:xfrm>
            <a:prstGeom prst="rect">
              <a:avLst/>
            </a:prstGeom>
            <a:solidFill>
              <a:srgbClr val="FFFF00"/>
            </a:solidFill>
            <a:ln w="12700" algn="ctr">
              <a:solidFill>
                <a:schemeClr val="tx1"/>
              </a:solidFill>
              <a:miter lim="800000"/>
              <a:headEnd/>
              <a:tailEnd/>
            </a:ln>
          </p:spPr>
          <p:txBody>
            <a:bodyPr lIns="0" rIns="0"/>
            <a:lstStyle/>
            <a:p>
              <a:pPr algn="ctr" eaLnBrk="0" hangingPunct="0">
                <a:lnSpc>
                  <a:spcPct val="100000"/>
                </a:lnSpc>
                <a:spcBef>
                  <a:spcPct val="0"/>
                </a:spcBef>
                <a:buClrTx/>
                <a:buFontTx/>
                <a:buNone/>
              </a:pPr>
              <a:r>
                <a:rPr lang="en-US" sz="2000" i="1" dirty="0">
                  <a:solidFill>
                    <a:srgbClr val="000000"/>
                  </a:solidFill>
                  <a:ea typeface="ＭＳ Ｐゴシック" charset="0"/>
                </a:rPr>
                <a:t>Actuarial</a:t>
              </a:r>
            </a:p>
          </p:txBody>
        </p:sp>
        <p:sp>
          <p:nvSpPr>
            <p:cNvPr id="23" name="Rectangle 14"/>
            <p:cNvSpPr>
              <a:spLocks noChangeArrowheads="1"/>
            </p:cNvSpPr>
            <p:nvPr/>
          </p:nvSpPr>
          <p:spPr bwMode="auto">
            <a:xfrm>
              <a:off x="6116692" y="1119673"/>
              <a:ext cx="937203" cy="2426897"/>
            </a:xfrm>
            <a:prstGeom prst="rect">
              <a:avLst/>
            </a:prstGeom>
            <a:solidFill>
              <a:srgbClr val="FFFF00"/>
            </a:solidFill>
            <a:ln w="12700" algn="ctr">
              <a:solidFill>
                <a:schemeClr val="tx1"/>
              </a:solidFill>
              <a:miter lim="800000"/>
              <a:headEnd/>
              <a:tailEnd/>
            </a:ln>
          </p:spPr>
          <p:txBody>
            <a:bodyPr lIns="0" rIns="0"/>
            <a:lstStyle/>
            <a:p>
              <a:pPr algn="ctr" eaLnBrk="0" hangingPunct="0">
                <a:lnSpc>
                  <a:spcPct val="100000"/>
                </a:lnSpc>
                <a:spcBef>
                  <a:spcPct val="0"/>
                </a:spcBef>
                <a:buClrTx/>
                <a:buFontTx/>
                <a:buNone/>
              </a:pPr>
              <a:r>
                <a:rPr lang="en-US" sz="2000" i="1" dirty="0">
                  <a:solidFill>
                    <a:srgbClr val="000000"/>
                  </a:solidFill>
                  <a:ea typeface="ＭＳ Ｐゴシック" charset="0"/>
                </a:rPr>
                <a:t>IT</a:t>
              </a:r>
            </a:p>
          </p:txBody>
        </p:sp>
        <p:sp>
          <p:nvSpPr>
            <p:cNvPr id="24" name="Rectangle 14"/>
            <p:cNvSpPr>
              <a:spLocks noChangeArrowheads="1"/>
            </p:cNvSpPr>
            <p:nvPr/>
          </p:nvSpPr>
          <p:spPr bwMode="auto">
            <a:xfrm>
              <a:off x="7204118" y="1119673"/>
              <a:ext cx="904606" cy="2426897"/>
            </a:xfrm>
            <a:prstGeom prst="rect">
              <a:avLst/>
            </a:prstGeom>
            <a:solidFill>
              <a:srgbClr val="FFFF00"/>
            </a:solidFill>
            <a:ln w="12700" algn="ctr">
              <a:solidFill>
                <a:schemeClr val="tx1"/>
              </a:solidFill>
              <a:miter lim="800000"/>
              <a:headEnd/>
              <a:tailEnd/>
            </a:ln>
          </p:spPr>
          <p:txBody>
            <a:bodyPr lIns="0" rIns="0"/>
            <a:lstStyle/>
            <a:p>
              <a:pPr algn="ctr" eaLnBrk="0" hangingPunct="0">
                <a:lnSpc>
                  <a:spcPct val="100000"/>
                </a:lnSpc>
                <a:spcBef>
                  <a:spcPct val="0"/>
                </a:spcBef>
                <a:buClrTx/>
                <a:buFontTx/>
                <a:buNone/>
              </a:pPr>
              <a:r>
                <a:rPr lang="en-US" sz="2000" i="1" dirty="0">
                  <a:solidFill>
                    <a:srgbClr val="000000"/>
                  </a:solidFill>
                  <a:ea typeface="ＭＳ Ｐゴシック" charset="0"/>
                </a:rPr>
                <a:t>Sales</a:t>
              </a:r>
            </a:p>
          </p:txBody>
        </p:sp>
        <p:sp>
          <p:nvSpPr>
            <p:cNvPr id="25" name="Rectangle 14"/>
            <p:cNvSpPr>
              <a:spLocks noChangeArrowheads="1"/>
            </p:cNvSpPr>
            <p:nvPr/>
          </p:nvSpPr>
          <p:spPr bwMode="auto">
            <a:xfrm>
              <a:off x="4733102" y="1117453"/>
              <a:ext cx="1233366" cy="2429117"/>
            </a:xfrm>
            <a:prstGeom prst="rect">
              <a:avLst/>
            </a:prstGeom>
            <a:solidFill>
              <a:srgbClr val="FFFF00"/>
            </a:solidFill>
            <a:ln w="12700" algn="ctr">
              <a:solidFill>
                <a:schemeClr val="tx1"/>
              </a:solidFill>
              <a:miter lim="800000"/>
              <a:headEnd/>
              <a:tailEnd/>
            </a:ln>
          </p:spPr>
          <p:txBody>
            <a:bodyPr lIns="0" rIns="0"/>
            <a:lstStyle/>
            <a:p>
              <a:pPr algn="ctr" eaLnBrk="0" hangingPunct="0">
                <a:lnSpc>
                  <a:spcPct val="100000"/>
                </a:lnSpc>
                <a:spcBef>
                  <a:spcPct val="0"/>
                </a:spcBef>
                <a:buClrTx/>
                <a:buFontTx/>
                <a:buNone/>
              </a:pPr>
              <a:r>
                <a:rPr lang="en-US" sz="2000" i="1" dirty="0">
                  <a:solidFill>
                    <a:srgbClr val="000000"/>
                  </a:solidFill>
                  <a:ea typeface="ＭＳ Ｐゴシック" charset="0"/>
                </a:rPr>
                <a:t>Customer</a:t>
              </a:r>
              <a:br>
                <a:rPr lang="en-US" sz="2000" i="1" dirty="0">
                  <a:solidFill>
                    <a:srgbClr val="000000"/>
                  </a:solidFill>
                  <a:ea typeface="ＭＳ Ｐゴシック" charset="0"/>
                </a:rPr>
              </a:br>
              <a:r>
                <a:rPr lang="en-US" sz="2000" i="1" dirty="0">
                  <a:solidFill>
                    <a:srgbClr val="000000"/>
                  </a:solidFill>
                  <a:ea typeface="ＭＳ Ｐゴシック" charset="0"/>
                </a:rPr>
                <a:t>Service</a:t>
              </a:r>
            </a:p>
          </p:txBody>
        </p:sp>
      </p:grpSp>
      <p:sp>
        <p:nvSpPr>
          <p:cNvPr id="2" name="Title 1"/>
          <p:cNvSpPr>
            <a:spLocks noGrp="1"/>
          </p:cNvSpPr>
          <p:nvPr>
            <p:ph type="title"/>
          </p:nvPr>
        </p:nvSpPr>
        <p:spPr/>
        <p:txBody>
          <a:bodyPr/>
          <a:lstStyle/>
          <a:p>
            <a:r>
              <a:rPr lang="en-US" dirty="0"/>
              <a:t>Note – "What is </a:t>
            </a:r>
            <a:r>
              <a:rPr lang="en-US" u="sng" dirty="0"/>
              <a:t>good</a:t>
            </a:r>
            <a:r>
              <a:rPr lang="en-US" dirty="0"/>
              <a:t>?</a:t>
            </a:r>
            <a:r>
              <a:rPr lang="en-CA" dirty="0"/>
              <a:t>" may vary across functions</a:t>
            </a:r>
            <a:endParaRPr lang="en-US" dirty="0"/>
          </a:p>
        </p:txBody>
      </p:sp>
      <p:grpSp>
        <p:nvGrpSpPr>
          <p:cNvPr id="29" name="Group 28"/>
          <p:cNvGrpSpPr/>
          <p:nvPr/>
        </p:nvGrpSpPr>
        <p:grpSpPr>
          <a:xfrm>
            <a:off x="1008125" y="1730532"/>
            <a:ext cx="8964954" cy="1522103"/>
            <a:chOff x="69912" y="1848102"/>
            <a:chExt cx="8964954" cy="1522103"/>
          </a:xfrm>
        </p:grpSpPr>
        <p:sp>
          <p:nvSpPr>
            <p:cNvPr id="5" name="AutoShape 4"/>
            <p:cNvSpPr>
              <a:spLocks noChangeArrowheads="1"/>
            </p:cNvSpPr>
            <p:nvPr/>
          </p:nvSpPr>
          <p:spPr bwMode="auto">
            <a:xfrm>
              <a:off x="735050" y="1848102"/>
              <a:ext cx="7586870" cy="1522103"/>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lstStyle/>
            <a:p>
              <a:pPr algn="l">
                <a:lnSpc>
                  <a:spcPct val="100000"/>
                </a:lnSpc>
                <a:spcBef>
                  <a:spcPct val="0"/>
                </a:spcBef>
                <a:buClrTx/>
                <a:buFontTx/>
                <a:buNone/>
                <a:defRPr/>
              </a:pPr>
              <a:endParaRPr lang="en-US" sz="1600" b="1" i="1" kern="0">
                <a:solidFill>
                  <a:srgbClr val="000000"/>
                </a:solidFill>
                <a:latin typeface="Arial" charset="0"/>
                <a:ea typeface="ＭＳ Ｐゴシック" charset="0"/>
                <a:cs typeface="ＭＳ Ｐゴシック" charset="0"/>
              </a:endParaRPr>
            </a:p>
          </p:txBody>
        </p:sp>
        <p:sp>
          <p:nvSpPr>
            <p:cNvPr id="6" name="Text Box 10"/>
            <p:cNvSpPr txBox="1">
              <a:spLocks noChangeArrowheads="1"/>
            </p:cNvSpPr>
            <p:nvPr/>
          </p:nvSpPr>
          <p:spPr bwMode="auto">
            <a:xfrm>
              <a:off x="2957256" y="1941760"/>
              <a:ext cx="2891590" cy="318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a:lnSpc>
                  <a:spcPct val="90000"/>
                </a:lnSpc>
                <a:spcBef>
                  <a:spcPct val="0"/>
                </a:spcBef>
                <a:buClrTx/>
                <a:buFontTx/>
                <a:buNone/>
                <a:defRPr/>
              </a:pPr>
              <a:r>
                <a:rPr lang="en-US" sz="1600" b="1" i="1" kern="0" dirty="0">
                  <a:solidFill>
                    <a:srgbClr val="000000"/>
                  </a:solidFill>
                  <a:cs typeface="ＭＳ Ｐゴシック" charset="0"/>
                </a:rPr>
                <a:t>Develop Insurance Product</a:t>
              </a:r>
            </a:p>
          </p:txBody>
        </p:sp>
        <p:sp>
          <p:nvSpPr>
            <p:cNvPr id="7" name="Line 34"/>
            <p:cNvSpPr>
              <a:spLocks noChangeShapeType="1"/>
            </p:cNvSpPr>
            <p:nvPr/>
          </p:nvSpPr>
          <p:spPr bwMode="auto">
            <a:xfrm>
              <a:off x="410754" y="2719281"/>
              <a:ext cx="324292" cy="12369"/>
            </a:xfrm>
            <a:prstGeom prst="line">
              <a:avLst/>
            </a:prstGeom>
            <a:noFill/>
            <a:ln w="12700">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8" name="Oval 35"/>
            <p:cNvSpPr>
              <a:spLocks noChangeArrowheads="1"/>
            </p:cNvSpPr>
            <p:nvPr/>
          </p:nvSpPr>
          <p:spPr bwMode="auto">
            <a:xfrm>
              <a:off x="69912" y="2493652"/>
              <a:ext cx="421338" cy="454432"/>
            </a:xfrm>
            <a:prstGeom prst="ellipse">
              <a:avLst/>
            </a:prstGeom>
            <a:solidFill>
              <a:srgbClr val="66FF66"/>
            </a:solidFill>
            <a:ln w="12700">
              <a:solidFill>
                <a:srgbClr val="000000"/>
              </a:solidFill>
              <a:round/>
              <a:headEnd/>
              <a:tailEnd/>
            </a:ln>
          </p:spPr>
          <p:txBody>
            <a:bodyPr wrap="none" anchor="ctr">
              <a:noAutofit/>
            </a:bodyPr>
            <a:lstStyle/>
            <a:p>
              <a:pPr eaLnBrk="0" hangingPunct="0">
                <a:buClr>
                  <a:srgbClr val="000000"/>
                </a:buClr>
                <a:defRPr/>
              </a:pPr>
              <a:endParaRPr lang="en-CA" kern="0">
                <a:solidFill>
                  <a:srgbClr val="000000"/>
                </a:solidFill>
                <a:latin typeface="Calibri"/>
                <a:ea typeface="ＭＳ Ｐゴシック" charset="0"/>
                <a:cs typeface="Arial" charset="0"/>
              </a:endParaRPr>
            </a:p>
          </p:txBody>
        </p:sp>
        <p:sp>
          <p:nvSpPr>
            <p:cNvPr id="9" name="Line 36"/>
            <p:cNvSpPr>
              <a:spLocks noChangeShapeType="1"/>
            </p:cNvSpPr>
            <p:nvPr/>
          </p:nvSpPr>
          <p:spPr bwMode="auto">
            <a:xfrm flipV="1">
              <a:off x="8332962" y="2731403"/>
              <a:ext cx="359475" cy="247"/>
            </a:xfrm>
            <a:prstGeom prst="line">
              <a:avLst/>
            </a:prstGeom>
            <a:noFill/>
            <a:ln w="12700">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10" name="Oval 9"/>
            <p:cNvSpPr>
              <a:spLocks noChangeArrowheads="1"/>
            </p:cNvSpPr>
            <p:nvPr/>
          </p:nvSpPr>
          <p:spPr bwMode="auto">
            <a:xfrm>
              <a:off x="8613528" y="2504187"/>
              <a:ext cx="421338" cy="454432"/>
            </a:xfrm>
            <a:prstGeom prst="ellipse">
              <a:avLst/>
            </a:prstGeom>
            <a:solidFill>
              <a:srgbClr val="FF0000"/>
            </a:solidFill>
            <a:ln w="38100">
              <a:solidFill>
                <a:srgbClr val="000000"/>
              </a:solidFill>
              <a:round/>
              <a:headEnd/>
              <a:tailEnd/>
            </a:ln>
          </p:spPr>
          <p:txBody>
            <a:bodyPr wrap="none" anchor="ctr">
              <a:noAutofit/>
            </a:bodyPr>
            <a:lstStyle/>
            <a:p>
              <a:pPr eaLnBrk="0" hangingPunct="0">
                <a:buClr>
                  <a:srgbClr val="000000"/>
                </a:buClr>
                <a:defRPr/>
              </a:pPr>
              <a:endParaRPr lang="en-CA" kern="0">
                <a:solidFill>
                  <a:srgbClr val="000000"/>
                </a:solidFill>
                <a:latin typeface="Calibri"/>
                <a:ea typeface="ＭＳ Ｐゴシック" charset="0"/>
                <a:cs typeface="Arial" charset="0"/>
              </a:endParaRPr>
            </a:p>
          </p:txBody>
        </p:sp>
        <p:sp>
          <p:nvSpPr>
            <p:cNvPr id="11" name="AutoShape 14"/>
            <p:cNvSpPr>
              <a:spLocks noChangeArrowheads="1"/>
            </p:cNvSpPr>
            <p:nvPr/>
          </p:nvSpPr>
          <p:spPr bwMode="auto">
            <a:xfrm>
              <a:off x="2404813" y="2264759"/>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600" b="1" i="1" kern="0" dirty="0">
                  <a:solidFill>
                    <a:srgbClr val="000000"/>
                  </a:solidFill>
                  <a:ea typeface="ＭＳ Ｐゴシック"/>
                </a:rPr>
                <a:t>Approve Product</a:t>
              </a:r>
            </a:p>
          </p:txBody>
        </p:sp>
        <p:sp>
          <p:nvSpPr>
            <p:cNvPr id="16" name="AutoShape 14"/>
            <p:cNvSpPr>
              <a:spLocks noChangeArrowheads="1"/>
            </p:cNvSpPr>
            <p:nvPr/>
          </p:nvSpPr>
          <p:spPr bwMode="auto">
            <a:xfrm>
              <a:off x="864790" y="2264759"/>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600" b="1" i="1" kern="0" dirty="0">
                  <a:solidFill>
                    <a:srgbClr val="000000"/>
                  </a:solidFill>
                  <a:ea typeface="ＭＳ Ｐゴシック"/>
                </a:rPr>
                <a:t>Request Product</a:t>
              </a:r>
            </a:p>
          </p:txBody>
        </p:sp>
        <p:sp>
          <p:nvSpPr>
            <p:cNvPr id="17" name="AutoShape 14"/>
            <p:cNvSpPr>
              <a:spLocks noChangeArrowheads="1"/>
            </p:cNvSpPr>
            <p:nvPr/>
          </p:nvSpPr>
          <p:spPr bwMode="auto">
            <a:xfrm>
              <a:off x="5484859" y="2264759"/>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600" b="1" i="1" kern="0" dirty="0">
                  <a:solidFill>
                    <a:srgbClr val="000000"/>
                  </a:solidFill>
                  <a:ea typeface="ＭＳ Ｐゴシック"/>
                </a:rPr>
                <a:t>Develop</a:t>
              </a:r>
              <a:br>
                <a:rPr lang="en-US" sz="1600" b="1" i="1" kern="0" dirty="0">
                  <a:solidFill>
                    <a:srgbClr val="000000"/>
                  </a:solidFill>
                  <a:ea typeface="ＭＳ Ｐゴシック"/>
                </a:rPr>
              </a:br>
              <a:r>
                <a:rPr lang="en-US" sz="1600" b="1" i="1" kern="0" dirty="0">
                  <a:solidFill>
                    <a:srgbClr val="000000"/>
                  </a:solidFill>
                  <a:ea typeface="ＭＳ Ｐゴシック"/>
                </a:rPr>
                <a:t>Product</a:t>
              </a:r>
            </a:p>
          </p:txBody>
        </p:sp>
        <p:sp>
          <p:nvSpPr>
            <p:cNvPr id="18" name="AutoShape 14"/>
            <p:cNvSpPr>
              <a:spLocks noChangeArrowheads="1"/>
            </p:cNvSpPr>
            <p:nvPr/>
          </p:nvSpPr>
          <p:spPr bwMode="auto">
            <a:xfrm>
              <a:off x="3944836" y="2264759"/>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600" b="1" i="1" kern="0" dirty="0">
                  <a:solidFill>
                    <a:srgbClr val="000000"/>
                  </a:solidFill>
                  <a:ea typeface="ＭＳ Ｐゴシック"/>
                </a:rPr>
                <a:t>Design</a:t>
              </a:r>
              <a:br>
                <a:rPr lang="en-US" sz="1600" b="1" i="1" kern="0" dirty="0">
                  <a:solidFill>
                    <a:srgbClr val="000000"/>
                  </a:solidFill>
                  <a:ea typeface="ＭＳ Ｐゴシック"/>
                </a:rPr>
              </a:br>
              <a:r>
                <a:rPr lang="en-US" sz="1600" b="1" i="1" kern="0" dirty="0">
                  <a:solidFill>
                    <a:srgbClr val="000000"/>
                  </a:solidFill>
                  <a:ea typeface="ＭＳ Ｐゴシック"/>
                </a:rPr>
                <a:t>Product</a:t>
              </a:r>
            </a:p>
          </p:txBody>
        </p:sp>
        <p:sp>
          <p:nvSpPr>
            <p:cNvPr id="19" name="AutoShape 14"/>
            <p:cNvSpPr>
              <a:spLocks noChangeArrowheads="1"/>
            </p:cNvSpPr>
            <p:nvPr/>
          </p:nvSpPr>
          <p:spPr bwMode="auto">
            <a:xfrm>
              <a:off x="7024881" y="2264759"/>
              <a:ext cx="1171189" cy="874041"/>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0" bIns="36000" anchor="ctr"/>
            <a:lstStyle/>
            <a:p>
              <a:pPr algn="ctr">
                <a:spcBef>
                  <a:spcPct val="0"/>
                </a:spcBef>
                <a:defRPr/>
              </a:pPr>
              <a:r>
                <a:rPr lang="en-US" sz="1600" b="1" i="1" kern="0" dirty="0">
                  <a:solidFill>
                    <a:srgbClr val="000000"/>
                  </a:solidFill>
                  <a:ea typeface="ＭＳ Ｐゴシック"/>
                </a:rPr>
                <a:t>Prepare</a:t>
              </a:r>
              <a:br>
                <a:rPr lang="en-US" sz="1600" b="1" i="1" kern="0" dirty="0">
                  <a:solidFill>
                    <a:srgbClr val="000000"/>
                  </a:solidFill>
                  <a:ea typeface="ＭＳ Ｐゴシック"/>
                </a:rPr>
              </a:br>
              <a:r>
                <a:rPr lang="en-US" sz="1600" b="1" i="1" kern="0" dirty="0">
                  <a:solidFill>
                    <a:srgbClr val="000000"/>
                  </a:solidFill>
                  <a:ea typeface="ＭＳ Ｐゴシック"/>
                </a:rPr>
                <a:t>Product</a:t>
              </a:r>
              <a:br>
                <a:rPr lang="en-US" sz="1600" b="1" i="1" kern="0" dirty="0">
                  <a:solidFill>
                    <a:srgbClr val="000000"/>
                  </a:solidFill>
                  <a:ea typeface="ＭＳ Ｐゴシック"/>
                </a:rPr>
              </a:br>
              <a:r>
                <a:rPr lang="en-US" sz="1600" b="1" i="1" kern="0" dirty="0">
                  <a:solidFill>
                    <a:srgbClr val="000000"/>
                  </a:solidFill>
                  <a:ea typeface="ＭＳ Ｐゴシック"/>
                </a:rPr>
                <a:t>Launch</a:t>
              </a:r>
            </a:p>
          </p:txBody>
        </p:sp>
      </p:grpSp>
      <p:sp>
        <p:nvSpPr>
          <p:cNvPr id="27" name="Rectangle 3"/>
          <p:cNvSpPr txBox="1">
            <a:spLocks noChangeArrowheads="1"/>
          </p:cNvSpPr>
          <p:nvPr/>
        </p:nvSpPr>
        <p:spPr>
          <a:xfrm>
            <a:off x="1704457" y="3810669"/>
            <a:ext cx="8816784" cy="2467719"/>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Font typeface="Times New Roman" pitchFamily="18" charset="0"/>
              <a:buChar char="&gt;"/>
              <a:defRPr sz="2000">
                <a:solidFill>
                  <a:schemeClr val="tx1"/>
                </a:solidFill>
                <a:latin typeface="+mn-lt"/>
              </a:defRPr>
            </a:lvl3pPr>
            <a:lvl4pPr marL="1600200" indent="-228600" algn="l" rtl="0" eaLnBrk="0" fontAlgn="base" hangingPunct="0">
              <a:spcBef>
                <a:spcPct val="20000"/>
              </a:spcBef>
              <a:spcAft>
                <a:spcPct val="0"/>
              </a:spcAft>
              <a:buClr>
                <a:schemeClr val="tx1"/>
              </a:buClr>
              <a:defRPr>
                <a:solidFill>
                  <a:schemeClr val="tx1"/>
                </a:solidFill>
                <a:latin typeface="+mn-lt"/>
              </a:defRPr>
            </a:lvl4pPr>
            <a:lvl5pPr marL="2057400" indent="-228600" algn="l" rtl="0" eaLnBrk="0" fontAlgn="base" hangingPunct="0">
              <a:spcBef>
                <a:spcPct val="20000"/>
              </a:spcBef>
              <a:spcAft>
                <a:spcPct val="0"/>
              </a:spcAft>
              <a:buClr>
                <a:schemeClr val="tx1"/>
              </a:buClr>
              <a:defRPr>
                <a:solidFill>
                  <a:schemeClr val="tx1"/>
                </a:solidFill>
                <a:latin typeface="+mn-lt"/>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eaLnBrk="1" hangingPunct="1">
              <a:buNone/>
            </a:pPr>
            <a:r>
              <a:rPr lang="en-US" dirty="0">
                <a:latin typeface="Arial" charset="0"/>
              </a:rPr>
              <a:t>The misalignment might not be in explicit measures, but in different groups</a:t>
            </a:r>
            <a:r>
              <a:rPr lang="uk-UA" dirty="0">
                <a:latin typeface="Arial" charset="0"/>
              </a:rPr>
              <a:t>'</a:t>
            </a:r>
            <a:r>
              <a:rPr lang="en-US" dirty="0">
                <a:latin typeface="Arial" charset="0"/>
              </a:rPr>
              <a:t> perceptions of “what is good”</a:t>
            </a:r>
          </a:p>
          <a:p>
            <a:pPr marL="463550" lvl="1" indent="-461963" eaLnBrk="1" hangingPunct="1"/>
            <a:r>
              <a:rPr lang="en-CA" sz="2800" dirty="0">
                <a:latin typeface="Arial" charset="0"/>
              </a:rPr>
              <a:t>OEM – deadline driven</a:t>
            </a:r>
          </a:p>
          <a:p>
            <a:pPr marL="463550" lvl="1" indent="-461963" eaLnBrk="1" hangingPunct="1"/>
            <a:r>
              <a:rPr lang="en-CA" sz="2800" dirty="0">
                <a:latin typeface="Arial" charset="0"/>
              </a:rPr>
              <a:t>Product – number of products / features introduced</a:t>
            </a:r>
            <a:endParaRPr lang="en-US" sz="2800" dirty="0">
              <a:latin typeface="Arial" charset="0"/>
            </a:endParaRPr>
          </a:p>
          <a:p>
            <a:pPr marL="463550" lvl="1" indent="-461963" eaLnBrk="1" hangingPunct="1"/>
            <a:r>
              <a:rPr lang="en-US" sz="2800" dirty="0">
                <a:latin typeface="Arial" charset="0"/>
              </a:rPr>
              <a:t>Customer Service – simpler products</a:t>
            </a:r>
          </a:p>
          <a:p>
            <a:pPr marL="463550" lvl="1" indent="-461963" eaLnBrk="1" hangingPunct="1"/>
            <a:r>
              <a:rPr lang="en-US" sz="2800" dirty="0">
                <a:latin typeface="Arial" charset="0"/>
              </a:rPr>
              <a:t>IT – bug-free product launches</a:t>
            </a:r>
          </a:p>
        </p:txBody>
      </p:sp>
    </p:spTree>
    <p:extLst>
      <p:ext uri="{BB962C8B-B14F-4D97-AF65-F5344CB8AC3E}">
        <p14:creationId xmlns:p14="http://schemas.microsoft.com/office/powerpoint/2010/main" val="18339241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Organisational Culture</a:t>
            </a:r>
          </a:p>
        </p:txBody>
      </p:sp>
      <p:sp>
        <p:nvSpPr>
          <p:cNvPr id="6" name="TextBox 5"/>
          <p:cNvSpPr txBox="1"/>
          <p:nvPr/>
        </p:nvSpPr>
        <p:spPr>
          <a:xfrm>
            <a:off x="885237" y="947669"/>
            <a:ext cx="10873376" cy="5632311"/>
          </a:xfrm>
          <a:prstGeom prst="rect">
            <a:avLst/>
          </a:prstGeom>
          <a:noFill/>
        </p:spPr>
        <p:txBody>
          <a:bodyPr wrap="square" rtlCol="0">
            <a:spAutoFit/>
          </a:bodyPr>
          <a:lstStyle/>
          <a:p>
            <a:pPr marL="457200" indent="-457200" eaLnBrk="0" hangingPunct="0">
              <a:buClr>
                <a:srgbClr val="000000"/>
              </a:buClr>
              <a:buFontTx/>
              <a:buAutoNum type="arabicParenR"/>
            </a:pPr>
            <a:r>
              <a:rPr lang="en-CA" sz="2400" dirty="0">
                <a:solidFill>
                  <a:srgbClr val="000000"/>
                </a:solidFill>
                <a:latin typeface="Arial" charset="0"/>
                <a:ea typeface="ＭＳ Ｐゴシック" charset="0"/>
                <a:cs typeface="ＭＳ Ｐゴシック" charset="0"/>
              </a:rPr>
              <a:t>Assess “organisational culture,” formally or informally, using one of the available frameworks –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we</a:t>
            </a:r>
            <a:r>
              <a:rPr lang="uk-UA" sz="2400" dirty="0">
                <a:solidFill>
                  <a:srgbClr val="000000"/>
                </a:solidFill>
                <a:latin typeface="Arial" charset="0"/>
                <a:ea typeface="ＭＳ Ｐゴシック" charset="0"/>
                <a:cs typeface="ＭＳ Ｐゴシック" charset="0"/>
              </a:rPr>
              <a:t>'</a:t>
            </a:r>
            <a:r>
              <a:rPr lang="en-CA" sz="2400" dirty="0" err="1">
                <a:solidFill>
                  <a:srgbClr val="000000"/>
                </a:solidFill>
                <a:latin typeface="Arial" charset="0"/>
                <a:ea typeface="ＭＳ Ｐゴシック" charset="0"/>
                <a:cs typeface="ＭＳ Ｐゴシック" charset="0"/>
              </a:rPr>
              <a:t>ll</a:t>
            </a:r>
            <a:r>
              <a:rPr lang="en-CA" sz="2400" dirty="0">
                <a:solidFill>
                  <a:srgbClr val="000000"/>
                </a:solidFill>
                <a:latin typeface="Arial" charset="0"/>
                <a:ea typeface="ＭＳ Ｐゴシック" charset="0"/>
                <a:cs typeface="ＭＳ Ｐゴシック" charset="0"/>
              </a:rPr>
              <a:t> use the Organisational Culture Assessment Instrument (OCAI.)</a:t>
            </a:r>
          </a:p>
          <a:p>
            <a:pPr marL="719138" indent="-355600" eaLnBrk="0" hangingPunct="0">
              <a:buClr>
                <a:srgbClr val="000000"/>
              </a:buClr>
            </a:pPr>
            <a:r>
              <a:rPr lang="en-CA" sz="2400" dirty="0">
                <a:solidFill>
                  <a:srgbClr val="000000"/>
                </a:solidFill>
                <a:latin typeface="Arial" charset="0"/>
                <a:ea typeface="ＭＳ Ｐゴシック" charset="0"/>
                <a:cs typeface="ＭＳ Ｐゴシック" charset="0"/>
              </a:rPr>
              <a:t>All organisations have a culture, recognised or not. </a:t>
            </a:r>
          </a:p>
          <a:p>
            <a:pPr marL="404813" indent="-41275" eaLnBrk="0" hangingPunct="0">
              <a:buClr>
                <a:srgbClr val="000000"/>
              </a:buClr>
            </a:pPr>
            <a:r>
              <a:rPr lang="en-CA" sz="2400" dirty="0">
                <a:solidFill>
                  <a:srgbClr val="000000"/>
                </a:solidFill>
                <a:latin typeface="Arial" charset="0"/>
                <a:ea typeface="ＭＳ Ｐゴシック" charset="0"/>
                <a:cs typeface="ＭＳ Ｐゴシック" charset="0"/>
              </a:rPr>
              <a:t>Impacts process design and ability to change e.g.,</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an organisation characterised by </a:t>
            </a:r>
            <a:br>
              <a:rPr lang="en-CA" sz="2400" dirty="0">
                <a:solidFill>
                  <a:srgbClr val="000000"/>
                </a:solidFill>
                <a:latin typeface="Arial" charset="0"/>
                <a:ea typeface="ＭＳ Ｐゴシック" charset="0"/>
                <a:cs typeface="ＭＳ Ｐゴシック" charset="0"/>
              </a:rPr>
            </a:br>
            <a:r>
              <a:rPr lang="en-CA" sz="2400" i="1" dirty="0">
                <a:solidFill>
                  <a:srgbClr val="FF0000"/>
                </a:solidFill>
                <a:latin typeface="Arial" charset="0"/>
                <a:ea typeface="ＭＳ Ｐゴシック" charset="0"/>
                <a:cs typeface="ＭＳ Ｐゴシック" charset="0"/>
              </a:rPr>
              <a:t>centralised, top-down control and decision making</a:t>
            </a:r>
            <a:br>
              <a:rPr lang="en-CA" sz="2400" dirty="0">
                <a:solidFill>
                  <a:srgbClr val="FF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will not successfully implement a change requiring  </a:t>
            </a:r>
            <a:br>
              <a:rPr lang="en-CA" sz="2400" dirty="0">
                <a:solidFill>
                  <a:srgbClr val="000000"/>
                </a:solidFill>
                <a:latin typeface="Arial" charset="0"/>
                <a:ea typeface="ＭＳ Ｐゴシック" charset="0"/>
                <a:cs typeface="ＭＳ Ｐゴシック" charset="0"/>
              </a:rPr>
            </a:br>
            <a:r>
              <a:rPr lang="en-CA" sz="2400" i="1" dirty="0">
                <a:solidFill>
                  <a:srgbClr val="FF0000"/>
                </a:solidFill>
                <a:latin typeface="Arial" charset="0"/>
                <a:ea typeface="ＭＳ Ｐゴシック" charset="0"/>
                <a:cs typeface="ＭＳ Ｐゴシック" charset="0"/>
              </a:rPr>
              <a:t>front line accountability and decision making</a:t>
            </a:r>
          </a:p>
          <a:p>
            <a:pPr marL="719138" indent="-355600" eaLnBrk="0" hangingPunct="0">
              <a:buClr>
                <a:srgbClr val="000000"/>
              </a:buClr>
            </a:pPr>
            <a:r>
              <a:rPr lang="en-CA" sz="2400" dirty="0">
                <a:solidFill>
                  <a:srgbClr val="000000"/>
                </a:solidFill>
                <a:latin typeface="Arial" charset="0"/>
                <a:ea typeface="ＭＳ Ｐゴシック" charset="0"/>
                <a:cs typeface="ＭＳ Ｐゴシック" charset="0"/>
              </a:rPr>
              <a:t>What is a </a:t>
            </a:r>
            <a:r>
              <a:rPr lang="en-CA" sz="2400" i="1" dirty="0">
                <a:solidFill>
                  <a:srgbClr val="000000"/>
                </a:solidFill>
                <a:latin typeface="Arial" charset="0"/>
                <a:ea typeface="ＭＳ Ｐゴシック" charset="0"/>
                <a:cs typeface="ＭＳ Ｐゴシック" charset="0"/>
              </a:rPr>
              <a:t>best practice </a:t>
            </a:r>
            <a:r>
              <a:rPr lang="en-CA" sz="2400" dirty="0">
                <a:solidFill>
                  <a:srgbClr val="000000"/>
                </a:solidFill>
                <a:latin typeface="Arial" charset="0"/>
                <a:ea typeface="ＭＳ Ｐゴシック" charset="0"/>
                <a:cs typeface="ＭＳ Ｐゴシック" charset="0"/>
              </a:rPr>
              <a:t>for one culture can be a </a:t>
            </a:r>
            <a:r>
              <a:rPr lang="en-CA" sz="2400" i="1" dirty="0">
                <a:solidFill>
                  <a:srgbClr val="000000"/>
                </a:solidFill>
                <a:latin typeface="Arial" charset="0"/>
                <a:ea typeface="ＭＳ Ｐゴシック" charset="0"/>
                <a:cs typeface="ＭＳ Ｐゴシック" charset="0"/>
              </a:rPr>
              <a:t>worst practice </a:t>
            </a:r>
            <a:r>
              <a:rPr lang="en-CA" sz="2400" dirty="0">
                <a:solidFill>
                  <a:srgbClr val="000000"/>
                </a:solidFill>
                <a:latin typeface="Arial" charset="0"/>
                <a:ea typeface="ＭＳ Ｐゴシック" charset="0"/>
                <a:cs typeface="ＭＳ Ｐゴシック" charset="0"/>
              </a:rPr>
              <a:t>for another</a:t>
            </a:r>
            <a:br>
              <a:rPr lang="en-CA" sz="2400" dirty="0">
                <a:solidFill>
                  <a:srgbClr val="000000"/>
                </a:solidFill>
                <a:latin typeface="Arial" charset="0"/>
                <a:ea typeface="ＭＳ Ｐゴシック" charset="0"/>
                <a:cs typeface="ＭＳ Ｐゴシック" charset="0"/>
              </a:rPr>
            </a:br>
            <a:endParaRPr lang="en-CA" sz="2400" dirty="0">
              <a:solidFill>
                <a:srgbClr val="000000"/>
              </a:solidFill>
              <a:latin typeface="Arial" charset="0"/>
              <a:ea typeface="ＭＳ Ｐゴシック" charset="0"/>
              <a:cs typeface="ＭＳ Ｐゴシック" charset="0"/>
            </a:endParaRPr>
          </a:p>
          <a:p>
            <a:pPr marL="457200" indent="-457200" eaLnBrk="0" hangingPunct="0">
              <a:buClr>
                <a:srgbClr val="000000"/>
              </a:buClr>
              <a:buFont typeface="+mj-lt"/>
              <a:buAutoNum type="arabicParenR" startAt="2"/>
            </a:pPr>
            <a:r>
              <a:rPr lang="en-CA" sz="2400" dirty="0">
                <a:solidFill>
                  <a:srgbClr val="000000"/>
                </a:solidFill>
                <a:latin typeface="Arial" charset="0"/>
                <a:ea typeface="ＭＳ Ｐゴシック" charset="0"/>
                <a:cs typeface="ＭＳ Ｐゴシック" charset="0"/>
              </a:rPr>
              <a:t>Considerations</a:t>
            </a:r>
          </a:p>
          <a:p>
            <a:pPr marL="719138" lvl="1" indent="-355600" eaLnBrk="0" hangingPunct="0">
              <a:buClr>
                <a:srgbClr val="000000"/>
              </a:buClr>
            </a:pPr>
            <a:r>
              <a:rPr lang="en-CA" sz="2400" dirty="0">
                <a:solidFill>
                  <a:srgbClr val="000000"/>
                </a:solidFill>
                <a:latin typeface="Arial" charset="0"/>
                <a:ea typeface="ＭＳ Ｐゴシック" charset="0"/>
                <a:cs typeface="ＭＳ Ｐゴシック" charset="0"/>
              </a:rPr>
              <a:t>A quick, informal assessment is probably adequate</a:t>
            </a:r>
          </a:p>
          <a:p>
            <a:pPr marL="719138" lvl="1" indent="-355600" eaLnBrk="0" hangingPunct="0">
              <a:buClr>
                <a:srgbClr val="000000"/>
              </a:buClr>
            </a:pPr>
            <a:r>
              <a:rPr lang="en-CA" sz="2400" dirty="0">
                <a:solidFill>
                  <a:srgbClr val="000000"/>
                </a:solidFill>
                <a:latin typeface="Arial" charset="0"/>
                <a:ea typeface="ＭＳ Ｐゴシック" charset="0"/>
                <a:cs typeface="ＭＳ Ｐゴシック" charset="0"/>
              </a:rPr>
              <a:t>You might keep your assessment to yourself</a:t>
            </a:r>
            <a:r>
              <a:rPr lang="is-IS" sz="2400" dirty="0">
                <a:solidFill>
                  <a:srgbClr val="000000"/>
                </a:solidFill>
                <a:latin typeface="Arial" charset="0"/>
                <a:ea typeface="ＭＳ Ｐゴシック" charset="0"/>
                <a:cs typeface="ＭＳ Ｐゴシック" charset="0"/>
              </a:rPr>
              <a:t>…</a:t>
            </a:r>
            <a:endParaRPr lang="en-CA" sz="2400" dirty="0">
              <a:solidFill>
                <a:srgbClr val="000000"/>
              </a:solidFill>
              <a:latin typeface="Arial" charset="0"/>
              <a:ea typeface="ＭＳ Ｐゴシック" charset="0"/>
              <a:cs typeface="ＭＳ Ｐゴシック" charset="0"/>
            </a:endParaRPr>
          </a:p>
          <a:p>
            <a:pPr marL="457200" indent="-457200" eaLnBrk="0" hangingPunct="0">
              <a:buClr>
                <a:srgbClr val="000000"/>
              </a:buClr>
              <a:buFont typeface="+mj-lt"/>
              <a:buAutoNum type="arabicParenR" startAt="2"/>
            </a:pPr>
            <a:endParaRPr lang="en-CA" sz="2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9464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title"/>
          </p:nvPr>
        </p:nvSpPr>
        <p:spPr>
          <a:xfrm>
            <a:off x="885238" y="5572"/>
            <a:ext cx="11156092" cy="652464"/>
          </a:xfrm>
        </p:spPr>
        <p:txBody>
          <a:bodyPr/>
          <a:lstStyle/>
          <a:p>
            <a:pPr eaLnBrk="1" hangingPunct="1">
              <a:defRPr/>
            </a:pPr>
            <a:r>
              <a:rPr lang="en-US" dirty="0">
                <a:latin typeface="Arial" charset="0"/>
              </a:rPr>
              <a:t>Misaligned performance measures</a:t>
            </a:r>
          </a:p>
        </p:txBody>
      </p:sp>
      <p:sp>
        <p:nvSpPr>
          <p:cNvPr id="76" name="Line 3"/>
          <p:cNvSpPr>
            <a:spLocks noChangeShapeType="1"/>
          </p:cNvSpPr>
          <p:nvPr/>
        </p:nvSpPr>
        <p:spPr bwMode="auto">
          <a:xfrm rot="3908295" flipV="1">
            <a:off x="7110985" y="4059632"/>
            <a:ext cx="453328" cy="137654"/>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77" name="Text Box 4"/>
          <p:cNvSpPr txBox="1">
            <a:spLocks noChangeArrowheads="1"/>
          </p:cNvSpPr>
          <p:nvPr/>
        </p:nvSpPr>
        <p:spPr bwMode="auto">
          <a:xfrm>
            <a:off x="5463971" y="2697737"/>
            <a:ext cx="1632392" cy="596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dirty="0">
                <a:solidFill>
                  <a:srgbClr val="000000"/>
                </a:solidFill>
                <a:ea typeface="ＭＳ Ｐゴシック" charset="0"/>
                <a:cs typeface="Arial" pitchFamily="34" charset="0"/>
              </a:rPr>
              <a:t>Lower</a:t>
            </a:r>
            <a:br>
              <a:rPr lang="en-US" dirty="0">
                <a:solidFill>
                  <a:srgbClr val="000000"/>
                </a:solidFill>
                <a:ea typeface="ＭＳ Ｐゴシック" charset="0"/>
                <a:cs typeface="Arial" pitchFamily="34" charset="0"/>
              </a:rPr>
            </a:br>
            <a:r>
              <a:rPr lang="en-US" dirty="0">
                <a:solidFill>
                  <a:srgbClr val="000000"/>
                </a:solidFill>
                <a:ea typeface="ＭＳ Ｐゴシック" charset="0"/>
                <a:cs typeface="Arial" pitchFamily="34" charset="0"/>
              </a:rPr>
              <a:t>shipping costs</a:t>
            </a:r>
          </a:p>
        </p:txBody>
      </p:sp>
      <p:sp>
        <p:nvSpPr>
          <p:cNvPr id="78" name="Line 5"/>
          <p:cNvSpPr>
            <a:spLocks noChangeShapeType="1"/>
          </p:cNvSpPr>
          <p:nvPr/>
        </p:nvSpPr>
        <p:spPr bwMode="auto">
          <a:xfrm rot="14360739">
            <a:off x="2392122" y="3921471"/>
            <a:ext cx="107670" cy="488868"/>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79" name="Text Box 6"/>
          <p:cNvSpPr txBox="1">
            <a:spLocks noChangeArrowheads="1"/>
          </p:cNvSpPr>
          <p:nvPr/>
        </p:nvSpPr>
        <p:spPr bwMode="auto">
          <a:xfrm>
            <a:off x="1791833" y="4308544"/>
            <a:ext cx="1442703" cy="591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dirty="0">
                <a:solidFill>
                  <a:srgbClr val="000000"/>
                </a:solidFill>
                <a:ea typeface="ＭＳ Ｐゴシック" charset="0"/>
                <a:cs typeface="Arial" pitchFamily="34" charset="0"/>
              </a:rPr>
              <a:t>Late-quarter</a:t>
            </a:r>
            <a:br>
              <a:rPr lang="en-US" dirty="0">
                <a:solidFill>
                  <a:srgbClr val="000000"/>
                </a:solidFill>
                <a:ea typeface="ＭＳ Ｐゴシック" charset="0"/>
                <a:cs typeface="Arial" pitchFamily="34" charset="0"/>
              </a:rPr>
            </a:br>
            <a:r>
              <a:rPr lang="en-US" dirty="0">
                <a:solidFill>
                  <a:srgbClr val="000000"/>
                </a:solidFill>
                <a:ea typeface="ＭＳ Ｐゴシック" charset="0"/>
                <a:cs typeface="Arial" pitchFamily="34" charset="0"/>
              </a:rPr>
              <a:t>sales</a:t>
            </a:r>
          </a:p>
        </p:txBody>
      </p:sp>
      <p:sp>
        <p:nvSpPr>
          <p:cNvPr id="80" name="Line 7"/>
          <p:cNvSpPr>
            <a:spLocks noChangeShapeType="1"/>
          </p:cNvSpPr>
          <p:nvPr/>
        </p:nvSpPr>
        <p:spPr bwMode="auto">
          <a:xfrm rot="18490058" flipH="1" flipV="1">
            <a:off x="9278061" y="4113903"/>
            <a:ext cx="490213" cy="14594"/>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81" name="Text Box 8"/>
          <p:cNvSpPr txBox="1">
            <a:spLocks noChangeArrowheads="1"/>
          </p:cNvSpPr>
          <p:nvPr/>
        </p:nvSpPr>
        <p:spPr bwMode="auto">
          <a:xfrm>
            <a:off x="8233401" y="4277954"/>
            <a:ext cx="2747800" cy="591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dirty="0">
                <a:solidFill>
                  <a:srgbClr val="000000"/>
                </a:solidFill>
                <a:latin typeface="Arial" charset="0"/>
                <a:ea typeface="ＭＳ Ｐゴシック" charset="0"/>
                <a:cs typeface="Arial" pitchFamily="34" charset="0"/>
              </a:rPr>
              <a:t>No </a:t>
            </a:r>
            <a:r>
              <a:rPr lang="ja-JP" altLang="en-US" dirty="0">
                <a:solidFill>
                  <a:srgbClr val="000000"/>
                </a:solidFill>
                <a:latin typeface="Arial" charset="0"/>
                <a:ea typeface="ＭＳ Ｐゴシック" charset="0"/>
                <a:cs typeface="Arial" pitchFamily="34" charset="0"/>
              </a:rPr>
              <a:t>“</a:t>
            </a:r>
            <a:r>
              <a:rPr lang="en-US" dirty="0">
                <a:solidFill>
                  <a:srgbClr val="000000"/>
                </a:solidFill>
                <a:latin typeface="Arial" charset="0"/>
                <a:ea typeface="ＭＳ Ｐゴシック" charset="0"/>
                <a:cs typeface="Arial" pitchFamily="34" charset="0"/>
              </a:rPr>
              <a:t>unprocessed</a:t>
            </a:r>
            <a:r>
              <a:rPr lang="ja-JP" altLang="en-US" dirty="0">
                <a:solidFill>
                  <a:srgbClr val="000000"/>
                </a:solidFill>
                <a:latin typeface="Arial" charset="0"/>
                <a:ea typeface="ＭＳ Ｐゴシック" charset="0"/>
                <a:cs typeface="Arial" pitchFamily="34" charset="0"/>
              </a:rPr>
              <a:t>”</a:t>
            </a:r>
            <a:r>
              <a:rPr lang="en-US" dirty="0">
                <a:solidFill>
                  <a:srgbClr val="000000"/>
                </a:solidFill>
                <a:latin typeface="Arial" charset="0"/>
                <a:ea typeface="ＭＳ Ｐゴシック" charset="0"/>
                <a:cs typeface="Arial" pitchFamily="34" charset="0"/>
              </a:rPr>
              <a:t> receivables at week-end</a:t>
            </a:r>
          </a:p>
        </p:txBody>
      </p:sp>
      <p:sp>
        <p:nvSpPr>
          <p:cNvPr id="82" name="Line 9"/>
          <p:cNvSpPr>
            <a:spLocks noChangeShapeType="1"/>
          </p:cNvSpPr>
          <p:nvPr/>
        </p:nvSpPr>
        <p:spPr bwMode="auto">
          <a:xfrm rot="6467878" flipH="1" flipV="1">
            <a:off x="4785513" y="3725179"/>
            <a:ext cx="217247" cy="646177"/>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fontAlgn="base">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83" name="Text Box 10"/>
          <p:cNvSpPr txBox="1">
            <a:spLocks noChangeArrowheads="1"/>
          </p:cNvSpPr>
          <p:nvPr/>
        </p:nvSpPr>
        <p:spPr bwMode="auto">
          <a:xfrm>
            <a:off x="3684922" y="4277847"/>
            <a:ext cx="2312035" cy="596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dirty="0">
                <a:solidFill>
                  <a:srgbClr val="000000"/>
                </a:solidFill>
                <a:ea typeface="ＭＳ Ｐゴシック" charset="0"/>
                <a:cs typeface="Arial" pitchFamily="34" charset="0"/>
              </a:rPr>
              <a:t>High and steady machine utilisation</a:t>
            </a:r>
          </a:p>
        </p:txBody>
      </p:sp>
      <p:sp>
        <p:nvSpPr>
          <p:cNvPr id="84" name="Rectangle 11"/>
          <p:cNvSpPr>
            <a:spLocks noChangeArrowheads="1"/>
          </p:cNvSpPr>
          <p:nvPr/>
        </p:nvSpPr>
        <p:spPr bwMode="auto">
          <a:xfrm>
            <a:off x="1601551" y="840554"/>
            <a:ext cx="1943308" cy="3092450"/>
          </a:xfrm>
          <a:prstGeom prst="rect">
            <a:avLst/>
          </a:prstGeom>
          <a:solidFill>
            <a:srgbClr val="0000FF"/>
          </a:solidFill>
          <a:ln w="12700">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FFFFFF"/>
                </a:solidFill>
                <a:latin typeface="Arial" pitchFamily="34" charset="0"/>
                <a:ea typeface="ＭＳ Ｐゴシック" charset="0"/>
                <a:cs typeface="Arial" pitchFamily="34" charset="0"/>
              </a:rPr>
              <a:t>Sales</a:t>
            </a:r>
          </a:p>
        </p:txBody>
      </p:sp>
      <p:sp>
        <p:nvSpPr>
          <p:cNvPr id="85" name="Rectangle 12"/>
          <p:cNvSpPr>
            <a:spLocks noChangeArrowheads="1"/>
          </p:cNvSpPr>
          <p:nvPr/>
        </p:nvSpPr>
        <p:spPr bwMode="auto">
          <a:xfrm>
            <a:off x="3903967" y="840554"/>
            <a:ext cx="1957158" cy="3092450"/>
          </a:xfrm>
          <a:prstGeom prst="rect">
            <a:avLst/>
          </a:prstGeom>
          <a:solidFill>
            <a:srgbClr val="CC99FF"/>
          </a:solidFill>
          <a:ln w="12700" algn="ctr">
            <a:solidFill>
              <a:schemeClr val="tx1"/>
            </a:solidFill>
            <a:miter lim="800000"/>
            <a:headEnd/>
            <a:tailEnd/>
          </a:ln>
        </p:spPr>
        <p:txBody>
          <a:bodyPr lIns="36000" rIns="36000" anchor="t" anchorCtr="1"/>
          <a:lstStyle/>
          <a:p>
            <a:pPr algn="ctr" eaLnBrk="0" fontAlgn="base" hangingPunct="0">
              <a:spcBef>
                <a:spcPct val="0"/>
              </a:spcBef>
              <a:spcAft>
                <a:spcPct val="0"/>
              </a:spcAft>
            </a:pPr>
            <a:r>
              <a:rPr lang="en-US" sz="2000" i="1" dirty="0">
                <a:solidFill>
                  <a:srgbClr val="000000"/>
                </a:solidFill>
                <a:latin typeface="Arial" pitchFamily="34" charset="0"/>
                <a:ea typeface="ＭＳ Ｐゴシック" charset="0"/>
                <a:cs typeface="Arial" pitchFamily="34" charset="0"/>
              </a:rPr>
              <a:t>Manufacturing</a:t>
            </a:r>
          </a:p>
        </p:txBody>
      </p:sp>
      <p:sp>
        <p:nvSpPr>
          <p:cNvPr id="86" name="Rectangle 13"/>
          <p:cNvSpPr>
            <a:spLocks noChangeArrowheads="1"/>
          </p:cNvSpPr>
          <p:nvPr/>
        </p:nvSpPr>
        <p:spPr bwMode="auto">
          <a:xfrm>
            <a:off x="8529898" y="817746"/>
            <a:ext cx="1966225" cy="3092450"/>
          </a:xfrm>
          <a:prstGeom prst="rect">
            <a:avLst/>
          </a:prstGeom>
          <a:solidFill>
            <a:srgbClr val="FF0000"/>
          </a:solidFill>
          <a:ln w="12700">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FFFFFF"/>
                </a:solidFill>
                <a:latin typeface="Arial" pitchFamily="34" charset="0"/>
                <a:ea typeface="ＭＳ Ｐゴシック" charset="0"/>
                <a:cs typeface="Arial" pitchFamily="34" charset="0"/>
              </a:rPr>
              <a:t>Accounts Receivable</a:t>
            </a:r>
          </a:p>
        </p:txBody>
      </p:sp>
      <p:sp>
        <p:nvSpPr>
          <p:cNvPr id="87" name="Rectangle 14"/>
          <p:cNvSpPr>
            <a:spLocks noChangeArrowheads="1"/>
          </p:cNvSpPr>
          <p:nvPr/>
        </p:nvSpPr>
        <p:spPr bwMode="auto">
          <a:xfrm>
            <a:off x="6220233" y="840554"/>
            <a:ext cx="1950557" cy="3092450"/>
          </a:xfrm>
          <a:prstGeom prst="rect">
            <a:avLst/>
          </a:prstGeom>
          <a:solidFill>
            <a:srgbClr val="FFFF00"/>
          </a:solidFill>
          <a:ln w="12700" algn="ctr">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000000"/>
                </a:solidFill>
                <a:latin typeface="Arial" pitchFamily="34" charset="0"/>
                <a:ea typeface="ＭＳ Ｐゴシック" charset="0"/>
                <a:cs typeface="Arial" pitchFamily="34" charset="0"/>
              </a:rPr>
              <a:t>Logistics</a:t>
            </a:r>
          </a:p>
        </p:txBody>
      </p:sp>
      <p:sp>
        <p:nvSpPr>
          <p:cNvPr id="88" name="AutoShape 15"/>
          <p:cNvSpPr>
            <a:spLocks noChangeArrowheads="1"/>
          </p:cNvSpPr>
          <p:nvPr/>
        </p:nvSpPr>
        <p:spPr bwMode="auto">
          <a:xfrm>
            <a:off x="1184561" y="1597160"/>
            <a:ext cx="9702819" cy="2201154"/>
          </a:xfrm>
          <a:prstGeom prst="roundRect">
            <a:avLst>
              <a:gd name="adj" fmla="val 16667"/>
            </a:avLst>
          </a:prstGeom>
          <a:solidFill>
            <a:srgbClr val="00FFFF"/>
          </a:solidFill>
          <a:ln w="12700">
            <a:solidFill>
              <a:schemeClr val="tx1"/>
            </a:solidFill>
            <a:round/>
            <a:headEnd type="none" w="sm" len="sm"/>
            <a:tailEnd type="none" w="sm" len="sm"/>
          </a:ln>
        </p:spPr>
        <p:txBody>
          <a:bodyPr wrap="none"/>
          <a:lstStyle/>
          <a:p>
            <a:pPr eaLnBrk="0" fontAlgn="base" hangingPunct="0">
              <a:spcBef>
                <a:spcPct val="0"/>
              </a:spcBef>
              <a:spcAft>
                <a:spcPct val="0"/>
              </a:spcAft>
              <a:defRPr/>
            </a:pPr>
            <a:r>
              <a:rPr lang="en-US" sz="2800" i="1">
                <a:solidFill>
                  <a:srgbClr val="000000"/>
                </a:solidFill>
                <a:latin typeface="Arial" pitchFamily="34" charset="0"/>
                <a:ea typeface="ＭＳ Ｐゴシック" charset="0"/>
                <a:cs typeface="Arial" pitchFamily="34" charset="0"/>
              </a:rPr>
              <a:t>   Process:</a:t>
            </a:r>
            <a:r>
              <a:rPr lang="en-US" sz="2800" b="1" i="1">
                <a:solidFill>
                  <a:srgbClr val="000000"/>
                </a:solidFill>
                <a:latin typeface="Arial" pitchFamily="34" charset="0"/>
                <a:ea typeface="ＭＳ Ｐゴシック" charset="0"/>
                <a:cs typeface="Arial" pitchFamily="34" charset="0"/>
              </a:rPr>
              <a:t> Fulfill Order</a:t>
            </a:r>
          </a:p>
        </p:txBody>
      </p:sp>
      <p:sp>
        <p:nvSpPr>
          <p:cNvPr id="89" name="Text Box 16"/>
          <p:cNvSpPr txBox="1">
            <a:spLocks noChangeArrowheads="1"/>
          </p:cNvSpPr>
          <p:nvPr/>
        </p:nvSpPr>
        <p:spPr bwMode="auto">
          <a:xfrm>
            <a:off x="6684816" y="1656005"/>
            <a:ext cx="4046537" cy="929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eaLnBrk="1" fontAlgn="base" hangingPunct="1">
              <a:lnSpc>
                <a:spcPct val="90000"/>
              </a:lnSpc>
              <a:spcBef>
                <a:spcPct val="0"/>
              </a:spcBef>
              <a:spcAft>
                <a:spcPct val="0"/>
              </a:spcAft>
              <a:defRPr/>
            </a:pPr>
            <a:r>
              <a:rPr lang="en-US" sz="2000" dirty="0">
                <a:solidFill>
                  <a:srgbClr val="000000"/>
                </a:solidFill>
                <a:ea typeface="ＭＳ Ｐゴシック" charset="0"/>
                <a:cs typeface="Arial" pitchFamily="34" charset="0"/>
              </a:rPr>
              <a:t>Process goal:</a:t>
            </a:r>
            <a:br>
              <a:rPr lang="en-US" sz="2000" dirty="0">
                <a:solidFill>
                  <a:srgbClr val="000000"/>
                </a:solidFill>
                <a:ea typeface="ＭＳ Ｐゴシック" charset="0"/>
                <a:cs typeface="Arial" pitchFamily="34" charset="0"/>
              </a:rPr>
            </a:br>
            <a:r>
              <a:rPr lang="en-US" sz="2000" i="1" dirty="0">
                <a:solidFill>
                  <a:srgbClr val="000000"/>
                </a:solidFill>
                <a:ea typeface="ＭＳ Ｐゴシック" charset="0"/>
                <a:cs typeface="Arial" pitchFamily="34" charset="0"/>
              </a:rPr>
              <a:t>Responsiveness by providing the shortest order-to-cash cycle time</a:t>
            </a:r>
          </a:p>
        </p:txBody>
      </p:sp>
      <p:sp>
        <p:nvSpPr>
          <p:cNvPr id="95" name="AutoShape 22"/>
          <p:cNvSpPr>
            <a:spLocks noChangeArrowheads="1"/>
          </p:cNvSpPr>
          <p:nvPr/>
        </p:nvSpPr>
        <p:spPr bwMode="auto">
          <a:xfrm>
            <a:off x="9986236" y="2837105"/>
            <a:ext cx="783745" cy="681717"/>
          </a:xfrm>
          <a:prstGeom prst="roundRect">
            <a:avLst>
              <a:gd name="adj" fmla="val 12495"/>
            </a:avLst>
          </a:prstGeom>
          <a:solidFill>
            <a:srgbClr val="FF0000"/>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Collect</a:t>
            </a:r>
            <a:br>
              <a:rPr lang="en-US" sz="1400" b="1" dirty="0">
                <a:solidFill>
                  <a:srgbClr val="FFFFFF"/>
                </a:solidFill>
                <a:latin typeface="Arial" pitchFamily="34" charset="0"/>
                <a:ea typeface="ＭＳ Ｐゴシック" charset="0"/>
                <a:cs typeface="Arial" pitchFamily="34" charset="0"/>
              </a:rPr>
            </a:br>
            <a:r>
              <a:rPr lang="en-US" sz="1400" b="1" dirty="0">
                <a:solidFill>
                  <a:srgbClr val="FFFFFF"/>
                </a:solidFill>
                <a:latin typeface="Arial" pitchFamily="34" charset="0"/>
                <a:ea typeface="ＭＳ Ｐゴシック" charset="0"/>
                <a:cs typeface="Arial" pitchFamily="34" charset="0"/>
              </a:rPr>
              <a:t>Order</a:t>
            </a:r>
          </a:p>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Payment</a:t>
            </a:r>
          </a:p>
        </p:txBody>
      </p:sp>
      <p:grpSp>
        <p:nvGrpSpPr>
          <p:cNvPr id="9" name="Group 8">
            <a:extLst>
              <a:ext uri="{FF2B5EF4-FFF2-40B4-BE49-F238E27FC236}">
                <a16:creationId xmlns:a16="http://schemas.microsoft.com/office/drawing/2014/main" id="{4242DA8E-A061-B04B-AD53-9FE7E9CA3A98}"/>
              </a:ext>
            </a:extLst>
          </p:cNvPr>
          <p:cNvGrpSpPr/>
          <p:nvPr/>
        </p:nvGrpSpPr>
        <p:grpSpPr>
          <a:xfrm>
            <a:off x="3364666" y="2835292"/>
            <a:ext cx="5697161" cy="676844"/>
            <a:chOff x="2775851" y="2828990"/>
            <a:chExt cx="5697161" cy="676844"/>
          </a:xfrm>
        </p:grpSpPr>
        <p:sp>
          <p:nvSpPr>
            <p:cNvPr id="92" name="AutoShape 19"/>
            <p:cNvSpPr>
              <a:spLocks noChangeArrowheads="1"/>
            </p:cNvSpPr>
            <p:nvPr/>
          </p:nvSpPr>
          <p:spPr bwMode="auto">
            <a:xfrm>
              <a:off x="2775851" y="2830786"/>
              <a:ext cx="1332316" cy="675048"/>
            </a:xfrm>
            <a:prstGeom prst="roundRect">
              <a:avLst>
                <a:gd name="adj" fmla="val 12495"/>
              </a:avLst>
            </a:prstGeom>
            <a:solidFill>
              <a:srgbClr val="CC99FF"/>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Develop Order</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Build Plan</a:t>
              </a:r>
            </a:p>
          </p:txBody>
        </p:sp>
        <p:sp>
          <p:nvSpPr>
            <p:cNvPr id="93" name="AutoShape 20"/>
            <p:cNvSpPr>
              <a:spLocks noChangeArrowheads="1"/>
            </p:cNvSpPr>
            <p:nvPr/>
          </p:nvSpPr>
          <p:spPr bwMode="auto">
            <a:xfrm>
              <a:off x="5096239" y="2830786"/>
              <a:ext cx="990691" cy="483911"/>
            </a:xfrm>
            <a:prstGeom prst="roundRect">
              <a:avLst>
                <a:gd name="adj" fmla="val 12495"/>
              </a:avLst>
            </a:prstGeom>
            <a:solidFill>
              <a:srgbClr val="CC99FF"/>
            </a:solidFill>
            <a:ln w="12700">
              <a:solidFill>
                <a:srgbClr val="000000"/>
              </a:solidFill>
              <a:round/>
              <a:headEnd/>
              <a:tailEnd/>
            </a:ln>
          </p:spPr>
          <p:txBody>
            <a:bodyPr wrap="none" lIns="36000" tIns="36000" rIns="36000" bIns="36000"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Fabricate</a:t>
              </a:r>
            </a:p>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Order</a:t>
              </a:r>
            </a:p>
          </p:txBody>
        </p:sp>
        <p:sp>
          <p:nvSpPr>
            <p:cNvPr id="96" name="AutoShape 23"/>
            <p:cNvSpPr>
              <a:spLocks noChangeArrowheads="1"/>
            </p:cNvSpPr>
            <p:nvPr/>
          </p:nvSpPr>
          <p:spPr bwMode="auto">
            <a:xfrm>
              <a:off x="6192586" y="2830786"/>
              <a:ext cx="1085436" cy="483911"/>
            </a:xfrm>
            <a:prstGeom prst="roundRect">
              <a:avLst>
                <a:gd name="adj" fmla="val 12495"/>
              </a:avLst>
            </a:prstGeom>
            <a:solidFill>
              <a:srgbClr val="CC99FF"/>
            </a:solidFill>
            <a:ln w="12700">
              <a:solidFill>
                <a:srgbClr val="000000"/>
              </a:solidFill>
              <a:round/>
              <a:headEnd/>
              <a:tailEnd/>
            </a:ln>
          </p:spPr>
          <p:txBody>
            <a:bodyPr wrap="none" lIns="36000" tIns="36000" rIns="36000" bIns="36000"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Assemble &amp;</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Test Order</a:t>
              </a:r>
            </a:p>
          </p:txBody>
        </p:sp>
        <p:sp>
          <p:nvSpPr>
            <p:cNvPr id="100" name="AutoShape 20"/>
            <p:cNvSpPr>
              <a:spLocks noChangeArrowheads="1"/>
            </p:cNvSpPr>
            <p:nvPr/>
          </p:nvSpPr>
          <p:spPr bwMode="auto">
            <a:xfrm>
              <a:off x="7383678" y="2828990"/>
              <a:ext cx="1089334" cy="483911"/>
            </a:xfrm>
            <a:prstGeom prst="roundRect">
              <a:avLst>
                <a:gd name="adj" fmla="val 12495"/>
              </a:avLst>
            </a:prstGeom>
            <a:solidFill>
              <a:srgbClr val="CC99FF"/>
            </a:solidFill>
            <a:ln w="12700">
              <a:solidFill>
                <a:srgbClr val="000000"/>
              </a:solidFill>
              <a:round/>
              <a:headEnd/>
              <a:tailEnd/>
            </a:ln>
          </p:spPr>
          <p:txBody>
            <a:bodyPr wrap="none" lIns="36000" tIns="36000" rIns="36000" bIns="36000"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Package &amp; </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Label Order</a:t>
              </a:r>
            </a:p>
          </p:txBody>
        </p:sp>
      </p:grpSp>
      <p:grpSp>
        <p:nvGrpSpPr>
          <p:cNvPr id="10" name="Group 9">
            <a:extLst>
              <a:ext uri="{FF2B5EF4-FFF2-40B4-BE49-F238E27FC236}">
                <a16:creationId xmlns:a16="http://schemas.microsoft.com/office/drawing/2014/main" id="{7E74EC4A-5565-1C4E-822C-C2C41C2C8409}"/>
              </a:ext>
            </a:extLst>
          </p:cNvPr>
          <p:cNvGrpSpPr/>
          <p:nvPr/>
        </p:nvGrpSpPr>
        <p:grpSpPr>
          <a:xfrm>
            <a:off x="4802638" y="2837105"/>
            <a:ext cx="5077939" cy="857347"/>
            <a:chOff x="4213823" y="2830803"/>
            <a:chExt cx="5077939" cy="857347"/>
          </a:xfrm>
        </p:grpSpPr>
        <p:sp>
          <p:nvSpPr>
            <p:cNvPr id="94" name="AutoShape 21"/>
            <p:cNvSpPr>
              <a:spLocks noChangeArrowheads="1"/>
            </p:cNvSpPr>
            <p:nvPr/>
          </p:nvSpPr>
          <p:spPr bwMode="auto">
            <a:xfrm>
              <a:off x="8578668" y="2830803"/>
              <a:ext cx="713094" cy="681717"/>
            </a:xfrm>
            <a:prstGeom prst="roundRect">
              <a:avLst>
                <a:gd name="adj" fmla="val 12495"/>
              </a:avLst>
            </a:prstGeom>
            <a:solidFill>
              <a:srgbClr val="FFFF00"/>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Deliver</a:t>
              </a:r>
            </a:p>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Order</a:t>
              </a:r>
            </a:p>
          </p:txBody>
        </p:sp>
        <p:sp>
          <p:nvSpPr>
            <p:cNvPr id="97" name="AutoShape 24"/>
            <p:cNvSpPr>
              <a:spLocks noChangeArrowheads="1"/>
            </p:cNvSpPr>
            <p:nvPr/>
          </p:nvSpPr>
          <p:spPr bwMode="auto">
            <a:xfrm>
              <a:off x="4213823" y="2830803"/>
              <a:ext cx="776760" cy="681717"/>
            </a:xfrm>
            <a:prstGeom prst="roundRect">
              <a:avLst>
                <a:gd name="adj" fmla="val 12495"/>
              </a:avLst>
            </a:prstGeom>
            <a:solidFill>
              <a:srgbClr val="FFFF00"/>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Stage</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Order</a:t>
              </a:r>
              <a:br>
                <a:rPr lang="en-US" sz="1400" b="1" dirty="0">
                  <a:solidFill>
                    <a:srgbClr val="000000"/>
                  </a:solidFill>
                  <a:latin typeface="Arial" pitchFamily="34" charset="0"/>
                  <a:ea typeface="ＭＳ Ｐゴシック" charset="0"/>
                  <a:cs typeface="Arial" pitchFamily="34" charset="0"/>
                </a:rPr>
              </a:br>
              <a:r>
                <a:rPr lang="en-US" sz="1400" b="1" dirty="0">
                  <a:solidFill>
                    <a:srgbClr val="000000"/>
                  </a:solidFill>
                  <a:latin typeface="Arial" pitchFamily="34" charset="0"/>
                  <a:ea typeface="ＭＳ Ｐゴシック" charset="0"/>
                  <a:cs typeface="Arial" pitchFamily="34" charset="0"/>
                </a:rPr>
                <a:t>Material</a:t>
              </a:r>
            </a:p>
          </p:txBody>
        </p:sp>
        <p:sp>
          <p:nvSpPr>
            <p:cNvPr id="33" name="AutoShape 25">
              <a:extLst>
                <a:ext uri="{FF2B5EF4-FFF2-40B4-BE49-F238E27FC236}">
                  <a16:creationId xmlns:a16="http://schemas.microsoft.com/office/drawing/2014/main" id="{B25FAF13-50E3-2A44-952A-5D2A665FB14A}"/>
                </a:ext>
              </a:extLst>
            </p:cNvPr>
            <p:cNvSpPr>
              <a:spLocks noChangeArrowheads="1"/>
            </p:cNvSpPr>
            <p:nvPr/>
          </p:nvSpPr>
          <p:spPr bwMode="auto">
            <a:xfrm>
              <a:off x="5096239" y="3346243"/>
              <a:ext cx="3376627" cy="341907"/>
            </a:xfrm>
            <a:prstGeom prst="roundRect">
              <a:avLst>
                <a:gd name="adj" fmla="val 12495"/>
              </a:avLst>
            </a:prstGeom>
            <a:solidFill>
              <a:srgbClr val="FFFF00"/>
            </a:solidFill>
            <a:ln w="12700">
              <a:solidFill>
                <a:srgbClr val="000000"/>
              </a:solidFill>
              <a:round/>
              <a:headEnd/>
              <a:tailEnd/>
            </a:ln>
          </p:spPr>
          <p:txBody>
            <a:bodyPr wrap="none" lIns="92075" tIns="46038" rIns="92075" bIns="46038" anchor="ctr" anchorCtr="1"/>
            <a:lstStyle/>
            <a:p>
              <a:pPr>
                <a:lnSpc>
                  <a:spcPct val="100000"/>
                </a:lnSpc>
                <a:spcBef>
                  <a:spcPct val="0"/>
                </a:spcBef>
                <a:buClrTx/>
                <a:buFontTx/>
                <a:buNone/>
              </a:pPr>
              <a:r>
                <a:rPr lang="en-US" sz="1400" b="1" dirty="0">
                  <a:solidFill>
                    <a:srgbClr val="000000"/>
                  </a:solidFill>
                  <a:latin typeface="Arial" pitchFamily="34" charset="0"/>
                  <a:cs typeface="Arial" pitchFamily="34" charset="0"/>
                </a:rPr>
                <a:t>Move Order Work in Process (WIP)</a:t>
              </a:r>
            </a:p>
          </p:txBody>
        </p:sp>
      </p:grpSp>
      <p:grpSp>
        <p:nvGrpSpPr>
          <p:cNvPr id="13" name="Group 12">
            <a:extLst>
              <a:ext uri="{FF2B5EF4-FFF2-40B4-BE49-F238E27FC236}">
                <a16:creationId xmlns:a16="http://schemas.microsoft.com/office/drawing/2014/main" id="{4CA48E15-4BB0-E843-BE78-B0CFB3973E33}"/>
              </a:ext>
            </a:extLst>
          </p:cNvPr>
          <p:cNvGrpSpPr/>
          <p:nvPr/>
        </p:nvGrpSpPr>
        <p:grpSpPr>
          <a:xfrm>
            <a:off x="1317579" y="2826665"/>
            <a:ext cx="1941431" cy="692157"/>
            <a:chOff x="1317579" y="2826665"/>
            <a:chExt cx="1941431" cy="692157"/>
          </a:xfrm>
        </p:grpSpPr>
        <p:sp>
          <p:nvSpPr>
            <p:cNvPr id="91" name="AutoShape 18"/>
            <p:cNvSpPr>
              <a:spLocks noChangeArrowheads="1"/>
            </p:cNvSpPr>
            <p:nvPr/>
          </p:nvSpPr>
          <p:spPr bwMode="auto">
            <a:xfrm>
              <a:off x="2361038" y="2837105"/>
              <a:ext cx="897972" cy="681717"/>
            </a:xfrm>
            <a:prstGeom prst="roundRect">
              <a:avLst>
                <a:gd name="adj" fmla="val 12495"/>
              </a:avLst>
            </a:prstGeom>
            <a:solidFill>
              <a:srgbClr val="0000FF"/>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err="1">
                  <a:solidFill>
                    <a:srgbClr val="FFFFFF"/>
                  </a:solidFill>
                  <a:latin typeface="Arial" pitchFamily="34" charset="0"/>
                  <a:ea typeface="ＭＳ Ｐゴシック" charset="0"/>
                  <a:cs typeface="Arial" pitchFamily="34" charset="0"/>
                </a:rPr>
                <a:t>Finalise</a:t>
              </a:r>
              <a:r>
                <a:rPr lang="en-US" sz="1400" b="1" dirty="0">
                  <a:solidFill>
                    <a:srgbClr val="FFFFFF"/>
                  </a:solidFill>
                  <a:latin typeface="Arial" pitchFamily="34" charset="0"/>
                  <a:ea typeface="ＭＳ Ｐゴシック" charset="0"/>
                  <a:cs typeface="Arial" pitchFamily="34" charset="0"/>
                </a:rPr>
                <a:t> &amp;</a:t>
              </a:r>
              <a:br>
                <a:rPr lang="en-US" sz="1400" b="1" dirty="0">
                  <a:solidFill>
                    <a:srgbClr val="FFFFFF"/>
                  </a:solidFill>
                  <a:latin typeface="Arial" pitchFamily="34" charset="0"/>
                  <a:ea typeface="ＭＳ Ｐゴシック" charset="0"/>
                  <a:cs typeface="Arial" pitchFamily="34" charset="0"/>
                </a:rPr>
              </a:br>
              <a:r>
                <a:rPr lang="en-US" sz="1400" b="1" dirty="0">
                  <a:solidFill>
                    <a:srgbClr val="FFFFFF"/>
                  </a:solidFill>
                  <a:latin typeface="Arial" pitchFamily="34" charset="0"/>
                  <a:ea typeface="ＭＳ Ｐゴシック" charset="0"/>
                  <a:cs typeface="Arial" pitchFamily="34" charset="0"/>
                </a:rPr>
                <a:t>Book</a:t>
              </a:r>
            </a:p>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Order</a:t>
              </a:r>
            </a:p>
          </p:txBody>
        </p:sp>
        <p:sp>
          <p:nvSpPr>
            <p:cNvPr id="40" name="AutoShape 18">
              <a:extLst>
                <a:ext uri="{FF2B5EF4-FFF2-40B4-BE49-F238E27FC236}">
                  <a16:creationId xmlns:a16="http://schemas.microsoft.com/office/drawing/2014/main" id="{1E133116-14C3-3141-907C-D31554603E7E}"/>
                </a:ext>
              </a:extLst>
            </p:cNvPr>
            <p:cNvSpPr>
              <a:spLocks noChangeArrowheads="1"/>
            </p:cNvSpPr>
            <p:nvPr/>
          </p:nvSpPr>
          <p:spPr bwMode="auto">
            <a:xfrm>
              <a:off x="1317579" y="2826665"/>
              <a:ext cx="937657" cy="681717"/>
            </a:xfrm>
            <a:prstGeom prst="roundRect">
              <a:avLst>
                <a:gd name="adj" fmla="val 12495"/>
              </a:avLst>
            </a:prstGeom>
            <a:solidFill>
              <a:srgbClr val="0000FF"/>
            </a:solidFill>
            <a:ln w="12700">
              <a:solidFill>
                <a:srgbClr val="000000"/>
              </a:solidFill>
              <a:round/>
              <a:headEnd/>
              <a:tailEnd/>
            </a:ln>
          </p:spPr>
          <p:txBody>
            <a:bodyPr wrap="none" lIns="92075" tIns="46038" rIns="92075" bIns="46038" anchor="ctr"/>
            <a:lstStyle/>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Negotiate</a:t>
              </a:r>
            </a:p>
            <a:p>
              <a:pPr algn="ctr" eaLnBrk="0" fontAlgn="base" hangingPunct="0">
                <a:spcBef>
                  <a:spcPct val="0"/>
                </a:spcBef>
                <a:spcAft>
                  <a:spcPct val="0"/>
                </a:spcAft>
                <a:defRPr/>
              </a:pPr>
              <a:r>
                <a:rPr lang="en-US" sz="1400" b="1" dirty="0">
                  <a:solidFill>
                    <a:srgbClr val="FFFFFF"/>
                  </a:solidFill>
                  <a:latin typeface="Arial" pitchFamily="34" charset="0"/>
                  <a:ea typeface="ＭＳ Ｐゴシック" charset="0"/>
                  <a:cs typeface="Arial" pitchFamily="34" charset="0"/>
                </a:rPr>
                <a:t>Order</a:t>
              </a:r>
              <a:br>
                <a:rPr lang="en-US" sz="1400" b="1" dirty="0">
                  <a:solidFill>
                    <a:srgbClr val="FFFFFF"/>
                  </a:solidFill>
                  <a:latin typeface="Arial" pitchFamily="34" charset="0"/>
                  <a:ea typeface="ＭＳ Ｐゴシック" charset="0"/>
                  <a:cs typeface="Arial" pitchFamily="34" charset="0"/>
                </a:rPr>
              </a:br>
              <a:r>
                <a:rPr lang="en-US" sz="1400" b="1" dirty="0">
                  <a:solidFill>
                    <a:srgbClr val="FFFFFF"/>
                  </a:solidFill>
                  <a:latin typeface="Arial" pitchFamily="34" charset="0"/>
                  <a:ea typeface="ＭＳ Ｐゴシック" charset="0"/>
                  <a:cs typeface="Arial" pitchFamily="34" charset="0"/>
                </a:rPr>
                <a:t>Terms</a:t>
              </a:r>
            </a:p>
          </p:txBody>
        </p:sp>
      </p:grpSp>
      <p:sp>
        <p:nvSpPr>
          <p:cNvPr id="34" name="Text Box 26">
            <a:extLst>
              <a:ext uri="{FF2B5EF4-FFF2-40B4-BE49-F238E27FC236}">
                <a16:creationId xmlns:a16="http://schemas.microsoft.com/office/drawing/2014/main" id="{140429E3-0D12-364C-BB7B-101CC877936B}"/>
              </a:ext>
            </a:extLst>
          </p:cNvPr>
          <p:cNvSpPr txBox="1">
            <a:spLocks noChangeArrowheads="1"/>
          </p:cNvSpPr>
          <p:nvPr/>
        </p:nvSpPr>
        <p:spPr bwMode="auto">
          <a:xfrm>
            <a:off x="2403505" y="6040254"/>
            <a:ext cx="7264930" cy="707886"/>
          </a:xfrm>
          <a:prstGeom prst="rect">
            <a:avLst/>
          </a:prstGeom>
          <a:solidFill>
            <a:srgbClr val="FFFF00">
              <a:alpha val="89000"/>
            </a:srgb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fontAlgn="base">
              <a:spcBef>
                <a:spcPct val="0"/>
              </a:spcBef>
              <a:spcAft>
                <a:spcPct val="0"/>
              </a:spcAft>
              <a:buClr>
                <a:srgbClr val="CC0000"/>
              </a:buClr>
              <a:defRPr/>
            </a:pPr>
            <a:r>
              <a:rPr lang="en-US" sz="2000" dirty="0">
                <a:solidFill>
                  <a:srgbClr val="000000"/>
                </a:solidFill>
                <a:ea typeface="ＭＳ Ｐゴシック" charset="0"/>
                <a:cs typeface="Arial" pitchFamily="34" charset="0"/>
              </a:rPr>
              <a:t>Poor performance because each function was </a:t>
            </a:r>
            <a:br>
              <a:rPr lang="en-US" sz="2000" dirty="0">
                <a:solidFill>
                  <a:srgbClr val="000000"/>
                </a:solidFill>
                <a:ea typeface="ＭＳ Ｐゴシック" charset="0"/>
                <a:cs typeface="Arial" pitchFamily="34" charset="0"/>
              </a:rPr>
            </a:br>
            <a:r>
              <a:rPr lang="en-US" sz="2000" i="1" dirty="0">
                <a:solidFill>
                  <a:srgbClr val="000000"/>
                </a:solidFill>
                <a:ea typeface="ＭＳ Ｐゴシック" charset="0"/>
                <a:cs typeface="Arial" pitchFamily="34" charset="0"/>
              </a:rPr>
              <a:t>working hard </a:t>
            </a:r>
            <a:r>
              <a:rPr lang="en-US" sz="2000" dirty="0">
                <a:solidFill>
                  <a:srgbClr val="000000"/>
                </a:solidFill>
                <a:ea typeface="ＭＳ Ｐゴシック" charset="0"/>
                <a:cs typeface="Arial" pitchFamily="34" charset="0"/>
              </a:rPr>
              <a:t>to meet </a:t>
            </a:r>
            <a:r>
              <a:rPr lang="en-US" sz="2000" i="1" dirty="0">
                <a:solidFill>
                  <a:srgbClr val="000000"/>
                </a:solidFill>
                <a:ea typeface="ＭＳ Ｐゴシック" charset="0"/>
                <a:cs typeface="Arial" pitchFamily="34" charset="0"/>
              </a:rPr>
              <a:t>uncoordinated, functional targets</a:t>
            </a:r>
          </a:p>
        </p:txBody>
      </p:sp>
      <p:grpSp>
        <p:nvGrpSpPr>
          <p:cNvPr id="5" name="Group 4">
            <a:extLst>
              <a:ext uri="{FF2B5EF4-FFF2-40B4-BE49-F238E27FC236}">
                <a16:creationId xmlns:a16="http://schemas.microsoft.com/office/drawing/2014/main" id="{65ED2788-CAB5-124D-BDCA-0E441D912E84}"/>
              </a:ext>
            </a:extLst>
          </p:cNvPr>
          <p:cNvGrpSpPr/>
          <p:nvPr/>
        </p:nvGrpSpPr>
        <p:grpSpPr>
          <a:xfrm>
            <a:off x="1580240" y="4895321"/>
            <a:ext cx="1964619" cy="938477"/>
            <a:chOff x="1580240" y="4895321"/>
            <a:chExt cx="1964619" cy="938477"/>
          </a:xfrm>
        </p:grpSpPr>
        <p:sp>
          <p:nvSpPr>
            <p:cNvPr id="35" name="Text Box 6">
              <a:extLst>
                <a:ext uri="{FF2B5EF4-FFF2-40B4-BE49-F238E27FC236}">
                  <a16:creationId xmlns:a16="http://schemas.microsoft.com/office/drawing/2014/main" id="{CF65EBA2-4F55-E949-88DF-01E68369DDCA}"/>
                </a:ext>
              </a:extLst>
            </p:cNvPr>
            <p:cNvSpPr txBox="1">
              <a:spLocks noChangeArrowheads="1"/>
            </p:cNvSpPr>
            <p:nvPr/>
          </p:nvSpPr>
          <p:spPr bwMode="auto">
            <a:xfrm>
              <a:off x="1580240" y="4992926"/>
              <a:ext cx="1865895" cy="840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Hold orders until</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last two weeks</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of the quarter</a:t>
              </a:r>
            </a:p>
          </p:txBody>
        </p:sp>
        <p:cxnSp>
          <p:nvCxnSpPr>
            <p:cNvPr id="3" name="Straight Connector 2">
              <a:extLst>
                <a:ext uri="{FF2B5EF4-FFF2-40B4-BE49-F238E27FC236}">
                  <a16:creationId xmlns:a16="http://schemas.microsoft.com/office/drawing/2014/main" id="{EFCA40FC-20B9-6E46-9425-107BDD0B1CD5}"/>
                </a:ext>
              </a:extLst>
            </p:cNvPr>
            <p:cNvCxnSpPr/>
            <p:nvPr/>
          </p:nvCxnSpPr>
          <p:spPr>
            <a:xfrm>
              <a:off x="1601551" y="4895321"/>
              <a:ext cx="1943308" cy="0"/>
            </a:xfrm>
            <a:prstGeom prst="line">
              <a:avLst/>
            </a:prstGeom>
            <a:ln w="222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5FBA903-D0BD-934D-A80E-C9C58F01C0AA}"/>
              </a:ext>
            </a:extLst>
          </p:cNvPr>
          <p:cNvGrpSpPr/>
          <p:nvPr/>
        </p:nvGrpSpPr>
        <p:grpSpPr>
          <a:xfrm>
            <a:off x="3651686" y="4895321"/>
            <a:ext cx="2301912" cy="938477"/>
            <a:chOff x="3651686" y="4895321"/>
            <a:chExt cx="2301912" cy="938477"/>
          </a:xfrm>
        </p:grpSpPr>
        <p:cxnSp>
          <p:nvCxnSpPr>
            <p:cNvPr id="37" name="Straight Connector 36">
              <a:extLst>
                <a:ext uri="{FF2B5EF4-FFF2-40B4-BE49-F238E27FC236}">
                  <a16:creationId xmlns:a16="http://schemas.microsoft.com/office/drawing/2014/main" id="{484E988F-D041-F04C-9050-2BA10E06129A}"/>
                </a:ext>
              </a:extLst>
            </p:cNvPr>
            <p:cNvCxnSpPr/>
            <p:nvPr/>
          </p:nvCxnSpPr>
          <p:spPr>
            <a:xfrm>
              <a:off x="3903967" y="4895321"/>
              <a:ext cx="1943308" cy="0"/>
            </a:xfrm>
            <a:prstGeom prst="line">
              <a:avLst/>
            </a:prstGeom>
            <a:ln w="222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1" name="Text Box 6">
              <a:extLst>
                <a:ext uri="{FF2B5EF4-FFF2-40B4-BE49-F238E27FC236}">
                  <a16:creationId xmlns:a16="http://schemas.microsoft.com/office/drawing/2014/main" id="{F052F991-FDD1-A343-BC94-ED8E45D82B7B}"/>
                </a:ext>
              </a:extLst>
            </p:cNvPr>
            <p:cNvSpPr txBox="1">
              <a:spLocks noChangeArrowheads="1"/>
            </p:cNvSpPr>
            <p:nvPr/>
          </p:nvSpPr>
          <p:spPr bwMode="auto">
            <a:xfrm>
              <a:off x="3651686" y="4992926"/>
              <a:ext cx="2301912" cy="840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Use the backlog of</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orders to smooth the</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peaks and valleys</a:t>
              </a:r>
            </a:p>
          </p:txBody>
        </p:sp>
      </p:grpSp>
      <p:grpSp>
        <p:nvGrpSpPr>
          <p:cNvPr id="7" name="Group 6">
            <a:extLst>
              <a:ext uri="{FF2B5EF4-FFF2-40B4-BE49-F238E27FC236}">
                <a16:creationId xmlns:a16="http://schemas.microsoft.com/office/drawing/2014/main" id="{D9D9A055-7D5B-3D46-94DD-064FD5D92F44}"/>
              </a:ext>
            </a:extLst>
          </p:cNvPr>
          <p:cNvGrpSpPr/>
          <p:nvPr/>
        </p:nvGrpSpPr>
        <p:grpSpPr>
          <a:xfrm>
            <a:off x="5990688" y="4895321"/>
            <a:ext cx="2439804" cy="938477"/>
            <a:chOff x="5990688" y="4895321"/>
            <a:chExt cx="2439804" cy="938477"/>
          </a:xfrm>
        </p:grpSpPr>
        <p:cxnSp>
          <p:nvCxnSpPr>
            <p:cNvPr id="38" name="Straight Connector 37">
              <a:extLst>
                <a:ext uri="{FF2B5EF4-FFF2-40B4-BE49-F238E27FC236}">
                  <a16:creationId xmlns:a16="http://schemas.microsoft.com/office/drawing/2014/main" id="{E60F5A12-48CB-3443-B9D7-6B9FE7300DFE}"/>
                </a:ext>
              </a:extLst>
            </p:cNvPr>
            <p:cNvCxnSpPr/>
            <p:nvPr/>
          </p:nvCxnSpPr>
          <p:spPr>
            <a:xfrm>
              <a:off x="6213310" y="4895321"/>
              <a:ext cx="1943308" cy="0"/>
            </a:xfrm>
            <a:prstGeom prst="line">
              <a:avLst/>
            </a:prstGeom>
            <a:ln w="222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2" name="Text Box 6">
              <a:extLst>
                <a:ext uri="{FF2B5EF4-FFF2-40B4-BE49-F238E27FC236}">
                  <a16:creationId xmlns:a16="http://schemas.microsoft.com/office/drawing/2014/main" id="{1679A81F-7244-8340-92DA-6E373EBE3159}"/>
                </a:ext>
              </a:extLst>
            </p:cNvPr>
            <p:cNvSpPr txBox="1">
              <a:spLocks noChangeArrowheads="1"/>
            </p:cNvSpPr>
            <p:nvPr/>
          </p:nvSpPr>
          <p:spPr bwMode="auto">
            <a:xfrm>
              <a:off x="5990688" y="4992926"/>
              <a:ext cx="2439804" cy="840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Batch the shipments,</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use lower cost </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(less reliable) carriers</a:t>
              </a:r>
            </a:p>
          </p:txBody>
        </p:sp>
      </p:grpSp>
      <p:grpSp>
        <p:nvGrpSpPr>
          <p:cNvPr id="8" name="Group 7">
            <a:extLst>
              <a:ext uri="{FF2B5EF4-FFF2-40B4-BE49-F238E27FC236}">
                <a16:creationId xmlns:a16="http://schemas.microsoft.com/office/drawing/2014/main" id="{A21835C3-D454-C94B-A5B4-01D5B8AE193C}"/>
              </a:ext>
            </a:extLst>
          </p:cNvPr>
          <p:cNvGrpSpPr/>
          <p:nvPr/>
        </p:nvGrpSpPr>
        <p:grpSpPr>
          <a:xfrm>
            <a:off x="8330177" y="4895321"/>
            <a:ext cx="2439804" cy="938477"/>
            <a:chOff x="8330177" y="4895321"/>
            <a:chExt cx="2439804" cy="938477"/>
          </a:xfrm>
        </p:grpSpPr>
        <p:cxnSp>
          <p:nvCxnSpPr>
            <p:cNvPr id="39" name="Straight Connector 38">
              <a:extLst>
                <a:ext uri="{FF2B5EF4-FFF2-40B4-BE49-F238E27FC236}">
                  <a16:creationId xmlns:a16="http://schemas.microsoft.com/office/drawing/2014/main" id="{FAAF95C4-5C75-3B49-A232-992E8AD1ED6E}"/>
                </a:ext>
              </a:extLst>
            </p:cNvPr>
            <p:cNvCxnSpPr/>
            <p:nvPr/>
          </p:nvCxnSpPr>
          <p:spPr>
            <a:xfrm>
              <a:off x="8529580" y="4895321"/>
              <a:ext cx="1943308" cy="0"/>
            </a:xfrm>
            <a:prstGeom prst="line">
              <a:avLst/>
            </a:prstGeom>
            <a:ln w="222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3" name="Text Box 6">
              <a:extLst>
                <a:ext uri="{FF2B5EF4-FFF2-40B4-BE49-F238E27FC236}">
                  <a16:creationId xmlns:a16="http://schemas.microsoft.com/office/drawing/2014/main" id="{E2B0BD27-9851-3147-A457-E1249D1A4306}"/>
                </a:ext>
              </a:extLst>
            </p:cNvPr>
            <p:cNvSpPr txBox="1">
              <a:spLocks noChangeArrowheads="1"/>
            </p:cNvSpPr>
            <p:nvPr/>
          </p:nvSpPr>
          <p:spPr bwMode="auto">
            <a:xfrm>
              <a:off x="8330177" y="4992926"/>
              <a:ext cx="2439804" cy="840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Release unresolved invoices knowing they</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would be sent back</a:t>
              </a:r>
            </a:p>
          </p:txBody>
        </p:sp>
      </p:grpSp>
      <p:sp>
        <p:nvSpPr>
          <p:cNvPr id="4" name="Text Box 4">
            <a:extLst>
              <a:ext uri="{FF2B5EF4-FFF2-40B4-BE49-F238E27FC236}">
                <a16:creationId xmlns:a16="http://schemas.microsoft.com/office/drawing/2014/main" id="{857A5F7A-3AB8-434A-E7F9-68A028B75A65}"/>
              </a:ext>
            </a:extLst>
          </p:cNvPr>
          <p:cNvSpPr txBox="1">
            <a:spLocks noChangeArrowheads="1"/>
          </p:cNvSpPr>
          <p:nvPr/>
        </p:nvSpPr>
        <p:spPr bwMode="auto">
          <a:xfrm>
            <a:off x="6426014" y="4273337"/>
            <a:ext cx="1632392" cy="596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eaLnBrk="1" fontAlgn="base" hangingPunct="1">
              <a:lnSpc>
                <a:spcPct val="90000"/>
              </a:lnSpc>
              <a:spcBef>
                <a:spcPct val="0"/>
              </a:spcBef>
              <a:spcAft>
                <a:spcPct val="0"/>
              </a:spcAft>
              <a:defRPr/>
            </a:pPr>
            <a:r>
              <a:rPr lang="en-US" i="1" dirty="0">
                <a:solidFill>
                  <a:srgbClr val="000000"/>
                </a:solidFill>
                <a:ea typeface="ＭＳ Ｐゴシック" charset="0"/>
                <a:cs typeface="Arial" pitchFamily="34" charset="0"/>
              </a:rPr>
              <a:t>Lower</a:t>
            </a:r>
            <a:br>
              <a:rPr lang="en-US" i="1" dirty="0">
                <a:solidFill>
                  <a:srgbClr val="000000"/>
                </a:solidFill>
                <a:ea typeface="ＭＳ Ｐゴシック" charset="0"/>
                <a:cs typeface="Arial" pitchFamily="34" charset="0"/>
              </a:rPr>
            </a:br>
            <a:r>
              <a:rPr lang="en-US" i="1" dirty="0">
                <a:solidFill>
                  <a:srgbClr val="000000"/>
                </a:solidFill>
                <a:ea typeface="ＭＳ Ｐゴシック" charset="0"/>
                <a:cs typeface="Arial" pitchFamily="34" charset="0"/>
              </a:rPr>
              <a:t>shipping costs</a:t>
            </a:r>
          </a:p>
        </p:txBody>
      </p:sp>
    </p:spTree>
    <p:extLst>
      <p:ext uri="{BB962C8B-B14F-4D97-AF65-F5344CB8AC3E}">
        <p14:creationId xmlns:p14="http://schemas.microsoft.com/office/powerpoint/2010/main" val="17035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defRPr/>
            </a:pPr>
            <a:r>
              <a:rPr lang="en-US" dirty="0">
                <a:solidFill>
                  <a:srgbClr val="000000"/>
                </a:solidFill>
                <a:latin typeface="Arial" charset="0"/>
                <a:cs typeface="+mj-cs"/>
              </a:rPr>
              <a:t>Organisational culture </a:t>
            </a:r>
            <a:endParaRPr lang="en-US" dirty="0">
              <a:latin typeface="Arial" charset="0"/>
              <a:cs typeface="+mj-cs"/>
            </a:endParaRPr>
          </a:p>
        </p:txBody>
      </p:sp>
      <p:sp>
        <p:nvSpPr>
          <p:cNvPr id="37891" name="Text Box 4"/>
          <p:cNvSpPr txBox="1">
            <a:spLocks noChangeArrowheads="1"/>
          </p:cNvSpPr>
          <p:nvPr/>
        </p:nvSpPr>
        <p:spPr bwMode="auto">
          <a:xfrm>
            <a:off x="-34486" y="719728"/>
            <a:ext cx="8677275"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algn="r" eaLnBrk="1" hangingPunct="1">
              <a:lnSpc>
                <a:spcPct val="100000"/>
              </a:lnSpc>
              <a:spcBef>
                <a:spcPct val="50000"/>
              </a:spcBef>
              <a:buClr>
                <a:srgbClr val="000000"/>
              </a:buClr>
              <a:buFontTx/>
              <a:buNone/>
              <a:defRPr/>
            </a:pPr>
            <a:r>
              <a:rPr lang="en-US" sz="2600" i="1" dirty="0">
                <a:solidFill>
                  <a:srgbClr val="000000"/>
                </a:solidFill>
                <a:cs typeface="Arial" charset="0"/>
              </a:rPr>
              <a:t>OCAI – Organisational Culture Assessment Instrument</a:t>
            </a:r>
            <a:endParaRPr lang="en-CA" sz="2600" i="1" dirty="0">
              <a:solidFill>
                <a:srgbClr val="000000"/>
              </a:solidFill>
              <a:cs typeface="Arial" charset="0"/>
            </a:endParaRP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69521" y="1564740"/>
            <a:ext cx="5391150" cy="4705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Rectangle 1"/>
          <p:cNvSpPr/>
          <p:nvPr/>
        </p:nvSpPr>
        <p:spPr>
          <a:xfrm>
            <a:off x="481940" y="1309572"/>
            <a:ext cx="5317858" cy="4247317"/>
          </a:xfrm>
          <a:prstGeom prst="rect">
            <a:avLst/>
          </a:prstGeom>
        </p:spPr>
        <p:txBody>
          <a:bodyPr wrap="square">
            <a:spAutoFit/>
          </a:bodyPr>
          <a:lstStyle/>
          <a:p>
            <a:pPr marL="4763" indent="-4763" algn="l">
              <a:buClr>
                <a:srgbClr val="000000"/>
              </a:buClr>
              <a:buFontTx/>
              <a:buNone/>
              <a:defRPr/>
            </a:pPr>
            <a:r>
              <a:rPr lang="en-US" dirty="0">
                <a:solidFill>
                  <a:srgbClr val="000000"/>
                </a:solidFill>
                <a:latin typeface="Arial" panose="020B0604020202020204" pitchFamily="34" charset="0"/>
                <a:ea typeface="ＭＳ Ｐゴシック" charset="0"/>
                <a:cs typeface="Arial" panose="020B0604020202020204" pitchFamily="34" charset="0"/>
              </a:rPr>
              <a:t>Professors Kim Cameron and Robert Quinn found two dimensions of culture were vital in understanding effectiveness:</a:t>
            </a:r>
            <a:endParaRPr lang="en-CA" dirty="0">
              <a:solidFill>
                <a:srgbClr val="000000"/>
              </a:solidFill>
              <a:latin typeface="Arial" panose="020B0604020202020204" pitchFamily="34" charset="0"/>
              <a:ea typeface="ＭＳ Ｐゴシック" charset="0"/>
              <a:cs typeface="Arial" panose="020B0604020202020204" pitchFamily="34" charset="0"/>
            </a:endParaRPr>
          </a:p>
          <a:p>
            <a:pPr marL="285750" indent="-285750">
              <a:buClr>
                <a:srgbClr val="000000"/>
              </a:buClr>
              <a:buFont typeface="Arial" panose="020B0604020202020204" pitchFamily="34" charset="0"/>
              <a:buChar char="•"/>
              <a:defRPr/>
            </a:pPr>
            <a:r>
              <a:rPr lang="en-CA" i="1" dirty="0">
                <a:solidFill>
                  <a:srgbClr val="000000"/>
                </a:solidFill>
                <a:latin typeface="Arial" panose="020B0604020202020204" pitchFamily="34" charset="0"/>
                <a:ea typeface="ＭＳ Ｐゴシック" charset="0"/>
                <a:cs typeface="Arial" panose="020B0604020202020204" pitchFamily="34" charset="0"/>
              </a:rPr>
              <a:t>Internal</a:t>
            </a:r>
            <a:r>
              <a:rPr lang="en-CA" dirty="0">
                <a:solidFill>
                  <a:srgbClr val="000000"/>
                </a:solidFill>
                <a:latin typeface="Arial" panose="020B0604020202020204" pitchFamily="34" charset="0"/>
                <a:ea typeface="ＭＳ Ｐゴシック" charset="0"/>
                <a:cs typeface="Arial" panose="020B0604020202020204" pitchFamily="34" charset="0"/>
              </a:rPr>
              <a:t> focus and integration </a:t>
            </a:r>
            <a:br>
              <a:rPr lang="en-CA" dirty="0">
                <a:solidFill>
                  <a:srgbClr val="000000"/>
                </a:solidFill>
                <a:latin typeface="Arial" panose="020B0604020202020204" pitchFamily="34" charset="0"/>
                <a:ea typeface="ＭＳ Ｐゴシック" charset="0"/>
                <a:cs typeface="Arial" panose="020B0604020202020204" pitchFamily="34" charset="0"/>
              </a:rPr>
            </a:br>
            <a:r>
              <a:rPr lang="en-CA" dirty="0">
                <a:solidFill>
                  <a:srgbClr val="000000"/>
                </a:solidFill>
                <a:latin typeface="Arial" panose="020B0604020202020204" pitchFamily="34" charset="0"/>
                <a:ea typeface="ＭＳ Ｐゴシック" charset="0"/>
                <a:cs typeface="Arial" panose="020B0604020202020204" pitchFamily="34" charset="0"/>
              </a:rPr>
              <a:t>vs. </a:t>
            </a:r>
          </a:p>
          <a:p>
            <a:pPr marL="285750" indent="-285750">
              <a:buClr>
                <a:srgbClr val="000000"/>
              </a:buClr>
              <a:buFont typeface="Arial" panose="020B0604020202020204" pitchFamily="34" charset="0"/>
              <a:buChar char="•"/>
              <a:defRPr/>
            </a:pPr>
            <a:r>
              <a:rPr lang="en-CA" i="1" dirty="0">
                <a:solidFill>
                  <a:srgbClr val="000000"/>
                </a:solidFill>
                <a:latin typeface="Arial" panose="020B0604020202020204" pitchFamily="34" charset="0"/>
                <a:ea typeface="ＭＳ Ｐゴシック" charset="0"/>
                <a:cs typeface="Arial" panose="020B0604020202020204" pitchFamily="34" charset="0"/>
              </a:rPr>
              <a:t>External</a:t>
            </a:r>
            <a:r>
              <a:rPr lang="en-CA" dirty="0">
                <a:solidFill>
                  <a:srgbClr val="000000"/>
                </a:solidFill>
                <a:latin typeface="Arial" panose="020B0604020202020204" pitchFamily="34" charset="0"/>
                <a:ea typeface="ＭＳ Ｐゴシック" charset="0"/>
                <a:cs typeface="Arial" panose="020B0604020202020204" pitchFamily="34" charset="0"/>
              </a:rPr>
              <a:t> focus and differentiation</a:t>
            </a:r>
            <a:br>
              <a:rPr lang="en-CA" dirty="0">
                <a:solidFill>
                  <a:srgbClr val="000000"/>
                </a:solidFill>
                <a:latin typeface="Arial" panose="020B0604020202020204" pitchFamily="34" charset="0"/>
                <a:ea typeface="ＭＳ Ｐゴシック" charset="0"/>
                <a:cs typeface="Arial" panose="020B0604020202020204" pitchFamily="34" charset="0"/>
              </a:rPr>
            </a:br>
            <a:endParaRPr lang="en-CA" dirty="0">
              <a:solidFill>
                <a:srgbClr val="000000"/>
              </a:solidFill>
              <a:latin typeface="Arial" panose="020B0604020202020204" pitchFamily="34" charset="0"/>
              <a:ea typeface="ＭＳ Ｐゴシック" charset="0"/>
              <a:cs typeface="Arial" panose="020B0604020202020204" pitchFamily="34" charset="0"/>
            </a:endParaRPr>
          </a:p>
          <a:p>
            <a:pPr marL="285750" indent="-285750">
              <a:buClr>
                <a:srgbClr val="000000"/>
              </a:buClr>
              <a:buFont typeface="Arial" panose="020B0604020202020204" pitchFamily="34" charset="0"/>
              <a:buChar char="•"/>
              <a:defRPr/>
            </a:pPr>
            <a:r>
              <a:rPr lang="en-CA" i="1" dirty="0">
                <a:solidFill>
                  <a:srgbClr val="000000"/>
                </a:solidFill>
                <a:latin typeface="Arial" panose="020B0604020202020204" pitchFamily="34" charset="0"/>
                <a:ea typeface="ＭＳ Ｐゴシック" charset="0"/>
                <a:cs typeface="Arial" panose="020B0604020202020204" pitchFamily="34" charset="0"/>
              </a:rPr>
              <a:t>Stability</a:t>
            </a:r>
            <a:r>
              <a:rPr lang="en-CA" dirty="0">
                <a:solidFill>
                  <a:srgbClr val="000000"/>
                </a:solidFill>
                <a:latin typeface="Arial" panose="020B0604020202020204" pitchFamily="34" charset="0"/>
                <a:ea typeface="ＭＳ Ｐゴシック" charset="0"/>
                <a:cs typeface="Arial" panose="020B0604020202020204" pitchFamily="34" charset="0"/>
              </a:rPr>
              <a:t> and control </a:t>
            </a:r>
            <a:br>
              <a:rPr lang="en-CA" dirty="0">
                <a:solidFill>
                  <a:srgbClr val="000000"/>
                </a:solidFill>
                <a:latin typeface="Arial" panose="020B0604020202020204" pitchFamily="34" charset="0"/>
                <a:ea typeface="ＭＳ Ｐゴシック" charset="0"/>
                <a:cs typeface="Arial" panose="020B0604020202020204" pitchFamily="34" charset="0"/>
              </a:rPr>
            </a:br>
            <a:r>
              <a:rPr lang="en-CA" dirty="0">
                <a:solidFill>
                  <a:srgbClr val="000000"/>
                </a:solidFill>
                <a:latin typeface="Arial" panose="020B0604020202020204" pitchFamily="34" charset="0"/>
                <a:ea typeface="ＭＳ Ｐゴシック" charset="0"/>
                <a:cs typeface="Arial" panose="020B0604020202020204" pitchFamily="34" charset="0"/>
              </a:rPr>
              <a:t>vs. </a:t>
            </a:r>
          </a:p>
          <a:p>
            <a:pPr marL="285750" indent="-285750">
              <a:buClr>
                <a:srgbClr val="000000"/>
              </a:buClr>
              <a:buFont typeface="Arial" panose="020B0604020202020204" pitchFamily="34" charset="0"/>
              <a:buChar char="•"/>
              <a:defRPr/>
            </a:pPr>
            <a:r>
              <a:rPr lang="en-CA" i="1" dirty="0">
                <a:solidFill>
                  <a:srgbClr val="000000"/>
                </a:solidFill>
                <a:latin typeface="Arial" panose="020B0604020202020204" pitchFamily="34" charset="0"/>
                <a:ea typeface="ＭＳ Ｐゴシック" charset="0"/>
                <a:cs typeface="Arial" panose="020B0604020202020204" pitchFamily="34" charset="0"/>
              </a:rPr>
              <a:t>Flexibility</a:t>
            </a:r>
            <a:r>
              <a:rPr lang="en-CA" dirty="0">
                <a:solidFill>
                  <a:srgbClr val="000000"/>
                </a:solidFill>
                <a:latin typeface="Arial" panose="020B0604020202020204" pitchFamily="34" charset="0"/>
                <a:ea typeface="ＭＳ Ｐゴシック" charset="0"/>
                <a:cs typeface="Arial" panose="020B0604020202020204" pitchFamily="34" charset="0"/>
              </a:rPr>
              <a:t> and discretion</a:t>
            </a:r>
          </a:p>
          <a:p>
            <a:pPr marL="4763" indent="-4763">
              <a:buClr>
                <a:srgbClr val="000000"/>
              </a:buClr>
              <a:defRPr/>
            </a:pPr>
            <a:endParaRPr lang="en-US" dirty="0">
              <a:solidFill>
                <a:srgbClr val="000000"/>
              </a:solidFill>
              <a:latin typeface="Arial" panose="020B0604020202020204" pitchFamily="34" charset="0"/>
              <a:ea typeface="ＭＳ Ｐゴシック" charset="0"/>
              <a:cs typeface="Arial" panose="020B0604020202020204" pitchFamily="34" charset="0"/>
            </a:endParaRPr>
          </a:p>
          <a:p>
            <a:pPr marL="4763" indent="-4763" algn="l">
              <a:buClr>
                <a:srgbClr val="000000"/>
              </a:buClr>
              <a:buFontTx/>
              <a:buNone/>
              <a:defRPr/>
            </a:pPr>
            <a:r>
              <a:rPr lang="en-US" dirty="0">
                <a:solidFill>
                  <a:srgbClr val="000000"/>
                </a:solidFill>
                <a:latin typeface="Arial" panose="020B0604020202020204" pitchFamily="34" charset="0"/>
                <a:ea typeface="ＭＳ Ｐゴシック" charset="0"/>
                <a:cs typeface="Arial" panose="020B0604020202020204" pitchFamily="34" charset="0"/>
              </a:rPr>
              <a:t>A survey-based assessment determines</a:t>
            </a:r>
          </a:p>
          <a:p>
            <a:pPr marL="285750" indent="-285750">
              <a:buClr>
                <a:srgbClr val="000000"/>
              </a:buClr>
              <a:buFont typeface="Arial" panose="020B0604020202020204" pitchFamily="34" charset="0"/>
              <a:buChar char="•"/>
              <a:defRPr/>
            </a:pPr>
            <a:r>
              <a:rPr lang="en-CA" i="1" dirty="0">
                <a:solidFill>
                  <a:srgbClr val="000000"/>
                </a:solidFill>
                <a:latin typeface="Arial" panose="020B0604020202020204" pitchFamily="34" charset="0"/>
                <a:ea typeface="ＭＳ Ｐゴシック" charset="0"/>
                <a:cs typeface="Arial" panose="020B0604020202020204" pitchFamily="34" charset="0"/>
              </a:rPr>
              <a:t>current</a:t>
            </a:r>
            <a:r>
              <a:rPr lang="en-CA" dirty="0">
                <a:solidFill>
                  <a:srgbClr val="000000"/>
                </a:solidFill>
                <a:latin typeface="Arial" panose="020B0604020202020204" pitchFamily="34" charset="0"/>
                <a:ea typeface="ＭＳ Ｐゴシック" charset="0"/>
                <a:cs typeface="Arial" panose="020B0604020202020204" pitchFamily="34" charset="0"/>
              </a:rPr>
              <a:t> dominant organisational or team culture</a:t>
            </a:r>
          </a:p>
          <a:p>
            <a:pPr marL="285750" indent="-285750">
              <a:buClr>
                <a:srgbClr val="000000"/>
              </a:buClr>
              <a:buFont typeface="Arial" panose="020B0604020202020204" pitchFamily="34" charset="0"/>
              <a:buChar char="•"/>
              <a:defRPr/>
            </a:pPr>
            <a:r>
              <a:rPr lang="en-US" i="1" dirty="0">
                <a:solidFill>
                  <a:srgbClr val="000000"/>
                </a:solidFill>
                <a:latin typeface="Arial" panose="020B0604020202020204" pitchFamily="34" charset="0"/>
                <a:ea typeface="ＭＳ Ｐゴシック" charset="0"/>
                <a:cs typeface="Arial" panose="020B0604020202020204" pitchFamily="34" charset="0"/>
              </a:rPr>
              <a:t>desired </a:t>
            </a:r>
            <a:r>
              <a:rPr lang="en-CA" dirty="0">
                <a:solidFill>
                  <a:srgbClr val="000000"/>
                </a:solidFill>
                <a:latin typeface="Arial" panose="020B0604020202020204" pitchFamily="34" charset="0"/>
                <a:ea typeface="ＭＳ Ｐゴシック" charset="0"/>
                <a:cs typeface="Arial" panose="020B0604020202020204" pitchFamily="34" charset="0"/>
              </a:rPr>
              <a:t>organisational or team culture</a:t>
            </a:r>
          </a:p>
          <a:p>
            <a:pPr marL="285750" indent="-285750">
              <a:buClr>
                <a:srgbClr val="000000"/>
              </a:buClr>
              <a:defRPr/>
            </a:pPr>
            <a:endParaRPr lang="en-US"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31"/>
          <p:cNvSpPr>
            <a:spLocks noChangeArrowheads="1"/>
          </p:cNvSpPr>
          <p:nvPr/>
        </p:nvSpPr>
        <p:spPr bwMode="auto">
          <a:xfrm>
            <a:off x="2659524" y="6339093"/>
            <a:ext cx="8288786" cy="361637"/>
          </a:xfrm>
          <a:prstGeom prst="rect">
            <a:avLst/>
          </a:prstGeom>
          <a:solidFill>
            <a:srgbClr val="FFFF00"/>
          </a:solidFill>
          <a:ln>
            <a:noFill/>
          </a:ln>
          <a:effectLst/>
          <a:extLs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1">
            <a:spAutoFit/>
          </a:bodyPr>
          <a:lstStyle/>
          <a:p>
            <a:pPr algn="l">
              <a:lnSpc>
                <a:spcPct val="85000"/>
              </a:lnSpc>
              <a:spcBef>
                <a:spcPct val="20000"/>
              </a:spcBef>
              <a:buClr>
                <a:srgbClr val="000000"/>
              </a:buClr>
              <a:buFont typeface="Wingdings" charset="0"/>
              <a:buNone/>
              <a:defRPr/>
            </a:pPr>
            <a:r>
              <a:rPr lang="en-CA" sz="2000" dirty="0">
                <a:solidFill>
                  <a:srgbClr val="000000"/>
                </a:solidFill>
                <a:latin typeface="Arial" charset="0"/>
                <a:ea typeface="ＭＳ Ｐゴシック" charset="0"/>
                <a:cs typeface="Arial" charset="0"/>
              </a:rPr>
              <a:t>Rather than formal surveys, it can be effective to just </a:t>
            </a:r>
            <a:r>
              <a:rPr lang="en-CA" sz="2000" i="1" dirty="0">
                <a:solidFill>
                  <a:srgbClr val="000000"/>
                </a:solidFill>
                <a:latin typeface="Arial" charset="0"/>
                <a:ea typeface="ＭＳ Ｐゴシック" charset="0"/>
                <a:cs typeface="Arial" charset="0"/>
              </a:rPr>
              <a:t>observe and ask.</a:t>
            </a:r>
          </a:p>
        </p:txBody>
      </p:sp>
    </p:spTree>
    <p:extLst>
      <p:ext uri="{BB962C8B-B14F-4D97-AF65-F5344CB8AC3E}">
        <p14:creationId xmlns:p14="http://schemas.microsoft.com/office/powerpoint/2010/main" val="429088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5844"/>
                                        </p:tgtEl>
                                        <p:attrNameLst>
                                          <p:attrName>style.visibility</p:attrName>
                                        </p:attrNameLst>
                                      </p:cBhvr>
                                      <p:to>
                                        <p:strVal val="visible"/>
                                      </p:to>
                                    </p:set>
                                    <p:animEffect transition="in" filter="dissolve">
                                      <p:cBhvr>
                                        <p:cTn id="24" dur="500"/>
                                        <p:tgtEl>
                                          <p:spTgt spid="3584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dissolve">
                                      <p:cBhvr>
                                        <p:cTn id="32" dur="500"/>
                                        <p:tgtEl>
                                          <p:spTgt spid="2">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dissolve">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defRPr/>
            </a:pPr>
            <a:r>
              <a:rPr lang="en-US" sz="2400">
                <a:solidFill>
                  <a:srgbClr val="000000"/>
                </a:solidFill>
                <a:latin typeface="Arial" charset="0"/>
              </a:rPr>
              <a:t>OCAI – Organizational Culture Assessment Instrument</a:t>
            </a:r>
            <a:endParaRPr lang="en-CA" sz="2400">
              <a:latin typeface="Arial" charset="0"/>
            </a:endParaRPr>
          </a:p>
        </p:txBody>
      </p:sp>
      <p:cxnSp>
        <p:nvCxnSpPr>
          <p:cNvPr id="38915" name="Straight Arrow Connector 3"/>
          <p:cNvCxnSpPr>
            <a:cxnSpLocks noChangeShapeType="1"/>
            <a:stCxn id="77827" idx="2"/>
            <a:endCxn id="77828" idx="0"/>
          </p:cNvCxnSpPr>
          <p:nvPr/>
        </p:nvCxnSpPr>
        <p:spPr bwMode="auto">
          <a:xfrm flipH="1">
            <a:off x="6076254" y="1279600"/>
            <a:ext cx="19144" cy="5041840"/>
          </a:xfrm>
          <a:prstGeom prst="straightConnector1">
            <a:avLst/>
          </a:prstGeom>
          <a:noFill/>
          <a:ln w="28575">
            <a:solidFill>
              <a:schemeClr val="tx1"/>
            </a:solidFill>
            <a:round/>
            <a:headEnd type="triangle" w="lg" len="lg"/>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7827" name="TextBox 5"/>
          <p:cNvSpPr txBox="1">
            <a:spLocks noChangeArrowheads="1"/>
          </p:cNvSpPr>
          <p:nvPr/>
        </p:nvSpPr>
        <p:spPr bwMode="auto">
          <a:xfrm>
            <a:off x="4452160" y="879490"/>
            <a:ext cx="3286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eaLnBrk="1" hangingPunct="1">
              <a:buClr>
                <a:srgbClr val="000000"/>
              </a:buClr>
              <a:buFontTx/>
              <a:buNone/>
            </a:pPr>
            <a:r>
              <a:rPr lang="en-US" sz="2000" b="1" i="1">
                <a:solidFill>
                  <a:srgbClr val="000000"/>
                </a:solidFill>
                <a:cs typeface="Arial" charset="0"/>
              </a:rPr>
              <a:t>Flexibility and Discretion </a:t>
            </a:r>
            <a:endParaRPr lang="en-CA" sz="2000" b="1" i="1">
              <a:solidFill>
                <a:srgbClr val="000000"/>
              </a:solidFill>
              <a:cs typeface="Arial" charset="0"/>
            </a:endParaRPr>
          </a:p>
        </p:txBody>
      </p:sp>
      <p:sp>
        <p:nvSpPr>
          <p:cNvPr id="77828" name="TextBox 6"/>
          <p:cNvSpPr txBox="1">
            <a:spLocks noChangeArrowheads="1"/>
          </p:cNvSpPr>
          <p:nvPr/>
        </p:nvSpPr>
        <p:spPr bwMode="auto">
          <a:xfrm>
            <a:off x="4731174" y="6321440"/>
            <a:ext cx="269016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eaLnBrk="1" hangingPunct="1">
              <a:buClr>
                <a:srgbClr val="000000"/>
              </a:buClr>
              <a:buFontTx/>
              <a:buNone/>
            </a:pPr>
            <a:r>
              <a:rPr lang="en-US" sz="2000" b="1" i="1">
                <a:solidFill>
                  <a:srgbClr val="000000"/>
                </a:solidFill>
                <a:cs typeface="Arial" charset="0"/>
              </a:rPr>
              <a:t>Stability and Control</a:t>
            </a:r>
            <a:endParaRPr lang="en-CA" sz="2000" b="1" i="1">
              <a:solidFill>
                <a:srgbClr val="000000"/>
              </a:solidFill>
              <a:cs typeface="Arial" charset="0"/>
            </a:endParaRPr>
          </a:p>
        </p:txBody>
      </p:sp>
      <p:sp>
        <p:nvSpPr>
          <p:cNvPr id="77829" name="TextBox 9"/>
          <p:cNvSpPr txBox="1">
            <a:spLocks noChangeArrowheads="1"/>
          </p:cNvSpPr>
          <p:nvPr/>
        </p:nvSpPr>
        <p:spPr bwMode="auto">
          <a:xfrm>
            <a:off x="1728788" y="3435350"/>
            <a:ext cx="209957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algn="l" eaLnBrk="1" hangingPunct="1">
              <a:lnSpc>
                <a:spcPct val="100000"/>
              </a:lnSpc>
              <a:buClr>
                <a:srgbClr val="000000"/>
              </a:buClr>
              <a:buFontTx/>
              <a:buNone/>
            </a:pPr>
            <a:r>
              <a:rPr lang="en-US" sz="2000" b="1" i="1">
                <a:solidFill>
                  <a:srgbClr val="000000"/>
                </a:solidFill>
                <a:cs typeface="Arial" charset="0"/>
              </a:rPr>
              <a:t>Internal Focus </a:t>
            </a:r>
            <a:br>
              <a:rPr lang="en-US" sz="2000" b="1" i="1">
                <a:solidFill>
                  <a:srgbClr val="000000"/>
                </a:solidFill>
                <a:cs typeface="Arial" charset="0"/>
              </a:rPr>
            </a:br>
            <a:r>
              <a:rPr lang="en-US" sz="2000" b="1" i="1">
                <a:solidFill>
                  <a:srgbClr val="000000"/>
                </a:solidFill>
                <a:cs typeface="Arial" charset="0"/>
              </a:rPr>
              <a:t>and Integration</a:t>
            </a:r>
            <a:endParaRPr lang="en-CA" sz="2000" b="1" i="1">
              <a:solidFill>
                <a:srgbClr val="000000"/>
              </a:solidFill>
              <a:cs typeface="Arial" charset="0"/>
            </a:endParaRPr>
          </a:p>
        </p:txBody>
      </p:sp>
      <p:sp>
        <p:nvSpPr>
          <p:cNvPr id="77830" name="TextBox 10"/>
          <p:cNvSpPr txBox="1">
            <a:spLocks noChangeArrowheads="1"/>
          </p:cNvSpPr>
          <p:nvPr/>
        </p:nvSpPr>
        <p:spPr bwMode="auto">
          <a:xfrm>
            <a:off x="8046177" y="3421063"/>
            <a:ext cx="250911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algn="r" eaLnBrk="1" hangingPunct="1">
              <a:lnSpc>
                <a:spcPct val="100000"/>
              </a:lnSpc>
              <a:buClr>
                <a:srgbClr val="000000"/>
              </a:buClr>
              <a:buFontTx/>
              <a:buNone/>
            </a:pPr>
            <a:r>
              <a:rPr lang="en-US" sz="2000" b="1" i="1">
                <a:solidFill>
                  <a:srgbClr val="000000"/>
                </a:solidFill>
                <a:cs typeface="Arial" charset="0"/>
              </a:rPr>
              <a:t>External Focus </a:t>
            </a:r>
            <a:br>
              <a:rPr lang="en-US" sz="2000" b="1" i="1">
                <a:solidFill>
                  <a:srgbClr val="000000"/>
                </a:solidFill>
                <a:cs typeface="Arial" charset="0"/>
              </a:rPr>
            </a:br>
            <a:r>
              <a:rPr lang="en-US" sz="2000" b="1" i="1">
                <a:solidFill>
                  <a:srgbClr val="000000"/>
                </a:solidFill>
                <a:cs typeface="Arial" charset="0"/>
              </a:rPr>
              <a:t>and Differentiation</a:t>
            </a:r>
            <a:endParaRPr lang="en-CA" sz="2000" b="1" i="1">
              <a:solidFill>
                <a:srgbClr val="000000"/>
              </a:solidFill>
              <a:cs typeface="Arial" charset="0"/>
            </a:endParaRPr>
          </a:p>
        </p:txBody>
      </p:sp>
      <p:cxnSp>
        <p:nvCxnSpPr>
          <p:cNvPr id="38920" name="Straight Arrow Connector 11"/>
          <p:cNvCxnSpPr>
            <a:cxnSpLocks noChangeShapeType="1"/>
          </p:cNvCxnSpPr>
          <p:nvPr/>
        </p:nvCxnSpPr>
        <p:spPr bwMode="auto">
          <a:xfrm flipH="1">
            <a:off x="1524000" y="3743325"/>
            <a:ext cx="9031288" cy="26988"/>
          </a:xfrm>
          <a:prstGeom prst="straightConnector1">
            <a:avLst/>
          </a:prstGeom>
          <a:noFill/>
          <a:ln w="28575">
            <a:solidFill>
              <a:schemeClr val="tx1"/>
            </a:solidFill>
            <a:round/>
            <a:headEnd type="triangle" w="lg" len="lg"/>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873" name="Rectangle 16"/>
          <p:cNvSpPr>
            <a:spLocks noChangeArrowheads="1"/>
          </p:cNvSpPr>
          <p:nvPr/>
        </p:nvSpPr>
        <p:spPr bwMode="auto">
          <a:xfrm>
            <a:off x="1524008" y="1498600"/>
            <a:ext cx="4500563" cy="181588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 rIns="0">
            <a:spAutoFit/>
          </a:bodyPr>
          <a:lstStyle/>
          <a:p>
            <a:pPr algn="l">
              <a:buClr>
                <a:srgbClr val="000000"/>
              </a:buClr>
              <a:buFontTx/>
              <a:buNone/>
            </a:pPr>
            <a:r>
              <a:rPr lang="en-CA" sz="1600" b="1">
                <a:solidFill>
                  <a:srgbClr val="000000"/>
                </a:solidFill>
                <a:latin typeface="Arial" charset="0"/>
                <a:ea typeface="ＭＳ Ｐゴシック" charset="0"/>
                <a:cs typeface="Arial" charset="0"/>
              </a:rPr>
              <a:t>The Family / Clan Culture</a:t>
            </a:r>
            <a:br>
              <a:rPr lang="en-CA" sz="1600">
                <a:solidFill>
                  <a:srgbClr val="000000"/>
                </a:solidFill>
                <a:latin typeface="Arial" charset="0"/>
                <a:ea typeface="ＭＳ Ｐゴシック" charset="0"/>
                <a:cs typeface="Arial" charset="0"/>
              </a:rPr>
            </a:br>
            <a:r>
              <a:rPr lang="en-CA" sz="1600" i="1">
                <a:solidFill>
                  <a:srgbClr val="000000"/>
                </a:solidFill>
                <a:latin typeface="Arial" charset="0"/>
                <a:ea typeface="ＭＳ Ｐゴシック" charset="0"/>
                <a:cs typeface="Arial" charset="0"/>
              </a:rPr>
              <a:t>Friendly, sociable, “one big happy family”</a:t>
            </a:r>
          </a:p>
          <a:p>
            <a:pPr algn="l">
              <a:buClr>
                <a:srgbClr val="000000"/>
              </a:buClr>
              <a:buFontTx/>
              <a:buNone/>
            </a:pPr>
            <a:r>
              <a:rPr lang="en-CA" sz="1600">
                <a:solidFill>
                  <a:srgbClr val="000000"/>
                </a:solidFill>
                <a:latin typeface="Arial" charset="0"/>
                <a:ea typeface="ＭＳ Ｐゴシック" charset="0"/>
                <a:cs typeface="Arial" charset="0"/>
              </a:rPr>
              <a:t>Leaders: mentor, facilitator, team builder. </a:t>
            </a:r>
          </a:p>
          <a:p>
            <a:pPr algn="l">
              <a:buClr>
                <a:srgbClr val="000000"/>
              </a:buClr>
              <a:buFontTx/>
              <a:buNone/>
            </a:pPr>
            <a:r>
              <a:rPr lang="en-CA" sz="1600">
                <a:solidFill>
                  <a:srgbClr val="000000"/>
                </a:solidFill>
                <a:latin typeface="Arial" charset="0"/>
                <a:ea typeface="ＭＳ Ｐゴシック" charset="0"/>
                <a:cs typeface="Arial" charset="0"/>
              </a:rPr>
              <a:t>Values: loyalty, tradition, involvement, communication, personal development</a:t>
            </a:r>
          </a:p>
          <a:p>
            <a:pPr algn="l">
              <a:buClr>
                <a:srgbClr val="000000"/>
              </a:buClr>
              <a:buFontTx/>
              <a:buNone/>
            </a:pPr>
            <a:r>
              <a:rPr lang="en-CA" sz="1600">
                <a:solidFill>
                  <a:srgbClr val="000000"/>
                </a:solidFill>
                <a:latin typeface="Arial" charset="0"/>
                <a:ea typeface="ＭＳ Ｐゴシック" charset="0"/>
                <a:cs typeface="Arial" charset="0"/>
              </a:rPr>
              <a:t>Focus: needs of the client, caring for people</a:t>
            </a:r>
          </a:p>
          <a:p>
            <a:pPr algn="l">
              <a:buClr>
                <a:srgbClr val="000000"/>
              </a:buClr>
              <a:buFontTx/>
              <a:buNone/>
            </a:pPr>
            <a:r>
              <a:rPr lang="en-CA" sz="1600">
                <a:solidFill>
                  <a:srgbClr val="000000"/>
                </a:solidFill>
                <a:latin typeface="Arial" charset="0"/>
                <a:ea typeface="ＭＳ Ｐゴシック" charset="0"/>
                <a:cs typeface="Arial" charset="0"/>
              </a:rPr>
              <a:t>Style: teamwork, participation, and consensus.</a:t>
            </a:r>
          </a:p>
        </p:txBody>
      </p:sp>
      <p:sp>
        <p:nvSpPr>
          <p:cNvPr id="36874" name="Rectangle 19"/>
          <p:cNvSpPr>
            <a:spLocks noChangeArrowheads="1"/>
          </p:cNvSpPr>
          <p:nvPr/>
        </p:nvSpPr>
        <p:spPr bwMode="auto">
          <a:xfrm>
            <a:off x="6176971" y="1498600"/>
            <a:ext cx="4491037" cy="1815882"/>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 rIns="0">
            <a:spAutoFit/>
          </a:bodyPr>
          <a:lstStyle/>
          <a:p>
            <a:pPr algn="l">
              <a:buClr>
                <a:srgbClr val="000000"/>
              </a:buClr>
              <a:buFontTx/>
              <a:buNone/>
            </a:pPr>
            <a:r>
              <a:rPr lang="en-CA" sz="1600" b="1">
                <a:solidFill>
                  <a:srgbClr val="000000"/>
                </a:solidFill>
                <a:latin typeface="Arial" charset="0"/>
                <a:ea typeface="ＭＳ Ｐゴシック" charset="0"/>
                <a:cs typeface="Arial" charset="0"/>
              </a:rPr>
              <a:t>The Adhocracy Culture</a:t>
            </a:r>
            <a:br>
              <a:rPr lang="en-CA" sz="1600">
                <a:solidFill>
                  <a:srgbClr val="000000"/>
                </a:solidFill>
                <a:latin typeface="Arial" charset="0"/>
                <a:ea typeface="ＭＳ Ｐゴシック" charset="0"/>
                <a:cs typeface="Arial" charset="0"/>
              </a:rPr>
            </a:br>
            <a:r>
              <a:rPr lang="en-CA" sz="1600" i="1">
                <a:solidFill>
                  <a:srgbClr val="000000"/>
                </a:solidFill>
                <a:latin typeface="Arial" charset="0"/>
                <a:ea typeface="ＭＳ Ｐゴシック" charset="0"/>
                <a:cs typeface="Arial" charset="0"/>
              </a:rPr>
              <a:t>Energetic, creative, entrepreneurial, dynamic</a:t>
            </a:r>
          </a:p>
          <a:p>
            <a:pPr algn="l">
              <a:buClr>
                <a:srgbClr val="000000"/>
              </a:buClr>
              <a:buFontTx/>
              <a:buNone/>
            </a:pPr>
            <a:r>
              <a:rPr lang="en-CA" sz="1600">
                <a:solidFill>
                  <a:srgbClr val="000000"/>
                </a:solidFill>
                <a:latin typeface="Arial" charset="0"/>
                <a:ea typeface="ＭＳ Ｐゴシック" charset="0"/>
                <a:cs typeface="Arial" charset="0"/>
              </a:rPr>
              <a:t>Leaders: innovators, risk takers, visionaries. </a:t>
            </a:r>
          </a:p>
          <a:p>
            <a:pPr algn="l">
              <a:buClr>
                <a:srgbClr val="000000"/>
              </a:buClr>
              <a:buFontTx/>
              <a:buNone/>
            </a:pPr>
            <a:r>
              <a:rPr lang="en-CA" sz="1600">
                <a:solidFill>
                  <a:srgbClr val="000000"/>
                </a:solidFill>
                <a:latin typeface="Arial" charset="0"/>
                <a:ea typeface="ＭＳ Ｐゴシック" charset="0"/>
                <a:cs typeface="Arial" charset="0"/>
              </a:rPr>
              <a:t>Values: innovation, agility, risk-taking, change</a:t>
            </a:r>
          </a:p>
          <a:p>
            <a:pPr algn="l">
              <a:buClr>
                <a:srgbClr val="000000"/>
              </a:buClr>
              <a:buFontTx/>
              <a:buNone/>
            </a:pPr>
            <a:r>
              <a:rPr lang="en-CA" sz="1600">
                <a:solidFill>
                  <a:srgbClr val="000000"/>
                </a:solidFill>
                <a:latin typeface="Arial" charset="0"/>
                <a:ea typeface="ＭＳ Ｐゴシック" charset="0"/>
                <a:cs typeface="Arial" charset="0"/>
              </a:rPr>
              <a:t>Focus: growth and creation of new/unique products, services, resources</a:t>
            </a:r>
          </a:p>
          <a:p>
            <a:pPr algn="l">
              <a:buClr>
                <a:srgbClr val="000000"/>
              </a:buClr>
              <a:buFontTx/>
              <a:buNone/>
            </a:pPr>
            <a:r>
              <a:rPr lang="en-CA" sz="1600">
                <a:solidFill>
                  <a:srgbClr val="000000"/>
                </a:solidFill>
                <a:latin typeface="Arial" charset="0"/>
                <a:ea typeface="ＭＳ Ｐゴシック" charset="0"/>
                <a:cs typeface="Arial" charset="0"/>
              </a:rPr>
              <a:t>Style: experimental, individual ingenuity, freedom </a:t>
            </a:r>
          </a:p>
        </p:txBody>
      </p:sp>
      <p:sp>
        <p:nvSpPr>
          <p:cNvPr id="36875" name="Rectangle 20"/>
          <p:cNvSpPr>
            <a:spLocks noChangeArrowheads="1"/>
          </p:cNvSpPr>
          <p:nvPr/>
        </p:nvSpPr>
        <p:spPr bwMode="auto">
          <a:xfrm>
            <a:off x="1524008" y="4159251"/>
            <a:ext cx="4500563" cy="2062103"/>
          </a:xfrm>
          <a:prstGeom prst="rect">
            <a:avLst/>
          </a:prstGeom>
          <a:solidFill>
            <a:srgbClr val="CCE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 rIns="0">
            <a:spAutoFit/>
          </a:bodyPr>
          <a:lstStyle/>
          <a:p>
            <a:pPr algn="l">
              <a:buClr>
                <a:srgbClr val="000000"/>
              </a:buClr>
              <a:buFontTx/>
              <a:buNone/>
            </a:pPr>
            <a:r>
              <a:rPr lang="en-CA" sz="1600" b="1">
                <a:solidFill>
                  <a:srgbClr val="000000"/>
                </a:solidFill>
                <a:latin typeface="Arial" charset="0"/>
                <a:ea typeface="ＭＳ Ｐゴシック" charset="0"/>
                <a:cs typeface="Arial" charset="0"/>
              </a:rPr>
              <a:t>The Hierarchy Culture</a:t>
            </a:r>
            <a:br>
              <a:rPr lang="en-CA" sz="1600">
                <a:solidFill>
                  <a:srgbClr val="000000"/>
                </a:solidFill>
                <a:latin typeface="Arial" charset="0"/>
                <a:ea typeface="ＭＳ Ｐゴシック" charset="0"/>
                <a:cs typeface="Arial" charset="0"/>
              </a:rPr>
            </a:br>
            <a:r>
              <a:rPr lang="en-CA" sz="1600" i="1">
                <a:solidFill>
                  <a:srgbClr val="000000"/>
                </a:solidFill>
                <a:latin typeface="Arial" charset="0"/>
                <a:ea typeface="ＭＳ Ｐゴシック" charset="0"/>
                <a:cs typeface="Arial" charset="0"/>
              </a:rPr>
              <a:t>Formal, structured, efficient, predictable</a:t>
            </a:r>
          </a:p>
          <a:p>
            <a:pPr algn="l">
              <a:buClr>
                <a:srgbClr val="000000"/>
              </a:buClr>
              <a:buFontTx/>
              <a:buNone/>
            </a:pPr>
            <a:r>
              <a:rPr lang="en-CA" sz="1600">
                <a:solidFill>
                  <a:srgbClr val="000000"/>
                </a:solidFill>
                <a:latin typeface="Arial" charset="0"/>
                <a:ea typeface="ＭＳ Ｐゴシック" charset="0"/>
                <a:cs typeface="Arial" charset="0"/>
              </a:rPr>
              <a:t>Leaders: coordinator, organiser, monitor. </a:t>
            </a:r>
          </a:p>
          <a:p>
            <a:pPr algn="l">
              <a:buClr>
                <a:srgbClr val="000000"/>
              </a:buClr>
              <a:buFontTx/>
              <a:buNone/>
            </a:pPr>
            <a:r>
              <a:rPr lang="en-CA" sz="1600">
                <a:solidFill>
                  <a:srgbClr val="000000"/>
                </a:solidFill>
                <a:latin typeface="Arial" charset="0"/>
                <a:ea typeface="ＭＳ Ｐゴシック" charset="0"/>
                <a:cs typeface="Arial" charset="0"/>
              </a:rPr>
              <a:t>Values: efficiency, stability, uniformity, timeliness, low cost</a:t>
            </a:r>
          </a:p>
          <a:p>
            <a:pPr algn="l">
              <a:buClr>
                <a:srgbClr val="000000"/>
              </a:buClr>
              <a:buFontTx/>
              <a:buNone/>
            </a:pPr>
            <a:r>
              <a:rPr lang="en-CA" sz="1600">
                <a:solidFill>
                  <a:srgbClr val="000000"/>
                </a:solidFill>
                <a:latin typeface="Arial" charset="0"/>
                <a:ea typeface="ＭＳ Ｐゴシック" charset="0"/>
                <a:cs typeface="Arial" charset="0"/>
              </a:rPr>
              <a:t>Focus: control, coordination, policies, rules, processes, procedures</a:t>
            </a:r>
          </a:p>
          <a:p>
            <a:pPr algn="l">
              <a:buClr>
                <a:srgbClr val="000000"/>
              </a:buClr>
              <a:buFontTx/>
              <a:buNone/>
            </a:pPr>
            <a:r>
              <a:rPr lang="en-CA" sz="1600">
                <a:solidFill>
                  <a:srgbClr val="000000"/>
                </a:solidFill>
                <a:latin typeface="Arial" charset="0"/>
                <a:ea typeface="ＭＳ Ｐゴシック" charset="0"/>
                <a:cs typeface="Arial" charset="0"/>
              </a:rPr>
              <a:t>Style: rule-driven, efficient, smooth-running</a:t>
            </a:r>
          </a:p>
        </p:txBody>
      </p:sp>
      <p:sp>
        <p:nvSpPr>
          <p:cNvPr id="36876" name="Rectangle 21"/>
          <p:cNvSpPr>
            <a:spLocks noChangeArrowheads="1"/>
          </p:cNvSpPr>
          <p:nvPr/>
        </p:nvSpPr>
        <p:spPr bwMode="auto">
          <a:xfrm>
            <a:off x="6176971" y="4159251"/>
            <a:ext cx="4491037" cy="2062103"/>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 rIns="0">
            <a:spAutoFit/>
          </a:bodyPr>
          <a:lstStyle/>
          <a:p>
            <a:pPr algn="l">
              <a:buClr>
                <a:srgbClr val="000000"/>
              </a:buClr>
              <a:buFontTx/>
              <a:buNone/>
            </a:pPr>
            <a:r>
              <a:rPr lang="en-CA" sz="1600" b="1">
                <a:solidFill>
                  <a:srgbClr val="000000"/>
                </a:solidFill>
                <a:latin typeface="Arial" charset="0"/>
                <a:ea typeface="ＭＳ Ｐゴシック" charset="0"/>
                <a:cs typeface="Arial" charset="0"/>
              </a:rPr>
              <a:t>The Market Culture</a:t>
            </a:r>
            <a:br>
              <a:rPr lang="en-CA" sz="1600">
                <a:solidFill>
                  <a:srgbClr val="000000"/>
                </a:solidFill>
                <a:latin typeface="Arial" charset="0"/>
                <a:ea typeface="ＭＳ Ｐゴシック" charset="0"/>
                <a:cs typeface="Arial" charset="0"/>
              </a:rPr>
            </a:br>
            <a:r>
              <a:rPr lang="en-CA" sz="1600" i="1">
                <a:solidFill>
                  <a:srgbClr val="000000"/>
                </a:solidFill>
                <a:latin typeface="Arial" charset="0"/>
                <a:ea typeface="ＭＳ Ｐゴシック" charset="0"/>
                <a:cs typeface="Arial" charset="0"/>
              </a:rPr>
              <a:t>Results-oriented, hard-driving, competitive</a:t>
            </a:r>
          </a:p>
          <a:p>
            <a:pPr algn="l">
              <a:buClr>
                <a:srgbClr val="000000"/>
              </a:buClr>
              <a:buFontTx/>
              <a:buNone/>
            </a:pPr>
            <a:r>
              <a:rPr lang="en-CA" sz="1600">
                <a:solidFill>
                  <a:srgbClr val="000000"/>
                </a:solidFill>
                <a:latin typeface="Arial" charset="0"/>
                <a:ea typeface="ＭＳ Ｐゴシック" charset="0"/>
                <a:cs typeface="Arial" charset="0"/>
              </a:rPr>
              <a:t>Leaders: hard driver, producer, and competitor. </a:t>
            </a:r>
          </a:p>
          <a:p>
            <a:pPr algn="l">
              <a:buClr>
                <a:srgbClr val="000000"/>
              </a:buClr>
              <a:buFontTx/>
              <a:buNone/>
            </a:pPr>
            <a:r>
              <a:rPr lang="en-CA" sz="1600">
                <a:solidFill>
                  <a:srgbClr val="000000"/>
                </a:solidFill>
                <a:latin typeface="Arial" charset="0"/>
                <a:ea typeface="ＭＳ Ｐゴシック" charset="0"/>
                <a:cs typeface="Arial" charset="0"/>
              </a:rPr>
              <a:t>Values: winning, reputation, hitting targets </a:t>
            </a:r>
          </a:p>
          <a:p>
            <a:pPr algn="l">
              <a:buClr>
                <a:srgbClr val="000000"/>
              </a:buClr>
              <a:buFontTx/>
              <a:buNone/>
            </a:pPr>
            <a:r>
              <a:rPr lang="en-CA" sz="1600">
                <a:solidFill>
                  <a:srgbClr val="000000"/>
                </a:solidFill>
                <a:latin typeface="Arial" charset="0"/>
                <a:ea typeface="ＭＳ Ｐゴシック" charset="0"/>
                <a:cs typeface="Arial" charset="0"/>
              </a:rPr>
              <a:t>Focus: goals, customer/market, market share and penetration, </a:t>
            </a:r>
          </a:p>
          <a:p>
            <a:pPr algn="l">
              <a:buClr>
                <a:srgbClr val="000000"/>
              </a:buClr>
              <a:buFontTx/>
              <a:buNone/>
            </a:pPr>
            <a:r>
              <a:rPr lang="en-CA" sz="1600">
                <a:solidFill>
                  <a:srgbClr val="000000"/>
                </a:solidFill>
                <a:latin typeface="Arial" charset="0"/>
                <a:ea typeface="ＭＳ Ｐゴシック" charset="0"/>
                <a:cs typeface="Arial" charset="0"/>
              </a:rPr>
              <a:t>Style: aggressively competitive, get things done, high expectations </a:t>
            </a:r>
          </a:p>
        </p:txBody>
      </p:sp>
    </p:spTree>
    <p:extLst>
      <p:ext uri="{BB962C8B-B14F-4D97-AF65-F5344CB8AC3E}">
        <p14:creationId xmlns:p14="http://schemas.microsoft.com/office/powerpoint/2010/main" val="852202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4"/>
                                        </p:tgtEl>
                                        <p:attrNameLst>
                                          <p:attrName>style.visibility</p:attrName>
                                        </p:attrNameLst>
                                      </p:cBhvr>
                                      <p:to>
                                        <p:strVal val="visible"/>
                                      </p:to>
                                    </p:set>
                                    <p:animEffect transition="in" filter="dissolve">
                                      <p:cBhvr>
                                        <p:cTn id="7" dur="500"/>
                                        <p:tgtEl>
                                          <p:spTgt spid="36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76"/>
                                        </p:tgtEl>
                                        <p:attrNameLst>
                                          <p:attrName>style.visibility</p:attrName>
                                        </p:attrNameLst>
                                      </p:cBhvr>
                                      <p:to>
                                        <p:strVal val="visible"/>
                                      </p:to>
                                    </p:set>
                                    <p:animEffect transition="in" filter="dissolve">
                                      <p:cBhvr>
                                        <p:cTn id="12" dur="500"/>
                                        <p:tgtEl>
                                          <p:spTgt spid="368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73"/>
                                        </p:tgtEl>
                                        <p:attrNameLst>
                                          <p:attrName>style.visibility</p:attrName>
                                        </p:attrNameLst>
                                      </p:cBhvr>
                                      <p:to>
                                        <p:strVal val="visible"/>
                                      </p:to>
                                    </p:set>
                                    <p:animEffect transition="in" filter="dissolve">
                                      <p:cBhvr>
                                        <p:cTn id="17" dur="500"/>
                                        <p:tgtEl>
                                          <p:spTgt spid="368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75"/>
                                        </p:tgtEl>
                                        <p:attrNameLst>
                                          <p:attrName>style.visibility</p:attrName>
                                        </p:attrNameLst>
                                      </p:cBhvr>
                                      <p:to>
                                        <p:strVal val="visible"/>
                                      </p:to>
                                    </p:set>
                                    <p:animEffect transition="in" filter="dissolve">
                                      <p:cBhvr>
                                        <p:cTn id="22" dur="5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animBg="1"/>
      <p:bldP spid="36874" grpId="0" animBg="1"/>
      <p:bldP spid="36875" grpId="0" animBg="1"/>
      <p:bldP spid="3687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defRPr/>
            </a:pPr>
            <a:r>
              <a:rPr lang="en-US">
                <a:latin typeface="Arial" charset="0"/>
                <a:cs typeface="+mj-cs"/>
              </a:rPr>
              <a:t>OCAI method</a:t>
            </a:r>
            <a:endParaRPr lang="en-CA">
              <a:latin typeface="Arial" charset="0"/>
              <a:cs typeface="+mj-cs"/>
            </a:endParaRPr>
          </a:p>
        </p:txBody>
      </p:sp>
      <p:sp>
        <p:nvSpPr>
          <p:cNvPr id="9" name="Rectangle 8"/>
          <p:cNvSpPr>
            <a:spLocks noChangeArrowheads="1"/>
          </p:cNvSpPr>
          <p:nvPr/>
        </p:nvSpPr>
        <p:spPr bwMode="auto">
          <a:xfrm>
            <a:off x="885238" y="822327"/>
            <a:ext cx="9474787" cy="2806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buClr>
                <a:srgbClr val="000000"/>
              </a:buClr>
              <a:buFontTx/>
              <a:buNone/>
            </a:pPr>
            <a:r>
              <a:rPr lang="en-CA" sz="2000" dirty="0">
                <a:solidFill>
                  <a:srgbClr val="000000"/>
                </a:solidFill>
                <a:latin typeface="Arial" charset="0"/>
                <a:ea typeface="ＭＳ Ｐゴシック" charset="0"/>
                <a:cs typeface="Arial" charset="0"/>
              </a:rPr>
              <a:t>Test takers assess corporate culture, splitting 100 points over descriptions of the four culture types with respect to six aspects of the organisation – </a:t>
            </a:r>
            <a:br>
              <a:rPr lang="en-CA" sz="2000" dirty="0">
                <a:solidFill>
                  <a:srgbClr val="000000"/>
                </a:solidFill>
                <a:latin typeface="Arial" charset="0"/>
                <a:ea typeface="ＭＳ Ｐゴシック" charset="0"/>
                <a:cs typeface="Arial" charset="0"/>
              </a:rPr>
            </a:br>
            <a:r>
              <a:rPr lang="en-CA" sz="2000" dirty="0">
                <a:solidFill>
                  <a:srgbClr val="000000"/>
                </a:solidFill>
                <a:latin typeface="Arial" charset="0"/>
                <a:ea typeface="ＭＳ Ｐゴシック" charset="0"/>
                <a:cs typeface="Arial" charset="0"/>
              </a:rPr>
              <a:t>dominant characteristics, organisational leadership, management, etc. </a:t>
            </a:r>
          </a:p>
          <a:p>
            <a:pPr algn="l">
              <a:buClr>
                <a:srgbClr val="000000"/>
              </a:buClr>
              <a:buFontTx/>
              <a:buNone/>
            </a:pPr>
            <a:r>
              <a:rPr lang="en-US" sz="2000" dirty="0">
                <a:solidFill>
                  <a:srgbClr val="000000"/>
                </a:solidFill>
                <a:latin typeface="Arial" charset="0"/>
                <a:ea typeface="ＭＳ Ｐゴシック" charset="0"/>
                <a:cs typeface="Arial" charset="0"/>
              </a:rPr>
              <a:t>Done twice – current state and desired state </a:t>
            </a:r>
          </a:p>
          <a:p>
            <a:pPr algn="l">
              <a:buClr>
                <a:srgbClr val="000000"/>
              </a:buClr>
              <a:buFontTx/>
              <a:buNone/>
            </a:pPr>
            <a:r>
              <a:rPr lang="en-CA" sz="2000" dirty="0">
                <a:solidFill>
                  <a:srgbClr val="000000"/>
                </a:solidFill>
                <a:latin typeface="Arial" charset="0"/>
                <a:ea typeface="ＭＳ Ｐゴシック" charset="0"/>
                <a:cs typeface="Arial" charset="0"/>
              </a:rPr>
              <a:t>The culture profile illustrates:</a:t>
            </a:r>
          </a:p>
          <a:p>
            <a:pPr marL="285750" lvl="1" indent="-285750">
              <a:buClr>
                <a:srgbClr val="000000"/>
              </a:buClr>
              <a:buFont typeface="Arial" panose="020B0604020202020204" pitchFamily="34" charset="0"/>
              <a:buChar char="•"/>
            </a:pPr>
            <a:r>
              <a:rPr lang="en-CA" dirty="0">
                <a:solidFill>
                  <a:srgbClr val="000000"/>
                </a:solidFill>
                <a:latin typeface="Arial" charset="0"/>
                <a:ea typeface="ＭＳ Ｐゴシック" charset="0"/>
                <a:cs typeface="Arial" charset="0"/>
              </a:rPr>
              <a:t>Current blend of cultures and the dominant culture</a:t>
            </a:r>
          </a:p>
          <a:p>
            <a:pPr marL="285750" lvl="1" indent="-285750">
              <a:buClr>
                <a:srgbClr val="000000"/>
              </a:buClr>
              <a:buFont typeface="Arial" panose="020B0604020202020204" pitchFamily="34" charset="0"/>
              <a:buChar char="•"/>
            </a:pPr>
            <a:r>
              <a:rPr lang="en-CA" dirty="0">
                <a:solidFill>
                  <a:srgbClr val="000000"/>
                </a:solidFill>
                <a:latin typeface="Arial" charset="0"/>
                <a:ea typeface="ＭＳ Ｐゴシック" charset="0"/>
                <a:cs typeface="Arial" charset="0"/>
              </a:rPr>
              <a:t>Relative strength of the dominant culture </a:t>
            </a:r>
          </a:p>
          <a:p>
            <a:pPr marL="285750" lvl="1" indent="-285750">
              <a:buClr>
                <a:srgbClr val="000000"/>
              </a:buClr>
              <a:buFont typeface="Arial" panose="020B0604020202020204" pitchFamily="34" charset="0"/>
              <a:buChar char="•"/>
            </a:pPr>
            <a:r>
              <a:rPr lang="en-CA" dirty="0">
                <a:solidFill>
                  <a:srgbClr val="000000"/>
                </a:solidFill>
                <a:latin typeface="Arial" charset="0"/>
                <a:ea typeface="ＭＳ Ｐゴシック" charset="0"/>
                <a:cs typeface="Arial" charset="0"/>
              </a:rPr>
              <a:t>Discrepancy between present and preferred culture</a:t>
            </a:r>
          </a:p>
          <a:p>
            <a:pPr algn="l">
              <a:buClr>
                <a:srgbClr val="000000"/>
              </a:buClr>
            </a:pPr>
            <a:r>
              <a:rPr lang="en-US" sz="2000" dirty="0">
                <a:solidFill>
                  <a:srgbClr val="000000"/>
                </a:solidFill>
                <a:latin typeface="Arial" charset="0"/>
                <a:ea typeface="ＭＳ Ｐゴシック" charset="0"/>
                <a:cs typeface="Arial" charset="0"/>
              </a:rPr>
              <a:t>Can also show “competing values”:</a:t>
            </a:r>
          </a:p>
        </p:txBody>
      </p:sp>
      <p:sp>
        <p:nvSpPr>
          <p:cNvPr id="11" name="Rectangle 31"/>
          <p:cNvSpPr>
            <a:spLocks noChangeArrowheads="1"/>
          </p:cNvSpPr>
          <p:nvPr/>
        </p:nvSpPr>
        <p:spPr bwMode="auto">
          <a:xfrm>
            <a:off x="2119322" y="6278938"/>
            <a:ext cx="7978775" cy="361637"/>
          </a:xfrm>
          <a:prstGeom prst="rect">
            <a:avLst/>
          </a:prstGeom>
          <a:solidFill>
            <a:srgbClr val="FFFF00"/>
          </a:solidFill>
          <a:ln>
            <a:noFill/>
          </a:ln>
          <a:effectLst/>
          <a:extLs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lgn="l">
              <a:lnSpc>
                <a:spcPct val="85000"/>
              </a:lnSpc>
              <a:spcBef>
                <a:spcPct val="20000"/>
              </a:spcBef>
              <a:buClr>
                <a:srgbClr val="000000"/>
              </a:buClr>
              <a:buFont typeface="Wingdings" charset="0"/>
              <a:buNone/>
              <a:defRPr/>
            </a:pPr>
            <a:r>
              <a:rPr lang="en-CA" sz="2000" dirty="0">
                <a:solidFill>
                  <a:srgbClr val="000000"/>
                </a:solidFill>
                <a:latin typeface="Arial" charset="0"/>
                <a:ea typeface="ＭＳ Ｐゴシック" charset="0"/>
                <a:cs typeface="Arial" charset="0"/>
              </a:rPr>
              <a:t>As noted before, you should always be </a:t>
            </a:r>
            <a:r>
              <a:rPr lang="en-CA" sz="2000" i="1" dirty="0">
                <a:solidFill>
                  <a:srgbClr val="000000"/>
                </a:solidFill>
                <a:latin typeface="Arial" charset="0"/>
                <a:ea typeface="ＭＳ Ｐゴシック" charset="0"/>
                <a:cs typeface="Arial" charset="0"/>
              </a:rPr>
              <a:t>observing and asking.</a:t>
            </a: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b="-82"/>
          <a:stretch/>
        </p:blipFill>
        <p:spPr>
          <a:xfrm>
            <a:off x="7888346" y="2174425"/>
            <a:ext cx="2540000" cy="2062800"/>
          </a:xfrm>
          <a:prstGeom prst="rect">
            <a:avLst/>
          </a:prstGeom>
        </p:spPr>
      </p:pic>
      <p:pic>
        <p:nvPicPr>
          <p:cNvPr id="2" name="Picture 1"/>
          <p:cNvPicPr>
            <a:picLocks noChangeAspect="1"/>
          </p:cNvPicPr>
          <p:nvPr/>
        </p:nvPicPr>
        <p:blipFill>
          <a:blip r:embed="rId4"/>
          <a:stretch>
            <a:fillRect/>
          </a:stretch>
        </p:blipFill>
        <p:spPr>
          <a:xfrm>
            <a:off x="1963161" y="3575812"/>
            <a:ext cx="3477777" cy="2638764"/>
          </a:xfrm>
          <a:prstGeom prst="rect">
            <a:avLst/>
          </a:prstGeom>
        </p:spPr>
      </p:pic>
      <p:sp>
        <p:nvSpPr>
          <p:cNvPr id="3" name="Rectangle 2"/>
          <p:cNvSpPr/>
          <p:nvPr/>
        </p:nvSpPr>
        <p:spPr>
          <a:xfrm>
            <a:off x="4705042" y="5951759"/>
            <a:ext cx="5934775" cy="271869"/>
          </a:xfrm>
          <a:prstGeom prst="rect">
            <a:avLst/>
          </a:prstGeom>
          <a:ln>
            <a:solidFill>
              <a:srgbClr val="FF0000"/>
            </a:solidFill>
          </a:ln>
        </p:spPr>
        <p:txBody>
          <a:bodyPr wrap="square" lIns="36000" rIns="36000">
            <a:noAutofit/>
          </a:bodyPr>
          <a:lstStyle/>
          <a:p>
            <a:pPr algn="l" eaLnBrk="0" hangingPunct="0">
              <a:buClr>
                <a:srgbClr val="000000"/>
              </a:buClr>
              <a:buFontTx/>
              <a:buNone/>
            </a:pPr>
            <a:r>
              <a:rPr lang="en-US" sz="1400" dirty="0" err="1">
                <a:solidFill>
                  <a:srgbClr val="000000"/>
                </a:solidFill>
                <a:latin typeface="Arial" charset="0"/>
                <a:ea typeface="ＭＳ Ｐゴシック" charset="0"/>
                <a:cs typeface="ＭＳ Ｐゴシック" charset="0"/>
              </a:rPr>
              <a:t>tobyelwin.com</a:t>
            </a:r>
            <a:r>
              <a:rPr lang="en-US" sz="1400" dirty="0">
                <a:solidFill>
                  <a:srgbClr val="000000"/>
                </a:solidFill>
                <a:latin typeface="Arial" charset="0"/>
                <a:ea typeface="ＭＳ Ｐゴシック" charset="0"/>
                <a:cs typeface="ＭＳ Ｐゴシック" charset="0"/>
              </a:rPr>
              <a:t>/competing-values-drives-your-organization-out-of-business</a:t>
            </a:r>
          </a:p>
        </p:txBody>
      </p:sp>
    </p:spTree>
    <p:extLst>
      <p:ext uri="{BB962C8B-B14F-4D97-AF65-F5344CB8AC3E}">
        <p14:creationId xmlns:p14="http://schemas.microsoft.com/office/powerpoint/2010/main" val="3466741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dissolve">
                                      <p:cBhvr>
                                        <p:cTn id="15" dur="500"/>
                                        <p:tgtEl>
                                          <p:spTgt spid="9">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dissolve">
                                      <p:cBhvr>
                                        <p:cTn id="18" dur="500"/>
                                        <p:tgtEl>
                                          <p:spTgt spid="9">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dissolve">
                                      <p:cBhvr>
                                        <p:cTn id="21" dur="500"/>
                                        <p:tgtEl>
                                          <p:spTgt spid="9">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dissolve">
                                      <p:cBhvr>
                                        <p:cTn id="24" dur="500"/>
                                        <p:tgtEl>
                                          <p:spTgt spid="9">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66580-9739-31F2-16CC-C6A3FC823F59}"/>
              </a:ext>
            </a:extLst>
          </p:cNvPr>
          <p:cNvSpPr>
            <a:spLocks noGrp="1"/>
          </p:cNvSpPr>
          <p:nvPr>
            <p:ph type="title"/>
          </p:nvPr>
        </p:nvSpPr>
        <p:spPr/>
        <p:txBody>
          <a:bodyPr/>
          <a:lstStyle/>
          <a:p>
            <a:r>
              <a:rPr lang="en-US" dirty="0"/>
              <a:t>An example – 2</a:t>
            </a:r>
            <a:endParaRPr lang="en-FI" dirty="0"/>
          </a:p>
        </p:txBody>
      </p:sp>
      <p:sp>
        <p:nvSpPr>
          <p:cNvPr id="4" name="Rectangle 3">
            <a:extLst>
              <a:ext uri="{FF2B5EF4-FFF2-40B4-BE49-F238E27FC236}">
                <a16:creationId xmlns:a16="http://schemas.microsoft.com/office/drawing/2014/main" id="{08020068-7D95-C002-A1D7-DD26DEDC8C3D}"/>
              </a:ext>
            </a:extLst>
          </p:cNvPr>
          <p:cNvSpPr/>
          <p:nvPr/>
        </p:nvSpPr>
        <p:spPr>
          <a:xfrm>
            <a:off x="885238" y="818249"/>
            <a:ext cx="10584519" cy="5324535"/>
          </a:xfrm>
          <a:prstGeom prst="rect">
            <a:avLst/>
          </a:prstGeom>
        </p:spPr>
        <p:txBody>
          <a:bodyPr wrap="square">
            <a:spAutoFit/>
          </a:bodyPr>
          <a:lstStyle/>
          <a:p>
            <a:pPr>
              <a:buClr>
                <a:srgbClr val="000000"/>
              </a:buClr>
              <a:defRPr/>
            </a:pPr>
            <a:r>
              <a:rPr lang="en-CA" sz="2000" dirty="0">
                <a:solidFill>
                  <a:srgbClr val="000000"/>
                </a:solidFill>
                <a:latin typeface="Arial" charset="0"/>
                <a:ea typeface="ＭＳ Ｐゴシック" charset="0"/>
                <a:cs typeface="Arial" charset="0"/>
              </a:rPr>
              <a:t>The “organisational review” at EdSave included an informal OCAI assessment:</a:t>
            </a:r>
          </a:p>
          <a:p>
            <a:pPr marL="269875" lvl="1" indent="-269875">
              <a:buClr>
                <a:srgbClr val="000000"/>
              </a:buClr>
            </a:pPr>
            <a:r>
              <a:rPr lang="en-CA" sz="2000" dirty="0">
                <a:solidFill>
                  <a:srgbClr val="000000"/>
                </a:solidFill>
                <a:latin typeface="Arial" charset="0"/>
                <a:ea typeface="ＭＳ Ｐゴシック" charset="0"/>
                <a:cs typeface="Arial" charset="0"/>
              </a:rPr>
              <a:t>Off the scale in “Market culture”, essentially </a:t>
            </a:r>
            <a:r>
              <a:rPr lang="uk-UA" sz="2000" dirty="0">
                <a:solidFill>
                  <a:srgbClr val="000000"/>
                </a:solidFill>
                <a:latin typeface="Arial" charset="0"/>
                <a:ea typeface="ＭＳ Ｐゴシック" charset="0"/>
                <a:cs typeface="Arial" charset="0"/>
              </a:rPr>
              <a:t>'</a:t>
            </a:r>
            <a:r>
              <a:rPr lang="en-CA" sz="2000" dirty="0">
                <a:solidFill>
                  <a:srgbClr val="000000"/>
                </a:solidFill>
                <a:latin typeface="Arial" charset="0"/>
                <a:ea typeface="ＭＳ Ｐゴシック" charset="0"/>
                <a:cs typeface="Arial" charset="0"/>
              </a:rPr>
              <a:t>zero</a:t>
            </a:r>
            <a:r>
              <a:rPr lang="uk-UA" sz="2000" dirty="0">
                <a:solidFill>
                  <a:srgbClr val="000000"/>
                </a:solidFill>
                <a:latin typeface="Arial" charset="0"/>
                <a:ea typeface="ＭＳ Ｐゴシック" charset="0"/>
                <a:cs typeface="Arial" charset="0"/>
              </a:rPr>
              <a:t>'</a:t>
            </a:r>
            <a:r>
              <a:rPr lang="en-CA" sz="2000" dirty="0">
                <a:solidFill>
                  <a:srgbClr val="000000"/>
                </a:solidFill>
                <a:latin typeface="Arial" charset="0"/>
                <a:ea typeface="ＭＳ Ｐゴシック" charset="0"/>
                <a:cs typeface="Arial" charset="0"/>
              </a:rPr>
              <a:t> in “Family / clan culture”</a:t>
            </a:r>
          </a:p>
          <a:p>
            <a:pPr marL="0" lvl="1">
              <a:buClr>
                <a:srgbClr val="000000"/>
              </a:buClr>
            </a:pPr>
            <a:r>
              <a:rPr lang="en-CA" sz="2000" dirty="0">
                <a:solidFill>
                  <a:srgbClr val="000000"/>
                </a:solidFill>
                <a:latin typeface="Arial" charset="0"/>
                <a:ea typeface="ＭＳ Ｐゴシック" charset="0"/>
                <a:cs typeface="Arial" charset="0"/>
              </a:rPr>
              <a:t>This shaped the planning and design of the desired future state.</a:t>
            </a: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endParaRPr lang="en-CA" sz="2000" dirty="0">
              <a:solidFill>
                <a:srgbClr val="000000"/>
              </a:solidFill>
              <a:latin typeface="Arial" charset="0"/>
              <a:ea typeface="ＭＳ Ｐゴシック" charset="0"/>
              <a:cs typeface="Arial" charset="0"/>
            </a:endParaRPr>
          </a:p>
          <a:p>
            <a:pPr marL="0" lvl="1">
              <a:buClr>
                <a:srgbClr val="000000"/>
              </a:buClr>
            </a:pPr>
            <a:r>
              <a:rPr lang="en-CA" sz="2000" dirty="0">
                <a:solidFill>
                  <a:srgbClr val="000000"/>
                </a:solidFill>
                <a:latin typeface="Arial" charset="0"/>
                <a:ea typeface="ＭＳ Ｐゴシック" charset="0"/>
                <a:cs typeface="Arial" charset="0"/>
              </a:rPr>
              <a:t>We didn</a:t>
            </a:r>
            <a:r>
              <a:rPr lang="uk-UA" sz="2000" dirty="0">
                <a:solidFill>
                  <a:srgbClr val="000000"/>
                </a:solidFill>
                <a:latin typeface="Arial" charset="0"/>
                <a:ea typeface="ＭＳ Ｐゴシック" charset="0"/>
                <a:cs typeface="Arial" charset="0"/>
              </a:rPr>
              <a:t>'</a:t>
            </a:r>
            <a:r>
              <a:rPr lang="en-CA" sz="2000" dirty="0">
                <a:solidFill>
                  <a:srgbClr val="000000"/>
                </a:solidFill>
                <a:latin typeface="Arial" charset="0"/>
                <a:ea typeface="ＭＳ Ｐゴシック" charset="0"/>
                <a:cs typeface="Arial" charset="0"/>
              </a:rPr>
              <a:t>t actually draw the chart – didn</a:t>
            </a:r>
            <a:r>
              <a:rPr lang="uk-UA" sz="2000" dirty="0">
                <a:solidFill>
                  <a:srgbClr val="000000"/>
                </a:solidFill>
                <a:latin typeface="Arial" charset="0"/>
                <a:ea typeface="ＭＳ Ｐゴシック" charset="0"/>
                <a:cs typeface="Arial" charset="0"/>
              </a:rPr>
              <a:t>'</a:t>
            </a:r>
            <a:r>
              <a:rPr lang="en-CA" sz="2000" dirty="0">
                <a:solidFill>
                  <a:srgbClr val="000000"/>
                </a:solidFill>
                <a:latin typeface="Arial" charset="0"/>
                <a:ea typeface="ＭＳ Ｐゴシック" charset="0"/>
                <a:cs typeface="Arial" charset="0"/>
              </a:rPr>
              <a:t>t have the data to back it up.</a:t>
            </a:r>
          </a:p>
          <a:p>
            <a:pPr marL="0" lvl="1">
              <a:buClr>
                <a:srgbClr val="000000"/>
              </a:buClr>
            </a:pPr>
            <a:r>
              <a:rPr lang="en-CA" sz="2000" dirty="0">
                <a:solidFill>
                  <a:srgbClr val="000000"/>
                </a:solidFill>
                <a:latin typeface="Arial" charset="0"/>
                <a:ea typeface="ＭＳ Ｐゴシック" charset="0"/>
                <a:cs typeface="Arial" charset="0"/>
              </a:rPr>
              <a:t>These often are drawn to show differences between two groups, or “current” and “desired.”</a:t>
            </a:r>
          </a:p>
        </p:txBody>
      </p:sp>
      <p:pic>
        <p:nvPicPr>
          <p:cNvPr id="5" name="Picture 4">
            <a:extLst>
              <a:ext uri="{FF2B5EF4-FFF2-40B4-BE49-F238E27FC236}">
                <a16:creationId xmlns:a16="http://schemas.microsoft.com/office/drawing/2014/main" id="{132364C8-0D29-F9CE-6934-7B2BCE1C06F0}"/>
              </a:ext>
            </a:extLst>
          </p:cNvPr>
          <p:cNvPicPr>
            <a:picLocks noChangeAspect="1"/>
          </p:cNvPicPr>
          <p:nvPr/>
        </p:nvPicPr>
        <p:blipFill>
          <a:blip r:embed="rId3"/>
          <a:stretch>
            <a:fillRect/>
          </a:stretch>
        </p:blipFill>
        <p:spPr>
          <a:xfrm>
            <a:off x="1641083" y="1892898"/>
            <a:ext cx="3417604" cy="3404149"/>
          </a:xfrm>
          <a:prstGeom prst="rect">
            <a:avLst/>
          </a:prstGeom>
        </p:spPr>
      </p:pic>
    </p:spTree>
    <p:extLst>
      <p:ext uri="{BB962C8B-B14F-4D97-AF65-F5344CB8AC3E}">
        <p14:creationId xmlns:p14="http://schemas.microsoft.com/office/powerpoint/2010/main" val="26259049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defRPr/>
            </a:pPr>
            <a:r>
              <a:rPr lang="en-US" dirty="0">
                <a:latin typeface="Arial" charset="0"/>
                <a:cs typeface="+mj-cs"/>
              </a:rPr>
              <a:t>National culture </a:t>
            </a:r>
          </a:p>
        </p:txBody>
      </p:sp>
      <p:sp>
        <p:nvSpPr>
          <p:cNvPr id="3021828" name="Text Box 4"/>
          <p:cNvSpPr txBox="1">
            <a:spLocks noChangeArrowheads="1"/>
          </p:cNvSpPr>
          <p:nvPr/>
        </p:nvSpPr>
        <p:spPr bwMode="auto">
          <a:xfrm>
            <a:off x="1755784" y="720727"/>
            <a:ext cx="8677275" cy="5800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3200">
                <a:solidFill>
                  <a:schemeClr val="tx1"/>
                </a:solidFill>
                <a:latin typeface="Arial" charset="0"/>
                <a:ea typeface="ＭＳ Ｐゴシック" charset="0"/>
              </a:defRPr>
            </a:lvl9pPr>
          </a:lstStyle>
          <a:p>
            <a:pPr algn="l" eaLnBrk="1" hangingPunct="1">
              <a:lnSpc>
                <a:spcPct val="100000"/>
              </a:lnSpc>
              <a:spcBef>
                <a:spcPct val="50000"/>
              </a:spcBef>
              <a:buClr>
                <a:srgbClr val="000000"/>
              </a:buClr>
              <a:buFontTx/>
              <a:buNone/>
              <a:defRPr/>
            </a:pPr>
            <a:r>
              <a:rPr lang="en-US" sz="2800" i="1" dirty="0">
                <a:solidFill>
                  <a:srgbClr val="000000"/>
                </a:solidFill>
                <a:cs typeface="ＭＳ Ｐゴシック" charset="0"/>
              </a:rPr>
              <a:t>Modeling culture with </a:t>
            </a:r>
            <a:r>
              <a:rPr lang="en-US" sz="2800" i="1" dirty="0" err="1">
                <a:solidFill>
                  <a:srgbClr val="000000"/>
                </a:solidFill>
                <a:cs typeface="ＭＳ Ｐゴシック" charset="0"/>
              </a:rPr>
              <a:t>Hofstede</a:t>
            </a:r>
            <a:r>
              <a:rPr lang="uk-UA" altLang="ja-JP" sz="2800" i="1" dirty="0">
                <a:solidFill>
                  <a:srgbClr val="000000"/>
                </a:solidFill>
                <a:cs typeface="ＭＳ Ｐゴシック" charset="0"/>
              </a:rPr>
              <a:t>'</a:t>
            </a:r>
            <a:r>
              <a:rPr lang="en-US" sz="2800" i="1" dirty="0">
                <a:solidFill>
                  <a:srgbClr val="000000"/>
                </a:solidFill>
                <a:cs typeface="ＭＳ Ｐゴシック" charset="0"/>
              </a:rPr>
              <a:t>s cultural dimensions:</a:t>
            </a:r>
          </a:p>
          <a:p>
            <a:pPr algn="l" eaLnBrk="1" hangingPunct="1">
              <a:lnSpc>
                <a:spcPct val="100000"/>
              </a:lnSpc>
              <a:spcBef>
                <a:spcPct val="50000"/>
              </a:spcBef>
              <a:buClr>
                <a:srgbClr val="000000"/>
              </a:buClr>
              <a:buFontTx/>
              <a:buNone/>
              <a:defRPr/>
            </a:pPr>
            <a:endParaRPr lang="en-US" sz="2800" dirty="0">
              <a:solidFill>
                <a:srgbClr val="000000"/>
              </a:solidFill>
              <a:cs typeface="ＭＳ Ｐゴシック" charset="0"/>
            </a:endParaRPr>
          </a:p>
          <a:p>
            <a:pPr algn="l" eaLnBrk="1" hangingPunct="1">
              <a:lnSpc>
                <a:spcPct val="100000"/>
              </a:lnSpc>
              <a:spcBef>
                <a:spcPct val="50000"/>
              </a:spcBef>
              <a:buClr>
                <a:srgbClr val="000000"/>
              </a:buClr>
              <a:buFontTx/>
              <a:buNone/>
              <a:defRPr/>
            </a:pPr>
            <a:endParaRPr lang="en-US" sz="2600" dirty="0">
              <a:solidFill>
                <a:srgbClr val="000000"/>
              </a:solidFill>
              <a:cs typeface="ＭＳ Ｐゴシック" charset="0"/>
            </a:endParaRPr>
          </a:p>
          <a:p>
            <a:pPr algn="l" eaLnBrk="1" hangingPunct="1">
              <a:lnSpc>
                <a:spcPct val="100000"/>
              </a:lnSpc>
              <a:spcBef>
                <a:spcPct val="50000"/>
              </a:spcBef>
              <a:buClr>
                <a:srgbClr val="000000"/>
              </a:buClr>
              <a:buFontTx/>
              <a:buNone/>
              <a:defRPr/>
            </a:pPr>
            <a:endParaRPr lang="en-US" sz="2600" dirty="0">
              <a:solidFill>
                <a:srgbClr val="000000"/>
              </a:solidFill>
              <a:cs typeface="ＭＳ Ｐゴシック" charset="0"/>
            </a:endParaRPr>
          </a:p>
          <a:p>
            <a:pPr algn="l" eaLnBrk="1" hangingPunct="1">
              <a:lnSpc>
                <a:spcPct val="100000"/>
              </a:lnSpc>
              <a:spcBef>
                <a:spcPct val="50000"/>
              </a:spcBef>
              <a:buClr>
                <a:srgbClr val="000000"/>
              </a:buClr>
              <a:buFontTx/>
              <a:buNone/>
              <a:defRPr/>
            </a:pPr>
            <a:endParaRPr lang="en-US" sz="2600" dirty="0">
              <a:solidFill>
                <a:srgbClr val="000000"/>
              </a:solidFill>
              <a:cs typeface="ＭＳ Ｐゴシック" charset="0"/>
            </a:endParaRPr>
          </a:p>
          <a:p>
            <a:pPr algn="l" eaLnBrk="1" hangingPunct="1">
              <a:lnSpc>
                <a:spcPct val="100000"/>
              </a:lnSpc>
              <a:spcBef>
                <a:spcPct val="50000"/>
              </a:spcBef>
              <a:buClr>
                <a:srgbClr val="000000"/>
              </a:buClr>
              <a:buFontTx/>
              <a:buNone/>
              <a:defRPr/>
            </a:pPr>
            <a:endParaRPr lang="en-US" sz="2600" dirty="0">
              <a:solidFill>
                <a:srgbClr val="000000"/>
              </a:solidFill>
              <a:cs typeface="ＭＳ Ｐゴシック" charset="0"/>
            </a:endParaRPr>
          </a:p>
          <a:p>
            <a:pPr algn="l" eaLnBrk="1" hangingPunct="1">
              <a:lnSpc>
                <a:spcPct val="100000"/>
              </a:lnSpc>
              <a:spcBef>
                <a:spcPct val="50000"/>
              </a:spcBef>
              <a:buClr>
                <a:srgbClr val="000000"/>
              </a:buClr>
              <a:buFontTx/>
              <a:buNone/>
              <a:defRPr/>
            </a:pPr>
            <a:endParaRPr lang="en-US" sz="2600" dirty="0">
              <a:solidFill>
                <a:srgbClr val="000000"/>
              </a:solidFill>
              <a:cs typeface="ＭＳ Ｐゴシック" charset="0"/>
            </a:endParaRPr>
          </a:p>
          <a:p>
            <a:pPr algn="l" eaLnBrk="1" hangingPunct="1">
              <a:lnSpc>
                <a:spcPct val="100000"/>
              </a:lnSpc>
              <a:spcBef>
                <a:spcPct val="50000"/>
              </a:spcBef>
              <a:buClr>
                <a:srgbClr val="000000"/>
              </a:buClr>
              <a:buFontTx/>
              <a:buNone/>
              <a:defRPr/>
            </a:pPr>
            <a:endParaRPr lang="en-US" sz="2600" dirty="0">
              <a:solidFill>
                <a:srgbClr val="000000"/>
              </a:solidFill>
              <a:cs typeface="ＭＳ Ｐゴシック" charset="0"/>
            </a:endParaRPr>
          </a:p>
          <a:p>
            <a:pPr algn="l" eaLnBrk="1" hangingPunct="1">
              <a:lnSpc>
                <a:spcPct val="100000"/>
              </a:lnSpc>
              <a:spcBef>
                <a:spcPct val="50000"/>
              </a:spcBef>
              <a:buClr>
                <a:srgbClr val="000000"/>
              </a:buClr>
              <a:buFontTx/>
              <a:buNone/>
              <a:defRPr/>
            </a:pPr>
            <a:r>
              <a:rPr lang="en-US" sz="2800" dirty="0">
                <a:solidFill>
                  <a:srgbClr val="000000"/>
                </a:solidFill>
                <a:cs typeface="ＭＳ Ｐゴシック" charset="0"/>
              </a:rPr>
              <a:t>Understanding this has many implications for matching future state design to the organisation</a:t>
            </a:r>
          </a:p>
        </p:txBody>
      </p:sp>
      <p:sp>
        <p:nvSpPr>
          <p:cNvPr id="3021830" name="Rectangle 6"/>
          <p:cNvSpPr>
            <a:spLocks noChangeArrowheads="1"/>
          </p:cNvSpPr>
          <p:nvPr/>
        </p:nvSpPr>
        <p:spPr bwMode="auto">
          <a:xfrm>
            <a:off x="5476884" y="4681538"/>
            <a:ext cx="4583113" cy="82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20000"/>
              </a:spcBef>
              <a:buClr>
                <a:srgbClr val="000000"/>
              </a:buClr>
              <a:buFont typeface="Wingdings" charset="0"/>
              <a:buNone/>
              <a:defRPr/>
            </a:pPr>
            <a:r>
              <a:rPr lang="ja-JP" altLang="en-US" sz="1600">
                <a:solidFill>
                  <a:srgbClr val="000000"/>
                </a:solidFill>
                <a:latin typeface="Arial" charset="0"/>
                <a:ea typeface="ＭＳ Ｐゴシック" charset="0"/>
                <a:cs typeface="ＭＳ Ｐゴシック" charset="0"/>
              </a:rPr>
              <a:t>“</a:t>
            </a:r>
            <a:r>
              <a:rPr lang="en-US" sz="1600">
                <a:solidFill>
                  <a:srgbClr val="000000"/>
                </a:solidFill>
                <a:latin typeface="Arial" charset="0"/>
                <a:ea typeface="ＭＳ Ｐゴシック" charset="0"/>
                <a:cs typeface="ＭＳ Ｐゴシック" charset="0"/>
              </a:rPr>
              <a:t>Future leaning</a:t>
            </a:r>
            <a:r>
              <a:rPr lang="ja-JP" altLang="en-US" sz="1600">
                <a:solidFill>
                  <a:srgbClr val="000000"/>
                </a:solidFill>
                <a:latin typeface="Arial" charset="0"/>
                <a:ea typeface="ＭＳ Ｐゴシック" charset="0"/>
                <a:cs typeface="ＭＳ Ｐゴシック" charset="0"/>
              </a:rPr>
              <a:t>”</a:t>
            </a:r>
            <a:r>
              <a:rPr lang="en-US" sz="1600">
                <a:solidFill>
                  <a:srgbClr val="000000"/>
                </a:solidFill>
                <a:latin typeface="Arial" charset="0"/>
                <a:ea typeface="ＭＳ Ｐゴシック" charset="0"/>
                <a:cs typeface="ＭＳ Ｐゴシック" charset="0"/>
              </a:rPr>
              <a:t> attitudes, e.g. thrift and persistence vs. </a:t>
            </a:r>
            <a:r>
              <a:rPr lang="ja-JP" altLang="en-US" sz="1600">
                <a:solidFill>
                  <a:srgbClr val="000000"/>
                </a:solidFill>
                <a:latin typeface="Arial" charset="0"/>
                <a:ea typeface="ＭＳ Ｐゴシック" charset="0"/>
                <a:cs typeface="ＭＳ Ｐゴシック" charset="0"/>
              </a:rPr>
              <a:t>“</a:t>
            </a:r>
            <a:r>
              <a:rPr lang="en-US" sz="1600">
                <a:solidFill>
                  <a:srgbClr val="000000"/>
                </a:solidFill>
                <a:latin typeface="Arial" charset="0"/>
                <a:ea typeface="ＭＳ Ｐゴシック" charset="0"/>
                <a:cs typeface="ＭＳ Ｐゴシック" charset="0"/>
              </a:rPr>
              <a:t>past/present leaning</a:t>
            </a:r>
            <a:r>
              <a:rPr lang="ja-JP" altLang="en-US" sz="1600">
                <a:solidFill>
                  <a:srgbClr val="000000"/>
                </a:solidFill>
                <a:latin typeface="Arial" charset="0"/>
                <a:ea typeface="ＭＳ Ｐゴシック" charset="0"/>
                <a:cs typeface="ＭＳ Ｐゴシック" charset="0"/>
              </a:rPr>
              <a:t>”</a:t>
            </a:r>
            <a:r>
              <a:rPr lang="en-US" sz="1600">
                <a:solidFill>
                  <a:srgbClr val="000000"/>
                </a:solidFill>
                <a:latin typeface="Arial" charset="0"/>
                <a:ea typeface="ＭＳ Ｐゴシック" charset="0"/>
                <a:cs typeface="ＭＳ Ｐゴシック" charset="0"/>
              </a:rPr>
              <a:t> e.g. benefit now, respect for tradition, and reciprocity. </a:t>
            </a:r>
          </a:p>
        </p:txBody>
      </p:sp>
      <p:sp>
        <p:nvSpPr>
          <p:cNvPr id="3021831" name="Rectangle 7"/>
          <p:cNvSpPr>
            <a:spLocks noChangeArrowheads="1"/>
          </p:cNvSpPr>
          <p:nvPr/>
        </p:nvSpPr>
        <p:spPr bwMode="auto">
          <a:xfrm>
            <a:off x="2095506" y="4681538"/>
            <a:ext cx="3381375" cy="82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50000"/>
              </a:spcBef>
              <a:buClr>
                <a:srgbClr val="000000"/>
              </a:buClr>
              <a:buFontTx/>
              <a:buNone/>
              <a:defRPr/>
            </a:pPr>
            <a:r>
              <a:rPr lang="en-US" sz="2000" b="1">
                <a:solidFill>
                  <a:srgbClr val="000000"/>
                </a:solidFill>
                <a:latin typeface="Arial" charset="0"/>
                <a:ea typeface="ＭＳ Ｐゴシック" charset="0"/>
                <a:cs typeface="ＭＳ Ｐゴシック" charset="0"/>
              </a:rPr>
              <a:t>Long vs. short term orientation</a:t>
            </a:r>
          </a:p>
        </p:txBody>
      </p:sp>
      <p:sp>
        <p:nvSpPr>
          <p:cNvPr id="3021832" name="Rectangle 8"/>
          <p:cNvSpPr>
            <a:spLocks noChangeArrowheads="1"/>
          </p:cNvSpPr>
          <p:nvPr/>
        </p:nvSpPr>
        <p:spPr bwMode="auto">
          <a:xfrm>
            <a:off x="5476884" y="3857642"/>
            <a:ext cx="4583113" cy="82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20000"/>
              </a:spcBef>
              <a:buClr>
                <a:srgbClr val="000000"/>
              </a:buClr>
              <a:buFont typeface="Wingdings" charset="0"/>
              <a:buNone/>
              <a:defRPr/>
            </a:pPr>
            <a:r>
              <a:rPr lang="en-US" sz="1600">
                <a:solidFill>
                  <a:srgbClr val="000000"/>
                </a:solidFill>
                <a:latin typeface="Arial" charset="0"/>
                <a:ea typeface="ＭＳ Ｐゴシック" charset="0"/>
                <a:cs typeface="ＭＳ Ｐゴシック" charset="0"/>
              </a:rPr>
              <a:t>Extent to which uncertainty and ambiguity are avoided; </a:t>
            </a:r>
            <a:r>
              <a:rPr lang="ja-JP" altLang="en-US" sz="1600">
                <a:solidFill>
                  <a:srgbClr val="000000"/>
                </a:solidFill>
                <a:latin typeface="Arial" charset="0"/>
                <a:ea typeface="ＭＳ Ｐゴシック" charset="0"/>
                <a:cs typeface="ＭＳ Ｐゴシック" charset="0"/>
              </a:rPr>
              <a:t>“</a:t>
            </a:r>
            <a:r>
              <a:rPr lang="en-US" sz="1600">
                <a:solidFill>
                  <a:srgbClr val="000000"/>
                </a:solidFill>
                <a:latin typeface="Arial" charset="0"/>
                <a:ea typeface="ＭＳ Ｐゴシック" charset="0"/>
                <a:cs typeface="ＭＳ Ｐゴシック" charset="0"/>
              </a:rPr>
              <a:t>strong avoidance</a:t>
            </a:r>
            <a:r>
              <a:rPr lang="ja-JP" altLang="en-US" sz="1600">
                <a:solidFill>
                  <a:srgbClr val="000000"/>
                </a:solidFill>
                <a:latin typeface="Arial" charset="0"/>
                <a:ea typeface="ＭＳ Ｐゴシック" charset="0"/>
                <a:cs typeface="ＭＳ Ｐゴシック" charset="0"/>
              </a:rPr>
              <a:t>”</a:t>
            </a:r>
            <a:r>
              <a:rPr lang="en-US" sz="1600">
                <a:solidFill>
                  <a:srgbClr val="000000"/>
                </a:solidFill>
                <a:latin typeface="Arial" charset="0"/>
                <a:ea typeface="ＭＳ Ｐゴシック" charset="0"/>
                <a:cs typeface="ＭＳ Ｐゴシック" charset="0"/>
              </a:rPr>
              <a:t> values standardization, structure, rules, ritual, etc.</a:t>
            </a:r>
          </a:p>
        </p:txBody>
      </p:sp>
      <p:sp>
        <p:nvSpPr>
          <p:cNvPr id="3021833" name="Rectangle 9"/>
          <p:cNvSpPr>
            <a:spLocks noChangeArrowheads="1"/>
          </p:cNvSpPr>
          <p:nvPr/>
        </p:nvSpPr>
        <p:spPr bwMode="auto">
          <a:xfrm>
            <a:off x="2095506" y="3857642"/>
            <a:ext cx="3381375" cy="82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50000"/>
              </a:spcBef>
              <a:buClr>
                <a:srgbClr val="000000"/>
              </a:buClr>
              <a:buFontTx/>
              <a:buNone/>
              <a:defRPr/>
            </a:pPr>
            <a:r>
              <a:rPr lang="en-US" sz="2000" b="1" dirty="0">
                <a:solidFill>
                  <a:srgbClr val="000000"/>
                </a:solidFill>
                <a:latin typeface="Arial" charset="0"/>
                <a:ea typeface="ＭＳ Ｐゴシック" charset="0"/>
                <a:cs typeface="ＭＳ Ｐゴシック" charset="0"/>
              </a:rPr>
              <a:t>Low vs. High uncertainty avoidance</a:t>
            </a:r>
          </a:p>
        </p:txBody>
      </p:sp>
      <p:sp>
        <p:nvSpPr>
          <p:cNvPr id="3021834" name="Rectangle 10"/>
          <p:cNvSpPr>
            <a:spLocks noChangeArrowheads="1"/>
          </p:cNvSpPr>
          <p:nvPr/>
        </p:nvSpPr>
        <p:spPr bwMode="auto">
          <a:xfrm>
            <a:off x="5476884" y="3033713"/>
            <a:ext cx="4583113" cy="82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20000"/>
              </a:spcBef>
              <a:buClr>
                <a:srgbClr val="000000"/>
              </a:buClr>
              <a:buFont typeface="Wingdings" charset="0"/>
              <a:buNone/>
              <a:defRPr/>
            </a:pPr>
            <a:r>
              <a:rPr lang="en-US" sz="1600">
                <a:solidFill>
                  <a:srgbClr val="000000"/>
                </a:solidFill>
                <a:latin typeface="Arial" charset="0"/>
                <a:ea typeface="ＭＳ Ｐゴシック" charset="0"/>
                <a:cs typeface="ＭＳ Ｐゴシック" charset="0"/>
              </a:rPr>
              <a:t>Value of competitiveness, aggressiveness, assertiveness, etc. vs. relationships, quality of life, etc.</a:t>
            </a:r>
          </a:p>
        </p:txBody>
      </p:sp>
      <p:sp>
        <p:nvSpPr>
          <p:cNvPr id="3021835" name="Rectangle 11"/>
          <p:cNvSpPr>
            <a:spLocks noChangeArrowheads="1"/>
          </p:cNvSpPr>
          <p:nvPr/>
        </p:nvSpPr>
        <p:spPr bwMode="auto">
          <a:xfrm>
            <a:off x="2095506" y="3033713"/>
            <a:ext cx="3381375" cy="82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50000"/>
              </a:spcBef>
              <a:buClr>
                <a:srgbClr val="000000"/>
              </a:buClr>
              <a:buFontTx/>
              <a:buNone/>
              <a:defRPr/>
            </a:pPr>
            <a:r>
              <a:rPr lang="en-US" sz="2000" b="1">
                <a:solidFill>
                  <a:srgbClr val="000000"/>
                </a:solidFill>
                <a:latin typeface="Arial" charset="0"/>
                <a:ea typeface="ＭＳ Ｐゴシック" charset="0"/>
                <a:cs typeface="ＭＳ Ｐゴシック" charset="0"/>
              </a:rPr>
              <a:t>Masculinity vs. femininity</a:t>
            </a:r>
          </a:p>
        </p:txBody>
      </p:sp>
      <p:sp>
        <p:nvSpPr>
          <p:cNvPr id="3021836" name="Rectangle 12"/>
          <p:cNvSpPr>
            <a:spLocks noChangeArrowheads="1"/>
          </p:cNvSpPr>
          <p:nvPr/>
        </p:nvSpPr>
        <p:spPr bwMode="auto">
          <a:xfrm>
            <a:off x="5476884" y="2209817"/>
            <a:ext cx="4583113" cy="82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20000"/>
              </a:spcBef>
              <a:buClr>
                <a:srgbClr val="000000"/>
              </a:buClr>
              <a:buFont typeface="Wingdings" charset="0"/>
              <a:buNone/>
              <a:defRPr/>
            </a:pPr>
            <a:r>
              <a:rPr lang="en-US" sz="1600">
                <a:solidFill>
                  <a:srgbClr val="000000"/>
                </a:solidFill>
                <a:latin typeface="Arial" charset="0"/>
                <a:ea typeface="ＭＳ Ｐゴシック" charset="0"/>
                <a:cs typeface="ＭＳ Ｐゴシック" charset="0"/>
              </a:rPr>
              <a:t>How an individual identifies with self or with group, how performance is seen as a group or individual function, …</a:t>
            </a:r>
          </a:p>
        </p:txBody>
      </p:sp>
      <p:sp>
        <p:nvSpPr>
          <p:cNvPr id="3021837" name="Rectangle 13"/>
          <p:cNvSpPr>
            <a:spLocks noChangeArrowheads="1"/>
          </p:cNvSpPr>
          <p:nvPr/>
        </p:nvSpPr>
        <p:spPr bwMode="auto">
          <a:xfrm>
            <a:off x="2095506" y="2209817"/>
            <a:ext cx="3381375" cy="82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50000"/>
              </a:spcBef>
              <a:buClr>
                <a:srgbClr val="000000"/>
              </a:buClr>
              <a:buFontTx/>
              <a:buNone/>
              <a:defRPr/>
            </a:pPr>
            <a:r>
              <a:rPr lang="en-US" sz="2000" b="1">
                <a:solidFill>
                  <a:srgbClr val="000000"/>
                </a:solidFill>
                <a:latin typeface="Arial" charset="0"/>
                <a:ea typeface="ＭＳ Ｐゴシック" charset="0"/>
                <a:cs typeface="ＭＳ Ｐゴシック" charset="0"/>
              </a:rPr>
              <a:t>Individualism vs. collectivism</a:t>
            </a:r>
          </a:p>
        </p:txBody>
      </p:sp>
      <p:sp>
        <p:nvSpPr>
          <p:cNvPr id="3021838" name="Rectangle 14"/>
          <p:cNvSpPr>
            <a:spLocks noChangeArrowheads="1"/>
          </p:cNvSpPr>
          <p:nvPr/>
        </p:nvSpPr>
        <p:spPr bwMode="auto">
          <a:xfrm>
            <a:off x="5476884" y="1397000"/>
            <a:ext cx="4583113" cy="81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20000"/>
              </a:spcBef>
              <a:buClr>
                <a:srgbClr val="000000"/>
              </a:buClr>
              <a:buFont typeface="Wingdings" charset="0"/>
              <a:buNone/>
              <a:defRPr/>
            </a:pPr>
            <a:r>
              <a:rPr lang="en-US" sz="1600">
                <a:solidFill>
                  <a:srgbClr val="000000"/>
                </a:solidFill>
                <a:latin typeface="Arial" charset="0"/>
                <a:ea typeface="ＭＳ Ｐゴシック" charset="0"/>
                <a:cs typeface="ＭＳ Ｐゴシック" charset="0"/>
              </a:rPr>
              <a:t>How less powerful members of groups perceive (and accept) that power is distributed unequally.</a:t>
            </a:r>
          </a:p>
        </p:txBody>
      </p:sp>
      <p:sp>
        <p:nvSpPr>
          <p:cNvPr id="3021839" name="Rectangle 15"/>
          <p:cNvSpPr>
            <a:spLocks noChangeArrowheads="1"/>
          </p:cNvSpPr>
          <p:nvPr/>
        </p:nvSpPr>
        <p:spPr bwMode="auto">
          <a:xfrm>
            <a:off x="2095506" y="1397000"/>
            <a:ext cx="3381375" cy="81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0000"/>
              </a:lnSpc>
              <a:spcBef>
                <a:spcPct val="50000"/>
              </a:spcBef>
              <a:buClr>
                <a:srgbClr val="000000"/>
              </a:buClr>
              <a:buFontTx/>
              <a:buNone/>
              <a:defRPr/>
            </a:pPr>
            <a:r>
              <a:rPr lang="en-US" sz="2000" b="1">
                <a:solidFill>
                  <a:srgbClr val="000000"/>
                </a:solidFill>
                <a:latin typeface="Arial" charset="0"/>
                <a:ea typeface="ＭＳ Ｐゴシック" charset="0"/>
                <a:cs typeface="ＭＳ Ｐゴシック" charset="0"/>
              </a:rPr>
              <a:t>Small vs. large </a:t>
            </a:r>
            <a:br>
              <a:rPr lang="en-US" sz="2000" b="1">
                <a:solidFill>
                  <a:srgbClr val="000000"/>
                </a:solidFill>
                <a:latin typeface="Arial" charset="0"/>
                <a:ea typeface="ＭＳ Ｐゴシック" charset="0"/>
                <a:cs typeface="ＭＳ Ｐゴシック" charset="0"/>
              </a:rPr>
            </a:br>
            <a:r>
              <a:rPr lang="en-US" sz="2000" b="1">
                <a:solidFill>
                  <a:srgbClr val="000000"/>
                </a:solidFill>
                <a:latin typeface="Arial" charset="0"/>
                <a:ea typeface="ＭＳ Ｐゴシック" charset="0"/>
                <a:cs typeface="ＭＳ Ｐゴシック" charset="0"/>
              </a:rPr>
              <a:t>power distance</a:t>
            </a:r>
          </a:p>
        </p:txBody>
      </p:sp>
      <p:sp>
        <p:nvSpPr>
          <p:cNvPr id="36878" name="Line 16"/>
          <p:cNvSpPr>
            <a:spLocks noChangeShapeType="1"/>
          </p:cNvSpPr>
          <p:nvPr/>
        </p:nvSpPr>
        <p:spPr bwMode="auto">
          <a:xfrm>
            <a:off x="2095500" y="1397000"/>
            <a:ext cx="796448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79" name="Line 17"/>
          <p:cNvSpPr>
            <a:spLocks noChangeShapeType="1"/>
          </p:cNvSpPr>
          <p:nvPr/>
        </p:nvSpPr>
        <p:spPr bwMode="auto">
          <a:xfrm>
            <a:off x="2095500" y="2209800"/>
            <a:ext cx="796448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80" name="Line 18"/>
          <p:cNvSpPr>
            <a:spLocks noChangeShapeType="1"/>
          </p:cNvSpPr>
          <p:nvPr/>
        </p:nvSpPr>
        <p:spPr bwMode="auto">
          <a:xfrm>
            <a:off x="2095500" y="3033713"/>
            <a:ext cx="796448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81" name="Line 19"/>
          <p:cNvSpPr>
            <a:spLocks noChangeShapeType="1"/>
          </p:cNvSpPr>
          <p:nvPr/>
        </p:nvSpPr>
        <p:spPr bwMode="auto">
          <a:xfrm>
            <a:off x="2095500" y="3857625"/>
            <a:ext cx="796448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82" name="Line 20"/>
          <p:cNvSpPr>
            <a:spLocks noChangeShapeType="1"/>
          </p:cNvSpPr>
          <p:nvPr/>
        </p:nvSpPr>
        <p:spPr bwMode="auto">
          <a:xfrm>
            <a:off x="2095500" y="4681538"/>
            <a:ext cx="796448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83" name="Line 21"/>
          <p:cNvSpPr>
            <a:spLocks noChangeShapeType="1"/>
          </p:cNvSpPr>
          <p:nvPr/>
        </p:nvSpPr>
        <p:spPr bwMode="auto">
          <a:xfrm>
            <a:off x="2095500" y="5505450"/>
            <a:ext cx="796448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84" name="Line 22"/>
          <p:cNvSpPr>
            <a:spLocks noChangeShapeType="1"/>
          </p:cNvSpPr>
          <p:nvPr/>
        </p:nvSpPr>
        <p:spPr bwMode="auto">
          <a:xfrm>
            <a:off x="2095500" y="1397000"/>
            <a:ext cx="0" cy="410845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85" name="Line 23"/>
          <p:cNvSpPr>
            <a:spLocks noChangeShapeType="1"/>
          </p:cNvSpPr>
          <p:nvPr/>
        </p:nvSpPr>
        <p:spPr bwMode="auto">
          <a:xfrm>
            <a:off x="5476875" y="1397000"/>
            <a:ext cx="0" cy="410845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36886" name="Line 24"/>
          <p:cNvSpPr>
            <a:spLocks noChangeShapeType="1"/>
          </p:cNvSpPr>
          <p:nvPr/>
        </p:nvSpPr>
        <p:spPr bwMode="auto">
          <a:xfrm>
            <a:off x="10059988" y="1397000"/>
            <a:ext cx="0" cy="410845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nSpc>
                <a:spcPct val="100000"/>
              </a:lnSpc>
              <a:spcBef>
                <a:spcPct val="0"/>
              </a:spcBef>
              <a:buClr>
                <a:srgbClr val="000000"/>
              </a:buClr>
              <a:buFontTx/>
              <a:buNone/>
              <a:defRPr/>
            </a:pPr>
            <a:endParaRPr lang="en-US" sz="3200">
              <a:solidFill>
                <a:srgbClr val="000000"/>
              </a:solidFill>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19F8CCD4-9A70-B38A-E2A2-E4F4711CA880}"/>
              </a:ext>
            </a:extLst>
          </p:cNvPr>
          <p:cNvSpPr txBox="1"/>
          <p:nvPr/>
        </p:nvSpPr>
        <p:spPr>
          <a:xfrm>
            <a:off x="10275375" y="3033713"/>
            <a:ext cx="1916609"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DISC- </a:t>
            </a:r>
            <a:br>
              <a:rPr lang="en-GB" sz="2400" dirty="0">
                <a:latin typeface="Arial" panose="020B0604020202020204" pitchFamily="34" charset="0"/>
                <a:cs typeface="Arial" panose="020B0604020202020204" pitchFamily="34" charset="0"/>
              </a:rPr>
            </a:br>
            <a:r>
              <a:rPr lang="en-GB" sz="2400" dirty="0">
                <a:solidFill>
                  <a:srgbClr val="FF0000"/>
                </a:solidFill>
                <a:latin typeface="Arial" panose="020B0604020202020204" pitchFamily="34" charset="0"/>
                <a:cs typeface="Arial" panose="020B0604020202020204" pitchFamily="34" charset="0"/>
              </a:rPr>
              <a:t>red</a:t>
            </a:r>
            <a:r>
              <a:rPr lang="en-GB" sz="2400" dirty="0">
                <a:latin typeface="Arial" panose="020B0604020202020204" pitchFamily="34" charset="0"/>
                <a:cs typeface="Arial" panose="020B0604020202020204" pitchFamily="34" charset="0"/>
              </a:rPr>
              <a:t> vs </a:t>
            </a:r>
            <a:r>
              <a:rPr lang="en-GB" sz="2400" dirty="0">
                <a:solidFill>
                  <a:srgbClr val="00B050"/>
                </a:solidFill>
                <a:latin typeface="Arial" panose="020B0604020202020204" pitchFamily="34" charset="0"/>
                <a:cs typeface="Arial" panose="020B0604020202020204" pitchFamily="34" charset="0"/>
              </a:rPr>
              <a:t>green</a:t>
            </a:r>
          </a:p>
        </p:txBody>
      </p:sp>
    </p:spTree>
    <p:extLst>
      <p:ext uri="{BB962C8B-B14F-4D97-AF65-F5344CB8AC3E}">
        <p14:creationId xmlns:p14="http://schemas.microsoft.com/office/powerpoint/2010/main" val="2467928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21839"/>
                                        </p:tgtEl>
                                        <p:attrNameLst>
                                          <p:attrName>style.visibility</p:attrName>
                                        </p:attrNameLst>
                                      </p:cBhvr>
                                      <p:to>
                                        <p:strVal val="visible"/>
                                      </p:to>
                                    </p:set>
                                    <p:animEffect transition="in" filter="dissolve">
                                      <p:cBhvr>
                                        <p:cTn id="7" dur="500"/>
                                        <p:tgtEl>
                                          <p:spTgt spid="302183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21838"/>
                                        </p:tgtEl>
                                        <p:attrNameLst>
                                          <p:attrName>style.visibility</p:attrName>
                                        </p:attrNameLst>
                                      </p:cBhvr>
                                      <p:to>
                                        <p:strVal val="visible"/>
                                      </p:to>
                                    </p:set>
                                    <p:animEffect transition="in" filter="dissolve">
                                      <p:cBhvr>
                                        <p:cTn id="10" dur="500"/>
                                        <p:tgtEl>
                                          <p:spTgt spid="30218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21837"/>
                                        </p:tgtEl>
                                        <p:attrNameLst>
                                          <p:attrName>style.visibility</p:attrName>
                                        </p:attrNameLst>
                                      </p:cBhvr>
                                      <p:to>
                                        <p:strVal val="visible"/>
                                      </p:to>
                                    </p:set>
                                    <p:animEffect transition="in" filter="dissolve">
                                      <p:cBhvr>
                                        <p:cTn id="15" dur="500"/>
                                        <p:tgtEl>
                                          <p:spTgt spid="302183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021836"/>
                                        </p:tgtEl>
                                        <p:attrNameLst>
                                          <p:attrName>style.visibility</p:attrName>
                                        </p:attrNameLst>
                                      </p:cBhvr>
                                      <p:to>
                                        <p:strVal val="visible"/>
                                      </p:to>
                                    </p:set>
                                    <p:animEffect transition="in" filter="dissolve">
                                      <p:cBhvr>
                                        <p:cTn id="18" dur="500"/>
                                        <p:tgtEl>
                                          <p:spTgt spid="30218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021835"/>
                                        </p:tgtEl>
                                        <p:attrNameLst>
                                          <p:attrName>style.visibility</p:attrName>
                                        </p:attrNameLst>
                                      </p:cBhvr>
                                      <p:to>
                                        <p:strVal val="visible"/>
                                      </p:to>
                                    </p:set>
                                    <p:animEffect transition="in" filter="dissolve">
                                      <p:cBhvr>
                                        <p:cTn id="23" dur="500"/>
                                        <p:tgtEl>
                                          <p:spTgt spid="302183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021834"/>
                                        </p:tgtEl>
                                        <p:attrNameLst>
                                          <p:attrName>style.visibility</p:attrName>
                                        </p:attrNameLst>
                                      </p:cBhvr>
                                      <p:to>
                                        <p:strVal val="visible"/>
                                      </p:to>
                                    </p:set>
                                    <p:animEffect transition="in" filter="dissolve">
                                      <p:cBhvr>
                                        <p:cTn id="26" dur="500"/>
                                        <p:tgtEl>
                                          <p:spTgt spid="30218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021833"/>
                                        </p:tgtEl>
                                        <p:attrNameLst>
                                          <p:attrName>style.visibility</p:attrName>
                                        </p:attrNameLst>
                                      </p:cBhvr>
                                      <p:to>
                                        <p:strVal val="visible"/>
                                      </p:to>
                                    </p:set>
                                    <p:animEffect transition="in" filter="dissolve">
                                      <p:cBhvr>
                                        <p:cTn id="36" dur="500"/>
                                        <p:tgtEl>
                                          <p:spTgt spid="302183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021832"/>
                                        </p:tgtEl>
                                        <p:attrNameLst>
                                          <p:attrName>style.visibility</p:attrName>
                                        </p:attrNameLst>
                                      </p:cBhvr>
                                      <p:to>
                                        <p:strVal val="visible"/>
                                      </p:to>
                                    </p:set>
                                    <p:animEffect transition="in" filter="dissolve">
                                      <p:cBhvr>
                                        <p:cTn id="39" dur="500"/>
                                        <p:tgtEl>
                                          <p:spTgt spid="302183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021831"/>
                                        </p:tgtEl>
                                        <p:attrNameLst>
                                          <p:attrName>style.visibility</p:attrName>
                                        </p:attrNameLst>
                                      </p:cBhvr>
                                      <p:to>
                                        <p:strVal val="visible"/>
                                      </p:to>
                                    </p:set>
                                    <p:animEffect transition="in" filter="dissolve">
                                      <p:cBhvr>
                                        <p:cTn id="44" dur="500"/>
                                        <p:tgtEl>
                                          <p:spTgt spid="3021831"/>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021830"/>
                                        </p:tgtEl>
                                        <p:attrNameLst>
                                          <p:attrName>style.visibility</p:attrName>
                                        </p:attrNameLst>
                                      </p:cBhvr>
                                      <p:to>
                                        <p:strVal val="visible"/>
                                      </p:to>
                                    </p:set>
                                    <p:animEffect transition="in" filter="dissolve">
                                      <p:cBhvr>
                                        <p:cTn id="47" dur="500"/>
                                        <p:tgtEl>
                                          <p:spTgt spid="302183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021828">
                                            <p:txEl>
                                              <p:pRg st="8" end="8"/>
                                            </p:txEl>
                                          </p:spTgt>
                                        </p:tgtEl>
                                        <p:attrNameLst>
                                          <p:attrName>style.visibility</p:attrName>
                                        </p:attrNameLst>
                                      </p:cBhvr>
                                      <p:to>
                                        <p:strVal val="visible"/>
                                      </p:to>
                                    </p:set>
                                    <p:animEffect transition="in" filter="dissolve">
                                      <p:cBhvr>
                                        <p:cTn id="52" dur="500"/>
                                        <p:tgtEl>
                                          <p:spTgt spid="30218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830" grpId="0"/>
      <p:bldP spid="3021831" grpId="0"/>
      <p:bldP spid="3021832" grpId="0"/>
      <p:bldP spid="3021833" grpId="0"/>
      <p:bldP spid="3021834" grpId="0"/>
      <p:bldP spid="3021835" grpId="0"/>
      <p:bldP spid="3021836" grpId="0"/>
      <p:bldP spid="3021837" grpId="0"/>
      <p:bldP spid="3021838" grpId="0"/>
      <p:bldP spid="3021839" grpId="0"/>
      <p:bldP spid="2"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2600" dirty="0"/>
              <a:t>Closing thought – procedure driving culture change</a:t>
            </a:r>
            <a:endParaRPr lang="en-CA" sz="2600" dirty="0"/>
          </a:p>
        </p:txBody>
      </p:sp>
      <p:pic>
        <p:nvPicPr>
          <p:cNvPr id="460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01801" y="811564"/>
            <a:ext cx="2790825" cy="408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51529" y="811564"/>
            <a:ext cx="2816225"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5" name="TextBox 4"/>
          <p:cNvSpPr txBox="1">
            <a:spLocks noChangeArrowheads="1"/>
          </p:cNvSpPr>
          <p:nvPr/>
        </p:nvSpPr>
        <p:spPr bwMode="auto">
          <a:xfrm>
            <a:off x="5851537" y="3640139"/>
            <a:ext cx="447294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l" eaLnBrk="1" hangingPunct="1">
              <a:lnSpc>
                <a:spcPct val="100000"/>
              </a:lnSpc>
              <a:spcBef>
                <a:spcPct val="0"/>
              </a:spcBef>
              <a:buClr>
                <a:srgbClr val="000000"/>
              </a:buClr>
              <a:buFontTx/>
              <a:buNone/>
            </a:pPr>
            <a:r>
              <a:rPr lang="en-US" sz="2400" dirty="0">
                <a:solidFill>
                  <a:srgbClr val="000000"/>
                </a:solidFill>
              </a:rPr>
              <a:t>“The Checklist”</a:t>
            </a:r>
            <a:br>
              <a:rPr lang="en-US" sz="2400" dirty="0">
                <a:solidFill>
                  <a:srgbClr val="000000"/>
                </a:solidFill>
              </a:rPr>
            </a:br>
            <a:r>
              <a:rPr lang="en-US" sz="2400" dirty="0">
                <a:solidFill>
                  <a:srgbClr val="000000"/>
                </a:solidFill>
              </a:rPr>
              <a:t>The New Yorker</a:t>
            </a:r>
          </a:p>
          <a:p>
            <a:pPr algn="l" eaLnBrk="1" hangingPunct="1">
              <a:lnSpc>
                <a:spcPct val="100000"/>
              </a:lnSpc>
              <a:spcBef>
                <a:spcPct val="0"/>
              </a:spcBef>
              <a:buClr>
                <a:srgbClr val="000000"/>
              </a:buClr>
              <a:buFontTx/>
              <a:buNone/>
            </a:pPr>
            <a:r>
              <a:rPr lang="en-US" sz="2400" dirty="0">
                <a:solidFill>
                  <a:srgbClr val="000000"/>
                </a:solidFill>
              </a:rPr>
              <a:t>Dec. 10, 2007 +</a:t>
            </a:r>
          </a:p>
          <a:p>
            <a:pPr algn="l" eaLnBrk="1" hangingPunct="1">
              <a:lnSpc>
                <a:spcPct val="100000"/>
              </a:lnSpc>
              <a:spcBef>
                <a:spcPct val="0"/>
              </a:spcBef>
              <a:buClr>
                <a:srgbClr val="000000"/>
              </a:buClr>
              <a:buFontTx/>
              <a:buNone/>
            </a:pPr>
            <a:r>
              <a:rPr lang="en-US" sz="2400" dirty="0">
                <a:solidFill>
                  <a:srgbClr val="000000"/>
                </a:solidFill>
              </a:rPr>
              <a:t>2011 Commencement Address,</a:t>
            </a:r>
          </a:p>
          <a:p>
            <a:pPr algn="l" eaLnBrk="1" hangingPunct="1">
              <a:lnSpc>
                <a:spcPct val="100000"/>
              </a:lnSpc>
              <a:spcBef>
                <a:spcPct val="0"/>
              </a:spcBef>
              <a:buClr>
                <a:srgbClr val="000000"/>
              </a:buClr>
              <a:buFontTx/>
              <a:buNone/>
            </a:pPr>
            <a:r>
              <a:rPr lang="en-US" sz="2400" dirty="0">
                <a:solidFill>
                  <a:srgbClr val="000000"/>
                </a:solidFill>
              </a:rPr>
              <a:t>Harvard Medical School</a:t>
            </a:r>
            <a:endParaRPr lang="en-CA" sz="2400" dirty="0">
              <a:solidFill>
                <a:srgbClr val="000000"/>
              </a:solidFill>
            </a:endParaRPr>
          </a:p>
        </p:txBody>
      </p:sp>
      <p:sp>
        <p:nvSpPr>
          <p:cNvPr id="46086" name="TextBox 6"/>
          <p:cNvSpPr txBox="1">
            <a:spLocks noChangeArrowheads="1"/>
          </p:cNvSpPr>
          <p:nvPr/>
        </p:nvSpPr>
        <p:spPr bwMode="auto">
          <a:xfrm>
            <a:off x="1701801" y="5572125"/>
            <a:ext cx="87598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32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32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32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3200">
                <a:solidFill>
                  <a:schemeClr val="tx1"/>
                </a:solidFill>
                <a:latin typeface="Arial" pitchFamily="34" charset="0"/>
              </a:defRPr>
            </a:lvl9pPr>
          </a:lstStyle>
          <a:p>
            <a:pPr algn="l" eaLnBrk="1" hangingPunct="1">
              <a:lnSpc>
                <a:spcPct val="100000"/>
              </a:lnSpc>
              <a:spcBef>
                <a:spcPct val="0"/>
              </a:spcBef>
              <a:buClr>
                <a:srgbClr val="000000"/>
              </a:buClr>
              <a:buFontTx/>
              <a:buNone/>
            </a:pPr>
            <a:r>
              <a:rPr lang="en-US" sz="2400" dirty="0">
                <a:solidFill>
                  <a:srgbClr val="000000"/>
                </a:solidFill>
              </a:rPr>
              <a:t>The point – fantastic statistical improvements in surgical outcomes from utilising a pre-surgery checklist.</a:t>
            </a:r>
          </a:p>
          <a:p>
            <a:pPr algn="l" eaLnBrk="1" hangingPunct="1">
              <a:lnSpc>
                <a:spcPct val="100000"/>
              </a:lnSpc>
              <a:spcBef>
                <a:spcPct val="0"/>
              </a:spcBef>
              <a:buClr>
                <a:srgbClr val="000000"/>
              </a:buClr>
              <a:buFontTx/>
              <a:buNone/>
            </a:pPr>
            <a:r>
              <a:rPr lang="en-US" sz="2400" dirty="0">
                <a:solidFill>
                  <a:srgbClr val="000000"/>
                </a:solidFill>
              </a:rPr>
              <a:t>Amazingly, this also drove </a:t>
            </a:r>
            <a:r>
              <a:rPr lang="en-US" sz="2400" i="1" dirty="0">
                <a:solidFill>
                  <a:srgbClr val="000000"/>
                </a:solidFill>
              </a:rPr>
              <a:t>cultural change!</a:t>
            </a:r>
            <a:endParaRPr lang="en-US" sz="2400" dirty="0">
              <a:solidFill>
                <a:srgbClr val="000000"/>
              </a:solidFill>
            </a:endParaRPr>
          </a:p>
        </p:txBody>
      </p:sp>
    </p:spTree>
    <p:extLst>
      <p:ext uri="{BB962C8B-B14F-4D97-AF65-F5344CB8AC3E}">
        <p14:creationId xmlns:p14="http://schemas.microsoft.com/office/powerpoint/2010/main" val="3094248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0000"/>
                </a:solidFill>
                <a:ea typeface="Times New Roman"/>
                <a:cs typeface="Arial"/>
              </a:rPr>
              <a:t>7) A feature-based approach to process design</a:t>
            </a:r>
            <a:endParaRPr lang="en-US" sz="2800" dirty="0"/>
          </a:p>
        </p:txBody>
      </p:sp>
      <p:sp>
        <p:nvSpPr>
          <p:cNvPr id="6" name="TextBox 5"/>
          <p:cNvSpPr txBox="1"/>
          <p:nvPr/>
        </p:nvSpPr>
        <p:spPr>
          <a:xfrm>
            <a:off x="885238" y="755097"/>
            <a:ext cx="10670658" cy="3046988"/>
          </a:xfrm>
          <a:prstGeom prst="rect">
            <a:avLst/>
          </a:prstGeom>
          <a:noFill/>
        </p:spPr>
        <p:txBody>
          <a:bodyPr wrap="square" rtlCol="0">
            <a:spAutoFit/>
          </a:bodyPr>
          <a:lstStyle/>
          <a:p>
            <a:pPr marL="457200" indent="-457200" eaLnBrk="0" hangingPunct="0">
              <a:buClr>
                <a:srgbClr val="000000"/>
              </a:buClr>
              <a:buFontTx/>
              <a:buAutoNum type="arabicParenR"/>
            </a:pPr>
            <a:r>
              <a:rPr lang="en-CA" sz="2400" dirty="0">
                <a:solidFill>
                  <a:srgbClr val="000000"/>
                </a:solidFill>
                <a:latin typeface="Arial" charset="0"/>
                <a:ea typeface="ＭＳ Ｐゴシック" charset="0"/>
                <a:cs typeface="ＭＳ Ｐゴシック" charset="0"/>
              </a:rPr>
              <a:t>The essence of the technique is to identify each key feature of the to-be process, and determine what will be required (</a:t>
            </a:r>
            <a:r>
              <a:rPr lang="en-CA" sz="2400" b="1" i="1" dirty="0">
                <a:solidFill>
                  <a:srgbClr val="000000"/>
                </a:solidFill>
                <a:latin typeface="Arial" charset="0"/>
                <a:ea typeface="ＭＳ Ｐゴシック" charset="0"/>
                <a:cs typeface="ＭＳ Ｐゴシック" charset="0"/>
              </a:rPr>
              <a:t>enabler by enabler</a:t>
            </a:r>
            <a:r>
              <a:rPr lang="en-CA" sz="2400" dirty="0">
                <a:solidFill>
                  <a:srgbClr val="000000"/>
                </a:solidFill>
                <a:latin typeface="Arial" charset="0"/>
                <a:ea typeface="ＭＳ Ｐゴシック" charset="0"/>
                <a:cs typeface="ＭＳ Ｐゴシック" charset="0"/>
              </a:rPr>
              <a:t>) to make it work. </a:t>
            </a:r>
            <a:br>
              <a:rPr lang="en-CA" sz="2400" dirty="0">
                <a:solidFill>
                  <a:srgbClr val="000000"/>
                </a:solidFill>
                <a:latin typeface="Arial" charset="0"/>
                <a:ea typeface="ＭＳ Ｐゴシック" charset="0"/>
                <a:cs typeface="ＭＳ Ｐゴシック" charset="0"/>
              </a:rPr>
            </a:br>
            <a:r>
              <a:rPr lang="en-CA" sz="2400" dirty="0">
                <a:solidFill>
                  <a:srgbClr val="000000"/>
                </a:solidFill>
                <a:latin typeface="Arial" charset="0"/>
                <a:ea typeface="ＭＳ Ｐゴシック" charset="0"/>
                <a:cs typeface="ＭＳ Ｐゴシック" charset="0"/>
              </a:rPr>
              <a:t>The alternative is to treat the entire to-be process as a “big bang,” implemented all or nothing. </a:t>
            </a:r>
            <a:br>
              <a:rPr lang="en-CA" sz="2400" dirty="0">
                <a:solidFill>
                  <a:srgbClr val="000000"/>
                </a:solidFill>
                <a:latin typeface="Arial" charset="0"/>
                <a:ea typeface="ＭＳ Ｐゴシック" charset="0"/>
                <a:cs typeface="ＭＳ Ｐゴシック" charset="0"/>
              </a:rPr>
            </a:br>
            <a:endParaRPr lang="is-IS" sz="2400" dirty="0">
              <a:solidFill>
                <a:srgbClr val="000000"/>
              </a:solidFill>
              <a:latin typeface="Arial" charset="0"/>
              <a:ea typeface="ＭＳ Ｐゴシック" charset="0"/>
              <a:cs typeface="ＭＳ Ｐゴシック" charset="0"/>
            </a:endParaRPr>
          </a:p>
          <a:p>
            <a:pPr algn="l" eaLnBrk="0" hangingPunct="0">
              <a:buClr>
                <a:srgbClr val="000000"/>
              </a:buClr>
              <a:buFontTx/>
              <a:buNone/>
            </a:pPr>
            <a:endParaRPr lang="is-IS" sz="2400" dirty="0">
              <a:solidFill>
                <a:srgbClr val="000000"/>
              </a:solidFill>
              <a:latin typeface="Arial" charset="0"/>
              <a:ea typeface="ＭＳ Ｐゴシック" charset="0"/>
              <a:cs typeface="ＭＳ Ｐゴシック" charset="0"/>
            </a:endParaRPr>
          </a:p>
          <a:p>
            <a:pPr algn="l" eaLnBrk="0" hangingPunct="0">
              <a:buClr>
                <a:srgbClr val="000000"/>
              </a:buClr>
              <a:buFontTx/>
              <a:buNone/>
            </a:pPr>
            <a:endParaRPr lang="en-US" sz="2400" dirty="0">
              <a:solidFill>
                <a:srgbClr val="000000"/>
              </a:solidFill>
              <a:latin typeface="Arial" charset="0"/>
              <a:ea typeface="ＭＳ Ｐゴシック" charset="0"/>
              <a:cs typeface="ＭＳ Ｐゴシック" charset="0"/>
            </a:endParaRPr>
          </a:p>
        </p:txBody>
      </p:sp>
      <p:grpSp>
        <p:nvGrpSpPr>
          <p:cNvPr id="8" name="Group 7">
            <a:extLst>
              <a:ext uri="{FF2B5EF4-FFF2-40B4-BE49-F238E27FC236}">
                <a16:creationId xmlns:a16="http://schemas.microsoft.com/office/drawing/2014/main" id="{217457A8-4837-AA44-107B-668D7D1A17D0}"/>
              </a:ext>
            </a:extLst>
          </p:cNvPr>
          <p:cNvGrpSpPr/>
          <p:nvPr/>
        </p:nvGrpSpPr>
        <p:grpSpPr>
          <a:xfrm>
            <a:off x="1365030" y="2577548"/>
            <a:ext cx="8257725" cy="3277942"/>
            <a:chOff x="1365030" y="2577548"/>
            <a:chExt cx="8257725" cy="3277942"/>
          </a:xfrm>
        </p:grpSpPr>
        <p:pic>
          <p:nvPicPr>
            <p:cNvPr id="3" name="Picture 2">
              <a:extLst>
                <a:ext uri="{FF2B5EF4-FFF2-40B4-BE49-F238E27FC236}">
                  <a16:creationId xmlns:a16="http://schemas.microsoft.com/office/drawing/2014/main" id="{F6669505-FC16-148D-E451-4B91A3F816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65030" y="2696817"/>
              <a:ext cx="3158673" cy="3158673"/>
            </a:xfrm>
            <a:prstGeom prst="rect">
              <a:avLst/>
            </a:prstGeom>
          </p:spPr>
        </p:pic>
        <p:pic>
          <p:nvPicPr>
            <p:cNvPr id="4" name="Picture 3">
              <a:extLst>
                <a:ext uri="{FF2B5EF4-FFF2-40B4-BE49-F238E27FC236}">
                  <a16:creationId xmlns:a16="http://schemas.microsoft.com/office/drawing/2014/main" id="{9BEFC390-AE9D-ECF7-6EF4-24DFA59104BA}"/>
                </a:ext>
              </a:extLst>
            </p:cNvPr>
            <p:cNvPicPr>
              <a:picLocks noChangeAspect="1"/>
            </p:cNvPicPr>
            <p:nvPr/>
          </p:nvPicPr>
          <p:blipFill>
            <a:blip r:embed="rId4"/>
            <a:stretch>
              <a:fillRect/>
            </a:stretch>
          </p:blipFill>
          <p:spPr>
            <a:xfrm>
              <a:off x="6921358" y="2577548"/>
              <a:ext cx="2701397" cy="2701397"/>
            </a:xfrm>
            <a:prstGeom prst="rect">
              <a:avLst/>
            </a:prstGeom>
            <a:ln w="31750">
              <a:solidFill>
                <a:srgbClr val="FF6600"/>
              </a:solidFill>
            </a:ln>
          </p:spPr>
        </p:pic>
        <p:cxnSp>
          <p:nvCxnSpPr>
            <p:cNvPr id="5" name="Straight Arrow Connector 4">
              <a:extLst>
                <a:ext uri="{FF2B5EF4-FFF2-40B4-BE49-F238E27FC236}">
                  <a16:creationId xmlns:a16="http://schemas.microsoft.com/office/drawing/2014/main" id="{BFF9D811-9746-58D3-1F3C-7EDCDB2396D5}"/>
                </a:ext>
              </a:extLst>
            </p:cNvPr>
            <p:cNvCxnSpPr>
              <a:cxnSpLocks/>
              <a:stCxn id="4" idx="1"/>
            </p:cNvCxnSpPr>
            <p:nvPr/>
          </p:nvCxnSpPr>
          <p:spPr bwMode="auto">
            <a:xfrm flipH="1">
              <a:off x="3346174" y="3928247"/>
              <a:ext cx="3575184" cy="869040"/>
            </a:xfrm>
            <a:prstGeom prst="straightConnector1">
              <a:avLst/>
            </a:prstGeom>
            <a:solidFill>
              <a:schemeClr val="accent1"/>
            </a:solidFill>
            <a:ln w="38100" cap="flat" cmpd="sng" algn="ctr">
              <a:solidFill>
                <a:srgbClr val="FF0000"/>
              </a:solidFill>
              <a:prstDash val="solid"/>
              <a:round/>
              <a:headEnd type="none" w="med" len="med"/>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7" name="Rectangle 6">
            <a:extLst>
              <a:ext uri="{FF2B5EF4-FFF2-40B4-BE49-F238E27FC236}">
                <a16:creationId xmlns:a16="http://schemas.microsoft.com/office/drawing/2014/main" id="{318DB480-B0AF-8C7F-D277-9798EA1D8FC5}"/>
              </a:ext>
            </a:extLst>
          </p:cNvPr>
          <p:cNvSpPr/>
          <p:nvPr/>
        </p:nvSpPr>
        <p:spPr>
          <a:xfrm>
            <a:off x="1365030" y="5981652"/>
            <a:ext cx="9736961" cy="830997"/>
          </a:xfrm>
          <a:prstGeom prst="rect">
            <a:avLst/>
          </a:prstGeom>
        </p:spPr>
        <p:txBody>
          <a:bodyPr wrap="none">
            <a:spAutoFit/>
          </a:bodyPr>
          <a:lstStyle/>
          <a:p>
            <a:pPr eaLnBrk="0" hangingPunct="0">
              <a:buClr>
                <a:srgbClr val="000000"/>
              </a:buClr>
              <a:buFontTx/>
              <a:buNone/>
            </a:pPr>
            <a:r>
              <a:rPr lang="en-US" sz="2400" i="1" kern="0" dirty="0">
                <a:solidFill>
                  <a:srgbClr val="000000"/>
                </a:solidFill>
                <a:latin typeface="Arial"/>
                <a:ea typeface="ＭＳ Ｐゴシック" charset="0"/>
                <a:cs typeface="ＭＳ Ｐゴシック" charset="0"/>
              </a:rPr>
              <a:t>Supports implementing change, feature by feature. Highlights need to </a:t>
            </a:r>
            <a:br>
              <a:rPr lang="en-US" sz="2400" i="1" kern="0" dirty="0">
                <a:solidFill>
                  <a:srgbClr val="000000"/>
                </a:solidFill>
                <a:latin typeface="Arial"/>
                <a:ea typeface="ＭＳ Ｐゴシック" charset="0"/>
                <a:cs typeface="ＭＳ Ｐゴシック" charset="0"/>
              </a:rPr>
            </a:br>
            <a:r>
              <a:rPr lang="en-US" sz="2400" i="1" kern="0" dirty="0">
                <a:solidFill>
                  <a:srgbClr val="000000"/>
                </a:solidFill>
                <a:latin typeface="Arial"/>
                <a:ea typeface="ＭＳ Ｐゴシック" charset="0"/>
                <a:cs typeface="ＭＳ Ｐゴシック" charset="0"/>
              </a:rPr>
              <a:t>understand the six enablers. More in the upcoming section on design</a:t>
            </a:r>
            <a:endParaRPr lang="en-US" sz="1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466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906CE1-2B52-CB4B-8AF5-98F6E682F1FC}"/>
              </a:ext>
            </a:extLst>
          </p:cNvPr>
          <p:cNvSpPr>
            <a:spLocks noGrp="1"/>
          </p:cNvSpPr>
          <p:nvPr>
            <p:ph type="title"/>
          </p:nvPr>
        </p:nvSpPr>
        <p:spPr/>
        <p:txBody>
          <a:bodyPr/>
          <a:lstStyle/>
          <a:p>
            <a:r>
              <a:rPr lang="en-US" sz="3200" dirty="0"/>
              <a:t>Making process modelling relevant</a:t>
            </a:r>
            <a:endParaRPr lang="en-US" dirty="0"/>
          </a:p>
        </p:txBody>
      </p:sp>
      <p:sp>
        <p:nvSpPr>
          <p:cNvPr id="2" name="Rounded Rectangle 1">
            <a:extLst>
              <a:ext uri="{FF2B5EF4-FFF2-40B4-BE49-F238E27FC236}">
                <a16:creationId xmlns:a16="http://schemas.microsoft.com/office/drawing/2014/main" id="{912D23E8-47BA-BB55-D399-6BEA30EE9086}"/>
              </a:ext>
            </a:extLst>
          </p:cNvPr>
          <p:cNvSpPr>
            <a:spLocks/>
          </p:cNvSpPr>
          <p:nvPr/>
        </p:nvSpPr>
        <p:spPr bwMode="auto">
          <a:xfrm>
            <a:off x="885237" y="4047226"/>
            <a:ext cx="6139677" cy="803991"/>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a:ln>
                <a:solidFill>
                  <a:srgbClr val="000000"/>
                </a:solidFill>
              </a:ln>
              <a:noFill/>
              <a:latin typeface="Arial" pitchFamily="34" charset="0"/>
              <a:ea typeface="ＭＳ Ｐゴシック" charset="0"/>
            </a:endParaRPr>
          </a:p>
        </p:txBody>
      </p:sp>
      <p:sp>
        <p:nvSpPr>
          <p:cNvPr id="4" name="Rectangle 3">
            <a:extLst>
              <a:ext uri="{FF2B5EF4-FFF2-40B4-BE49-F238E27FC236}">
                <a16:creationId xmlns:a16="http://schemas.microsoft.com/office/drawing/2014/main" id="{AE1811D3-6780-B074-C278-1F2FD4F7BD7E}"/>
              </a:ext>
            </a:extLst>
          </p:cNvPr>
          <p:cNvSpPr>
            <a:spLocks noChangeArrowheads="1"/>
          </p:cNvSpPr>
          <p:nvPr/>
        </p:nvSpPr>
        <p:spPr bwMode="auto">
          <a:xfrm>
            <a:off x="885235" y="868860"/>
            <a:ext cx="10421527" cy="5684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Five things you need to know about </a:t>
            </a:r>
            <a:r>
              <a:rPr lang="en-CA" sz="2800" i="1" dirty="0">
                <a:solidFill>
                  <a:srgbClr val="000000"/>
                </a:solidFill>
                <a:latin typeface="Arial"/>
                <a:ea typeface="ＭＳ Ｐゴシック" charset="0"/>
                <a:cs typeface="ＭＳ Ｐゴシック" charset="0"/>
              </a:rPr>
              <a:t>Business Processes</a:t>
            </a:r>
            <a:br>
              <a:rPr lang="en-CA" sz="2800"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Identifying true, end-to-end, cross-functional </a:t>
            </a:r>
            <a:br>
              <a:rPr lang="en-CA" sz="2800" dirty="0">
                <a:solidFill>
                  <a:srgbClr val="000000"/>
                </a:solidFill>
                <a:latin typeface="Arial"/>
                <a:ea typeface="ＭＳ Ｐゴシック" charset="0"/>
                <a:cs typeface="ＭＳ Ｐゴシック" charset="0"/>
              </a:rPr>
            </a:br>
            <a:r>
              <a:rPr lang="en-CA" sz="2800" i="1" dirty="0">
                <a:solidFill>
                  <a:srgbClr val="000000"/>
                </a:solidFill>
                <a:latin typeface="Arial"/>
                <a:ea typeface="ＭＳ Ｐゴシック" charset="0"/>
                <a:cs typeface="ＭＳ Ｐゴシック" charset="0"/>
              </a:rPr>
              <a:t>Business Processes </a:t>
            </a:r>
            <a:br>
              <a:rPr lang="en-CA" sz="2800" i="1"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Developing a </a:t>
            </a:r>
            <a:r>
              <a:rPr lang="en-CA" sz="2800" i="1" dirty="0">
                <a:solidFill>
                  <a:srgbClr val="000000"/>
                </a:solidFill>
                <a:latin typeface="Arial"/>
                <a:ea typeface="ＭＳ Ｐゴシック" charset="0"/>
                <a:cs typeface="ＭＳ Ｐゴシック" charset="0"/>
              </a:rPr>
              <a:t>Process Architecture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Seven ways to help people embrace </a:t>
            </a:r>
            <a:r>
              <a:rPr lang="en-CA" sz="2800" i="1" dirty="0">
                <a:solidFill>
                  <a:srgbClr val="000000"/>
                </a:solidFill>
                <a:latin typeface="Arial"/>
                <a:ea typeface="ＭＳ Ｐゴシック" charset="0"/>
                <a:cs typeface="ＭＳ Ｐゴシック" charset="0"/>
              </a:rPr>
              <a:t>Process Change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i="1" dirty="0">
                <a:solidFill>
                  <a:srgbClr val="000000"/>
                </a:solidFill>
                <a:latin typeface="Arial"/>
                <a:ea typeface="ＭＳ Ｐゴシック" charset="0"/>
                <a:cs typeface="ＭＳ Ｐゴシック" charset="0"/>
              </a:rPr>
              <a:t>Human-oriented</a:t>
            </a:r>
            <a:r>
              <a:rPr lang="en-CA" sz="2800" dirty="0">
                <a:solidFill>
                  <a:srgbClr val="000000"/>
                </a:solidFill>
                <a:latin typeface="Arial"/>
                <a:ea typeface="ＭＳ Ｐゴシック" charset="0"/>
                <a:cs typeface="ＭＳ Ｐゴシック" charset="0"/>
              </a:rPr>
              <a:t> process modelling</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A feature-based </a:t>
            </a:r>
            <a:r>
              <a:rPr lang="en-CA" sz="2800" i="1" dirty="0">
                <a:solidFill>
                  <a:srgbClr val="000000"/>
                </a:solidFill>
                <a:latin typeface="Arial"/>
                <a:ea typeface="ＭＳ Ｐゴシック" charset="0"/>
                <a:cs typeface="ＭＳ Ｐゴシック" charset="0"/>
              </a:rPr>
              <a:t>Process Design </a:t>
            </a:r>
            <a:r>
              <a:rPr lang="en-CA" sz="2800" dirty="0">
                <a:solidFill>
                  <a:srgbClr val="000000"/>
                </a:solidFill>
                <a:latin typeface="Arial"/>
                <a:ea typeface="ＭＳ Ｐゴシック" charset="0"/>
                <a:cs typeface="ＭＳ Ｐゴシック" charset="0"/>
              </a:rPr>
              <a:t>method – </a:t>
            </a:r>
            <a:br>
              <a:rPr lang="en-CA" sz="2800" dirty="0">
                <a:solidFill>
                  <a:srgbClr val="000000"/>
                </a:solidFill>
                <a:latin typeface="Arial"/>
                <a:ea typeface="ＭＳ Ｐゴシック" charset="0"/>
                <a:cs typeface="ＭＳ Ｐゴシック" charset="0"/>
              </a:rPr>
            </a:br>
            <a:r>
              <a:rPr lang="en-CA" sz="2800" dirty="0">
                <a:solidFill>
                  <a:srgbClr val="000000"/>
                </a:solidFill>
                <a:latin typeface="Arial"/>
                <a:ea typeface="ＭＳ Ｐゴシック" charset="0"/>
                <a:cs typeface="ＭＳ Ｐゴシック" charset="0"/>
              </a:rPr>
              <a:t>transitioning from </a:t>
            </a:r>
            <a:r>
              <a:rPr lang="en-CA" sz="2800" i="1" dirty="0">
                <a:solidFill>
                  <a:srgbClr val="000000"/>
                </a:solidFill>
                <a:latin typeface="Arial"/>
                <a:ea typeface="ＭＳ Ｐゴシック" charset="0"/>
                <a:cs typeface="ＭＳ Ｐゴシック" charset="0"/>
              </a:rPr>
              <a:t>as-is</a:t>
            </a:r>
            <a:r>
              <a:rPr lang="en-CA" sz="2800" dirty="0">
                <a:solidFill>
                  <a:srgbClr val="000000"/>
                </a:solidFill>
                <a:latin typeface="Arial"/>
                <a:ea typeface="ＭＳ Ｐゴシック" charset="0"/>
                <a:cs typeface="ＭＳ Ｐゴシック" charset="0"/>
              </a:rPr>
              <a:t> to </a:t>
            </a:r>
            <a:r>
              <a:rPr lang="en-CA" sz="2800" i="1" dirty="0">
                <a:solidFill>
                  <a:srgbClr val="000000"/>
                </a:solidFill>
                <a:latin typeface="Arial"/>
                <a:ea typeface="ＭＳ Ｐゴシック" charset="0"/>
                <a:cs typeface="ＭＳ Ｐゴシック" charset="0"/>
              </a:rPr>
              <a:t>to-be </a:t>
            </a:r>
            <a:endParaRPr lang="en-CA" sz="28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375861670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85A428-DC88-59DA-A290-44A40C052DD3}"/>
              </a:ext>
            </a:extLst>
          </p:cNvPr>
          <p:cNvPicPr>
            <a:picLocks noChangeAspect="1"/>
          </p:cNvPicPr>
          <p:nvPr/>
        </p:nvPicPr>
        <p:blipFill>
          <a:blip r:embed="rId3"/>
          <a:stretch>
            <a:fillRect/>
          </a:stretch>
        </p:blipFill>
        <p:spPr>
          <a:xfrm>
            <a:off x="114300" y="710680"/>
            <a:ext cx="7077075" cy="1339108"/>
          </a:xfrm>
          <a:prstGeom prst="rect">
            <a:avLst/>
          </a:prstGeom>
        </p:spPr>
      </p:pic>
      <p:sp>
        <p:nvSpPr>
          <p:cNvPr id="2" name="Title 1">
            <a:extLst>
              <a:ext uri="{FF2B5EF4-FFF2-40B4-BE49-F238E27FC236}">
                <a16:creationId xmlns:a16="http://schemas.microsoft.com/office/drawing/2014/main" id="{77F6D9E5-31CC-BF4F-B687-A017502FD60C}"/>
              </a:ext>
            </a:extLst>
          </p:cNvPr>
          <p:cNvSpPr>
            <a:spLocks noGrp="1"/>
          </p:cNvSpPr>
          <p:nvPr>
            <p:ph type="title"/>
          </p:nvPr>
        </p:nvSpPr>
        <p:spPr/>
        <p:txBody>
          <a:bodyPr/>
          <a:lstStyle/>
          <a:p>
            <a:r>
              <a:rPr lang="en-US" dirty="0"/>
              <a:t>Complete additional as-is modelling</a:t>
            </a:r>
          </a:p>
        </p:txBody>
      </p:sp>
      <p:sp>
        <p:nvSpPr>
          <p:cNvPr id="4" name="Rounded Rectangle 3">
            <a:extLst>
              <a:ext uri="{FF2B5EF4-FFF2-40B4-BE49-F238E27FC236}">
                <a16:creationId xmlns:a16="http://schemas.microsoft.com/office/drawing/2014/main" id="{BFE72713-D425-2B42-A2D7-D6874D14C949}"/>
              </a:ext>
            </a:extLst>
          </p:cNvPr>
          <p:cNvSpPr/>
          <p:nvPr/>
        </p:nvSpPr>
        <p:spPr>
          <a:xfrm>
            <a:off x="2743200" y="1154165"/>
            <a:ext cx="822557" cy="90834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DFC1D15-5C56-734C-B98D-5E9C015C5DE8}"/>
              </a:ext>
            </a:extLst>
          </p:cNvPr>
          <p:cNvGrpSpPr/>
          <p:nvPr/>
        </p:nvGrpSpPr>
        <p:grpSpPr>
          <a:xfrm>
            <a:off x="5165200" y="4486367"/>
            <a:ext cx="7026800" cy="2347761"/>
            <a:chOff x="3930649" y="4136844"/>
            <a:chExt cx="8061851" cy="2624167"/>
          </a:xfrm>
        </p:grpSpPr>
        <p:pic>
          <p:nvPicPr>
            <p:cNvPr id="10" name="Picture 9" descr="OpenAccount.png">
              <a:extLst>
                <a:ext uri="{FF2B5EF4-FFF2-40B4-BE49-F238E27FC236}">
                  <a16:creationId xmlns:a16="http://schemas.microsoft.com/office/drawing/2014/main" id="{22603D5B-A250-7B40-B688-7103B1AFB2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0649" y="4136844"/>
              <a:ext cx="8061851" cy="2624167"/>
            </a:xfrm>
            <a:prstGeom prst="rect">
              <a:avLst/>
            </a:prstGeom>
          </p:spPr>
        </p:pic>
        <p:sp>
          <p:nvSpPr>
            <p:cNvPr id="11" name="Rectangle 10">
              <a:extLst>
                <a:ext uri="{FF2B5EF4-FFF2-40B4-BE49-F238E27FC236}">
                  <a16:creationId xmlns:a16="http://schemas.microsoft.com/office/drawing/2014/main" id="{40EDA60D-BE43-4D45-A33F-EC12519F6216}"/>
                </a:ext>
              </a:extLst>
            </p:cNvPr>
            <p:cNvSpPr/>
            <p:nvPr/>
          </p:nvSpPr>
          <p:spPr>
            <a:xfrm>
              <a:off x="4038418" y="6484012"/>
              <a:ext cx="1544413" cy="276999"/>
            </a:xfrm>
            <a:prstGeom prst="rect">
              <a:avLst/>
            </a:prstGeom>
          </p:spPr>
          <p:txBody>
            <a:bodyPr wrap="none">
              <a:spAutoFit/>
            </a:bodyPr>
            <a:lstStyle/>
            <a:p>
              <a:pPr defTabSz="914400" fontAlgn="base">
                <a:spcBef>
                  <a:spcPct val="0"/>
                </a:spcBef>
                <a:spcAft>
                  <a:spcPct val="0"/>
                </a:spcAft>
              </a:pPr>
              <a:r>
                <a:rPr lang="en-US" sz="1200" dirty="0" err="1">
                  <a:solidFill>
                    <a:srgbClr val="000000"/>
                  </a:solidFill>
                  <a:latin typeface="Arial" charset="0"/>
                  <a:ea typeface="ＭＳ Ｐゴシック"/>
                  <a:cs typeface="ＭＳ Ｐゴシック"/>
                </a:rPr>
                <a:t>www.lucidchart.com</a:t>
              </a:r>
              <a:endParaRPr lang="en-US" sz="1200" dirty="0">
                <a:solidFill>
                  <a:srgbClr val="000000"/>
                </a:solidFill>
                <a:latin typeface="Arial" charset="0"/>
                <a:ea typeface="ＭＳ Ｐゴシック"/>
                <a:cs typeface="ＭＳ Ｐゴシック"/>
              </a:endParaRPr>
            </a:p>
          </p:txBody>
        </p:sp>
      </p:grpSp>
      <p:grpSp>
        <p:nvGrpSpPr>
          <p:cNvPr id="56" name="Group 55">
            <a:extLst>
              <a:ext uri="{FF2B5EF4-FFF2-40B4-BE49-F238E27FC236}">
                <a16:creationId xmlns:a16="http://schemas.microsoft.com/office/drawing/2014/main" id="{9C06EFF4-5CF3-EE47-94ED-E2EA31575F1F}"/>
              </a:ext>
            </a:extLst>
          </p:cNvPr>
          <p:cNvGrpSpPr/>
          <p:nvPr/>
        </p:nvGrpSpPr>
        <p:grpSpPr>
          <a:xfrm>
            <a:off x="350184" y="2265222"/>
            <a:ext cx="6976403" cy="2392344"/>
            <a:chOff x="350184" y="2265222"/>
            <a:chExt cx="6976403" cy="2392344"/>
          </a:xfrm>
        </p:grpSpPr>
        <p:sp>
          <p:nvSpPr>
            <p:cNvPr id="33" name="Rectangle 32">
              <a:extLst>
                <a:ext uri="{FF2B5EF4-FFF2-40B4-BE49-F238E27FC236}">
                  <a16:creationId xmlns:a16="http://schemas.microsoft.com/office/drawing/2014/main" id="{8786C7B1-54A8-EA40-BBB1-9883F575D32E}"/>
                </a:ext>
              </a:extLst>
            </p:cNvPr>
            <p:cNvSpPr/>
            <p:nvPr/>
          </p:nvSpPr>
          <p:spPr>
            <a:xfrm>
              <a:off x="3207681" y="3334127"/>
              <a:ext cx="1061610" cy="1323439"/>
            </a:xfrm>
            <a:prstGeom prst="rect">
              <a:avLst/>
            </a:prstGeom>
          </p:spPr>
          <p:txBody>
            <a:bodyPr wrap="squar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Make </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admit /</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deny /</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assess</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decision</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Notify </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Student</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sp>
          <p:nvSpPr>
            <p:cNvPr id="34" name="Rectangle 33">
              <a:extLst>
                <a:ext uri="{FF2B5EF4-FFF2-40B4-BE49-F238E27FC236}">
                  <a16:creationId xmlns:a16="http://schemas.microsoft.com/office/drawing/2014/main" id="{197F1832-FA8E-1548-9B25-D2E7DAA9968F}"/>
                </a:ext>
              </a:extLst>
            </p:cNvPr>
            <p:cNvSpPr/>
            <p:nvPr/>
          </p:nvSpPr>
          <p:spPr>
            <a:xfrm>
              <a:off x="5143323" y="3334127"/>
              <a:ext cx="957561" cy="1323439"/>
            </a:xfrm>
            <a:prstGeom prst="rect">
              <a:avLst/>
            </a:prstGeom>
          </p:spPr>
          <p:txBody>
            <a:bodyPr wrap="non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Confirm</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Other </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Requirements</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(visa, shots,</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writing, …)</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Register</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Orientation</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sp>
          <p:nvSpPr>
            <p:cNvPr id="36" name="AutoShape 4">
              <a:extLst>
                <a:ext uri="{FF2B5EF4-FFF2-40B4-BE49-F238E27FC236}">
                  <a16:creationId xmlns:a16="http://schemas.microsoft.com/office/drawing/2014/main" id="{F8531575-9BA1-964B-82BF-E51B642D83E5}"/>
                </a:ext>
              </a:extLst>
            </p:cNvPr>
            <p:cNvSpPr>
              <a:spLocks noChangeArrowheads="1"/>
            </p:cNvSpPr>
            <p:nvPr/>
          </p:nvSpPr>
          <p:spPr bwMode="auto">
            <a:xfrm>
              <a:off x="949121" y="2265222"/>
              <a:ext cx="5743779" cy="1028462"/>
            </a:xfrm>
            <a:prstGeom prst="roundRect">
              <a:avLst>
                <a:gd name="adj" fmla="val 12495"/>
              </a:avLst>
            </a:prstGeom>
            <a:solidFill>
              <a:srgbClr val="CCFFFF"/>
            </a:solidFill>
            <a:ln w="190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lstStyle/>
            <a:p>
              <a:pPr algn="l" eaLnBrk="1" hangingPunct="1">
                <a:lnSpc>
                  <a:spcPct val="100000"/>
                </a:lnSpc>
                <a:spcBef>
                  <a:spcPct val="0"/>
                </a:spcBef>
                <a:buClrTx/>
                <a:buFontTx/>
                <a:buNone/>
                <a:defRPr/>
              </a:pPr>
              <a:endParaRPr lang="en-US" sz="1600" b="1" i="1">
                <a:solidFill>
                  <a:srgbClr val="000000"/>
                </a:solidFill>
                <a:cs typeface="ＭＳ Ｐゴシック" charset="0"/>
              </a:endParaRPr>
            </a:p>
          </p:txBody>
        </p:sp>
        <p:sp>
          <p:nvSpPr>
            <p:cNvPr id="37" name="Text Box 10">
              <a:extLst>
                <a:ext uri="{FF2B5EF4-FFF2-40B4-BE49-F238E27FC236}">
                  <a16:creationId xmlns:a16="http://schemas.microsoft.com/office/drawing/2014/main" id="{B09B0282-3813-7E4C-BCF5-74321FE786E3}"/>
                </a:ext>
              </a:extLst>
            </p:cNvPr>
            <p:cNvSpPr txBox="1">
              <a:spLocks noChangeArrowheads="1"/>
            </p:cNvSpPr>
            <p:nvPr/>
          </p:nvSpPr>
          <p:spPr bwMode="auto">
            <a:xfrm>
              <a:off x="3505163" y="2265222"/>
              <a:ext cx="2043957" cy="25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eaLnBrk="1" hangingPunct="1">
                <a:lnSpc>
                  <a:spcPct val="90000"/>
                </a:lnSpc>
                <a:spcBef>
                  <a:spcPct val="0"/>
                </a:spcBef>
                <a:buClrTx/>
                <a:buFontTx/>
                <a:buNone/>
                <a:defRPr/>
              </a:pPr>
              <a:r>
                <a:rPr lang="en-US" sz="1200" i="1" dirty="0">
                  <a:solidFill>
                    <a:srgbClr val="000000"/>
                  </a:solidFill>
                  <a:latin typeface="+mn-lt"/>
                  <a:cs typeface="ＭＳ Ｐゴシック" charset="0"/>
                </a:rPr>
                <a:t>Admit and Onboard a Student</a:t>
              </a:r>
            </a:p>
          </p:txBody>
        </p:sp>
        <p:sp>
          <p:nvSpPr>
            <p:cNvPr id="38" name="AutoShape 18">
              <a:extLst>
                <a:ext uri="{FF2B5EF4-FFF2-40B4-BE49-F238E27FC236}">
                  <a16:creationId xmlns:a16="http://schemas.microsoft.com/office/drawing/2014/main" id="{7FBD8CAE-C91E-7540-9A7D-00BBEFDAF5DE}"/>
                </a:ext>
              </a:extLst>
            </p:cNvPr>
            <p:cNvSpPr>
              <a:spLocks noChangeArrowheads="1"/>
            </p:cNvSpPr>
            <p:nvPr/>
          </p:nvSpPr>
          <p:spPr bwMode="auto">
            <a:xfrm>
              <a:off x="1035909" y="2531724"/>
              <a:ext cx="612292" cy="67641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dirty="0">
                  <a:solidFill>
                    <a:srgbClr val="000000"/>
                  </a:solidFill>
                  <a:cs typeface="Arial" charset="0"/>
                </a:rPr>
                <a:t>Recruit</a:t>
              </a:r>
            </a:p>
            <a:p>
              <a:pPr eaLnBrk="1" hangingPunct="1">
                <a:lnSpc>
                  <a:spcPct val="100000"/>
                </a:lnSpc>
                <a:spcBef>
                  <a:spcPct val="0"/>
                </a:spcBef>
                <a:buClrTx/>
                <a:buFontTx/>
                <a:buNone/>
              </a:pPr>
              <a:r>
                <a:rPr lang="en-US" sz="1000" i="1" dirty="0">
                  <a:solidFill>
                    <a:srgbClr val="000000"/>
                  </a:solidFill>
                  <a:cs typeface="Arial" charset="0"/>
                </a:rPr>
                <a:t>Prospect</a:t>
              </a:r>
            </a:p>
          </p:txBody>
        </p:sp>
        <p:sp>
          <p:nvSpPr>
            <p:cNvPr id="39" name="AutoShape 19">
              <a:extLst>
                <a:ext uri="{FF2B5EF4-FFF2-40B4-BE49-F238E27FC236}">
                  <a16:creationId xmlns:a16="http://schemas.microsoft.com/office/drawing/2014/main" id="{14D26EF9-7682-DB4E-A92C-C98376984EE7}"/>
                </a:ext>
              </a:extLst>
            </p:cNvPr>
            <p:cNvSpPr>
              <a:spLocks noChangeArrowheads="1"/>
            </p:cNvSpPr>
            <p:nvPr/>
          </p:nvSpPr>
          <p:spPr bwMode="auto">
            <a:xfrm>
              <a:off x="1699924" y="2531724"/>
              <a:ext cx="720453" cy="67641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dirty="0">
                  <a:solidFill>
                    <a:srgbClr val="000000"/>
                  </a:solidFill>
                  <a:cs typeface="Arial" charset="0"/>
                </a:rPr>
                <a:t>Complete</a:t>
              </a:r>
            </a:p>
            <a:p>
              <a:pPr eaLnBrk="1" hangingPunct="1">
                <a:lnSpc>
                  <a:spcPct val="100000"/>
                </a:lnSpc>
                <a:spcBef>
                  <a:spcPct val="0"/>
                </a:spcBef>
                <a:buClrTx/>
                <a:buFontTx/>
                <a:buNone/>
              </a:pPr>
              <a:r>
                <a:rPr lang="en-US" sz="1000" i="1" dirty="0">
                  <a:solidFill>
                    <a:srgbClr val="000000"/>
                  </a:solidFill>
                  <a:cs typeface="Arial" charset="0"/>
                </a:rPr>
                <a:t>Application</a:t>
              </a:r>
            </a:p>
          </p:txBody>
        </p:sp>
        <p:sp>
          <p:nvSpPr>
            <p:cNvPr id="40" name="AutoShape 20">
              <a:extLst>
                <a:ext uri="{FF2B5EF4-FFF2-40B4-BE49-F238E27FC236}">
                  <a16:creationId xmlns:a16="http://schemas.microsoft.com/office/drawing/2014/main" id="{62EE4120-EE57-B746-9CE9-165871A86FFC}"/>
                </a:ext>
              </a:extLst>
            </p:cNvPr>
            <p:cNvSpPr>
              <a:spLocks noChangeArrowheads="1"/>
            </p:cNvSpPr>
            <p:nvPr/>
          </p:nvSpPr>
          <p:spPr bwMode="auto">
            <a:xfrm>
              <a:off x="3183767" y="2531724"/>
              <a:ext cx="552651" cy="676542"/>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dirty="0">
                  <a:solidFill>
                    <a:srgbClr val="000000"/>
                  </a:solidFill>
                  <a:cs typeface="Arial" charset="0"/>
                </a:rPr>
                <a:t>Admit</a:t>
              </a:r>
            </a:p>
            <a:p>
              <a:pPr eaLnBrk="1" hangingPunct="1">
                <a:lnSpc>
                  <a:spcPct val="100000"/>
                </a:lnSpc>
                <a:spcBef>
                  <a:spcPct val="0"/>
                </a:spcBef>
                <a:buClrTx/>
                <a:buFontTx/>
                <a:buNone/>
              </a:pPr>
              <a:r>
                <a:rPr lang="en-US" sz="1000" i="1" dirty="0">
                  <a:solidFill>
                    <a:srgbClr val="000000"/>
                  </a:solidFill>
                  <a:cs typeface="Arial" charset="0"/>
                </a:rPr>
                <a:t>Student</a:t>
              </a:r>
            </a:p>
          </p:txBody>
        </p:sp>
        <p:sp>
          <p:nvSpPr>
            <p:cNvPr id="41" name="AutoShape 21">
              <a:extLst>
                <a:ext uri="{FF2B5EF4-FFF2-40B4-BE49-F238E27FC236}">
                  <a16:creationId xmlns:a16="http://schemas.microsoft.com/office/drawing/2014/main" id="{5DACD0C3-AC81-F54D-A3B7-FDC6C2ACA278}"/>
                </a:ext>
              </a:extLst>
            </p:cNvPr>
            <p:cNvSpPr>
              <a:spLocks noChangeArrowheads="1"/>
            </p:cNvSpPr>
            <p:nvPr/>
          </p:nvSpPr>
          <p:spPr bwMode="auto">
            <a:xfrm>
              <a:off x="5088231" y="2531724"/>
              <a:ext cx="878535" cy="67641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dirty="0">
                  <a:solidFill>
                    <a:srgbClr val="000000"/>
                  </a:solidFill>
                  <a:cs typeface="Arial" charset="0"/>
                </a:rPr>
                <a:t>Complete</a:t>
              </a:r>
            </a:p>
            <a:p>
              <a:pPr eaLnBrk="1" hangingPunct="1">
                <a:lnSpc>
                  <a:spcPct val="100000"/>
                </a:lnSpc>
                <a:spcBef>
                  <a:spcPct val="0"/>
                </a:spcBef>
                <a:buClrTx/>
                <a:buFontTx/>
                <a:buNone/>
              </a:pPr>
              <a:r>
                <a:rPr lang="en-US" sz="1000" i="1" dirty="0">
                  <a:solidFill>
                    <a:srgbClr val="000000"/>
                  </a:solidFill>
                  <a:cs typeface="Arial" charset="0"/>
                </a:rPr>
                <a:t>Pre-</a:t>
              </a:r>
            </a:p>
            <a:p>
              <a:pPr eaLnBrk="1" hangingPunct="1">
                <a:lnSpc>
                  <a:spcPct val="100000"/>
                </a:lnSpc>
                <a:spcBef>
                  <a:spcPct val="0"/>
                </a:spcBef>
                <a:buClrTx/>
                <a:buFontTx/>
                <a:buNone/>
              </a:pPr>
              <a:r>
                <a:rPr lang="en-US" sz="1000" i="1" dirty="0">
                  <a:solidFill>
                    <a:srgbClr val="000000"/>
                  </a:solidFill>
                  <a:cs typeface="Arial" charset="0"/>
                </a:rPr>
                <a:t>Enrollment</a:t>
              </a:r>
            </a:p>
            <a:p>
              <a:pPr eaLnBrk="1" hangingPunct="1">
                <a:lnSpc>
                  <a:spcPct val="100000"/>
                </a:lnSpc>
                <a:spcBef>
                  <a:spcPct val="0"/>
                </a:spcBef>
                <a:buClrTx/>
                <a:buFontTx/>
                <a:buNone/>
              </a:pPr>
              <a:r>
                <a:rPr lang="en-US" sz="1000" i="1" dirty="0">
                  <a:solidFill>
                    <a:srgbClr val="000000"/>
                  </a:solidFill>
                  <a:cs typeface="Arial" charset="0"/>
                </a:rPr>
                <a:t>Requirements</a:t>
              </a:r>
            </a:p>
          </p:txBody>
        </p:sp>
        <p:sp>
          <p:nvSpPr>
            <p:cNvPr id="42" name="AutoShape 22">
              <a:extLst>
                <a:ext uri="{FF2B5EF4-FFF2-40B4-BE49-F238E27FC236}">
                  <a16:creationId xmlns:a16="http://schemas.microsoft.com/office/drawing/2014/main" id="{93C382F8-8E81-F94F-A0FF-FE1FAC411E0B}"/>
                </a:ext>
              </a:extLst>
            </p:cNvPr>
            <p:cNvSpPr>
              <a:spLocks noChangeArrowheads="1"/>
            </p:cNvSpPr>
            <p:nvPr/>
          </p:nvSpPr>
          <p:spPr bwMode="auto">
            <a:xfrm>
              <a:off x="6018489" y="2531724"/>
              <a:ext cx="598338" cy="67641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dirty="0">
                  <a:solidFill>
                    <a:srgbClr val="000000"/>
                  </a:solidFill>
                  <a:cs typeface="Arial" charset="0"/>
                </a:rPr>
                <a:t>Register</a:t>
              </a:r>
            </a:p>
            <a:p>
              <a:pPr eaLnBrk="1" hangingPunct="1">
                <a:lnSpc>
                  <a:spcPct val="100000"/>
                </a:lnSpc>
                <a:spcBef>
                  <a:spcPct val="0"/>
                </a:spcBef>
                <a:buClrTx/>
                <a:buFontTx/>
                <a:buNone/>
              </a:pPr>
              <a:r>
                <a:rPr lang="en-US" sz="1000" i="1" dirty="0">
                  <a:solidFill>
                    <a:srgbClr val="000000"/>
                  </a:solidFill>
                  <a:cs typeface="Arial" charset="0"/>
                </a:rPr>
                <a:t>Student</a:t>
              </a:r>
            </a:p>
            <a:p>
              <a:pPr eaLnBrk="1" hangingPunct="1">
                <a:lnSpc>
                  <a:spcPct val="100000"/>
                </a:lnSpc>
                <a:spcBef>
                  <a:spcPct val="0"/>
                </a:spcBef>
                <a:buClrTx/>
                <a:buFontTx/>
                <a:buNone/>
              </a:pPr>
              <a:r>
                <a:rPr lang="en-US" sz="1000" i="1" dirty="0">
                  <a:solidFill>
                    <a:srgbClr val="000000"/>
                  </a:solidFill>
                  <a:cs typeface="Arial" charset="0"/>
                </a:rPr>
                <a:t>in</a:t>
              </a:r>
            </a:p>
            <a:p>
              <a:pPr eaLnBrk="1" hangingPunct="1">
                <a:lnSpc>
                  <a:spcPct val="100000"/>
                </a:lnSpc>
                <a:spcBef>
                  <a:spcPct val="0"/>
                </a:spcBef>
                <a:buClrTx/>
                <a:buFontTx/>
                <a:buNone/>
              </a:pPr>
              <a:r>
                <a:rPr lang="en-US" sz="1000" i="1" dirty="0">
                  <a:solidFill>
                    <a:srgbClr val="000000"/>
                  </a:solidFill>
                  <a:cs typeface="Arial" charset="0"/>
                </a:rPr>
                <a:t>Classes</a:t>
              </a:r>
            </a:p>
          </p:txBody>
        </p:sp>
        <p:sp>
          <p:nvSpPr>
            <p:cNvPr id="43" name="AutoShape 23">
              <a:extLst>
                <a:ext uri="{FF2B5EF4-FFF2-40B4-BE49-F238E27FC236}">
                  <a16:creationId xmlns:a16="http://schemas.microsoft.com/office/drawing/2014/main" id="{6BA75ADC-1CD4-C942-9B5D-CF6EE077E29E}"/>
                </a:ext>
              </a:extLst>
            </p:cNvPr>
            <p:cNvSpPr>
              <a:spLocks noChangeArrowheads="1"/>
            </p:cNvSpPr>
            <p:nvPr/>
          </p:nvSpPr>
          <p:spPr bwMode="auto">
            <a:xfrm>
              <a:off x="3788141" y="2531724"/>
              <a:ext cx="631436" cy="676542"/>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a:solidFill>
                    <a:srgbClr val="000000"/>
                  </a:solidFill>
                  <a:cs typeface="Arial" charset="0"/>
                </a:rPr>
                <a:t>Award </a:t>
              </a:r>
            </a:p>
            <a:p>
              <a:pPr eaLnBrk="1" hangingPunct="1">
                <a:lnSpc>
                  <a:spcPct val="100000"/>
                </a:lnSpc>
                <a:spcBef>
                  <a:spcPct val="0"/>
                </a:spcBef>
                <a:buClrTx/>
                <a:buFontTx/>
                <a:buNone/>
              </a:pPr>
              <a:r>
                <a:rPr lang="en-US" sz="1000" i="1">
                  <a:solidFill>
                    <a:srgbClr val="000000"/>
                  </a:solidFill>
                  <a:cs typeface="Arial" charset="0"/>
                </a:rPr>
                <a:t>Financial </a:t>
              </a:r>
            </a:p>
            <a:p>
              <a:pPr eaLnBrk="1" hangingPunct="1">
                <a:lnSpc>
                  <a:spcPct val="100000"/>
                </a:lnSpc>
                <a:spcBef>
                  <a:spcPct val="0"/>
                </a:spcBef>
                <a:buClrTx/>
                <a:buFontTx/>
                <a:buNone/>
              </a:pPr>
              <a:r>
                <a:rPr lang="en-US" sz="1000" i="1">
                  <a:solidFill>
                    <a:srgbClr val="000000"/>
                  </a:solidFill>
                  <a:cs typeface="Arial" charset="0"/>
                </a:rPr>
                <a:t>Aid</a:t>
              </a:r>
            </a:p>
          </p:txBody>
        </p:sp>
        <p:sp>
          <p:nvSpPr>
            <p:cNvPr id="44" name="AutoShape 24">
              <a:extLst>
                <a:ext uri="{FF2B5EF4-FFF2-40B4-BE49-F238E27FC236}">
                  <a16:creationId xmlns:a16="http://schemas.microsoft.com/office/drawing/2014/main" id="{A661B0C6-259F-2142-8466-30C1BEFC0137}"/>
                </a:ext>
              </a:extLst>
            </p:cNvPr>
            <p:cNvSpPr>
              <a:spLocks noChangeArrowheads="1"/>
            </p:cNvSpPr>
            <p:nvPr/>
          </p:nvSpPr>
          <p:spPr bwMode="auto">
            <a:xfrm>
              <a:off x="2472100" y="2531724"/>
              <a:ext cx="659944" cy="676542"/>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a:solidFill>
                    <a:srgbClr val="000000"/>
                  </a:solidFill>
                  <a:cs typeface="Arial" charset="0"/>
                </a:rPr>
                <a:t>Assess</a:t>
              </a:r>
            </a:p>
            <a:p>
              <a:pPr eaLnBrk="1" hangingPunct="1">
                <a:lnSpc>
                  <a:spcPct val="100000"/>
                </a:lnSpc>
                <a:spcBef>
                  <a:spcPct val="0"/>
                </a:spcBef>
                <a:buClrTx/>
                <a:buFontTx/>
                <a:buNone/>
              </a:pPr>
              <a:r>
                <a:rPr lang="en-US" sz="1000" i="1">
                  <a:solidFill>
                    <a:srgbClr val="000000"/>
                  </a:solidFill>
                  <a:cs typeface="Arial" charset="0"/>
                </a:rPr>
                <a:t>Applicant</a:t>
              </a:r>
            </a:p>
          </p:txBody>
        </p:sp>
        <p:sp>
          <p:nvSpPr>
            <p:cNvPr id="45" name="AutoShape 20">
              <a:extLst>
                <a:ext uri="{FF2B5EF4-FFF2-40B4-BE49-F238E27FC236}">
                  <a16:creationId xmlns:a16="http://schemas.microsoft.com/office/drawing/2014/main" id="{A1D51C35-C8D8-E646-BFF5-2F767E8C165D}"/>
                </a:ext>
              </a:extLst>
            </p:cNvPr>
            <p:cNvSpPr>
              <a:spLocks noChangeArrowheads="1"/>
            </p:cNvSpPr>
            <p:nvPr/>
          </p:nvSpPr>
          <p:spPr bwMode="auto">
            <a:xfrm>
              <a:off x="4471300" y="2531724"/>
              <a:ext cx="565208" cy="676542"/>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eaLnBrk="1" hangingPunct="1">
                <a:lnSpc>
                  <a:spcPct val="100000"/>
                </a:lnSpc>
                <a:spcBef>
                  <a:spcPct val="0"/>
                </a:spcBef>
                <a:buClrTx/>
                <a:buFontTx/>
                <a:buNone/>
              </a:pPr>
              <a:r>
                <a:rPr lang="en-US" sz="1000" i="1">
                  <a:solidFill>
                    <a:srgbClr val="000000"/>
                  </a:solidFill>
                  <a:cs typeface="Arial" charset="0"/>
                </a:rPr>
                <a:t>Grant</a:t>
              </a:r>
            </a:p>
            <a:p>
              <a:pPr eaLnBrk="1" hangingPunct="1">
                <a:lnSpc>
                  <a:spcPct val="100000"/>
                </a:lnSpc>
                <a:spcBef>
                  <a:spcPct val="0"/>
                </a:spcBef>
                <a:buClrTx/>
                <a:buFontTx/>
                <a:buNone/>
              </a:pPr>
              <a:r>
                <a:rPr lang="en-US" sz="1000" i="1">
                  <a:solidFill>
                    <a:srgbClr val="000000"/>
                  </a:solidFill>
                  <a:cs typeface="Arial" charset="0"/>
                </a:rPr>
                <a:t>Housing</a:t>
              </a:r>
            </a:p>
          </p:txBody>
        </p:sp>
        <p:sp>
          <p:nvSpPr>
            <p:cNvPr id="46" name="Line 34">
              <a:extLst>
                <a:ext uri="{FF2B5EF4-FFF2-40B4-BE49-F238E27FC236}">
                  <a16:creationId xmlns:a16="http://schemas.microsoft.com/office/drawing/2014/main" id="{25814A43-B877-AA45-BBC8-3895E9F12462}"/>
                </a:ext>
              </a:extLst>
            </p:cNvPr>
            <p:cNvSpPr>
              <a:spLocks noChangeShapeType="1"/>
            </p:cNvSpPr>
            <p:nvPr/>
          </p:nvSpPr>
          <p:spPr bwMode="auto">
            <a:xfrm flipV="1">
              <a:off x="624395" y="2792912"/>
              <a:ext cx="314040" cy="7438"/>
            </a:xfrm>
            <a:prstGeom prst="line">
              <a:avLst/>
            </a:prstGeom>
            <a:noFill/>
            <a:ln w="12700">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algn="l" eaLnBrk="1" fontAlgn="auto" hangingPunct="1">
                <a:lnSpc>
                  <a:spcPct val="100000"/>
                </a:lnSpc>
                <a:spcBef>
                  <a:spcPts val="0"/>
                </a:spcBef>
                <a:spcAft>
                  <a:spcPts val="0"/>
                </a:spcAft>
                <a:buClrTx/>
                <a:buFontTx/>
                <a:buNone/>
              </a:pPr>
              <a:endParaRPr lang="en-US">
                <a:solidFill>
                  <a:srgbClr val="000000"/>
                </a:solidFill>
                <a:latin typeface="Arial"/>
                <a:ea typeface="ＭＳ Ｐゴシック"/>
                <a:cs typeface="ＭＳ Ｐゴシック"/>
              </a:endParaRPr>
            </a:p>
          </p:txBody>
        </p:sp>
        <p:sp>
          <p:nvSpPr>
            <p:cNvPr id="47" name="Oval 35">
              <a:extLst>
                <a:ext uri="{FF2B5EF4-FFF2-40B4-BE49-F238E27FC236}">
                  <a16:creationId xmlns:a16="http://schemas.microsoft.com/office/drawing/2014/main" id="{F4E88088-157B-5740-95B9-18120CD5CD01}"/>
                </a:ext>
              </a:extLst>
            </p:cNvPr>
            <p:cNvSpPr>
              <a:spLocks noChangeArrowheads="1"/>
            </p:cNvSpPr>
            <p:nvPr/>
          </p:nvSpPr>
          <p:spPr bwMode="auto">
            <a:xfrm>
              <a:off x="350184" y="2668587"/>
              <a:ext cx="263525" cy="263525"/>
            </a:xfrm>
            <a:prstGeom prst="ellipse">
              <a:avLst/>
            </a:prstGeom>
            <a:solidFill>
              <a:srgbClr val="66FF66"/>
            </a:solidFill>
            <a:ln w="12700">
              <a:solidFill>
                <a:schemeClr val="tx1"/>
              </a:solidFill>
              <a:round/>
              <a:headEnd/>
              <a:tailEnd/>
            </a:ln>
          </p:spPr>
          <p:txBody>
            <a:bodyPr wrap="none" anchor="ctr">
              <a:spAutoFit/>
            </a:bodyPr>
            <a:lstStyle/>
            <a:p>
              <a:pPr fontAlgn="auto">
                <a:spcAft>
                  <a:spcPts val="0"/>
                </a:spcAft>
                <a:buClr>
                  <a:srgbClr val="000000"/>
                </a:buClr>
              </a:pPr>
              <a:endParaRPr lang="en-CA">
                <a:solidFill>
                  <a:srgbClr val="000000"/>
                </a:solidFill>
                <a:latin typeface="Arial"/>
                <a:ea typeface="+mn-ea"/>
                <a:cs typeface="Arial" charset="0"/>
              </a:endParaRPr>
            </a:p>
          </p:txBody>
        </p:sp>
        <p:sp>
          <p:nvSpPr>
            <p:cNvPr id="48" name="Line 36">
              <a:extLst>
                <a:ext uri="{FF2B5EF4-FFF2-40B4-BE49-F238E27FC236}">
                  <a16:creationId xmlns:a16="http://schemas.microsoft.com/office/drawing/2014/main" id="{F59E6C84-325C-4E4A-B94A-E17A487C5108}"/>
                </a:ext>
              </a:extLst>
            </p:cNvPr>
            <p:cNvSpPr>
              <a:spLocks noChangeShapeType="1"/>
            </p:cNvSpPr>
            <p:nvPr/>
          </p:nvSpPr>
          <p:spPr bwMode="auto">
            <a:xfrm>
              <a:off x="6703586" y="2792752"/>
              <a:ext cx="359475" cy="160"/>
            </a:xfrm>
            <a:prstGeom prst="line">
              <a:avLst/>
            </a:prstGeom>
            <a:noFill/>
            <a:ln w="12700">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algn="l" eaLnBrk="1" fontAlgn="auto" hangingPunct="1">
                <a:lnSpc>
                  <a:spcPct val="100000"/>
                </a:lnSpc>
                <a:spcBef>
                  <a:spcPts val="0"/>
                </a:spcBef>
                <a:spcAft>
                  <a:spcPts val="0"/>
                </a:spcAft>
                <a:buClrTx/>
                <a:buFontTx/>
                <a:buNone/>
              </a:pPr>
              <a:endParaRPr lang="en-US">
                <a:solidFill>
                  <a:srgbClr val="000000"/>
                </a:solidFill>
                <a:latin typeface="Arial"/>
                <a:ea typeface="ＭＳ Ｐゴシック"/>
                <a:cs typeface="ＭＳ Ｐゴシック"/>
              </a:endParaRPr>
            </a:p>
          </p:txBody>
        </p:sp>
        <p:sp>
          <p:nvSpPr>
            <p:cNvPr id="49" name="Oval 35">
              <a:extLst>
                <a:ext uri="{FF2B5EF4-FFF2-40B4-BE49-F238E27FC236}">
                  <a16:creationId xmlns:a16="http://schemas.microsoft.com/office/drawing/2014/main" id="{E4A1E57F-F4BF-2F4E-9274-B87F0FBC32FF}"/>
                </a:ext>
              </a:extLst>
            </p:cNvPr>
            <p:cNvSpPr>
              <a:spLocks noChangeArrowheads="1"/>
            </p:cNvSpPr>
            <p:nvPr/>
          </p:nvSpPr>
          <p:spPr bwMode="auto">
            <a:xfrm>
              <a:off x="7063062" y="2661151"/>
              <a:ext cx="263525" cy="263525"/>
            </a:xfrm>
            <a:prstGeom prst="ellipse">
              <a:avLst/>
            </a:prstGeom>
            <a:solidFill>
              <a:srgbClr val="FF0000"/>
            </a:solidFill>
            <a:ln w="38100">
              <a:solidFill>
                <a:schemeClr val="tx1"/>
              </a:solidFill>
              <a:round/>
              <a:headEnd/>
              <a:tailEnd/>
            </a:ln>
          </p:spPr>
          <p:txBody>
            <a:bodyPr wrap="none" anchor="ctr">
              <a:spAutoFit/>
            </a:bodyPr>
            <a:lstStyle/>
            <a:p>
              <a:pPr fontAlgn="auto">
                <a:spcAft>
                  <a:spcPts val="0"/>
                </a:spcAft>
                <a:buClr>
                  <a:srgbClr val="000000"/>
                </a:buClr>
              </a:pPr>
              <a:endParaRPr lang="en-CA">
                <a:solidFill>
                  <a:srgbClr val="000000"/>
                </a:solidFill>
                <a:latin typeface="Arial"/>
                <a:ea typeface="+mn-ea"/>
                <a:cs typeface="Arial" charset="0"/>
              </a:endParaRPr>
            </a:p>
          </p:txBody>
        </p:sp>
        <p:sp>
          <p:nvSpPr>
            <p:cNvPr id="50" name="Rectangle 49">
              <a:extLst>
                <a:ext uri="{FF2B5EF4-FFF2-40B4-BE49-F238E27FC236}">
                  <a16:creationId xmlns:a16="http://schemas.microsoft.com/office/drawing/2014/main" id="{6C584D58-2269-764E-AA31-D811F8C49200}"/>
                </a:ext>
              </a:extLst>
            </p:cNvPr>
            <p:cNvSpPr/>
            <p:nvPr/>
          </p:nvSpPr>
          <p:spPr>
            <a:xfrm>
              <a:off x="992967" y="3334127"/>
              <a:ext cx="729934" cy="1169551"/>
            </a:xfrm>
            <a:prstGeom prst="rect">
              <a:avLst/>
            </a:prstGeom>
          </p:spPr>
          <p:txBody>
            <a:bodyPr wrap="non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Identify</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Suspects</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Qualify</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Prospects</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Engage</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Prospect</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sp>
          <p:nvSpPr>
            <p:cNvPr id="51" name="Rectangle 50">
              <a:extLst>
                <a:ext uri="{FF2B5EF4-FFF2-40B4-BE49-F238E27FC236}">
                  <a16:creationId xmlns:a16="http://schemas.microsoft.com/office/drawing/2014/main" id="{717159D0-6DDC-C246-BF48-32BEB943D4FF}"/>
                </a:ext>
              </a:extLst>
            </p:cNvPr>
            <p:cNvSpPr/>
            <p:nvPr/>
          </p:nvSpPr>
          <p:spPr>
            <a:xfrm>
              <a:off x="1716825" y="3334127"/>
              <a:ext cx="786040" cy="1169551"/>
            </a:xfrm>
            <a:prstGeom prst="rect">
              <a:avLst/>
            </a:prstGeom>
          </p:spPr>
          <p:txBody>
            <a:bodyPr wrap="non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Collect</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App Fee</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Initiate</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Application</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Submit</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Application</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sp>
          <p:nvSpPr>
            <p:cNvPr id="52" name="Rectangle 51">
              <a:extLst>
                <a:ext uri="{FF2B5EF4-FFF2-40B4-BE49-F238E27FC236}">
                  <a16:creationId xmlns:a16="http://schemas.microsoft.com/office/drawing/2014/main" id="{9472CB55-8436-E846-8BB4-76A6620B461B}"/>
                </a:ext>
              </a:extLst>
            </p:cNvPr>
            <p:cNvSpPr/>
            <p:nvPr/>
          </p:nvSpPr>
          <p:spPr>
            <a:xfrm>
              <a:off x="2490347" y="3334127"/>
              <a:ext cx="786040" cy="1169551"/>
            </a:xfrm>
            <a:prstGeom prst="rect">
              <a:avLst/>
            </a:prstGeom>
          </p:spPr>
          <p:txBody>
            <a:bodyPr wrap="non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Confirm</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Application</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Evaluate</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Application</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Verify</a:t>
              </a:r>
              <a:br>
                <a:rPr lang="en-US" sz="1000" dirty="0">
                  <a:solidFill>
                    <a:srgbClr val="000000"/>
                  </a:solidFill>
                  <a:latin typeface="Arial" panose="020B0604020202020204" pitchFamily="34" charset="0"/>
                  <a:cs typeface="Arial" panose="020B0604020202020204" pitchFamily="34" charset="0"/>
                </a:rPr>
              </a:br>
              <a:r>
                <a:rPr lang="en-US" sz="1000" dirty="0" err="1">
                  <a:solidFill>
                    <a:srgbClr val="000000"/>
                  </a:solidFill>
                  <a:latin typeface="Arial" panose="020B0604020202020204" pitchFamily="34" charset="0"/>
                  <a:cs typeface="Arial" panose="020B0604020202020204" pitchFamily="34" charset="0"/>
                </a:rPr>
                <a:t>Req</a:t>
              </a:r>
              <a:r>
                <a:rPr lang="uk-UA" sz="1000" dirty="0">
                  <a:solidFill>
                    <a:srgbClr val="000000"/>
                  </a:solidFill>
                  <a:latin typeface="Arial" panose="020B0604020202020204" pitchFamily="34" charset="0"/>
                  <a:cs typeface="Arial" panose="020B0604020202020204" pitchFamily="34" charset="0"/>
                </a:rPr>
                <a:t>'</a:t>
              </a:r>
              <a:r>
                <a:rPr lang="en-US" sz="1000" dirty="0" err="1">
                  <a:solidFill>
                    <a:srgbClr val="000000"/>
                  </a:solidFill>
                  <a:latin typeface="Arial" panose="020B0604020202020204" pitchFamily="34" charset="0"/>
                  <a:cs typeface="Arial" panose="020B0604020202020204" pitchFamily="34" charset="0"/>
                </a:rPr>
                <a:t>ts</a:t>
              </a:r>
              <a:endParaRPr lang="en-US" sz="1000" dirty="0">
                <a:solidFill>
                  <a:srgbClr val="000000"/>
                </a:solidFill>
                <a:latin typeface="Arial" panose="020B0604020202020204" pitchFamily="34" charset="0"/>
                <a:cs typeface="Arial" panose="020B0604020202020204" pitchFamily="34" charset="0"/>
              </a:endParaRP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sp>
          <p:nvSpPr>
            <p:cNvPr id="53" name="Rectangle 52">
              <a:extLst>
                <a:ext uri="{FF2B5EF4-FFF2-40B4-BE49-F238E27FC236}">
                  <a16:creationId xmlns:a16="http://schemas.microsoft.com/office/drawing/2014/main" id="{15F44317-10D0-F541-A25E-E87DF9FA956F}"/>
                </a:ext>
              </a:extLst>
            </p:cNvPr>
            <p:cNvSpPr/>
            <p:nvPr/>
          </p:nvSpPr>
          <p:spPr>
            <a:xfrm>
              <a:off x="3776560" y="3334127"/>
              <a:ext cx="752376" cy="1169551"/>
            </a:xfrm>
            <a:prstGeom prst="rect">
              <a:avLst/>
            </a:prstGeom>
          </p:spPr>
          <p:txBody>
            <a:bodyPr wrap="non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Receive</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FAFSA</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Assess</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Need</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Determine</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Aid</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sp>
          <p:nvSpPr>
            <p:cNvPr id="54" name="Rectangle 53">
              <a:extLst>
                <a:ext uri="{FF2B5EF4-FFF2-40B4-BE49-F238E27FC236}">
                  <a16:creationId xmlns:a16="http://schemas.microsoft.com/office/drawing/2014/main" id="{5C08AB4C-447A-A643-B527-8C8A3FF5050E}"/>
                </a:ext>
              </a:extLst>
            </p:cNvPr>
            <p:cNvSpPr/>
            <p:nvPr/>
          </p:nvSpPr>
          <p:spPr>
            <a:xfrm>
              <a:off x="4439550" y="3334127"/>
              <a:ext cx="829321" cy="1323439"/>
            </a:xfrm>
            <a:prstGeom prst="rect">
              <a:avLst/>
            </a:prstGeom>
          </p:spPr>
          <p:txBody>
            <a:bodyPr wrap="non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Provide</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Housing </a:t>
              </a:r>
              <a:br>
                <a:rPr lang="en-US" sz="1000" dirty="0">
                  <a:solidFill>
                    <a:srgbClr val="000000"/>
                  </a:solidFill>
                  <a:latin typeface="Arial" panose="020B0604020202020204" pitchFamily="34" charset="0"/>
                  <a:cs typeface="Arial" panose="020B0604020202020204" pitchFamily="34" charset="0"/>
                </a:rPr>
              </a:br>
              <a:r>
                <a:rPr lang="en-US" sz="1000" dirty="0" err="1">
                  <a:solidFill>
                    <a:srgbClr val="000000"/>
                  </a:solidFill>
                  <a:latin typeface="Arial" panose="020B0604020202020204" pitchFamily="34" charset="0"/>
                  <a:cs typeface="Arial" panose="020B0604020202020204" pitchFamily="34" charset="0"/>
                </a:rPr>
                <a:t>Req</a:t>
              </a:r>
              <a:r>
                <a:rPr lang="uk-UA" sz="1000" dirty="0">
                  <a:solidFill>
                    <a:srgbClr val="000000"/>
                  </a:solidFill>
                  <a:latin typeface="Arial" panose="020B0604020202020204" pitchFamily="34" charset="0"/>
                  <a:cs typeface="Arial" panose="020B0604020202020204" pitchFamily="34" charset="0"/>
                </a:rPr>
                <a:t>'</a:t>
              </a:r>
              <a:r>
                <a:rPr lang="en-US" sz="1000" dirty="0" err="1">
                  <a:solidFill>
                    <a:srgbClr val="000000"/>
                  </a:solidFill>
                  <a:latin typeface="Arial" panose="020B0604020202020204" pitchFamily="34" charset="0"/>
                  <a:cs typeface="Arial" panose="020B0604020202020204" pitchFamily="34" charset="0"/>
                </a:rPr>
                <a:t>ts</a:t>
              </a:r>
              <a:endParaRPr lang="en-US" sz="1000" dirty="0">
                <a:solidFill>
                  <a:srgbClr val="000000"/>
                </a:solidFill>
                <a:latin typeface="Arial" panose="020B0604020202020204" pitchFamily="34" charset="0"/>
                <a:cs typeface="Arial" panose="020B0604020202020204" pitchFamily="34" charset="0"/>
              </a:endParaRP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Assess</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Application</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Provide</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Alternatives</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sp>
          <p:nvSpPr>
            <p:cNvPr id="55" name="Rectangle 54">
              <a:extLst>
                <a:ext uri="{FF2B5EF4-FFF2-40B4-BE49-F238E27FC236}">
                  <a16:creationId xmlns:a16="http://schemas.microsoft.com/office/drawing/2014/main" id="{DC21108F-92D1-2343-80EC-B71FA76EC368}"/>
                </a:ext>
              </a:extLst>
            </p:cNvPr>
            <p:cNvSpPr/>
            <p:nvPr/>
          </p:nvSpPr>
          <p:spPr>
            <a:xfrm>
              <a:off x="6051192" y="3334127"/>
              <a:ext cx="693066" cy="1323439"/>
            </a:xfrm>
            <a:prstGeom prst="rect">
              <a:avLst/>
            </a:prstGeom>
          </p:spPr>
          <p:txBody>
            <a:bodyPr wrap="none" lIns="36000" rIns="36000">
              <a:spAutoFit/>
            </a:bodyPr>
            <a:lstStyle/>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Identify</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Courses</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Create </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Class</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Schedule</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Register</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Classes</a:t>
              </a:r>
            </a:p>
            <a:p>
              <a:pPr marL="88900" indent="-88900" algn="l" fontAlgn="auto">
                <a:spcAft>
                  <a:spcPts val="0"/>
                </a:spcAft>
                <a:buClr>
                  <a:srgbClr val="000000"/>
                </a:buClr>
                <a:buFont typeface="Arial"/>
                <a:buChar char="•"/>
              </a:pPr>
              <a:r>
                <a:rPr lang="en-US" sz="1000" dirty="0">
                  <a:solidFill>
                    <a:srgbClr val="000000"/>
                  </a:solidFill>
                  <a:latin typeface="Arial" panose="020B0604020202020204" pitchFamily="34" charset="0"/>
                  <a:cs typeface="Arial" panose="020B0604020202020204" pitchFamily="34" charset="0"/>
                </a:rPr>
                <a:t>etc.</a:t>
              </a:r>
            </a:p>
          </p:txBody>
        </p:sp>
      </p:grpSp>
      <p:sp>
        <p:nvSpPr>
          <p:cNvPr id="57" name="Rectangle 8">
            <a:extLst>
              <a:ext uri="{FF2B5EF4-FFF2-40B4-BE49-F238E27FC236}">
                <a16:creationId xmlns:a16="http://schemas.microsoft.com/office/drawing/2014/main" id="{3C4CDEDB-76E0-A548-AAD7-B1B628992BCE}"/>
              </a:ext>
            </a:extLst>
          </p:cNvPr>
          <p:cNvSpPr>
            <a:spLocks noChangeArrowheads="1"/>
          </p:cNvSpPr>
          <p:nvPr/>
        </p:nvSpPr>
        <p:spPr bwMode="auto">
          <a:xfrm>
            <a:off x="350184" y="4676702"/>
            <a:ext cx="4608136" cy="2031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4763" indent="-4763" algn="l" eaLnBrk="1" hangingPunct="1">
              <a:lnSpc>
                <a:spcPct val="100000"/>
              </a:lnSpc>
              <a:spcBef>
                <a:spcPct val="0"/>
              </a:spcBef>
              <a:buClrTx/>
              <a:buFontTx/>
              <a:buNone/>
              <a:defRPr/>
            </a:pPr>
            <a:r>
              <a:rPr lang="en-US" dirty="0">
                <a:latin typeface="Calibri" panose="020F0502020204030204" pitchFamily="34" charset="0"/>
                <a:cs typeface="Calibri" panose="020F0502020204030204" pitchFamily="34" charset="0"/>
              </a:rPr>
              <a:t>I always build an Augmented Scope Model – </a:t>
            </a:r>
          </a:p>
          <a:p>
            <a:pPr marL="227013" indent="-227013" algn="l" eaLnBrk="1" hangingPunct="1">
              <a:lnSpc>
                <a:spcPct val="100000"/>
              </a:lnSpc>
              <a:spcBef>
                <a:spcPct val="0"/>
              </a:spcBef>
              <a:buClrTx/>
              <a:buFont typeface="+mj-lt"/>
              <a:buAutoNum type="arabicPeriod"/>
              <a:defRPr/>
            </a:pPr>
            <a:r>
              <a:rPr lang="en-US" i="1" dirty="0">
                <a:latin typeface="Calibri" panose="020F0502020204030204" pitchFamily="34" charset="0"/>
                <a:cs typeface="Calibri" panose="020F0502020204030204" pitchFamily="34" charset="0"/>
              </a:rPr>
              <a:t>What</a:t>
            </a:r>
            <a:r>
              <a:rPr lang="en-US" dirty="0">
                <a:latin typeface="Calibri" panose="020F0502020204030204" pitchFamily="34" charset="0"/>
                <a:cs typeface="Calibri" panose="020F0502020204030204" pitchFamily="34" charset="0"/>
              </a:rPr>
              <a:t> the </a:t>
            </a:r>
            <a:r>
              <a:rPr lang="en-US" i="1" dirty="0">
                <a:latin typeface="Calibri" panose="020F0502020204030204" pitchFamily="34" charset="0"/>
                <a:cs typeface="Calibri" panose="020F0502020204030204" pitchFamily="34" charset="0"/>
              </a:rPr>
              <a:t>detailed</a:t>
            </a:r>
            <a:r>
              <a:rPr lang="en-US" dirty="0">
                <a:latin typeface="Calibri" panose="020F0502020204030204" pitchFamily="34" charset="0"/>
                <a:cs typeface="Calibri" panose="020F0502020204030204" pitchFamily="34" charset="0"/>
              </a:rPr>
              <a:t> activities are, e.g. “Register Class” (verb + noun) </a:t>
            </a:r>
          </a:p>
          <a:p>
            <a:pPr marL="227013" indent="-227013" algn="l" eaLnBrk="1" hangingPunct="1">
              <a:lnSpc>
                <a:spcPct val="100000"/>
              </a:lnSpc>
              <a:spcBef>
                <a:spcPct val="0"/>
              </a:spcBef>
              <a:buClrTx/>
              <a:buFont typeface="+mj-lt"/>
              <a:buAutoNum type="arabicPeriod"/>
              <a:defRPr/>
            </a:pPr>
            <a:r>
              <a:rPr lang="en-US" dirty="0">
                <a:latin typeface="Calibri" panose="020F0502020204030204" pitchFamily="34" charset="0"/>
                <a:cs typeface="Calibri" panose="020F0502020204030204" pitchFamily="34" charset="0"/>
              </a:rPr>
              <a:t>Add </a:t>
            </a:r>
            <a:r>
              <a:rPr lang="en-US" i="1" dirty="0">
                <a:latin typeface="Calibri" panose="020F0502020204030204" pitchFamily="34" charset="0"/>
                <a:cs typeface="Calibri" panose="020F0502020204030204" pitchFamily="34" charset="0"/>
              </a:rPr>
              <a:t>who</a:t>
            </a:r>
            <a:r>
              <a:rPr lang="en-US" dirty="0">
                <a:latin typeface="Calibri" panose="020F0502020204030204" pitchFamily="34" charset="0"/>
                <a:cs typeface="Calibri" panose="020F0502020204030204" pitchFamily="34" charset="0"/>
              </a:rPr>
              <a:t> and </a:t>
            </a:r>
            <a:r>
              <a:rPr lang="en-US" i="1" dirty="0">
                <a:latin typeface="Calibri" panose="020F0502020204030204" pitchFamily="34" charset="0"/>
                <a:cs typeface="Calibri" panose="020F0502020204030204" pitchFamily="34" charset="0"/>
              </a:rPr>
              <a:t>how</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e,g</a:t>
            </a:r>
            <a:r>
              <a:rPr lang="en-US"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Advisor</a:t>
            </a:r>
            <a:r>
              <a:rPr lang="en-US" dirty="0">
                <a:latin typeface="Calibri" panose="020F0502020204030204" pitchFamily="34" charset="0"/>
                <a:cs typeface="Calibri" panose="020F0502020204030204" pitchFamily="34" charset="0"/>
              </a:rPr>
              <a:t> Register Class </a:t>
            </a:r>
            <a:r>
              <a:rPr lang="en-US" i="1" dirty="0">
                <a:latin typeface="Calibri" panose="020F0502020204030204" pitchFamily="34" charset="0"/>
                <a:cs typeface="Calibri" panose="020F0502020204030204" pitchFamily="34" charset="0"/>
              </a:rPr>
              <a:t>via SIS</a:t>
            </a:r>
            <a:r>
              <a:rPr lang="en-US" dirty="0">
                <a:latin typeface="Calibri" panose="020F0502020204030204" pitchFamily="34" charset="0"/>
                <a:cs typeface="Calibri" panose="020F0502020204030204" pitchFamily="34" charset="0"/>
              </a:rPr>
              <a:t>”</a:t>
            </a:r>
          </a:p>
          <a:p>
            <a:pPr algn="l" eaLnBrk="1" hangingPunct="1">
              <a:lnSpc>
                <a:spcPct val="100000"/>
              </a:lnSpc>
              <a:spcBef>
                <a:spcPct val="0"/>
              </a:spcBef>
              <a:buClrTx/>
              <a:defRPr/>
            </a:pPr>
            <a:r>
              <a:rPr lang="en-US" dirty="0">
                <a:latin typeface="Calibri" panose="020F0502020204030204" pitchFamily="34" charset="0"/>
                <a:cs typeface="Calibri" panose="020F0502020204030204" pitchFamily="34" charset="0"/>
              </a:rPr>
              <a:t>This is often good enough! – no need for an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as-is swimlane diagram / workflow model </a:t>
            </a:r>
          </a:p>
        </p:txBody>
      </p:sp>
      <p:sp>
        <p:nvSpPr>
          <p:cNvPr id="58" name="Rectangle 8">
            <a:extLst>
              <a:ext uri="{FF2B5EF4-FFF2-40B4-BE49-F238E27FC236}">
                <a16:creationId xmlns:a16="http://schemas.microsoft.com/office/drawing/2014/main" id="{C5FEA6CC-384F-6D49-8B0E-3DC74A73982D}"/>
              </a:ext>
            </a:extLst>
          </p:cNvPr>
          <p:cNvSpPr>
            <a:spLocks noChangeArrowheads="1"/>
          </p:cNvSpPr>
          <p:nvPr/>
        </p:nvSpPr>
        <p:spPr bwMode="auto">
          <a:xfrm>
            <a:off x="9271367" y="3200587"/>
            <a:ext cx="2611468" cy="1477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4763" indent="-4763" algn="l" eaLnBrk="1" hangingPunct="1">
              <a:lnSpc>
                <a:spcPct val="100000"/>
              </a:lnSpc>
              <a:spcBef>
                <a:spcPct val="0"/>
              </a:spcBef>
              <a:buClrTx/>
              <a:buFontTx/>
              <a:buNone/>
              <a:defRPr/>
            </a:pPr>
            <a:r>
              <a:rPr lang="en-US" dirty="0">
                <a:latin typeface="Calibri" panose="020F0502020204030204" pitchFamily="34" charset="0"/>
                <a:cs typeface="Calibri" panose="020F0502020204030204" pitchFamily="34" charset="0"/>
              </a:rPr>
              <a:t>Optionally,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model initial Workflow – </a:t>
            </a:r>
          </a:p>
          <a:p>
            <a:pPr marL="138113" indent="-138113" algn="l" eaLnBrk="1" hangingPunct="1">
              <a:lnSpc>
                <a:spcPct val="100000"/>
              </a:lnSpc>
              <a:spcBef>
                <a:spcPct val="0"/>
              </a:spcBef>
              <a:buClrTx/>
              <a:buFont typeface="Arial" panose="020B0604020202020204" pitchFamily="34" charset="0"/>
              <a:buChar char="•"/>
              <a:defRPr/>
            </a:pPr>
            <a:r>
              <a:rPr lang="en-US" dirty="0">
                <a:latin typeface="Calibri" panose="020F0502020204030204" pitchFamily="34" charset="0"/>
                <a:cs typeface="Calibri" panose="020F0502020204030204" pitchFamily="34" charset="0"/>
              </a:rPr>
              <a:t>Simplicity – minimal symbols and detail</a:t>
            </a:r>
          </a:p>
          <a:p>
            <a:pPr marL="138113" indent="-138113" algn="l" eaLnBrk="1" hangingPunct="1">
              <a:lnSpc>
                <a:spcPct val="100000"/>
              </a:lnSpc>
              <a:spcBef>
                <a:spcPct val="0"/>
              </a:spcBef>
              <a:buClrTx/>
              <a:buFont typeface="Arial" panose="020B0604020202020204" pitchFamily="34" charset="0"/>
              <a:buChar char="•"/>
              <a:defRPr/>
            </a:pPr>
            <a:r>
              <a:rPr lang="en-US" dirty="0">
                <a:latin typeface="Calibri" panose="020F0502020204030204" pitchFamily="34" charset="0"/>
                <a:cs typeface="Calibri" panose="020F0502020204030204" pitchFamily="34" charset="0"/>
              </a:rPr>
              <a:t>“Flow first, detail later!”</a:t>
            </a:r>
          </a:p>
        </p:txBody>
      </p:sp>
      <p:sp>
        <p:nvSpPr>
          <p:cNvPr id="59" name="AutoShape 11">
            <a:extLst>
              <a:ext uri="{FF2B5EF4-FFF2-40B4-BE49-F238E27FC236}">
                <a16:creationId xmlns:a16="http://schemas.microsoft.com/office/drawing/2014/main" id="{D446DBF4-BA54-1C4F-BFD2-10E550B1D38C}"/>
              </a:ext>
            </a:extLst>
          </p:cNvPr>
          <p:cNvSpPr>
            <a:spLocks noChangeArrowheads="1"/>
          </p:cNvSpPr>
          <p:nvPr/>
        </p:nvSpPr>
        <p:spPr bwMode="auto">
          <a:xfrm>
            <a:off x="7885139" y="828190"/>
            <a:ext cx="2692245" cy="12957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eaLnBrk="0" hangingPunct="0">
              <a:lnSpc>
                <a:spcPct val="100000"/>
              </a:lnSpc>
              <a:spcBef>
                <a:spcPct val="0"/>
              </a:spcBef>
              <a:buClrTx/>
              <a:buFontTx/>
              <a:buNone/>
            </a:pPr>
            <a:r>
              <a:rPr lang="en-US" dirty="0">
                <a:cs typeface="Arial" panose="020B0604020202020204" pitchFamily="34" charset="0"/>
              </a:rPr>
              <a:t>The goal is to </a:t>
            </a:r>
            <a:r>
              <a:rPr lang="en-US" i="1" dirty="0">
                <a:cs typeface="Arial" panose="020B0604020202020204" pitchFamily="34" charset="0"/>
              </a:rPr>
              <a:t>understand</a:t>
            </a:r>
            <a:r>
              <a:rPr lang="en-US" dirty="0">
                <a:cs typeface="Arial" panose="020B0604020202020204" pitchFamily="34" charset="0"/>
              </a:rPr>
              <a:t> the as-is process, not document it in </a:t>
            </a:r>
            <a:r>
              <a:rPr lang="en-US" i="1" dirty="0">
                <a:cs typeface="Arial" panose="020B0604020202020204" pitchFamily="34" charset="0"/>
              </a:rPr>
              <a:t>excruciating detail!</a:t>
            </a:r>
          </a:p>
        </p:txBody>
      </p:sp>
      <p:sp>
        <p:nvSpPr>
          <p:cNvPr id="5" name="Rectangle 4">
            <a:extLst>
              <a:ext uri="{FF2B5EF4-FFF2-40B4-BE49-F238E27FC236}">
                <a16:creationId xmlns:a16="http://schemas.microsoft.com/office/drawing/2014/main" id="{8F1C4BDB-D716-FE03-EB61-A16F3F2FAFD1}"/>
              </a:ext>
            </a:extLst>
          </p:cNvPr>
          <p:cNvSpPr/>
          <p:nvPr/>
        </p:nvSpPr>
        <p:spPr>
          <a:xfrm>
            <a:off x="6017341" y="4141784"/>
            <a:ext cx="737462" cy="3285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A95DCD6-15DF-F5BE-84D0-8E347B7E8253}"/>
              </a:ext>
            </a:extLst>
          </p:cNvPr>
          <p:cNvGrpSpPr/>
          <p:nvPr/>
        </p:nvGrpSpPr>
        <p:grpSpPr>
          <a:xfrm>
            <a:off x="6754803" y="4076916"/>
            <a:ext cx="2309684" cy="461665"/>
            <a:chOff x="6754803" y="4076916"/>
            <a:chExt cx="2309684" cy="461665"/>
          </a:xfrm>
        </p:grpSpPr>
        <p:sp>
          <p:nvSpPr>
            <p:cNvPr id="7" name="Rectangle 6">
              <a:extLst>
                <a:ext uri="{FF2B5EF4-FFF2-40B4-BE49-F238E27FC236}">
                  <a16:creationId xmlns:a16="http://schemas.microsoft.com/office/drawing/2014/main" id="{D294FDF0-A25C-27FC-8583-3CE075AEB389}"/>
                </a:ext>
              </a:extLst>
            </p:cNvPr>
            <p:cNvSpPr/>
            <p:nvPr/>
          </p:nvSpPr>
          <p:spPr>
            <a:xfrm>
              <a:off x="7125526" y="4076916"/>
              <a:ext cx="1938961" cy="461665"/>
            </a:xfrm>
            <a:prstGeom prst="rect">
              <a:avLst/>
            </a:prstGeom>
            <a:ln w="19050">
              <a:solidFill>
                <a:srgbClr val="FF0000"/>
              </a:solidFill>
            </a:ln>
          </p:spPr>
          <p:txBody>
            <a:bodyPr wrap="square">
              <a:spAutoFit/>
            </a:bodyPr>
            <a:lstStyle/>
            <a:p>
              <a:pPr eaLnBrk="0" hangingPunct="0">
                <a:lnSpc>
                  <a:spcPct val="80000"/>
                </a:lnSpc>
                <a:spcBef>
                  <a:spcPct val="32000"/>
                </a:spcBef>
                <a:buClr>
                  <a:srgbClr val="000000"/>
                </a:buClr>
                <a:tabLst>
                  <a:tab pos="482600" algn="l"/>
                </a:tabLst>
                <a:defRPr/>
              </a:pPr>
              <a:r>
                <a:rPr lang="en-US" sz="1000" dirty="0">
                  <a:solidFill>
                    <a:srgbClr val="000000"/>
                  </a:solidFill>
                  <a:latin typeface="Arial"/>
                  <a:ea typeface="ＭＳ Ｐゴシック" charset="0"/>
                </a:rPr>
                <a:t>Who: 	Registration Assistant</a:t>
              </a:r>
              <a:br>
                <a:rPr lang="en-US" sz="1000" dirty="0">
                  <a:solidFill>
                    <a:srgbClr val="000000"/>
                  </a:solidFill>
                  <a:latin typeface="Arial"/>
                  <a:ea typeface="ＭＳ Ｐゴシック" charset="0"/>
                </a:rPr>
              </a:br>
              <a:r>
                <a:rPr lang="en-US" sz="1000" dirty="0">
                  <a:solidFill>
                    <a:srgbClr val="000000"/>
                  </a:solidFill>
                  <a:latin typeface="Arial"/>
                  <a:ea typeface="ＭＳ Ｐゴシック" charset="0"/>
                </a:rPr>
                <a:t>What: 	Register Classes</a:t>
              </a:r>
              <a:br>
                <a:rPr lang="en-US" sz="1000" dirty="0">
                  <a:solidFill>
                    <a:srgbClr val="000000"/>
                  </a:solidFill>
                  <a:latin typeface="Arial"/>
                  <a:ea typeface="ＭＳ Ｐゴシック" charset="0"/>
                </a:rPr>
              </a:br>
              <a:r>
                <a:rPr lang="en-US" sz="1000" dirty="0">
                  <a:solidFill>
                    <a:srgbClr val="000000"/>
                  </a:solidFill>
                  <a:latin typeface="Arial"/>
                  <a:ea typeface="ＭＳ Ｐゴシック" charset="0"/>
                </a:rPr>
                <a:t>How: 	via Workday SRS</a:t>
              </a:r>
            </a:p>
          </p:txBody>
        </p:sp>
        <p:cxnSp>
          <p:nvCxnSpPr>
            <p:cNvPr id="8" name="Straight Arrow Connector 7">
              <a:extLst>
                <a:ext uri="{FF2B5EF4-FFF2-40B4-BE49-F238E27FC236}">
                  <a16:creationId xmlns:a16="http://schemas.microsoft.com/office/drawing/2014/main" id="{8B36B375-740B-570B-3F52-15BE7AC95BB0}"/>
                </a:ext>
              </a:extLst>
            </p:cNvPr>
            <p:cNvCxnSpPr>
              <a:cxnSpLocks/>
              <a:stCxn id="5" idx="3"/>
              <a:endCxn id="7" idx="1"/>
            </p:cNvCxnSpPr>
            <p:nvPr/>
          </p:nvCxnSpPr>
          <p:spPr>
            <a:xfrm>
              <a:off x="6754803" y="4306038"/>
              <a:ext cx="370723" cy="1711"/>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794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9" presetClass="entr" presetSubtype="0" fill="hold" nodeType="withEffect">
                                  <p:stCondLst>
                                    <p:cond delay="0"/>
                                  </p:stCondLst>
                                  <p:childTnLst>
                                    <p:set>
                                      <p:cBhvr>
                                        <p:cTn id="14" dur="1" fill="hold">
                                          <p:stCondLst>
                                            <p:cond delay="0"/>
                                          </p:stCondLst>
                                        </p:cTn>
                                        <p:tgtEl>
                                          <p:spTgt spid="57">
                                            <p:txEl>
                                              <p:pRg st="0" end="0"/>
                                            </p:txEl>
                                          </p:spTgt>
                                        </p:tgtEl>
                                        <p:attrNameLst>
                                          <p:attrName>style.visibility</p:attrName>
                                        </p:attrNameLst>
                                      </p:cBhvr>
                                      <p:to>
                                        <p:strVal val="visible"/>
                                      </p:to>
                                    </p:set>
                                    <p:animEffect transition="in" filter="dissolve">
                                      <p:cBhvr>
                                        <p:cTn id="15" dur="500"/>
                                        <p:tgtEl>
                                          <p:spTgt spid="5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7">
                                            <p:txEl>
                                              <p:pRg st="1" end="1"/>
                                            </p:txEl>
                                          </p:spTgt>
                                        </p:tgtEl>
                                        <p:attrNameLst>
                                          <p:attrName>style.visibility</p:attrName>
                                        </p:attrNameLst>
                                      </p:cBhvr>
                                      <p:to>
                                        <p:strVal val="visible"/>
                                      </p:to>
                                    </p:set>
                                    <p:animEffect transition="in" filter="dissolve">
                                      <p:cBhvr>
                                        <p:cTn id="20" dur="500"/>
                                        <p:tgtEl>
                                          <p:spTgt spid="5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7">
                                            <p:txEl>
                                              <p:pRg st="2" end="2"/>
                                            </p:txEl>
                                          </p:spTgt>
                                        </p:tgtEl>
                                        <p:attrNameLst>
                                          <p:attrName>style.visibility</p:attrName>
                                        </p:attrNameLst>
                                      </p:cBhvr>
                                      <p:to>
                                        <p:strVal val="visible"/>
                                      </p:to>
                                    </p:set>
                                    <p:animEffect transition="in" filter="dissolve">
                                      <p:cBhvr>
                                        <p:cTn id="30" dur="500"/>
                                        <p:tgtEl>
                                          <p:spTgt spid="5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7">
                                            <p:txEl>
                                              <p:pRg st="3" end="3"/>
                                            </p:txEl>
                                          </p:spTgt>
                                        </p:tgtEl>
                                        <p:attrNameLst>
                                          <p:attrName>style.visibility</p:attrName>
                                        </p:attrNameLst>
                                      </p:cBhvr>
                                      <p:to>
                                        <p:strVal val="visible"/>
                                      </p:to>
                                    </p:set>
                                    <p:animEffect transition="in" filter="dissolve">
                                      <p:cBhvr>
                                        <p:cTn id="40" dur="500"/>
                                        <p:tgtEl>
                                          <p:spTgt spid="5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Effect transition="in" filter="dissolve">
                                      <p:cBhvr>
                                        <p:cTn id="45" dur="500"/>
                                        <p:tgtEl>
                                          <p:spTgt spid="5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58">
                                            <p:txEl>
                                              <p:pRg st="1" end="1"/>
                                            </p:txEl>
                                          </p:spTgt>
                                        </p:tgtEl>
                                        <p:attrNameLst>
                                          <p:attrName>style.visibility</p:attrName>
                                        </p:attrNameLst>
                                      </p:cBhvr>
                                      <p:to>
                                        <p:strVal val="visible"/>
                                      </p:to>
                                    </p:set>
                                    <p:animEffect transition="in" filter="dissolve">
                                      <p:cBhvr>
                                        <p:cTn id="55" dur="500"/>
                                        <p:tgtEl>
                                          <p:spTgt spid="58">
                                            <p:txEl>
                                              <p:pRg st="1" end="1"/>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58">
                                            <p:txEl>
                                              <p:pRg st="2" end="2"/>
                                            </p:txEl>
                                          </p:spTgt>
                                        </p:tgtEl>
                                        <p:attrNameLst>
                                          <p:attrName>style.visibility</p:attrName>
                                        </p:attrNameLst>
                                      </p:cBhvr>
                                      <p:to>
                                        <p:strVal val="visible"/>
                                      </p:to>
                                    </p:set>
                                    <p:animEffect transition="in" filter="dissolve">
                                      <p:cBhvr>
                                        <p:cTn id="58" dur="500"/>
                                        <p:tgtEl>
                                          <p:spTgt spid="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US" sz="2800" dirty="0">
                <a:latin typeface="Arial" charset="0"/>
              </a:rPr>
              <a:t>Simple Swimlane Diagrams – </a:t>
            </a:r>
            <a:r>
              <a:rPr lang="en-US" sz="2800" dirty="0" err="1">
                <a:latin typeface="Arial" charset="0"/>
              </a:rPr>
              <a:t>maximise</a:t>
            </a:r>
            <a:r>
              <a:rPr lang="en-US" sz="2800" dirty="0">
                <a:latin typeface="Arial" charset="0"/>
              </a:rPr>
              <a:t> their strengths</a:t>
            </a:r>
          </a:p>
        </p:txBody>
      </p:sp>
      <p:graphicFrame>
        <p:nvGraphicFramePr>
          <p:cNvPr id="40962" name="Object 3"/>
          <p:cNvGraphicFramePr>
            <a:graphicFrameLocks noChangeAspect="1"/>
          </p:cNvGraphicFramePr>
          <p:nvPr/>
        </p:nvGraphicFramePr>
        <p:xfrm>
          <a:off x="372937" y="878878"/>
          <a:ext cx="8274050" cy="5438775"/>
        </p:xfrm>
        <a:graphic>
          <a:graphicData uri="http://schemas.openxmlformats.org/presentationml/2006/ole">
            <mc:AlternateContent xmlns:mc="http://schemas.openxmlformats.org/markup-compatibility/2006">
              <mc:Choice xmlns:v="urn:schemas-microsoft-com:vml" Requires="v">
                <p:oleObj name="Visio" r:id="rId3" imgW="9398000" imgH="6172200" progId="Visio.Drawing.11">
                  <p:embed/>
                </p:oleObj>
              </mc:Choice>
              <mc:Fallback>
                <p:oleObj name="Visio" r:id="rId3" imgW="9398000" imgH="6172200" progId="Visio.Drawing.11">
                  <p:embed/>
                  <p:pic>
                    <p:nvPicPr>
                      <p:cNvPr id="4096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37" y="878878"/>
                        <a:ext cx="8274050" cy="5438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6" name="Group 5">
            <a:extLst>
              <a:ext uri="{FF2B5EF4-FFF2-40B4-BE49-F238E27FC236}">
                <a16:creationId xmlns:a16="http://schemas.microsoft.com/office/drawing/2014/main" id="{68BD33BF-BF21-414A-87CB-548E6F8191E9}"/>
              </a:ext>
            </a:extLst>
          </p:cNvPr>
          <p:cNvGrpSpPr/>
          <p:nvPr/>
        </p:nvGrpSpPr>
        <p:grpSpPr>
          <a:xfrm>
            <a:off x="5503742" y="4931840"/>
            <a:ext cx="1779588" cy="1293684"/>
            <a:chOff x="5503742" y="5156428"/>
            <a:chExt cx="1779588" cy="1293684"/>
          </a:xfrm>
        </p:grpSpPr>
        <p:sp>
          <p:nvSpPr>
            <p:cNvPr id="1781766" name="Text Box 6"/>
            <p:cNvSpPr txBox="1">
              <a:spLocks noChangeArrowheads="1"/>
            </p:cNvSpPr>
            <p:nvPr/>
          </p:nvSpPr>
          <p:spPr bwMode="auto">
            <a:xfrm>
              <a:off x="5503742" y="5661178"/>
              <a:ext cx="1779588" cy="788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0"/>
                </a:spcBef>
                <a:spcAft>
                  <a:spcPct val="0"/>
                </a:spcAft>
                <a:buClr>
                  <a:srgbClr val="000000"/>
                </a:buClr>
                <a:defRPr/>
              </a:pPr>
              <a:r>
                <a:rPr lang="en-US" sz="1400" b="1" i="1" dirty="0">
                  <a:solidFill>
                    <a:srgbClr val="FF0000"/>
                  </a:solidFill>
                  <a:cs typeface="ＭＳ Ｐゴシック" charset="0"/>
                </a:rPr>
                <a:t>Step:</a:t>
              </a:r>
            </a:p>
            <a:p>
              <a:pPr eaLnBrk="0" fontAlgn="base" hangingPunct="0">
                <a:lnSpc>
                  <a:spcPct val="80000"/>
                </a:lnSpc>
                <a:spcBef>
                  <a:spcPct val="0"/>
                </a:spcBef>
                <a:spcAft>
                  <a:spcPct val="0"/>
                </a:spcAft>
                <a:buClr>
                  <a:srgbClr val="000000"/>
                </a:buClr>
                <a:defRPr/>
              </a:pPr>
              <a:r>
                <a:rPr lang="en-US" sz="1400" dirty="0">
                  <a:solidFill>
                    <a:srgbClr val="000000"/>
                  </a:solidFill>
                  <a:cs typeface="ＭＳ Ｐゴシック" charset="0"/>
                </a:rPr>
                <a:t>An activity or step carried out by one or more actors.</a:t>
              </a:r>
            </a:p>
          </p:txBody>
        </p:sp>
        <p:sp>
          <p:nvSpPr>
            <p:cNvPr id="1781779" name="Freeform 19"/>
            <p:cNvSpPr>
              <a:spLocks/>
            </p:cNvSpPr>
            <p:nvPr/>
          </p:nvSpPr>
          <p:spPr bwMode="auto">
            <a:xfrm>
              <a:off x="6140777" y="5156428"/>
              <a:ext cx="565867" cy="621772"/>
            </a:xfrm>
            <a:custGeom>
              <a:avLst/>
              <a:gdLst>
                <a:gd name="T0" fmla="*/ 0 w 279"/>
                <a:gd name="T1" fmla="*/ 2147483647 h 391"/>
                <a:gd name="T2" fmla="*/ 2147483647 w 279"/>
                <a:gd name="T3" fmla="*/ 2147483647 h 391"/>
                <a:gd name="T4" fmla="*/ 2147483647 w 279"/>
                <a:gd name="T5" fmla="*/ 2147483647 h 391"/>
                <a:gd name="T6" fmla="*/ 2147483647 w 279"/>
                <a:gd name="T7" fmla="*/ 2147483647 h 391"/>
                <a:gd name="T8" fmla="*/ 2147483647 w 279"/>
                <a:gd name="T9" fmla="*/ 0 h 3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391">
                  <a:moveTo>
                    <a:pt x="0" y="391"/>
                  </a:moveTo>
                  <a:cubicBezTo>
                    <a:pt x="62" y="387"/>
                    <a:pt x="123" y="374"/>
                    <a:pt x="167" y="349"/>
                  </a:cubicBezTo>
                  <a:cubicBezTo>
                    <a:pt x="211" y="324"/>
                    <a:pt x="255" y="286"/>
                    <a:pt x="267" y="242"/>
                  </a:cubicBezTo>
                  <a:cubicBezTo>
                    <a:pt x="279" y="198"/>
                    <a:pt x="273" y="122"/>
                    <a:pt x="242" y="82"/>
                  </a:cubicBezTo>
                  <a:cubicBezTo>
                    <a:pt x="211" y="42"/>
                    <a:pt x="116" y="17"/>
                    <a:pt x="83" y="0"/>
                  </a:cubicBezTo>
                </a:path>
              </a:pathLst>
            </a:custGeom>
            <a:noFill/>
            <a:ln w="19050" cap="flat" cmpd="sng">
              <a:solidFill>
                <a:srgbClr val="FF0000"/>
              </a:solidFill>
              <a:prstDash val="solid"/>
              <a:round/>
              <a:headEnd type="none" w="med" len="med"/>
              <a:tailEnd type="triangle"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algn="ctr" defTabSz="914400"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grpSp>
        <p:nvGrpSpPr>
          <p:cNvPr id="7" name="Group 6">
            <a:extLst>
              <a:ext uri="{FF2B5EF4-FFF2-40B4-BE49-F238E27FC236}">
                <a16:creationId xmlns:a16="http://schemas.microsoft.com/office/drawing/2014/main" id="{12268814-1B16-844F-B865-764ED29550FF}"/>
              </a:ext>
            </a:extLst>
          </p:cNvPr>
          <p:cNvGrpSpPr/>
          <p:nvPr/>
        </p:nvGrpSpPr>
        <p:grpSpPr>
          <a:xfrm>
            <a:off x="5795837" y="2558453"/>
            <a:ext cx="1655763" cy="1305573"/>
            <a:chOff x="5795837" y="2783041"/>
            <a:chExt cx="1655763" cy="1305573"/>
          </a:xfrm>
        </p:grpSpPr>
        <p:sp>
          <p:nvSpPr>
            <p:cNvPr id="1781764" name="Text Box 4"/>
            <p:cNvSpPr txBox="1">
              <a:spLocks noChangeArrowheads="1"/>
            </p:cNvSpPr>
            <p:nvPr/>
          </p:nvSpPr>
          <p:spPr bwMode="auto">
            <a:xfrm>
              <a:off x="5795837" y="2783041"/>
              <a:ext cx="1466850" cy="788934"/>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0"/>
                </a:spcBef>
                <a:spcAft>
                  <a:spcPct val="0"/>
                </a:spcAft>
                <a:buClr>
                  <a:srgbClr val="000000"/>
                </a:buClr>
                <a:defRPr/>
              </a:pPr>
              <a:r>
                <a:rPr lang="en-US" sz="1400" b="1" i="1">
                  <a:solidFill>
                    <a:srgbClr val="FF0000"/>
                  </a:solidFill>
                  <a:cs typeface="ＭＳ Ｐゴシック" charset="0"/>
                </a:rPr>
                <a:t>Flow:</a:t>
              </a:r>
            </a:p>
            <a:p>
              <a:pPr eaLnBrk="0" fontAlgn="base" hangingPunct="0">
                <a:lnSpc>
                  <a:spcPct val="80000"/>
                </a:lnSpc>
                <a:spcBef>
                  <a:spcPct val="0"/>
                </a:spcBef>
                <a:spcAft>
                  <a:spcPct val="0"/>
                </a:spcAft>
                <a:buClr>
                  <a:srgbClr val="000000"/>
                </a:buClr>
                <a:defRPr/>
              </a:pPr>
              <a:r>
                <a:rPr lang="en-US" sz="1400">
                  <a:solidFill>
                    <a:srgbClr val="000000"/>
                  </a:solidFill>
                  <a:cs typeface="ＭＳ Ｐゴシック" charset="0"/>
                </a:rPr>
                <a:t>A sequential dependency between steps.</a:t>
              </a:r>
            </a:p>
          </p:txBody>
        </p:sp>
        <p:sp>
          <p:nvSpPr>
            <p:cNvPr id="1781780" name="Freeform 20"/>
            <p:cNvSpPr>
              <a:spLocks/>
            </p:cNvSpPr>
            <p:nvPr/>
          </p:nvSpPr>
          <p:spPr bwMode="auto">
            <a:xfrm>
              <a:off x="6351462" y="2903873"/>
              <a:ext cx="1100138" cy="1184741"/>
            </a:xfrm>
            <a:custGeom>
              <a:avLst/>
              <a:gdLst>
                <a:gd name="T0" fmla="*/ 0 w 693"/>
                <a:gd name="T1" fmla="*/ 2147483647 h 718"/>
                <a:gd name="T2" fmla="*/ 2147483647 w 693"/>
                <a:gd name="T3" fmla="*/ 2147483647 h 718"/>
                <a:gd name="T4" fmla="*/ 2147483647 w 693"/>
                <a:gd name="T5" fmla="*/ 2147483647 h 718"/>
                <a:gd name="T6" fmla="*/ 2147483647 w 693"/>
                <a:gd name="T7" fmla="*/ 2147483647 h 718"/>
                <a:gd name="T8" fmla="*/ 2147483647 w 693"/>
                <a:gd name="T9" fmla="*/ 2147483647 h 718"/>
                <a:gd name="T10" fmla="*/ 2147483647 w 693"/>
                <a:gd name="T11" fmla="*/ 2147483647 h 7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3" h="718">
                  <a:moveTo>
                    <a:pt x="0" y="9"/>
                  </a:moveTo>
                  <a:cubicBezTo>
                    <a:pt x="57" y="10"/>
                    <a:pt x="250" y="0"/>
                    <a:pt x="343" y="17"/>
                  </a:cubicBezTo>
                  <a:cubicBezTo>
                    <a:pt x="436" y="34"/>
                    <a:pt x="506" y="59"/>
                    <a:pt x="560" y="109"/>
                  </a:cubicBezTo>
                  <a:cubicBezTo>
                    <a:pt x="614" y="159"/>
                    <a:pt x="646" y="239"/>
                    <a:pt x="668" y="317"/>
                  </a:cubicBezTo>
                  <a:cubicBezTo>
                    <a:pt x="690" y="395"/>
                    <a:pt x="693" y="509"/>
                    <a:pt x="693" y="576"/>
                  </a:cubicBezTo>
                  <a:cubicBezTo>
                    <a:pt x="693" y="643"/>
                    <a:pt x="672" y="694"/>
                    <a:pt x="668" y="718"/>
                  </a:cubicBezTo>
                </a:path>
              </a:pathLst>
            </a:custGeom>
            <a:noFill/>
            <a:ln w="19050" cap="flat" cmpd="sng">
              <a:solidFill>
                <a:srgbClr val="FF0000"/>
              </a:solidFill>
              <a:prstDash val="solid"/>
              <a:round/>
              <a:headEnd type="none" w="med" len="med"/>
              <a:tailEnd type="triangle"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algn="ctr" defTabSz="914400"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grpSp>
        <p:nvGrpSpPr>
          <p:cNvPr id="5" name="Group 4">
            <a:extLst>
              <a:ext uri="{FF2B5EF4-FFF2-40B4-BE49-F238E27FC236}">
                <a16:creationId xmlns:a16="http://schemas.microsoft.com/office/drawing/2014/main" id="{FCEA125F-FD40-A740-BA9E-74A63AB42E8C}"/>
              </a:ext>
            </a:extLst>
          </p:cNvPr>
          <p:cNvGrpSpPr/>
          <p:nvPr/>
        </p:nvGrpSpPr>
        <p:grpSpPr>
          <a:xfrm>
            <a:off x="812675" y="2931590"/>
            <a:ext cx="2155826" cy="1909175"/>
            <a:chOff x="812675" y="3156178"/>
            <a:chExt cx="2155826" cy="1909175"/>
          </a:xfrm>
        </p:grpSpPr>
        <p:sp>
          <p:nvSpPr>
            <p:cNvPr id="1781767" name="Text Box 7"/>
            <p:cNvSpPr txBox="1">
              <a:spLocks noChangeArrowheads="1"/>
            </p:cNvSpPr>
            <p:nvPr/>
          </p:nvSpPr>
          <p:spPr bwMode="auto">
            <a:xfrm>
              <a:off x="1014288" y="3759354"/>
              <a:ext cx="1954213" cy="1305999"/>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0"/>
                </a:spcBef>
                <a:spcAft>
                  <a:spcPct val="0"/>
                </a:spcAft>
                <a:buClr>
                  <a:srgbClr val="000000"/>
                </a:buClr>
                <a:defRPr/>
              </a:pPr>
              <a:r>
                <a:rPr lang="en-US" sz="1400" b="1" i="1" dirty="0">
                  <a:solidFill>
                    <a:srgbClr val="FF0000"/>
                  </a:solidFill>
                  <a:cs typeface="ＭＳ Ｐゴシック" charset="0"/>
                </a:rPr>
                <a:t>Actor:</a:t>
              </a:r>
            </a:p>
            <a:p>
              <a:pPr eaLnBrk="0" fontAlgn="base" hangingPunct="0">
                <a:lnSpc>
                  <a:spcPct val="80000"/>
                </a:lnSpc>
                <a:spcBef>
                  <a:spcPct val="0"/>
                </a:spcBef>
                <a:spcAft>
                  <a:spcPct val="0"/>
                </a:spcAft>
                <a:buClr>
                  <a:srgbClr val="000000"/>
                </a:buClr>
                <a:defRPr/>
              </a:pPr>
              <a:r>
                <a:rPr lang="en-US" sz="1400" dirty="0">
                  <a:solidFill>
                    <a:srgbClr val="000000"/>
                  </a:solidFill>
                  <a:cs typeface="ＭＳ Ｐゴシック" charset="0"/>
                </a:rPr>
                <a:t>A participant in the process – could be a person, organisation, job, system, tool, or anything else that </a:t>
              </a:r>
              <a:r>
                <a:rPr lang="ja-JP" altLang="en-US" sz="1400" dirty="0">
                  <a:solidFill>
                    <a:srgbClr val="000000"/>
                  </a:solidFill>
                  <a:cs typeface="ＭＳ Ｐゴシック" charset="0"/>
                </a:rPr>
                <a:t>“</a:t>
              </a:r>
              <a:r>
                <a:rPr lang="en-US" sz="1400" dirty="0">
                  <a:solidFill>
                    <a:srgbClr val="000000"/>
                  </a:solidFill>
                  <a:cs typeface="ＭＳ Ｐゴシック" charset="0"/>
                </a:rPr>
                <a:t>holds the work.</a:t>
              </a:r>
              <a:r>
                <a:rPr lang="ja-JP" altLang="en-US" sz="1400" dirty="0">
                  <a:solidFill>
                    <a:srgbClr val="000000"/>
                  </a:solidFill>
                  <a:cs typeface="ＭＳ Ｐゴシック" charset="0"/>
                </a:rPr>
                <a:t>”</a:t>
              </a:r>
              <a:endParaRPr lang="en-US" sz="1400" dirty="0">
                <a:solidFill>
                  <a:srgbClr val="000000"/>
                </a:solidFill>
                <a:cs typeface="ＭＳ Ｐゴシック" charset="0"/>
              </a:endParaRPr>
            </a:p>
          </p:txBody>
        </p:sp>
        <p:sp>
          <p:nvSpPr>
            <p:cNvPr id="1781781" name="Freeform 21"/>
            <p:cNvSpPr>
              <a:spLocks/>
            </p:cNvSpPr>
            <p:nvPr/>
          </p:nvSpPr>
          <p:spPr bwMode="auto">
            <a:xfrm>
              <a:off x="812675" y="3156178"/>
              <a:ext cx="381000" cy="558102"/>
            </a:xfrm>
            <a:custGeom>
              <a:avLst/>
              <a:gdLst>
                <a:gd name="T0" fmla="*/ 2147483647 w 240"/>
                <a:gd name="T1" fmla="*/ 2147483647 h 375"/>
                <a:gd name="T2" fmla="*/ 2147483647 w 240"/>
                <a:gd name="T3" fmla="*/ 2147483647 h 375"/>
                <a:gd name="T4" fmla="*/ 2147483647 w 240"/>
                <a:gd name="T5" fmla="*/ 2147483647 h 375"/>
                <a:gd name="T6" fmla="*/ 0 w 240"/>
                <a:gd name="T7" fmla="*/ 0 h 3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375">
                  <a:moveTo>
                    <a:pt x="234" y="375"/>
                  </a:moveTo>
                  <a:cubicBezTo>
                    <a:pt x="240" y="294"/>
                    <a:pt x="240" y="212"/>
                    <a:pt x="225" y="158"/>
                  </a:cubicBezTo>
                  <a:cubicBezTo>
                    <a:pt x="210" y="104"/>
                    <a:pt x="179" y="76"/>
                    <a:pt x="142" y="50"/>
                  </a:cubicBezTo>
                  <a:cubicBezTo>
                    <a:pt x="105" y="24"/>
                    <a:pt x="30" y="10"/>
                    <a:pt x="0" y="0"/>
                  </a:cubicBezTo>
                </a:path>
              </a:pathLst>
            </a:custGeom>
            <a:noFill/>
            <a:ln w="19050" cap="flat" cmpd="sng">
              <a:solidFill>
                <a:srgbClr val="FF0000"/>
              </a:solidFill>
              <a:prstDash val="solid"/>
              <a:round/>
              <a:headEnd type="none" w="med" len="med"/>
              <a:tailEnd type="triangle"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algn="ctr" defTabSz="914400"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grpSp>
        <p:nvGrpSpPr>
          <p:cNvPr id="8" name="Group 7">
            <a:extLst>
              <a:ext uri="{FF2B5EF4-FFF2-40B4-BE49-F238E27FC236}">
                <a16:creationId xmlns:a16="http://schemas.microsoft.com/office/drawing/2014/main" id="{BFC4C598-6308-8F41-BF20-90899B6C8EEC}"/>
              </a:ext>
            </a:extLst>
          </p:cNvPr>
          <p:cNvGrpSpPr/>
          <p:nvPr/>
        </p:nvGrpSpPr>
        <p:grpSpPr>
          <a:xfrm>
            <a:off x="3516187" y="2652296"/>
            <a:ext cx="2568578" cy="769355"/>
            <a:chOff x="3516187" y="2876884"/>
            <a:chExt cx="2568578" cy="769355"/>
          </a:xfrm>
        </p:grpSpPr>
        <p:sp>
          <p:nvSpPr>
            <p:cNvPr id="1781765" name="Text Box 5"/>
            <p:cNvSpPr txBox="1">
              <a:spLocks noChangeArrowheads="1"/>
            </p:cNvSpPr>
            <p:nvPr/>
          </p:nvSpPr>
          <p:spPr bwMode="auto">
            <a:xfrm>
              <a:off x="4228978" y="2876884"/>
              <a:ext cx="1855787" cy="616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0"/>
                </a:spcBef>
                <a:spcAft>
                  <a:spcPct val="0"/>
                </a:spcAft>
                <a:buClr>
                  <a:srgbClr val="000000"/>
                </a:buClr>
                <a:defRPr/>
              </a:pPr>
              <a:r>
                <a:rPr lang="en-US" sz="1400" b="1" i="1" dirty="0">
                  <a:solidFill>
                    <a:srgbClr val="FF0000"/>
                  </a:solidFill>
                  <a:cs typeface="ＭＳ Ｐゴシック" charset="0"/>
                </a:rPr>
                <a:t>Handoff:</a:t>
              </a:r>
            </a:p>
            <a:p>
              <a:pPr eaLnBrk="0" fontAlgn="base" hangingPunct="0">
                <a:lnSpc>
                  <a:spcPct val="80000"/>
                </a:lnSpc>
                <a:spcBef>
                  <a:spcPct val="0"/>
                </a:spcBef>
                <a:spcAft>
                  <a:spcPct val="0"/>
                </a:spcAft>
                <a:buClr>
                  <a:srgbClr val="000000"/>
                </a:buClr>
                <a:defRPr/>
              </a:pPr>
              <a:r>
                <a:rPr lang="en-US" sz="1400" dirty="0">
                  <a:solidFill>
                    <a:srgbClr val="000000"/>
                  </a:solidFill>
                  <a:cs typeface="ＭＳ Ｐゴシック" charset="0"/>
                </a:rPr>
                <a:t>A flow from one</a:t>
              </a:r>
              <a:br>
                <a:rPr lang="en-US" sz="1400" dirty="0">
                  <a:solidFill>
                    <a:srgbClr val="000000"/>
                  </a:solidFill>
                  <a:cs typeface="ＭＳ Ｐゴシック" charset="0"/>
                </a:rPr>
              </a:br>
              <a:r>
                <a:rPr lang="en-US" sz="1400" dirty="0">
                  <a:solidFill>
                    <a:srgbClr val="000000"/>
                  </a:solidFill>
                  <a:cs typeface="ＭＳ Ｐゴシック" charset="0"/>
                </a:rPr>
                <a:t>actor to another.</a:t>
              </a:r>
            </a:p>
          </p:txBody>
        </p:sp>
        <p:sp>
          <p:nvSpPr>
            <p:cNvPr id="1781782" name="Freeform 22"/>
            <p:cNvSpPr>
              <a:spLocks/>
            </p:cNvSpPr>
            <p:nvPr/>
          </p:nvSpPr>
          <p:spPr bwMode="auto">
            <a:xfrm>
              <a:off x="3516187" y="2983141"/>
              <a:ext cx="781050" cy="663098"/>
            </a:xfrm>
            <a:custGeom>
              <a:avLst/>
              <a:gdLst>
                <a:gd name="T0" fmla="*/ 0 w 492"/>
                <a:gd name="T1" fmla="*/ 2147483647 h 393"/>
                <a:gd name="T2" fmla="*/ 2147483647 w 492"/>
                <a:gd name="T3" fmla="*/ 2147483647 h 393"/>
                <a:gd name="T4" fmla="*/ 2147483647 w 492"/>
                <a:gd name="T5" fmla="*/ 2147483647 h 393"/>
                <a:gd name="T6" fmla="*/ 2147483647 w 492"/>
                <a:gd name="T7" fmla="*/ 2147483647 h 393"/>
                <a:gd name="T8" fmla="*/ 2147483647 w 492"/>
                <a:gd name="T9" fmla="*/ 0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2" h="393">
                  <a:moveTo>
                    <a:pt x="0" y="393"/>
                  </a:moveTo>
                  <a:cubicBezTo>
                    <a:pt x="25" y="376"/>
                    <a:pt x="108" y="328"/>
                    <a:pt x="150" y="292"/>
                  </a:cubicBezTo>
                  <a:cubicBezTo>
                    <a:pt x="192" y="256"/>
                    <a:pt x="215" y="215"/>
                    <a:pt x="250" y="176"/>
                  </a:cubicBezTo>
                  <a:cubicBezTo>
                    <a:pt x="285" y="137"/>
                    <a:pt x="319" y="88"/>
                    <a:pt x="359" y="59"/>
                  </a:cubicBezTo>
                  <a:cubicBezTo>
                    <a:pt x="399" y="30"/>
                    <a:pt x="464" y="12"/>
                    <a:pt x="492" y="0"/>
                  </a:cubicBezTo>
                </a:path>
              </a:pathLst>
            </a:custGeom>
            <a:noFill/>
            <a:ln w="19050" cap="flat" cmpd="sng">
              <a:solidFill>
                <a:srgbClr val="FF0000"/>
              </a:solidFill>
              <a:prstDash val="solid"/>
              <a:round/>
              <a:headEnd type="triangle" w="lg" len="lg"/>
              <a:tailEnd type="none"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pPr algn="ctr" defTabSz="914400"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sp>
        <p:nvSpPr>
          <p:cNvPr id="18" name="Rectangle 17">
            <a:extLst>
              <a:ext uri="{FF2B5EF4-FFF2-40B4-BE49-F238E27FC236}">
                <a16:creationId xmlns:a16="http://schemas.microsoft.com/office/drawing/2014/main" id="{1376C419-F48B-974F-B647-EAA288E31864}"/>
              </a:ext>
            </a:extLst>
          </p:cNvPr>
          <p:cNvSpPr/>
          <p:nvPr/>
        </p:nvSpPr>
        <p:spPr>
          <a:xfrm>
            <a:off x="8963284" y="943721"/>
            <a:ext cx="3066664" cy="1938992"/>
          </a:xfrm>
          <a:prstGeom prst="rect">
            <a:avLst/>
          </a:prstGeom>
        </p:spPr>
        <p:txBody>
          <a:bodyPr wrap="square">
            <a:spAutoFit/>
          </a:bodyPr>
          <a:lstStyle/>
          <a:p>
            <a:pPr lvl="0" eaLnBrk="0" hangingPunct="0">
              <a:buClr>
                <a:srgbClr val="000000"/>
              </a:buClr>
            </a:pPr>
            <a:r>
              <a:rPr lang="en-US" sz="2400" i="1" dirty="0">
                <a:solidFill>
                  <a:srgbClr val="000000"/>
                </a:solidFill>
                <a:latin typeface="Arial" charset="0"/>
                <a:ea typeface="ＭＳ Ｐゴシック" charset="0"/>
                <a:cs typeface="ＭＳ Ｐゴシック" charset="0"/>
              </a:rPr>
              <a:t>Who</a:t>
            </a:r>
            <a:r>
              <a:rPr lang="en-US" sz="2400" dirty="0">
                <a:solidFill>
                  <a:srgbClr val="000000"/>
                </a:solidFill>
                <a:latin typeface="Arial" charset="0"/>
                <a:ea typeface="ＭＳ Ｐゴシック" charset="0"/>
                <a:cs typeface="ＭＳ Ｐゴシック" charset="0"/>
              </a:rPr>
              <a:t> – the actors</a:t>
            </a:r>
            <a:br>
              <a:rPr lang="en-US" sz="2400" dirty="0">
                <a:solidFill>
                  <a:srgbClr val="000000"/>
                </a:solidFill>
                <a:latin typeface="Arial" charset="0"/>
                <a:ea typeface="ＭＳ Ｐゴシック" charset="0"/>
                <a:cs typeface="ＭＳ Ｐゴシック" charset="0"/>
              </a:rPr>
            </a:br>
            <a:endParaRPr lang="en-US" sz="2400" dirty="0">
              <a:solidFill>
                <a:srgbClr val="000000"/>
              </a:solidFill>
              <a:latin typeface="Arial" charset="0"/>
              <a:ea typeface="ＭＳ Ｐゴシック" charset="0"/>
              <a:cs typeface="ＭＳ Ｐゴシック" charset="0"/>
            </a:endParaRPr>
          </a:p>
          <a:p>
            <a:pPr lvl="0" eaLnBrk="0" hangingPunct="0">
              <a:buClr>
                <a:srgbClr val="000000"/>
              </a:buClr>
            </a:pPr>
            <a:r>
              <a:rPr lang="en-US" sz="2400" i="1" dirty="0">
                <a:solidFill>
                  <a:srgbClr val="000000"/>
                </a:solidFill>
                <a:latin typeface="Arial" charset="0"/>
                <a:ea typeface="ＭＳ Ｐゴシック" charset="0"/>
                <a:cs typeface="ＭＳ Ｐゴシック" charset="0"/>
              </a:rPr>
              <a:t>What </a:t>
            </a:r>
            <a:r>
              <a:rPr lang="en-US" sz="2400" dirty="0">
                <a:solidFill>
                  <a:srgbClr val="000000"/>
                </a:solidFill>
                <a:latin typeface="Arial" charset="0"/>
                <a:ea typeface="ＭＳ Ｐゴシック" charset="0"/>
                <a:cs typeface="ＭＳ Ｐゴシック" charset="0"/>
              </a:rPr>
              <a:t>– the steps</a:t>
            </a:r>
            <a:br>
              <a:rPr lang="en-US" sz="2400" dirty="0">
                <a:solidFill>
                  <a:srgbClr val="000000"/>
                </a:solidFill>
                <a:latin typeface="Arial" charset="0"/>
                <a:ea typeface="ＭＳ Ｐゴシック" charset="0"/>
                <a:cs typeface="ＭＳ Ｐゴシック" charset="0"/>
              </a:rPr>
            </a:br>
            <a:endParaRPr lang="en-US" sz="2400" dirty="0">
              <a:solidFill>
                <a:srgbClr val="000000"/>
              </a:solidFill>
              <a:latin typeface="Arial" charset="0"/>
              <a:ea typeface="ＭＳ Ｐゴシック" charset="0"/>
              <a:cs typeface="ＭＳ Ｐゴシック" charset="0"/>
            </a:endParaRPr>
          </a:p>
          <a:p>
            <a:pPr lvl="0" eaLnBrk="0" hangingPunct="0">
              <a:buClr>
                <a:srgbClr val="000000"/>
              </a:buClr>
            </a:pPr>
            <a:r>
              <a:rPr lang="en-US" sz="2400" i="1" dirty="0">
                <a:solidFill>
                  <a:srgbClr val="000000"/>
                </a:solidFill>
                <a:latin typeface="Arial" charset="0"/>
                <a:ea typeface="ＭＳ Ｐゴシック" charset="0"/>
                <a:cs typeface="ＭＳ Ｐゴシック" charset="0"/>
              </a:rPr>
              <a:t>When</a:t>
            </a:r>
            <a:r>
              <a:rPr lang="en-US" sz="2400" dirty="0">
                <a:solidFill>
                  <a:srgbClr val="000000"/>
                </a:solidFill>
                <a:latin typeface="Arial" charset="0"/>
                <a:ea typeface="ＭＳ Ｐゴシック" charset="0"/>
                <a:cs typeface="ＭＳ Ｐゴシック" charset="0"/>
              </a:rPr>
              <a:t> – the flow</a:t>
            </a:r>
          </a:p>
        </p:txBody>
      </p:sp>
      <p:sp>
        <p:nvSpPr>
          <p:cNvPr id="3" name="Rectangle 2">
            <a:extLst>
              <a:ext uri="{FF2B5EF4-FFF2-40B4-BE49-F238E27FC236}">
                <a16:creationId xmlns:a16="http://schemas.microsoft.com/office/drawing/2014/main" id="{618D9630-B044-D448-8F44-5CE1A85A1F87}"/>
              </a:ext>
            </a:extLst>
          </p:cNvPr>
          <p:cNvSpPr/>
          <p:nvPr/>
        </p:nvSpPr>
        <p:spPr>
          <a:xfrm>
            <a:off x="9003625" y="3009067"/>
            <a:ext cx="2991188" cy="3170099"/>
          </a:xfrm>
          <a:prstGeom prst="rect">
            <a:avLst/>
          </a:prstGeom>
        </p:spPr>
        <p:txBody>
          <a:bodyPr wrap="square">
            <a:spAutoFit/>
          </a:bodyPr>
          <a:lstStyle/>
          <a:p>
            <a:pPr fontAlgn="base">
              <a:spcBef>
                <a:spcPct val="20000"/>
              </a:spcBef>
              <a:spcAft>
                <a:spcPct val="0"/>
              </a:spcAft>
              <a:buClr>
                <a:srgbClr val="000000"/>
              </a:buClr>
              <a:defRPr/>
            </a:pPr>
            <a:r>
              <a:rPr lang="en-CA" sz="2000" dirty="0">
                <a:solidFill>
                  <a:srgbClr val="000000"/>
                </a:solidFill>
                <a:latin typeface="Arial" panose="020B0604020202020204" pitchFamily="34" charset="0"/>
                <a:ea typeface="ＭＳ Ｐゴシック" charset="0"/>
                <a:cs typeface="Arial" panose="020B0604020202020204" pitchFamily="34" charset="0"/>
              </a:rPr>
              <a:t>Other tools are better for capturing detail – </a:t>
            </a:r>
            <a:br>
              <a:rPr lang="en-CA" sz="2000" dirty="0">
                <a:solidFill>
                  <a:srgbClr val="000000"/>
                </a:solidFill>
                <a:latin typeface="Arial" panose="020B0604020202020204" pitchFamily="34" charset="0"/>
                <a:ea typeface="ＭＳ Ｐゴシック" charset="0"/>
                <a:cs typeface="Arial" panose="020B0604020202020204" pitchFamily="34" charset="0"/>
              </a:rPr>
            </a:br>
            <a:r>
              <a:rPr lang="en-CA" sz="2000" i="1" dirty="0">
                <a:solidFill>
                  <a:srgbClr val="000000"/>
                </a:solidFill>
                <a:latin typeface="Arial" panose="020B0604020202020204" pitchFamily="34" charset="0"/>
                <a:ea typeface="ＭＳ Ｐゴシック" charset="0"/>
                <a:cs typeface="Arial" panose="020B0604020202020204" pitchFamily="34" charset="0"/>
              </a:rPr>
              <a:t>how</a:t>
            </a:r>
            <a:r>
              <a:rPr lang="en-CA" sz="2000" dirty="0">
                <a:solidFill>
                  <a:srgbClr val="000000"/>
                </a:solidFill>
                <a:latin typeface="Arial" panose="020B0604020202020204" pitchFamily="34" charset="0"/>
                <a:ea typeface="ＭＳ Ｐゴシック" charset="0"/>
                <a:cs typeface="Arial" panose="020B0604020202020204" pitchFamily="34" charset="0"/>
              </a:rPr>
              <a:t> the steps are done:</a:t>
            </a:r>
          </a:p>
          <a:p>
            <a:pPr marL="342900" indent="-342900"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Arial" panose="020B0604020202020204" pitchFamily="34" charset="0"/>
                <a:ea typeface="ＭＳ Ｐゴシック" charset="0"/>
                <a:cs typeface="Arial" panose="020B0604020202020204" pitchFamily="34" charset="0"/>
              </a:rPr>
              <a:t>step-by-step procedures </a:t>
            </a:r>
          </a:p>
          <a:p>
            <a:pPr marL="342900" indent="-342900"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Arial" panose="020B0604020202020204" pitchFamily="34" charset="0"/>
                <a:ea typeface="ＭＳ Ｐゴシック" charset="0"/>
                <a:cs typeface="Arial" panose="020B0604020202020204" pitchFamily="34" charset="0"/>
              </a:rPr>
              <a:t>checklists </a:t>
            </a:r>
          </a:p>
          <a:p>
            <a:pPr marL="342900" indent="-342900"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Arial" panose="020B0604020202020204" pitchFamily="34" charset="0"/>
                <a:ea typeface="ＭＳ Ｐゴシック" charset="0"/>
                <a:cs typeface="Arial" panose="020B0604020202020204" pitchFamily="34" charset="0"/>
              </a:rPr>
              <a:t>decision trees</a:t>
            </a:r>
          </a:p>
          <a:p>
            <a:pPr marL="342900" indent="-342900"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Arial" panose="020B0604020202020204" pitchFamily="34" charset="0"/>
                <a:ea typeface="ＭＳ Ｐゴシック" charset="0"/>
                <a:cs typeface="Arial" panose="020B0604020202020204" pitchFamily="34" charset="0"/>
              </a:rPr>
              <a:t>use cases </a:t>
            </a:r>
          </a:p>
          <a:p>
            <a:pPr marL="342900" indent="-342900"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Arial" panose="020B0604020202020204" pitchFamily="34" charset="0"/>
                <a:ea typeface="ＭＳ Ｐゴシック" charset="0"/>
                <a:cs typeface="Arial" panose="020B0604020202020204" pitchFamily="34" charset="0"/>
              </a:rPr>
              <a:t>etc. </a:t>
            </a:r>
            <a:endParaRPr lang="en-CA" sz="2400" dirty="0">
              <a:solidFill>
                <a:srgbClr val="000000"/>
              </a:solidFill>
              <a:latin typeface="Arial" panose="020B0604020202020204" pitchFamily="34" charset="0"/>
              <a:ea typeface="ＭＳ Ｐゴシック" charset="0"/>
              <a:cs typeface="Arial" panose="020B0604020202020204" pitchFamily="34" charset="0"/>
            </a:endParaRPr>
          </a:p>
        </p:txBody>
      </p:sp>
      <p:graphicFrame>
        <p:nvGraphicFramePr>
          <p:cNvPr id="23" name="Group 8">
            <a:extLst>
              <a:ext uri="{FF2B5EF4-FFF2-40B4-BE49-F238E27FC236}">
                <a16:creationId xmlns:a16="http://schemas.microsoft.com/office/drawing/2014/main" id="{8D78C53B-9469-D741-AC3A-E7D7960A9B8E}"/>
              </a:ext>
            </a:extLst>
          </p:cNvPr>
          <p:cNvGraphicFramePr>
            <a:graphicFrameLocks noGrp="1"/>
          </p:cNvGraphicFramePr>
          <p:nvPr/>
        </p:nvGraphicFramePr>
        <p:xfrm>
          <a:off x="2777010" y="4169058"/>
          <a:ext cx="2627113" cy="2388163"/>
        </p:xfrm>
        <a:graphic>
          <a:graphicData uri="http://schemas.openxmlformats.org/drawingml/2006/table">
            <a:tbl>
              <a:tblPr/>
              <a:tblGrid>
                <a:gridCol w="2627113">
                  <a:extLst>
                    <a:ext uri="{9D8B030D-6E8A-4147-A177-3AD203B41FA5}">
                      <a16:colId xmlns:a16="http://schemas.microsoft.com/office/drawing/2014/main" val="20000"/>
                    </a:ext>
                  </a:extLst>
                </a:gridCol>
              </a:tblGrid>
              <a:tr h="632616">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endParaRPr kumimoji="0" lang="en-US" sz="2400" b="0" i="0" u="none" strike="noStrike" cap="none" normalizeH="0" baseline="0" dirty="0">
                        <a:ln>
                          <a:noFill/>
                        </a:ln>
                        <a:solidFill>
                          <a:schemeClr val="bg1"/>
                        </a:solidFill>
                        <a:effectLst/>
                        <a:latin typeface="Wingdings 2"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755547">
                <a:tc>
                  <a:txBody>
                    <a:bodyPr/>
                    <a:lstStyle/>
                    <a:p>
                      <a:pPr marL="225425" marR="0" lvl="0" indent="-225425" algn="l" defTabSz="914400" rtl="0" eaLnBrk="1" fontAlgn="base" latinLnBrk="0" hangingPunct="1">
                        <a:lnSpc>
                          <a:spcPct val="100000"/>
                        </a:lnSpc>
                        <a:spcBef>
                          <a:spcPct val="20000"/>
                        </a:spcBef>
                        <a:spcAft>
                          <a:spcPct val="0"/>
                        </a:spcAft>
                        <a:buClr>
                          <a:schemeClr val="tx1"/>
                        </a:buClr>
                        <a:buSzTx/>
                        <a:buFont typeface="Wingdings" charset="0"/>
                        <a:buChar char="§"/>
                        <a:tabLst/>
                        <a:defRPr/>
                      </a:pP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pSp>
        <p:nvGrpSpPr>
          <p:cNvPr id="24" name="Group 16">
            <a:extLst>
              <a:ext uri="{FF2B5EF4-FFF2-40B4-BE49-F238E27FC236}">
                <a16:creationId xmlns:a16="http://schemas.microsoft.com/office/drawing/2014/main" id="{BD995284-5066-0840-9D14-2FE6A193EC4D}"/>
              </a:ext>
            </a:extLst>
          </p:cNvPr>
          <p:cNvGrpSpPr>
            <a:grpSpLocks/>
          </p:cNvGrpSpPr>
          <p:nvPr/>
        </p:nvGrpSpPr>
        <p:grpSpPr bwMode="auto">
          <a:xfrm>
            <a:off x="2901439" y="4226209"/>
            <a:ext cx="538162" cy="539750"/>
            <a:chOff x="4119" y="1926"/>
            <a:chExt cx="489" cy="490"/>
          </a:xfrm>
        </p:grpSpPr>
        <p:sp>
          <p:nvSpPr>
            <p:cNvPr id="25" name="Oval 17">
              <a:extLst>
                <a:ext uri="{FF2B5EF4-FFF2-40B4-BE49-F238E27FC236}">
                  <a16:creationId xmlns:a16="http://schemas.microsoft.com/office/drawing/2014/main" id="{E76169A1-B02C-8A40-BFA3-280048096CCA}"/>
                </a:ext>
              </a:extLst>
            </p:cNvPr>
            <p:cNvSpPr>
              <a:spLocks noChangeArrowheads="1"/>
            </p:cNvSpPr>
            <p:nvPr/>
          </p:nvSpPr>
          <p:spPr bwMode="auto">
            <a:xfrm>
              <a:off x="4119" y="1926"/>
              <a:ext cx="489" cy="490"/>
            </a:xfrm>
            <a:prstGeom prst="ellipse">
              <a:avLst/>
            </a:prstGeom>
            <a:solidFill>
              <a:srgbClr val="000080"/>
            </a:solidFill>
            <a:ln w="0">
              <a:solidFill>
                <a:srgbClr val="000000"/>
              </a:solidFill>
              <a:round/>
              <a:headEnd/>
              <a:tailEnd/>
            </a:ln>
          </p:spPr>
          <p:txBody>
            <a:bodyPr/>
            <a:lstStyle/>
            <a:p>
              <a:pPr algn="ctr" defTabSz="914400"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sp>
          <p:nvSpPr>
            <p:cNvPr id="26" name="Freeform 18">
              <a:extLst>
                <a:ext uri="{FF2B5EF4-FFF2-40B4-BE49-F238E27FC236}">
                  <a16:creationId xmlns:a16="http://schemas.microsoft.com/office/drawing/2014/main" id="{FE8FADC0-E2F3-964F-B7AA-3A42FE52F484}"/>
                </a:ext>
              </a:extLst>
            </p:cNvPr>
            <p:cNvSpPr>
              <a:spLocks noEditPoints="1"/>
            </p:cNvSpPr>
            <p:nvPr/>
          </p:nvSpPr>
          <p:spPr bwMode="auto">
            <a:xfrm>
              <a:off x="4279" y="1999"/>
              <a:ext cx="169" cy="344"/>
            </a:xfrm>
            <a:custGeom>
              <a:avLst/>
              <a:gdLst>
                <a:gd name="T0" fmla="*/ 0 w 449"/>
                <a:gd name="T1" fmla="*/ 0 h 918"/>
                <a:gd name="T2" fmla="*/ 0 w 449"/>
                <a:gd name="T3" fmla="*/ 0 h 918"/>
                <a:gd name="T4" fmla="*/ 0 w 449"/>
                <a:gd name="T5" fmla="*/ 0 h 918"/>
                <a:gd name="T6" fmla="*/ 0 w 449"/>
                <a:gd name="T7" fmla="*/ 0 h 918"/>
                <a:gd name="T8" fmla="*/ 0 w 449"/>
                <a:gd name="T9" fmla="*/ 0 h 918"/>
                <a:gd name="T10" fmla="*/ 0 w 449"/>
                <a:gd name="T11" fmla="*/ 0 h 918"/>
                <a:gd name="T12" fmla="*/ 0 w 449"/>
                <a:gd name="T13" fmla="*/ 0 h 918"/>
                <a:gd name="T14" fmla="*/ 0 w 449"/>
                <a:gd name="T15" fmla="*/ 0 h 918"/>
                <a:gd name="T16" fmla="*/ 0 w 449"/>
                <a:gd name="T17" fmla="*/ 0 h 918"/>
                <a:gd name="T18" fmla="*/ 0 w 449"/>
                <a:gd name="T19" fmla="*/ 0 h 918"/>
                <a:gd name="T20" fmla="*/ 0 w 449"/>
                <a:gd name="T21" fmla="*/ 0 h 918"/>
                <a:gd name="T22" fmla="*/ 0 w 449"/>
                <a:gd name="T23" fmla="*/ 0 h 918"/>
                <a:gd name="T24" fmla="*/ 0 w 449"/>
                <a:gd name="T25" fmla="*/ 0 h 918"/>
                <a:gd name="T26" fmla="*/ 0 w 449"/>
                <a:gd name="T27" fmla="*/ 0 h 918"/>
                <a:gd name="T28" fmla="*/ 0 w 449"/>
                <a:gd name="T29" fmla="*/ 0 h 918"/>
                <a:gd name="T30" fmla="*/ 0 w 449"/>
                <a:gd name="T31" fmla="*/ 0 h 9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9" h="918">
                  <a:moveTo>
                    <a:pt x="357" y="133"/>
                  </a:moveTo>
                  <a:cubicBezTo>
                    <a:pt x="357" y="60"/>
                    <a:pt x="298" y="0"/>
                    <a:pt x="224" y="0"/>
                  </a:cubicBezTo>
                  <a:cubicBezTo>
                    <a:pt x="151" y="0"/>
                    <a:pt x="92" y="60"/>
                    <a:pt x="92" y="133"/>
                  </a:cubicBezTo>
                  <a:cubicBezTo>
                    <a:pt x="92" y="206"/>
                    <a:pt x="151" y="265"/>
                    <a:pt x="224" y="265"/>
                  </a:cubicBezTo>
                  <a:cubicBezTo>
                    <a:pt x="298" y="265"/>
                    <a:pt x="357" y="206"/>
                    <a:pt x="357" y="133"/>
                  </a:cubicBezTo>
                  <a:close/>
                  <a:moveTo>
                    <a:pt x="28" y="347"/>
                  </a:moveTo>
                  <a:lnTo>
                    <a:pt x="28" y="411"/>
                  </a:lnTo>
                  <a:lnTo>
                    <a:pt x="84" y="411"/>
                  </a:lnTo>
                  <a:lnTo>
                    <a:pt x="84" y="855"/>
                  </a:lnTo>
                  <a:lnTo>
                    <a:pt x="0" y="855"/>
                  </a:lnTo>
                  <a:lnTo>
                    <a:pt x="0" y="918"/>
                  </a:lnTo>
                  <a:lnTo>
                    <a:pt x="449" y="918"/>
                  </a:lnTo>
                  <a:lnTo>
                    <a:pt x="449" y="855"/>
                  </a:lnTo>
                  <a:lnTo>
                    <a:pt x="365" y="855"/>
                  </a:lnTo>
                  <a:lnTo>
                    <a:pt x="365" y="347"/>
                  </a:lnTo>
                  <a:lnTo>
                    <a:pt x="28" y="347"/>
                  </a:lnTo>
                  <a:close/>
                </a:path>
              </a:pathLst>
            </a:custGeom>
            <a:solidFill>
              <a:srgbClr val="FFFFFF"/>
            </a:solidFill>
            <a:ln w="0">
              <a:solidFill>
                <a:srgbClr val="000000"/>
              </a:solidFill>
              <a:prstDash val="solid"/>
              <a:round/>
              <a:headEnd/>
              <a:tailEnd/>
            </a:ln>
          </p:spPr>
          <p:txBody>
            <a:bodyPr/>
            <a:lstStyle/>
            <a:p>
              <a:pPr algn="ctr" defTabSz="914400"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sp>
        <p:nvSpPr>
          <p:cNvPr id="27" name="Rectangle 26">
            <a:extLst>
              <a:ext uri="{FF2B5EF4-FFF2-40B4-BE49-F238E27FC236}">
                <a16:creationId xmlns:a16="http://schemas.microsoft.com/office/drawing/2014/main" id="{533B9921-30F1-764A-BB41-A21FDFF51E8C}"/>
              </a:ext>
            </a:extLst>
          </p:cNvPr>
          <p:cNvSpPr/>
          <p:nvPr/>
        </p:nvSpPr>
        <p:spPr>
          <a:xfrm>
            <a:off x="2789147" y="4827517"/>
            <a:ext cx="2591444" cy="1772793"/>
          </a:xfrm>
          <a:prstGeom prst="rect">
            <a:avLst/>
          </a:prstGeom>
        </p:spPr>
        <p:txBody>
          <a:bodyPr wrap="square">
            <a:spAutoFit/>
          </a:bodyPr>
          <a:lstStyle/>
          <a:p>
            <a:pPr marL="225425" lvl="0" indent="-225425" defTabSz="914400" fontAlgn="base">
              <a:spcBef>
                <a:spcPct val="20000"/>
              </a:spcBef>
              <a:spcAft>
                <a:spcPct val="0"/>
              </a:spcAft>
              <a:buClr>
                <a:schemeClr val="tx1"/>
              </a:buClr>
              <a:buFont typeface="Wingdings" charset="0"/>
              <a:buChar char="§"/>
              <a:defRPr/>
            </a:pPr>
            <a:r>
              <a:rPr lang="en-US" sz="1400" dirty="0">
                <a:latin typeface="Arial" charset="0"/>
                <a:ea typeface="ＭＳ Ｐゴシック" charset="0"/>
              </a:rPr>
              <a:t>Shows </a:t>
            </a:r>
            <a:r>
              <a:rPr lang="en-US" sz="1400" i="1" dirty="0">
                <a:latin typeface="Arial" charset="0"/>
                <a:ea typeface="ＭＳ Ｐゴシック" charset="0"/>
              </a:rPr>
              <a:t>sequence and dependency</a:t>
            </a:r>
            <a:r>
              <a:rPr lang="en-US" sz="1400" dirty="0">
                <a:latin typeface="Arial" charset="0"/>
                <a:ea typeface="ＭＳ Ｐゴシック" charset="0"/>
              </a:rPr>
              <a:t>, left to right</a:t>
            </a:r>
          </a:p>
          <a:p>
            <a:pPr marL="225425" lvl="0" indent="-225425" defTabSz="914400" fontAlgn="base">
              <a:spcBef>
                <a:spcPct val="20000"/>
              </a:spcBef>
              <a:spcAft>
                <a:spcPct val="0"/>
              </a:spcAft>
              <a:buClr>
                <a:schemeClr val="tx1"/>
              </a:buClr>
              <a:buFont typeface="Wingdings" charset="0"/>
              <a:buChar char="§"/>
            </a:pPr>
            <a:r>
              <a:rPr lang="en-US" sz="1400" dirty="0">
                <a:latin typeface="Arial" charset="0"/>
                <a:ea typeface="ＭＳ Ｐゴシック" charset="0"/>
              </a:rPr>
              <a:t>Simple – </a:t>
            </a:r>
            <a:r>
              <a:rPr lang="en-US" sz="1400" i="1" dirty="0">
                <a:latin typeface="Arial" charset="0"/>
                <a:ea typeface="ＭＳ Ｐゴシック" charset="0"/>
              </a:rPr>
              <a:t>anyone</a:t>
            </a:r>
            <a:r>
              <a:rPr lang="en-US" sz="1400" dirty="0">
                <a:latin typeface="Arial" charset="0"/>
                <a:ea typeface="ＭＳ Ｐゴシック" charset="0"/>
              </a:rPr>
              <a:t> can read </a:t>
            </a:r>
          </a:p>
          <a:p>
            <a:pPr marL="225425" lvl="0" indent="-225425" defTabSz="914400" fontAlgn="base">
              <a:spcBef>
                <a:spcPct val="20000"/>
              </a:spcBef>
              <a:spcAft>
                <a:spcPct val="0"/>
              </a:spcAft>
              <a:buClr>
                <a:schemeClr val="tx1"/>
              </a:buClr>
              <a:buFont typeface="Wingdings" charset="0"/>
              <a:buChar char="§"/>
            </a:pPr>
            <a:r>
              <a:rPr lang="en-US" sz="1400" dirty="0">
                <a:latin typeface="Arial" charset="0"/>
                <a:ea typeface="ＭＳ Ｐゴシック" charset="0"/>
              </a:rPr>
              <a:t>Shows </a:t>
            </a:r>
            <a:r>
              <a:rPr lang="en-US" sz="1400" i="1" dirty="0">
                <a:latin typeface="Arial" charset="0"/>
                <a:ea typeface="ＭＳ Ｐゴシック" charset="0"/>
              </a:rPr>
              <a:t>all</a:t>
            </a:r>
            <a:r>
              <a:rPr lang="en-US" sz="1400" dirty="0">
                <a:latin typeface="Arial" charset="0"/>
                <a:ea typeface="ＭＳ Ｐゴシック" charset="0"/>
              </a:rPr>
              <a:t> actors and therefore </a:t>
            </a:r>
            <a:r>
              <a:rPr lang="en-US" sz="1400" i="1" dirty="0">
                <a:latin typeface="Arial" charset="0"/>
                <a:ea typeface="ＭＳ Ｐゴシック" charset="0"/>
              </a:rPr>
              <a:t>all</a:t>
            </a:r>
            <a:r>
              <a:rPr lang="en-US" sz="1400" dirty="0">
                <a:latin typeface="Arial" charset="0"/>
                <a:ea typeface="ＭＳ Ｐゴシック" charset="0"/>
              </a:rPr>
              <a:t> handoffs</a:t>
            </a:r>
          </a:p>
          <a:p>
            <a:pPr marL="225425" lvl="0" indent="-225425" defTabSz="914400" fontAlgn="base">
              <a:spcBef>
                <a:spcPct val="20000"/>
              </a:spcBef>
              <a:spcAft>
                <a:spcPct val="0"/>
              </a:spcAft>
              <a:buClr>
                <a:schemeClr val="tx1"/>
              </a:buClr>
              <a:buFont typeface="Wingdings" charset="0"/>
              <a:buChar char="§"/>
            </a:pPr>
            <a:r>
              <a:rPr lang="en-US" sz="1400" dirty="0">
                <a:latin typeface="Arial" charset="0"/>
                <a:ea typeface="ＭＳ Ｐゴシック" charset="0"/>
              </a:rPr>
              <a:t>The </a:t>
            </a:r>
            <a:r>
              <a:rPr lang="en-US" sz="1400" i="1" dirty="0">
                <a:latin typeface="Arial" charset="0"/>
                <a:ea typeface="ＭＳ Ｐゴシック" charset="0"/>
              </a:rPr>
              <a:t>entire, </a:t>
            </a:r>
            <a:r>
              <a:rPr lang="en-US" sz="1400" dirty="0">
                <a:latin typeface="Arial" charset="0"/>
                <a:ea typeface="ＭＳ Ｐゴシック" charset="0"/>
              </a:rPr>
              <a:t>e2e process</a:t>
            </a:r>
          </a:p>
          <a:p>
            <a:pPr marL="225425" lvl="0" indent="-225425" defTabSz="914400" fontAlgn="base">
              <a:spcBef>
                <a:spcPct val="20000"/>
              </a:spcBef>
              <a:spcAft>
                <a:spcPct val="0"/>
              </a:spcAft>
              <a:buClr>
                <a:schemeClr val="tx1"/>
              </a:buClr>
              <a:buFont typeface="Wingdings" charset="0"/>
              <a:buChar char="§"/>
            </a:pPr>
            <a:r>
              <a:rPr lang="en-CA" sz="1400" i="1" dirty="0">
                <a:latin typeface="Arial" charset="0"/>
                <a:ea typeface="ＭＳ Ｐゴシック" charset="0"/>
              </a:rPr>
              <a:t>What, </a:t>
            </a:r>
            <a:r>
              <a:rPr lang="en-CA" sz="1400" dirty="0">
                <a:latin typeface="Arial" charset="0"/>
                <a:ea typeface="ＭＳ Ｐゴシック" charset="0"/>
              </a:rPr>
              <a:t>but not </a:t>
            </a:r>
            <a:r>
              <a:rPr lang="en-CA" sz="1400" i="1" dirty="0">
                <a:latin typeface="Arial" charset="0"/>
                <a:ea typeface="ＭＳ Ｐゴシック" charset="0"/>
              </a:rPr>
              <a:t>how</a:t>
            </a:r>
            <a:endParaRPr lang="en-US" sz="1400" i="1" dirty="0">
              <a:latin typeface="Arial" charset="0"/>
              <a:ea typeface="ＭＳ Ｐゴシック" charset="0"/>
            </a:endParaRPr>
          </a:p>
        </p:txBody>
      </p:sp>
      <p:sp>
        <p:nvSpPr>
          <p:cNvPr id="2" name="Rectangle 1">
            <a:extLst>
              <a:ext uri="{FF2B5EF4-FFF2-40B4-BE49-F238E27FC236}">
                <a16:creationId xmlns:a16="http://schemas.microsoft.com/office/drawing/2014/main" id="{A99B9D4E-24A4-9D45-86F3-1A388E100C04}"/>
              </a:ext>
            </a:extLst>
          </p:cNvPr>
          <p:cNvSpPr/>
          <p:nvPr/>
        </p:nvSpPr>
        <p:spPr>
          <a:xfrm>
            <a:off x="5416260" y="6382268"/>
            <a:ext cx="5711820" cy="369332"/>
          </a:xfrm>
          <a:prstGeom prst="rect">
            <a:avLst/>
          </a:prstGeom>
        </p:spPr>
        <p:txBody>
          <a:bodyPr wrap="none">
            <a:spAutoFit/>
          </a:bodyPr>
          <a:lstStyle/>
          <a:p>
            <a:r>
              <a:rPr lang="en-US" i="1" dirty="0">
                <a:highlight>
                  <a:srgbClr val="FFFF00"/>
                </a:highlight>
                <a:latin typeface="Arial" charset="0"/>
              </a:rPr>
              <a:t>Why did simple Swimlane Diagrams become popular?</a:t>
            </a:r>
            <a:endParaRPr lang="en-US" i="1" dirty="0">
              <a:highlight>
                <a:srgbClr val="FFFF00"/>
              </a:highlight>
            </a:endParaRPr>
          </a:p>
        </p:txBody>
      </p:sp>
    </p:spTree>
    <p:extLst>
      <p:ext uri="{BB962C8B-B14F-4D97-AF65-F5344CB8AC3E}">
        <p14:creationId xmlns:p14="http://schemas.microsoft.com/office/powerpoint/2010/main" val="31528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dissolve">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7">
                                            <p:txEl>
                                              <p:pRg st="1" end="1"/>
                                            </p:txEl>
                                          </p:spTgt>
                                        </p:tgtEl>
                                        <p:attrNameLst>
                                          <p:attrName>style.visibility</p:attrName>
                                        </p:attrNameLst>
                                      </p:cBhvr>
                                      <p:to>
                                        <p:strVal val="visible"/>
                                      </p:to>
                                    </p:set>
                                    <p:animEffect transition="in" filter="dissolve">
                                      <p:cBhvr>
                                        <p:cTn id="37" dur="500"/>
                                        <p:tgtEl>
                                          <p:spTgt spid="2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7">
                                            <p:txEl>
                                              <p:pRg st="2" end="2"/>
                                            </p:txEl>
                                          </p:spTgt>
                                        </p:tgtEl>
                                        <p:attrNameLst>
                                          <p:attrName>style.visibility</p:attrName>
                                        </p:attrNameLst>
                                      </p:cBhvr>
                                      <p:to>
                                        <p:strVal val="visible"/>
                                      </p:to>
                                    </p:set>
                                    <p:animEffect transition="in" filter="dissolve">
                                      <p:cBhvr>
                                        <p:cTn id="42" dur="500"/>
                                        <p:tgtEl>
                                          <p:spTgt spid="2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7">
                                            <p:txEl>
                                              <p:pRg st="3" end="3"/>
                                            </p:txEl>
                                          </p:spTgt>
                                        </p:tgtEl>
                                        <p:attrNameLst>
                                          <p:attrName>style.visibility</p:attrName>
                                        </p:attrNameLst>
                                      </p:cBhvr>
                                      <p:to>
                                        <p:strVal val="visible"/>
                                      </p:to>
                                    </p:set>
                                    <p:animEffect transition="in" filter="dissolve">
                                      <p:cBhvr>
                                        <p:cTn id="47" dur="500"/>
                                        <p:tgtEl>
                                          <p:spTgt spid="2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7">
                                            <p:txEl>
                                              <p:pRg st="4" end="4"/>
                                            </p:txEl>
                                          </p:spTgt>
                                        </p:tgtEl>
                                        <p:attrNameLst>
                                          <p:attrName>style.visibility</p:attrName>
                                        </p:attrNameLst>
                                      </p:cBhvr>
                                      <p:to>
                                        <p:strVal val="visible"/>
                                      </p:to>
                                    </p:set>
                                    <p:animEffect transition="in" filter="dissolve">
                                      <p:cBhvr>
                                        <p:cTn id="52" dur="500"/>
                                        <p:tgtEl>
                                          <p:spTgt spid="2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dissolv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1258" name="Group 26"/>
          <p:cNvGrpSpPr>
            <a:grpSpLocks/>
          </p:cNvGrpSpPr>
          <p:nvPr/>
        </p:nvGrpSpPr>
        <p:grpSpPr bwMode="auto">
          <a:xfrm>
            <a:off x="2989621" y="1222227"/>
            <a:ext cx="6567488" cy="2073275"/>
            <a:chOff x="934" y="1959"/>
            <a:chExt cx="4137" cy="1306"/>
          </a:xfrm>
        </p:grpSpPr>
        <p:sp>
          <p:nvSpPr>
            <p:cNvPr id="1631259" name="AutoShape 27"/>
            <p:cNvSpPr>
              <a:spLocks noChangeArrowheads="1"/>
            </p:cNvSpPr>
            <p:nvPr/>
          </p:nvSpPr>
          <p:spPr bwMode="auto">
            <a:xfrm>
              <a:off x="934" y="1959"/>
              <a:ext cx="669" cy="1294"/>
            </a:xfrm>
            <a:prstGeom prst="can">
              <a:avLst>
                <a:gd name="adj" fmla="val 15841"/>
              </a:avLst>
            </a:prstGeom>
            <a:gradFill rotWithShape="1">
              <a:gsLst>
                <a:gs pos="0">
                  <a:srgbClr val="0000FF">
                    <a:gamma/>
                    <a:shade val="46275"/>
                    <a:invGamma/>
                  </a:srgbClr>
                </a:gs>
                <a:gs pos="50000">
                  <a:srgbClr val="0000FF">
                    <a:alpha val="35001"/>
                  </a:srgbClr>
                </a:gs>
                <a:gs pos="100000">
                  <a:srgbClr val="0000FF">
                    <a:gamma/>
                    <a:shade val="46275"/>
                    <a:invGamma/>
                  </a:srgbClr>
                </a:gs>
              </a:gsLst>
              <a:lin ang="0" scaled="1"/>
            </a:gradFill>
            <a:ln w="12700">
              <a:solidFill>
                <a:schemeClr val="tx2"/>
              </a:solidFill>
              <a:round/>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sp>
          <p:nvSpPr>
            <p:cNvPr id="1631260" name="AutoShape 28"/>
            <p:cNvSpPr>
              <a:spLocks noChangeArrowheads="1"/>
            </p:cNvSpPr>
            <p:nvPr/>
          </p:nvSpPr>
          <p:spPr bwMode="auto">
            <a:xfrm>
              <a:off x="2079" y="1967"/>
              <a:ext cx="669" cy="1294"/>
            </a:xfrm>
            <a:prstGeom prst="can">
              <a:avLst>
                <a:gd name="adj" fmla="val 15841"/>
              </a:avLst>
            </a:prstGeom>
            <a:gradFill rotWithShape="1">
              <a:gsLst>
                <a:gs pos="0">
                  <a:srgbClr val="800080">
                    <a:gamma/>
                    <a:shade val="46275"/>
                    <a:invGamma/>
                  </a:srgbClr>
                </a:gs>
                <a:gs pos="50000">
                  <a:srgbClr val="800080">
                    <a:alpha val="35001"/>
                  </a:srgbClr>
                </a:gs>
                <a:gs pos="100000">
                  <a:srgbClr val="800080">
                    <a:gamma/>
                    <a:shade val="46275"/>
                    <a:invGamma/>
                  </a:srgbClr>
                </a:gs>
              </a:gsLst>
              <a:lin ang="0" scaled="1"/>
            </a:gradFill>
            <a:ln w="12700">
              <a:solidFill>
                <a:schemeClr val="tx2"/>
              </a:solidFill>
              <a:round/>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sp>
          <p:nvSpPr>
            <p:cNvPr id="1631261" name="AutoShape 29"/>
            <p:cNvSpPr>
              <a:spLocks noChangeArrowheads="1"/>
            </p:cNvSpPr>
            <p:nvPr/>
          </p:nvSpPr>
          <p:spPr bwMode="auto">
            <a:xfrm>
              <a:off x="3223" y="1967"/>
              <a:ext cx="669" cy="1294"/>
            </a:xfrm>
            <a:prstGeom prst="can">
              <a:avLst>
                <a:gd name="adj" fmla="val 15841"/>
              </a:avLst>
            </a:prstGeom>
            <a:gradFill rotWithShape="1">
              <a:gsLst>
                <a:gs pos="0">
                  <a:srgbClr val="FFCC00">
                    <a:gamma/>
                    <a:shade val="46275"/>
                    <a:invGamma/>
                  </a:srgbClr>
                </a:gs>
                <a:gs pos="50000">
                  <a:srgbClr val="FFCC00">
                    <a:alpha val="35001"/>
                  </a:srgbClr>
                </a:gs>
                <a:gs pos="100000">
                  <a:srgbClr val="FFCC00">
                    <a:gamma/>
                    <a:shade val="46275"/>
                    <a:invGamma/>
                  </a:srgbClr>
                </a:gs>
              </a:gsLst>
              <a:lin ang="0" scaled="1"/>
            </a:gradFill>
            <a:ln w="12700">
              <a:solidFill>
                <a:schemeClr val="tx2"/>
              </a:solidFill>
              <a:round/>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sp>
          <p:nvSpPr>
            <p:cNvPr id="1631262" name="AutoShape 30"/>
            <p:cNvSpPr>
              <a:spLocks noChangeArrowheads="1"/>
            </p:cNvSpPr>
            <p:nvPr/>
          </p:nvSpPr>
          <p:spPr bwMode="auto">
            <a:xfrm>
              <a:off x="4402" y="1971"/>
              <a:ext cx="669" cy="1294"/>
            </a:xfrm>
            <a:prstGeom prst="can">
              <a:avLst>
                <a:gd name="adj" fmla="val 15841"/>
              </a:avLst>
            </a:prstGeom>
            <a:gradFill rotWithShape="1">
              <a:gsLst>
                <a:gs pos="0">
                  <a:srgbClr val="FF0000">
                    <a:gamma/>
                    <a:shade val="46275"/>
                    <a:invGamma/>
                  </a:srgbClr>
                </a:gs>
                <a:gs pos="50000">
                  <a:srgbClr val="FF0000">
                    <a:alpha val="35001"/>
                  </a:srgbClr>
                </a:gs>
                <a:gs pos="100000">
                  <a:srgbClr val="FF0000">
                    <a:gamma/>
                    <a:shade val="46275"/>
                    <a:invGamma/>
                  </a:srgbClr>
                </a:gs>
              </a:gsLst>
              <a:lin ang="0" scaled="1"/>
            </a:gradFill>
            <a:ln w="12700">
              <a:solidFill>
                <a:schemeClr val="tx2"/>
              </a:solidFill>
              <a:round/>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grpSp>
      <p:sp>
        <p:nvSpPr>
          <p:cNvPr id="20482" name="Rectangle 8"/>
          <p:cNvSpPr>
            <a:spLocks noGrp="1" noChangeArrowheads="1"/>
          </p:cNvSpPr>
          <p:nvPr>
            <p:ph type="title"/>
          </p:nvPr>
        </p:nvSpPr>
        <p:spPr/>
        <p:txBody>
          <a:bodyPr/>
          <a:lstStyle/>
          <a:p>
            <a:pPr eaLnBrk="1" hangingPunct="1">
              <a:defRPr/>
            </a:pPr>
            <a:r>
              <a:rPr lang="en-US" dirty="0"/>
              <a:t>This </a:t>
            </a:r>
            <a:r>
              <a:rPr lang="en-US" u="sng" dirty="0"/>
              <a:t>doesn</a:t>
            </a:r>
            <a:r>
              <a:rPr lang="uk-UA" u="sng" dirty="0"/>
              <a:t>'</a:t>
            </a:r>
            <a:r>
              <a:rPr lang="tr-TR" u="sng" dirty="0"/>
              <a:t>t</a:t>
            </a:r>
            <a:r>
              <a:rPr lang="en-US" dirty="0"/>
              <a:t> mean functions are bad!</a:t>
            </a:r>
            <a:endParaRPr lang="en-US" dirty="0">
              <a:latin typeface="Arial" charset="0"/>
              <a:cs typeface="+mj-cs"/>
            </a:endParaRPr>
          </a:p>
        </p:txBody>
      </p:sp>
      <p:sp>
        <p:nvSpPr>
          <p:cNvPr id="1631263" name="Rectangle 31"/>
          <p:cNvSpPr>
            <a:spLocks noChangeArrowheads="1"/>
          </p:cNvSpPr>
          <p:nvPr/>
        </p:nvSpPr>
        <p:spPr bwMode="auto">
          <a:xfrm>
            <a:off x="6690085" y="5183441"/>
            <a:ext cx="3532187" cy="514350"/>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lnSpc>
                <a:spcPct val="85000"/>
              </a:lnSpc>
              <a:spcBef>
                <a:spcPct val="50000"/>
              </a:spcBef>
              <a:spcAft>
                <a:spcPct val="0"/>
              </a:spcAft>
              <a:buClr>
                <a:srgbClr val="CC3300"/>
              </a:buClr>
              <a:buSzPct val="125000"/>
              <a:defRPr/>
            </a:pPr>
            <a:endParaRPr lang="en-US" sz="2400" i="1">
              <a:solidFill>
                <a:srgbClr val="000000"/>
              </a:solidFill>
              <a:latin typeface="Arial" charset="0"/>
              <a:ea typeface="ＭＳ Ｐゴシック" charset="0"/>
              <a:cs typeface="ＭＳ Ｐゴシック" charset="0"/>
            </a:endParaRPr>
          </a:p>
        </p:txBody>
      </p:sp>
      <p:sp>
        <p:nvSpPr>
          <p:cNvPr id="20487" name="Text Box 37"/>
          <p:cNvSpPr txBox="1">
            <a:spLocks noChangeArrowheads="1"/>
          </p:cNvSpPr>
          <p:nvPr/>
        </p:nvSpPr>
        <p:spPr bwMode="auto">
          <a:xfrm>
            <a:off x="562187" y="2004728"/>
            <a:ext cx="1385888"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r" eaLnBrk="0" fontAlgn="base" hangingPunct="0">
              <a:spcBef>
                <a:spcPct val="0"/>
              </a:spcBef>
              <a:spcAft>
                <a:spcPct val="0"/>
              </a:spcAft>
              <a:defRPr/>
            </a:pPr>
            <a:r>
              <a:rPr lang="en-US" b="1" i="1" dirty="0">
                <a:solidFill>
                  <a:srgbClr val="000000"/>
                </a:solidFill>
                <a:cs typeface="ＭＳ Ｐゴシック" charset="0"/>
              </a:rPr>
              <a:t>triggering </a:t>
            </a:r>
          </a:p>
          <a:p>
            <a:pPr algn="r" eaLnBrk="0" fontAlgn="base" hangingPunct="0">
              <a:spcBef>
                <a:spcPct val="0"/>
              </a:spcBef>
              <a:spcAft>
                <a:spcPct val="0"/>
              </a:spcAft>
              <a:defRPr/>
            </a:pPr>
            <a:r>
              <a:rPr lang="en-US" b="1" i="1" dirty="0">
                <a:solidFill>
                  <a:srgbClr val="000000"/>
                </a:solidFill>
                <a:cs typeface="ＭＳ Ｐゴシック" charset="0"/>
              </a:rPr>
              <a:t>event</a:t>
            </a:r>
          </a:p>
        </p:txBody>
      </p:sp>
      <p:sp>
        <p:nvSpPr>
          <p:cNvPr id="20488" name="Text Box 38"/>
          <p:cNvSpPr txBox="1">
            <a:spLocks noChangeArrowheads="1"/>
          </p:cNvSpPr>
          <p:nvPr/>
        </p:nvSpPr>
        <p:spPr bwMode="auto">
          <a:xfrm>
            <a:off x="10645267" y="1990440"/>
            <a:ext cx="9334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defRPr/>
            </a:pPr>
            <a:r>
              <a:rPr lang="en-US" b="1" i="1" dirty="0">
                <a:solidFill>
                  <a:srgbClr val="000000"/>
                </a:solidFill>
                <a:cs typeface="ＭＳ Ｐゴシック" charset="0"/>
              </a:rPr>
              <a:t>final</a:t>
            </a:r>
          </a:p>
          <a:p>
            <a:pPr eaLnBrk="0" fontAlgn="base" hangingPunct="0">
              <a:spcBef>
                <a:spcPct val="0"/>
              </a:spcBef>
              <a:spcAft>
                <a:spcPct val="0"/>
              </a:spcAft>
              <a:defRPr/>
            </a:pPr>
            <a:r>
              <a:rPr lang="en-US" b="1" i="1" dirty="0">
                <a:solidFill>
                  <a:srgbClr val="000000"/>
                </a:solidFill>
                <a:cs typeface="ＭＳ Ｐゴシック" charset="0"/>
              </a:rPr>
              <a:t>results</a:t>
            </a:r>
          </a:p>
        </p:txBody>
      </p:sp>
      <p:sp>
        <p:nvSpPr>
          <p:cNvPr id="20490" name="Line 40"/>
          <p:cNvSpPr>
            <a:spLocks noChangeShapeType="1"/>
          </p:cNvSpPr>
          <p:nvPr/>
        </p:nvSpPr>
        <p:spPr bwMode="auto">
          <a:xfrm>
            <a:off x="2022687" y="2328578"/>
            <a:ext cx="431800" cy="0"/>
          </a:xfrm>
          <a:prstGeom prst="line">
            <a:avLst/>
          </a:prstGeom>
          <a:noFill/>
          <a:ln w="38100">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20491" name="Line 41"/>
          <p:cNvSpPr>
            <a:spLocks noChangeShapeType="1"/>
          </p:cNvSpPr>
          <p:nvPr/>
        </p:nvSpPr>
        <p:spPr bwMode="auto">
          <a:xfrm>
            <a:off x="10134092" y="2328578"/>
            <a:ext cx="431800" cy="0"/>
          </a:xfrm>
          <a:prstGeom prst="line">
            <a:avLst/>
          </a:prstGeom>
          <a:noFill/>
          <a:ln w="38100">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nvGrpSpPr>
          <p:cNvPr id="1631274" name="Group 42"/>
          <p:cNvGrpSpPr>
            <a:grpSpLocks/>
          </p:cNvGrpSpPr>
          <p:nvPr/>
        </p:nvGrpSpPr>
        <p:grpSpPr bwMode="auto">
          <a:xfrm>
            <a:off x="6683734" y="3376614"/>
            <a:ext cx="3687762" cy="2370138"/>
            <a:chOff x="3245" y="1991"/>
            <a:chExt cx="2323" cy="1493"/>
          </a:xfrm>
        </p:grpSpPr>
        <p:sp>
          <p:nvSpPr>
            <p:cNvPr id="20500" name="Rectangle 43"/>
            <p:cNvSpPr>
              <a:spLocks noChangeArrowheads="1"/>
            </p:cNvSpPr>
            <p:nvPr/>
          </p:nvSpPr>
          <p:spPr bwMode="auto">
            <a:xfrm>
              <a:off x="3252" y="1991"/>
              <a:ext cx="2225" cy="146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sp>
          <p:nvSpPr>
            <p:cNvPr id="20501" name="Text Box 44"/>
            <p:cNvSpPr txBox="1">
              <a:spLocks noChangeArrowheads="1"/>
            </p:cNvSpPr>
            <p:nvPr/>
          </p:nvSpPr>
          <p:spPr bwMode="auto">
            <a:xfrm>
              <a:off x="3245" y="2185"/>
              <a:ext cx="2323" cy="1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CC0000"/>
                </a:buClr>
                <a:buFontTx/>
                <a:buChar char="•"/>
                <a:defRPr/>
              </a:pPr>
              <a:r>
                <a:rPr lang="en-US" sz="1600" dirty="0">
                  <a:solidFill>
                    <a:srgbClr val="000000"/>
                  </a:solidFill>
                  <a:cs typeface="ＭＳ Ｐゴシック" charset="0"/>
                </a:rPr>
                <a:t>A </a:t>
              </a:r>
              <a:r>
                <a:rPr lang="en-US" sz="1600" dirty="0" err="1">
                  <a:solidFill>
                    <a:srgbClr val="000000"/>
                  </a:solidFill>
                  <a:cs typeface="ＭＳ Ｐゴシック" charset="0"/>
                </a:rPr>
                <a:t>centre</a:t>
              </a:r>
              <a:r>
                <a:rPr lang="en-US" sz="1600" dirty="0">
                  <a:solidFill>
                    <a:srgbClr val="000000"/>
                  </a:solidFill>
                  <a:cs typeface="ＭＳ Ｐゴシック" charset="0"/>
                </a:rPr>
                <a:t> of expertise – </a:t>
              </a:r>
              <a:br>
                <a:rPr lang="en-US" sz="1600" dirty="0">
                  <a:solidFill>
                    <a:srgbClr val="000000"/>
                  </a:solidFill>
                  <a:cs typeface="ＭＳ Ｐゴシック" charset="0"/>
                </a:rPr>
              </a:br>
              <a:r>
                <a:rPr lang="en-US" sz="1600" dirty="0">
                  <a:solidFill>
                    <a:srgbClr val="000000"/>
                  </a:solidFill>
                  <a:cs typeface="ＭＳ Ｐゴシック" charset="0"/>
                </a:rPr>
                <a:t>an efficient way to provide resources across multiple processes</a:t>
              </a:r>
            </a:p>
            <a:p>
              <a:pPr eaLnBrk="0" fontAlgn="base" hangingPunct="0">
                <a:spcBef>
                  <a:spcPct val="0"/>
                </a:spcBef>
                <a:spcAft>
                  <a:spcPct val="0"/>
                </a:spcAft>
                <a:buClr>
                  <a:srgbClr val="CC0000"/>
                </a:buClr>
                <a:buFontTx/>
                <a:buChar char="•"/>
                <a:defRPr/>
              </a:pPr>
              <a:r>
                <a:rPr lang="en-US" sz="1600" dirty="0" err="1">
                  <a:solidFill>
                    <a:srgbClr val="000000"/>
                  </a:solidFill>
                  <a:cs typeface="ＭＳ Ｐゴシック" charset="0"/>
                </a:rPr>
                <a:t>Specialised</a:t>
              </a:r>
              <a:r>
                <a:rPr lang="en-US" sz="1600" dirty="0">
                  <a:solidFill>
                    <a:srgbClr val="000000"/>
                  </a:solidFill>
                  <a:cs typeface="ＭＳ Ｐゴシック" charset="0"/>
                </a:rPr>
                <a:t> skills, knowledge, tools</a:t>
              </a:r>
            </a:p>
            <a:p>
              <a:pPr eaLnBrk="0" fontAlgn="base" hangingPunct="0">
                <a:spcBef>
                  <a:spcPct val="0"/>
                </a:spcBef>
                <a:spcAft>
                  <a:spcPct val="0"/>
                </a:spcAft>
                <a:buClr>
                  <a:srgbClr val="CC0000"/>
                </a:buClr>
                <a:buFontTx/>
                <a:buChar char="•"/>
                <a:defRPr/>
              </a:pPr>
              <a:r>
                <a:rPr lang="en-US" sz="1600" dirty="0" err="1">
                  <a:solidFill>
                    <a:srgbClr val="000000"/>
                  </a:solidFill>
                  <a:cs typeface="ＭＳ Ｐゴシック" charset="0"/>
                </a:rPr>
                <a:t>Organisational</a:t>
              </a:r>
              <a:r>
                <a:rPr lang="en-US" sz="1600" dirty="0">
                  <a:solidFill>
                    <a:srgbClr val="000000"/>
                  </a:solidFill>
                  <a:cs typeface="ＭＳ Ｐゴシック" charset="0"/>
                </a:rPr>
                <a:t> design usually based on functional specialties</a:t>
              </a:r>
            </a:p>
            <a:p>
              <a:pPr eaLnBrk="0" fontAlgn="base" hangingPunct="0">
                <a:spcBef>
                  <a:spcPct val="0"/>
                </a:spcBef>
                <a:spcAft>
                  <a:spcPct val="0"/>
                </a:spcAft>
                <a:buClr>
                  <a:srgbClr val="CC0000"/>
                </a:buClr>
                <a:buFontTx/>
                <a:buChar char="•"/>
                <a:defRPr/>
              </a:pPr>
              <a:r>
                <a:rPr lang="en-US" sz="1600" dirty="0">
                  <a:solidFill>
                    <a:srgbClr val="000000"/>
                  </a:solidFill>
                  <a:cs typeface="ＭＳ Ｐゴシック" charset="0"/>
                </a:rPr>
                <a:t>We prefer not to use the somewhat negative term </a:t>
              </a:r>
              <a:r>
                <a:rPr lang="ja-JP" altLang="en-US" sz="1600" dirty="0">
                  <a:solidFill>
                    <a:srgbClr val="000000"/>
                  </a:solidFill>
                  <a:cs typeface="ＭＳ Ｐゴシック" charset="0"/>
                </a:rPr>
                <a:t>“</a:t>
              </a:r>
              <a:r>
                <a:rPr lang="en-US" sz="1600" dirty="0">
                  <a:solidFill>
                    <a:srgbClr val="000000"/>
                  </a:solidFill>
                  <a:cs typeface="ＭＳ Ｐゴシック" charset="0"/>
                </a:rPr>
                <a:t>functional silos</a:t>
              </a:r>
              <a:r>
                <a:rPr lang="ja-JP" altLang="en-US" sz="1600" dirty="0">
                  <a:solidFill>
                    <a:srgbClr val="000000"/>
                  </a:solidFill>
                  <a:cs typeface="ＭＳ Ｐゴシック" charset="0"/>
                </a:rPr>
                <a:t>”</a:t>
              </a:r>
              <a:endParaRPr lang="en-US" sz="1600" dirty="0">
                <a:solidFill>
                  <a:srgbClr val="000000"/>
                </a:solidFill>
                <a:cs typeface="ＭＳ Ｐゴシック" charset="0"/>
              </a:endParaRPr>
            </a:p>
          </p:txBody>
        </p:sp>
        <p:sp>
          <p:nvSpPr>
            <p:cNvPr id="20502" name="Rectangle 45"/>
            <p:cNvSpPr>
              <a:spLocks noChangeArrowheads="1"/>
            </p:cNvSpPr>
            <p:nvPr/>
          </p:nvSpPr>
          <p:spPr bwMode="auto">
            <a:xfrm>
              <a:off x="3252" y="1991"/>
              <a:ext cx="2225" cy="182"/>
            </a:xfrm>
            <a:prstGeom prst="rect">
              <a:avLst/>
            </a:prstGeom>
            <a:solidFill>
              <a:srgbClr val="80008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fontAlgn="base" hangingPunct="0">
                <a:lnSpc>
                  <a:spcPct val="90000"/>
                </a:lnSpc>
                <a:spcBef>
                  <a:spcPct val="0"/>
                </a:spcBef>
                <a:spcAft>
                  <a:spcPct val="0"/>
                </a:spcAft>
                <a:defRPr/>
              </a:pPr>
              <a:r>
                <a:rPr lang="en-US" i="1">
                  <a:solidFill>
                    <a:srgbClr val="FFFFFF"/>
                  </a:solidFill>
                  <a:latin typeface="Arial" charset="0"/>
                  <a:ea typeface="ＭＳ Ｐゴシック" charset="0"/>
                  <a:cs typeface="ＭＳ Ｐゴシック" charset="0"/>
                </a:rPr>
                <a:t>Function</a:t>
              </a:r>
            </a:p>
          </p:txBody>
        </p:sp>
      </p:grpSp>
      <p:grpSp>
        <p:nvGrpSpPr>
          <p:cNvPr id="1631278" name="Group 46"/>
          <p:cNvGrpSpPr>
            <a:grpSpLocks/>
          </p:cNvGrpSpPr>
          <p:nvPr/>
        </p:nvGrpSpPr>
        <p:grpSpPr bwMode="auto">
          <a:xfrm>
            <a:off x="2062976" y="3376613"/>
            <a:ext cx="3874633" cy="1865312"/>
            <a:chOff x="563" y="1991"/>
            <a:chExt cx="2212" cy="1175"/>
          </a:xfrm>
        </p:grpSpPr>
        <p:sp>
          <p:nvSpPr>
            <p:cNvPr id="20497" name="Rectangle 47"/>
            <p:cNvSpPr>
              <a:spLocks noChangeArrowheads="1"/>
            </p:cNvSpPr>
            <p:nvPr/>
          </p:nvSpPr>
          <p:spPr bwMode="auto">
            <a:xfrm>
              <a:off x="563" y="1991"/>
              <a:ext cx="2212" cy="184"/>
            </a:xfrm>
            <a:prstGeom prst="rect">
              <a:avLst/>
            </a:prstGeom>
            <a:solidFill>
              <a:srgbClr val="CC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fontAlgn="base" hangingPunct="0">
                <a:lnSpc>
                  <a:spcPct val="90000"/>
                </a:lnSpc>
                <a:spcBef>
                  <a:spcPct val="0"/>
                </a:spcBef>
                <a:spcAft>
                  <a:spcPct val="0"/>
                </a:spcAft>
                <a:defRPr/>
              </a:pPr>
              <a:r>
                <a:rPr lang="en-US" i="1">
                  <a:solidFill>
                    <a:srgbClr val="000000"/>
                  </a:solidFill>
                  <a:latin typeface="Arial" charset="0"/>
                  <a:ea typeface="ＭＳ Ｐゴシック" charset="0"/>
                  <a:cs typeface="ＭＳ Ｐゴシック" charset="0"/>
                </a:rPr>
                <a:t>Process</a:t>
              </a:r>
            </a:p>
          </p:txBody>
        </p:sp>
        <p:sp>
          <p:nvSpPr>
            <p:cNvPr id="20498" name="Text Box 48"/>
            <p:cNvSpPr txBox="1">
              <a:spLocks noChangeArrowheads="1"/>
            </p:cNvSpPr>
            <p:nvPr/>
          </p:nvSpPr>
          <p:spPr bwMode="auto">
            <a:xfrm>
              <a:off x="565" y="2177"/>
              <a:ext cx="2195" cy="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CC0000"/>
                </a:buClr>
                <a:buFontTx/>
                <a:buChar char="•"/>
                <a:defRPr/>
              </a:pPr>
              <a:r>
                <a:rPr lang="en-US" sz="1600" dirty="0">
                  <a:solidFill>
                    <a:srgbClr val="000000"/>
                  </a:solidFill>
                  <a:cs typeface="ＭＳ Ｐゴシック" charset="0"/>
                </a:rPr>
                <a:t>End-to-end business processes deliver </a:t>
              </a:r>
              <a:r>
                <a:rPr lang="en-US" sz="1600" b="1" i="1" dirty="0">
                  <a:solidFill>
                    <a:srgbClr val="000000"/>
                  </a:solidFill>
                  <a:cs typeface="ＭＳ Ｐゴシック" charset="0"/>
                </a:rPr>
                <a:t>essential results</a:t>
              </a:r>
              <a:r>
                <a:rPr lang="en-US" sz="1600" dirty="0">
                  <a:solidFill>
                    <a:srgbClr val="000000"/>
                  </a:solidFill>
                  <a:cs typeface="ＭＳ Ｐゴシック" charset="0"/>
                </a:rPr>
                <a:t> by aligning the work of multiple functions</a:t>
              </a:r>
            </a:p>
            <a:p>
              <a:pPr eaLnBrk="0" fontAlgn="base" hangingPunct="0">
                <a:spcBef>
                  <a:spcPct val="0"/>
                </a:spcBef>
                <a:spcAft>
                  <a:spcPct val="0"/>
                </a:spcAft>
                <a:buClr>
                  <a:srgbClr val="CC0000"/>
                </a:buClr>
                <a:buFontTx/>
                <a:buChar char="•"/>
                <a:defRPr/>
              </a:pPr>
              <a:r>
                <a:rPr lang="en-US" sz="1600" dirty="0">
                  <a:solidFill>
                    <a:srgbClr val="000000"/>
                  </a:solidFill>
                  <a:cs typeface="ＭＳ Ｐゴシック" charset="0"/>
                </a:rPr>
                <a:t>Must be identified and managed </a:t>
              </a:r>
              <a:br>
                <a:rPr lang="en-US" sz="1600" dirty="0">
                  <a:solidFill>
                    <a:srgbClr val="000000"/>
                  </a:solidFill>
                  <a:cs typeface="ＭＳ Ｐゴシック" charset="0"/>
                </a:rPr>
              </a:br>
              <a:r>
                <a:rPr lang="en-US" sz="1600" dirty="0">
                  <a:solidFill>
                    <a:srgbClr val="000000"/>
                  </a:solidFill>
                  <a:cs typeface="ＭＳ Ｐゴシック" charset="0"/>
                </a:rPr>
                <a:t>as a whole</a:t>
              </a:r>
            </a:p>
          </p:txBody>
        </p:sp>
        <p:sp>
          <p:nvSpPr>
            <p:cNvPr id="20499" name="Rectangle 49"/>
            <p:cNvSpPr>
              <a:spLocks noChangeArrowheads="1"/>
            </p:cNvSpPr>
            <p:nvPr/>
          </p:nvSpPr>
          <p:spPr bwMode="auto">
            <a:xfrm>
              <a:off x="563" y="1991"/>
              <a:ext cx="2211" cy="11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grpSp>
      <p:sp>
        <p:nvSpPr>
          <p:cNvPr id="1631282" name="Rectangle 50"/>
          <p:cNvSpPr>
            <a:spLocks noChangeArrowheads="1"/>
          </p:cNvSpPr>
          <p:nvPr/>
        </p:nvSpPr>
        <p:spPr bwMode="auto">
          <a:xfrm>
            <a:off x="2237146" y="6229351"/>
            <a:ext cx="7759700" cy="388441"/>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spAutoFit/>
          </a:bodyPr>
          <a:lstStyle/>
          <a:p>
            <a:pPr algn="ctr" fontAlgn="base">
              <a:lnSpc>
                <a:spcPct val="80000"/>
              </a:lnSpc>
              <a:spcBef>
                <a:spcPct val="20000"/>
              </a:spcBef>
              <a:spcAft>
                <a:spcPct val="0"/>
              </a:spcAft>
              <a:buClr>
                <a:srgbClr val="000000"/>
              </a:buClr>
              <a:defRPr/>
            </a:pPr>
            <a:r>
              <a:rPr lang="en-US" sz="2400" i="1">
                <a:solidFill>
                  <a:srgbClr val="000000"/>
                </a:solidFill>
                <a:latin typeface="Arial" charset="0"/>
                <a:ea typeface="ＭＳ Ｐゴシック" charset="0"/>
                <a:cs typeface="ＭＳ Ｐゴシック" charset="0"/>
              </a:rPr>
              <a:t>Ultimately, business processes are all about alignment</a:t>
            </a:r>
          </a:p>
        </p:txBody>
      </p:sp>
      <p:sp>
        <p:nvSpPr>
          <p:cNvPr id="1631283" name="Rectangle 51"/>
          <p:cNvSpPr>
            <a:spLocks noChangeArrowheads="1"/>
          </p:cNvSpPr>
          <p:nvPr/>
        </p:nvSpPr>
        <p:spPr bwMode="auto">
          <a:xfrm>
            <a:off x="7069497" y="3743325"/>
            <a:ext cx="2143125" cy="260350"/>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lnSpc>
                <a:spcPct val="85000"/>
              </a:lnSpc>
              <a:spcBef>
                <a:spcPct val="50000"/>
              </a:spcBef>
              <a:spcAft>
                <a:spcPct val="0"/>
              </a:spcAft>
              <a:buClr>
                <a:srgbClr val="CC3300"/>
              </a:buClr>
              <a:buSzPct val="125000"/>
              <a:defRPr/>
            </a:pPr>
            <a:endParaRPr lang="en-US" sz="2400" i="1">
              <a:solidFill>
                <a:srgbClr val="000000"/>
              </a:solidFill>
              <a:latin typeface="Arial" charset="0"/>
              <a:ea typeface="ＭＳ Ｐゴシック" charset="0"/>
              <a:cs typeface="ＭＳ Ｐゴシック" charset="0"/>
            </a:endParaRPr>
          </a:p>
        </p:txBody>
      </p:sp>
      <p:sp>
        <p:nvSpPr>
          <p:cNvPr id="1631284" name="Rectangle 52"/>
          <p:cNvSpPr>
            <a:spLocks noChangeArrowheads="1"/>
          </p:cNvSpPr>
          <p:nvPr/>
        </p:nvSpPr>
        <p:spPr bwMode="auto">
          <a:xfrm>
            <a:off x="6990121" y="3695700"/>
            <a:ext cx="21717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buClr>
                <a:srgbClr val="000000"/>
              </a:buClr>
              <a:defRPr/>
            </a:pPr>
            <a:r>
              <a:rPr lang="en-US" sz="1400" b="1" i="1" dirty="0">
                <a:solidFill>
                  <a:srgbClr val="000000"/>
                </a:solidFill>
                <a:latin typeface="Arial" charset="0"/>
                <a:ea typeface="ＭＳ Ｐゴシック" charset="0"/>
                <a:cs typeface="ＭＳ Ｐゴシック" charset="0"/>
              </a:rPr>
              <a:t>cylinder of excellence –</a:t>
            </a:r>
          </a:p>
        </p:txBody>
      </p:sp>
      <p:grpSp>
        <p:nvGrpSpPr>
          <p:cNvPr id="2" name="Group 1">
            <a:extLst>
              <a:ext uri="{FF2B5EF4-FFF2-40B4-BE49-F238E27FC236}">
                <a16:creationId xmlns:a16="http://schemas.microsoft.com/office/drawing/2014/main" id="{47D69B68-996F-1D4E-B38D-7C5D8C2B4B32}"/>
              </a:ext>
            </a:extLst>
          </p:cNvPr>
          <p:cNvGrpSpPr/>
          <p:nvPr/>
        </p:nvGrpSpPr>
        <p:grpSpPr>
          <a:xfrm>
            <a:off x="2634854" y="1261633"/>
            <a:ext cx="7276640" cy="1983255"/>
            <a:chOff x="2634854" y="1261633"/>
            <a:chExt cx="7276640" cy="1983255"/>
          </a:xfrm>
        </p:grpSpPr>
        <p:sp>
          <p:nvSpPr>
            <p:cNvPr id="30" name="Rectangle 11">
              <a:extLst>
                <a:ext uri="{FF2B5EF4-FFF2-40B4-BE49-F238E27FC236}">
                  <a16:creationId xmlns:a16="http://schemas.microsoft.com/office/drawing/2014/main" id="{488021D5-9FE2-5741-B553-A62ADE3932D3}"/>
                </a:ext>
              </a:extLst>
            </p:cNvPr>
            <p:cNvSpPr>
              <a:spLocks noChangeArrowheads="1"/>
            </p:cNvSpPr>
            <p:nvPr/>
          </p:nvSpPr>
          <p:spPr bwMode="auto">
            <a:xfrm>
              <a:off x="2634854" y="1261633"/>
              <a:ext cx="1757687" cy="1949450"/>
            </a:xfrm>
            <a:prstGeom prst="rect">
              <a:avLst/>
            </a:prstGeom>
            <a:solidFill>
              <a:srgbClr val="0000FF"/>
            </a:solidFill>
            <a:ln w="12700">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FFFFFF"/>
                  </a:solidFill>
                  <a:latin typeface="Arial" pitchFamily="34" charset="0"/>
                  <a:ea typeface="ＭＳ Ｐゴシック" charset="0"/>
                  <a:cs typeface="Arial" pitchFamily="34" charset="0"/>
                </a:rPr>
                <a:t>Sales</a:t>
              </a:r>
            </a:p>
          </p:txBody>
        </p:sp>
        <p:sp>
          <p:nvSpPr>
            <p:cNvPr id="31" name="Rectangle 12">
              <a:extLst>
                <a:ext uri="{FF2B5EF4-FFF2-40B4-BE49-F238E27FC236}">
                  <a16:creationId xmlns:a16="http://schemas.microsoft.com/office/drawing/2014/main" id="{9740B9B5-DDF0-2441-A537-BC47517E12B5}"/>
                </a:ext>
              </a:extLst>
            </p:cNvPr>
            <p:cNvSpPr>
              <a:spLocks noChangeArrowheads="1"/>
            </p:cNvSpPr>
            <p:nvPr/>
          </p:nvSpPr>
          <p:spPr bwMode="auto">
            <a:xfrm>
              <a:off x="4461234" y="1278517"/>
              <a:ext cx="1770214" cy="1949450"/>
            </a:xfrm>
            <a:prstGeom prst="rect">
              <a:avLst/>
            </a:prstGeom>
            <a:solidFill>
              <a:srgbClr val="CC99FF"/>
            </a:solidFill>
            <a:ln w="12700" algn="ctr">
              <a:solidFill>
                <a:schemeClr val="tx1"/>
              </a:solidFill>
              <a:miter lim="800000"/>
              <a:headEnd/>
              <a:tailEnd/>
            </a:ln>
          </p:spPr>
          <p:txBody>
            <a:bodyPr lIns="36000" rIns="36000" anchor="t" anchorCtr="1"/>
            <a:lstStyle/>
            <a:p>
              <a:pPr algn="ctr" eaLnBrk="0" fontAlgn="base" hangingPunct="0">
                <a:spcBef>
                  <a:spcPct val="0"/>
                </a:spcBef>
                <a:spcAft>
                  <a:spcPct val="0"/>
                </a:spcAft>
              </a:pPr>
              <a:r>
                <a:rPr lang="en-US" sz="2000" i="1" dirty="0">
                  <a:solidFill>
                    <a:srgbClr val="000000"/>
                  </a:solidFill>
                  <a:latin typeface="Arial" pitchFamily="34" charset="0"/>
                  <a:ea typeface="ＭＳ Ｐゴシック" charset="0"/>
                  <a:cs typeface="Arial" pitchFamily="34" charset="0"/>
                </a:rPr>
                <a:t>Manufacturing</a:t>
              </a:r>
            </a:p>
          </p:txBody>
        </p:sp>
        <p:sp>
          <p:nvSpPr>
            <p:cNvPr id="32" name="Rectangle 13">
              <a:extLst>
                <a:ext uri="{FF2B5EF4-FFF2-40B4-BE49-F238E27FC236}">
                  <a16:creationId xmlns:a16="http://schemas.microsoft.com/office/drawing/2014/main" id="{1E88EF5B-9EC8-2347-A161-5A828A426EEC}"/>
                </a:ext>
              </a:extLst>
            </p:cNvPr>
            <p:cNvSpPr>
              <a:spLocks noChangeArrowheads="1"/>
            </p:cNvSpPr>
            <p:nvPr/>
          </p:nvSpPr>
          <p:spPr bwMode="auto">
            <a:xfrm>
              <a:off x="8133079" y="1295438"/>
              <a:ext cx="1778415" cy="1949450"/>
            </a:xfrm>
            <a:prstGeom prst="rect">
              <a:avLst/>
            </a:prstGeom>
            <a:solidFill>
              <a:srgbClr val="FF0000"/>
            </a:solidFill>
            <a:ln w="12700">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i="1" dirty="0">
                  <a:solidFill>
                    <a:srgbClr val="FFFFFF"/>
                  </a:solidFill>
                  <a:latin typeface="Arial" pitchFamily="34" charset="0"/>
                  <a:ea typeface="ＭＳ Ｐゴシック" charset="0"/>
                  <a:cs typeface="Arial" pitchFamily="34" charset="0"/>
                </a:rPr>
                <a:t>Accounts Receivable</a:t>
              </a:r>
            </a:p>
          </p:txBody>
        </p:sp>
        <p:sp>
          <p:nvSpPr>
            <p:cNvPr id="33" name="Rectangle 14">
              <a:extLst>
                <a:ext uri="{FF2B5EF4-FFF2-40B4-BE49-F238E27FC236}">
                  <a16:creationId xmlns:a16="http://schemas.microsoft.com/office/drawing/2014/main" id="{BC92618A-E828-DE44-AF08-47F59DD906A8}"/>
                </a:ext>
              </a:extLst>
            </p:cNvPr>
            <p:cNvSpPr>
              <a:spLocks noChangeArrowheads="1"/>
            </p:cNvSpPr>
            <p:nvPr/>
          </p:nvSpPr>
          <p:spPr bwMode="auto">
            <a:xfrm>
              <a:off x="6300141" y="1288545"/>
              <a:ext cx="1764244" cy="1949450"/>
            </a:xfrm>
            <a:prstGeom prst="rect">
              <a:avLst/>
            </a:prstGeom>
            <a:solidFill>
              <a:srgbClr val="FFFF00"/>
            </a:solidFill>
            <a:ln w="12700" algn="ctr">
              <a:solidFill>
                <a:schemeClr val="tx1"/>
              </a:solidFill>
              <a:miter lim="800000"/>
              <a:headEnd/>
              <a:tailEnd/>
            </a:ln>
          </p:spPr>
          <p:txBody>
            <a:bodyPr lIns="36000" rIns="36000" anchor="t" anchorCtr="1"/>
            <a:lstStyle/>
            <a:p>
              <a:pPr algn="ctr" eaLnBrk="0" fontAlgn="base" hangingPunct="0">
                <a:spcBef>
                  <a:spcPct val="0"/>
                </a:spcBef>
                <a:spcAft>
                  <a:spcPct val="0"/>
                </a:spcAft>
                <a:defRPr/>
              </a:pPr>
              <a:r>
                <a:rPr lang="en-US" sz="2000" i="1" dirty="0">
                  <a:solidFill>
                    <a:srgbClr val="000000"/>
                  </a:solidFill>
                  <a:latin typeface="Arial" pitchFamily="34" charset="0"/>
                  <a:ea typeface="ＭＳ Ｐゴシック" charset="0"/>
                  <a:cs typeface="Arial" pitchFamily="34" charset="0"/>
                </a:rPr>
                <a:t>Logistics</a:t>
              </a:r>
            </a:p>
          </p:txBody>
        </p:sp>
      </p:grpSp>
      <p:sp>
        <p:nvSpPr>
          <p:cNvPr id="34" name="AutoShape 39">
            <a:extLst>
              <a:ext uri="{FF2B5EF4-FFF2-40B4-BE49-F238E27FC236}">
                <a16:creationId xmlns:a16="http://schemas.microsoft.com/office/drawing/2014/main" id="{889CA85E-0088-E544-BF17-D26A8CA1AB97}"/>
              </a:ext>
            </a:extLst>
          </p:cNvPr>
          <p:cNvSpPr>
            <a:spLocks noChangeArrowheads="1"/>
          </p:cNvSpPr>
          <p:nvPr/>
        </p:nvSpPr>
        <p:spPr bwMode="auto">
          <a:xfrm>
            <a:off x="2435541" y="1917996"/>
            <a:ext cx="7689980" cy="1063625"/>
          </a:xfrm>
          <a:prstGeom prst="roundRect">
            <a:avLst>
              <a:gd name="adj" fmla="val 16667"/>
            </a:avLst>
          </a:prstGeom>
          <a:solidFill>
            <a:srgbClr val="CCFF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2400" b="1" i="1">
                <a:solidFill>
                  <a:srgbClr val="000000"/>
                </a:solidFill>
                <a:latin typeface="Arial" charset="0"/>
                <a:ea typeface="ＭＳ Ｐゴシック" charset="0"/>
                <a:cs typeface="ＭＳ Ｐゴシック" charset="0"/>
              </a:rPr>
              <a:t>Process: Fulfill order</a:t>
            </a:r>
          </a:p>
        </p:txBody>
      </p:sp>
    </p:spTree>
    <p:extLst>
      <p:ext uri="{BB962C8B-B14F-4D97-AF65-F5344CB8AC3E}">
        <p14:creationId xmlns:p14="http://schemas.microsoft.com/office/powerpoint/2010/main" val="263541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1278"/>
                                        </p:tgtEl>
                                        <p:attrNameLst>
                                          <p:attrName>style.visibility</p:attrName>
                                        </p:attrNameLst>
                                      </p:cBhvr>
                                      <p:to>
                                        <p:strVal val="visible"/>
                                      </p:to>
                                    </p:set>
                                    <p:animEffect transition="in" filter="dissolve">
                                      <p:cBhvr>
                                        <p:cTn id="7" dur="500"/>
                                        <p:tgtEl>
                                          <p:spTgt spid="16312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31274"/>
                                        </p:tgtEl>
                                        <p:attrNameLst>
                                          <p:attrName>style.visibility</p:attrName>
                                        </p:attrNameLst>
                                      </p:cBhvr>
                                      <p:to>
                                        <p:strVal val="visible"/>
                                      </p:to>
                                    </p:set>
                                    <p:animEffect transition="in" filter="dissolve">
                                      <p:cBhvr>
                                        <p:cTn id="12" dur="500"/>
                                        <p:tgtEl>
                                          <p:spTgt spid="1631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31263"/>
                                        </p:tgtEl>
                                        <p:attrNameLst>
                                          <p:attrName>style.visibility</p:attrName>
                                        </p:attrNameLst>
                                      </p:cBhvr>
                                      <p:to>
                                        <p:strVal val="visible"/>
                                      </p:to>
                                    </p:set>
                                    <p:animEffect transition="in" filter="dissolve">
                                      <p:cBhvr>
                                        <p:cTn id="17" dur="500"/>
                                        <p:tgtEl>
                                          <p:spTgt spid="16312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31283"/>
                                        </p:tgtEl>
                                        <p:attrNameLst>
                                          <p:attrName>style.visibility</p:attrName>
                                        </p:attrNameLst>
                                      </p:cBhvr>
                                      <p:to>
                                        <p:strVal val="visible"/>
                                      </p:to>
                                    </p:set>
                                    <p:animEffect transition="in" filter="dissolve">
                                      <p:cBhvr>
                                        <p:cTn id="22" dur="500"/>
                                        <p:tgtEl>
                                          <p:spTgt spid="163128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31284"/>
                                        </p:tgtEl>
                                        <p:attrNameLst>
                                          <p:attrName>style.visibility</p:attrName>
                                        </p:attrNameLst>
                                      </p:cBhvr>
                                      <p:to>
                                        <p:strVal val="visible"/>
                                      </p:to>
                                    </p:set>
                                    <p:animEffect transition="in" filter="dissolve">
                                      <p:cBhvr>
                                        <p:cTn id="25" dur="500"/>
                                        <p:tgtEl>
                                          <p:spTgt spid="163128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1631258"/>
                                        </p:tgtEl>
                                        <p:attrNameLst>
                                          <p:attrName>style.visibility</p:attrName>
                                        </p:attrNameLst>
                                      </p:cBhvr>
                                      <p:to>
                                        <p:strVal val="visible"/>
                                      </p:to>
                                    </p:set>
                                    <p:animEffect transition="in" filter="dissolve">
                                      <p:cBhvr>
                                        <p:cTn id="33" dur="500"/>
                                        <p:tgtEl>
                                          <p:spTgt spid="163125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par>
                                <p:cTn id="39" presetID="9" presetClass="exit" presetSubtype="0" fill="hold" nodeType="withEffect">
                                  <p:stCondLst>
                                    <p:cond delay="0"/>
                                  </p:stCondLst>
                                  <p:childTnLst>
                                    <p:animEffect transition="out" filter="dissolve">
                                      <p:cBhvr>
                                        <p:cTn id="40" dur="500"/>
                                        <p:tgtEl>
                                          <p:spTgt spid="1631258"/>
                                        </p:tgtEl>
                                      </p:cBhvr>
                                    </p:animEffect>
                                    <p:set>
                                      <p:cBhvr>
                                        <p:cTn id="41" dur="1" fill="hold">
                                          <p:stCondLst>
                                            <p:cond delay="499"/>
                                          </p:stCondLst>
                                        </p:cTn>
                                        <p:tgtEl>
                                          <p:spTgt spid="1631258"/>
                                        </p:tgtEl>
                                        <p:attrNameLst>
                                          <p:attrName>style.visibility</p:attrName>
                                        </p:attrNameLst>
                                      </p:cBhvr>
                                      <p:to>
                                        <p:strVal val="hidden"/>
                                      </p:to>
                                    </p:set>
                                  </p:childTnLst>
                                </p:cTn>
                              </p:par>
                              <p:par>
                                <p:cTn id="42" presetID="9" presetClass="entr" presetSubtype="0" fill="hold" grpId="0" nodeType="withEffect">
                                  <p:stCondLst>
                                    <p:cond delay="0"/>
                                  </p:stCondLst>
                                  <p:childTnLst>
                                    <p:set>
                                      <p:cBhvr>
                                        <p:cTn id="43" dur="1" fill="hold">
                                          <p:stCondLst>
                                            <p:cond delay="0"/>
                                          </p:stCondLst>
                                        </p:cTn>
                                        <p:tgtEl>
                                          <p:spTgt spid="1631282"/>
                                        </p:tgtEl>
                                        <p:attrNameLst>
                                          <p:attrName>style.visibility</p:attrName>
                                        </p:attrNameLst>
                                      </p:cBhvr>
                                      <p:to>
                                        <p:strVal val="visible"/>
                                      </p:to>
                                    </p:set>
                                    <p:animEffect transition="in" filter="dissolve">
                                      <p:cBhvr>
                                        <p:cTn id="44" dur="500"/>
                                        <p:tgtEl>
                                          <p:spTgt spid="163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1263" grpId="0" animBg="1"/>
      <p:bldP spid="1631282" grpId="0" animBg="1"/>
      <p:bldP spid="1631283" grpId="0" animBg="1"/>
      <p:bldP spid="163128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4C4D6-4783-CE4D-A08A-0ED84F4CFBA6}"/>
              </a:ext>
            </a:extLst>
          </p:cNvPr>
          <p:cNvSpPr>
            <a:spLocks noGrp="1"/>
          </p:cNvSpPr>
          <p:nvPr>
            <p:ph type="title"/>
          </p:nvPr>
        </p:nvSpPr>
        <p:spPr/>
        <p:txBody>
          <a:bodyPr/>
          <a:lstStyle/>
          <a:p>
            <a:r>
              <a:rPr lang="en-US" sz="3000" dirty="0"/>
              <a:t>A quick Google Images search on "</a:t>
            </a:r>
            <a:r>
              <a:rPr lang="en-US" sz="3000" dirty="0" err="1"/>
              <a:t>swimlane</a:t>
            </a:r>
            <a:r>
              <a:rPr lang="en-US" sz="3000" dirty="0"/>
              <a:t> diagram" reveals…</a:t>
            </a:r>
          </a:p>
        </p:txBody>
      </p:sp>
      <p:pic>
        <p:nvPicPr>
          <p:cNvPr id="8" name="Picture 7" descr="A picture containing diagram&#10;&#10;Description automatically generated">
            <a:extLst>
              <a:ext uri="{FF2B5EF4-FFF2-40B4-BE49-F238E27FC236}">
                <a16:creationId xmlns:a16="http://schemas.microsoft.com/office/drawing/2014/main" id="{575D3020-A6A9-EE4E-90ED-44A8D55FCFED}"/>
              </a:ext>
            </a:extLst>
          </p:cNvPr>
          <p:cNvPicPr>
            <a:picLocks noChangeAspect="1"/>
          </p:cNvPicPr>
          <p:nvPr/>
        </p:nvPicPr>
        <p:blipFill>
          <a:blip r:embed="rId3"/>
          <a:stretch>
            <a:fillRect/>
          </a:stretch>
        </p:blipFill>
        <p:spPr>
          <a:xfrm>
            <a:off x="594368" y="1205113"/>
            <a:ext cx="11597632" cy="5571817"/>
          </a:xfrm>
          <a:prstGeom prst="rect">
            <a:avLst/>
          </a:prstGeom>
        </p:spPr>
      </p:pic>
      <p:sp>
        <p:nvSpPr>
          <p:cNvPr id="5" name="TextBox 4">
            <a:extLst>
              <a:ext uri="{FF2B5EF4-FFF2-40B4-BE49-F238E27FC236}">
                <a16:creationId xmlns:a16="http://schemas.microsoft.com/office/drawing/2014/main" id="{78F1DE22-D997-964D-BD19-F75EF0AE25B3}"/>
              </a:ext>
            </a:extLst>
          </p:cNvPr>
          <p:cNvSpPr txBox="1"/>
          <p:nvPr/>
        </p:nvSpPr>
        <p:spPr>
          <a:xfrm>
            <a:off x="263064" y="2625974"/>
            <a:ext cx="7038884" cy="523220"/>
          </a:xfrm>
          <a:prstGeom prst="rect">
            <a:avLst/>
          </a:prstGeom>
          <a:solidFill>
            <a:srgbClr val="FFFD78"/>
          </a:solidFill>
        </p:spPr>
        <p:txBody>
          <a:bodyPr wrap="square" rtlCol="0">
            <a:spAutoFit/>
          </a:bodyPr>
          <a:lstStyle/>
          <a:p>
            <a:pPr algn="l" eaLnBrk="0" hangingPunct="0">
              <a:buClr>
                <a:srgbClr val="000000"/>
              </a:buClr>
            </a:pPr>
            <a:r>
              <a:rPr lang="en-US" sz="2800" i="1" dirty="0">
                <a:solidFill>
                  <a:srgbClr val="000000"/>
                </a:solidFill>
                <a:latin typeface="Arial" charset="0"/>
                <a:ea typeface="ＭＳ Ｐゴシック" charset="0"/>
                <a:cs typeface="ＭＳ Ｐゴシック" charset="0"/>
              </a:rPr>
              <a:t>… lots of diagrams I might draw differently.   </a:t>
            </a:r>
          </a:p>
        </p:txBody>
      </p:sp>
    </p:spTree>
    <p:extLst>
      <p:ext uri="{BB962C8B-B14F-4D97-AF65-F5344CB8AC3E}">
        <p14:creationId xmlns:p14="http://schemas.microsoft.com/office/powerpoint/2010/main" val="35099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4C31-A2D3-B542-96F2-3518A51BAFE2}"/>
              </a:ext>
            </a:extLst>
          </p:cNvPr>
          <p:cNvSpPr>
            <a:spLocks noGrp="1"/>
          </p:cNvSpPr>
          <p:nvPr>
            <p:ph type="title"/>
          </p:nvPr>
        </p:nvSpPr>
        <p:spPr/>
        <p:txBody>
          <a:bodyPr/>
          <a:lstStyle/>
          <a:p>
            <a:r>
              <a:rPr lang="en-US" dirty="0"/>
              <a:t>One example… "Chaos With </a:t>
            </a:r>
            <a:r>
              <a:rPr lang="en-US" dirty="0" err="1"/>
              <a:t>Colours</a:t>
            </a:r>
            <a:r>
              <a:rPr lang="en-US"/>
              <a:t>"</a:t>
            </a:r>
            <a:endParaRPr lang="en-US" dirty="0"/>
          </a:p>
        </p:txBody>
      </p:sp>
      <p:pic>
        <p:nvPicPr>
          <p:cNvPr id="6" name="Picture 5" descr="Graphical user interface&#10;&#10;Description automatically generated">
            <a:extLst>
              <a:ext uri="{FF2B5EF4-FFF2-40B4-BE49-F238E27FC236}">
                <a16:creationId xmlns:a16="http://schemas.microsoft.com/office/drawing/2014/main" id="{79D80038-B525-2F48-B826-63EECFA5F6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034" y="511205"/>
            <a:ext cx="8213499" cy="6346795"/>
          </a:xfrm>
          <a:prstGeom prst="rect">
            <a:avLst/>
          </a:prstGeom>
        </p:spPr>
      </p:pic>
      <p:sp>
        <p:nvSpPr>
          <p:cNvPr id="7" name="TextBox 6">
            <a:extLst>
              <a:ext uri="{FF2B5EF4-FFF2-40B4-BE49-F238E27FC236}">
                <a16:creationId xmlns:a16="http://schemas.microsoft.com/office/drawing/2014/main" id="{0704084C-ACB4-0E4D-8C29-252709E28684}"/>
              </a:ext>
            </a:extLst>
          </p:cNvPr>
          <p:cNvSpPr txBox="1"/>
          <p:nvPr/>
        </p:nvSpPr>
        <p:spPr>
          <a:xfrm>
            <a:off x="7901126" y="658983"/>
            <a:ext cx="4154750" cy="5293757"/>
          </a:xfrm>
          <a:prstGeom prst="rect">
            <a:avLst/>
          </a:prstGeom>
          <a:noFill/>
        </p:spPr>
        <p:txBody>
          <a:bodyPr wrap="square" rtlCol="0">
            <a:spAutoFit/>
          </a:bodyPr>
          <a:lstStyle/>
          <a:p>
            <a:pPr algn="l" eaLnBrk="0" hangingPunct="0">
              <a:buClr>
                <a:srgbClr val="000000"/>
              </a:buClr>
            </a:pPr>
            <a:r>
              <a:rPr lang="en-US" sz="2400" dirty="0">
                <a:solidFill>
                  <a:srgbClr val="000000"/>
                </a:solidFill>
                <a:latin typeface="Arial" charset="0"/>
                <a:ea typeface="ＭＳ Ｐゴシック" charset="0"/>
                <a:cs typeface="ＭＳ Ｐゴシック" charset="0"/>
              </a:rPr>
              <a:t>Probably accurate, </a:t>
            </a:r>
            <a:br>
              <a:rPr lang="en-US" sz="24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not too many symbols, but…</a:t>
            </a:r>
          </a:p>
          <a:p>
            <a:pPr marL="273050" indent="-273050" algn="l" eaLnBrk="0" hangingPunct="0">
              <a:buClr>
                <a:srgbClr val="000000"/>
              </a:buClr>
              <a:buFont typeface="Arial" panose="020B0604020202020204" pitchFamily="34" charset="0"/>
              <a:buChar char="•"/>
            </a:pPr>
            <a:r>
              <a:rPr lang="en-US" sz="2200" dirty="0">
                <a:solidFill>
                  <a:srgbClr val="000000"/>
                </a:solidFill>
                <a:latin typeface="Arial" charset="0"/>
                <a:ea typeface="ＭＳ Ｐゴシック" charset="0"/>
                <a:cs typeface="ＭＳ Ｐゴシック" charset="0"/>
              </a:rPr>
              <a:t>do unexplained </a:t>
            </a:r>
            <a:r>
              <a:rPr lang="en-US" sz="2200" dirty="0" err="1">
                <a:solidFill>
                  <a:srgbClr val="000000"/>
                </a:solidFill>
                <a:latin typeface="Arial" charset="0"/>
                <a:ea typeface="ＭＳ Ｐゴシック" charset="0"/>
                <a:cs typeface="ＭＳ Ｐゴシック" charset="0"/>
              </a:rPr>
              <a:t>colours</a:t>
            </a:r>
            <a:r>
              <a:rPr lang="en-US" sz="2200" dirty="0">
                <a:solidFill>
                  <a:srgbClr val="000000"/>
                </a:solidFill>
                <a:latin typeface="Arial" charset="0"/>
                <a:ea typeface="ＭＳ Ｐゴシック" charset="0"/>
                <a:cs typeface="ＭＳ Ｐゴシック" charset="0"/>
              </a:rPr>
              <a:t> help?</a:t>
            </a:r>
          </a:p>
          <a:p>
            <a:pPr marL="273050" indent="-273050" eaLnBrk="0" hangingPunct="0">
              <a:buClr>
                <a:srgbClr val="000000"/>
              </a:buClr>
              <a:buFont typeface="Arial" panose="020B0604020202020204" pitchFamily="34" charset="0"/>
              <a:buChar char="•"/>
            </a:pPr>
            <a:r>
              <a:rPr lang="en-US" sz="2200" dirty="0">
                <a:solidFill>
                  <a:srgbClr val="000000"/>
                </a:solidFill>
                <a:latin typeface="Arial" charset="0"/>
                <a:ea typeface="ＭＳ Ｐゴシック" charset="0"/>
                <a:cs typeface="ＭＳ Ｐゴシック" charset="0"/>
              </a:rPr>
              <a:t>significance of multiple flows?</a:t>
            </a:r>
          </a:p>
          <a:p>
            <a:pPr marL="625475" lvl="1" indent="-307975"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two separate flows inbound to a step</a:t>
            </a:r>
          </a:p>
          <a:p>
            <a:pPr marL="625475" lvl="1" indent="-307975"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two joined flows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inbound to a step</a:t>
            </a:r>
          </a:p>
          <a:p>
            <a:pPr marL="625475" lvl="1" indent="-307975"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one outbound flow splitting</a:t>
            </a:r>
          </a:p>
          <a:p>
            <a:pPr marL="273050" indent="-273050" algn="l" eaLnBrk="0" hangingPunct="0">
              <a:buClr>
                <a:srgbClr val="000000"/>
              </a:buClr>
              <a:buFont typeface="Arial" panose="020B0604020202020204" pitchFamily="34" charset="0"/>
              <a:buChar char="•"/>
            </a:pPr>
            <a:r>
              <a:rPr lang="en-US" sz="2200" dirty="0">
                <a:solidFill>
                  <a:srgbClr val="000000"/>
                </a:solidFill>
                <a:latin typeface="Arial" charset="0"/>
                <a:ea typeface="ＭＳ Ｐゴシック" charset="0"/>
                <a:cs typeface="ＭＳ Ｐゴシック" charset="0"/>
              </a:rPr>
              <a:t>but most of all…</a:t>
            </a:r>
            <a:br>
              <a:rPr lang="en-US" sz="2200" dirty="0">
                <a:solidFill>
                  <a:srgbClr val="000000"/>
                </a:solidFill>
                <a:latin typeface="Arial" charset="0"/>
                <a:ea typeface="ＭＳ Ｐゴシック" charset="0"/>
                <a:cs typeface="ＭＳ Ｐゴシック" charset="0"/>
              </a:rPr>
            </a:br>
            <a:r>
              <a:rPr lang="en-US" sz="2200" dirty="0">
                <a:solidFill>
                  <a:srgbClr val="000000"/>
                </a:solidFill>
                <a:latin typeface="Arial" charset="0"/>
                <a:ea typeface="ＭＳ Ｐゴシック" charset="0"/>
                <a:cs typeface="ＭＳ Ｐゴシック" charset="0"/>
              </a:rPr>
              <a:t>flows in all directions!:</a:t>
            </a:r>
          </a:p>
          <a:p>
            <a:pPr marL="625475" lvl="1" indent="-307975"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left to right</a:t>
            </a:r>
          </a:p>
          <a:p>
            <a:pPr marL="625475" lvl="1" indent="-307975"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right to left</a:t>
            </a:r>
          </a:p>
          <a:p>
            <a:pPr marL="625475" lvl="1" indent="-307975"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top down</a:t>
            </a:r>
          </a:p>
          <a:p>
            <a:pPr marL="625475" lvl="1" indent="-307975"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bottom up</a:t>
            </a:r>
          </a:p>
          <a:p>
            <a:pPr eaLnBrk="0" hangingPunct="0">
              <a:buClr>
                <a:srgbClr val="000000"/>
              </a:buClr>
            </a:pPr>
            <a:r>
              <a:rPr lang="en-US" sz="2200" dirty="0">
                <a:solidFill>
                  <a:srgbClr val="000000"/>
                </a:solidFill>
                <a:latin typeface="Arial" charset="0"/>
                <a:ea typeface="ＭＳ Ｐゴシック" charset="0"/>
                <a:cs typeface="ＭＳ Ｐゴシック" charset="0"/>
              </a:rPr>
              <a:t>Why???</a:t>
            </a:r>
          </a:p>
        </p:txBody>
      </p:sp>
      <p:sp>
        <p:nvSpPr>
          <p:cNvPr id="8" name="Oval 7">
            <a:extLst>
              <a:ext uri="{FF2B5EF4-FFF2-40B4-BE49-F238E27FC236}">
                <a16:creationId xmlns:a16="http://schemas.microsoft.com/office/drawing/2014/main" id="{ED163B5B-E108-F44D-A682-96A2D228139D}"/>
              </a:ext>
            </a:extLst>
          </p:cNvPr>
          <p:cNvSpPr/>
          <p:nvPr/>
        </p:nvSpPr>
        <p:spPr>
          <a:xfrm>
            <a:off x="6468863" y="3172823"/>
            <a:ext cx="1296139" cy="710213"/>
          </a:xfrm>
          <a:prstGeom prst="ellipse">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369D685-DBE6-4045-BC98-69AF11B8A8A0}"/>
              </a:ext>
            </a:extLst>
          </p:cNvPr>
          <p:cNvSpPr/>
          <p:nvPr/>
        </p:nvSpPr>
        <p:spPr>
          <a:xfrm>
            <a:off x="3925716" y="1757779"/>
            <a:ext cx="621437" cy="1671221"/>
          </a:xfrm>
          <a:prstGeom prst="ellipse">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98D8C5-8EB2-5746-B94A-8C310FB73C58}"/>
              </a:ext>
            </a:extLst>
          </p:cNvPr>
          <p:cNvSpPr/>
          <p:nvPr/>
        </p:nvSpPr>
        <p:spPr>
          <a:xfrm>
            <a:off x="1757779" y="2450237"/>
            <a:ext cx="941033" cy="506027"/>
          </a:xfrm>
          <a:prstGeom prst="ellipse">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7099FD-678A-C14C-B956-C342E8116CEE}"/>
              </a:ext>
            </a:extLst>
          </p:cNvPr>
          <p:cNvSpPr/>
          <p:nvPr/>
        </p:nvSpPr>
        <p:spPr>
          <a:xfrm>
            <a:off x="6096002" y="2771598"/>
            <a:ext cx="1548847" cy="369332"/>
          </a:xfrm>
          <a:prstGeom prst="rect">
            <a:avLst/>
          </a:prstGeom>
        </p:spPr>
        <p:txBody>
          <a:bodyPr wrap="square">
            <a:spAutoFit/>
          </a:bodyPr>
          <a:lstStyle/>
          <a:p>
            <a:pPr lvl="0" eaLnBrk="0" hangingPunct="0">
              <a:buClr>
                <a:srgbClr val="000000"/>
              </a:buClr>
            </a:pPr>
            <a:r>
              <a:rPr lang="en-US" i="1" dirty="0">
                <a:solidFill>
                  <a:srgbClr val="FF0000"/>
                </a:solidFill>
                <a:latin typeface="Arial" charset="0"/>
                <a:ea typeface="ＭＳ Ｐゴシック" charset="0"/>
                <a:cs typeface="ＭＳ Ｐゴシック" charset="0"/>
              </a:rPr>
              <a:t>Both or One?</a:t>
            </a:r>
          </a:p>
        </p:txBody>
      </p:sp>
      <p:sp>
        <p:nvSpPr>
          <p:cNvPr id="13" name="Rectangle 12">
            <a:extLst>
              <a:ext uri="{FF2B5EF4-FFF2-40B4-BE49-F238E27FC236}">
                <a16:creationId xmlns:a16="http://schemas.microsoft.com/office/drawing/2014/main" id="{974FFDC9-D16D-0F41-9618-6A91F6098AC5}"/>
              </a:ext>
            </a:extLst>
          </p:cNvPr>
          <p:cNvSpPr/>
          <p:nvPr/>
        </p:nvSpPr>
        <p:spPr>
          <a:xfrm>
            <a:off x="3091215" y="1757779"/>
            <a:ext cx="941034" cy="646331"/>
          </a:xfrm>
          <a:prstGeom prst="rect">
            <a:avLst/>
          </a:prstGeom>
        </p:spPr>
        <p:txBody>
          <a:bodyPr wrap="square">
            <a:spAutoFit/>
          </a:bodyPr>
          <a:lstStyle/>
          <a:p>
            <a:pPr lvl="0" eaLnBrk="0" hangingPunct="0">
              <a:buClr>
                <a:srgbClr val="000000"/>
              </a:buClr>
            </a:pPr>
            <a:r>
              <a:rPr lang="en-US" i="1" dirty="0">
                <a:solidFill>
                  <a:srgbClr val="FF0000"/>
                </a:solidFill>
                <a:latin typeface="Arial" charset="0"/>
                <a:ea typeface="ＭＳ Ｐゴシック" charset="0"/>
                <a:cs typeface="ＭＳ Ｐゴシック" charset="0"/>
              </a:rPr>
              <a:t>Both or One?</a:t>
            </a:r>
          </a:p>
        </p:txBody>
      </p:sp>
      <p:sp>
        <p:nvSpPr>
          <p:cNvPr id="14" name="Rectangle 13">
            <a:extLst>
              <a:ext uri="{FF2B5EF4-FFF2-40B4-BE49-F238E27FC236}">
                <a16:creationId xmlns:a16="http://schemas.microsoft.com/office/drawing/2014/main" id="{AD5C5050-9B10-6842-BEB3-1A48E724330D}"/>
              </a:ext>
            </a:extLst>
          </p:cNvPr>
          <p:cNvSpPr/>
          <p:nvPr/>
        </p:nvSpPr>
        <p:spPr>
          <a:xfrm>
            <a:off x="2392458" y="2942972"/>
            <a:ext cx="941034" cy="646331"/>
          </a:xfrm>
          <a:prstGeom prst="rect">
            <a:avLst/>
          </a:prstGeom>
          <a:solidFill>
            <a:schemeClr val="bg1"/>
          </a:solidFill>
        </p:spPr>
        <p:txBody>
          <a:bodyPr wrap="square">
            <a:spAutoFit/>
          </a:bodyPr>
          <a:lstStyle/>
          <a:p>
            <a:pPr lvl="0" eaLnBrk="0" hangingPunct="0">
              <a:buClr>
                <a:srgbClr val="000000"/>
              </a:buClr>
            </a:pPr>
            <a:r>
              <a:rPr lang="en-US" i="1" dirty="0">
                <a:solidFill>
                  <a:srgbClr val="FF0000"/>
                </a:solidFill>
                <a:latin typeface="Arial" charset="0"/>
                <a:ea typeface="ＭＳ Ｐゴシック" charset="0"/>
                <a:cs typeface="ＭＳ Ｐゴシック" charset="0"/>
              </a:rPr>
              <a:t>Both or One?</a:t>
            </a:r>
          </a:p>
        </p:txBody>
      </p:sp>
      <p:cxnSp>
        <p:nvCxnSpPr>
          <p:cNvPr id="4" name="Straight Arrow Connector 3">
            <a:extLst>
              <a:ext uri="{FF2B5EF4-FFF2-40B4-BE49-F238E27FC236}">
                <a16:creationId xmlns:a16="http://schemas.microsoft.com/office/drawing/2014/main" id="{77BCDEAC-4218-6E4E-9EFE-040F657D77EC}"/>
              </a:ext>
            </a:extLst>
          </p:cNvPr>
          <p:cNvCxnSpPr/>
          <p:nvPr/>
        </p:nvCxnSpPr>
        <p:spPr>
          <a:xfrm>
            <a:off x="2445452" y="3914929"/>
            <a:ext cx="2394608"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9F30449-0524-594F-9071-7ED4DB9221BF}"/>
              </a:ext>
            </a:extLst>
          </p:cNvPr>
          <p:cNvCxnSpPr/>
          <p:nvPr/>
        </p:nvCxnSpPr>
        <p:spPr>
          <a:xfrm flipH="1">
            <a:off x="2558143" y="5246914"/>
            <a:ext cx="53307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FEF8EA6-4919-2245-BA2C-594D3D842D73}"/>
              </a:ext>
            </a:extLst>
          </p:cNvPr>
          <p:cNvCxnSpPr/>
          <p:nvPr/>
        </p:nvCxnSpPr>
        <p:spPr>
          <a:xfrm>
            <a:off x="751114" y="5105400"/>
            <a:ext cx="0" cy="95794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E2043EE-9064-964B-9380-FB905EFACC72}"/>
              </a:ext>
            </a:extLst>
          </p:cNvPr>
          <p:cNvCxnSpPr/>
          <p:nvPr/>
        </p:nvCxnSpPr>
        <p:spPr>
          <a:xfrm flipV="1">
            <a:off x="7116932" y="3940204"/>
            <a:ext cx="0" cy="212313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6">
            <a:extLst>
              <a:ext uri="{FF2B5EF4-FFF2-40B4-BE49-F238E27FC236}">
                <a16:creationId xmlns:a16="http://schemas.microsoft.com/office/drawing/2014/main" id="{BF70CE79-AB80-A24A-8053-D9C64C5D007B}"/>
              </a:ext>
            </a:extLst>
          </p:cNvPr>
          <p:cNvSpPr>
            <a:spLocks noChangeArrowheads="1"/>
          </p:cNvSpPr>
          <p:nvPr/>
        </p:nvSpPr>
        <p:spPr bwMode="auto">
          <a:xfrm rot="20634574">
            <a:off x="8089345" y="5641932"/>
            <a:ext cx="3951330" cy="563231"/>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ea typeface="+mn-ea"/>
                <a:cs typeface="Arial" pitchFamily="34" charset="0"/>
              </a:rPr>
              <a:t>Forcing it into a "one-pager" defeats </a:t>
            </a:r>
            <a:br>
              <a:rPr kumimoji="1" lang="en-US" i="1" dirty="0">
                <a:solidFill>
                  <a:srgbClr val="000000"/>
                </a:solidFill>
                <a:latin typeface="Arial" pitchFamily="34" charset="0"/>
                <a:ea typeface="+mn-ea"/>
                <a:cs typeface="Arial" pitchFamily="34" charset="0"/>
              </a:rPr>
            </a:br>
            <a:r>
              <a:rPr kumimoji="1" lang="en-US" i="1" dirty="0">
                <a:solidFill>
                  <a:srgbClr val="000000"/>
                </a:solidFill>
                <a:latin typeface="Arial" pitchFamily="34" charset="0"/>
                <a:ea typeface="+mn-ea"/>
                <a:cs typeface="Arial" pitchFamily="34" charset="0"/>
              </a:rPr>
              <a:t>the graphic power of the diagram.</a:t>
            </a:r>
          </a:p>
        </p:txBody>
      </p:sp>
    </p:spTree>
    <p:extLst>
      <p:ext uri="{BB962C8B-B14F-4D97-AF65-F5344CB8AC3E}">
        <p14:creationId xmlns:p14="http://schemas.microsoft.com/office/powerpoint/2010/main" val="243773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dissolve">
                                      <p:cBhvr>
                                        <p:cTn id="33" dur="500"/>
                                        <p:tgtEl>
                                          <p:spTgt spid="7">
                                            <p:txEl>
                                              <p:pRg st="4" end="4"/>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dissolve">
                                      <p:cBhvr>
                                        <p:cTn id="44" dur="500"/>
                                        <p:tgtEl>
                                          <p:spTgt spid="7">
                                            <p:txEl>
                                              <p:pRg st="5" end="5"/>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Effect transition="in" filter="dissolve">
                                      <p:cBhvr>
                                        <p:cTn id="55" dur="500"/>
                                        <p:tgtEl>
                                          <p:spTgt spid="7">
                                            <p:txEl>
                                              <p:pRg st="6" end="6"/>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7">
                                            <p:txEl>
                                              <p:pRg st="7" end="7"/>
                                            </p:txEl>
                                          </p:spTgt>
                                        </p:tgtEl>
                                        <p:attrNameLst>
                                          <p:attrName>style.visibility</p:attrName>
                                        </p:attrNameLst>
                                      </p:cBhvr>
                                      <p:to>
                                        <p:strVal val="visible"/>
                                      </p:to>
                                    </p:set>
                                    <p:animEffect transition="in" filter="dissolve">
                                      <p:cBhvr>
                                        <p:cTn id="58" dur="500"/>
                                        <p:tgtEl>
                                          <p:spTgt spid="7">
                                            <p:txEl>
                                              <p:pRg st="7" end="7"/>
                                            </p:txEl>
                                          </p:spTgt>
                                        </p:tgtEl>
                                      </p:cBhvr>
                                    </p:animEffect>
                                  </p:childTnLst>
                                </p:cTn>
                              </p:par>
                              <p:par>
                                <p:cTn id="59" presetID="9" presetClass="entr" presetSubtype="0" fill="hold" nodeType="withEffect">
                                  <p:stCondLst>
                                    <p:cond delay="0"/>
                                  </p:stCondLst>
                                  <p:childTnLst>
                                    <p:set>
                                      <p:cBhvr>
                                        <p:cTn id="60" dur="1" fill="hold">
                                          <p:stCondLst>
                                            <p:cond delay="0"/>
                                          </p:stCondLst>
                                        </p:cTn>
                                        <p:tgtEl>
                                          <p:spTgt spid="7">
                                            <p:txEl>
                                              <p:pRg st="8" end="8"/>
                                            </p:txEl>
                                          </p:spTgt>
                                        </p:tgtEl>
                                        <p:attrNameLst>
                                          <p:attrName>style.visibility</p:attrName>
                                        </p:attrNameLst>
                                      </p:cBhvr>
                                      <p:to>
                                        <p:strVal val="visible"/>
                                      </p:to>
                                    </p:set>
                                    <p:animEffect transition="in" filter="dissolve">
                                      <p:cBhvr>
                                        <p:cTn id="61" dur="500"/>
                                        <p:tgtEl>
                                          <p:spTgt spid="7">
                                            <p:txEl>
                                              <p:pRg st="8" end="8"/>
                                            </p:txEl>
                                          </p:spTgt>
                                        </p:tgtEl>
                                      </p:cBhvr>
                                    </p:animEffect>
                                  </p:childTnLst>
                                </p:cTn>
                              </p:par>
                              <p:par>
                                <p:cTn id="62" presetID="9" presetClass="entr" presetSubtype="0" fill="hold" nodeType="withEffect">
                                  <p:stCondLst>
                                    <p:cond delay="0"/>
                                  </p:stCondLst>
                                  <p:childTnLst>
                                    <p:set>
                                      <p:cBhvr>
                                        <p:cTn id="63" dur="1" fill="hold">
                                          <p:stCondLst>
                                            <p:cond delay="0"/>
                                          </p:stCondLst>
                                        </p:cTn>
                                        <p:tgtEl>
                                          <p:spTgt spid="7">
                                            <p:txEl>
                                              <p:pRg st="9" end="9"/>
                                            </p:txEl>
                                          </p:spTgt>
                                        </p:tgtEl>
                                        <p:attrNameLst>
                                          <p:attrName>style.visibility</p:attrName>
                                        </p:attrNameLst>
                                      </p:cBhvr>
                                      <p:to>
                                        <p:strVal val="visible"/>
                                      </p:to>
                                    </p:set>
                                    <p:animEffect transition="in" filter="dissolve">
                                      <p:cBhvr>
                                        <p:cTn id="64" dur="500"/>
                                        <p:tgtEl>
                                          <p:spTgt spid="7">
                                            <p:txEl>
                                              <p:pRg st="9" end="9"/>
                                            </p:txEl>
                                          </p:spTgt>
                                        </p:tgtEl>
                                      </p:cBhvr>
                                    </p:animEffect>
                                  </p:childTnLst>
                                </p:cTn>
                              </p:par>
                              <p:par>
                                <p:cTn id="65" presetID="9" presetClass="entr" presetSubtype="0" fill="hold" nodeType="withEffect">
                                  <p:stCondLst>
                                    <p:cond delay="0"/>
                                  </p:stCondLst>
                                  <p:childTnLst>
                                    <p:set>
                                      <p:cBhvr>
                                        <p:cTn id="66" dur="1" fill="hold">
                                          <p:stCondLst>
                                            <p:cond delay="0"/>
                                          </p:stCondLst>
                                        </p:cTn>
                                        <p:tgtEl>
                                          <p:spTgt spid="7">
                                            <p:txEl>
                                              <p:pRg st="10" end="10"/>
                                            </p:txEl>
                                          </p:spTgt>
                                        </p:tgtEl>
                                        <p:attrNameLst>
                                          <p:attrName>style.visibility</p:attrName>
                                        </p:attrNameLst>
                                      </p:cBhvr>
                                      <p:to>
                                        <p:strVal val="visible"/>
                                      </p:to>
                                    </p:set>
                                    <p:animEffect transition="in" filter="dissolve">
                                      <p:cBhvr>
                                        <p:cTn id="67" dur="500"/>
                                        <p:tgtEl>
                                          <p:spTgt spid="7">
                                            <p:txEl>
                                              <p:pRg st="10" end="10"/>
                                            </p:txEl>
                                          </p:spTgt>
                                        </p:tgtEl>
                                      </p:cBhvr>
                                    </p:animEffect>
                                  </p:childTnLst>
                                </p:cTn>
                              </p:par>
                              <p:par>
                                <p:cTn id="68" presetID="9"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dissolve">
                                      <p:cBhvr>
                                        <p:cTn id="70" dur="500"/>
                                        <p:tgtEl>
                                          <p:spTgt spid="4"/>
                                        </p:tgtEl>
                                      </p:cBhvr>
                                    </p:animEffect>
                                  </p:childTnLst>
                                </p:cTn>
                              </p:par>
                              <p:par>
                                <p:cTn id="71" presetID="9"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dissolve">
                                      <p:cBhvr>
                                        <p:cTn id="73" dur="500"/>
                                        <p:tgtEl>
                                          <p:spTgt spid="11"/>
                                        </p:tgtEl>
                                      </p:cBhvr>
                                    </p:animEffect>
                                  </p:childTnLst>
                                </p:cTn>
                              </p:par>
                              <p:par>
                                <p:cTn id="74" presetID="9"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dissolve">
                                      <p:cBhvr>
                                        <p:cTn id="76" dur="500"/>
                                        <p:tgtEl>
                                          <p:spTgt spid="17"/>
                                        </p:tgtEl>
                                      </p:cBhvr>
                                    </p:animEffect>
                                  </p:childTnLst>
                                </p:cTn>
                              </p:par>
                              <p:par>
                                <p:cTn id="77" presetID="9"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dissolv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7">
                                            <p:txEl>
                                              <p:pRg st="11" end="11"/>
                                            </p:txEl>
                                          </p:spTgt>
                                        </p:tgtEl>
                                        <p:attrNameLst>
                                          <p:attrName>style.visibility</p:attrName>
                                        </p:attrNameLst>
                                      </p:cBhvr>
                                      <p:to>
                                        <p:strVal val="visible"/>
                                      </p:to>
                                    </p:set>
                                    <p:animEffect transition="in" filter="dissolve">
                                      <p:cBhvr>
                                        <p:cTn id="84" dur="500"/>
                                        <p:tgtEl>
                                          <p:spTgt spid="7">
                                            <p:txEl>
                                              <p:pRg st="11" end="1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dissolve">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animBg="1"/>
      <p:bldP spid="1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pPr lvl="0"/>
            <a:r>
              <a:rPr lang="en-US" dirty="0">
                <a:latin typeface="Arial" charset="0"/>
              </a:rPr>
              <a:t>If you </a:t>
            </a:r>
            <a:r>
              <a:rPr lang="en-US" u="sng" dirty="0">
                <a:latin typeface="Arial" charset="0"/>
              </a:rPr>
              <a:t>need</a:t>
            </a:r>
            <a:r>
              <a:rPr lang="en-US" dirty="0">
                <a:latin typeface="Arial" charset="0"/>
              </a:rPr>
              <a:t> a one-pager draw an Augmented Scope Model</a:t>
            </a:r>
            <a:endParaRPr lang="en-US" dirty="0"/>
          </a:p>
        </p:txBody>
      </p:sp>
      <p:grpSp>
        <p:nvGrpSpPr>
          <p:cNvPr id="20" name="Group 19">
            <a:extLst>
              <a:ext uri="{FF2B5EF4-FFF2-40B4-BE49-F238E27FC236}">
                <a16:creationId xmlns:a16="http://schemas.microsoft.com/office/drawing/2014/main" id="{68B0DABE-2AB9-2E0A-E040-02A18F792DD7}"/>
              </a:ext>
            </a:extLst>
          </p:cNvPr>
          <p:cNvGrpSpPr/>
          <p:nvPr/>
        </p:nvGrpSpPr>
        <p:grpSpPr>
          <a:xfrm>
            <a:off x="2015690" y="767802"/>
            <a:ext cx="8807141" cy="1570037"/>
            <a:chOff x="2015690" y="767802"/>
            <a:chExt cx="8807141" cy="1570037"/>
          </a:xfrm>
        </p:grpSpPr>
        <p:sp>
          <p:nvSpPr>
            <p:cNvPr id="45" name="AutoShape 4">
              <a:extLst>
                <a:ext uri="{FF2B5EF4-FFF2-40B4-BE49-F238E27FC236}">
                  <a16:creationId xmlns:a16="http://schemas.microsoft.com/office/drawing/2014/main" id="{ECBFDB00-3316-3045-9DE3-333EF637684D}"/>
                </a:ext>
              </a:extLst>
            </p:cNvPr>
            <p:cNvSpPr>
              <a:spLocks noChangeArrowheads="1"/>
            </p:cNvSpPr>
            <p:nvPr/>
          </p:nvSpPr>
          <p:spPr bwMode="auto">
            <a:xfrm>
              <a:off x="2601918" y="767802"/>
              <a:ext cx="7586870" cy="1570037"/>
            </a:xfrm>
            <a:prstGeom prst="roundRect">
              <a:avLst>
                <a:gd name="adj" fmla="val 12495"/>
              </a:avLst>
            </a:prstGeom>
            <a:solidFill>
              <a:srgbClr val="CCFFFF"/>
            </a:solidFill>
            <a:ln w="190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6" name="Text Box 10">
              <a:extLst>
                <a:ext uri="{FF2B5EF4-FFF2-40B4-BE49-F238E27FC236}">
                  <a16:creationId xmlns:a16="http://schemas.microsoft.com/office/drawing/2014/main" id="{31115E56-ABB4-5E41-B101-7A6548A391E9}"/>
                </a:ext>
              </a:extLst>
            </p:cNvPr>
            <p:cNvSpPr txBox="1">
              <a:spLocks noChangeArrowheads="1"/>
            </p:cNvSpPr>
            <p:nvPr/>
          </p:nvSpPr>
          <p:spPr bwMode="auto">
            <a:xfrm>
              <a:off x="5159983" y="861464"/>
              <a:ext cx="3092450" cy="319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Admit and Onboard a Student</a:t>
              </a:r>
            </a:p>
          </p:txBody>
        </p:sp>
        <p:sp>
          <p:nvSpPr>
            <p:cNvPr id="54" name="AutoShape 18">
              <a:extLst>
                <a:ext uri="{FF2B5EF4-FFF2-40B4-BE49-F238E27FC236}">
                  <a16:creationId xmlns:a16="http://schemas.microsoft.com/office/drawing/2014/main" id="{D2479727-CFBE-4849-8D44-253FA9F84B19}"/>
                </a:ext>
              </a:extLst>
            </p:cNvPr>
            <p:cNvSpPr>
              <a:spLocks noChangeArrowheads="1"/>
            </p:cNvSpPr>
            <p:nvPr/>
          </p:nvSpPr>
          <p:spPr bwMode="auto">
            <a:xfrm>
              <a:off x="2686171" y="1228177"/>
              <a:ext cx="801937" cy="930100"/>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Recruit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Prospect</a:t>
              </a:r>
            </a:p>
          </p:txBody>
        </p:sp>
        <p:sp>
          <p:nvSpPr>
            <p:cNvPr id="55" name="AutoShape 19">
              <a:extLst>
                <a:ext uri="{FF2B5EF4-FFF2-40B4-BE49-F238E27FC236}">
                  <a16:creationId xmlns:a16="http://schemas.microsoft.com/office/drawing/2014/main" id="{252F5538-650E-2B46-8246-6A9DAACC740E}"/>
                </a:ext>
              </a:extLst>
            </p:cNvPr>
            <p:cNvSpPr>
              <a:spLocks noChangeArrowheads="1"/>
            </p:cNvSpPr>
            <p:nvPr/>
          </p:nvSpPr>
          <p:spPr bwMode="auto">
            <a:xfrm>
              <a:off x="3567691" y="1228177"/>
              <a:ext cx="943599" cy="930100"/>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Complete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Application</a:t>
              </a:r>
            </a:p>
          </p:txBody>
        </p:sp>
        <p:sp>
          <p:nvSpPr>
            <p:cNvPr id="56" name="AutoShape 20">
              <a:extLst>
                <a:ext uri="{FF2B5EF4-FFF2-40B4-BE49-F238E27FC236}">
                  <a16:creationId xmlns:a16="http://schemas.microsoft.com/office/drawing/2014/main" id="{2759313D-C440-004D-883A-398CDB8D9D9D}"/>
                </a:ext>
              </a:extLst>
            </p:cNvPr>
            <p:cNvSpPr>
              <a:spLocks noChangeArrowheads="1"/>
            </p:cNvSpPr>
            <p:nvPr/>
          </p:nvSpPr>
          <p:spPr bwMode="auto">
            <a:xfrm>
              <a:off x="5534804" y="1228177"/>
              <a:ext cx="723823" cy="93027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Admit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Student</a:t>
              </a:r>
            </a:p>
          </p:txBody>
        </p:sp>
        <p:sp>
          <p:nvSpPr>
            <p:cNvPr id="57" name="AutoShape 21">
              <a:extLst>
                <a:ext uri="{FF2B5EF4-FFF2-40B4-BE49-F238E27FC236}">
                  <a16:creationId xmlns:a16="http://schemas.microsoft.com/office/drawing/2014/main" id="{F0FA07F7-580D-124F-A7D5-1A4E45095341}"/>
                </a:ext>
              </a:extLst>
            </p:cNvPr>
            <p:cNvSpPr>
              <a:spLocks noChangeArrowheads="1"/>
            </p:cNvSpPr>
            <p:nvPr/>
          </p:nvSpPr>
          <p:spPr bwMode="auto">
            <a:xfrm>
              <a:off x="8064656" y="1228177"/>
              <a:ext cx="1150643" cy="930100"/>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Complete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Pre-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Enrollment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Requirements</a:t>
              </a:r>
            </a:p>
          </p:txBody>
        </p:sp>
        <p:sp>
          <p:nvSpPr>
            <p:cNvPr id="58" name="AutoShape 22">
              <a:extLst>
                <a:ext uri="{FF2B5EF4-FFF2-40B4-BE49-F238E27FC236}">
                  <a16:creationId xmlns:a16="http://schemas.microsoft.com/office/drawing/2014/main" id="{617D6E5F-52BB-5542-B765-C7DF685605BD}"/>
                </a:ext>
              </a:extLst>
            </p:cNvPr>
            <p:cNvSpPr>
              <a:spLocks noChangeArrowheads="1"/>
            </p:cNvSpPr>
            <p:nvPr/>
          </p:nvSpPr>
          <p:spPr bwMode="auto">
            <a:xfrm>
              <a:off x="9294883" y="1228177"/>
              <a:ext cx="783661" cy="930100"/>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Register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Student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Classes</a:t>
              </a:r>
            </a:p>
          </p:txBody>
        </p:sp>
        <p:sp>
          <p:nvSpPr>
            <p:cNvPr id="59" name="AutoShape 23">
              <a:extLst>
                <a:ext uri="{FF2B5EF4-FFF2-40B4-BE49-F238E27FC236}">
                  <a16:creationId xmlns:a16="http://schemas.microsoft.com/office/drawing/2014/main" id="{8F890CFB-985D-854C-BBCC-EB00B6513C48}"/>
                </a:ext>
              </a:extLst>
            </p:cNvPr>
            <p:cNvSpPr>
              <a:spLocks noChangeArrowheads="1"/>
            </p:cNvSpPr>
            <p:nvPr/>
          </p:nvSpPr>
          <p:spPr bwMode="auto">
            <a:xfrm>
              <a:off x="6338210" y="1228177"/>
              <a:ext cx="827010" cy="93027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t>Award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t>Financial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t>Aid</a:t>
              </a:r>
            </a:p>
          </p:txBody>
        </p:sp>
        <p:sp>
          <p:nvSpPr>
            <p:cNvPr id="60" name="AutoShape 24">
              <a:extLst>
                <a:ext uri="{FF2B5EF4-FFF2-40B4-BE49-F238E27FC236}">
                  <a16:creationId xmlns:a16="http://schemas.microsoft.com/office/drawing/2014/main" id="{3593AF54-E4AF-D94B-AD38-FB23BAD99BD1}"/>
                </a:ext>
              </a:extLst>
            </p:cNvPr>
            <p:cNvSpPr>
              <a:spLocks noChangeArrowheads="1"/>
            </p:cNvSpPr>
            <p:nvPr/>
          </p:nvSpPr>
          <p:spPr bwMode="auto">
            <a:xfrm>
              <a:off x="4590873" y="1228177"/>
              <a:ext cx="864348" cy="93027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t>Assess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t>Applicant</a:t>
              </a:r>
            </a:p>
          </p:txBody>
        </p:sp>
        <p:sp>
          <p:nvSpPr>
            <p:cNvPr id="61" name="AutoShape 20">
              <a:extLst>
                <a:ext uri="{FF2B5EF4-FFF2-40B4-BE49-F238E27FC236}">
                  <a16:creationId xmlns:a16="http://schemas.microsoft.com/office/drawing/2014/main" id="{F9252AD3-3A44-6B48-8B8B-65A304E33A73}"/>
                </a:ext>
              </a:extLst>
            </p:cNvPr>
            <p:cNvSpPr>
              <a:spLocks noChangeArrowheads="1"/>
            </p:cNvSpPr>
            <p:nvPr/>
          </p:nvSpPr>
          <p:spPr bwMode="auto">
            <a:xfrm>
              <a:off x="7244803" y="1228177"/>
              <a:ext cx="740270" cy="930275"/>
            </a:xfrm>
            <a:prstGeom prst="roundRect">
              <a:avLst>
                <a:gd name="adj" fmla="val 12495"/>
              </a:avLst>
            </a:prstGeom>
            <a:solidFill>
              <a:schemeClr val="bg1"/>
            </a:solidFill>
            <a:ln w="12700">
              <a:solidFill>
                <a:srgbClr val="000000"/>
              </a:solidFill>
              <a:round/>
              <a:headEnd/>
              <a:tailEnd/>
            </a:ln>
          </p:spPr>
          <p:txBody>
            <a:bodyPr wrap="non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t>Grant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t>Housing</a:t>
              </a:r>
            </a:p>
          </p:txBody>
        </p:sp>
        <p:sp>
          <p:nvSpPr>
            <p:cNvPr id="62" name="Line 34">
              <a:extLst>
                <a:ext uri="{FF2B5EF4-FFF2-40B4-BE49-F238E27FC236}">
                  <a16:creationId xmlns:a16="http://schemas.microsoft.com/office/drawing/2014/main" id="{B4AEA8F8-2137-B241-AFEF-58D35966E1E5}"/>
                </a:ext>
              </a:extLst>
            </p:cNvPr>
            <p:cNvSpPr>
              <a:spLocks noChangeShapeType="1"/>
            </p:cNvSpPr>
            <p:nvPr/>
          </p:nvSpPr>
          <p:spPr bwMode="auto">
            <a:xfrm>
              <a:off x="2277627" y="1638982"/>
              <a:ext cx="324292" cy="12369"/>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ＭＳ Ｐゴシック"/>
              </a:endParaRPr>
            </a:p>
          </p:txBody>
        </p:sp>
        <p:sp>
          <p:nvSpPr>
            <p:cNvPr id="63" name="Oval 35">
              <a:extLst>
                <a:ext uri="{FF2B5EF4-FFF2-40B4-BE49-F238E27FC236}">
                  <a16:creationId xmlns:a16="http://schemas.microsoft.com/office/drawing/2014/main" id="{6FB57F0C-747D-614D-860E-37EEC27AD640}"/>
                </a:ext>
              </a:extLst>
            </p:cNvPr>
            <p:cNvSpPr>
              <a:spLocks noChangeArrowheads="1"/>
            </p:cNvSpPr>
            <p:nvPr/>
          </p:nvSpPr>
          <p:spPr bwMode="auto">
            <a:xfrm>
              <a:off x="2015690" y="1508808"/>
              <a:ext cx="263525" cy="263525"/>
            </a:xfrm>
            <a:prstGeom prst="ellipse">
              <a:avLst/>
            </a:prstGeom>
            <a:solidFill>
              <a:srgbClr val="66FF66"/>
            </a:solidFill>
            <a:ln w="12700">
              <a:solidFill>
                <a:schemeClr val="tx1"/>
              </a:solidFill>
              <a:round/>
              <a:headEnd/>
              <a:tailEnd/>
            </a:ln>
          </p:spPr>
          <p:txBody>
            <a:bodyPr wrap="none" anchor="ctr">
              <a:spAutoFit/>
            </a:bodyPr>
            <a:lstStyle/>
            <a:p>
              <a:pPr marL="0" marR="0" lvl="0" indent="0" algn="ctr" defTabSz="914400" rtl="0" eaLnBrk="0" fontAlgn="auto" latinLnBrk="0" hangingPunct="0">
                <a:lnSpc>
                  <a:spcPct val="80000"/>
                </a:lnSpc>
                <a:spcBef>
                  <a:spcPct val="32000"/>
                </a:spcBef>
                <a:spcAft>
                  <a:spcPts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a:ea typeface="ＭＳ Ｐゴシック" charset="0"/>
                <a:cs typeface="Arial" charset="0"/>
              </a:endParaRPr>
            </a:p>
          </p:txBody>
        </p:sp>
        <p:sp>
          <p:nvSpPr>
            <p:cNvPr id="64" name="Line 36">
              <a:extLst>
                <a:ext uri="{FF2B5EF4-FFF2-40B4-BE49-F238E27FC236}">
                  <a16:creationId xmlns:a16="http://schemas.microsoft.com/office/drawing/2014/main" id="{1D900793-5F16-6545-B8CF-C148097A25B5}"/>
                </a:ext>
              </a:extLst>
            </p:cNvPr>
            <p:cNvSpPr>
              <a:spLocks noChangeShapeType="1"/>
            </p:cNvSpPr>
            <p:nvPr/>
          </p:nvSpPr>
          <p:spPr bwMode="auto">
            <a:xfrm flipV="1">
              <a:off x="10199830" y="1651104"/>
              <a:ext cx="359475" cy="247"/>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ＭＳ Ｐゴシック"/>
              </a:endParaRPr>
            </a:p>
          </p:txBody>
        </p:sp>
        <p:sp>
          <p:nvSpPr>
            <p:cNvPr id="65" name="Oval 35">
              <a:extLst>
                <a:ext uri="{FF2B5EF4-FFF2-40B4-BE49-F238E27FC236}">
                  <a16:creationId xmlns:a16="http://schemas.microsoft.com/office/drawing/2014/main" id="{8DB07AFB-5C81-784F-B3A4-95775B4105A4}"/>
                </a:ext>
              </a:extLst>
            </p:cNvPr>
            <p:cNvSpPr>
              <a:spLocks noChangeArrowheads="1"/>
            </p:cNvSpPr>
            <p:nvPr/>
          </p:nvSpPr>
          <p:spPr bwMode="auto">
            <a:xfrm>
              <a:off x="10559306" y="1519343"/>
              <a:ext cx="263525" cy="263525"/>
            </a:xfrm>
            <a:prstGeom prst="ellipse">
              <a:avLst/>
            </a:prstGeom>
            <a:solidFill>
              <a:srgbClr val="FF0000"/>
            </a:solidFill>
            <a:ln w="38100">
              <a:solidFill>
                <a:schemeClr val="tx1"/>
              </a:solidFill>
              <a:round/>
              <a:headEnd/>
              <a:tailEnd/>
            </a:ln>
          </p:spPr>
          <p:txBody>
            <a:bodyPr wrap="none" anchor="ctr">
              <a:spAutoFit/>
            </a:bodyPr>
            <a:lstStyle/>
            <a:p>
              <a:pPr marL="0" marR="0" lvl="0" indent="0" algn="ctr" defTabSz="914400" rtl="0" eaLnBrk="0" fontAlgn="auto" latinLnBrk="0" hangingPunct="0">
                <a:lnSpc>
                  <a:spcPct val="80000"/>
                </a:lnSpc>
                <a:spcBef>
                  <a:spcPct val="32000"/>
                </a:spcBef>
                <a:spcAft>
                  <a:spcPts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a:ea typeface="ＭＳ Ｐゴシック" charset="0"/>
                <a:cs typeface="Arial" charset="0"/>
              </a:endParaRPr>
            </a:p>
          </p:txBody>
        </p:sp>
      </p:grpSp>
      <p:grpSp>
        <p:nvGrpSpPr>
          <p:cNvPr id="19" name="Group 18">
            <a:extLst>
              <a:ext uri="{FF2B5EF4-FFF2-40B4-BE49-F238E27FC236}">
                <a16:creationId xmlns:a16="http://schemas.microsoft.com/office/drawing/2014/main" id="{FEF6B2FE-DD7E-EA60-E4A5-A7128261A7EB}"/>
              </a:ext>
            </a:extLst>
          </p:cNvPr>
          <p:cNvGrpSpPr/>
          <p:nvPr/>
        </p:nvGrpSpPr>
        <p:grpSpPr>
          <a:xfrm>
            <a:off x="2640024" y="2382225"/>
            <a:ext cx="7422012" cy="1900828"/>
            <a:chOff x="2640024" y="2382225"/>
            <a:chExt cx="7422012" cy="1900828"/>
          </a:xfrm>
        </p:grpSpPr>
        <p:sp>
          <p:nvSpPr>
            <p:cNvPr id="37" name="Rectangle 36">
              <a:extLst>
                <a:ext uri="{FF2B5EF4-FFF2-40B4-BE49-F238E27FC236}">
                  <a16:creationId xmlns:a16="http://schemas.microsoft.com/office/drawing/2014/main" id="{EC399B62-D060-2942-8AB8-846C28F89508}"/>
                </a:ext>
              </a:extLst>
            </p:cNvPr>
            <p:cNvSpPr/>
            <p:nvPr/>
          </p:nvSpPr>
          <p:spPr>
            <a:xfrm>
              <a:off x="5357651" y="2382225"/>
              <a:ext cx="1061610" cy="1900828"/>
            </a:xfrm>
            <a:prstGeom prst="rect">
              <a:avLst/>
            </a:prstGeom>
          </p:spPr>
          <p:txBody>
            <a:bodyPr wrap="squar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Make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admit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deny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assess</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decision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Notify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Student</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Complete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Integrated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Assessment</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sp>
          <p:nvSpPr>
            <p:cNvPr id="39" name="Rectangle 38">
              <a:extLst>
                <a:ext uri="{FF2B5EF4-FFF2-40B4-BE49-F238E27FC236}">
                  <a16:creationId xmlns:a16="http://schemas.microsoft.com/office/drawing/2014/main" id="{D68042C2-6177-D64F-AB35-F91690EEA1DB}"/>
                </a:ext>
              </a:extLst>
            </p:cNvPr>
            <p:cNvSpPr/>
            <p:nvPr/>
          </p:nvSpPr>
          <p:spPr>
            <a:xfrm>
              <a:off x="7956472" y="2382225"/>
              <a:ext cx="1161143" cy="1747017"/>
            </a:xfrm>
            <a:prstGeom prst="rect">
              <a:avLst/>
            </a:prstGeom>
          </p:spPr>
          <p:txBody>
            <a:bodyPr wrap="non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Confirm</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Other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Requirements</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(visa, shots,</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insurance,  …)</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Register</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Orientation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Complete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Orientation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sp>
          <p:nvSpPr>
            <p:cNvPr id="66" name="Rectangle 65">
              <a:extLst>
                <a:ext uri="{FF2B5EF4-FFF2-40B4-BE49-F238E27FC236}">
                  <a16:creationId xmlns:a16="http://schemas.microsoft.com/office/drawing/2014/main" id="{E35F126B-64CD-B248-A0E8-0FFB3264D3C6}"/>
                </a:ext>
              </a:extLst>
            </p:cNvPr>
            <p:cNvSpPr/>
            <p:nvPr/>
          </p:nvSpPr>
          <p:spPr>
            <a:xfrm>
              <a:off x="2640024" y="2404747"/>
              <a:ext cx="846703" cy="1309897"/>
            </a:xfrm>
            <a:prstGeom prst="rect">
              <a:avLst/>
            </a:prstGeom>
          </p:spPr>
          <p:txBody>
            <a:bodyPr wrap="non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Identify</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Suspects</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Qualify</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Prospects</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Engage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Prospect</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sp>
          <p:nvSpPr>
            <p:cNvPr id="67" name="Rectangle 66">
              <a:extLst>
                <a:ext uri="{FF2B5EF4-FFF2-40B4-BE49-F238E27FC236}">
                  <a16:creationId xmlns:a16="http://schemas.microsoft.com/office/drawing/2014/main" id="{865F0C34-6C99-074E-8751-DC03169CB8E3}"/>
                </a:ext>
              </a:extLst>
            </p:cNvPr>
            <p:cNvSpPr/>
            <p:nvPr/>
          </p:nvSpPr>
          <p:spPr>
            <a:xfrm>
              <a:off x="3527595" y="2404747"/>
              <a:ext cx="915307" cy="1309897"/>
            </a:xfrm>
            <a:prstGeom prst="rect">
              <a:avLst/>
            </a:prstGeom>
          </p:spPr>
          <p:txBody>
            <a:bodyPr wrap="non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Collect</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App Fee</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Initiate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Application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Submit</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Application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sp>
          <p:nvSpPr>
            <p:cNvPr id="68" name="Rectangle 67">
              <a:extLst>
                <a:ext uri="{FF2B5EF4-FFF2-40B4-BE49-F238E27FC236}">
                  <a16:creationId xmlns:a16="http://schemas.microsoft.com/office/drawing/2014/main" id="{6565ED80-F3A5-0C44-9432-5571465CAD1A}"/>
                </a:ext>
              </a:extLst>
            </p:cNvPr>
            <p:cNvSpPr/>
            <p:nvPr/>
          </p:nvSpPr>
          <p:spPr>
            <a:xfrm>
              <a:off x="4552078" y="2404747"/>
              <a:ext cx="915307" cy="1309897"/>
            </a:xfrm>
            <a:prstGeom prst="rect">
              <a:avLst/>
            </a:prstGeom>
          </p:spPr>
          <p:txBody>
            <a:bodyPr wrap="non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Confirm</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Application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Evaluate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Application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Verify</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err="1">
                  <a:ln>
                    <a:noFill/>
                  </a:ln>
                  <a:solidFill>
                    <a:srgbClr val="000000"/>
                  </a:solidFill>
                  <a:effectLst/>
                  <a:uLnTx/>
                  <a:uFillTx/>
                  <a:latin typeface="Arial"/>
                  <a:ea typeface="ＭＳ Ｐゴシック" charset="0"/>
                  <a:cs typeface="+mn-cs"/>
                </a:rPr>
                <a:t>Req</a:t>
              </a:r>
              <a:r>
                <a:rPr kumimoji="0" lang="uk-UA" sz="1200" b="0" i="0" u="none" strike="noStrike" kern="1200" cap="none" spc="0" normalizeH="0" baseline="0" noProof="0" dirty="0">
                  <a:ln>
                    <a:noFill/>
                  </a:ln>
                  <a:solidFill>
                    <a:srgbClr val="000000"/>
                  </a:solidFill>
                  <a:effectLst/>
                  <a:uLnTx/>
                  <a:uFillTx/>
                  <a:latin typeface="Arial"/>
                  <a:ea typeface="ＭＳ Ｐゴシック" charset="0"/>
                  <a:cs typeface="+mn-cs"/>
                </a:rPr>
                <a:t>'</a:t>
              </a:r>
              <a:r>
                <a:rPr kumimoji="0" lang="en-US" sz="1200" b="0" i="0" u="none" strike="noStrike" kern="1200" cap="none" spc="0" normalizeH="0" baseline="0" noProof="0" dirty="0" err="1">
                  <a:ln>
                    <a:noFill/>
                  </a:ln>
                  <a:solidFill>
                    <a:srgbClr val="000000"/>
                  </a:solidFill>
                  <a:effectLst/>
                  <a:uLnTx/>
                  <a:uFillTx/>
                  <a:latin typeface="Arial"/>
                  <a:ea typeface="ＭＳ Ｐゴシック" charset="0"/>
                  <a:cs typeface="+mn-cs"/>
                </a:rPr>
                <a:t>ts</a:t>
              </a: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endParaRP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sp>
          <p:nvSpPr>
            <p:cNvPr id="69" name="Rectangle 68">
              <a:extLst>
                <a:ext uri="{FF2B5EF4-FFF2-40B4-BE49-F238E27FC236}">
                  <a16:creationId xmlns:a16="http://schemas.microsoft.com/office/drawing/2014/main" id="{D2F89C7B-CBFE-F448-9988-C9AC38958EA6}"/>
                </a:ext>
              </a:extLst>
            </p:cNvPr>
            <p:cNvSpPr/>
            <p:nvPr/>
          </p:nvSpPr>
          <p:spPr>
            <a:xfrm>
              <a:off x="6308139" y="2404747"/>
              <a:ext cx="867793" cy="1309897"/>
            </a:xfrm>
            <a:prstGeom prst="rect">
              <a:avLst/>
            </a:prstGeom>
          </p:spPr>
          <p:txBody>
            <a:bodyPr wrap="non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Receive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FAFSA</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Assess</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Need</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Determine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Aid</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sp>
          <p:nvSpPr>
            <p:cNvPr id="70" name="Rectangle 69">
              <a:extLst>
                <a:ext uri="{FF2B5EF4-FFF2-40B4-BE49-F238E27FC236}">
                  <a16:creationId xmlns:a16="http://schemas.microsoft.com/office/drawing/2014/main" id="{65ACCC67-E72E-4442-ACDA-BC12327963CD}"/>
                </a:ext>
              </a:extLst>
            </p:cNvPr>
            <p:cNvSpPr/>
            <p:nvPr/>
          </p:nvSpPr>
          <p:spPr>
            <a:xfrm>
              <a:off x="7213182" y="2404747"/>
              <a:ext cx="970385" cy="1457630"/>
            </a:xfrm>
            <a:prstGeom prst="rect">
              <a:avLst/>
            </a:prstGeom>
          </p:spPr>
          <p:txBody>
            <a:bodyPr wrap="non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Provide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Housing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err="1">
                  <a:ln>
                    <a:noFill/>
                  </a:ln>
                  <a:solidFill>
                    <a:srgbClr val="000000"/>
                  </a:solidFill>
                  <a:effectLst/>
                  <a:uLnTx/>
                  <a:uFillTx/>
                  <a:latin typeface="Arial"/>
                  <a:ea typeface="ＭＳ Ｐゴシック" charset="0"/>
                  <a:cs typeface="+mn-cs"/>
                </a:rPr>
                <a:t>Req</a:t>
              </a:r>
              <a:r>
                <a:rPr kumimoji="0" lang="uk-UA" sz="1200" b="0" i="0" u="none" strike="noStrike" kern="1200" cap="none" spc="0" normalizeH="0" baseline="0" noProof="0" dirty="0">
                  <a:ln>
                    <a:noFill/>
                  </a:ln>
                  <a:solidFill>
                    <a:srgbClr val="000000"/>
                  </a:solidFill>
                  <a:effectLst/>
                  <a:uLnTx/>
                  <a:uFillTx/>
                  <a:latin typeface="Arial"/>
                  <a:ea typeface="ＭＳ Ｐゴシック" charset="0"/>
                  <a:cs typeface="+mn-cs"/>
                </a:rPr>
                <a:t>'</a:t>
              </a:r>
              <a:r>
                <a:rPr kumimoji="0" lang="en-US" sz="1200" b="0" i="0" u="none" strike="noStrike" kern="1200" cap="none" spc="0" normalizeH="0" baseline="0" noProof="0" dirty="0" err="1">
                  <a:ln>
                    <a:noFill/>
                  </a:ln>
                  <a:solidFill>
                    <a:srgbClr val="000000"/>
                  </a:solidFill>
                  <a:effectLst/>
                  <a:uLnTx/>
                  <a:uFillTx/>
                  <a:latin typeface="Arial"/>
                  <a:ea typeface="ＭＳ Ｐゴシック" charset="0"/>
                  <a:cs typeface="+mn-cs"/>
                </a:rPr>
                <a:t>ts</a:t>
              </a: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endParaRP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Assess</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Application</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Provide</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Alternatives</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sp>
          <p:nvSpPr>
            <p:cNvPr id="71" name="Rectangle 70">
              <a:extLst>
                <a:ext uri="{FF2B5EF4-FFF2-40B4-BE49-F238E27FC236}">
                  <a16:creationId xmlns:a16="http://schemas.microsoft.com/office/drawing/2014/main" id="{68444039-AEDA-724B-92CA-62DE8D1A23EB}"/>
                </a:ext>
              </a:extLst>
            </p:cNvPr>
            <p:cNvSpPr/>
            <p:nvPr/>
          </p:nvSpPr>
          <p:spPr>
            <a:xfrm>
              <a:off x="9257863" y="2404747"/>
              <a:ext cx="804173" cy="1457630"/>
            </a:xfrm>
            <a:prstGeom prst="rect">
              <a:avLst/>
            </a:prstGeom>
          </p:spPr>
          <p:txBody>
            <a:bodyPr wrap="none" lIns="36000" rIns="36000">
              <a:spAutoFit/>
            </a:bodyPr>
            <a:lstStyle/>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Identify</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Courses</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Create </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Class</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Schedule</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Register</a:t>
              </a:r>
              <a:b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b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Classes</a:t>
              </a:r>
            </a:p>
            <a:p>
              <a:pPr marL="88900" marR="0" lvl="0" indent="-88900" algn="l" defTabSz="914400" rtl="0" eaLnBrk="0" fontAlgn="auto" latinLnBrk="0" hangingPunct="0">
                <a:lnSpc>
                  <a:spcPct val="80000"/>
                </a:lnSpc>
                <a:spcBef>
                  <a:spcPct val="32000"/>
                </a:spcBef>
                <a:spcAft>
                  <a:spcPts val="0"/>
                </a:spcAft>
                <a:buClr>
                  <a:srgbClr val="000000"/>
                </a:buClr>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rPr>
                <a:t>etc.</a:t>
              </a:r>
            </a:p>
          </p:txBody>
        </p:sp>
      </p:grpSp>
      <p:sp>
        <p:nvSpPr>
          <p:cNvPr id="15" name="Rectangle 14">
            <a:extLst>
              <a:ext uri="{FF2B5EF4-FFF2-40B4-BE49-F238E27FC236}">
                <a16:creationId xmlns:a16="http://schemas.microsoft.com/office/drawing/2014/main" id="{5DE6DE33-D626-C645-9294-FD59534D4941}"/>
              </a:ext>
            </a:extLst>
          </p:cNvPr>
          <p:cNvSpPr/>
          <p:nvPr/>
        </p:nvSpPr>
        <p:spPr>
          <a:xfrm>
            <a:off x="250872" y="1464938"/>
            <a:ext cx="2353702" cy="1015663"/>
          </a:xfrm>
          <a:prstGeom prst="rect">
            <a:avLst/>
          </a:prstGeom>
        </p:spPr>
        <p:txBody>
          <a:bodyPr wrap="square">
            <a:spAutoFit/>
          </a:bodyPr>
          <a:lstStyle/>
          <a:p>
            <a:r>
              <a:rPr kumimoji="1" lang="en-US" sz="2000" dirty="0">
                <a:solidFill>
                  <a:srgbClr val="000000"/>
                </a:solidFill>
                <a:latin typeface="Arial" panose="020B0604020202020204" pitchFamily="34" charset="0"/>
                <a:ea typeface="ＭＳ Ｐゴシック" charset="0"/>
                <a:cs typeface="Arial" panose="020B0604020202020204" pitchFamily="34" charset="0"/>
              </a:rPr>
              <a:t>Add 5 – 10 Activities per</a:t>
            </a:r>
            <a:br>
              <a:rPr kumimoji="1" lang="en-US" sz="2000" dirty="0">
                <a:solidFill>
                  <a:srgbClr val="000000"/>
                </a:solidFill>
                <a:latin typeface="Arial" panose="020B0604020202020204" pitchFamily="34" charset="0"/>
                <a:ea typeface="ＭＳ Ｐゴシック" charset="0"/>
                <a:cs typeface="Arial" panose="020B0604020202020204" pitchFamily="34" charset="0"/>
              </a:rPr>
            </a:br>
            <a:r>
              <a:rPr kumimoji="1" lang="en-US" sz="2000" dirty="0">
                <a:solidFill>
                  <a:srgbClr val="000000"/>
                </a:solidFill>
                <a:latin typeface="Arial" panose="020B0604020202020204" pitchFamily="34" charset="0"/>
                <a:ea typeface="ＭＳ Ｐゴシック" charset="0"/>
                <a:cs typeface="Arial" panose="020B0604020202020204" pitchFamily="34" charset="0"/>
              </a:rPr>
              <a:t>Major Activity</a:t>
            </a:r>
          </a:p>
        </p:txBody>
      </p:sp>
      <p:grpSp>
        <p:nvGrpSpPr>
          <p:cNvPr id="161" name="Group 160">
            <a:extLst>
              <a:ext uri="{FF2B5EF4-FFF2-40B4-BE49-F238E27FC236}">
                <a16:creationId xmlns:a16="http://schemas.microsoft.com/office/drawing/2014/main" id="{437AD87A-D4AB-5049-80CA-D1E4220C7B8F}"/>
              </a:ext>
            </a:extLst>
          </p:cNvPr>
          <p:cNvGrpSpPr/>
          <p:nvPr/>
        </p:nvGrpSpPr>
        <p:grpSpPr>
          <a:xfrm>
            <a:off x="119095" y="4766519"/>
            <a:ext cx="3655918" cy="1316840"/>
            <a:chOff x="119095" y="4766519"/>
            <a:chExt cx="3655918" cy="1316840"/>
          </a:xfrm>
        </p:grpSpPr>
        <p:sp>
          <p:nvSpPr>
            <p:cNvPr id="28" name="AutoShape 18">
              <a:extLst>
                <a:ext uri="{FF2B5EF4-FFF2-40B4-BE49-F238E27FC236}">
                  <a16:creationId xmlns:a16="http://schemas.microsoft.com/office/drawing/2014/main" id="{6116F362-C8C1-1F4B-B97C-D17E50597EFC}"/>
                </a:ext>
              </a:extLst>
            </p:cNvPr>
            <p:cNvSpPr>
              <a:spLocks noChangeArrowheads="1"/>
            </p:cNvSpPr>
            <p:nvPr/>
          </p:nvSpPr>
          <p:spPr bwMode="auto">
            <a:xfrm>
              <a:off x="488789" y="4766519"/>
              <a:ext cx="3000110" cy="584588"/>
            </a:xfrm>
            <a:prstGeom prst="roundRect">
              <a:avLst>
                <a:gd name="adj" fmla="val 12495"/>
              </a:avLst>
            </a:prstGeom>
            <a:solidFill>
              <a:schemeClr val="bg1"/>
            </a:solidFill>
            <a:ln w="12700">
              <a:solidFill>
                <a:srgbClr val="000000"/>
              </a:solidFill>
              <a:round/>
              <a:headEnd/>
              <a:tailEnd/>
            </a:ln>
          </p:spPr>
          <p:txBody>
            <a:bodyPr wrap="squar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Always!</a:t>
              </a:r>
              <a:b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600" b="0" u="none" strike="noStrike" kern="1200" cap="none" spc="0" normalizeH="0" baseline="0" noProof="0" dirty="0">
                  <a:ln>
                    <a:noFill/>
                  </a:ln>
                  <a:solidFill>
                    <a:srgbClr val="000000"/>
                  </a:solidFill>
                  <a:effectLst/>
                  <a:uLnTx/>
                  <a:uFillTx/>
                  <a:latin typeface="Arial" charset="0"/>
                  <a:ea typeface="ＭＳ Ｐゴシック" charset="0"/>
                  <a:cs typeface="Arial" charset="0"/>
                </a:rPr>
                <a:t>Process Scope Model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(TRAC)</a:t>
              </a:r>
              <a:endParaRPr kumimoji="0" lang="en-US" sz="1600" b="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90" name="Group 89">
              <a:extLst>
                <a:ext uri="{FF2B5EF4-FFF2-40B4-BE49-F238E27FC236}">
                  <a16:creationId xmlns:a16="http://schemas.microsoft.com/office/drawing/2014/main" id="{401AA367-D86C-0D4E-96F1-72EB3A92F592}"/>
                </a:ext>
              </a:extLst>
            </p:cNvPr>
            <p:cNvGrpSpPr/>
            <p:nvPr/>
          </p:nvGrpSpPr>
          <p:grpSpPr>
            <a:xfrm>
              <a:off x="119095" y="5453584"/>
              <a:ext cx="3655918" cy="629775"/>
              <a:chOff x="320887" y="5453584"/>
              <a:chExt cx="3655918" cy="629775"/>
            </a:xfrm>
          </p:grpSpPr>
          <p:grpSp>
            <p:nvGrpSpPr>
              <p:cNvPr id="42" name="Group 41">
                <a:extLst>
                  <a:ext uri="{FF2B5EF4-FFF2-40B4-BE49-F238E27FC236}">
                    <a16:creationId xmlns:a16="http://schemas.microsoft.com/office/drawing/2014/main" id="{4380766B-E03F-CE41-B381-5DB6578FA06D}"/>
                  </a:ext>
                </a:extLst>
              </p:cNvPr>
              <p:cNvGrpSpPr/>
              <p:nvPr/>
            </p:nvGrpSpPr>
            <p:grpSpPr>
              <a:xfrm>
                <a:off x="320887" y="5607339"/>
                <a:ext cx="471275" cy="289284"/>
                <a:chOff x="320887" y="5607339"/>
                <a:chExt cx="471275" cy="289284"/>
              </a:xfrm>
            </p:grpSpPr>
            <p:cxnSp>
              <p:nvCxnSpPr>
                <p:cNvPr id="77" name="AutoShape 13">
                  <a:extLst>
                    <a:ext uri="{FF2B5EF4-FFF2-40B4-BE49-F238E27FC236}">
                      <a16:creationId xmlns:a16="http://schemas.microsoft.com/office/drawing/2014/main" id="{7FE34B7A-036A-F345-86AB-FC973F00F360}"/>
                    </a:ext>
                  </a:extLst>
                </p:cNvPr>
                <p:cNvCxnSpPr>
                  <a:cxnSpLocks noChangeShapeType="1"/>
                  <a:stCxn id="78" idx="6"/>
                  <a:endCxn id="48" idx="1"/>
                </p:cNvCxnSpPr>
                <p:nvPr/>
              </p:nvCxnSpPr>
              <p:spPr bwMode="auto">
                <a:xfrm flipV="1">
                  <a:off x="610172" y="5750819"/>
                  <a:ext cx="181990" cy="1162"/>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8" name="Oval 35">
                  <a:extLst>
                    <a:ext uri="{FF2B5EF4-FFF2-40B4-BE49-F238E27FC236}">
                      <a16:creationId xmlns:a16="http://schemas.microsoft.com/office/drawing/2014/main" id="{89A00679-F22F-5845-9302-02AD2DB5926E}"/>
                    </a:ext>
                  </a:extLst>
                </p:cNvPr>
                <p:cNvSpPr>
                  <a:spLocks noChangeArrowheads="1"/>
                </p:cNvSpPr>
                <p:nvPr/>
              </p:nvSpPr>
              <p:spPr bwMode="auto">
                <a:xfrm>
                  <a:off x="320887" y="5607339"/>
                  <a:ext cx="289285" cy="289284"/>
                </a:xfrm>
                <a:prstGeom prst="ellipse">
                  <a:avLst/>
                </a:prstGeom>
                <a:solidFill>
                  <a:srgbClr val="D9FC79"/>
                </a:solid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grpSp>
          <p:grpSp>
            <p:nvGrpSpPr>
              <p:cNvPr id="44" name="Group 43">
                <a:extLst>
                  <a:ext uri="{FF2B5EF4-FFF2-40B4-BE49-F238E27FC236}">
                    <a16:creationId xmlns:a16="http://schemas.microsoft.com/office/drawing/2014/main" id="{482D921E-7FD3-154F-8C45-C64B78543219}"/>
                  </a:ext>
                </a:extLst>
              </p:cNvPr>
              <p:cNvGrpSpPr/>
              <p:nvPr/>
            </p:nvGrpSpPr>
            <p:grpSpPr>
              <a:xfrm>
                <a:off x="781040" y="5453584"/>
                <a:ext cx="3195765" cy="629775"/>
                <a:chOff x="781040" y="5453584"/>
                <a:chExt cx="3195765" cy="629775"/>
              </a:xfrm>
            </p:grpSpPr>
            <p:sp>
              <p:nvSpPr>
                <p:cNvPr id="48" name="AutoShape 22">
                  <a:extLst>
                    <a:ext uri="{FF2B5EF4-FFF2-40B4-BE49-F238E27FC236}">
                      <a16:creationId xmlns:a16="http://schemas.microsoft.com/office/drawing/2014/main" id="{398FB6C3-0A71-C444-9FA0-76072F439D45}"/>
                    </a:ext>
                  </a:extLst>
                </p:cNvPr>
                <p:cNvSpPr>
                  <a:spLocks noChangeArrowheads="1"/>
                </p:cNvSpPr>
                <p:nvPr/>
              </p:nvSpPr>
              <p:spPr bwMode="auto">
                <a:xfrm>
                  <a:off x="792162" y="5470461"/>
                  <a:ext cx="2703750" cy="560715"/>
                </a:xfrm>
                <a:prstGeom prst="roundRect">
                  <a:avLst>
                    <a:gd name="adj" fmla="val 16667"/>
                  </a:avLst>
                </a:prstGeom>
                <a:solidFill>
                  <a:srgbClr val="CDFF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dirty="0">
                    <a:solidFill>
                      <a:srgbClr val="000000"/>
                    </a:solidFill>
                  </a:endParaRPr>
                </a:p>
              </p:txBody>
            </p:sp>
            <p:grpSp>
              <p:nvGrpSpPr>
                <p:cNvPr id="49" name="Group 48">
                  <a:extLst>
                    <a:ext uri="{FF2B5EF4-FFF2-40B4-BE49-F238E27FC236}">
                      <a16:creationId xmlns:a16="http://schemas.microsoft.com/office/drawing/2014/main" id="{A33B07D5-8575-0944-886A-3DF9A5A5CDD7}"/>
                    </a:ext>
                  </a:extLst>
                </p:cNvPr>
                <p:cNvGrpSpPr/>
                <p:nvPr/>
              </p:nvGrpSpPr>
              <p:grpSpPr>
                <a:xfrm>
                  <a:off x="1314557" y="5582508"/>
                  <a:ext cx="2057362" cy="342595"/>
                  <a:chOff x="1514963" y="2380509"/>
                  <a:chExt cx="1147490" cy="191082"/>
                </a:xfrm>
              </p:grpSpPr>
              <p:sp>
                <p:nvSpPr>
                  <p:cNvPr id="79" name="AutoShape 23">
                    <a:extLst>
                      <a:ext uri="{FF2B5EF4-FFF2-40B4-BE49-F238E27FC236}">
                        <a16:creationId xmlns:a16="http://schemas.microsoft.com/office/drawing/2014/main" id="{1AEE43D6-CBD5-2641-91B5-7F326F2C9442}"/>
                      </a:ext>
                    </a:extLst>
                  </p:cNvPr>
                  <p:cNvSpPr>
                    <a:spLocks noChangeArrowheads="1"/>
                  </p:cNvSpPr>
                  <p:nvPr/>
                </p:nvSpPr>
                <p:spPr bwMode="auto">
                  <a:xfrm>
                    <a:off x="1514963" y="2390616"/>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0" name="AutoShape 23">
                    <a:extLst>
                      <a:ext uri="{FF2B5EF4-FFF2-40B4-BE49-F238E27FC236}">
                        <a16:creationId xmlns:a16="http://schemas.microsoft.com/office/drawing/2014/main" id="{CDBA82E8-1161-7A49-B44D-DF9E2877EA84}"/>
                      </a:ext>
                    </a:extLst>
                  </p:cNvPr>
                  <p:cNvSpPr>
                    <a:spLocks noChangeArrowheads="1"/>
                  </p:cNvSpPr>
                  <p:nvPr/>
                </p:nvSpPr>
                <p:spPr bwMode="auto">
                  <a:xfrm>
                    <a:off x="1754210" y="238902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1" name="AutoShape 23">
                    <a:extLst>
                      <a:ext uri="{FF2B5EF4-FFF2-40B4-BE49-F238E27FC236}">
                        <a16:creationId xmlns:a16="http://schemas.microsoft.com/office/drawing/2014/main" id="{D80513F3-B32B-3543-9156-7DCAF3191E41}"/>
                      </a:ext>
                    </a:extLst>
                  </p:cNvPr>
                  <p:cNvSpPr>
                    <a:spLocks noChangeArrowheads="1"/>
                  </p:cNvSpPr>
                  <p:nvPr/>
                </p:nvSpPr>
                <p:spPr bwMode="auto">
                  <a:xfrm>
                    <a:off x="1993457" y="2387441"/>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2" name="AutoShape 23">
                    <a:extLst>
                      <a:ext uri="{FF2B5EF4-FFF2-40B4-BE49-F238E27FC236}">
                        <a16:creationId xmlns:a16="http://schemas.microsoft.com/office/drawing/2014/main" id="{90DC1643-6893-8A48-959A-27A7BD28F991}"/>
                      </a:ext>
                    </a:extLst>
                  </p:cNvPr>
                  <p:cNvSpPr>
                    <a:spLocks noChangeArrowheads="1"/>
                  </p:cNvSpPr>
                  <p:nvPr/>
                </p:nvSpPr>
                <p:spPr bwMode="auto">
                  <a:xfrm>
                    <a:off x="2232704" y="2382097"/>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3" name="AutoShape 23">
                    <a:extLst>
                      <a:ext uri="{FF2B5EF4-FFF2-40B4-BE49-F238E27FC236}">
                        <a16:creationId xmlns:a16="http://schemas.microsoft.com/office/drawing/2014/main" id="{A5FEFA1C-96F8-4B4E-8C0F-FAF61840B230}"/>
                      </a:ext>
                    </a:extLst>
                  </p:cNvPr>
                  <p:cNvSpPr>
                    <a:spLocks noChangeArrowheads="1"/>
                  </p:cNvSpPr>
                  <p:nvPr/>
                </p:nvSpPr>
                <p:spPr bwMode="auto">
                  <a:xfrm>
                    <a:off x="2471953" y="238050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grpSp>
            <p:cxnSp>
              <p:nvCxnSpPr>
                <p:cNvPr id="50" name="AutoShape 14">
                  <a:extLst>
                    <a:ext uri="{FF2B5EF4-FFF2-40B4-BE49-F238E27FC236}">
                      <a16:creationId xmlns:a16="http://schemas.microsoft.com/office/drawing/2014/main" id="{96B2EC83-1547-7643-8724-BBCA5B099ACE}"/>
                    </a:ext>
                  </a:extLst>
                </p:cNvPr>
                <p:cNvCxnSpPr>
                  <a:cxnSpLocks noChangeShapeType="1"/>
                  <a:stCxn id="48" idx="3"/>
                  <a:endCxn id="52" idx="2"/>
                </p:cNvCxnSpPr>
                <p:nvPr/>
              </p:nvCxnSpPr>
              <p:spPr bwMode="auto">
                <a:xfrm flipV="1">
                  <a:off x="3495912" y="5596140"/>
                  <a:ext cx="195782" cy="154679"/>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2" name="Oval 35">
                  <a:extLst>
                    <a:ext uri="{FF2B5EF4-FFF2-40B4-BE49-F238E27FC236}">
                      <a16:creationId xmlns:a16="http://schemas.microsoft.com/office/drawing/2014/main" id="{9B928E2A-6453-DC41-A6AE-7B13770FA642}"/>
                    </a:ext>
                  </a:extLst>
                </p:cNvPr>
                <p:cNvSpPr>
                  <a:spLocks noChangeArrowheads="1"/>
                </p:cNvSpPr>
                <p:nvPr/>
              </p:nvSpPr>
              <p:spPr bwMode="auto">
                <a:xfrm>
                  <a:off x="3691694" y="5453584"/>
                  <a:ext cx="285111" cy="285111"/>
                </a:xfrm>
                <a:prstGeom prst="ellipse">
                  <a:avLst/>
                </a:prstGeom>
                <a:solidFill>
                  <a:srgbClr val="FF99CC"/>
                </a:solid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sp>
              <p:nvSpPr>
                <p:cNvPr id="53" name="Oval 35">
                  <a:extLst>
                    <a:ext uri="{FF2B5EF4-FFF2-40B4-BE49-F238E27FC236}">
                      <a16:creationId xmlns:a16="http://schemas.microsoft.com/office/drawing/2014/main" id="{7DBE9B2E-EFCD-064A-9174-151ABED73CB5}"/>
                    </a:ext>
                  </a:extLst>
                </p:cNvPr>
                <p:cNvSpPr>
                  <a:spLocks noChangeArrowheads="1"/>
                </p:cNvSpPr>
                <p:nvPr/>
              </p:nvSpPr>
              <p:spPr bwMode="auto">
                <a:xfrm>
                  <a:off x="3690691" y="5798248"/>
                  <a:ext cx="285111" cy="285111"/>
                </a:xfrm>
                <a:prstGeom prst="ellipse">
                  <a:avLst/>
                </a:prstGeom>
                <a:solidFill>
                  <a:srgbClr val="FF99CC"/>
                </a:solid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cxnSp>
              <p:nvCxnSpPr>
                <p:cNvPr id="73" name="Straight Connector 72">
                  <a:extLst>
                    <a:ext uri="{FF2B5EF4-FFF2-40B4-BE49-F238E27FC236}">
                      <a16:creationId xmlns:a16="http://schemas.microsoft.com/office/drawing/2014/main" id="{6E8F8CC4-8713-514D-B9FD-F2F20E6D57DE}"/>
                    </a:ext>
                  </a:extLst>
                </p:cNvPr>
                <p:cNvCxnSpPr/>
                <p:nvPr/>
              </p:nvCxnSpPr>
              <p:spPr bwMode="auto">
                <a:xfrm>
                  <a:off x="781040" y="5639297"/>
                  <a:ext cx="440875"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5" name="AutoShape 14">
                  <a:extLst>
                    <a:ext uri="{FF2B5EF4-FFF2-40B4-BE49-F238E27FC236}">
                      <a16:creationId xmlns:a16="http://schemas.microsoft.com/office/drawing/2014/main" id="{8222B516-47DA-B240-82E7-BFCE885586A5}"/>
                    </a:ext>
                  </a:extLst>
                </p:cNvPr>
                <p:cNvCxnSpPr>
                  <a:cxnSpLocks noChangeShapeType="1"/>
                  <a:stCxn id="48" idx="3"/>
                  <a:endCxn id="53" idx="2"/>
                </p:cNvCxnSpPr>
                <p:nvPr/>
              </p:nvCxnSpPr>
              <p:spPr bwMode="auto">
                <a:xfrm>
                  <a:off x="3495912" y="5750819"/>
                  <a:ext cx="194779" cy="189985"/>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Straight Connector 75">
                  <a:extLst>
                    <a:ext uri="{FF2B5EF4-FFF2-40B4-BE49-F238E27FC236}">
                      <a16:creationId xmlns:a16="http://schemas.microsoft.com/office/drawing/2014/main" id="{53307C3B-6F88-9F47-BE6C-EDE21033DE01}"/>
                    </a:ext>
                  </a:extLst>
                </p:cNvPr>
                <p:cNvCxnSpPr/>
                <p:nvPr/>
              </p:nvCxnSpPr>
              <p:spPr bwMode="auto">
                <a:xfrm>
                  <a:off x="791552" y="5865383"/>
                  <a:ext cx="441470"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grpSp>
      <p:grpSp>
        <p:nvGrpSpPr>
          <p:cNvPr id="162" name="Group 161">
            <a:extLst>
              <a:ext uri="{FF2B5EF4-FFF2-40B4-BE49-F238E27FC236}">
                <a16:creationId xmlns:a16="http://schemas.microsoft.com/office/drawing/2014/main" id="{E8013BEF-1E72-934C-BF68-DD81BE974485}"/>
              </a:ext>
            </a:extLst>
          </p:cNvPr>
          <p:cNvGrpSpPr/>
          <p:nvPr/>
        </p:nvGrpSpPr>
        <p:grpSpPr>
          <a:xfrm>
            <a:off x="4180270" y="4766519"/>
            <a:ext cx="3578225" cy="1947886"/>
            <a:chOff x="4079686" y="4766519"/>
            <a:chExt cx="3578225" cy="1947886"/>
          </a:xfrm>
        </p:grpSpPr>
        <p:sp>
          <p:nvSpPr>
            <p:cNvPr id="29" name="AutoShape 18">
              <a:extLst>
                <a:ext uri="{FF2B5EF4-FFF2-40B4-BE49-F238E27FC236}">
                  <a16:creationId xmlns:a16="http://schemas.microsoft.com/office/drawing/2014/main" id="{B0DD8E58-712D-CE48-A8A5-65F286195187}"/>
                </a:ext>
              </a:extLst>
            </p:cNvPr>
            <p:cNvSpPr>
              <a:spLocks noChangeArrowheads="1"/>
            </p:cNvSpPr>
            <p:nvPr/>
          </p:nvSpPr>
          <p:spPr bwMode="auto">
            <a:xfrm>
              <a:off x="4143590" y="4766519"/>
              <a:ext cx="3436357" cy="584588"/>
            </a:xfrm>
            <a:prstGeom prst="roundRect">
              <a:avLst>
                <a:gd name="adj" fmla="val 12495"/>
              </a:avLst>
            </a:prstGeom>
            <a:solidFill>
              <a:schemeClr val="bg1"/>
            </a:solidFill>
            <a:ln w="12700">
              <a:solidFill>
                <a:srgbClr val="000000"/>
              </a:solidFill>
              <a:round/>
              <a:headEnd/>
              <a:tailEnd/>
            </a:ln>
          </p:spPr>
          <p:txBody>
            <a:bodyPr wrap="squar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Always!</a:t>
              </a:r>
              <a:b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600" b="0" u="none" strike="noStrike" kern="1200" cap="none" spc="0" normalizeH="0" baseline="0" noProof="0" dirty="0">
                  <a:ln>
                    <a:noFill/>
                  </a:ln>
                  <a:solidFill>
                    <a:srgbClr val="000000"/>
                  </a:solidFill>
                  <a:effectLst/>
                  <a:uLnTx/>
                  <a:uFillTx/>
                  <a:latin typeface="Arial" charset="0"/>
                  <a:ea typeface="ＭＳ Ｐゴシック" charset="0"/>
                  <a:cs typeface="Arial" charset="0"/>
                </a:rPr>
                <a:t>Process Summary Chart</a:t>
              </a:r>
            </a:p>
          </p:txBody>
        </p:sp>
        <p:grpSp>
          <p:nvGrpSpPr>
            <p:cNvPr id="84" name="Group 56">
              <a:extLst>
                <a:ext uri="{FF2B5EF4-FFF2-40B4-BE49-F238E27FC236}">
                  <a16:creationId xmlns:a16="http://schemas.microsoft.com/office/drawing/2014/main" id="{84A08C31-0EAD-AF4A-A5BC-DD89DE70CF12}"/>
                </a:ext>
              </a:extLst>
            </p:cNvPr>
            <p:cNvGrpSpPr>
              <a:grpSpLocks/>
            </p:cNvGrpSpPr>
            <p:nvPr/>
          </p:nvGrpSpPr>
          <p:grpSpPr bwMode="auto">
            <a:xfrm>
              <a:off x="4079686" y="5490443"/>
              <a:ext cx="3578225" cy="1223962"/>
              <a:chOff x="2327275" y="1146283"/>
              <a:chExt cx="4864100" cy="1965325"/>
            </a:xfrm>
          </p:grpSpPr>
          <p:sp>
            <p:nvSpPr>
              <p:cNvPr id="85" name="Rectangle 9">
                <a:extLst>
                  <a:ext uri="{FF2B5EF4-FFF2-40B4-BE49-F238E27FC236}">
                    <a16:creationId xmlns:a16="http://schemas.microsoft.com/office/drawing/2014/main" id="{DCBA320D-0617-A147-B545-D97FE53AFCC5}"/>
                  </a:ext>
                </a:extLst>
              </p:cNvPr>
              <p:cNvSpPr>
                <a:spLocks noChangeArrowheads="1"/>
              </p:cNvSpPr>
              <p:nvPr/>
            </p:nvSpPr>
            <p:spPr bwMode="auto">
              <a:xfrm>
                <a:off x="2426303" y="1146283"/>
                <a:ext cx="1087623" cy="1965325"/>
              </a:xfrm>
              <a:prstGeom prst="rect">
                <a:avLst/>
              </a:prstGeom>
              <a:solidFill>
                <a:srgbClr val="D9FC79"/>
              </a:solidFill>
              <a:ln w="12700">
                <a:solidFill>
                  <a:schemeClr val="tx2"/>
                </a:solidFill>
                <a:miter lim="800000"/>
                <a:headEnd/>
                <a:tailEnd/>
              </a:ln>
            </p:spPr>
            <p:txBody>
              <a:bodyPr lIns="36000" rIns="36000"/>
              <a:lstStyle/>
              <a:p>
                <a:pPr algn="ctr">
                  <a:lnSpc>
                    <a:spcPct val="100000"/>
                  </a:lnSpc>
                  <a:spcBef>
                    <a:spcPct val="0"/>
                  </a:spcBef>
                  <a:buClrTx/>
                  <a:buFontTx/>
                  <a:buNone/>
                </a:pPr>
                <a:r>
                  <a:rPr lang="en-US" sz="1200" dirty="0">
                    <a:cs typeface="Arial" charset="0"/>
                  </a:rPr>
                  <a:t>Function 1</a:t>
                </a:r>
              </a:p>
            </p:txBody>
          </p:sp>
          <p:sp>
            <p:nvSpPr>
              <p:cNvPr id="86" name="Rectangle 10">
                <a:extLst>
                  <a:ext uri="{FF2B5EF4-FFF2-40B4-BE49-F238E27FC236}">
                    <a16:creationId xmlns:a16="http://schemas.microsoft.com/office/drawing/2014/main" id="{1FF98126-019D-5743-92E7-3D9BD234B9B5}"/>
                  </a:ext>
                </a:extLst>
              </p:cNvPr>
              <p:cNvSpPr>
                <a:spLocks noChangeArrowheads="1"/>
              </p:cNvSpPr>
              <p:nvPr/>
            </p:nvSpPr>
            <p:spPr bwMode="auto">
              <a:xfrm>
                <a:off x="3634774" y="1146283"/>
                <a:ext cx="1087625" cy="1965325"/>
              </a:xfrm>
              <a:prstGeom prst="rect">
                <a:avLst/>
              </a:prstGeom>
              <a:solidFill>
                <a:srgbClr val="EBC1FF"/>
              </a:solidFill>
              <a:ln w="12700">
                <a:solidFill>
                  <a:schemeClr val="tx2"/>
                </a:solidFill>
                <a:miter lim="800000"/>
                <a:headEnd/>
                <a:tailEnd/>
              </a:ln>
            </p:spPr>
            <p:txBody>
              <a:bodyPr lIns="36000" rIns="36000" anchorCtr="1"/>
              <a:lstStyle/>
              <a:p>
                <a:pPr lvl="0" algn="ctr">
                  <a:spcBef>
                    <a:spcPct val="0"/>
                  </a:spcBef>
                </a:pPr>
                <a:r>
                  <a:rPr lang="en-US" sz="1200" dirty="0">
                    <a:cs typeface="Arial" charset="0"/>
                  </a:rPr>
                  <a:t>Function 2</a:t>
                </a:r>
              </a:p>
            </p:txBody>
          </p:sp>
          <p:sp>
            <p:nvSpPr>
              <p:cNvPr id="87" name="Rectangle 11">
                <a:extLst>
                  <a:ext uri="{FF2B5EF4-FFF2-40B4-BE49-F238E27FC236}">
                    <a16:creationId xmlns:a16="http://schemas.microsoft.com/office/drawing/2014/main" id="{6F955837-0B26-4D42-BE06-B858A627D375}"/>
                  </a:ext>
                </a:extLst>
              </p:cNvPr>
              <p:cNvSpPr>
                <a:spLocks noChangeArrowheads="1"/>
              </p:cNvSpPr>
              <p:nvPr/>
            </p:nvSpPr>
            <p:spPr bwMode="auto">
              <a:xfrm>
                <a:off x="5976189" y="1146283"/>
                <a:ext cx="1109205" cy="1965325"/>
              </a:xfrm>
              <a:prstGeom prst="rect">
                <a:avLst/>
              </a:prstGeom>
              <a:solidFill>
                <a:srgbClr val="FFD579"/>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4</a:t>
                </a:r>
              </a:p>
            </p:txBody>
          </p:sp>
          <p:sp>
            <p:nvSpPr>
              <p:cNvPr id="88" name="Rectangle 12">
                <a:extLst>
                  <a:ext uri="{FF2B5EF4-FFF2-40B4-BE49-F238E27FC236}">
                    <a16:creationId xmlns:a16="http://schemas.microsoft.com/office/drawing/2014/main" id="{9DC2277D-D174-B447-9373-28220817B0BD}"/>
                  </a:ext>
                </a:extLst>
              </p:cNvPr>
              <p:cNvSpPr>
                <a:spLocks noChangeArrowheads="1"/>
              </p:cNvSpPr>
              <p:nvPr/>
            </p:nvSpPr>
            <p:spPr bwMode="auto">
              <a:xfrm>
                <a:off x="4841089" y="1146283"/>
                <a:ext cx="1016411" cy="1965325"/>
              </a:xfrm>
              <a:prstGeom prst="rect">
                <a:avLst/>
              </a:prstGeom>
              <a:solidFill>
                <a:srgbClr val="FFA8D6"/>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3</a:t>
                </a:r>
              </a:p>
            </p:txBody>
          </p:sp>
          <p:sp>
            <p:nvSpPr>
              <p:cNvPr id="89" name="AutoShape 16">
                <a:extLst>
                  <a:ext uri="{FF2B5EF4-FFF2-40B4-BE49-F238E27FC236}">
                    <a16:creationId xmlns:a16="http://schemas.microsoft.com/office/drawing/2014/main" id="{EEB0EC74-D8F9-A040-BC4D-C46F35B238FA}"/>
                  </a:ext>
                </a:extLst>
              </p:cNvPr>
              <p:cNvSpPr>
                <a:spLocks noChangeArrowheads="1"/>
              </p:cNvSpPr>
              <p:nvPr/>
            </p:nvSpPr>
            <p:spPr bwMode="auto">
              <a:xfrm>
                <a:off x="2327275" y="1742763"/>
                <a:ext cx="4864100" cy="1062958"/>
              </a:xfrm>
              <a:prstGeom prst="roundRect">
                <a:avLst>
                  <a:gd name="adj" fmla="val 16667"/>
                </a:avLst>
              </a:prstGeom>
              <a:solidFill>
                <a:srgbClr val="CCFFFF"/>
              </a:solidFill>
              <a:ln w="12700">
                <a:solidFill>
                  <a:schemeClr val="tx1"/>
                </a:solidFill>
                <a:round/>
                <a:headEnd type="none" w="sm" len="sm"/>
                <a:tailEnd type="none" w="sm" len="sm"/>
              </a:ln>
            </p:spPr>
            <p:txBody>
              <a:bodyPr wrap="none" anchor="ctr"/>
              <a:lstStyle/>
              <a:p>
                <a:pPr algn="ctr">
                  <a:lnSpc>
                    <a:spcPct val="100000"/>
                  </a:lnSpc>
                  <a:spcBef>
                    <a:spcPct val="0"/>
                  </a:spcBef>
                  <a:buClrTx/>
                  <a:buFontTx/>
                  <a:buNone/>
                </a:pPr>
                <a:r>
                  <a:rPr lang="en-US" sz="1600" i="1" dirty="0">
                    <a:solidFill>
                      <a:srgbClr val="000000"/>
                    </a:solidFill>
                    <a:cs typeface="Arial" charset="0"/>
                  </a:rPr>
                  <a:t>Cross-functional Business Process</a:t>
                </a:r>
              </a:p>
            </p:txBody>
          </p:sp>
        </p:grpSp>
      </p:grpSp>
      <p:grpSp>
        <p:nvGrpSpPr>
          <p:cNvPr id="163" name="Group 162">
            <a:extLst>
              <a:ext uri="{FF2B5EF4-FFF2-40B4-BE49-F238E27FC236}">
                <a16:creationId xmlns:a16="http://schemas.microsoft.com/office/drawing/2014/main" id="{16C62CCC-E3D4-D54C-9FB9-86D24C2DF3C8}"/>
              </a:ext>
            </a:extLst>
          </p:cNvPr>
          <p:cNvGrpSpPr/>
          <p:nvPr/>
        </p:nvGrpSpPr>
        <p:grpSpPr>
          <a:xfrm>
            <a:off x="8079309" y="4767939"/>
            <a:ext cx="3655918" cy="2124493"/>
            <a:chOff x="8079309" y="4767939"/>
            <a:chExt cx="3655918" cy="2124493"/>
          </a:xfrm>
        </p:grpSpPr>
        <p:sp>
          <p:nvSpPr>
            <p:cNvPr id="91" name="AutoShape 18">
              <a:extLst>
                <a:ext uri="{FF2B5EF4-FFF2-40B4-BE49-F238E27FC236}">
                  <a16:creationId xmlns:a16="http://schemas.microsoft.com/office/drawing/2014/main" id="{59EF0F3F-A603-DD40-8D09-92EDA2640CDA}"/>
                </a:ext>
              </a:extLst>
            </p:cNvPr>
            <p:cNvSpPr>
              <a:spLocks noChangeArrowheads="1"/>
            </p:cNvSpPr>
            <p:nvPr/>
          </p:nvSpPr>
          <p:spPr bwMode="auto">
            <a:xfrm>
              <a:off x="8524772" y="4767939"/>
              <a:ext cx="2722023" cy="584588"/>
            </a:xfrm>
            <a:prstGeom prst="roundRect">
              <a:avLst>
                <a:gd name="adj" fmla="val 12495"/>
              </a:avLst>
            </a:prstGeom>
            <a:solidFill>
              <a:schemeClr val="bg1"/>
            </a:solidFill>
            <a:ln w="12700">
              <a:solidFill>
                <a:srgbClr val="000000"/>
              </a:solidFill>
              <a:round/>
              <a:headEnd/>
              <a:tailEnd/>
            </a:ln>
          </p:spPr>
          <p:txBody>
            <a:bodyPr wrap="square" lIns="36000" tIns="46038" rIns="3600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Almost always!</a:t>
              </a:r>
              <a:b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600" b="0" u="none" strike="noStrike" kern="1200" cap="none" spc="0" normalizeH="0" baseline="0" noProof="0" dirty="0">
                  <a:ln>
                    <a:noFill/>
                  </a:ln>
                  <a:solidFill>
                    <a:srgbClr val="000000"/>
                  </a:solidFill>
                  <a:effectLst/>
                  <a:uLnTx/>
                  <a:uFillTx/>
                  <a:latin typeface="Arial" charset="0"/>
                  <a:ea typeface="ＭＳ Ｐゴシック" charset="0"/>
                  <a:cs typeface="Arial" charset="0"/>
                </a:rPr>
                <a:t>Augmented Scope Model</a:t>
              </a:r>
            </a:p>
          </p:txBody>
        </p:sp>
        <p:grpSp>
          <p:nvGrpSpPr>
            <p:cNvPr id="116" name="Group 115">
              <a:extLst>
                <a:ext uri="{FF2B5EF4-FFF2-40B4-BE49-F238E27FC236}">
                  <a16:creationId xmlns:a16="http://schemas.microsoft.com/office/drawing/2014/main" id="{C3D17AF7-1BF8-FC43-AD58-9AB9BB7F7E39}"/>
                </a:ext>
              </a:extLst>
            </p:cNvPr>
            <p:cNvGrpSpPr/>
            <p:nvPr/>
          </p:nvGrpSpPr>
          <p:grpSpPr>
            <a:xfrm>
              <a:off x="8079309" y="5470461"/>
              <a:ext cx="3655918" cy="1421971"/>
              <a:chOff x="4091441" y="2918058"/>
              <a:chExt cx="3655918" cy="1421971"/>
            </a:xfrm>
          </p:grpSpPr>
          <p:grpSp>
            <p:nvGrpSpPr>
              <p:cNvPr id="117" name="Group 116">
                <a:extLst>
                  <a:ext uri="{FF2B5EF4-FFF2-40B4-BE49-F238E27FC236}">
                    <a16:creationId xmlns:a16="http://schemas.microsoft.com/office/drawing/2014/main" id="{4A81F8CC-EC87-0E4E-8286-0F8C01431300}"/>
                  </a:ext>
                </a:extLst>
              </p:cNvPr>
              <p:cNvGrpSpPr/>
              <p:nvPr/>
            </p:nvGrpSpPr>
            <p:grpSpPr>
              <a:xfrm>
                <a:off x="4091441" y="2918058"/>
                <a:ext cx="3655918" cy="629775"/>
                <a:chOff x="320887" y="5453584"/>
                <a:chExt cx="3655918" cy="629775"/>
              </a:xfrm>
            </p:grpSpPr>
            <p:grpSp>
              <p:nvGrpSpPr>
                <p:cNvPr id="143" name="Group 142">
                  <a:extLst>
                    <a:ext uri="{FF2B5EF4-FFF2-40B4-BE49-F238E27FC236}">
                      <a16:creationId xmlns:a16="http://schemas.microsoft.com/office/drawing/2014/main" id="{D510B777-AF2B-6B42-89DA-7ABB6BE874A2}"/>
                    </a:ext>
                  </a:extLst>
                </p:cNvPr>
                <p:cNvGrpSpPr/>
                <p:nvPr/>
              </p:nvGrpSpPr>
              <p:grpSpPr>
                <a:xfrm>
                  <a:off x="320887" y="5607339"/>
                  <a:ext cx="471275" cy="289284"/>
                  <a:chOff x="320887" y="5607339"/>
                  <a:chExt cx="471275" cy="289284"/>
                </a:xfrm>
              </p:grpSpPr>
              <p:cxnSp>
                <p:nvCxnSpPr>
                  <p:cNvPr id="158" name="AutoShape 13">
                    <a:extLst>
                      <a:ext uri="{FF2B5EF4-FFF2-40B4-BE49-F238E27FC236}">
                        <a16:creationId xmlns:a16="http://schemas.microsoft.com/office/drawing/2014/main" id="{F5431DF2-F205-9B46-9A30-BAC6DF275064}"/>
                      </a:ext>
                    </a:extLst>
                  </p:cNvPr>
                  <p:cNvCxnSpPr>
                    <a:cxnSpLocks noChangeShapeType="1"/>
                    <a:stCxn id="159" idx="6"/>
                    <a:endCxn id="145" idx="1"/>
                  </p:cNvCxnSpPr>
                  <p:nvPr/>
                </p:nvCxnSpPr>
                <p:spPr bwMode="auto">
                  <a:xfrm flipV="1">
                    <a:off x="610172" y="5750819"/>
                    <a:ext cx="181990" cy="1162"/>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9" name="Oval 35">
                    <a:extLst>
                      <a:ext uri="{FF2B5EF4-FFF2-40B4-BE49-F238E27FC236}">
                        <a16:creationId xmlns:a16="http://schemas.microsoft.com/office/drawing/2014/main" id="{F9697CE0-5E9E-EA4F-A002-3E3133C577D2}"/>
                      </a:ext>
                    </a:extLst>
                  </p:cNvPr>
                  <p:cNvSpPr>
                    <a:spLocks noChangeArrowheads="1"/>
                  </p:cNvSpPr>
                  <p:nvPr/>
                </p:nvSpPr>
                <p:spPr bwMode="auto">
                  <a:xfrm>
                    <a:off x="320887" y="5607339"/>
                    <a:ext cx="289285" cy="289284"/>
                  </a:xfrm>
                  <a:prstGeom prst="ellipse">
                    <a:avLst/>
                  </a:prstGeom>
                  <a:solidFill>
                    <a:srgbClr val="D9FC79"/>
                  </a:solid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grpSp>
            <p:grpSp>
              <p:nvGrpSpPr>
                <p:cNvPr id="144" name="Group 143">
                  <a:extLst>
                    <a:ext uri="{FF2B5EF4-FFF2-40B4-BE49-F238E27FC236}">
                      <a16:creationId xmlns:a16="http://schemas.microsoft.com/office/drawing/2014/main" id="{9781BF93-DCC1-C944-B873-C556A960E3F8}"/>
                    </a:ext>
                  </a:extLst>
                </p:cNvPr>
                <p:cNvGrpSpPr/>
                <p:nvPr/>
              </p:nvGrpSpPr>
              <p:grpSpPr>
                <a:xfrm>
                  <a:off x="781040" y="5453584"/>
                  <a:ext cx="3195765" cy="629775"/>
                  <a:chOff x="781040" y="5453584"/>
                  <a:chExt cx="3195765" cy="629775"/>
                </a:xfrm>
              </p:grpSpPr>
              <p:sp>
                <p:nvSpPr>
                  <p:cNvPr id="145" name="AutoShape 22">
                    <a:extLst>
                      <a:ext uri="{FF2B5EF4-FFF2-40B4-BE49-F238E27FC236}">
                        <a16:creationId xmlns:a16="http://schemas.microsoft.com/office/drawing/2014/main" id="{E33C4137-2020-0046-B658-779AA2DA6159}"/>
                      </a:ext>
                    </a:extLst>
                  </p:cNvPr>
                  <p:cNvSpPr>
                    <a:spLocks noChangeArrowheads="1"/>
                  </p:cNvSpPr>
                  <p:nvPr/>
                </p:nvSpPr>
                <p:spPr bwMode="auto">
                  <a:xfrm>
                    <a:off x="792162" y="5470461"/>
                    <a:ext cx="2703750" cy="560715"/>
                  </a:xfrm>
                  <a:prstGeom prst="roundRect">
                    <a:avLst>
                      <a:gd name="adj" fmla="val 16667"/>
                    </a:avLst>
                  </a:prstGeom>
                  <a:solidFill>
                    <a:srgbClr val="CDFF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dirty="0">
                      <a:solidFill>
                        <a:srgbClr val="000000"/>
                      </a:solidFill>
                    </a:endParaRPr>
                  </a:p>
                </p:txBody>
              </p:sp>
              <p:grpSp>
                <p:nvGrpSpPr>
                  <p:cNvPr id="146" name="Group 145">
                    <a:extLst>
                      <a:ext uri="{FF2B5EF4-FFF2-40B4-BE49-F238E27FC236}">
                        <a16:creationId xmlns:a16="http://schemas.microsoft.com/office/drawing/2014/main" id="{1E3DB0BD-47ED-664B-831A-F23A615B68C9}"/>
                      </a:ext>
                    </a:extLst>
                  </p:cNvPr>
                  <p:cNvGrpSpPr/>
                  <p:nvPr/>
                </p:nvGrpSpPr>
                <p:grpSpPr>
                  <a:xfrm>
                    <a:off x="1314557" y="5582508"/>
                    <a:ext cx="2057362" cy="342595"/>
                    <a:chOff x="1514963" y="2380509"/>
                    <a:chExt cx="1147490" cy="191082"/>
                  </a:xfrm>
                </p:grpSpPr>
                <p:sp>
                  <p:nvSpPr>
                    <p:cNvPr id="153" name="AutoShape 23">
                      <a:extLst>
                        <a:ext uri="{FF2B5EF4-FFF2-40B4-BE49-F238E27FC236}">
                          <a16:creationId xmlns:a16="http://schemas.microsoft.com/office/drawing/2014/main" id="{35438B4A-CB58-9249-B035-439328F53AE4}"/>
                        </a:ext>
                      </a:extLst>
                    </p:cNvPr>
                    <p:cNvSpPr>
                      <a:spLocks noChangeArrowheads="1"/>
                    </p:cNvSpPr>
                    <p:nvPr/>
                  </p:nvSpPr>
                  <p:spPr bwMode="auto">
                    <a:xfrm>
                      <a:off x="1514963" y="2390616"/>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54" name="AutoShape 23">
                      <a:extLst>
                        <a:ext uri="{FF2B5EF4-FFF2-40B4-BE49-F238E27FC236}">
                          <a16:creationId xmlns:a16="http://schemas.microsoft.com/office/drawing/2014/main" id="{5608E4D4-8CB0-A243-8E10-3D143BB4EE43}"/>
                        </a:ext>
                      </a:extLst>
                    </p:cNvPr>
                    <p:cNvSpPr>
                      <a:spLocks noChangeArrowheads="1"/>
                    </p:cNvSpPr>
                    <p:nvPr/>
                  </p:nvSpPr>
                  <p:spPr bwMode="auto">
                    <a:xfrm>
                      <a:off x="1754210" y="238902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55" name="AutoShape 23">
                      <a:extLst>
                        <a:ext uri="{FF2B5EF4-FFF2-40B4-BE49-F238E27FC236}">
                          <a16:creationId xmlns:a16="http://schemas.microsoft.com/office/drawing/2014/main" id="{B86F75D1-B62C-DD4B-9BC9-4329A5BF2C27}"/>
                        </a:ext>
                      </a:extLst>
                    </p:cNvPr>
                    <p:cNvSpPr>
                      <a:spLocks noChangeArrowheads="1"/>
                    </p:cNvSpPr>
                    <p:nvPr/>
                  </p:nvSpPr>
                  <p:spPr bwMode="auto">
                    <a:xfrm>
                      <a:off x="1993457" y="2387441"/>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56" name="AutoShape 23">
                      <a:extLst>
                        <a:ext uri="{FF2B5EF4-FFF2-40B4-BE49-F238E27FC236}">
                          <a16:creationId xmlns:a16="http://schemas.microsoft.com/office/drawing/2014/main" id="{281F19D3-C5AD-B342-BD7C-025E278D7542}"/>
                        </a:ext>
                      </a:extLst>
                    </p:cNvPr>
                    <p:cNvSpPr>
                      <a:spLocks noChangeArrowheads="1"/>
                    </p:cNvSpPr>
                    <p:nvPr/>
                  </p:nvSpPr>
                  <p:spPr bwMode="auto">
                    <a:xfrm>
                      <a:off x="2232704" y="2382097"/>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57" name="AutoShape 23">
                      <a:extLst>
                        <a:ext uri="{FF2B5EF4-FFF2-40B4-BE49-F238E27FC236}">
                          <a16:creationId xmlns:a16="http://schemas.microsoft.com/office/drawing/2014/main" id="{0E0EF80A-6D4C-2A4B-ABF3-24E446B5979E}"/>
                        </a:ext>
                      </a:extLst>
                    </p:cNvPr>
                    <p:cNvSpPr>
                      <a:spLocks noChangeArrowheads="1"/>
                    </p:cNvSpPr>
                    <p:nvPr/>
                  </p:nvSpPr>
                  <p:spPr bwMode="auto">
                    <a:xfrm>
                      <a:off x="2471953" y="238050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grpSp>
              <p:cxnSp>
                <p:nvCxnSpPr>
                  <p:cNvPr id="147" name="AutoShape 14">
                    <a:extLst>
                      <a:ext uri="{FF2B5EF4-FFF2-40B4-BE49-F238E27FC236}">
                        <a16:creationId xmlns:a16="http://schemas.microsoft.com/office/drawing/2014/main" id="{C3B767A3-1342-1D49-B65D-7A98B944D560}"/>
                      </a:ext>
                    </a:extLst>
                  </p:cNvPr>
                  <p:cNvCxnSpPr>
                    <a:cxnSpLocks noChangeShapeType="1"/>
                    <a:stCxn id="145" idx="3"/>
                    <a:endCxn id="148" idx="2"/>
                  </p:cNvCxnSpPr>
                  <p:nvPr/>
                </p:nvCxnSpPr>
                <p:spPr bwMode="auto">
                  <a:xfrm flipV="1">
                    <a:off x="3495912" y="5596140"/>
                    <a:ext cx="195782" cy="154679"/>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8" name="Oval 35">
                    <a:extLst>
                      <a:ext uri="{FF2B5EF4-FFF2-40B4-BE49-F238E27FC236}">
                        <a16:creationId xmlns:a16="http://schemas.microsoft.com/office/drawing/2014/main" id="{D2EE32A3-1278-1A44-8F81-449F4A00C96D}"/>
                      </a:ext>
                    </a:extLst>
                  </p:cNvPr>
                  <p:cNvSpPr>
                    <a:spLocks noChangeArrowheads="1"/>
                  </p:cNvSpPr>
                  <p:nvPr/>
                </p:nvSpPr>
                <p:spPr bwMode="auto">
                  <a:xfrm>
                    <a:off x="3691694" y="5453584"/>
                    <a:ext cx="285111" cy="285111"/>
                  </a:xfrm>
                  <a:prstGeom prst="ellipse">
                    <a:avLst/>
                  </a:prstGeom>
                  <a:solidFill>
                    <a:srgbClr val="FF99CC"/>
                  </a:solid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sp>
                <p:nvSpPr>
                  <p:cNvPr id="149" name="Oval 35">
                    <a:extLst>
                      <a:ext uri="{FF2B5EF4-FFF2-40B4-BE49-F238E27FC236}">
                        <a16:creationId xmlns:a16="http://schemas.microsoft.com/office/drawing/2014/main" id="{96597B82-4DF4-F646-B595-5B8D3E888E38}"/>
                      </a:ext>
                    </a:extLst>
                  </p:cNvPr>
                  <p:cNvSpPr>
                    <a:spLocks noChangeArrowheads="1"/>
                  </p:cNvSpPr>
                  <p:nvPr/>
                </p:nvSpPr>
                <p:spPr bwMode="auto">
                  <a:xfrm>
                    <a:off x="3690691" y="5798248"/>
                    <a:ext cx="285111" cy="285111"/>
                  </a:xfrm>
                  <a:prstGeom prst="ellipse">
                    <a:avLst/>
                  </a:prstGeom>
                  <a:solidFill>
                    <a:srgbClr val="FF99CC"/>
                  </a:solid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a:buClr>
                        <a:srgbClr val="000000"/>
                      </a:buClr>
                    </a:pPr>
                    <a:endParaRPr lang="en-CA">
                      <a:solidFill>
                        <a:srgbClr val="000000"/>
                      </a:solidFill>
                    </a:endParaRPr>
                  </a:p>
                </p:txBody>
              </p:sp>
              <p:cxnSp>
                <p:nvCxnSpPr>
                  <p:cNvPr id="150" name="Straight Connector 149">
                    <a:extLst>
                      <a:ext uri="{FF2B5EF4-FFF2-40B4-BE49-F238E27FC236}">
                        <a16:creationId xmlns:a16="http://schemas.microsoft.com/office/drawing/2014/main" id="{0EA6F052-94AE-FA43-BB25-65778CA76C10}"/>
                      </a:ext>
                    </a:extLst>
                  </p:cNvPr>
                  <p:cNvCxnSpPr/>
                  <p:nvPr/>
                </p:nvCxnSpPr>
                <p:spPr bwMode="auto">
                  <a:xfrm>
                    <a:off x="781040" y="5639297"/>
                    <a:ext cx="440875"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1" name="AutoShape 14">
                    <a:extLst>
                      <a:ext uri="{FF2B5EF4-FFF2-40B4-BE49-F238E27FC236}">
                        <a16:creationId xmlns:a16="http://schemas.microsoft.com/office/drawing/2014/main" id="{7ADC52EC-2F7E-A240-9799-B2EAE4416E84}"/>
                      </a:ext>
                    </a:extLst>
                  </p:cNvPr>
                  <p:cNvCxnSpPr>
                    <a:cxnSpLocks noChangeShapeType="1"/>
                    <a:stCxn id="145" idx="3"/>
                    <a:endCxn id="149" idx="2"/>
                  </p:cNvCxnSpPr>
                  <p:nvPr/>
                </p:nvCxnSpPr>
                <p:spPr bwMode="auto">
                  <a:xfrm>
                    <a:off x="3495912" y="5750819"/>
                    <a:ext cx="194779" cy="189985"/>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2" name="Straight Connector 151">
                    <a:extLst>
                      <a:ext uri="{FF2B5EF4-FFF2-40B4-BE49-F238E27FC236}">
                        <a16:creationId xmlns:a16="http://schemas.microsoft.com/office/drawing/2014/main" id="{F2D1D55D-7DC8-B042-AEEF-89F24CDFCA83}"/>
                      </a:ext>
                    </a:extLst>
                  </p:cNvPr>
                  <p:cNvCxnSpPr/>
                  <p:nvPr/>
                </p:nvCxnSpPr>
                <p:spPr bwMode="auto">
                  <a:xfrm>
                    <a:off x="791552" y="5865383"/>
                    <a:ext cx="441470"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grpSp>
            <p:nvGrpSpPr>
              <p:cNvPr id="118" name="Group 117">
                <a:extLst>
                  <a:ext uri="{FF2B5EF4-FFF2-40B4-BE49-F238E27FC236}">
                    <a16:creationId xmlns:a16="http://schemas.microsoft.com/office/drawing/2014/main" id="{A6812D40-0CA9-584A-95C5-B295EA648D2F}"/>
                  </a:ext>
                </a:extLst>
              </p:cNvPr>
              <p:cNvGrpSpPr/>
              <p:nvPr/>
            </p:nvGrpSpPr>
            <p:grpSpPr>
              <a:xfrm>
                <a:off x="4984067" y="3361097"/>
                <a:ext cx="2270872" cy="978932"/>
                <a:chOff x="4984067" y="3361097"/>
                <a:chExt cx="2270872" cy="978932"/>
              </a:xfrm>
            </p:grpSpPr>
            <p:grpSp>
              <p:nvGrpSpPr>
                <p:cNvPr id="119" name="Group 118">
                  <a:extLst>
                    <a:ext uri="{FF2B5EF4-FFF2-40B4-BE49-F238E27FC236}">
                      <a16:creationId xmlns:a16="http://schemas.microsoft.com/office/drawing/2014/main" id="{FFAFF834-55C0-324F-87F0-5A093591ACF5}"/>
                    </a:ext>
                  </a:extLst>
                </p:cNvPr>
                <p:cNvGrpSpPr/>
                <p:nvPr/>
              </p:nvGrpSpPr>
              <p:grpSpPr>
                <a:xfrm>
                  <a:off x="4984067" y="3361097"/>
                  <a:ext cx="524435" cy="674132"/>
                  <a:chOff x="1349191" y="1344706"/>
                  <a:chExt cx="524435" cy="674132"/>
                </a:xfrm>
              </p:grpSpPr>
              <p:sp>
                <p:nvSpPr>
                  <p:cNvPr id="140" name="TextBox 139">
                    <a:extLst>
                      <a:ext uri="{FF2B5EF4-FFF2-40B4-BE49-F238E27FC236}">
                        <a16:creationId xmlns:a16="http://schemas.microsoft.com/office/drawing/2014/main" id="{B96696BA-66C8-FE4B-9F58-1DE70D943C23}"/>
                      </a:ext>
                    </a:extLst>
                  </p:cNvPr>
                  <p:cNvSpPr txBox="1"/>
                  <p:nvPr/>
                </p:nvSpPr>
                <p:spPr>
                  <a:xfrm>
                    <a:off x="1349191" y="1344706"/>
                    <a:ext cx="524435" cy="369332"/>
                  </a:xfrm>
                  <a:prstGeom prst="rect">
                    <a:avLst/>
                  </a:prstGeom>
                  <a:noFill/>
                </p:spPr>
                <p:txBody>
                  <a:bodyPr wrap="square" rtlCol="0">
                    <a:spAutoFit/>
                  </a:bodyPr>
                  <a:lstStyle/>
                  <a:p>
                    <a:r>
                      <a:rPr lang="en-US" dirty="0"/>
                      <a:t>……</a:t>
                    </a:r>
                  </a:p>
                </p:txBody>
              </p:sp>
              <p:sp>
                <p:nvSpPr>
                  <p:cNvPr id="141" name="TextBox 140">
                    <a:extLst>
                      <a:ext uri="{FF2B5EF4-FFF2-40B4-BE49-F238E27FC236}">
                        <a16:creationId xmlns:a16="http://schemas.microsoft.com/office/drawing/2014/main" id="{DDCF974D-A14D-E94B-B406-E35D95B8048A}"/>
                      </a:ext>
                    </a:extLst>
                  </p:cNvPr>
                  <p:cNvSpPr txBox="1"/>
                  <p:nvPr/>
                </p:nvSpPr>
                <p:spPr>
                  <a:xfrm>
                    <a:off x="1349191" y="1497106"/>
                    <a:ext cx="524435" cy="369332"/>
                  </a:xfrm>
                  <a:prstGeom prst="rect">
                    <a:avLst/>
                  </a:prstGeom>
                  <a:noFill/>
                </p:spPr>
                <p:txBody>
                  <a:bodyPr wrap="square" rtlCol="0">
                    <a:spAutoFit/>
                  </a:bodyPr>
                  <a:lstStyle/>
                  <a:p>
                    <a:r>
                      <a:rPr lang="en-US" dirty="0"/>
                      <a:t>……</a:t>
                    </a:r>
                  </a:p>
                </p:txBody>
              </p:sp>
              <p:sp>
                <p:nvSpPr>
                  <p:cNvPr id="142" name="TextBox 141">
                    <a:extLst>
                      <a:ext uri="{FF2B5EF4-FFF2-40B4-BE49-F238E27FC236}">
                        <a16:creationId xmlns:a16="http://schemas.microsoft.com/office/drawing/2014/main" id="{0708BAC5-A19F-DB49-9C90-0268C256FE17}"/>
                      </a:ext>
                    </a:extLst>
                  </p:cNvPr>
                  <p:cNvSpPr txBox="1"/>
                  <p:nvPr/>
                </p:nvSpPr>
                <p:spPr>
                  <a:xfrm>
                    <a:off x="1349191" y="1649506"/>
                    <a:ext cx="524435" cy="369332"/>
                  </a:xfrm>
                  <a:prstGeom prst="rect">
                    <a:avLst/>
                  </a:prstGeom>
                  <a:noFill/>
                </p:spPr>
                <p:txBody>
                  <a:bodyPr wrap="square" rtlCol="0">
                    <a:spAutoFit/>
                  </a:bodyPr>
                  <a:lstStyle/>
                  <a:p>
                    <a:r>
                      <a:rPr lang="en-US" dirty="0"/>
                      <a:t>……</a:t>
                    </a:r>
                  </a:p>
                </p:txBody>
              </p:sp>
            </p:grpSp>
            <p:grpSp>
              <p:nvGrpSpPr>
                <p:cNvPr id="120" name="Group 119">
                  <a:extLst>
                    <a:ext uri="{FF2B5EF4-FFF2-40B4-BE49-F238E27FC236}">
                      <a16:creationId xmlns:a16="http://schemas.microsoft.com/office/drawing/2014/main" id="{CE13E412-3CFA-2141-A638-CE61D1B776C3}"/>
                    </a:ext>
                  </a:extLst>
                </p:cNvPr>
                <p:cNvGrpSpPr/>
                <p:nvPr/>
              </p:nvGrpSpPr>
              <p:grpSpPr>
                <a:xfrm>
                  <a:off x="5437485" y="3361097"/>
                  <a:ext cx="524435" cy="978932"/>
                  <a:chOff x="1349191" y="1344706"/>
                  <a:chExt cx="524435" cy="978932"/>
                </a:xfrm>
              </p:grpSpPr>
              <p:sp>
                <p:nvSpPr>
                  <p:cNvPr id="135" name="TextBox 134">
                    <a:extLst>
                      <a:ext uri="{FF2B5EF4-FFF2-40B4-BE49-F238E27FC236}">
                        <a16:creationId xmlns:a16="http://schemas.microsoft.com/office/drawing/2014/main" id="{A0486F7C-68AA-364C-9FE8-B203AFC89A2B}"/>
                      </a:ext>
                    </a:extLst>
                  </p:cNvPr>
                  <p:cNvSpPr txBox="1"/>
                  <p:nvPr/>
                </p:nvSpPr>
                <p:spPr>
                  <a:xfrm>
                    <a:off x="1349191" y="1344706"/>
                    <a:ext cx="524435" cy="369332"/>
                  </a:xfrm>
                  <a:prstGeom prst="rect">
                    <a:avLst/>
                  </a:prstGeom>
                  <a:noFill/>
                </p:spPr>
                <p:txBody>
                  <a:bodyPr wrap="square" rtlCol="0">
                    <a:spAutoFit/>
                  </a:bodyPr>
                  <a:lstStyle/>
                  <a:p>
                    <a:r>
                      <a:rPr lang="en-US" dirty="0"/>
                      <a:t>……</a:t>
                    </a:r>
                  </a:p>
                </p:txBody>
              </p:sp>
              <p:sp>
                <p:nvSpPr>
                  <p:cNvPr id="136" name="TextBox 135">
                    <a:extLst>
                      <a:ext uri="{FF2B5EF4-FFF2-40B4-BE49-F238E27FC236}">
                        <a16:creationId xmlns:a16="http://schemas.microsoft.com/office/drawing/2014/main" id="{70A0FCBF-85EC-D84E-B5C6-1DB62C93EB1C}"/>
                      </a:ext>
                    </a:extLst>
                  </p:cNvPr>
                  <p:cNvSpPr txBox="1"/>
                  <p:nvPr/>
                </p:nvSpPr>
                <p:spPr>
                  <a:xfrm>
                    <a:off x="1349191" y="1497106"/>
                    <a:ext cx="524435" cy="369332"/>
                  </a:xfrm>
                  <a:prstGeom prst="rect">
                    <a:avLst/>
                  </a:prstGeom>
                  <a:noFill/>
                </p:spPr>
                <p:txBody>
                  <a:bodyPr wrap="square" rtlCol="0">
                    <a:spAutoFit/>
                  </a:bodyPr>
                  <a:lstStyle/>
                  <a:p>
                    <a:r>
                      <a:rPr lang="en-US" dirty="0"/>
                      <a:t>……</a:t>
                    </a:r>
                  </a:p>
                </p:txBody>
              </p:sp>
              <p:sp>
                <p:nvSpPr>
                  <p:cNvPr id="137" name="TextBox 136">
                    <a:extLst>
                      <a:ext uri="{FF2B5EF4-FFF2-40B4-BE49-F238E27FC236}">
                        <a16:creationId xmlns:a16="http://schemas.microsoft.com/office/drawing/2014/main" id="{EA8DA5F6-0BA7-8B41-8CD3-294868F02350}"/>
                      </a:ext>
                    </a:extLst>
                  </p:cNvPr>
                  <p:cNvSpPr txBox="1"/>
                  <p:nvPr/>
                </p:nvSpPr>
                <p:spPr>
                  <a:xfrm>
                    <a:off x="1349191" y="1649506"/>
                    <a:ext cx="524435" cy="369332"/>
                  </a:xfrm>
                  <a:prstGeom prst="rect">
                    <a:avLst/>
                  </a:prstGeom>
                  <a:noFill/>
                </p:spPr>
                <p:txBody>
                  <a:bodyPr wrap="square" rtlCol="0">
                    <a:spAutoFit/>
                  </a:bodyPr>
                  <a:lstStyle/>
                  <a:p>
                    <a:r>
                      <a:rPr lang="en-US" dirty="0"/>
                      <a:t>……</a:t>
                    </a:r>
                  </a:p>
                </p:txBody>
              </p:sp>
              <p:sp>
                <p:nvSpPr>
                  <p:cNvPr id="138" name="TextBox 137">
                    <a:extLst>
                      <a:ext uri="{FF2B5EF4-FFF2-40B4-BE49-F238E27FC236}">
                        <a16:creationId xmlns:a16="http://schemas.microsoft.com/office/drawing/2014/main" id="{7B465D64-47D5-254B-AC1E-7B14739522AA}"/>
                      </a:ext>
                    </a:extLst>
                  </p:cNvPr>
                  <p:cNvSpPr txBox="1"/>
                  <p:nvPr/>
                </p:nvSpPr>
                <p:spPr>
                  <a:xfrm>
                    <a:off x="1349191" y="1801906"/>
                    <a:ext cx="524435" cy="369332"/>
                  </a:xfrm>
                  <a:prstGeom prst="rect">
                    <a:avLst/>
                  </a:prstGeom>
                  <a:noFill/>
                </p:spPr>
                <p:txBody>
                  <a:bodyPr wrap="square" rtlCol="0">
                    <a:spAutoFit/>
                  </a:bodyPr>
                  <a:lstStyle/>
                  <a:p>
                    <a:r>
                      <a:rPr lang="en-US" dirty="0"/>
                      <a:t>……</a:t>
                    </a:r>
                  </a:p>
                </p:txBody>
              </p:sp>
              <p:sp>
                <p:nvSpPr>
                  <p:cNvPr id="139" name="TextBox 138">
                    <a:extLst>
                      <a:ext uri="{FF2B5EF4-FFF2-40B4-BE49-F238E27FC236}">
                        <a16:creationId xmlns:a16="http://schemas.microsoft.com/office/drawing/2014/main" id="{3783F0B0-21B3-3447-BECB-E46D027CE32C}"/>
                      </a:ext>
                    </a:extLst>
                  </p:cNvPr>
                  <p:cNvSpPr txBox="1"/>
                  <p:nvPr/>
                </p:nvSpPr>
                <p:spPr>
                  <a:xfrm>
                    <a:off x="1349191" y="1954306"/>
                    <a:ext cx="524435" cy="369332"/>
                  </a:xfrm>
                  <a:prstGeom prst="rect">
                    <a:avLst/>
                  </a:prstGeom>
                  <a:noFill/>
                </p:spPr>
                <p:txBody>
                  <a:bodyPr wrap="square" rtlCol="0">
                    <a:spAutoFit/>
                  </a:bodyPr>
                  <a:lstStyle/>
                  <a:p>
                    <a:r>
                      <a:rPr lang="en-US" dirty="0"/>
                      <a:t>……</a:t>
                    </a:r>
                  </a:p>
                </p:txBody>
              </p:sp>
            </p:grpSp>
            <p:grpSp>
              <p:nvGrpSpPr>
                <p:cNvPr id="121" name="Group 120">
                  <a:extLst>
                    <a:ext uri="{FF2B5EF4-FFF2-40B4-BE49-F238E27FC236}">
                      <a16:creationId xmlns:a16="http://schemas.microsoft.com/office/drawing/2014/main" id="{1AFD8492-0DE0-AA45-ACB6-2E59204FB483}"/>
                    </a:ext>
                  </a:extLst>
                </p:cNvPr>
                <p:cNvGrpSpPr/>
                <p:nvPr/>
              </p:nvGrpSpPr>
              <p:grpSpPr>
                <a:xfrm>
                  <a:off x="5864009" y="3361097"/>
                  <a:ext cx="524435" cy="826532"/>
                  <a:chOff x="1349191" y="1344706"/>
                  <a:chExt cx="524435" cy="826532"/>
                </a:xfrm>
              </p:grpSpPr>
              <p:sp>
                <p:nvSpPr>
                  <p:cNvPr id="131" name="TextBox 130">
                    <a:extLst>
                      <a:ext uri="{FF2B5EF4-FFF2-40B4-BE49-F238E27FC236}">
                        <a16:creationId xmlns:a16="http://schemas.microsoft.com/office/drawing/2014/main" id="{48227C9C-BAD6-D746-B83C-597B70B83610}"/>
                      </a:ext>
                    </a:extLst>
                  </p:cNvPr>
                  <p:cNvSpPr txBox="1"/>
                  <p:nvPr/>
                </p:nvSpPr>
                <p:spPr>
                  <a:xfrm>
                    <a:off x="1349191" y="1344706"/>
                    <a:ext cx="524435" cy="369332"/>
                  </a:xfrm>
                  <a:prstGeom prst="rect">
                    <a:avLst/>
                  </a:prstGeom>
                  <a:noFill/>
                </p:spPr>
                <p:txBody>
                  <a:bodyPr wrap="square" rtlCol="0">
                    <a:spAutoFit/>
                  </a:bodyPr>
                  <a:lstStyle/>
                  <a:p>
                    <a:r>
                      <a:rPr lang="en-US" dirty="0"/>
                      <a:t>……</a:t>
                    </a:r>
                  </a:p>
                </p:txBody>
              </p:sp>
              <p:sp>
                <p:nvSpPr>
                  <p:cNvPr id="132" name="TextBox 131">
                    <a:extLst>
                      <a:ext uri="{FF2B5EF4-FFF2-40B4-BE49-F238E27FC236}">
                        <a16:creationId xmlns:a16="http://schemas.microsoft.com/office/drawing/2014/main" id="{89649CEB-A94E-264D-9DFA-A86F3F460E73}"/>
                      </a:ext>
                    </a:extLst>
                  </p:cNvPr>
                  <p:cNvSpPr txBox="1"/>
                  <p:nvPr/>
                </p:nvSpPr>
                <p:spPr>
                  <a:xfrm>
                    <a:off x="1349191" y="1497106"/>
                    <a:ext cx="524435" cy="369332"/>
                  </a:xfrm>
                  <a:prstGeom prst="rect">
                    <a:avLst/>
                  </a:prstGeom>
                  <a:noFill/>
                </p:spPr>
                <p:txBody>
                  <a:bodyPr wrap="square" rtlCol="0">
                    <a:spAutoFit/>
                  </a:bodyPr>
                  <a:lstStyle/>
                  <a:p>
                    <a:r>
                      <a:rPr lang="en-US" dirty="0"/>
                      <a:t>……</a:t>
                    </a:r>
                  </a:p>
                </p:txBody>
              </p:sp>
              <p:sp>
                <p:nvSpPr>
                  <p:cNvPr id="133" name="TextBox 132">
                    <a:extLst>
                      <a:ext uri="{FF2B5EF4-FFF2-40B4-BE49-F238E27FC236}">
                        <a16:creationId xmlns:a16="http://schemas.microsoft.com/office/drawing/2014/main" id="{7E0C0FF0-485D-ED45-8139-05ADA5518124}"/>
                      </a:ext>
                    </a:extLst>
                  </p:cNvPr>
                  <p:cNvSpPr txBox="1"/>
                  <p:nvPr/>
                </p:nvSpPr>
                <p:spPr>
                  <a:xfrm>
                    <a:off x="1349191" y="1649506"/>
                    <a:ext cx="524435" cy="369332"/>
                  </a:xfrm>
                  <a:prstGeom prst="rect">
                    <a:avLst/>
                  </a:prstGeom>
                  <a:noFill/>
                </p:spPr>
                <p:txBody>
                  <a:bodyPr wrap="square" rtlCol="0">
                    <a:spAutoFit/>
                  </a:bodyPr>
                  <a:lstStyle/>
                  <a:p>
                    <a:r>
                      <a:rPr lang="en-US" dirty="0"/>
                      <a:t>……</a:t>
                    </a:r>
                  </a:p>
                </p:txBody>
              </p:sp>
              <p:sp>
                <p:nvSpPr>
                  <p:cNvPr id="134" name="TextBox 133">
                    <a:extLst>
                      <a:ext uri="{FF2B5EF4-FFF2-40B4-BE49-F238E27FC236}">
                        <a16:creationId xmlns:a16="http://schemas.microsoft.com/office/drawing/2014/main" id="{01D72834-C76B-0342-BBA8-4E294180D5A0}"/>
                      </a:ext>
                    </a:extLst>
                  </p:cNvPr>
                  <p:cNvSpPr txBox="1"/>
                  <p:nvPr/>
                </p:nvSpPr>
                <p:spPr>
                  <a:xfrm>
                    <a:off x="1349191" y="1801906"/>
                    <a:ext cx="524435" cy="369332"/>
                  </a:xfrm>
                  <a:prstGeom prst="rect">
                    <a:avLst/>
                  </a:prstGeom>
                  <a:noFill/>
                </p:spPr>
                <p:txBody>
                  <a:bodyPr wrap="square" rtlCol="0">
                    <a:spAutoFit/>
                  </a:bodyPr>
                  <a:lstStyle/>
                  <a:p>
                    <a:r>
                      <a:rPr lang="en-US" dirty="0"/>
                      <a:t>……</a:t>
                    </a:r>
                  </a:p>
                </p:txBody>
              </p:sp>
            </p:grpSp>
            <p:grpSp>
              <p:nvGrpSpPr>
                <p:cNvPr id="122" name="Group 121">
                  <a:extLst>
                    <a:ext uri="{FF2B5EF4-FFF2-40B4-BE49-F238E27FC236}">
                      <a16:creationId xmlns:a16="http://schemas.microsoft.com/office/drawing/2014/main" id="{15EDAEA0-843F-3F45-8AD2-BED865512825}"/>
                    </a:ext>
                  </a:extLst>
                </p:cNvPr>
                <p:cNvGrpSpPr/>
                <p:nvPr/>
              </p:nvGrpSpPr>
              <p:grpSpPr>
                <a:xfrm>
                  <a:off x="6303980" y="3361097"/>
                  <a:ext cx="524435" cy="978932"/>
                  <a:chOff x="1349191" y="1344706"/>
                  <a:chExt cx="524435" cy="978932"/>
                </a:xfrm>
              </p:grpSpPr>
              <p:sp>
                <p:nvSpPr>
                  <p:cNvPr id="126" name="TextBox 125">
                    <a:extLst>
                      <a:ext uri="{FF2B5EF4-FFF2-40B4-BE49-F238E27FC236}">
                        <a16:creationId xmlns:a16="http://schemas.microsoft.com/office/drawing/2014/main" id="{124B1E04-5D39-D34C-B102-362D168810E3}"/>
                      </a:ext>
                    </a:extLst>
                  </p:cNvPr>
                  <p:cNvSpPr txBox="1"/>
                  <p:nvPr/>
                </p:nvSpPr>
                <p:spPr>
                  <a:xfrm>
                    <a:off x="1349191" y="1344706"/>
                    <a:ext cx="524435" cy="369332"/>
                  </a:xfrm>
                  <a:prstGeom prst="rect">
                    <a:avLst/>
                  </a:prstGeom>
                  <a:noFill/>
                </p:spPr>
                <p:txBody>
                  <a:bodyPr wrap="square" rtlCol="0">
                    <a:spAutoFit/>
                  </a:bodyPr>
                  <a:lstStyle/>
                  <a:p>
                    <a:r>
                      <a:rPr lang="en-US" dirty="0"/>
                      <a:t>……</a:t>
                    </a:r>
                  </a:p>
                </p:txBody>
              </p:sp>
              <p:sp>
                <p:nvSpPr>
                  <p:cNvPr id="127" name="TextBox 126">
                    <a:extLst>
                      <a:ext uri="{FF2B5EF4-FFF2-40B4-BE49-F238E27FC236}">
                        <a16:creationId xmlns:a16="http://schemas.microsoft.com/office/drawing/2014/main" id="{B6DFB789-3F9E-C54F-ADA9-131F1E07FE3B}"/>
                      </a:ext>
                    </a:extLst>
                  </p:cNvPr>
                  <p:cNvSpPr txBox="1"/>
                  <p:nvPr/>
                </p:nvSpPr>
                <p:spPr>
                  <a:xfrm>
                    <a:off x="1349191" y="1497106"/>
                    <a:ext cx="524435" cy="369332"/>
                  </a:xfrm>
                  <a:prstGeom prst="rect">
                    <a:avLst/>
                  </a:prstGeom>
                  <a:noFill/>
                </p:spPr>
                <p:txBody>
                  <a:bodyPr wrap="square" rtlCol="0">
                    <a:spAutoFit/>
                  </a:bodyPr>
                  <a:lstStyle/>
                  <a:p>
                    <a:r>
                      <a:rPr lang="en-US" dirty="0"/>
                      <a:t>……</a:t>
                    </a:r>
                  </a:p>
                </p:txBody>
              </p:sp>
              <p:sp>
                <p:nvSpPr>
                  <p:cNvPr id="128" name="TextBox 127">
                    <a:extLst>
                      <a:ext uri="{FF2B5EF4-FFF2-40B4-BE49-F238E27FC236}">
                        <a16:creationId xmlns:a16="http://schemas.microsoft.com/office/drawing/2014/main" id="{D70FB289-367F-514E-9593-1A5ADA6831BE}"/>
                      </a:ext>
                    </a:extLst>
                  </p:cNvPr>
                  <p:cNvSpPr txBox="1"/>
                  <p:nvPr/>
                </p:nvSpPr>
                <p:spPr>
                  <a:xfrm>
                    <a:off x="1349191" y="1649506"/>
                    <a:ext cx="524435" cy="369332"/>
                  </a:xfrm>
                  <a:prstGeom prst="rect">
                    <a:avLst/>
                  </a:prstGeom>
                  <a:noFill/>
                </p:spPr>
                <p:txBody>
                  <a:bodyPr wrap="square" rtlCol="0">
                    <a:spAutoFit/>
                  </a:bodyPr>
                  <a:lstStyle/>
                  <a:p>
                    <a:r>
                      <a:rPr lang="en-US" dirty="0"/>
                      <a:t>……</a:t>
                    </a:r>
                  </a:p>
                </p:txBody>
              </p:sp>
              <p:sp>
                <p:nvSpPr>
                  <p:cNvPr id="129" name="TextBox 128">
                    <a:extLst>
                      <a:ext uri="{FF2B5EF4-FFF2-40B4-BE49-F238E27FC236}">
                        <a16:creationId xmlns:a16="http://schemas.microsoft.com/office/drawing/2014/main" id="{6C1E86AE-1005-434D-BE2F-F52A27B02671}"/>
                      </a:ext>
                    </a:extLst>
                  </p:cNvPr>
                  <p:cNvSpPr txBox="1"/>
                  <p:nvPr/>
                </p:nvSpPr>
                <p:spPr>
                  <a:xfrm>
                    <a:off x="1349191" y="1801906"/>
                    <a:ext cx="524435" cy="369332"/>
                  </a:xfrm>
                  <a:prstGeom prst="rect">
                    <a:avLst/>
                  </a:prstGeom>
                  <a:noFill/>
                </p:spPr>
                <p:txBody>
                  <a:bodyPr wrap="square" rtlCol="0">
                    <a:spAutoFit/>
                  </a:bodyPr>
                  <a:lstStyle/>
                  <a:p>
                    <a:r>
                      <a:rPr lang="en-US" dirty="0"/>
                      <a:t>……</a:t>
                    </a:r>
                  </a:p>
                </p:txBody>
              </p:sp>
              <p:sp>
                <p:nvSpPr>
                  <p:cNvPr id="130" name="TextBox 129">
                    <a:extLst>
                      <a:ext uri="{FF2B5EF4-FFF2-40B4-BE49-F238E27FC236}">
                        <a16:creationId xmlns:a16="http://schemas.microsoft.com/office/drawing/2014/main" id="{9165235E-A833-2245-94FD-1698780035DF}"/>
                      </a:ext>
                    </a:extLst>
                  </p:cNvPr>
                  <p:cNvSpPr txBox="1"/>
                  <p:nvPr/>
                </p:nvSpPr>
                <p:spPr>
                  <a:xfrm>
                    <a:off x="1349191" y="1954306"/>
                    <a:ext cx="524435" cy="369332"/>
                  </a:xfrm>
                  <a:prstGeom prst="rect">
                    <a:avLst/>
                  </a:prstGeom>
                  <a:noFill/>
                </p:spPr>
                <p:txBody>
                  <a:bodyPr wrap="square" rtlCol="0">
                    <a:spAutoFit/>
                  </a:bodyPr>
                  <a:lstStyle/>
                  <a:p>
                    <a:r>
                      <a:rPr lang="en-US" dirty="0"/>
                      <a:t>……</a:t>
                    </a:r>
                  </a:p>
                </p:txBody>
              </p:sp>
            </p:grpSp>
            <p:grpSp>
              <p:nvGrpSpPr>
                <p:cNvPr id="123" name="Group 122">
                  <a:extLst>
                    <a:ext uri="{FF2B5EF4-FFF2-40B4-BE49-F238E27FC236}">
                      <a16:creationId xmlns:a16="http://schemas.microsoft.com/office/drawing/2014/main" id="{09F23179-DC44-F149-AF81-28D0746DB4AB}"/>
                    </a:ext>
                  </a:extLst>
                </p:cNvPr>
                <p:cNvGrpSpPr/>
                <p:nvPr/>
              </p:nvGrpSpPr>
              <p:grpSpPr>
                <a:xfrm>
                  <a:off x="6730504" y="3361097"/>
                  <a:ext cx="524435" cy="521732"/>
                  <a:chOff x="1349191" y="1344706"/>
                  <a:chExt cx="524435" cy="521732"/>
                </a:xfrm>
              </p:grpSpPr>
              <p:sp>
                <p:nvSpPr>
                  <p:cNvPr id="124" name="TextBox 123">
                    <a:extLst>
                      <a:ext uri="{FF2B5EF4-FFF2-40B4-BE49-F238E27FC236}">
                        <a16:creationId xmlns:a16="http://schemas.microsoft.com/office/drawing/2014/main" id="{D7CDBDAA-010F-AF41-A987-25076AAA55B1}"/>
                      </a:ext>
                    </a:extLst>
                  </p:cNvPr>
                  <p:cNvSpPr txBox="1"/>
                  <p:nvPr/>
                </p:nvSpPr>
                <p:spPr>
                  <a:xfrm>
                    <a:off x="1349191" y="1344706"/>
                    <a:ext cx="524435" cy="369332"/>
                  </a:xfrm>
                  <a:prstGeom prst="rect">
                    <a:avLst/>
                  </a:prstGeom>
                  <a:noFill/>
                </p:spPr>
                <p:txBody>
                  <a:bodyPr wrap="square" rtlCol="0">
                    <a:spAutoFit/>
                  </a:bodyPr>
                  <a:lstStyle/>
                  <a:p>
                    <a:r>
                      <a:rPr lang="en-US" dirty="0"/>
                      <a:t>……</a:t>
                    </a:r>
                  </a:p>
                </p:txBody>
              </p:sp>
              <p:sp>
                <p:nvSpPr>
                  <p:cNvPr id="125" name="TextBox 124">
                    <a:extLst>
                      <a:ext uri="{FF2B5EF4-FFF2-40B4-BE49-F238E27FC236}">
                        <a16:creationId xmlns:a16="http://schemas.microsoft.com/office/drawing/2014/main" id="{3BE295F0-006E-7A40-B450-AFB93C06A04D}"/>
                      </a:ext>
                    </a:extLst>
                  </p:cNvPr>
                  <p:cNvSpPr txBox="1"/>
                  <p:nvPr/>
                </p:nvSpPr>
                <p:spPr>
                  <a:xfrm>
                    <a:off x="1349191" y="1497106"/>
                    <a:ext cx="524435" cy="369332"/>
                  </a:xfrm>
                  <a:prstGeom prst="rect">
                    <a:avLst/>
                  </a:prstGeom>
                  <a:noFill/>
                </p:spPr>
                <p:txBody>
                  <a:bodyPr wrap="square" rtlCol="0">
                    <a:spAutoFit/>
                  </a:bodyPr>
                  <a:lstStyle/>
                  <a:p>
                    <a:r>
                      <a:rPr lang="en-US" dirty="0"/>
                      <a:t>……</a:t>
                    </a:r>
                  </a:p>
                </p:txBody>
              </p:sp>
            </p:grpSp>
          </p:grpSp>
        </p:grpSp>
      </p:grpSp>
      <p:sp>
        <p:nvSpPr>
          <p:cNvPr id="160" name="Text Box 29">
            <a:extLst>
              <a:ext uri="{FF2B5EF4-FFF2-40B4-BE49-F238E27FC236}">
                <a16:creationId xmlns:a16="http://schemas.microsoft.com/office/drawing/2014/main" id="{2BB56906-3CE9-F24B-9BF2-E3CF2B939F1D}"/>
              </a:ext>
            </a:extLst>
          </p:cNvPr>
          <p:cNvSpPr txBox="1">
            <a:spLocks noChangeArrowheads="1"/>
          </p:cNvSpPr>
          <p:nvPr/>
        </p:nvSpPr>
        <p:spPr bwMode="auto">
          <a:xfrm>
            <a:off x="589760" y="4167073"/>
            <a:ext cx="3385934" cy="461665"/>
          </a:xfrm>
          <a:prstGeom prst="rect">
            <a:avLst/>
          </a:prstGeom>
          <a:no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1" lang="en-US" sz="2400" i="1" dirty="0">
                <a:solidFill>
                  <a:srgbClr val="000000"/>
                </a:solidFill>
                <a:ea typeface="ＭＳ Ｐゴシック" charset="0"/>
                <a:cs typeface="Arial" pitchFamily="34" charset="0"/>
              </a:rPr>
              <a:t>Before "</a:t>
            </a:r>
            <a:r>
              <a:rPr kumimoji="1" lang="en-US" sz="2400" i="1" dirty="0" err="1">
                <a:solidFill>
                  <a:srgbClr val="000000"/>
                </a:solidFill>
                <a:ea typeface="ＭＳ Ｐゴシック" charset="0"/>
                <a:cs typeface="Arial" pitchFamily="34" charset="0"/>
              </a:rPr>
              <a:t>swimlaning</a:t>
            </a:r>
            <a:r>
              <a:rPr kumimoji="1" lang="en-US" sz="2400" i="1" dirty="0">
                <a:solidFill>
                  <a:srgbClr val="000000"/>
                </a:solidFill>
                <a:ea typeface="ＭＳ Ｐゴシック" charset="0"/>
                <a:cs typeface="Arial" pitchFamily="34" charset="0"/>
              </a:rPr>
              <a:t>"…</a:t>
            </a:r>
            <a:endParaRPr kumimoji="1" lang="en-US" sz="2400" b="0" i="1" u="none" strike="noStrike" kern="1200" cap="none" spc="0" normalizeH="0" baseline="0" noProof="0" dirty="0">
              <a:ln>
                <a:noFill/>
              </a:ln>
              <a:solidFill>
                <a:srgbClr val="000000"/>
              </a:solidFill>
              <a:effectLst/>
              <a:uLnTx/>
              <a:uFillTx/>
              <a:ea typeface="ＭＳ Ｐゴシック" charset="0"/>
              <a:cs typeface="Arial" pitchFamily="34" charset="0"/>
            </a:endParaRPr>
          </a:p>
        </p:txBody>
      </p:sp>
      <p:sp>
        <p:nvSpPr>
          <p:cNvPr id="9" name="Rectangle 8">
            <a:extLst>
              <a:ext uri="{FF2B5EF4-FFF2-40B4-BE49-F238E27FC236}">
                <a16:creationId xmlns:a16="http://schemas.microsoft.com/office/drawing/2014/main" id="{5D698BBC-B3C4-EE9D-B285-CEB394EC9CCF}"/>
              </a:ext>
            </a:extLst>
          </p:cNvPr>
          <p:cNvSpPr/>
          <p:nvPr/>
        </p:nvSpPr>
        <p:spPr>
          <a:xfrm>
            <a:off x="9262774" y="3251718"/>
            <a:ext cx="737462" cy="3545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25A073-4616-CBFA-2729-923A3A12B511}"/>
              </a:ext>
            </a:extLst>
          </p:cNvPr>
          <p:cNvSpPr/>
          <p:nvPr/>
        </p:nvSpPr>
        <p:spPr>
          <a:xfrm>
            <a:off x="9749447" y="3793556"/>
            <a:ext cx="2146767" cy="535531"/>
          </a:xfrm>
          <a:prstGeom prst="rect">
            <a:avLst/>
          </a:prstGeom>
          <a:ln w="19050">
            <a:solidFill>
              <a:srgbClr val="FF0000"/>
            </a:solidFill>
          </a:ln>
        </p:spPr>
        <p:txBody>
          <a:bodyPr wrap="square">
            <a:spAutoFit/>
          </a:bodyPr>
          <a:lstStyle/>
          <a:p>
            <a:pPr eaLnBrk="0" hangingPunct="0">
              <a:lnSpc>
                <a:spcPct val="80000"/>
              </a:lnSpc>
              <a:spcBef>
                <a:spcPct val="32000"/>
              </a:spcBef>
              <a:buClr>
                <a:srgbClr val="000000"/>
              </a:buClr>
              <a:tabLst>
                <a:tab pos="482600" algn="l"/>
              </a:tabLst>
              <a:defRPr/>
            </a:pPr>
            <a:r>
              <a:rPr lang="en-US" sz="1200" dirty="0">
                <a:solidFill>
                  <a:srgbClr val="000000"/>
                </a:solidFill>
                <a:latin typeface="Arial"/>
                <a:ea typeface="ＭＳ Ｐゴシック" charset="0"/>
              </a:rPr>
              <a:t>Who: 	Registration Assistant</a:t>
            </a:r>
            <a:br>
              <a:rPr lang="en-US" sz="1200" dirty="0">
                <a:solidFill>
                  <a:srgbClr val="000000"/>
                </a:solidFill>
                <a:latin typeface="Arial"/>
                <a:ea typeface="ＭＳ Ｐゴシック" charset="0"/>
              </a:rPr>
            </a:br>
            <a:r>
              <a:rPr lang="en-US" sz="1200" dirty="0">
                <a:solidFill>
                  <a:srgbClr val="000000"/>
                </a:solidFill>
                <a:latin typeface="Arial"/>
                <a:ea typeface="ＭＳ Ｐゴシック" charset="0"/>
              </a:rPr>
              <a:t>What: 	Register Classes</a:t>
            </a:r>
            <a:br>
              <a:rPr lang="en-US" sz="1200" dirty="0">
                <a:solidFill>
                  <a:srgbClr val="000000"/>
                </a:solidFill>
                <a:latin typeface="Arial"/>
                <a:ea typeface="ＭＳ Ｐゴシック" charset="0"/>
              </a:rPr>
            </a:br>
            <a:r>
              <a:rPr lang="en-US" sz="1200" dirty="0">
                <a:solidFill>
                  <a:srgbClr val="000000"/>
                </a:solidFill>
                <a:latin typeface="Arial"/>
                <a:ea typeface="ＭＳ Ｐゴシック" charset="0"/>
              </a:rPr>
              <a:t>How: 	via Workday SRS</a:t>
            </a:r>
          </a:p>
        </p:txBody>
      </p:sp>
      <p:cxnSp>
        <p:nvCxnSpPr>
          <p:cNvPr id="11" name="Straight Arrow Connector 10">
            <a:extLst>
              <a:ext uri="{FF2B5EF4-FFF2-40B4-BE49-F238E27FC236}">
                <a16:creationId xmlns:a16="http://schemas.microsoft.com/office/drawing/2014/main" id="{0F29D094-A8A6-C571-46BB-42ED8A168B00}"/>
              </a:ext>
            </a:extLst>
          </p:cNvPr>
          <p:cNvCxnSpPr>
            <a:cxnSpLocks/>
            <a:stCxn id="9" idx="3"/>
          </p:cNvCxnSpPr>
          <p:nvPr/>
        </p:nvCxnSpPr>
        <p:spPr>
          <a:xfrm>
            <a:off x="10000236" y="3429000"/>
            <a:ext cx="376076" cy="35445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5D322C4-E284-A20A-586C-2382FD7F69EB}"/>
              </a:ext>
            </a:extLst>
          </p:cNvPr>
          <p:cNvSpPr txBox="1"/>
          <p:nvPr/>
        </p:nvSpPr>
        <p:spPr>
          <a:xfrm>
            <a:off x="8971935" y="4366807"/>
            <a:ext cx="311910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We're almost at swimlane level!</a:t>
            </a:r>
          </a:p>
        </p:txBody>
      </p:sp>
      <p:sp>
        <p:nvSpPr>
          <p:cNvPr id="25" name="Rectangle 24">
            <a:extLst>
              <a:ext uri="{FF2B5EF4-FFF2-40B4-BE49-F238E27FC236}">
                <a16:creationId xmlns:a16="http://schemas.microsoft.com/office/drawing/2014/main" id="{237D090B-CD9B-AD51-3177-BE079739BE75}"/>
              </a:ext>
            </a:extLst>
          </p:cNvPr>
          <p:cNvSpPr/>
          <p:nvPr/>
        </p:nvSpPr>
        <p:spPr>
          <a:xfrm>
            <a:off x="10114094" y="2366197"/>
            <a:ext cx="1927236" cy="1015663"/>
          </a:xfrm>
          <a:prstGeom prst="rect">
            <a:avLst/>
          </a:prstGeom>
        </p:spPr>
        <p:txBody>
          <a:bodyPr wrap="square">
            <a:spAutoFit/>
          </a:bodyPr>
          <a:lstStyle/>
          <a:p>
            <a:r>
              <a:rPr kumimoji="1" lang="en-US" sz="2000" dirty="0">
                <a:solidFill>
                  <a:srgbClr val="000000"/>
                </a:solidFill>
                <a:latin typeface="Arial" panose="020B0604020202020204" pitchFamily="34" charset="0"/>
                <a:ea typeface="ＭＳ Ｐゴシック" charset="0"/>
                <a:cs typeface="Arial" panose="020B0604020202020204" pitchFamily="34" charset="0"/>
              </a:rPr>
              <a:t>Later add </a:t>
            </a:r>
            <a:br>
              <a:rPr kumimoji="1" lang="en-US" sz="2000" dirty="0">
                <a:solidFill>
                  <a:srgbClr val="000000"/>
                </a:solidFill>
                <a:latin typeface="Arial" panose="020B0604020202020204" pitchFamily="34" charset="0"/>
                <a:ea typeface="ＭＳ Ｐゴシック" charset="0"/>
                <a:cs typeface="Arial" panose="020B0604020202020204" pitchFamily="34" charset="0"/>
              </a:rPr>
            </a:br>
            <a:r>
              <a:rPr kumimoji="1" lang="en-US" sz="2000" i="1" dirty="0">
                <a:solidFill>
                  <a:srgbClr val="000000"/>
                </a:solidFill>
                <a:latin typeface="Arial" panose="020B0604020202020204" pitchFamily="34" charset="0"/>
                <a:ea typeface="ＭＳ Ｐゴシック" charset="0"/>
                <a:cs typeface="Arial" panose="020B0604020202020204" pitchFamily="34" charset="0"/>
              </a:rPr>
              <a:t>who</a:t>
            </a:r>
            <a:r>
              <a:rPr kumimoji="1" lang="en-US" sz="2000" dirty="0">
                <a:solidFill>
                  <a:srgbClr val="000000"/>
                </a:solidFill>
                <a:latin typeface="Arial" panose="020B0604020202020204" pitchFamily="34" charset="0"/>
                <a:ea typeface="ＭＳ Ｐゴシック" charset="0"/>
                <a:cs typeface="Arial" panose="020B0604020202020204" pitchFamily="34" charset="0"/>
              </a:rPr>
              <a:t> &amp; </a:t>
            </a:r>
            <a:r>
              <a:rPr kumimoji="1" lang="en-US" sz="2000" i="1" dirty="0">
                <a:solidFill>
                  <a:srgbClr val="000000"/>
                </a:solidFill>
                <a:latin typeface="Arial" panose="020B0604020202020204" pitchFamily="34" charset="0"/>
                <a:ea typeface="ＭＳ Ｐゴシック" charset="0"/>
                <a:cs typeface="Arial" panose="020B0604020202020204" pitchFamily="34" charset="0"/>
              </a:rPr>
              <a:t>how </a:t>
            </a:r>
            <a:r>
              <a:rPr kumimoji="1" lang="en-US" sz="2000" dirty="0">
                <a:solidFill>
                  <a:srgbClr val="000000"/>
                </a:solidFill>
                <a:latin typeface="Arial" panose="020B0604020202020204" pitchFamily="34" charset="0"/>
                <a:ea typeface="ＭＳ Ｐゴシック" charset="0"/>
                <a:cs typeface="Arial" panose="020B0604020202020204" pitchFamily="34" charset="0"/>
              </a:rPr>
              <a:t>to</a:t>
            </a:r>
            <a:br>
              <a:rPr kumimoji="1" lang="en-US" sz="2000" dirty="0">
                <a:solidFill>
                  <a:srgbClr val="000000"/>
                </a:solidFill>
                <a:latin typeface="Arial" panose="020B0604020202020204" pitchFamily="34" charset="0"/>
                <a:ea typeface="ＭＳ Ｐゴシック" charset="0"/>
                <a:cs typeface="Arial" panose="020B0604020202020204" pitchFamily="34" charset="0"/>
              </a:rPr>
            </a:br>
            <a:r>
              <a:rPr kumimoji="1" lang="en-US" sz="2000" dirty="0">
                <a:solidFill>
                  <a:srgbClr val="000000"/>
                </a:solidFill>
                <a:latin typeface="Arial" panose="020B0604020202020204" pitchFamily="34" charset="0"/>
                <a:ea typeface="ＭＳ Ｐゴシック" charset="0"/>
                <a:cs typeface="Arial" panose="020B0604020202020204" pitchFamily="34" charset="0"/>
              </a:rPr>
              <a:t>each</a:t>
            </a:r>
            <a:r>
              <a:rPr lang="en-US" sz="2000" dirty="0">
                <a:latin typeface="Arial" panose="020B0604020202020204" pitchFamily="34" charset="0"/>
                <a:cs typeface="Arial" panose="020B0604020202020204" pitchFamily="34" charset="0"/>
              </a:rPr>
              <a:t> Activity</a:t>
            </a:r>
            <a:endParaRPr kumimoji="1" lang="en-US" sz="20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329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dissolve">
                                      <p:cBhvr>
                                        <p:cTn id="17" dur="500"/>
                                        <p:tgtEl>
                                          <p:spTgt spid="25">
                                            <p:txEl>
                                              <p:pRg st="0" end="0"/>
                                            </p:txEl>
                                          </p:spTgt>
                                        </p:tgtEl>
                                      </p:cBhvr>
                                    </p:animEffect>
                                  </p:childTnLst>
                                </p:cTn>
                              </p:par>
                            </p:childTnLst>
                          </p:cTn>
                        </p:par>
                        <p:par>
                          <p:cTn id="18" fill="hold">
                            <p:stCondLst>
                              <p:cond delay="500"/>
                            </p:stCondLst>
                            <p:childTnLst>
                              <p:par>
                                <p:cTn id="19" presetID="3" presetClass="emph" presetSubtype="2" fill="hold" nodeType="afterEffect">
                                  <p:stCondLst>
                                    <p:cond delay="0"/>
                                  </p:stCondLst>
                                  <p:childTnLst>
                                    <p:animClr clrSpc="rgb" dir="cw">
                                      <p:cBhvr override="childStyle">
                                        <p:cTn id="20" dur="1000" fill="hold"/>
                                        <p:tgtEl>
                                          <p:spTgt spid="25">
                                            <p:txEl>
                                              <p:pRg st="0" end="0"/>
                                            </p:txEl>
                                          </p:spTgt>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60">
                                            <p:txEl>
                                              <p:pRg st="0" end="0"/>
                                            </p:txEl>
                                          </p:spTgt>
                                        </p:tgtEl>
                                        <p:attrNameLst>
                                          <p:attrName>style.visibility</p:attrName>
                                        </p:attrNameLst>
                                      </p:cBhvr>
                                      <p:to>
                                        <p:strVal val="visible"/>
                                      </p:to>
                                    </p:set>
                                    <p:animEffect transition="in" filter="dissolve">
                                      <p:cBhvr>
                                        <p:cTn id="43" dur="500"/>
                                        <p:tgtEl>
                                          <p:spTgt spid="16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61"/>
                                        </p:tgtEl>
                                        <p:attrNameLst>
                                          <p:attrName>style.visibility</p:attrName>
                                        </p:attrNameLst>
                                      </p:cBhvr>
                                      <p:to>
                                        <p:strVal val="visible"/>
                                      </p:to>
                                    </p:set>
                                    <p:animEffect transition="in" filter="dissolve">
                                      <p:cBhvr>
                                        <p:cTn id="48" dur="500"/>
                                        <p:tgtEl>
                                          <p:spTgt spid="16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62"/>
                                        </p:tgtEl>
                                        <p:attrNameLst>
                                          <p:attrName>style.visibility</p:attrName>
                                        </p:attrNameLst>
                                      </p:cBhvr>
                                      <p:to>
                                        <p:strVal val="visible"/>
                                      </p:to>
                                    </p:set>
                                    <p:animEffect transition="in" filter="dissolve">
                                      <p:cBhvr>
                                        <p:cTn id="53" dur="500"/>
                                        <p:tgtEl>
                                          <p:spTgt spid="162"/>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63"/>
                                        </p:tgtEl>
                                        <p:attrNameLst>
                                          <p:attrName>style.visibility</p:attrName>
                                        </p:attrNameLst>
                                      </p:cBhvr>
                                      <p:to>
                                        <p:strVal val="visible"/>
                                      </p:to>
                                    </p:set>
                                    <p:animEffect transition="in" filter="dissolve">
                                      <p:cBhvr>
                                        <p:cTn id="58"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4"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631593" y="1966695"/>
            <a:ext cx="8965590" cy="1336765"/>
            <a:chOff x="107593" y="1966694"/>
            <a:chExt cx="8965590" cy="1336765"/>
          </a:xfrm>
        </p:grpSpPr>
        <p:sp>
          <p:nvSpPr>
            <p:cNvPr id="22" name="AutoShape 4"/>
            <p:cNvSpPr>
              <a:spLocks noChangeArrowheads="1"/>
            </p:cNvSpPr>
            <p:nvPr/>
          </p:nvSpPr>
          <p:spPr bwMode="auto">
            <a:xfrm>
              <a:off x="773045" y="1966694"/>
              <a:ext cx="7597912" cy="1336765"/>
            </a:xfrm>
            <a:prstGeom prst="roundRect">
              <a:avLst>
                <a:gd name="adj" fmla="val 12495"/>
              </a:avLst>
            </a:prstGeom>
            <a:solidFill>
              <a:srgbClr val="CCFFFF"/>
            </a:solidFill>
            <a:ln w="1905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lstStyle/>
            <a:p>
              <a:pPr fontAlgn="base">
                <a:spcBef>
                  <a:spcPct val="0"/>
                </a:spcBef>
                <a:spcAft>
                  <a:spcPct val="0"/>
                </a:spcAft>
                <a:defRPr/>
              </a:pPr>
              <a:endParaRPr lang="en-US" sz="1600" b="1" i="1" kern="0">
                <a:solidFill>
                  <a:srgbClr val="000000"/>
                </a:solidFill>
                <a:latin typeface="Arial" charset="0"/>
                <a:ea typeface="ＭＳ Ｐゴシック" charset="0"/>
                <a:cs typeface="ＭＳ Ｐゴシック" charset="0"/>
              </a:endParaRPr>
            </a:p>
          </p:txBody>
        </p:sp>
        <p:sp>
          <p:nvSpPr>
            <p:cNvPr id="23" name="Text Box 10"/>
            <p:cNvSpPr txBox="1">
              <a:spLocks noChangeArrowheads="1"/>
            </p:cNvSpPr>
            <p:nvPr/>
          </p:nvSpPr>
          <p:spPr bwMode="auto">
            <a:xfrm>
              <a:off x="3416851" y="2011479"/>
              <a:ext cx="2310301"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600" b="1" kern="0" dirty="0">
                  <a:solidFill>
                    <a:srgbClr val="000000"/>
                  </a:solidFill>
                  <a:cs typeface="ＭＳ Ｐゴシック" charset="0"/>
                </a:rPr>
                <a:t>Source Good/Service</a:t>
              </a:r>
            </a:p>
          </p:txBody>
        </p:sp>
        <p:grpSp>
          <p:nvGrpSpPr>
            <p:cNvPr id="8" name="Group 7"/>
            <p:cNvGrpSpPr/>
            <p:nvPr/>
          </p:nvGrpSpPr>
          <p:grpSpPr>
            <a:xfrm>
              <a:off x="107593" y="2410476"/>
              <a:ext cx="665453" cy="449202"/>
              <a:chOff x="107593" y="2579796"/>
              <a:chExt cx="665453" cy="449202"/>
            </a:xfrm>
          </p:grpSpPr>
          <p:sp>
            <p:nvSpPr>
              <p:cNvPr id="32" name="Line 34"/>
              <p:cNvSpPr>
                <a:spLocks noChangeShapeType="1"/>
              </p:cNvSpPr>
              <p:nvPr/>
            </p:nvSpPr>
            <p:spPr bwMode="auto">
              <a:xfrm>
                <a:off x="448754" y="2802809"/>
                <a:ext cx="324292" cy="0"/>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33" name="Oval 35"/>
              <p:cNvSpPr>
                <a:spLocks noChangeArrowheads="1"/>
              </p:cNvSpPr>
              <p:nvPr/>
            </p:nvSpPr>
            <p:spPr bwMode="auto">
              <a:xfrm>
                <a:off x="107593" y="2579796"/>
                <a:ext cx="421974" cy="449202"/>
              </a:xfrm>
              <a:prstGeom prst="ellipse">
                <a:avLst/>
              </a:prstGeom>
              <a:solidFill>
                <a:srgbClr val="66FF66"/>
              </a:solidFill>
              <a:ln w="12700">
                <a:solidFill>
                  <a:srgbClr val="000000"/>
                </a:solidFill>
                <a:round/>
                <a:headEnd/>
                <a:tailEnd/>
              </a:ln>
            </p:spPr>
            <p:txBody>
              <a:bodyPr wrap="none" anchor="ctr">
                <a:spAutoFit/>
              </a:bodyPr>
              <a:lstStyle/>
              <a:p>
                <a:pPr algn="ctr" eaLnBrk="0" hangingPunct="0">
                  <a:lnSpc>
                    <a:spcPct val="80000"/>
                  </a:lnSpc>
                  <a:spcBef>
                    <a:spcPct val="32000"/>
                  </a:spcBef>
                  <a:buClr>
                    <a:srgbClr val="000000"/>
                  </a:buClr>
                  <a:buFontTx/>
                  <a:buChar char="•"/>
                  <a:defRPr/>
                </a:pPr>
                <a:endParaRPr lang="en-CA" kern="0">
                  <a:solidFill>
                    <a:srgbClr val="000000"/>
                  </a:solidFill>
                  <a:latin typeface="Calibri"/>
                  <a:ea typeface="ＭＳ Ｐゴシック" charset="0"/>
                  <a:cs typeface="Arial" charset="0"/>
                </a:endParaRPr>
              </a:p>
            </p:txBody>
          </p:sp>
        </p:grpSp>
        <p:grpSp>
          <p:nvGrpSpPr>
            <p:cNvPr id="7" name="Group 6"/>
            <p:cNvGrpSpPr/>
            <p:nvPr/>
          </p:nvGrpSpPr>
          <p:grpSpPr>
            <a:xfrm>
              <a:off x="8370957" y="2410476"/>
              <a:ext cx="702226" cy="449202"/>
              <a:chOff x="8370957" y="2590331"/>
              <a:chExt cx="702226" cy="449202"/>
            </a:xfrm>
          </p:grpSpPr>
          <p:sp>
            <p:nvSpPr>
              <p:cNvPr id="34" name="Line 36"/>
              <p:cNvSpPr>
                <a:spLocks noChangeShapeType="1"/>
              </p:cNvSpPr>
              <p:nvPr/>
            </p:nvSpPr>
            <p:spPr bwMode="auto">
              <a:xfrm flipV="1">
                <a:off x="8370957" y="2814930"/>
                <a:ext cx="359475" cy="247"/>
              </a:xfrm>
              <a:prstGeom prst="line">
                <a:avLst/>
              </a:prstGeom>
              <a:noFill/>
              <a:ln w="12700">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a:defRPr/>
                </a:pPr>
                <a:endParaRPr lang="en-US" kern="0">
                  <a:solidFill>
                    <a:srgbClr val="000000"/>
                  </a:solidFill>
                  <a:latin typeface="Calibri"/>
                  <a:ea typeface="ＭＳ Ｐゴシック"/>
                  <a:cs typeface="ＭＳ Ｐゴシック"/>
                </a:endParaRPr>
              </a:p>
            </p:txBody>
          </p:sp>
          <p:sp>
            <p:nvSpPr>
              <p:cNvPr id="35" name="Oval 35"/>
              <p:cNvSpPr>
                <a:spLocks noChangeArrowheads="1"/>
              </p:cNvSpPr>
              <p:nvPr/>
            </p:nvSpPr>
            <p:spPr bwMode="auto">
              <a:xfrm>
                <a:off x="8651209" y="2590331"/>
                <a:ext cx="421974" cy="449202"/>
              </a:xfrm>
              <a:prstGeom prst="ellipse">
                <a:avLst/>
              </a:prstGeom>
              <a:solidFill>
                <a:srgbClr val="FF0000"/>
              </a:solidFill>
              <a:ln w="38100">
                <a:solidFill>
                  <a:srgbClr val="000000"/>
                </a:solidFill>
                <a:round/>
                <a:headEnd/>
                <a:tailEnd/>
              </a:ln>
            </p:spPr>
            <p:txBody>
              <a:bodyPr wrap="none" anchor="ctr">
                <a:spAutoFit/>
              </a:bodyPr>
              <a:lstStyle/>
              <a:p>
                <a:pPr algn="ctr" eaLnBrk="0" hangingPunct="0">
                  <a:lnSpc>
                    <a:spcPct val="80000"/>
                  </a:lnSpc>
                  <a:spcBef>
                    <a:spcPct val="32000"/>
                  </a:spcBef>
                  <a:buClr>
                    <a:srgbClr val="000000"/>
                  </a:buClr>
                  <a:buFontTx/>
                  <a:buChar char="•"/>
                  <a:defRPr/>
                </a:pPr>
                <a:endParaRPr lang="en-CA" kern="0">
                  <a:solidFill>
                    <a:srgbClr val="000000"/>
                  </a:solidFill>
                  <a:latin typeface="Calibri"/>
                  <a:ea typeface="ＭＳ Ｐゴシック" charset="0"/>
                  <a:cs typeface="Arial" charset="0"/>
                </a:endParaRPr>
              </a:p>
            </p:txBody>
          </p:sp>
        </p:grpSp>
        <p:grpSp>
          <p:nvGrpSpPr>
            <p:cNvPr id="14" name="Group 13"/>
            <p:cNvGrpSpPr/>
            <p:nvPr/>
          </p:nvGrpSpPr>
          <p:grpSpPr>
            <a:xfrm>
              <a:off x="935824" y="2392003"/>
              <a:ext cx="7302667" cy="737155"/>
              <a:chOff x="935824" y="2392003"/>
              <a:chExt cx="7302667" cy="737155"/>
            </a:xfrm>
          </p:grpSpPr>
          <p:sp>
            <p:nvSpPr>
              <p:cNvPr id="24" name="AutoShape 18"/>
              <p:cNvSpPr>
                <a:spLocks noChangeArrowheads="1"/>
              </p:cNvSpPr>
              <p:nvPr/>
            </p:nvSpPr>
            <p:spPr bwMode="auto">
              <a:xfrm>
                <a:off x="935824" y="2392003"/>
                <a:ext cx="923932" cy="737015"/>
              </a:xfrm>
              <a:prstGeom prst="roundRect">
                <a:avLst>
                  <a:gd name="adj" fmla="val 12495"/>
                </a:avLst>
              </a:prstGeom>
              <a:solidFill>
                <a:srgbClr val="FFFFFF"/>
              </a:solidFill>
              <a:ln w="12700">
                <a:solidFill>
                  <a:srgbClr val="000000"/>
                </a:solidFill>
                <a:round/>
                <a:headEnd/>
                <a:tailEnd/>
              </a:ln>
            </p:spPr>
            <p:txBody>
              <a:bodyPr wrap="none" lIns="36000" tIns="46038" rIns="36000" bIns="46038" anchor="ctr"/>
              <a:lstStyle/>
              <a:p>
                <a:pPr algn="ctr" fontAlgn="base">
                  <a:spcBef>
                    <a:spcPct val="0"/>
                  </a:spcBef>
                  <a:spcAft>
                    <a:spcPct val="0"/>
                  </a:spcAft>
                  <a:defRPr/>
                </a:pPr>
                <a:r>
                  <a:rPr lang="en-US" sz="1200" kern="0" dirty="0">
                    <a:solidFill>
                      <a:srgbClr val="000000"/>
                    </a:solidFill>
                    <a:latin typeface="Arial" charset="0"/>
                    <a:ea typeface="ＭＳ Ｐゴシック" charset="0"/>
                    <a:cs typeface="Arial" charset="0"/>
                  </a:rPr>
                  <a:t>Prepare</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Requisition</a:t>
                </a:r>
              </a:p>
            </p:txBody>
          </p:sp>
          <p:sp>
            <p:nvSpPr>
              <p:cNvPr id="25" name="AutoShape 19"/>
              <p:cNvSpPr>
                <a:spLocks noChangeArrowheads="1"/>
              </p:cNvSpPr>
              <p:nvPr/>
            </p:nvSpPr>
            <p:spPr bwMode="auto">
              <a:xfrm>
                <a:off x="2001164" y="2392003"/>
                <a:ext cx="923932" cy="737015"/>
              </a:xfrm>
              <a:prstGeom prst="roundRect">
                <a:avLst>
                  <a:gd name="adj" fmla="val 12495"/>
                </a:avLst>
              </a:prstGeom>
              <a:solidFill>
                <a:srgbClr val="FFFFFF"/>
              </a:solidFill>
              <a:ln w="12700">
                <a:solidFill>
                  <a:srgbClr val="000000"/>
                </a:solidFill>
                <a:round/>
                <a:headEnd/>
                <a:tailEnd/>
              </a:ln>
            </p:spPr>
            <p:txBody>
              <a:bodyPr wrap="none" lIns="36000" tIns="46038" rIns="36000" bIns="46038" anchor="ctr"/>
              <a:lstStyle/>
              <a:p>
                <a:pPr algn="ctr" fontAlgn="base">
                  <a:spcBef>
                    <a:spcPct val="0"/>
                  </a:spcBef>
                  <a:spcAft>
                    <a:spcPct val="0"/>
                  </a:spcAft>
                  <a:defRPr/>
                </a:pPr>
                <a:r>
                  <a:rPr lang="en-US" sz="1200" kern="0" dirty="0">
                    <a:solidFill>
                      <a:srgbClr val="000000"/>
                    </a:solidFill>
                    <a:latin typeface="Arial" charset="0"/>
                    <a:ea typeface="ＭＳ Ｐゴシック" charset="0"/>
                    <a:cs typeface="Arial" charset="0"/>
                  </a:rPr>
                  <a:t>Evaluate</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Requisition</a:t>
                </a:r>
              </a:p>
            </p:txBody>
          </p:sp>
          <p:sp>
            <p:nvSpPr>
              <p:cNvPr id="28" name="AutoShape 22"/>
              <p:cNvSpPr>
                <a:spLocks noChangeArrowheads="1"/>
              </p:cNvSpPr>
              <p:nvPr/>
            </p:nvSpPr>
            <p:spPr bwMode="auto">
              <a:xfrm>
                <a:off x="7314559" y="2392003"/>
                <a:ext cx="923932" cy="737015"/>
              </a:xfrm>
              <a:prstGeom prst="roundRect">
                <a:avLst>
                  <a:gd name="adj" fmla="val 12495"/>
                </a:avLst>
              </a:prstGeom>
              <a:solidFill>
                <a:srgbClr val="FFFFFF"/>
              </a:solidFill>
              <a:ln w="12700">
                <a:solidFill>
                  <a:srgbClr val="000000"/>
                </a:solidFill>
                <a:round/>
                <a:headEnd/>
                <a:tailEnd/>
              </a:ln>
            </p:spPr>
            <p:txBody>
              <a:bodyPr wrap="none" lIns="36000" tIns="46038" rIns="36000" bIns="46038" anchor="ctr"/>
              <a:lstStyle/>
              <a:p>
                <a:pPr algn="ctr" fontAlgn="base">
                  <a:spcBef>
                    <a:spcPct val="0"/>
                  </a:spcBef>
                  <a:spcAft>
                    <a:spcPct val="0"/>
                  </a:spcAft>
                  <a:defRPr/>
                </a:pPr>
                <a:r>
                  <a:rPr lang="en-US" sz="1200" kern="0" dirty="0">
                    <a:solidFill>
                      <a:srgbClr val="000000"/>
                    </a:solidFill>
                    <a:latin typeface="Arial" charset="0"/>
                    <a:ea typeface="ＭＳ Ｐゴシック" charset="0"/>
                    <a:cs typeface="Arial" charset="0"/>
                  </a:rPr>
                  <a:t>Issue</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Payment</a:t>
                </a:r>
              </a:p>
            </p:txBody>
          </p:sp>
          <p:sp>
            <p:nvSpPr>
              <p:cNvPr id="29" name="AutoShape 23"/>
              <p:cNvSpPr>
                <a:spLocks noChangeArrowheads="1"/>
              </p:cNvSpPr>
              <p:nvPr/>
            </p:nvSpPr>
            <p:spPr bwMode="auto">
              <a:xfrm>
                <a:off x="5197184" y="2392004"/>
                <a:ext cx="923932" cy="737154"/>
              </a:xfrm>
              <a:prstGeom prst="roundRect">
                <a:avLst>
                  <a:gd name="adj" fmla="val 12495"/>
                </a:avLst>
              </a:prstGeom>
              <a:solidFill>
                <a:srgbClr val="FFFFFF"/>
              </a:solidFill>
              <a:ln w="12700">
                <a:solidFill>
                  <a:srgbClr val="000000"/>
                </a:solidFill>
                <a:round/>
                <a:headEnd/>
                <a:tailEnd/>
              </a:ln>
            </p:spPr>
            <p:txBody>
              <a:bodyPr wrap="none" lIns="36000" tIns="46038" rIns="36000" bIns="46038" anchor="ctr"/>
              <a:lstStyle/>
              <a:p>
                <a:pPr algn="ctr" fontAlgn="base">
                  <a:spcBef>
                    <a:spcPct val="0"/>
                  </a:spcBef>
                  <a:spcAft>
                    <a:spcPct val="0"/>
                  </a:spcAft>
                  <a:defRPr/>
                </a:pPr>
                <a:r>
                  <a:rPr lang="en-US" sz="1200" kern="0" dirty="0">
                    <a:solidFill>
                      <a:srgbClr val="000000"/>
                    </a:solidFill>
                    <a:latin typeface="Arial" charset="0"/>
                    <a:ea typeface="ＭＳ Ｐゴシック" charset="0"/>
                    <a:cs typeface="Arial" charset="0"/>
                  </a:rPr>
                  <a:t>Award / </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Issue</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P.O.</a:t>
                </a:r>
              </a:p>
            </p:txBody>
          </p:sp>
          <p:sp>
            <p:nvSpPr>
              <p:cNvPr id="30" name="AutoShape 24"/>
              <p:cNvSpPr>
                <a:spLocks noChangeArrowheads="1"/>
              </p:cNvSpPr>
              <p:nvPr/>
            </p:nvSpPr>
            <p:spPr bwMode="auto">
              <a:xfrm>
                <a:off x="3066504" y="2392004"/>
                <a:ext cx="923932" cy="737154"/>
              </a:xfrm>
              <a:prstGeom prst="roundRect">
                <a:avLst>
                  <a:gd name="adj" fmla="val 12495"/>
                </a:avLst>
              </a:prstGeom>
              <a:solidFill>
                <a:srgbClr val="FFFFFF"/>
              </a:solidFill>
              <a:ln w="12700">
                <a:solidFill>
                  <a:srgbClr val="000000"/>
                </a:solidFill>
                <a:round/>
                <a:headEnd/>
                <a:tailEnd/>
              </a:ln>
            </p:spPr>
            <p:txBody>
              <a:bodyPr wrap="none" lIns="36000" tIns="46038" rIns="36000" bIns="46038" anchor="ctr"/>
              <a:lstStyle/>
              <a:p>
                <a:pPr algn="ctr" fontAlgn="base">
                  <a:spcBef>
                    <a:spcPct val="0"/>
                  </a:spcBef>
                  <a:spcAft>
                    <a:spcPct val="0"/>
                  </a:spcAft>
                  <a:defRPr/>
                </a:pPr>
                <a:r>
                  <a:rPr lang="en-US" sz="1200" kern="0" dirty="0">
                    <a:solidFill>
                      <a:srgbClr val="000000"/>
                    </a:solidFill>
                    <a:latin typeface="Arial" charset="0"/>
                    <a:ea typeface="ＭＳ Ｐゴシック" charset="0"/>
                    <a:cs typeface="Arial" charset="0"/>
                  </a:rPr>
                  <a:t>Solicit</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Quotes</a:t>
                </a:r>
              </a:p>
            </p:txBody>
          </p:sp>
          <p:sp>
            <p:nvSpPr>
              <p:cNvPr id="31" name="AutoShape 20"/>
              <p:cNvSpPr>
                <a:spLocks noChangeArrowheads="1"/>
              </p:cNvSpPr>
              <p:nvPr/>
            </p:nvSpPr>
            <p:spPr bwMode="auto">
              <a:xfrm>
                <a:off x="6262524" y="2392004"/>
                <a:ext cx="910629" cy="737154"/>
              </a:xfrm>
              <a:prstGeom prst="roundRect">
                <a:avLst>
                  <a:gd name="adj" fmla="val 12495"/>
                </a:avLst>
              </a:prstGeom>
              <a:solidFill>
                <a:srgbClr val="FFFFFF"/>
              </a:solidFill>
              <a:ln w="12700">
                <a:solidFill>
                  <a:srgbClr val="000000"/>
                </a:solidFill>
                <a:round/>
                <a:headEnd/>
                <a:tailEnd/>
              </a:ln>
            </p:spPr>
            <p:txBody>
              <a:bodyPr wrap="none" lIns="36000" tIns="46038" rIns="36000" bIns="46038" anchor="ctr"/>
              <a:lstStyle/>
              <a:p>
                <a:pPr algn="ctr" fontAlgn="base">
                  <a:spcBef>
                    <a:spcPct val="0"/>
                  </a:spcBef>
                  <a:spcAft>
                    <a:spcPct val="0"/>
                  </a:spcAft>
                  <a:defRPr/>
                </a:pPr>
                <a:r>
                  <a:rPr lang="en-US" sz="1200" kern="0" dirty="0">
                    <a:solidFill>
                      <a:srgbClr val="000000"/>
                    </a:solidFill>
                    <a:latin typeface="Arial" charset="0"/>
                    <a:ea typeface="ＭＳ Ｐゴシック" charset="0"/>
                    <a:cs typeface="Arial" charset="0"/>
                  </a:rPr>
                  <a:t>Receive &amp;</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Approve</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Invoice</a:t>
                </a:r>
              </a:p>
            </p:txBody>
          </p:sp>
          <p:sp>
            <p:nvSpPr>
              <p:cNvPr id="38" name="AutoShape 24"/>
              <p:cNvSpPr>
                <a:spLocks noChangeArrowheads="1"/>
              </p:cNvSpPr>
              <p:nvPr/>
            </p:nvSpPr>
            <p:spPr bwMode="auto">
              <a:xfrm>
                <a:off x="4131844" y="2392004"/>
                <a:ext cx="923932" cy="737154"/>
              </a:xfrm>
              <a:prstGeom prst="roundRect">
                <a:avLst>
                  <a:gd name="adj" fmla="val 12495"/>
                </a:avLst>
              </a:prstGeom>
              <a:solidFill>
                <a:srgbClr val="FFFFFF"/>
              </a:solidFill>
              <a:ln w="12700">
                <a:solidFill>
                  <a:srgbClr val="000000"/>
                </a:solidFill>
                <a:round/>
                <a:headEnd/>
                <a:tailEnd/>
              </a:ln>
            </p:spPr>
            <p:txBody>
              <a:bodyPr wrap="none" lIns="36000" tIns="46038" rIns="36000" bIns="46038" anchor="ctr"/>
              <a:lstStyle/>
              <a:p>
                <a:pPr algn="ctr" fontAlgn="base">
                  <a:spcBef>
                    <a:spcPct val="0"/>
                  </a:spcBef>
                  <a:spcAft>
                    <a:spcPct val="0"/>
                  </a:spcAft>
                  <a:defRPr/>
                </a:pPr>
                <a:r>
                  <a:rPr lang="en-US" sz="1200" kern="0" dirty="0">
                    <a:solidFill>
                      <a:srgbClr val="000000"/>
                    </a:solidFill>
                    <a:latin typeface="Arial" charset="0"/>
                    <a:ea typeface="ＭＳ Ｐゴシック" charset="0"/>
                    <a:cs typeface="Arial" charset="0"/>
                  </a:rPr>
                  <a:t>Evaluate</a:t>
                </a:r>
                <a:br>
                  <a:rPr lang="en-US" sz="1200" kern="0" dirty="0">
                    <a:solidFill>
                      <a:srgbClr val="000000"/>
                    </a:solidFill>
                    <a:latin typeface="Arial" charset="0"/>
                    <a:ea typeface="ＭＳ Ｐゴシック" charset="0"/>
                    <a:cs typeface="Arial" charset="0"/>
                  </a:rPr>
                </a:br>
                <a:r>
                  <a:rPr lang="en-US" sz="1200" kern="0" dirty="0">
                    <a:solidFill>
                      <a:srgbClr val="000000"/>
                    </a:solidFill>
                    <a:latin typeface="Arial" charset="0"/>
                    <a:ea typeface="ＭＳ Ｐゴシック" charset="0"/>
                    <a:cs typeface="Arial" charset="0"/>
                  </a:rPr>
                  <a:t>Quotes</a:t>
                </a:r>
              </a:p>
            </p:txBody>
          </p:sp>
        </p:grpSp>
      </p:grpSp>
      <p:sp>
        <p:nvSpPr>
          <p:cNvPr id="40" name="Rectangle 39"/>
          <p:cNvSpPr/>
          <p:nvPr/>
        </p:nvSpPr>
        <p:spPr>
          <a:xfrm>
            <a:off x="622590" y="1767889"/>
            <a:ext cx="1512310" cy="652464"/>
          </a:xfrm>
          <a:prstGeom prst="rect">
            <a:avLst/>
          </a:prstGeom>
        </p:spPr>
        <p:txBody>
          <a:bodyPr wrap="square" lIns="36000" tIns="36000" rIns="36000" bIns="36000">
            <a:noAutofit/>
          </a:bodyPr>
          <a:lstStyle/>
          <a:p>
            <a:pPr eaLnBrk="0" hangingPunct="0">
              <a:lnSpc>
                <a:spcPct val="80000"/>
              </a:lnSpc>
              <a:spcBef>
                <a:spcPct val="32000"/>
              </a:spcBef>
              <a:buClr>
                <a:srgbClr val="000000"/>
              </a:buClr>
              <a:defRPr/>
            </a:pPr>
            <a:r>
              <a:rPr lang="en-US" sz="1400" b="1" i="1" kern="0" dirty="0">
                <a:solidFill>
                  <a:srgbClr val="000000"/>
                </a:solidFill>
                <a:latin typeface="Calibri"/>
                <a:ea typeface="ＭＳ Ｐゴシック" charset="0"/>
                <a:cs typeface="ＭＳ Ｐゴシック" charset="0"/>
              </a:rPr>
              <a:t>Triggering Event:</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Customer needs </a:t>
            </a:r>
            <a:br>
              <a:rPr lang="en-US" sz="1400" kern="0" dirty="0">
                <a:solidFill>
                  <a:srgbClr val="000000"/>
                </a:solidFill>
                <a:latin typeface="Calibri"/>
                <a:ea typeface="ＭＳ Ｐゴシック" charset="0"/>
                <a:cs typeface="ＭＳ Ｐゴシック" charset="0"/>
              </a:rPr>
            </a:br>
            <a:r>
              <a:rPr lang="en-US" sz="1400" kern="0" dirty="0">
                <a:solidFill>
                  <a:srgbClr val="000000"/>
                </a:solidFill>
                <a:latin typeface="Calibri"/>
                <a:ea typeface="ＭＳ Ｐゴシック" charset="0"/>
                <a:cs typeface="ＭＳ Ｐゴシック" charset="0"/>
              </a:rPr>
              <a:t>Good / Service</a:t>
            </a:r>
          </a:p>
          <a:p>
            <a:pPr eaLnBrk="0" hangingPunct="0">
              <a:lnSpc>
                <a:spcPct val="80000"/>
              </a:lnSpc>
              <a:spcBef>
                <a:spcPct val="32000"/>
              </a:spcBef>
              <a:buClr>
                <a:srgbClr val="000000"/>
              </a:buClr>
              <a:defRPr/>
            </a:pPr>
            <a:endParaRPr lang="en-US" sz="1400" b="1" i="1" kern="0" dirty="0">
              <a:solidFill>
                <a:srgbClr val="000000"/>
              </a:solidFill>
              <a:latin typeface="Calibri"/>
              <a:ea typeface="ＭＳ Ｐゴシック" charset="0"/>
              <a:cs typeface="ＭＳ Ｐゴシック" charset="0"/>
            </a:endParaRPr>
          </a:p>
        </p:txBody>
      </p:sp>
      <p:sp>
        <p:nvSpPr>
          <p:cNvPr id="41" name="Rectangle 40"/>
          <p:cNvSpPr/>
          <p:nvPr/>
        </p:nvSpPr>
        <p:spPr>
          <a:xfrm>
            <a:off x="10023060" y="2969211"/>
            <a:ext cx="1947555" cy="1117697"/>
          </a:xfrm>
          <a:prstGeom prst="rect">
            <a:avLst/>
          </a:prstGeom>
        </p:spPr>
        <p:txBody>
          <a:bodyPr wrap="square" lIns="36000" tIns="36000" rIns="36000" bIns="36000">
            <a:noAutofit/>
          </a:bodyPr>
          <a:lstStyle/>
          <a:p>
            <a:pPr eaLnBrk="0" hangingPunct="0">
              <a:lnSpc>
                <a:spcPct val="80000"/>
              </a:lnSpc>
              <a:spcBef>
                <a:spcPct val="32000"/>
              </a:spcBef>
              <a:buClr>
                <a:srgbClr val="000000"/>
              </a:buClr>
              <a:defRPr/>
            </a:pPr>
            <a:r>
              <a:rPr lang="en-US" sz="1400" b="1" i="1" kern="0" dirty="0">
                <a:solidFill>
                  <a:srgbClr val="000000"/>
                </a:solidFill>
                <a:latin typeface="Calibri"/>
                <a:ea typeface="ＭＳ Ｐゴシック" charset="0"/>
                <a:cs typeface="ＭＳ Ｐゴシック" charset="0"/>
              </a:rPr>
              <a:t>Final Results:</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Customer has received Good/Service:</a:t>
            </a:r>
          </a:p>
          <a:p>
            <a:pPr marL="176213" indent="-17621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Vendor has been paid</a:t>
            </a:r>
          </a:p>
          <a:p>
            <a:pPr marL="355600" lvl="1" indent="-18256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via A/P</a:t>
            </a:r>
          </a:p>
          <a:p>
            <a:pPr marL="355600" lvl="1" indent="-182563" eaLnBrk="0" hangingPunct="0">
              <a:lnSpc>
                <a:spcPct val="80000"/>
              </a:lnSpc>
              <a:buClr>
                <a:srgbClr val="000000"/>
              </a:buClr>
              <a:buFont typeface="Arial"/>
              <a:buChar char="•"/>
              <a:defRPr/>
            </a:pPr>
            <a:r>
              <a:rPr lang="en-US" sz="1400" kern="0" dirty="0">
                <a:solidFill>
                  <a:srgbClr val="000000"/>
                </a:solidFill>
                <a:latin typeface="Calibri"/>
                <a:ea typeface="ＭＳ Ｐゴシック" charset="0"/>
                <a:cs typeface="ＭＳ Ｐゴシック" charset="0"/>
              </a:rPr>
              <a:t>via </a:t>
            </a:r>
            <a:r>
              <a:rPr lang="en-US" sz="1400" kern="0" dirty="0" err="1">
                <a:solidFill>
                  <a:srgbClr val="000000"/>
                </a:solidFill>
                <a:latin typeface="Calibri"/>
                <a:ea typeface="ＭＳ Ｐゴシック" charset="0"/>
                <a:cs typeface="ＭＳ Ｐゴシック" charset="0"/>
              </a:rPr>
              <a:t>PCard</a:t>
            </a:r>
            <a:endParaRPr lang="en-US" sz="1400" b="1" i="1" kern="0" dirty="0">
              <a:solidFill>
                <a:srgbClr val="000000"/>
              </a:solidFill>
              <a:latin typeface="Calibri"/>
              <a:ea typeface="ＭＳ Ｐゴシック" charset="0"/>
              <a:cs typeface="ＭＳ Ｐゴシック" charset="0"/>
            </a:endParaRPr>
          </a:p>
        </p:txBody>
      </p:sp>
      <p:sp>
        <p:nvSpPr>
          <p:cNvPr id="42" name="Rectangle 41"/>
          <p:cNvSpPr/>
          <p:nvPr/>
        </p:nvSpPr>
        <p:spPr>
          <a:xfrm>
            <a:off x="3157134" y="566962"/>
            <a:ext cx="2583924" cy="1305999"/>
          </a:xfrm>
          <a:prstGeom prst="rect">
            <a:avLst/>
          </a:prstGeom>
        </p:spPr>
        <p:txBody>
          <a:bodyPr wrap="square">
            <a:spAutoFit/>
          </a:bodyPr>
          <a:lstStyle/>
          <a:p>
            <a:pPr eaLnBrk="0" hangingPunct="0">
              <a:lnSpc>
                <a:spcPct val="80000"/>
              </a:lnSpc>
              <a:spcBef>
                <a:spcPct val="32000"/>
              </a:spcBef>
              <a:buClr>
                <a:srgbClr val="000000"/>
              </a:buClr>
              <a:defRPr/>
            </a:pPr>
            <a:r>
              <a:rPr lang="en-US" sz="1400" b="1" i="1" kern="0" dirty="0">
                <a:solidFill>
                  <a:srgbClr val="000000"/>
                </a:solidFill>
                <a:latin typeface="Calibri"/>
                <a:ea typeface="ＭＳ Ｐゴシック" charset="0"/>
                <a:cs typeface="ＭＳ Ｐゴシック" charset="0"/>
              </a:rPr>
              <a:t>Cases:</a:t>
            </a:r>
          </a:p>
          <a:p>
            <a:pPr marL="176213" indent="-176213" eaLnBrk="0" hangingPunct="0">
              <a:lnSpc>
                <a:spcPct val="80000"/>
              </a:lnSpc>
              <a:buClr>
                <a:srgbClr val="000000"/>
              </a:buClr>
              <a:buFont typeface="Arial"/>
              <a:buChar char="•"/>
            </a:pPr>
            <a:r>
              <a:rPr lang="en-US" sz="1400" kern="0" dirty="0">
                <a:solidFill>
                  <a:srgbClr val="000000"/>
                </a:solidFill>
                <a:latin typeface="Calibri"/>
                <a:ea typeface="ＭＳ Ｐゴシック" charset="0"/>
                <a:cs typeface="ＭＳ Ｐゴシック" charset="0"/>
              </a:rPr>
              <a:t>$5000 - $25000 Goods</a:t>
            </a:r>
          </a:p>
          <a:p>
            <a:pPr marL="176213" indent="-176213" eaLnBrk="0" hangingPunct="0">
              <a:lnSpc>
                <a:spcPct val="80000"/>
              </a:lnSpc>
              <a:buClr>
                <a:srgbClr val="000000"/>
              </a:buClr>
              <a:buFont typeface="Arial"/>
              <a:buChar char="•"/>
            </a:pPr>
            <a:r>
              <a:rPr lang="en-US" sz="1400" kern="0" dirty="0">
                <a:solidFill>
                  <a:srgbClr val="000000"/>
                </a:solidFill>
                <a:latin typeface="Calibri"/>
                <a:ea typeface="ＭＳ Ｐゴシック" charset="0"/>
                <a:cs typeface="ＭＳ Ｐゴシック" charset="0"/>
              </a:rPr>
              <a:t>$25000 - $50000 Goods</a:t>
            </a:r>
          </a:p>
          <a:p>
            <a:pPr marL="176213" indent="-176213" eaLnBrk="0" hangingPunct="0">
              <a:lnSpc>
                <a:spcPct val="80000"/>
              </a:lnSpc>
              <a:buClr>
                <a:srgbClr val="000000"/>
              </a:buClr>
              <a:buFont typeface="Arial"/>
              <a:buChar char="•"/>
            </a:pPr>
            <a:r>
              <a:rPr lang="en-US" sz="1400" kern="0" dirty="0">
                <a:solidFill>
                  <a:srgbClr val="000000"/>
                </a:solidFill>
                <a:latin typeface="Calibri"/>
                <a:ea typeface="ＭＳ Ｐゴシック" charset="0"/>
                <a:cs typeface="ＭＳ Ｐゴシック" charset="0"/>
              </a:rPr>
              <a:t>$5000 - $25000 Services</a:t>
            </a:r>
          </a:p>
          <a:p>
            <a:pPr marL="176213" indent="-176213" eaLnBrk="0" hangingPunct="0">
              <a:lnSpc>
                <a:spcPct val="80000"/>
              </a:lnSpc>
              <a:buClr>
                <a:srgbClr val="000000"/>
              </a:buClr>
              <a:buFont typeface="Arial"/>
              <a:buChar char="•"/>
            </a:pPr>
            <a:r>
              <a:rPr lang="en-US" sz="1400" kern="0" dirty="0">
                <a:solidFill>
                  <a:srgbClr val="000000"/>
                </a:solidFill>
                <a:latin typeface="Calibri"/>
                <a:ea typeface="ＭＳ Ｐゴシック" charset="0"/>
                <a:cs typeface="ＭＳ Ｐゴシック" charset="0"/>
              </a:rPr>
              <a:t>$25000 - $50000 Services</a:t>
            </a:r>
          </a:p>
          <a:p>
            <a:pPr eaLnBrk="0" hangingPunct="0">
              <a:lnSpc>
                <a:spcPct val="80000"/>
              </a:lnSpc>
              <a:buClr>
                <a:srgbClr val="000000"/>
              </a:buClr>
            </a:pPr>
            <a:r>
              <a:rPr lang="en-US" sz="1400" kern="0" dirty="0">
                <a:solidFill>
                  <a:srgbClr val="000000"/>
                </a:solidFill>
                <a:latin typeface="Calibri"/>
                <a:ea typeface="ＭＳ Ｐゴシック" charset="0"/>
                <a:cs typeface="ＭＳ Ｐゴシック" charset="0"/>
              </a:rPr>
              <a:t>Assume everything &lt;$5000 is purchased with a </a:t>
            </a:r>
            <a:r>
              <a:rPr lang="en-US" sz="1400" kern="0" dirty="0" err="1">
                <a:solidFill>
                  <a:srgbClr val="000000"/>
                </a:solidFill>
                <a:latin typeface="Calibri"/>
                <a:ea typeface="ＭＳ Ｐゴシック" charset="0"/>
                <a:cs typeface="ＭＳ Ｐゴシック" charset="0"/>
              </a:rPr>
              <a:t>PCard</a:t>
            </a:r>
            <a:endParaRPr lang="en-US" sz="1400" kern="0" dirty="0">
              <a:solidFill>
                <a:srgbClr val="000000"/>
              </a:solidFill>
              <a:latin typeface="Calibri"/>
              <a:ea typeface="ＭＳ Ｐゴシック" charset="0"/>
              <a:cs typeface="ＭＳ Ｐゴシック" charset="0"/>
            </a:endParaRPr>
          </a:p>
        </p:txBody>
      </p:sp>
      <p:sp>
        <p:nvSpPr>
          <p:cNvPr id="3" name="Rectangle 2"/>
          <p:cNvSpPr/>
          <p:nvPr/>
        </p:nvSpPr>
        <p:spPr>
          <a:xfrm>
            <a:off x="2459824" y="3400213"/>
            <a:ext cx="923932" cy="2836674"/>
          </a:xfrm>
          <a:prstGeom prst="rect">
            <a:avLst/>
          </a:prstGeom>
        </p:spPr>
        <p:txBody>
          <a:bodyPr wrap="square" lIns="0" tIns="0" rIns="0" bIns="0">
            <a:spAutoFit/>
          </a:bodyPr>
          <a:lstStyle/>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Develop scope of work / specs</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Investigate potential vendors (and price?)</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Solicit vendor quotes</a:t>
            </a: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(just to get an idea) </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Obtain approval (Department)</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Verify Item and Account </a:t>
            </a:r>
            <a:br>
              <a:rPr lang="en-US" sz="1000" kern="0" dirty="0">
                <a:solidFill>
                  <a:srgbClr val="000000"/>
                </a:solidFill>
                <a:latin typeface="Calibri"/>
                <a:ea typeface="ＭＳ Ｐゴシック" charset="0"/>
                <a:cs typeface="ＭＳ Ｐゴシック" charset="0"/>
              </a:rPr>
            </a:br>
            <a:r>
              <a:rPr lang="en-US" sz="1000" kern="0" dirty="0">
                <a:solidFill>
                  <a:srgbClr val="000000"/>
                </a:solidFill>
                <a:latin typeface="Calibri"/>
                <a:ea typeface="ＭＳ Ｐゴシック" charset="0"/>
                <a:cs typeface="ＭＳ Ｐゴシック" charset="0"/>
              </a:rPr>
              <a:t>(General Accounting)</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Submit requisition (visible to all) </a:t>
            </a:r>
          </a:p>
        </p:txBody>
      </p:sp>
      <p:sp>
        <p:nvSpPr>
          <p:cNvPr id="44" name="Rectangle 43"/>
          <p:cNvSpPr/>
          <p:nvPr/>
        </p:nvSpPr>
        <p:spPr>
          <a:xfrm>
            <a:off x="3525164" y="3400214"/>
            <a:ext cx="923932" cy="3206007"/>
          </a:xfrm>
          <a:prstGeom prst="rect">
            <a:avLst/>
          </a:prstGeom>
        </p:spPr>
        <p:txBody>
          <a:bodyPr wrap="square" lIns="0" tIns="0" rIns="0" bIns="0">
            <a:spAutoFit/>
          </a:bodyPr>
          <a:lstStyle/>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Confirm completeness – get clarification this is actionable (scope sufficient)</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Assign (or re-assign Buyer as necessary)</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Identify MBE/SB opportunity</a:t>
            </a: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(competitive)</a:t>
            </a: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(co-op)</a:t>
            </a: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 sole source or co-op, vendor(s) known</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Determine methodology</a:t>
            </a:r>
          </a:p>
          <a:p>
            <a:pPr marL="88900" indent="-88900"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sole source</a:t>
            </a:r>
          </a:p>
          <a:p>
            <a:pPr marL="88900" indent="-88900"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co-operative (piggyback on contract)</a:t>
            </a:r>
          </a:p>
          <a:p>
            <a:pPr marL="88900" indent="-88900"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competitive</a:t>
            </a:r>
          </a:p>
          <a:p>
            <a:pPr marL="88900" indent="-88900"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emergency</a:t>
            </a:r>
          </a:p>
        </p:txBody>
      </p:sp>
      <p:sp>
        <p:nvSpPr>
          <p:cNvPr id="47" name="Rectangle 46"/>
          <p:cNvSpPr/>
          <p:nvPr/>
        </p:nvSpPr>
        <p:spPr>
          <a:xfrm>
            <a:off x="4590504" y="3400213"/>
            <a:ext cx="923932" cy="3452228"/>
          </a:xfrm>
          <a:prstGeom prst="rect">
            <a:avLst/>
          </a:prstGeom>
        </p:spPr>
        <p:txBody>
          <a:bodyPr wrap="square" lIns="0" tIns="0" rIns="0" bIns="0">
            <a:spAutoFit/>
          </a:bodyPr>
          <a:lstStyle/>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Determine (additional) potential vendors</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Solicit quote (including Bid Due Date)</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Post quote (solicitation documents) in “the binder”</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Resolve vendor queries</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 Up to $200K, we control who gets solicitations; above, no control – it’s “publicly advertised.” </a:t>
            </a:r>
            <a:br>
              <a:rPr lang="en-US" sz="1000" kern="0" dirty="0">
                <a:solidFill>
                  <a:srgbClr val="000000"/>
                </a:solidFill>
                <a:latin typeface="Calibri"/>
                <a:ea typeface="ＭＳ Ｐゴシック" charset="0"/>
                <a:cs typeface="ＭＳ Ｐゴシック" charset="0"/>
              </a:rPr>
            </a:br>
            <a:br>
              <a:rPr lang="en-US" sz="1000" kern="0" dirty="0">
                <a:solidFill>
                  <a:srgbClr val="000000"/>
                </a:solidFill>
                <a:latin typeface="Calibri"/>
                <a:ea typeface="ＭＳ Ｐゴシック" charset="0"/>
                <a:cs typeface="ＭＳ Ｐゴシック" charset="0"/>
              </a:rPr>
            </a:br>
            <a:r>
              <a:rPr lang="en-US" sz="1000" kern="0" dirty="0">
                <a:solidFill>
                  <a:srgbClr val="000000"/>
                </a:solidFill>
                <a:latin typeface="Calibri"/>
                <a:ea typeface="ＭＳ Ｐゴシック" charset="0"/>
                <a:cs typeface="ＭＳ Ｐゴシック" charset="0"/>
              </a:rPr>
              <a:t>Over $200K there would be 20 more activities, and could be multiple award. </a:t>
            </a:r>
          </a:p>
        </p:txBody>
      </p:sp>
      <p:sp>
        <p:nvSpPr>
          <p:cNvPr id="48" name="Rectangle 47"/>
          <p:cNvSpPr/>
          <p:nvPr/>
        </p:nvSpPr>
        <p:spPr>
          <a:xfrm>
            <a:off x="5655844" y="3400214"/>
            <a:ext cx="923932" cy="3329117"/>
          </a:xfrm>
          <a:prstGeom prst="rect">
            <a:avLst/>
          </a:prstGeom>
        </p:spPr>
        <p:txBody>
          <a:bodyPr wrap="square" lIns="0" tIns="0" rIns="0" bIns="0">
            <a:spAutoFit/>
          </a:bodyPr>
          <a:lstStyle/>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Receive quote (mail, fax, e-mail, </a:t>
            </a:r>
            <a:r>
              <a:rPr lang="is-IS" sz="1000" kern="0" dirty="0">
                <a:solidFill>
                  <a:srgbClr val="000000"/>
                </a:solidFill>
                <a:latin typeface="Calibri"/>
                <a:ea typeface="ＭＳ Ｐゴシック" charset="0"/>
                <a:cs typeface="ＭＳ Ｐゴシック" charset="0"/>
              </a:rPr>
              <a:t>…)</a:t>
            </a:r>
          </a:p>
          <a:p>
            <a:pPr eaLnBrk="0" hangingPunct="0">
              <a:lnSpc>
                <a:spcPct val="80000"/>
              </a:lnSpc>
              <a:buClr>
                <a:srgbClr val="000000"/>
              </a:buClr>
            </a:pPr>
            <a:endParaRPr lang="is-I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Confirm completeness</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Verify suitable price, terms, and conditions</a:t>
            </a:r>
            <a:br>
              <a:rPr lang="en-US" sz="1000" kern="0" dirty="0">
                <a:solidFill>
                  <a:srgbClr val="000000"/>
                </a:solidFill>
                <a:latin typeface="Calibri"/>
                <a:ea typeface="ＭＳ Ｐゴシック" charset="0"/>
                <a:cs typeface="ＭＳ Ｐゴシック" charset="0"/>
              </a:rPr>
            </a:br>
            <a:r>
              <a:rPr lang="en-US" sz="1000" kern="0" dirty="0">
                <a:solidFill>
                  <a:srgbClr val="000000"/>
                </a:solidFill>
                <a:latin typeface="Calibri"/>
                <a:ea typeface="ＭＳ Ｐゴシック" charset="0"/>
                <a:cs typeface="ＭＳ Ｐゴシック" charset="0"/>
              </a:rPr>
              <a:t>(generally, low bid for equivalent)</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Clarify (not negotiate) with vendor</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Optional:</a:t>
            </a:r>
          </a:p>
          <a:p>
            <a:pPr marL="87313" indent="-87313"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Evaluate equivalency (for alternate)</a:t>
            </a:r>
          </a:p>
          <a:p>
            <a:pPr marL="87313" indent="-87313"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Confirm equivalency w. Customer</a:t>
            </a:r>
          </a:p>
          <a:p>
            <a:pPr marL="87313" indent="-87313" eaLnBrk="0" hangingPunct="0">
              <a:lnSpc>
                <a:spcPct val="80000"/>
              </a:lnSpc>
              <a:buClr>
                <a:srgbClr val="000000"/>
              </a:buClr>
              <a:buFont typeface="Arial"/>
              <a:buChar cha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Identify vendor</a:t>
            </a:r>
          </a:p>
        </p:txBody>
      </p:sp>
      <p:sp>
        <p:nvSpPr>
          <p:cNvPr id="49" name="Rectangle 48"/>
          <p:cNvSpPr/>
          <p:nvPr/>
        </p:nvSpPr>
        <p:spPr>
          <a:xfrm>
            <a:off x="6515770" y="6479301"/>
            <a:ext cx="2181383" cy="337015"/>
          </a:xfrm>
          <a:prstGeom prst="rect">
            <a:avLst/>
          </a:prstGeom>
        </p:spPr>
        <p:txBody>
          <a:bodyPr wrap="square" lIns="0" tIns="0" rIns="0" bIns="0">
            <a:spAutoFit/>
          </a:bodyPr>
          <a:lstStyle/>
          <a:p>
            <a:pPr marL="85725" indent="-85725" eaLnBrk="0" hangingPunct="0">
              <a:lnSpc>
                <a:spcPct val="80000"/>
              </a:lnSpc>
              <a:buClr>
                <a:srgbClr val="000000"/>
              </a:buClr>
            </a:pPr>
            <a:r>
              <a:rPr lang="en-CA" sz="900" kern="0" dirty="0">
                <a:solidFill>
                  <a:srgbClr val="000000"/>
                </a:solidFill>
                <a:latin typeface="Calibri"/>
                <a:ea typeface="ＭＳ Ｐゴシック" charset="0"/>
                <a:cs typeface="ＭＳ Ｐゴシック" charset="0"/>
              </a:rPr>
              <a:t>* If multiple line items, different line items could go to different vendors;</a:t>
            </a:r>
          </a:p>
          <a:p>
            <a:pPr eaLnBrk="0" hangingPunct="0">
              <a:lnSpc>
                <a:spcPct val="80000"/>
              </a:lnSpc>
              <a:buClr>
                <a:srgbClr val="000000"/>
              </a:buClr>
            </a:pPr>
            <a:r>
              <a:rPr lang="en-CA" sz="900" kern="0" dirty="0">
                <a:solidFill>
                  <a:srgbClr val="000000"/>
                </a:solidFill>
                <a:latin typeface="Calibri"/>
                <a:ea typeface="ＭＳ Ｐゴシック" charset="0"/>
                <a:cs typeface="ＭＳ Ｐゴシック" charset="0"/>
              </a:rPr>
              <a:t>* If multiple vendors, line items are not split.</a:t>
            </a:r>
            <a:endParaRPr lang="en-US" sz="900" kern="0" dirty="0">
              <a:solidFill>
                <a:srgbClr val="000000"/>
              </a:solidFill>
              <a:latin typeface="Calibri"/>
              <a:ea typeface="ＭＳ Ｐゴシック" charset="0"/>
              <a:cs typeface="ＭＳ Ｐゴシック" charset="0"/>
            </a:endParaRPr>
          </a:p>
        </p:txBody>
      </p:sp>
      <p:sp>
        <p:nvSpPr>
          <p:cNvPr id="50" name="Rectangle 49"/>
          <p:cNvSpPr/>
          <p:nvPr/>
        </p:nvSpPr>
        <p:spPr>
          <a:xfrm>
            <a:off x="6721184" y="3400213"/>
            <a:ext cx="923932" cy="1359346"/>
          </a:xfrm>
          <a:prstGeom prst="rect">
            <a:avLst/>
          </a:prstGeom>
        </p:spPr>
        <p:txBody>
          <a:bodyPr wrap="square" lIns="0" tIns="0" rIns="0" bIns="0">
            <a:spAutoFit/>
          </a:bodyPr>
          <a:lstStyle/>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Generate Purchase Order</a:t>
            </a:r>
          </a:p>
          <a:p>
            <a:pPr eaLnBrk="0" hangingPunct="0">
              <a:lnSpc>
                <a:spcPct val="80000"/>
              </a:lnSpc>
              <a:buClr>
                <a:srgbClr val="000000"/>
              </a:buClr>
            </a:pPr>
            <a:endParaRPr lang="en-CA"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Notify Requestor</a:t>
            </a:r>
          </a:p>
          <a:p>
            <a:pPr eaLnBrk="0" hangingPunct="0">
              <a:lnSpc>
                <a:spcPct val="80000"/>
              </a:lnSpc>
              <a:buClr>
                <a:srgbClr val="000000"/>
              </a:buClr>
            </a:pPr>
            <a:endParaRPr lang="en-CA"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“Transmit / deliver” P.O.</a:t>
            </a:r>
          </a:p>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 Pain point – we aren’t sure when the vendor receives the P.O.</a:t>
            </a:r>
            <a:endParaRPr lang="en-US" sz="1000" kern="0" dirty="0">
              <a:solidFill>
                <a:srgbClr val="000000"/>
              </a:solidFill>
              <a:latin typeface="Calibri"/>
              <a:ea typeface="ＭＳ Ｐゴシック" charset="0"/>
              <a:cs typeface="ＭＳ Ｐゴシック" charset="0"/>
            </a:endParaRPr>
          </a:p>
        </p:txBody>
      </p:sp>
      <p:sp>
        <p:nvSpPr>
          <p:cNvPr id="51" name="Rectangle 50"/>
          <p:cNvSpPr/>
          <p:nvPr/>
        </p:nvSpPr>
        <p:spPr>
          <a:xfrm>
            <a:off x="7786524" y="3400213"/>
            <a:ext cx="923932" cy="1236236"/>
          </a:xfrm>
          <a:prstGeom prst="rect">
            <a:avLst/>
          </a:prstGeom>
        </p:spPr>
        <p:txBody>
          <a:bodyPr wrap="square" lIns="0" tIns="0" rIns="0" bIns="0">
            <a:spAutoFit/>
          </a:bodyPr>
          <a:lstStyle/>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Receive </a:t>
            </a:r>
            <a:br>
              <a:rPr lang="en-CA" sz="1000" kern="0" dirty="0">
                <a:solidFill>
                  <a:srgbClr val="000000"/>
                </a:solidFill>
                <a:latin typeface="Calibri"/>
                <a:ea typeface="ＭＳ Ｐゴシック" charset="0"/>
                <a:cs typeface="ＭＳ Ｐゴシック" charset="0"/>
              </a:rPr>
            </a:br>
            <a:r>
              <a:rPr lang="en-CA" sz="1000" kern="0" dirty="0">
                <a:solidFill>
                  <a:srgbClr val="000000"/>
                </a:solidFill>
                <a:latin typeface="Calibri"/>
                <a:ea typeface="ＭＳ Ｐゴシック" charset="0"/>
                <a:cs typeface="ＭＳ Ｐゴシック" charset="0"/>
              </a:rPr>
              <a:t>Good/Service</a:t>
            </a:r>
          </a:p>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 Invoice could be attached</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Accept</a:t>
            </a:r>
            <a:br>
              <a:rPr lang="en-US" sz="1000" kern="0" dirty="0">
                <a:solidFill>
                  <a:srgbClr val="000000"/>
                </a:solidFill>
                <a:latin typeface="Calibri"/>
                <a:ea typeface="ＭＳ Ｐゴシック" charset="0"/>
                <a:cs typeface="ＭＳ Ｐゴシック" charset="0"/>
              </a:rPr>
            </a:br>
            <a:r>
              <a:rPr lang="en-US" sz="1000" kern="0" dirty="0">
                <a:solidFill>
                  <a:srgbClr val="000000"/>
                </a:solidFill>
                <a:latin typeface="Calibri"/>
                <a:ea typeface="ＭＳ Ｐゴシック" charset="0"/>
                <a:cs typeface="ＭＳ Ｐゴシック" charset="0"/>
              </a:rPr>
              <a:t>Good/Service</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Issue invoice </a:t>
            </a:r>
            <a:br>
              <a:rPr lang="en-US" sz="1000" kern="0" dirty="0">
                <a:solidFill>
                  <a:srgbClr val="000000"/>
                </a:solidFill>
                <a:latin typeface="Calibri"/>
                <a:ea typeface="ＭＳ Ｐゴシック" charset="0"/>
                <a:cs typeface="ＭＳ Ｐゴシック" charset="0"/>
              </a:rPr>
            </a:br>
            <a:r>
              <a:rPr lang="en-US" sz="1000" kern="0" dirty="0">
                <a:solidFill>
                  <a:srgbClr val="000000"/>
                </a:solidFill>
                <a:latin typeface="Calibri"/>
                <a:ea typeface="ＭＳ Ｐゴシック" charset="0"/>
                <a:cs typeface="ＭＳ Ｐゴシック" charset="0"/>
              </a:rPr>
              <a:t>(vendor) </a:t>
            </a:r>
          </a:p>
        </p:txBody>
      </p:sp>
      <p:sp>
        <p:nvSpPr>
          <p:cNvPr id="52" name="Rectangle 51"/>
          <p:cNvSpPr/>
          <p:nvPr/>
        </p:nvSpPr>
        <p:spPr>
          <a:xfrm>
            <a:off x="8838559" y="3400214"/>
            <a:ext cx="923932" cy="3206007"/>
          </a:xfrm>
          <a:prstGeom prst="rect">
            <a:avLst/>
          </a:prstGeom>
        </p:spPr>
        <p:txBody>
          <a:bodyPr wrap="square" lIns="0" tIns="0" rIns="0" bIns="0">
            <a:spAutoFit/>
          </a:bodyPr>
          <a:lstStyle/>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Receive invoice:</a:t>
            </a:r>
          </a:p>
          <a:p>
            <a:pPr marL="87313" indent="-87313"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from vendor</a:t>
            </a:r>
          </a:p>
          <a:p>
            <a:pPr marL="87313" indent="-87313"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from the department the vendor sent it to</a:t>
            </a:r>
            <a:endParaRPr lang="en-CA"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 Vendor complains invoice is “lost”</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If &gt;$5000, </a:t>
            </a: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match</a:t>
            </a:r>
          </a:p>
          <a:p>
            <a:pPr marL="87313" indent="-87313"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invoice</a:t>
            </a:r>
          </a:p>
          <a:p>
            <a:pPr marL="87313" indent="-87313" eaLnBrk="0" hangingPunct="0">
              <a:lnSpc>
                <a:spcPct val="80000"/>
              </a:lnSpc>
              <a:buClr>
                <a:srgbClr val="000000"/>
              </a:buClr>
              <a:buFont typeface="Arial"/>
              <a:buChar char="•"/>
            </a:pPr>
            <a:r>
              <a:rPr lang="en-CA" sz="1000" kern="0" dirty="0">
                <a:solidFill>
                  <a:srgbClr val="000000"/>
                </a:solidFill>
                <a:latin typeface="Calibri"/>
                <a:ea typeface="ＭＳ Ｐゴシック" charset="0"/>
                <a:cs typeface="ＭＳ Ｐゴシック" charset="0"/>
              </a:rPr>
              <a:t>PO</a:t>
            </a:r>
          </a:p>
          <a:p>
            <a:pPr marL="87313" indent="-87313" eaLnBrk="0" hangingPunct="0">
              <a:lnSpc>
                <a:spcPct val="80000"/>
              </a:lnSpc>
              <a:buClr>
                <a:srgbClr val="000000"/>
              </a:buClr>
              <a:buFont typeface="Arial"/>
              <a:buChar char="•"/>
            </a:pPr>
            <a:r>
              <a:rPr lang="en-CA" sz="1000" kern="0" dirty="0">
                <a:solidFill>
                  <a:srgbClr val="000000"/>
                </a:solidFill>
                <a:latin typeface="Calibri"/>
                <a:ea typeface="ＭＳ Ｐゴシック" charset="0"/>
                <a:cs typeface="ＭＳ Ｐゴシック" charset="0"/>
              </a:rPr>
              <a:t>receiver</a:t>
            </a: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If &lt;$5000, </a:t>
            </a: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match</a:t>
            </a:r>
          </a:p>
          <a:p>
            <a:pPr marL="87313" indent="-87313" eaLnBrk="0" hangingPunct="0">
              <a:lnSpc>
                <a:spcPct val="80000"/>
              </a:lnSpc>
              <a:buClr>
                <a:srgbClr val="000000"/>
              </a:buClr>
              <a:buFont typeface="Arial"/>
              <a:buChar char="•"/>
            </a:pPr>
            <a:r>
              <a:rPr lang="en-US" sz="1000" kern="0" dirty="0">
                <a:solidFill>
                  <a:srgbClr val="000000"/>
                </a:solidFill>
                <a:latin typeface="Calibri"/>
                <a:ea typeface="ＭＳ Ｐゴシック" charset="0"/>
                <a:cs typeface="ＭＳ Ｐゴシック" charset="0"/>
              </a:rPr>
              <a:t>invoice</a:t>
            </a:r>
          </a:p>
          <a:p>
            <a:pPr marL="87313" indent="-87313" eaLnBrk="0" hangingPunct="0">
              <a:lnSpc>
                <a:spcPct val="80000"/>
              </a:lnSpc>
              <a:buClr>
                <a:srgbClr val="000000"/>
              </a:buClr>
              <a:buFont typeface="Arial"/>
              <a:buChar char="•"/>
            </a:pPr>
            <a:r>
              <a:rPr lang="en-CA" sz="1000" kern="0" dirty="0">
                <a:solidFill>
                  <a:srgbClr val="000000"/>
                </a:solidFill>
                <a:latin typeface="Calibri"/>
                <a:ea typeface="ＭＳ Ｐゴシック" charset="0"/>
                <a:cs typeface="ＭＳ Ｐゴシック" charset="0"/>
              </a:rPr>
              <a:t>PO</a:t>
            </a:r>
          </a:p>
          <a:p>
            <a:pP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 Could invoice $4K on $40K PO</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Batch invoices for GAD</a:t>
            </a:r>
          </a:p>
          <a:p>
            <a:pPr eaLnBrk="0" hangingPunct="0">
              <a:lnSpc>
                <a:spcPct val="80000"/>
              </a:lnSpc>
              <a:buClr>
                <a:srgbClr val="000000"/>
              </a:buClr>
            </a:pPr>
            <a:endParaRPr lang="en-US" sz="1000" kern="0" dirty="0">
              <a:solidFill>
                <a:srgbClr val="000000"/>
              </a:solidFill>
              <a:latin typeface="Calibri"/>
              <a:ea typeface="ＭＳ Ｐゴシック" charset="0"/>
              <a:cs typeface="ＭＳ Ｐゴシック" charset="0"/>
            </a:endParaRPr>
          </a:p>
          <a:p>
            <a:pPr eaLnBrk="0" hangingPunct="0">
              <a:lnSpc>
                <a:spcPct val="80000"/>
              </a:lnSpc>
              <a:buClr>
                <a:srgbClr val="000000"/>
              </a:buClr>
            </a:pPr>
            <a:r>
              <a:rPr lang="en-US" sz="1000" kern="0" dirty="0">
                <a:solidFill>
                  <a:srgbClr val="000000"/>
                </a:solidFill>
                <a:latin typeface="Calibri"/>
                <a:ea typeface="ＭＳ Ｐゴシック" charset="0"/>
                <a:cs typeface="ＭＳ Ｐゴシック" charset="0"/>
              </a:rPr>
              <a:t>Receive payment</a:t>
            </a:r>
          </a:p>
        </p:txBody>
      </p:sp>
      <p:sp>
        <p:nvSpPr>
          <p:cNvPr id="53" name="Rectangle 52"/>
          <p:cNvSpPr/>
          <p:nvPr/>
        </p:nvSpPr>
        <p:spPr>
          <a:xfrm>
            <a:off x="7236943" y="5994812"/>
            <a:ext cx="1292003" cy="324054"/>
          </a:xfrm>
          <a:prstGeom prst="rect">
            <a:avLst/>
          </a:prstGeom>
          <a:ln>
            <a:solidFill>
              <a:schemeClr val="tx1"/>
            </a:solidFill>
          </a:ln>
        </p:spPr>
        <p:txBody>
          <a:bodyPr wrap="square" lIns="36000" tIns="36000" rIns="36000" bIns="36000">
            <a:spAutoFit/>
          </a:bodyPr>
          <a:lstStyle/>
          <a:p>
            <a:pPr algn="ct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Issue Payment</a:t>
            </a:r>
          </a:p>
          <a:p>
            <a:pPr algn="ctr" eaLnBrk="0" hangingPunct="0">
              <a:lnSpc>
                <a:spcPct val="80000"/>
              </a:lnSpc>
              <a:buClr>
                <a:srgbClr val="000000"/>
              </a:buClr>
            </a:pPr>
            <a:r>
              <a:rPr lang="en-CA" sz="1000" kern="0" dirty="0">
                <a:solidFill>
                  <a:srgbClr val="000000"/>
                </a:solidFill>
                <a:latin typeface="Calibri"/>
                <a:ea typeface="ＭＳ Ｐゴシック" charset="0"/>
                <a:cs typeface="ＭＳ Ｐゴシック" charset="0"/>
              </a:rPr>
              <a:t>(Magic Happens Here)</a:t>
            </a:r>
          </a:p>
        </p:txBody>
      </p:sp>
      <p:cxnSp>
        <p:nvCxnSpPr>
          <p:cNvPr id="12" name="Curved Connector 11"/>
          <p:cNvCxnSpPr>
            <a:stCxn id="53" idx="3"/>
          </p:cNvCxnSpPr>
          <p:nvPr/>
        </p:nvCxnSpPr>
        <p:spPr>
          <a:xfrm>
            <a:off x="8528945" y="6156840"/>
            <a:ext cx="344774" cy="219423"/>
          </a:xfrm>
          <a:prstGeom prst="curvedConnector3">
            <a:avLst/>
          </a:prstGeom>
          <a:ln w="9525">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13" name="Title 12"/>
          <p:cNvSpPr>
            <a:spLocks noGrp="1"/>
          </p:cNvSpPr>
          <p:nvPr>
            <p:ph type="title"/>
          </p:nvPr>
        </p:nvSpPr>
        <p:spPr/>
        <p:txBody>
          <a:bodyPr>
            <a:noAutofit/>
          </a:bodyPr>
          <a:lstStyle/>
          <a:p>
            <a:pPr lvl="0"/>
            <a:r>
              <a:rPr lang="en-US" dirty="0">
                <a:solidFill>
                  <a:prstClr val="black"/>
                </a:solidFill>
                <a:latin typeface="Arial" charset="0"/>
              </a:rPr>
              <a:t>Another fast Augmented Scope Model example</a:t>
            </a:r>
            <a:endParaRPr lang="en-US" sz="2400" dirty="0"/>
          </a:p>
        </p:txBody>
      </p:sp>
    </p:spTree>
    <p:extLst>
      <p:ext uri="{BB962C8B-B14F-4D97-AF65-F5344CB8AC3E}">
        <p14:creationId xmlns:p14="http://schemas.microsoft.com/office/powerpoint/2010/main" val="34859935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5DD8C-B122-2944-BC5F-6337358695DC}"/>
              </a:ext>
            </a:extLst>
          </p:cNvPr>
          <p:cNvSpPr>
            <a:spLocks noGrp="1"/>
          </p:cNvSpPr>
          <p:nvPr>
            <p:ph type="title"/>
          </p:nvPr>
        </p:nvSpPr>
        <p:spPr/>
        <p:txBody>
          <a:bodyPr/>
          <a:lstStyle/>
          <a:p>
            <a:r>
              <a:rPr lang="en-US" dirty="0"/>
              <a:t>Core principles – "Flow first, detail later" and "Simplicity!"</a:t>
            </a:r>
          </a:p>
        </p:txBody>
      </p:sp>
      <p:sp>
        <p:nvSpPr>
          <p:cNvPr id="10" name="Rectangle 4">
            <a:extLst>
              <a:ext uri="{FF2B5EF4-FFF2-40B4-BE49-F238E27FC236}">
                <a16:creationId xmlns:a16="http://schemas.microsoft.com/office/drawing/2014/main" id="{E61239D1-43EF-8F4F-A68D-7DB728C0F77B}"/>
              </a:ext>
            </a:extLst>
          </p:cNvPr>
          <p:cNvSpPr>
            <a:spLocks noChangeArrowheads="1"/>
          </p:cNvSpPr>
          <p:nvPr/>
        </p:nvSpPr>
        <p:spPr bwMode="auto">
          <a:xfrm>
            <a:off x="711042" y="1964767"/>
            <a:ext cx="10871358" cy="1381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CA" sz="2400" dirty="0">
                <a:solidFill>
                  <a:srgbClr val="000000"/>
                </a:solidFill>
                <a:latin typeface="Arial" panose="020B0604020202020204" pitchFamily="34" charset="0"/>
                <a:ea typeface="ＭＳ Ｐゴシック" charset="0"/>
                <a:cs typeface="Arial" panose="020B0604020202020204" pitchFamily="34" charset="0"/>
              </a:rPr>
              <a:t>Whatever you call them, </a:t>
            </a:r>
            <a:br>
              <a:rPr lang="en-CA" sz="2400" dirty="0">
                <a:solidFill>
                  <a:srgbClr val="000000"/>
                </a:solidFill>
                <a:latin typeface="Arial" panose="020B0604020202020204" pitchFamily="34" charset="0"/>
                <a:ea typeface="ＭＳ Ｐゴシック" charset="0"/>
                <a:cs typeface="Arial" panose="020B0604020202020204" pitchFamily="34" charset="0"/>
              </a:rPr>
            </a:br>
            <a:r>
              <a:rPr lang="en-CA" sz="2400" dirty="0">
                <a:solidFill>
                  <a:srgbClr val="000000"/>
                </a:solidFill>
                <a:latin typeface="Arial" panose="020B0604020202020204" pitchFamily="34" charset="0"/>
                <a:ea typeface="ＭＳ Ｐゴシック" charset="0"/>
                <a:cs typeface="Arial" panose="020B0604020202020204" pitchFamily="34" charset="0"/>
              </a:rPr>
              <a:t>they are a </a:t>
            </a:r>
            <a:r>
              <a:rPr lang="en-CA" sz="2400" i="1" dirty="0">
                <a:solidFill>
                  <a:srgbClr val="000000"/>
                </a:solidFill>
                <a:latin typeface="Arial" panose="020B0604020202020204" pitchFamily="34" charset="0"/>
                <a:ea typeface="ＭＳ Ｐゴシック" charset="0"/>
                <a:cs typeface="Arial" panose="020B0604020202020204" pitchFamily="34" charset="0"/>
              </a:rPr>
              <a:t>great</a:t>
            </a:r>
            <a:r>
              <a:rPr lang="en-CA" sz="2400" dirty="0">
                <a:solidFill>
                  <a:srgbClr val="000000"/>
                </a:solidFill>
                <a:latin typeface="Arial" panose="020B0604020202020204" pitchFamily="34" charset="0"/>
                <a:ea typeface="ＭＳ Ｐゴシック" charset="0"/>
                <a:cs typeface="Arial" panose="020B0604020202020204" pitchFamily="34" charset="0"/>
              </a:rPr>
              <a:t> tool for showing flow –  </a:t>
            </a:r>
            <a:br>
              <a:rPr lang="en-CA" sz="2400" dirty="0">
                <a:solidFill>
                  <a:srgbClr val="000000"/>
                </a:solidFill>
                <a:latin typeface="Arial" panose="020B0604020202020204" pitchFamily="34" charset="0"/>
                <a:ea typeface="ＭＳ Ｐゴシック" charset="0"/>
                <a:cs typeface="Arial" panose="020B0604020202020204" pitchFamily="34" charset="0"/>
              </a:rPr>
            </a:br>
            <a:r>
              <a:rPr lang="en-CA" sz="2400" dirty="0">
                <a:solidFill>
                  <a:srgbClr val="000000"/>
                </a:solidFill>
                <a:latin typeface="Arial" panose="020B0604020202020204" pitchFamily="34" charset="0"/>
                <a:ea typeface="ＭＳ Ｐゴシック" charset="0"/>
                <a:cs typeface="Arial" panose="020B0604020202020204" pitchFamily="34" charset="0"/>
              </a:rPr>
              <a:t>sequence and dependency of steps</a:t>
            </a:r>
          </a:p>
        </p:txBody>
      </p:sp>
      <p:sp>
        <p:nvSpPr>
          <p:cNvPr id="2" name="Rounded Rectangle 1">
            <a:extLst>
              <a:ext uri="{FF2B5EF4-FFF2-40B4-BE49-F238E27FC236}">
                <a16:creationId xmlns:a16="http://schemas.microsoft.com/office/drawing/2014/main" id="{CAEA6F2A-1D42-EB41-8455-B25BEF48F336}"/>
              </a:ext>
            </a:extLst>
          </p:cNvPr>
          <p:cNvSpPr/>
          <p:nvPr/>
        </p:nvSpPr>
        <p:spPr>
          <a:xfrm>
            <a:off x="711041" y="825410"/>
            <a:ext cx="5266851" cy="997820"/>
          </a:xfrm>
          <a:prstGeom prst="roundRect">
            <a:avLst/>
          </a:prstGeom>
          <a:solidFill>
            <a:srgbClr val="D7FC79"/>
          </a:solidFill>
          <a:ln w="3175" algn="ctr">
            <a:solidFill>
              <a:schemeClr val="tx1"/>
            </a:solidFill>
            <a:miter lim="800000"/>
            <a:headEnd/>
            <a:tailEnd/>
          </a:ln>
          <a:effectLst/>
        </p:spPr>
        <p:txBody>
          <a:bodyPr anchor="t" anchorCtr="0"/>
          <a:lstStyle/>
          <a:p>
            <a:pPr marL="7938" indent="-3175" eaLnBrk="0" hangingPunct="0">
              <a:lnSpc>
                <a:spcPct val="100000"/>
              </a:lnSpc>
              <a:spcBef>
                <a:spcPct val="0"/>
              </a:spcBef>
              <a:buClrTx/>
              <a:buFontTx/>
              <a:buNone/>
            </a:pPr>
            <a:r>
              <a:rPr lang="en-US" sz="2400" dirty="0">
                <a:latin typeface="Arial" panose="020B0604020202020204" pitchFamily="34" charset="0"/>
                <a:cs typeface="Arial" panose="020B0604020202020204" pitchFamily="34" charset="0"/>
              </a:rPr>
              <a:t>The purpose of a </a:t>
            </a:r>
            <a:r>
              <a:rPr lang="en-US" sz="2400" i="1" dirty="0">
                <a:latin typeface="Arial" panose="020B0604020202020204" pitchFamily="34" charset="0"/>
                <a:cs typeface="Arial" panose="020B0604020202020204" pitchFamily="34" charset="0"/>
              </a:rPr>
              <a:t>Workflow</a:t>
            </a:r>
            <a:r>
              <a:rPr lang="en-US" sz="2400" dirty="0">
                <a:latin typeface="Arial" panose="020B0604020202020204" pitchFamily="34" charset="0"/>
                <a:cs typeface="Arial" panose="020B0604020202020204" pitchFamily="34" charset="0"/>
              </a:rPr>
              <a:t> Model is to show the </a:t>
            </a:r>
            <a:r>
              <a:rPr lang="en-US" sz="2400" i="1" dirty="0">
                <a:latin typeface="Arial" panose="020B0604020202020204" pitchFamily="34" charset="0"/>
                <a:cs typeface="Arial" panose="020B0604020202020204" pitchFamily="34" charset="0"/>
              </a:rPr>
              <a:t>Flow</a:t>
            </a:r>
            <a:r>
              <a:rPr lang="en-US" sz="2400" dirty="0">
                <a:latin typeface="Arial" panose="020B0604020202020204" pitchFamily="34" charset="0"/>
                <a:cs typeface="Arial" panose="020B0604020202020204" pitchFamily="34" charset="0"/>
              </a:rPr>
              <a:t> of </a:t>
            </a:r>
            <a:r>
              <a:rPr lang="en-US" sz="2400" i="1" dirty="0">
                <a:latin typeface="Arial" panose="020B0604020202020204" pitchFamily="34" charset="0"/>
                <a:cs typeface="Arial" panose="020B0604020202020204" pitchFamily="34" charset="0"/>
              </a:rPr>
              <a:t>Work</a:t>
            </a:r>
            <a:r>
              <a:rPr lang="en-US" sz="2400" dirty="0">
                <a:latin typeface="Arial" panose="020B0604020202020204" pitchFamily="34" charset="0"/>
                <a:cs typeface="Arial" panose="020B0604020202020204" pitchFamily="34" charset="0"/>
              </a:rPr>
              <a:t> </a:t>
            </a:r>
          </a:p>
        </p:txBody>
      </p:sp>
      <p:sp>
        <p:nvSpPr>
          <p:cNvPr id="14" name="Rectangle 12">
            <a:extLst>
              <a:ext uri="{FF2B5EF4-FFF2-40B4-BE49-F238E27FC236}">
                <a16:creationId xmlns:a16="http://schemas.microsoft.com/office/drawing/2014/main" id="{7D95C7FE-D91D-6B40-8796-1F88192AFB17}"/>
              </a:ext>
            </a:extLst>
          </p:cNvPr>
          <p:cNvSpPr>
            <a:spLocks noChangeArrowheads="1"/>
          </p:cNvSpPr>
          <p:nvPr/>
        </p:nvSpPr>
        <p:spPr bwMode="auto">
          <a:xfrm>
            <a:off x="671746" y="3741437"/>
            <a:ext cx="9797236" cy="2320279"/>
          </a:xfrm>
          <a:prstGeom prst="rect">
            <a:avLst/>
          </a:prstGeom>
          <a:solidFill>
            <a:srgbClr val="FFFFFF"/>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buClr>
                <a:srgbClr val="000000"/>
              </a:buClr>
            </a:pPr>
            <a:endParaRPr lang="en-CA">
              <a:solidFill>
                <a:srgbClr val="000000"/>
              </a:solidFill>
              <a:cs typeface="+mn-cs"/>
            </a:endParaRPr>
          </a:p>
        </p:txBody>
      </p:sp>
      <p:pic>
        <p:nvPicPr>
          <p:cNvPr id="15" name="Picture 13">
            <a:extLst>
              <a:ext uri="{FF2B5EF4-FFF2-40B4-BE49-F238E27FC236}">
                <a16:creationId xmlns:a16="http://schemas.microsoft.com/office/drawing/2014/main" id="{45CB4BF8-A4FB-8040-96CB-72E487CACB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094" y="3832684"/>
            <a:ext cx="9640061" cy="2137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TextBox 8">
            <a:extLst>
              <a:ext uri="{FF2B5EF4-FFF2-40B4-BE49-F238E27FC236}">
                <a16:creationId xmlns:a16="http://schemas.microsoft.com/office/drawing/2014/main" id="{ECCEC8C3-0DA7-7248-81E7-0CDD97DD0F3B}"/>
              </a:ext>
            </a:extLst>
          </p:cNvPr>
          <p:cNvSpPr txBox="1"/>
          <p:nvPr/>
        </p:nvSpPr>
        <p:spPr>
          <a:xfrm>
            <a:off x="7936422" y="654746"/>
            <a:ext cx="4114776" cy="2862322"/>
          </a:xfrm>
          <a:prstGeom prst="rect">
            <a:avLst/>
          </a:prstGeom>
          <a:noFill/>
        </p:spPr>
        <p:txBody>
          <a:bodyPr wrap="square" rtlCol="0">
            <a:spAutoFit/>
          </a:bodyPr>
          <a:lstStyle/>
          <a:p>
            <a:pPr marL="273050" indent="-27305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Swimlane Diagram</a:t>
            </a:r>
          </a:p>
          <a:p>
            <a:pPr marL="273050" indent="-27305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Workflow Model</a:t>
            </a:r>
          </a:p>
          <a:p>
            <a:pPr marL="273050" indent="-273050"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Process Map</a:t>
            </a:r>
          </a:p>
          <a:p>
            <a:pPr marL="273050" indent="-27305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Cross-Functional Flowchart</a:t>
            </a:r>
          </a:p>
          <a:p>
            <a:pPr marL="273050" indent="-27305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People-Process Chart</a:t>
            </a:r>
          </a:p>
          <a:p>
            <a:pPr marL="273050" indent="-27305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Functional Deployment Diagram</a:t>
            </a:r>
          </a:p>
          <a:p>
            <a:pPr marL="273050" indent="-27305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Process Responsibility Diagram</a:t>
            </a:r>
          </a:p>
          <a:p>
            <a:pPr marL="273050" indent="-273050"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LOVEM Diagram</a:t>
            </a:r>
          </a:p>
          <a:p>
            <a:pPr marL="273050" indent="-27305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a:t>
            </a:r>
          </a:p>
        </p:txBody>
      </p:sp>
      <p:grpSp>
        <p:nvGrpSpPr>
          <p:cNvPr id="23" name="Group 22">
            <a:extLst>
              <a:ext uri="{FF2B5EF4-FFF2-40B4-BE49-F238E27FC236}">
                <a16:creationId xmlns:a16="http://schemas.microsoft.com/office/drawing/2014/main" id="{8CC90369-B6A7-0045-93C2-E4BC1E48489A}"/>
              </a:ext>
            </a:extLst>
          </p:cNvPr>
          <p:cNvGrpSpPr/>
          <p:nvPr/>
        </p:nvGrpSpPr>
        <p:grpSpPr>
          <a:xfrm>
            <a:off x="1404730" y="3346507"/>
            <a:ext cx="8799444" cy="1402008"/>
            <a:chOff x="1404730" y="3346507"/>
            <a:chExt cx="8799444" cy="1402008"/>
          </a:xfrm>
        </p:grpSpPr>
        <p:sp>
          <p:nvSpPr>
            <p:cNvPr id="16" name="Rectangle 15">
              <a:extLst>
                <a:ext uri="{FF2B5EF4-FFF2-40B4-BE49-F238E27FC236}">
                  <a16:creationId xmlns:a16="http://schemas.microsoft.com/office/drawing/2014/main" id="{F5FD8F57-19C2-DD43-9F11-C2F7A8F50FFC}"/>
                </a:ext>
              </a:extLst>
            </p:cNvPr>
            <p:cNvSpPr/>
            <p:nvPr/>
          </p:nvSpPr>
          <p:spPr>
            <a:xfrm>
              <a:off x="4679907" y="3346507"/>
              <a:ext cx="2595970" cy="461665"/>
            </a:xfrm>
            <a:prstGeom prst="rect">
              <a:avLst/>
            </a:prstGeom>
          </p:spPr>
          <p:txBody>
            <a:bodyPr wrap="square">
              <a:spAutoFit/>
            </a:bodyPr>
            <a:lstStyle/>
            <a:p>
              <a:pPr lvl="0" eaLnBrk="0" hangingPunct="0">
                <a:buClr>
                  <a:srgbClr val="000000"/>
                </a:buClr>
              </a:pPr>
              <a:r>
                <a:rPr lang="en-US" sz="2400" i="1" dirty="0">
                  <a:solidFill>
                    <a:srgbClr val="000000"/>
                  </a:solidFill>
                  <a:latin typeface="Arial" charset="0"/>
                  <a:ea typeface="ＭＳ Ｐゴシック" charset="0"/>
                  <a:cs typeface="ＭＳ Ｐゴシック" charset="0"/>
                </a:rPr>
                <a:t>Left-to-right flow</a:t>
              </a:r>
            </a:p>
          </p:txBody>
        </p:sp>
        <p:cxnSp>
          <p:nvCxnSpPr>
            <p:cNvPr id="5" name="Straight Arrow Connector 4">
              <a:extLst>
                <a:ext uri="{FF2B5EF4-FFF2-40B4-BE49-F238E27FC236}">
                  <a16:creationId xmlns:a16="http://schemas.microsoft.com/office/drawing/2014/main" id="{0BE19B73-7A02-354B-9268-B3C224C9E15B}"/>
                </a:ext>
              </a:extLst>
            </p:cNvPr>
            <p:cNvCxnSpPr>
              <a:cxnSpLocks/>
            </p:cNvCxnSpPr>
            <p:nvPr/>
          </p:nvCxnSpPr>
          <p:spPr>
            <a:xfrm>
              <a:off x="1404730" y="4748515"/>
              <a:ext cx="8799444" cy="0"/>
            </a:xfrm>
            <a:prstGeom prst="straightConnector1">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48241CB-7E04-FB43-B8A8-214084E7CCD2}"/>
              </a:ext>
            </a:extLst>
          </p:cNvPr>
          <p:cNvGrpSpPr/>
          <p:nvPr/>
        </p:nvGrpSpPr>
        <p:grpSpPr>
          <a:xfrm>
            <a:off x="6332143" y="4943763"/>
            <a:ext cx="5667060" cy="1637682"/>
            <a:chOff x="6332143" y="4943763"/>
            <a:chExt cx="5667060" cy="1637682"/>
          </a:xfrm>
        </p:grpSpPr>
        <p:grpSp>
          <p:nvGrpSpPr>
            <p:cNvPr id="12" name="Group 11">
              <a:extLst>
                <a:ext uri="{FF2B5EF4-FFF2-40B4-BE49-F238E27FC236}">
                  <a16:creationId xmlns:a16="http://schemas.microsoft.com/office/drawing/2014/main" id="{E983A1B1-C245-3F44-8A55-E67256088E49}"/>
                </a:ext>
              </a:extLst>
            </p:cNvPr>
            <p:cNvGrpSpPr/>
            <p:nvPr/>
          </p:nvGrpSpPr>
          <p:grpSpPr>
            <a:xfrm>
              <a:off x="10672864" y="4943763"/>
              <a:ext cx="1326339" cy="1117953"/>
              <a:chOff x="5605670" y="1823230"/>
              <a:chExt cx="1326339" cy="1117953"/>
            </a:xfrm>
          </p:grpSpPr>
          <p:sp>
            <p:nvSpPr>
              <p:cNvPr id="18" name="AutoShape 59">
                <a:extLst>
                  <a:ext uri="{FF2B5EF4-FFF2-40B4-BE49-F238E27FC236}">
                    <a16:creationId xmlns:a16="http://schemas.microsoft.com/office/drawing/2014/main" id="{5A80DBC5-F632-8142-988D-B2587F4EB582}"/>
                  </a:ext>
                </a:extLst>
              </p:cNvPr>
              <p:cNvSpPr>
                <a:spLocks noChangeArrowheads="1"/>
              </p:cNvSpPr>
              <p:nvPr/>
            </p:nvSpPr>
            <p:spPr bwMode="auto">
              <a:xfrm>
                <a:off x="5605670" y="1823230"/>
                <a:ext cx="478839" cy="473428"/>
              </a:xfrm>
              <a:prstGeom prst="roundRect">
                <a:avLst>
                  <a:gd name="adj" fmla="val 16667"/>
                </a:avLst>
              </a:prstGeom>
              <a:solidFill>
                <a:schemeClr val="bg1"/>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cxnSp>
            <p:nvCxnSpPr>
              <p:cNvPr id="19" name="AutoShape 60">
                <a:extLst>
                  <a:ext uri="{FF2B5EF4-FFF2-40B4-BE49-F238E27FC236}">
                    <a16:creationId xmlns:a16="http://schemas.microsoft.com/office/drawing/2014/main" id="{A42BA124-F3B9-6443-AF11-FE806968A981}"/>
                  </a:ext>
                </a:extLst>
              </p:cNvPr>
              <p:cNvCxnSpPr>
                <a:cxnSpLocks noChangeShapeType="1"/>
                <a:stCxn id="18" idx="3"/>
                <a:endCxn id="20" idx="1"/>
              </p:cNvCxnSpPr>
              <p:nvPr/>
            </p:nvCxnSpPr>
            <p:spPr bwMode="auto">
              <a:xfrm>
                <a:off x="6084509" y="2059944"/>
                <a:ext cx="368661" cy="644525"/>
              </a:xfrm>
              <a:prstGeom prst="bentConnector3">
                <a:avLst>
                  <a:gd name="adj1" fmla="val 50000"/>
                </a:avLst>
              </a:prstGeom>
              <a:noFill/>
              <a:ln w="3810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AutoShape 61">
                <a:extLst>
                  <a:ext uri="{FF2B5EF4-FFF2-40B4-BE49-F238E27FC236}">
                    <a16:creationId xmlns:a16="http://schemas.microsoft.com/office/drawing/2014/main" id="{855D6058-3231-3043-8F23-D6E2B005D85A}"/>
                  </a:ext>
                </a:extLst>
              </p:cNvPr>
              <p:cNvSpPr>
                <a:spLocks noChangeArrowheads="1"/>
              </p:cNvSpPr>
              <p:nvPr/>
            </p:nvSpPr>
            <p:spPr bwMode="auto">
              <a:xfrm>
                <a:off x="6453170" y="2467755"/>
                <a:ext cx="478839" cy="473428"/>
              </a:xfrm>
              <a:prstGeom prst="roundRect">
                <a:avLst>
                  <a:gd name="adj" fmla="val 16667"/>
                </a:avLst>
              </a:prstGeom>
              <a:solidFill>
                <a:schemeClr val="bg1"/>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grpSp>
        <p:sp>
          <p:nvSpPr>
            <p:cNvPr id="22" name="Rectangle 21">
              <a:extLst>
                <a:ext uri="{FF2B5EF4-FFF2-40B4-BE49-F238E27FC236}">
                  <a16:creationId xmlns:a16="http://schemas.microsoft.com/office/drawing/2014/main" id="{9DF2F19B-0F48-4D46-9B14-8688CFB9C5B7}"/>
                </a:ext>
              </a:extLst>
            </p:cNvPr>
            <p:cNvSpPr/>
            <p:nvPr/>
          </p:nvSpPr>
          <p:spPr>
            <a:xfrm>
              <a:off x="6332143" y="6119780"/>
              <a:ext cx="5003890" cy="461665"/>
            </a:xfrm>
            <a:prstGeom prst="rect">
              <a:avLst/>
            </a:prstGeom>
          </p:spPr>
          <p:txBody>
            <a:bodyPr wrap="square">
              <a:spAutoFit/>
            </a:bodyPr>
            <a:lstStyle/>
            <a:p>
              <a:pPr lvl="0" eaLnBrk="0" hangingPunct="0">
                <a:buClr>
                  <a:srgbClr val="000000"/>
                </a:buClr>
              </a:pPr>
              <a:r>
                <a:rPr lang="en-US" sz="2400" i="1" dirty="0">
                  <a:solidFill>
                    <a:srgbClr val="000000"/>
                  </a:solidFill>
                  <a:latin typeface="Arial" charset="0"/>
                  <a:ea typeface="ＭＳ Ｐゴシック" charset="0"/>
                  <a:cs typeface="ＭＳ Ｐゴシック" charset="0"/>
                </a:rPr>
                <a:t>Symbols were just boxes and lines</a:t>
              </a:r>
            </a:p>
          </p:txBody>
        </p:sp>
      </p:grpSp>
      <p:sp>
        <p:nvSpPr>
          <p:cNvPr id="25" name="Rounded Rectangle 24">
            <a:extLst>
              <a:ext uri="{FF2B5EF4-FFF2-40B4-BE49-F238E27FC236}">
                <a16:creationId xmlns:a16="http://schemas.microsoft.com/office/drawing/2014/main" id="{C542109D-7AC6-BC41-A0A3-6D4CCFB702C6}"/>
              </a:ext>
            </a:extLst>
          </p:cNvPr>
          <p:cNvSpPr/>
          <p:nvPr/>
        </p:nvSpPr>
        <p:spPr>
          <a:xfrm>
            <a:off x="711040" y="6152963"/>
            <a:ext cx="3968867" cy="585462"/>
          </a:xfrm>
          <a:prstGeom prst="roundRect">
            <a:avLst/>
          </a:prstGeom>
          <a:solidFill>
            <a:srgbClr val="D7FC79"/>
          </a:solidFill>
          <a:ln w="3175" algn="ctr">
            <a:solidFill>
              <a:schemeClr val="tx1"/>
            </a:solidFill>
            <a:miter lim="800000"/>
            <a:headEnd/>
            <a:tailEnd/>
          </a:ln>
          <a:effectLst/>
        </p:spPr>
        <p:txBody>
          <a:bodyPr anchor="t" anchorCtr="0"/>
          <a:lstStyle/>
          <a:p>
            <a:pPr marL="7938" indent="-3175" eaLnBrk="0" hangingPunct="0">
              <a:lnSpc>
                <a:spcPct val="100000"/>
              </a:lnSpc>
              <a:spcBef>
                <a:spcPct val="0"/>
              </a:spcBef>
              <a:buClrTx/>
              <a:buFontTx/>
              <a:buNone/>
            </a:pPr>
            <a:r>
              <a:rPr lang="en-US" sz="2400" i="1" dirty="0">
                <a:latin typeface="Arial" panose="020B0604020202020204" pitchFamily="34" charset="0"/>
                <a:cs typeface="Arial" panose="020B0604020202020204" pitchFamily="34" charset="0"/>
              </a:rPr>
              <a:t>Simple</a:t>
            </a:r>
            <a:r>
              <a:rPr lang="en-US" sz="2400" dirty="0">
                <a:latin typeface="Arial" panose="020B0604020202020204" pitchFamily="34" charset="0"/>
                <a:cs typeface="Arial" panose="020B0604020202020204" pitchFamily="34" charset="0"/>
              </a:rPr>
              <a:t>… but not </a:t>
            </a:r>
            <a:r>
              <a:rPr lang="en-US" sz="2400" i="1" dirty="0">
                <a:latin typeface="Arial" panose="020B0604020202020204" pitchFamily="34" charset="0"/>
                <a:cs typeface="Arial" panose="020B0604020202020204" pitchFamily="34" charset="0"/>
              </a:rPr>
              <a:t>simplistic</a:t>
            </a:r>
          </a:p>
        </p:txBody>
      </p:sp>
    </p:spTree>
    <p:extLst>
      <p:ext uri="{BB962C8B-B14F-4D97-AF65-F5344CB8AC3E}">
        <p14:creationId xmlns:p14="http://schemas.microsoft.com/office/powerpoint/2010/main" val="5991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dissolv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2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42FB-E347-DC4D-A110-21955A4D3F95}"/>
              </a:ext>
            </a:extLst>
          </p:cNvPr>
          <p:cNvSpPr>
            <a:spLocks noGrp="1"/>
          </p:cNvSpPr>
          <p:nvPr>
            <p:ph type="title"/>
          </p:nvPr>
        </p:nvSpPr>
        <p:spPr/>
        <p:txBody>
          <a:bodyPr/>
          <a:lstStyle/>
          <a:p>
            <a:r>
              <a:rPr lang="en-US" dirty="0"/>
              <a:t>The Cognitive Psychology of diagramming</a:t>
            </a:r>
          </a:p>
        </p:txBody>
      </p:sp>
      <p:sp>
        <p:nvSpPr>
          <p:cNvPr id="7" name="TextBox 6">
            <a:extLst>
              <a:ext uri="{FF2B5EF4-FFF2-40B4-BE49-F238E27FC236}">
                <a16:creationId xmlns:a16="http://schemas.microsoft.com/office/drawing/2014/main" id="{B65A68F6-3359-0946-B40A-8D71DA467144}"/>
              </a:ext>
            </a:extLst>
          </p:cNvPr>
          <p:cNvSpPr txBox="1"/>
          <p:nvPr/>
        </p:nvSpPr>
        <p:spPr>
          <a:xfrm>
            <a:off x="1193180" y="757418"/>
            <a:ext cx="7542606" cy="3108543"/>
          </a:xfrm>
          <a:prstGeom prst="rect">
            <a:avLst/>
          </a:prstGeom>
          <a:noFill/>
        </p:spPr>
        <p:txBody>
          <a:bodyPr wrap="square" rtlCol="0">
            <a:spAutoFit/>
          </a:bodyPr>
          <a:lstStyle/>
          <a:p>
            <a:pPr algn="l" eaLnBrk="0" hangingPunct="0">
              <a:buClr>
                <a:srgbClr val="000000"/>
              </a:buClr>
            </a:pPr>
            <a:r>
              <a:rPr lang="en-US" sz="2800" dirty="0">
                <a:solidFill>
                  <a:srgbClr val="000000"/>
                </a:solidFill>
                <a:latin typeface="Arial" charset="0"/>
                <a:ea typeface="ＭＳ Ｐゴシック" charset="0"/>
                <a:cs typeface="ＭＳ Ｐゴシック" charset="0"/>
              </a:rPr>
              <a:t>What do people first perceive on a diagram?</a:t>
            </a:r>
          </a:p>
          <a:p>
            <a:pPr marL="514350" indent="-514350" algn="l" eaLnBrk="0" hangingPunct="0">
              <a:buClr>
                <a:srgbClr val="000000"/>
              </a:buClr>
              <a:buFont typeface="+mj-lt"/>
              <a:buAutoNum type="arabicPeriod"/>
            </a:pPr>
            <a:r>
              <a:rPr lang="en-US" sz="2800" dirty="0">
                <a:solidFill>
                  <a:srgbClr val="000000"/>
                </a:solidFill>
                <a:latin typeface="Arial" charset="0"/>
                <a:ea typeface="ＭＳ Ｐゴシック" charset="0"/>
                <a:cs typeface="ＭＳ Ｐゴシック" charset="0"/>
              </a:rPr>
              <a:t>relative size</a:t>
            </a:r>
            <a:br>
              <a:rPr lang="en-US" sz="2800" dirty="0">
                <a:solidFill>
                  <a:srgbClr val="000000"/>
                </a:solidFill>
                <a:latin typeface="Arial" charset="0"/>
                <a:ea typeface="ＭＳ Ｐゴシック" charset="0"/>
                <a:cs typeface="ＭＳ Ｐゴシック" charset="0"/>
              </a:rPr>
            </a:br>
            <a:br>
              <a:rPr lang="en-US" sz="2800" dirty="0">
                <a:solidFill>
                  <a:srgbClr val="000000"/>
                </a:solidFill>
                <a:latin typeface="Arial" charset="0"/>
                <a:ea typeface="ＭＳ Ｐゴシック" charset="0"/>
                <a:cs typeface="ＭＳ Ｐゴシック" charset="0"/>
              </a:rPr>
            </a:br>
            <a:br>
              <a:rPr lang="en-US" sz="2800" dirty="0">
                <a:solidFill>
                  <a:srgbClr val="000000"/>
                </a:solidFill>
                <a:latin typeface="Arial" charset="0"/>
                <a:ea typeface="ＭＳ Ｐゴシック" charset="0"/>
                <a:cs typeface="ＭＳ Ｐゴシック" charset="0"/>
              </a:rPr>
            </a:br>
            <a:br>
              <a:rPr lang="en-US" sz="2800" dirty="0">
                <a:solidFill>
                  <a:srgbClr val="000000"/>
                </a:solidFill>
                <a:latin typeface="Arial" charset="0"/>
                <a:ea typeface="ＭＳ Ｐゴシック" charset="0"/>
                <a:cs typeface="ＭＳ Ｐゴシック" charset="0"/>
              </a:rPr>
            </a:br>
            <a:endParaRPr lang="en-US" sz="2800" dirty="0">
              <a:solidFill>
                <a:srgbClr val="000000"/>
              </a:solidFill>
              <a:latin typeface="Arial" charset="0"/>
              <a:ea typeface="ＭＳ Ｐゴシック" charset="0"/>
              <a:cs typeface="ＭＳ Ｐゴシック" charset="0"/>
            </a:endParaRPr>
          </a:p>
          <a:p>
            <a:pPr marL="514350" indent="-514350" algn="l" eaLnBrk="0" hangingPunct="0">
              <a:buClr>
                <a:srgbClr val="000000"/>
              </a:buClr>
              <a:buFont typeface="+mj-lt"/>
              <a:buAutoNum type="arabicPeriod"/>
            </a:pPr>
            <a:r>
              <a:rPr lang="en-US" sz="2800" dirty="0">
                <a:solidFill>
                  <a:srgbClr val="000000"/>
                </a:solidFill>
                <a:latin typeface="Arial" charset="0"/>
                <a:ea typeface="ＭＳ Ｐゴシック" charset="0"/>
                <a:cs typeface="ＭＳ Ｐゴシック" charset="0"/>
              </a:rPr>
              <a:t>relative X-Y position  </a:t>
            </a:r>
          </a:p>
        </p:txBody>
      </p:sp>
      <p:pic>
        <p:nvPicPr>
          <p:cNvPr id="12" name="Picture 11" descr="Icon&#10;&#10;Description automatically generated">
            <a:extLst>
              <a:ext uri="{FF2B5EF4-FFF2-40B4-BE49-F238E27FC236}">
                <a16:creationId xmlns:a16="http://schemas.microsoft.com/office/drawing/2014/main" id="{698DD8DE-642C-8D41-9511-41654E43B17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02321" y="3805171"/>
            <a:ext cx="8355988" cy="2765073"/>
          </a:xfrm>
          <a:prstGeom prst="rect">
            <a:avLst/>
          </a:prstGeom>
        </p:spPr>
      </p:pic>
      <p:grpSp>
        <p:nvGrpSpPr>
          <p:cNvPr id="41" name="Group 40">
            <a:extLst>
              <a:ext uri="{FF2B5EF4-FFF2-40B4-BE49-F238E27FC236}">
                <a16:creationId xmlns:a16="http://schemas.microsoft.com/office/drawing/2014/main" id="{53051E85-C9B3-864D-8871-8013E403E649}"/>
              </a:ext>
            </a:extLst>
          </p:cNvPr>
          <p:cNvGrpSpPr/>
          <p:nvPr/>
        </p:nvGrpSpPr>
        <p:grpSpPr>
          <a:xfrm>
            <a:off x="1788569" y="1857874"/>
            <a:ext cx="2956063" cy="1077686"/>
            <a:chOff x="1709057" y="2136166"/>
            <a:chExt cx="2956063" cy="1077686"/>
          </a:xfrm>
        </p:grpSpPr>
        <p:sp>
          <p:nvSpPr>
            <p:cNvPr id="3" name="Rounded Rectangle 2">
              <a:extLst>
                <a:ext uri="{FF2B5EF4-FFF2-40B4-BE49-F238E27FC236}">
                  <a16:creationId xmlns:a16="http://schemas.microsoft.com/office/drawing/2014/main" id="{B266CAC4-4A37-6447-BE43-9BAA987549AA}"/>
                </a:ext>
              </a:extLst>
            </p:cNvPr>
            <p:cNvSpPr/>
            <p:nvPr/>
          </p:nvSpPr>
          <p:spPr>
            <a:xfrm>
              <a:off x="1709057" y="2136166"/>
              <a:ext cx="1752600" cy="10776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an</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important</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step</a:t>
              </a:r>
            </a:p>
          </p:txBody>
        </p:sp>
        <p:sp>
          <p:nvSpPr>
            <p:cNvPr id="10" name="Rounded Rectangle 9">
              <a:extLst>
                <a:ext uri="{FF2B5EF4-FFF2-40B4-BE49-F238E27FC236}">
                  <a16:creationId xmlns:a16="http://schemas.microsoft.com/office/drawing/2014/main" id="{DBE0E328-EE4E-4647-A33B-AC460948CF42}"/>
                </a:ext>
              </a:extLst>
            </p:cNvPr>
            <p:cNvSpPr/>
            <p:nvPr/>
          </p:nvSpPr>
          <p:spPr>
            <a:xfrm>
              <a:off x="3761606" y="2351314"/>
              <a:ext cx="903514" cy="6012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a less</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important</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step</a:t>
              </a:r>
            </a:p>
          </p:txBody>
        </p:sp>
      </p:grpSp>
      <p:grpSp>
        <p:nvGrpSpPr>
          <p:cNvPr id="38" name="Group 37">
            <a:extLst>
              <a:ext uri="{FF2B5EF4-FFF2-40B4-BE49-F238E27FC236}">
                <a16:creationId xmlns:a16="http://schemas.microsoft.com/office/drawing/2014/main" id="{91F3F3F5-B000-1F4C-BD08-0A37601F8849}"/>
              </a:ext>
            </a:extLst>
          </p:cNvPr>
          <p:cNvGrpSpPr/>
          <p:nvPr/>
        </p:nvGrpSpPr>
        <p:grpSpPr>
          <a:xfrm>
            <a:off x="2014888" y="6373282"/>
            <a:ext cx="9636744" cy="484717"/>
            <a:chOff x="1514132" y="6373282"/>
            <a:chExt cx="9636744" cy="484717"/>
          </a:xfrm>
        </p:grpSpPr>
        <p:cxnSp>
          <p:nvCxnSpPr>
            <p:cNvPr id="16" name="Straight Arrow Connector 15">
              <a:extLst>
                <a:ext uri="{FF2B5EF4-FFF2-40B4-BE49-F238E27FC236}">
                  <a16:creationId xmlns:a16="http://schemas.microsoft.com/office/drawing/2014/main" id="{E81BABF7-3E97-5840-9863-49E2E9DBA872}"/>
                </a:ext>
              </a:extLst>
            </p:cNvPr>
            <p:cNvCxnSpPr>
              <a:cxnSpLocks/>
            </p:cNvCxnSpPr>
            <p:nvPr/>
          </p:nvCxnSpPr>
          <p:spPr>
            <a:xfrm>
              <a:off x="1959429" y="6570244"/>
              <a:ext cx="7336971" cy="0"/>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0EBE8F5-1B5E-EB41-94BB-9DA1B2000D56}"/>
                </a:ext>
              </a:extLst>
            </p:cNvPr>
            <p:cNvSpPr/>
            <p:nvPr/>
          </p:nvSpPr>
          <p:spPr>
            <a:xfrm>
              <a:off x="1514132" y="6396334"/>
              <a:ext cx="389850" cy="461665"/>
            </a:xfrm>
            <a:prstGeom prst="rect">
              <a:avLst/>
            </a:prstGeom>
          </p:spPr>
          <p:txBody>
            <a:bodyPr wrap="none">
              <a:spAutoFit/>
            </a:bodyPr>
            <a:lstStyle/>
            <a:p>
              <a:r>
                <a:rPr lang="en-US" sz="2400" dirty="0">
                  <a:solidFill>
                    <a:srgbClr val="FF0000"/>
                  </a:solidFill>
                  <a:latin typeface="Arial" charset="0"/>
                  <a:ea typeface="ＭＳ Ｐゴシック" charset="0"/>
                  <a:cs typeface="ＭＳ Ｐゴシック" charset="0"/>
                </a:rPr>
                <a:t>X</a:t>
              </a:r>
              <a:endParaRPr lang="en-US" sz="2400" dirty="0">
                <a:solidFill>
                  <a:srgbClr val="FF0000"/>
                </a:solidFill>
              </a:endParaRPr>
            </a:p>
          </p:txBody>
        </p:sp>
        <p:sp>
          <p:nvSpPr>
            <p:cNvPr id="36" name="Rectangle 35">
              <a:extLst>
                <a:ext uri="{FF2B5EF4-FFF2-40B4-BE49-F238E27FC236}">
                  <a16:creationId xmlns:a16="http://schemas.microsoft.com/office/drawing/2014/main" id="{990A67E7-F70A-294B-917C-458663C4DFDF}"/>
                </a:ext>
              </a:extLst>
            </p:cNvPr>
            <p:cNvSpPr/>
            <p:nvPr/>
          </p:nvSpPr>
          <p:spPr>
            <a:xfrm>
              <a:off x="9443357" y="6373282"/>
              <a:ext cx="1707519" cy="461665"/>
            </a:xfrm>
            <a:prstGeom prst="rect">
              <a:avLst/>
            </a:prstGeom>
          </p:spPr>
          <p:txBody>
            <a:bodyPr wrap="none">
              <a:spAutoFit/>
            </a:bodyPr>
            <a:lstStyle/>
            <a:p>
              <a:r>
                <a:rPr lang="en-US" sz="2400" i="1" dirty="0">
                  <a:solidFill>
                    <a:srgbClr val="FF0000"/>
                  </a:solidFill>
                  <a:latin typeface="Arial" charset="0"/>
                  <a:ea typeface="ＭＳ Ｐゴシック" charset="0"/>
                  <a:cs typeface="ＭＳ Ｐゴシック" charset="0"/>
                </a:rPr>
                <a:t>Flow (time)</a:t>
              </a:r>
              <a:endParaRPr lang="en-US" sz="2400" i="1" dirty="0">
                <a:solidFill>
                  <a:srgbClr val="FF0000"/>
                </a:solidFill>
              </a:endParaRPr>
            </a:p>
          </p:txBody>
        </p:sp>
      </p:grpSp>
      <p:grpSp>
        <p:nvGrpSpPr>
          <p:cNvPr id="40" name="Group 39">
            <a:extLst>
              <a:ext uri="{FF2B5EF4-FFF2-40B4-BE49-F238E27FC236}">
                <a16:creationId xmlns:a16="http://schemas.microsoft.com/office/drawing/2014/main" id="{AD81161E-8B0D-4645-A546-84453AAA7721}"/>
              </a:ext>
            </a:extLst>
          </p:cNvPr>
          <p:cNvGrpSpPr/>
          <p:nvPr/>
        </p:nvGrpSpPr>
        <p:grpSpPr>
          <a:xfrm>
            <a:off x="253905" y="3970914"/>
            <a:ext cx="1348416" cy="2489316"/>
            <a:chOff x="-76196" y="3951514"/>
            <a:chExt cx="1348416" cy="2489316"/>
          </a:xfrm>
        </p:grpSpPr>
        <p:cxnSp>
          <p:nvCxnSpPr>
            <p:cNvPr id="14" name="Straight Arrow Connector 13">
              <a:extLst>
                <a:ext uri="{FF2B5EF4-FFF2-40B4-BE49-F238E27FC236}">
                  <a16:creationId xmlns:a16="http://schemas.microsoft.com/office/drawing/2014/main" id="{C9A787D7-6F6D-B747-ABAB-1272BCCD87DA}"/>
                </a:ext>
              </a:extLst>
            </p:cNvPr>
            <p:cNvCxnSpPr>
              <a:cxnSpLocks/>
            </p:cNvCxnSpPr>
            <p:nvPr/>
          </p:nvCxnSpPr>
          <p:spPr>
            <a:xfrm flipV="1">
              <a:off x="1077296" y="3951514"/>
              <a:ext cx="0" cy="2026197"/>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9C0ACF6-8712-3B4E-A86C-9A6811DECDB2}"/>
                </a:ext>
              </a:extLst>
            </p:cNvPr>
            <p:cNvSpPr/>
            <p:nvPr/>
          </p:nvSpPr>
          <p:spPr>
            <a:xfrm>
              <a:off x="882370" y="5979165"/>
              <a:ext cx="389850" cy="461665"/>
            </a:xfrm>
            <a:prstGeom prst="rect">
              <a:avLst/>
            </a:prstGeom>
          </p:spPr>
          <p:txBody>
            <a:bodyPr wrap="none">
              <a:spAutoFit/>
            </a:bodyPr>
            <a:lstStyle/>
            <a:p>
              <a:r>
                <a:rPr lang="en-US" sz="2400" dirty="0">
                  <a:solidFill>
                    <a:srgbClr val="FF0000"/>
                  </a:solidFill>
                  <a:latin typeface="Arial" charset="0"/>
                  <a:ea typeface="ＭＳ Ｐゴシック" charset="0"/>
                  <a:cs typeface="ＭＳ Ｐゴシック" charset="0"/>
                </a:rPr>
                <a:t>Y</a:t>
              </a:r>
              <a:endParaRPr lang="en-US" sz="2400" dirty="0">
                <a:solidFill>
                  <a:srgbClr val="FF0000"/>
                </a:solidFill>
              </a:endParaRPr>
            </a:p>
          </p:txBody>
        </p:sp>
        <p:sp>
          <p:nvSpPr>
            <p:cNvPr id="37" name="Rectangle 36">
              <a:extLst>
                <a:ext uri="{FF2B5EF4-FFF2-40B4-BE49-F238E27FC236}">
                  <a16:creationId xmlns:a16="http://schemas.microsoft.com/office/drawing/2014/main" id="{EB867C10-7AE7-9B46-A9F4-65E74D150F6A}"/>
                </a:ext>
              </a:extLst>
            </p:cNvPr>
            <p:cNvSpPr/>
            <p:nvPr/>
          </p:nvSpPr>
          <p:spPr>
            <a:xfrm flipH="1">
              <a:off x="-76196" y="5065888"/>
              <a:ext cx="1143418" cy="461665"/>
            </a:xfrm>
            <a:prstGeom prst="rect">
              <a:avLst/>
            </a:prstGeom>
          </p:spPr>
          <p:txBody>
            <a:bodyPr wrap="square">
              <a:spAutoFit/>
            </a:bodyPr>
            <a:lstStyle/>
            <a:p>
              <a:r>
                <a:rPr lang="en-US" sz="2400" i="1" dirty="0">
                  <a:solidFill>
                    <a:srgbClr val="FF0000"/>
                  </a:solidFill>
                  <a:latin typeface="Arial" charset="0"/>
                  <a:ea typeface="ＭＳ Ｐゴシック" charset="0"/>
                  <a:cs typeface="ＭＳ Ｐゴシック" charset="0"/>
                </a:rPr>
                <a:t>Actors</a:t>
              </a:r>
              <a:endParaRPr lang="en-US" sz="2400" i="1" dirty="0">
                <a:solidFill>
                  <a:srgbClr val="FF0000"/>
                </a:solidFill>
              </a:endParaRPr>
            </a:p>
          </p:txBody>
        </p:sp>
      </p:grpSp>
      <p:grpSp>
        <p:nvGrpSpPr>
          <p:cNvPr id="8" name="Group 7">
            <a:extLst>
              <a:ext uri="{FF2B5EF4-FFF2-40B4-BE49-F238E27FC236}">
                <a16:creationId xmlns:a16="http://schemas.microsoft.com/office/drawing/2014/main" id="{A3358A10-D28C-4044-A816-33875B00EE3B}"/>
              </a:ext>
            </a:extLst>
          </p:cNvPr>
          <p:cNvGrpSpPr/>
          <p:nvPr/>
        </p:nvGrpSpPr>
        <p:grpSpPr>
          <a:xfrm>
            <a:off x="6153741" y="1523585"/>
            <a:ext cx="5902189" cy="2128879"/>
            <a:chOff x="6153741" y="1523585"/>
            <a:chExt cx="5902189" cy="2128879"/>
          </a:xfrm>
        </p:grpSpPr>
        <p:grpSp>
          <p:nvGrpSpPr>
            <p:cNvPr id="6" name="Group 5">
              <a:extLst>
                <a:ext uri="{FF2B5EF4-FFF2-40B4-BE49-F238E27FC236}">
                  <a16:creationId xmlns:a16="http://schemas.microsoft.com/office/drawing/2014/main" id="{AF4185CE-FA3E-0C48-8416-C6601877AEEB}"/>
                </a:ext>
              </a:extLst>
            </p:cNvPr>
            <p:cNvGrpSpPr/>
            <p:nvPr/>
          </p:nvGrpSpPr>
          <p:grpSpPr>
            <a:xfrm>
              <a:off x="6153741" y="1523585"/>
              <a:ext cx="5902189" cy="1334180"/>
              <a:chOff x="6153741" y="1523585"/>
              <a:chExt cx="5902189" cy="1334180"/>
            </a:xfrm>
          </p:grpSpPr>
          <p:sp>
            <p:nvSpPr>
              <p:cNvPr id="17" name="Rounded Rectangle 16">
                <a:extLst>
                  <a:ext uri="{FF2B5EF4-FFF2-40B4-BE49-F238E27FC236}">
                    <a16:creationId xmlns:a16="http://schemas.microsoft.com/office/drawing/2014/main" id="{9F447A0F-0D8F-9C44-8BBC-F07B95A4FD0D}"/>
                  </a:ext>
                </a:extLst>
              </p:cNvPr>
              <p:cNvSpPr/>
              <p:nvPr/>
            </p:nvSpPr>
            <p:spPr>
              <a:xfrm>
                <a:off x="6153741" y="1600199"/>
                <a:ext cx="707572" cy="472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4C9F2615-9100-8C4E-8CAC-3F1EE6486098}"/>
                  </a:ext>
                </a:extLst>
              </p:cNvPr>
              <p:cNvSpPr/>
              <p:nvPr/>
            </p:nvSpPr>
            <p:spPr>
              <a:xfrm>
                <a:off x="7846786" y="1561279"/>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4E9C1995-9E12-E84B-AE7D-A7572B9820CE}"/>
                  </a:ext>
                </a:extLst>
              </p:cNvPr>
              <p:cNvSpPr/>
              <p:nvPr/>
            </p:nvSpPr>
            <p:spPr>
              <a:xfrm>
                <a:off x="6991036" y="2373662"/>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D97B535-1B76-C94B-B7F1-79B212F61DA0}"/>
                  </a:ext>
                </a:extLst>
              </p:cNvPr>
              <p:cNvGrpSpPr/>
              <p:nvPr/>
            </p:nvGrpSpPr>
            <p:grpSpPr>
              <a:xfrm>
                <a:off x="8722179" y="1561279"/>
                <a:ext cx="707572" cy="1278346"/>
                <a:chOff x="8365672" y="1561279"/>
                <a:chExt cx="707572" cy="1278346"/>
              </a:xfrm>
            </p:grpSpPr>
            <p:sp>
              <p:nvSpPr>
                <p:cNvPr id="20" name="Rounded Rectangle 19">
                  <a:extLst>
                    <a:ext uri="{FF2B5EF4-FFF2-40B4-BE49-F238E27FC236}">
                      <a16:creationId xmlns:a16="http://schemas.microsoft.com/office/drawing/2014/main" id="{7E7A447B-7870-DC49-A496-D9837B6839FC}"/>
                    </a:ext>
                  </a:extLst>
                </p:cNvPr>
                <p:cNvSpPr/>
                <p:nvPr/>
              </p:nvSpPr>
              <p:spPr>
                <a:xfrm>
                  <a:off x="8365672" y="1561279"/>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13C9319D-4B2E-8249-90C0-901A4B7176FC}"/>
                    </a:ext>
                  </a:extLst>
                </p:cNvPr>
                <p:cNvSpPr/>
                <p:nvPr/>
              </p:nvSpPr>
              <p:spPr>
                <a:xfrm>
                  <a:off x="8365672" y="2355522"/>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grpSp>
          <p:sp>
            <p:nvSpPr>
              <p:cNvPr id="22" name="Rounded Rectangle 21">
                <a:extLst>
                  <a:ext uri="{FF2B5EF4-FFF2-40B4-BE49-F238E27FC236}">
                    <a16:creationId xmlns:a16="http://schemas.microsoft.com/office/drawing/2014/main" id="{F80C6682-E5A7-064D-8F3A-B07DB93DE509}"/>
                  </a:ext>
                </a:extLst>
              </p:cNvPr>
              <p:cNvSpPr/>
              <p:nvPr/>
            </p:nvSpPr>
            <p:spPr>
              <a:xfrm>
                <a:off x="9597572" y="1561279"/>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E83CAEB5-2C71-E04D-8660-8CC4B4AA4074}"/>
                  </a:ext>
                </a:extLst>
              </p:cNvPr>
              <p:cNvSpPr/>
              <p:nvPr/>
            </p:nvSpPr>
            <p:spPr>
              <a:xfrm>
                <a:off x="10472965" y="2318656"/>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43858BF-AD39-CD41-BDFD-EB7571B3E865}"/>
                  </a:ext>
                </a:extLst>
              </p:cNvPr>
              <p:cNvGrpSpPr/>
              <p:nvPr/>
            </p:nvGrpSpPr>
            <p:grpSpPr>
              <a:xfrm>
                <a:off x="11348358" y="1523585"/>
                <a:ext cx="707572" cy="1278346"/>
                <a:chOff x="11348358" y="1523585"/>
                <a:chExt cx="707572" cy="1278346"/>
              </a:xfrm>
            </p:grpSpPr>
            <p:sp>
              <p:nvSpPr>
                <p:cNvPr id="24" name="Rounded Rectangle 23">
                  <a:extLst>
                    <a:ext uri="{FF2B5EF4-FFF2-40B4-BE49-F238E27FC236}">
                      <a16:creationId xmlns:a16="http://schemas.microsoft.com/office/drawing/2014/main" id="{411BA6C2-876E-444B-9591-9E6ADEBB3E89}"/>
                    </a:ext>
                  </a:extLst>
                </p:cNvPr>
                <p:cNvSpPr/>
                <p:nvPr/>
              </p:nvSpPr>
              <p:spPr>
                <a:xfrm>
                  <a:off x="11348358" y="1523585"/>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6B362910-1F8C-E249-AB78-A15BF0C2F845}"/>
                    </a:ext>
                  </a:extLst>
                </p:cNvPr>
                <p:cNvSpPr/>
                <p:nvPr/>
              </p:nvSpPr>
              <p:spPr>
                <a:xfrm>
                  <a:off x="11348358" y="2317828"/>
                  <a:ext cx="707572" cy="4841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0D1ED06A-4CEA-A14B-8BD3-B4EFB95BA7DF}"/>
                    </a:ext>
                  </a:extLst>
                </p:cNvPr>
                <p:cNvCxnSpPr>
                  <a:cxnSpLocks/>
                </p:cNvCxnSpPr>
                <p:nvPr/>
              </p:nvCxnSpPr>
              <p:spPr>
                <a:xfrm>
                  <a:off x="11348358" y="2007688"/>
                  <a:ext cx="0" cy="417260"/>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C0B21AD-45C2-C74A-AEB7-A2CA93EB37B4}"/>
                    </a:ext>
                  </a:extLst>
                </p:cNvPr>
                <p:cNvCxnSpPr>
                  <a:cxnSpLocks/>
                </p:cNvCxnSpPr>
                <p:nvPr/>
              </p:nvCxnSpPr>
              <p:spPr>
                <a:xfrm>
                  <a:off x="12050488" y="1991046"/>
                  <a:ext cx="0" cy="417260"/>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grpSp>
        </p:grpSp>
        <p:sp>
          <p:nvSpPr>
            <p:cNvPr id="39" name="Rectangle 38">
              <a:extLst>
                <a:ext uri="{FF2B5EF4-FFF2-40B4-BE49-F238E27FC236}">
                  <a16:creationId xmlns:a16="http://schemas.microsoft.com/office/drawing/2014/main" id="{56CAD88B-81F6-0A4E-9C33-205DED70FC87}"/>
                </a:ext>
              </a:extLst>
            </p:cNvPr>
            <p:cNvSpPr/>
            <p:nvPr/>
          </p:nvSpPr>
          <p:spPr>
            <a:xfrm>
              <a:off x="6904387" y="2944578"/>
              <a:ext cx="4539269" cy="707886"/>
            </a:xfrm>
            <a:prstGeom prst="rect">
              <a:avLst/>
            </a:prstGeom>
          </p:spPr>
          <p:txBody>
            <a:bodyPr wrap="square">
              <a:spAutoFit/>
            </a:bodyPr>
            <a:lstStyle/>
            <a:p>
              <a:pPr eaLnBrk="0" hangingPunct="0">
                <a:buClr>
                  <a:srgbClr val="000000"/>
                </a:buClr>
              </a:pPr>
              <a:r>
                <a:rPr lang="en-US" sz="2000" dirty="0">
                  <a:solidFill>
                    <a:srgbClr val="000000"/>
                  </a:solidFill>
                  <a:latin typeface="Arial" charset="0"/>
                  <a:ea typeface="ＭＳ Ｐゴシック" charset="0"/>
                  <a:cs typeface="ＭＳ Ｐゴシック" charset="0"/>
                </a:rPr>
                <a:t>Make all the steps the same size, </a:t>
              </a:r>
              <a:br>
                <a:rPr lang="en-US" sz="2000" dirty="0">
                  <a:solidFill>
                    <a:srgbClr val="000000"/>
                  </a:solidFill>
                  <a:latin typeface="Arial" charset="0"/>
                  <a:ea typeface="ＭＳ Ｐゴシック" charset="0"/>
                  <a:cs typeface="ＭＳ Ｐゴシック" charset="0"/>
                </a:rPr>
              </a:br>
              <a:r>
                <a:rPr lang="en-US" sz="2000" i="1" dirty="0">
                  <a:solidFill>
                    <a:srgbClr val="000000"/>
                  </a:solidFill>
                  <a:latin typeface="Arial" charset="0"/>
                  <a:ea typeface="ＭＳ Ｐゴシック" charset="0"/>
                  <a:cs typeface="ＭＳ Ｐゴシック" charset="0"/>
                </a:rPr>
                <a:t>unless</a:t>
              </a:r>
              <a:r>
                <a:rPr lang="en-US" sz="2000" dirty="0">
                  <a:solidFill>
                    <a:srgbClr val="000000"/>
                  </a:solidFill>
                  <a:latin typeface="Arial" charset="0"/>
                  <a:ea typeface="ＭＳ Ｐゴシック" charset="0"/>
                  <a:cs typeface="ＭＳ Ｐゴシック" charset="0"/>
                </a:rPr>
                <a:t> you're trying to make a point</a:t>
              </a:r>
            </a:p>
          </p:txBody>
        </p:sp>
      </p:grpSp>
      <p:pic>
        <p:nvPicPr>
          <p:cNvPr id="45" name="Picture 44" descr="Icon&#10;&#10;Description automatically generated">
            <a:extLst>
              <a:ext uri="{FF2B5EF4-FFF2-40B4-BE49-F238E27FC236}">
                <a16:creationId xmlns:a16="http://schemas.microsoft.com/office/drawing/2014/main" id="{E15E9623-08B7-304A-89EC-9955B553C965}"/>
              </a:ext>
            </a:extLst>
          </p:cNvPr>
          <p:cNvPicPr>
            <a:picLocks noChangeAspect="1"/>
          </p:cNvPicPr>
          <p:nvPr/>
        </p:nvPicPr>
        <p:blipFill>
          <a:blip r:embed="rId4"/>
          <a:stretch>
            <a:fillRect/>
          </a:stretch>
        </p:blipFill>
        <p:spPr>
          <a:xfrm>
            <a:off x="1931784" y="3942146"/>
            <a:ext cx="7940185" cy="2551912"/>
          </a:xfrm>
          <a:prstGeom prst="rect">
            <a:avLst/>
          </a:prstGeom>
        </p:spPr>
      </p:pic>
    </p:spTree>
    <p:extLst>
      <p:ext uri="{BB962C8B-B14F-4D97-AF65-F5344CB8AC3E}">
        <p14:creationId xmlns:p14="http://schemas.microsoft.com/office/powerpoint/2010/main" val="213765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dissolv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dissolv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dissolve">
                                      <p:cBhvr>
                                        <p:cTn id="45" dur="500"/>
                                        <p:tgtEl>
                                          <p:spTgt spid="38"/>
                                        </p:tgtEl>
                                      </p:cBhvr>
                                    </p:animEffect>
                                  </p:childTnLst>
                                </p:cTn>
                              </p:par>
                              <p:par>
                                <p:cTn id="46" presetID="9"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42FB-E347-DC4D-A110-21955A4D3F95}"/>
              </a:ext>
            </a:extLst>
          </p:cNvPr>
          <p:cNvSpPr>
            <a:spLocks noGrp="1"/>
          </p:cNvSpPr>
          <p:nvPr>
            <p:ph type="title"/>
          </p:nvPr>
        </p:nvSpPr>
        <p:spPr/>
        <p:txBody>
          <a:bodyPr/>
          <a:lstStyle/>
          <a:p>
            <a:r>
              <a:rPr lang="en-US" dirty="0"/>
              <a:t>Don't conceal sequence and dependency</a:t>
            </a:r>
          </a:p>
        </p:txBody>
      </p:sp>
      <p:pic>
        <p:nvPicPr>
          <p:cNvPr id="4" name="Picture 3" descr="A picture containing sunset, drawing, sun&#10;&#10;Description automatically generated">
            <a:extLst>
              <a:ext uri="{FF2B5EF4-FFF2-40B4-BE49-F238E27FC236}">
                <a16:creationId xmlns:a16="http://schemas.microsoft.com/office/drawing/2014/main" id="{DD5F8D50-C79F-E44B-BB86-4EB1D03083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2382" y="875336"/>
            <a:ext cx="4070528" cy="2767264"/>
          </a:xfrm>
          <a:prstGeom prst="rect">
            <a:avLst/>
          </a:prstGeom>
        </p:spPr>
      </p:pic>
      <p:sp>
        <p:nvSpPr>
          <p:cNvPr id="7" name="TextBox 6">
            <a:extLst>
              <a:ext uri="{FF2B5EF4-FFF2-40B4-BE49-F238E27FC236}">
                <a16:creationId xmlns:a16="http://schemas.microsoft.com/office/drawing/2014/main" id="{B65A68F6-3359-0946-B40A-8D71DA467144}"/>
              </a:ext>
            </a:extLst>
          </p:cNvPr>
          <p:cNvSpPr txBox="1"/>
          <p:nvPr/>
        </p:nvSpPr>
        <p:spPr>
          <a:xfrm>
            <a:off x="4735287" y="875336"/>
            <a:ext cx="7018774" cy="2677656"/>
          </a:xfrm>
          <a:prstGeom prst="rect">
            <a:avLst/>
          </a:prstGeom>
          <a:noFill/>
        </p:spPr>
        <p:txBody>
          <a:bodyPr wrap="square" rtlCol="0">
            <a:spAutoFit/>
          </a:bodyPr>
          <a:lstStyle/>
          <a:p>
            <a:pPr algn="l" eaLnBrk="0" hangingPunct="0">
              <a:buClr>
                <a:srgbClr val="000000"/>
              </a:buClr>
            </a:pPr>
            <a:r>
              <a:rPr lang="en-US" sz="2800" dirty="0">
                <a:solidFill>
                  <a:srgbClr val="000000"/>
                </a:solidFill>
                <a:latin typeface="Arial" charset="0"/>
                <a:ea typeface="ＭＳ Ｐゴシック" charset="0"/>
                <a:cs typeface="ＭＳ Ｐゴシック" charset="0"/>
              </a:rPr>
              <a:t>Steps perceived as happening in </a:t>
            </a:r>
            <a:r>
              <a:rPr lang="en-US" sz="2800" i="1" dirty="0">
                <a:solidFill>
                  <a:srgbClr val="000000"/>
                </a:solidFill>
                <a:latin typeface="Arial" charset="0"/>
                <a:ea typeface="ＭＳ Ｐゴシック" charset="0"/>
                <a:cs typeface="ＭＳ Ｐゴシック" charset="0"/>
              </a:rPr>
              <a:t>parallel</a:t>
            </a:r>
            <a:r>
              <a:rPr lang="en-US" sz="2800" dirty="0">
                <a:solidFill>
                  <a:srgbClr val="000000"/>
                </a:solidFill>
                <a:latin typeface="Arial" charset="0"/>
                <a:ea typeface="ＭＳ Ｐゴシック" charset="0"/>
                <a:cs typeface="ＭＳ Ｐゴシック" charset="0"/>
              </a:rPr>
              <a:t>, </a:t>
            </a:r>
            <a:br>
              <a:rPr lang="en-US" sz="2800" dirty="0">
                <a:solidFill>
                  <a:srgbClr val="000000"/>
                </a:solidFill>
                <a:latin typeface="Arial" charset="0"/>
                <a:ea typeface="ＭＳ Ｐゴシック" charset="0"/>
                <a:cs typeface="ＭＳ Ｐゴシック" charset="0"/>
              </a:rPr>
            </a:br>
            <a:r>
              <a:rPr lang="en-US" sz="2800" dirty="0">
                <a:solidFill>
                  <a:srgbClr val="000000"/>
                </a:solidFill>
                <a:latin typeface="Arial" charset="0"/>
                <a:ea typeface="ＭＳ Ｐゴシック" charset="0"/>
                <a:cs typeface="ＭＳ Ｐゴシック" charset="0"/>
              </a:rPr>
              <a:t>even though flow lines indicate </a:t>
            </a:r>
            <a:r>
              <a:rPr lang="en-US" sz="2800" i="1" dirty="0">
                <a:solidFill>
                  <a:srgbClr val="000000"/>
                </a:solidFill>
                <a:latin typeface="Arial" charset="0"/>
                <a:ea typeface="ＭＳ Ｐゴシック" charset="0"/>
                <a:cs typeface="ＭＳ Ｐゴシック" charset="0"/>
              </a:rPr>
              <a:t>sequential</a:t>
            </a:r>
            <a:r>
              <a:rPr lang="en-US" sz="2800" dirty="0">
                <a:solidFill>
                  <a:srgbClr val="000000"/>
                </a:solidFill>
                <a:latin typeface="Arial" charset="0"/>
                <a:ea typeface="ＭＳ Ｐゴシック" charset="0"/>
                <a:cs typeface="ＭＳ Ｐゴシック" charset="0"/>
              </a:rPr>
              <a:t>.</a:t>
            </a:r>
            <a:br>
              <a:rPr lang="en-US" sz="2800" dirty="0">
                <a:solidFill>
                  <a:srgbClr val="000000"/>
                </a:solidFill>
                <a:latin typeface="Arial" charset="0"/>
                <a:ea typeface="ＭＳ Ｐゴシック" charset="0"/>
                <a:cs typeface="ＭＳ Ｐゴシック" charset="0"/>
              </a:rPr>
            </a:br>
            <a:endParaRPr lang="en-US" sz="2800" dirty="0">
              <a:solidFill>
                <a:srgbClr val="000000"/>
              </a:solidFill>
              <a:latin typeface="Arial" charset="0"/>
              <a:ea typeface="ＭＳ Ｐゴシック" charset="0"/>
              <a:cs typeface="ＭＳ Ｐゴシック" charset="0"/>
            </a:endParaRPr>
          </a:p>
          <a:p>
            <a:pPr algn="l" eaLnBrk="0" hangingPunct="0">
              <a:buClr>
                <a:srgbClr val="000000"/>
              </a:buClr>
            </a:pPr>
            <a:r>
              <a:rPr lang="en-US" sz="2800" dirty="0">
                <a:solidFill>
                  <a:srgbClr val="000000"/>
                </a:solidFill>
                <a:latin typeface="Arial" charset="0"/>
                <a:ea typeface="ＭＳ Ｐゴシック" charset="0"/>
                <a:cs typeface="ＭＳ Ｐゴシック" charset="0"/>
              </a:rPr>
              <a:t>Critical in </a:t>
            </a:r>
            <a:r>
              <a:rPr lang="en-US" sz="2800" dirty="0" err="1">
                <a:solidFill>
                  <a:srgbClr val="000000"/>
                </a:solidFill>
                <a:latin typeface="Arial" charset="0"/>
                <a:ea typeface="ＭＳ Ｐゴシック" charset="0"/>
                <a:cs typeface="ＭＳ Ｐゴシック" charset="0"/>
              </a:rPr>
              <a:t>analysing</a:t>
            </a:r>
            <a:r>
              <a:rPr lang="en-US" sz="2800" dirty="0">
                <a:solidFill>
                  <a:srgbClr val="000000"/>
                </a:solidFill>
                <a:latin typeface="Arial" charset="0"/>
                <a:ea typeface="ＭＳ Ｐゴシック" charset="0"/>
                <a:cs typeface="ＭＳ Ｐゴシック" charset="0"/>
              </a:rPr>
              <a:t> a process:</a:t>
            </a:r>
          </a:p>
          <a:p>
            <a:pPr marL="514350" indent="-514350" algn="l" eaLnBrk="0" hangingPunct="0">
              <a:buClr>
                <a:srgbClr val="000000"/>
              </a:buClr>
              <a:buFont typeface="Arial" panose="020B0604020202020204" pitchFamily="34" charset="0"/>
              <a:buChar char="•"/>
            </a:pPr>
            <a:r>
              <a:rPr lang="en-US" sz="2800" dirty="0">
                <a:solidFill>
                  <a:srgbClr val="000000"/>
                </a:solidFill>
                <a:latin typeface="Arial" charset="0"/>
                <a:ea typeface="ＭＳ Ｐゴシック" charset="0"/>
                <a:cs typeface="ＭＳ Ｐゴシック" charset="0"/>
              </a:rPr>
              <a:t>sequential vs. parallel</a:t>
            </a:r>
          </a:p>
          <a:p>
            <a:pPr marL="514350" indent="-514350" algn="l" eaLnBrk="0" hangingPunct="0">
              <a:buClr>
                <a:srgbClr val="000000"/>
              </a:buClr>
              <a:buFont typeface="Arial" panose="020B0604020202020204" pitchFamily="34" charset="0"/>
              <a:buChar char="•"/>
            </a:pPr>
            <a:r>
              <a:rPr lang="en-US" sz="2800" dirty="0">
                <a:solidFill>
                  <a:srgbClr val="000000"/>
                </a:solidFill>
                <a:latin typeface="Arial" charset="0"/>
                <a:ea typeface="ＭＳ Ｐゴシック" charset="0"/>
                <a:cs typeface="ＭＳ Ｐゴシック" charset="0"/>
              </a:rPr>
              <a:t>dependent vs. independent </a:t>
            </a:r>
          </a:p>
        </p:txBody>
      </p:sp>
      <p:sp>
        <p:nvSpPr>
          <p:cNvPr id="8" name="Rounded Rectangle 7">
            <a:extLst>
              <a:ext uri="{FF2B5EF4-FFF2-40B4-BE49-F238E27FC236}">
                <a16:creationId xmlns:a16="http://schemas.microsoft.com/office/drawing/2014/main" id="{D3389C60-F939-5840-94FE-7633C1EE6947}"/>
              </a:ext>
            </a:extLst>
          </p:cNvPr>
          <p:cNvSpPr/>
          <p:nvPr/>
        </p:nvSpPr>
        <p:spPr>
          <a:xfrm>
            <a:off x="798062" y="1068741"/>
            <a:ext cx="996555" cy="2369321"/>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698DD8DE-642C-8D41-9511-41654E43B17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2382" y="4008012"/>
            <a:ext cx="8355988" cy="2765073"/>
          </a:xfrm>
          <a:prstGeom prst="rect">
            <a:avLst/>
          </a:prstGeom>
        </p:spPr>
      </p:pic>
      <p:sp>
        <p:nvSpPr>
          <p:cNvPr id="9" name="TextBox 8">
            <a:extLst>
              <a:ext uri="{FF2B5EF4-FFF2-40B4-BE49-F238E27FC236}">
                <a16:creationId xmlns:a16="http://schemas.microsoft.com/office/drawing/2014/main" id="{1B8F175F-385E-9B43-8BD9-D4B791DC7787}"/>
              </a:ext>
            </a:extLst>
          </p:cNvPr>
          <p:cNvSpPr txBox="1"/>
          <p:nvPr/>
        </p:nvSpPr>
        <p:spPr>
          <a:xfrm>
            <a:off x="8648482" y="4083986"/>
            <a:ext cx="3489323" cy="2677656"/>
          </a:xfrm>
          <a:prstGeom prst="rect">
            <a:avLst/>
          </a:prstGeom>
          <a:noFill/>
        </p:spPr>
        <p:txBody>
          <a:bodyPr wrap="square" rtlCol="0">
            <a:spAutoFit/>
          </a:bodyPr>
          <a:lstStyle/>
          <a:p>
            <a:pPr algn="l" eaLnBrk="0" hangingPunct="0">
              <a:buClr>
                <a:srgbClr val="000000"/>
              </a:buClr>
            </a:pPr>
            <a:r>
              <a:rPr lang="en-US" sz="2800" dirty="0">
                <a:solidFill>
                  <a:srgbClr val="000000"/>
                </a:solidFill>
                <a:latin typeface="Arial" charset="0"/>
                <a:ea typeface="ＭＳ Ｐゴシック" charset="0"/>
                <a:cs typeface="ＭＳ Ｐゴシック" charset="0"/>
              </a:rPr>
              <a:t>A simple guideline:</a:t>
            </a:r>
          </a:p>
          <a:p>
            <a:pPr algn="l" eaLnBrk="0" hangingPunct="0">
              <a:buClr>
                <a:srgbClr val="000000"/>
              </a:buClr>
            </a:pPr>
            <a:r>
              <a:rPr lang="en-US" sz="2800" dirty="0">
                <a:solidFill>
                  <a:srgbClr val="000000"/>
                </a:solidFill>
                <a:latin typeface="Arial" charset="0"/>
                <a:ea typeface="ＭＳ Ｐゴシック" charset="0"/>
                <a:cs typeface="ＭＳ Ｐゴシック" charset="0"/>
              </a:rPr>
              <a:t>flow lines </a:t>
            </a:r>
            <a:r>
              <a:rPr lang="en-US" sz="2800" i="1" dirty="0">
                <a:solidFill>
                  <a:srgbClr val="000000"/>
                </a:solidFill>
                <a:latin typeface="Arial" charset="0"/>
                <a:ea typeface="ＭＳ Ｐゴシック" charset="0"/>
                <a:cs typeface="ＭＳ Ｐゴシック" charset="0"/>
              </a:rPr>
              <a:t>only</a:t>
            </a:r>
            <a:r>
              <a:rPr lang="en-US" sz="2800" dirty="0">
                <a:solidFill>
                  <a:srgbClr val="000000"/>
                </a:solidFill>
                <a:latin typeface="Arial" charset="0"/>
                <a:ea typeface="ＭＳ Ｐゴシック" charset="0"/>
                <a:cs typeface="ＭＳ Ｐゴシック" charset="0"/>
              </a:rPr>
              <a:t> leave </a:t>
            </a:r>
            <a:br>
              <a:rPr lang="en-US" sz="2800" dirty="0">
                <a:solidFill>
                  <a:srgbClr val="000000"/>
                </a:solidFill>
                <a:latin typeface="Arial" charset="0"/>
                <a:ea typeface="ＭＳ Ｐゴシック" charset="0"/>
                <a:cs typeface="ＭＳ Ｐゴシック" charset="0"/>
              </a:rPr>
            </a:br>
            <a:r>
              <a:rPr lang="en-US" sz="2800" dirty="0">
                <a:solidFill>
                  <a:srgbClr val="000000"/>
                </a:solidFill>
                <a:latin typeface="Arial" charset="0"/>
                <a:ea typeface="ＭＳ Ｐゴシック" charset="0"/>
                <a:cs typeface="ＭＳ Ｐゴシック" charset="0"/>
              </a:rPr>
              <a:t>the right</a:t>
            </a:r>
            <a:r>
              <a:rPr lang="en-US" sz="2800" i="1" dirty="0">
                <a:solidFill>
                  <a:srgbClr val="000000"/>
                </a:solidFill>
                <a:latin typeface="Arial" charset="0"/>
                <a:ea typeface="ＭＳ Ｐゴシック" charset="0"/>
                <a:cs typeface="ＭＳ Ｐゴシック" charset="0"/>
              </a:rPr>
              <a:t> </a:t>
            </a:r>
            <a:r>
              <a:rPr lang="en-US" sz="2800" dirty="0">
                <a:solidFill>
                  <a:srgbClr val="000000"/>
                </a:solidFill>
                <a:latin typeface="Arial" charset="0"/>
                <a:ea typeface="ＭＳ Ｐゴシック" charset="0"/>
                <a:cs typeface="ＭＳ Ｐゴシック" charset="0"/>
              </a:rPr>
              <a:t>edge </a:t>
            </a:r>
            <a:br>
              <a:rPr lang="en-US" sz="2800" dirty="0">
                <a:solidFill>
                  <a:srgbClr val="000000"/>
                </a:solidFill>
                <a:latin typeface="Arial" charset="0"/>
                <a:ea typeface="ＭＳ Ｐゴシック" charset="0"/>
                <a:cs typeface="ＭＳ Ｐゴシック" charset="0"/>
              </a:rPr>
            </a:br>
            <a:r>
              <a:rPr lang="en-US" sz="2800" dirty="0">
                <a:solidFill>
                  <a:srgbClr val="000000"/>
                </a:solidFill>
                <a:latin typeface="Arial" charset="0"/>
                <a:ea typeface="ＭＳ Ｐゴシック" charset="0"/>
                <a:cs typeface="ＭＳ Ｐゴシック" charset="0"/>
              </a:rPr>
              <a:t>and </a:t>
            </a:r>
            <a:r>
              <a:rPr lang="en-US" sz="2800" i="1" dirty="0">
                <a:solidFill>
                  <a:srgbClr val="000000"/>
                </a:solidFill>
                <a:latin typeface="Arial" charset="0"/>
                <a:ea typeface="ＭＳ Ｐゴシック" charset="0"/>
                <a:cs typeface="ＭＳ Ｐゴシック" charset="0"/>
              </a:rPr>
              <a:t>only </a:t>
            </a:r>
            <a:r>
              <a:rPr lang="en-US" sz="2800" dirty="0">
                <a:solidFill>
                  <a:srgbClr val="000000"/>
                </a:solidFill>
                <a:latin typeface="Arial" charset="0"/>
                <a:ea typeface="ＭＳ Ｐゴシック" charset="0"/>
                <a:cs typeface="ＭＳ Ｐゴシック" charset="0"/>
              </a:rPr>
              <a:t>enter </a:t>
            </a:r>
            <a:br>
              <a:rPr lang="en-US" sz="2800" dirty="0">
                <a:solidFill>
                  <a:srgbClr val="000000"/>
                </a:solidFill>
                <a:latin typeface="Arial" charset="0"/>
                <a:ea typeface="ＭＳ Ｐゴシック" charset="0"/>
                <a:cs typeface="ＭＳ Ｐゴシック" charset="0"/>
              </a:rPr>
            </a:br>
            <a:r>
              <a:rPr lang="en-US" sz="2800" dirty="0">
                <a:solidFill>
                  <a:srgbClr val="000000"/>
                </a:solidFill>
                <a:latin typeface="Arial" charset="0"/>
                <a:ea typeface="ＭＳ Ｐゴシック" charset="0"/>
                <a:cs typeface="ＭＳ Ｐゴシック" charset="0"/>
              </a:rPr>
              <a:t>the left edge – never the top or bottom.</a:t>
            </a:r>
          </a:p>
        </p:txBody>
      </p:sp>
      <p:grpSp>
        <p:nvGrpSpPr>
          <p:cNvPr id="10" name="Group 65">
            <a:extLst>
              <a:ext uri="{FF2B5EF4-FFF2-40B4-BE49-F238E27FC236}">
                <a16:creationId xmlns:a16="http://schemas.microsoft.com/office/drawing/2014/main" id="{8F95A4D3-1CF7-2F4C-A29E-9C9DD8EC9D60}"/>
              </a:ext>
            </a:extLst>
          </p:cNvPr>
          <p:cNvGrpSpPr>
            <a:grpSpLocks/>
          </p:cNvGrpSpPr>
          <p:nvPr/>
        </p:nvGrpSpPr>
        <p:grpSpPr bwMode="auto">
          <a:xfrm>
            <a:off x="910471" y="1410566"/>
            <a:ext cx="3054350" cy="1676400"/>
            <a:chOff x="2218" y="3173"/>
            <a:chExt cx="3106" cy="1056"/>
          </a:xfrm>
        </p:grpSpPr>
        <p:sp>
          <p:nvSpPr>
            <p:cNvPr id="11" name="Line 66">
              <a:extLst>
                <a:ext uri="{FF2B5EF4-FFF2-40B4-BE49-F238E27FC236}">
                  <a16:creationId xmlns:a16="http://schemas.microsoft.com/office/drawing/2014/main" id="{0D228F6F-6DC5-5445-A9A6-F6D9DE116772}"/>
                </a:ext>
              </a:extLst>
            </p:cNvPr>
            <p:cNvSpPr>
              <a:spLocks noChangeShapeType="1"/>
            </p:cNvSpPr>
            <p:nvPr/>
          </p:nvSpPr>
          <p:spPr bwMode="auto">
            <a:xfrm>
              <a:off x="2218" y="3173"/>
              <a:ext cx="3106" cy="105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buClr>
                  <a:srgbClr val="000000"/>
                </a:buClr>
                <a:defRPr/>
              </a:pPr>
              <a:endParaRPr lang="en-US">
                <a:solidFill>
                  <a:srgbClr val="000000"/>
                </a:solidFill>
              </a:endParaRPr>
            </a:p>
          </p:txBody>
        </p:sp>
        <p:sp>
          <p:nvSpPr>
            <p:cNvPr id="13" name="Line 67">
              <a:extLst>
                <a:ext uri="{FF2B5EF4-FFF2-40B4-BE49-F238E27FC236}">
                  <a16:creationId xmlns:a16="http://schemas.microsoft.com/office/drawing/2014/main" id="{55487842-1C78-2443-979F-093C6DF8F1D9}"/>
                </a:ext>
              </a:extLst>
            </p:cNvPr>
            <p:cNvSpPr>
              <a:spLocks noChangeShapeType="1"/>
            </p:cNvSpPr>
            <p:nvPr/>
          </p:nvSpPr>
          <p:spPr bwMode="auto">
            <a:xfrm flipH="1">
              <a:off x="2218" y="3173"/>
              <a:ext cx="3106" cy="105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buClr>
                  <a:srgbClr val="000000"/>
                </a:buClr>
                <a:defRPr/>
              </a:pPr>
              <a:endParaRPr lang="en-US">
                <a:solidFill>
                  <a:srgbClr val="000000"/>
                </a:solidFill>
              </a:endParaRPr>
            </a:p>
          </p:txBody>
        </p:sp>
      </p:grpSp>
    </p:spTree>
    <p:extLst>
      <p:ext uri="{BB962C8B-B14F-4D97-AF65-F5344CB8AC3E}">
        <p14:creationId xmlns:p14="http://schemas.microsoft.com/office/powerpoint/2010/main" val="24832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dissolve">
                                      <p:cBhvr>
                                        <p:cTn id="15" dur="500"/>
                                        <p:tgtEl>
                                          <p:spTgt spid="7">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dissolve">
                                      <p:cBhvr>
                                        <p:cTn id="18" dur="500"/>
                                        <p:tgtEl>
                                          <p:spTgt spid="7">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dissolve">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dissolve">
                                      <p:cBhvr>
                                        <p:cTn id="36" dur="500"/>
                                        <p:tgtEl>
                                          <p:spTgt spid="9">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dissolv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title"/>
          </p:nvPr>
        </p:nvSpPr>
        <p:spPr/>
        <p:txBody>
          <a:bodyPr/>
          <a:lstStyle/>
          <a:p>
            <a:pPr>
              <a:defRPr/>
            </a:pPr>
            <a:r>
              <a:rPr lang="en-US" sz="2800" dirty="0">
                <a:latin typeface="Arial" charset="0"/>
              </a:rPr>
              <a:t>"I think I know why our business partners don't want to review this…"</a:t>
            </a:r>
            <a:endParaRPr lang="en-US" sz="2800" dirty="0">
              <a:latin typeface="Arial" charset="0"/>
              <a:cs typeface="+mj-cs"/>
            </a:endParaRPr>
          </a:p>
        </p:txBody>
      </p:sp>
      <p:graphicFrame>
        <p:nvGraphicFramePr>
          <p:cNvPr id="27" name="Object 2">
            <a:extLst>
              <a:ext uri="{FF2B5EF4-FFF2-40B4-BE49-F238E27FC236}">
                <a16:creationId xmlns:a16="http://schemas.microsoft.com/office/drawing/2014/main" id="{8E8AE190-CBA8-B044-9D91-D5EBEFB0E796}"/>
              </a:ext>
            </a:extLst>
          </p:cNvPr>
          <p:cNvGraphicFramePr>
            <a:graphicFrameLocks noChangeAspect="1"/>
          </p:cNvGraphicFramePr>
          <p:nvPr/>
        </p:nvGraphicFramePr>
        <p:xfrm>
          <a:off x="3897086" y="420582"/>
          <a:ext cx="8204238" cy="6357938"/>
        </p:xfrm>
        <a:graphic>
          <a:graphicData uri="http://schemas.openxmlformats.org/presentationml/2006/ole">
            <mc:AlternateContent xmlns:mc="http://schemas.openxmlformats.org/markup-compatibility/2006">
              <mc:Choice xmlns:v="urn:schemas-microsoft-com:vml" Requires="v">
                <p:oleObj name="Visio" r:id="rId3" imgW="13093700" imgH="9880600" progId="Visio.Drawing.6">
                  <p:embed/>
                </p:oleObj>
              </mc:Choice>
              <mc:Fallback>
                <p:oleObj name="Visio" r:id="rId3" imgW="13093700" imgH="9880600" progId="Visio.Drawing.6">
                  <p:embed/>
                  <p:pic>
                    <p:nvPicPr>
                      <p:cNvPr id="27" name="Object 2">
                        <a:extLst>
                          <a:ext uri="{FF2B5EF4-FFF2-40B4-BE49-F238E27FC236}">
                            <a16:creationId xmlns:a16="http://schemas.microsoft.com/office/drawing/2014/main" id="{8E8AE190-CBA8-B044-9D91-D5EBEFB0E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086" y="420582"/>
                        <a:ext cx="8204238" cy="635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8" name="TextBox 27">
            <a:extLst>
              <a:ext uri="{FF2B5EF4-FFF2-40B4-BE49-F238E27FC236}">
                <a16:creationId xmlns:a16="http://schemas.microsoft.com/office/drawing/2014/main" id="{D75AFAA0-8126-4445-9A39-8E6C757A4DB3}"/>
              </a:ext>
            </a:extLst>
          </p:cNvPr>
          <p:cNvSpPr txBox="1"/>
          <p:nvPr/>
        </p:nvSpPr>
        <p:spPr>
          <a:xfrm>
            <a:off x="885238" y="716123"/>
            <a:ext cx="3011848" cy="4093428"/>
          </a:xfrm>
          <a:prstGeom prst="rect">
            <a:avLst/>
          </a:prstGeom>
          <a:noFill/>
        </p:spPr>
        <p:txBody>
          <a:bodyPr wrap="square" rtlCol="0">
            <a:spAutoFit/>
          </a:bodyPr>
          <a:lstStyle/>
          <a:p>
            <a:pPr algn="l" eaLnBrk="0" hangingPunct="0">
              <a:buClr>
                <a:srgbClr val="000000"/>
              </a:buClr>
            </a:pPr>
            <a:r>
              <a:rPr lang="en-US" sz="2000" dirty="0">
                <a:solidFill>
                  <a:srgbClr val="000000"/>
                </a:solidFill>
                <a:latin typeface="Arial" charset="0"/>
                <a:ea typeface="ＭＳ Ｐゴシック" charset="0"/>
                <a:cs typeface="ＭＳ Ｐゴシック" charset="0"/>
              </a:rPr>
              <a:t>Probably a good DFD (Data Flow Diagram) useful to a technical audience</a:t>
            </a:r>
          </a:p>
          <a:p>
            <a:pPr algn="l" eaLnBrk="0" hangingPunct="0">
              <a:buClr>
                <a:srgbClr val="000000"/>
              </a:buClr>
            </a:pPr>
            <a:r>
              <a:rPr lang="en-US" sz="2000" i="1" dirty="0">
                <a:solidFill>
                  <a:srgbClr val="000000"/>
                </a:solidFill>
                <a:latin typeface="Arial" charset="0"/>
                <a:ea typeface="ＭＳ Ｐゴシック" charset="0"/>
                <a:cs typeface="ＭＳ Ｐゴシック" charset="0"/>
              </a:rPr>
              <a:t>Not</a:t>
            </a:r>
            <a:r>
              <a:rPr lang="en-US" sz="2000" dirty="0">
                <a:solidFill>
                  <a:srgbClr val="000000"/>
                </a:solidFill>
                <a:latin typeface="Arial" charset="0"/>
                <a:ea typeface="ＭＳ Ｐゴシック" charset="0"/>
                <a:cs typeface="ＭＳ Ｐゴシック" charset="0"/>
              </a:rPr>
              <a:t> a good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Process Flow Diagram, useful to business professionals, because...</a:t>
            </a:r>
          </a:p>
          <a:p>
            <a:pPr marL="342900" indent="-34290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no obvious flow</a:t>
            </a:r>
          </a:p>
          <a:p>
            <a:pPr marL="342900" indent="-34290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too many symbols</a:t>
            </a:r>
          </a:p>
          <a:p>
            <a:pPr marL="342900" indent="-34290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cryptic acronyms</a:t>
            </a:r>
          </a:p>
          <a:p>
            <a:pPr marL="342900" indent="-34290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lanes aren't actors</a:t>
            </a:r>
          </a:p>
          <a:p>
            <a:pPr marL="342900" indent="-342900" algn="l" eaLnBrk="0" hangingPunct="0">
              <a:buClr>
                <a:srgbClr val="000000"/>
              </a:buClr>
              <a:buFont typeface="Arial" panose="020B0604020202020204" pitchFamily="34" charset="0"/>
              <a:buChar char="•"/>
            </a:pPr>
            <a:r>
              <a:rPr lang="en-US" sz="2000" dirty="0">
                <a:solidFill>
                  <a:srgbClr val="000000"/>
                </a:solidFill>
                <a:latin typeface="Arial" charset="0"/>
                <a:ea typeface="ＭＳ Ｐゴシック" charset="0"/>
                <a:cs typeface="ＭＳ Ｐゴシック" charset="0"/>
              </a:rPr>
              <a:t>… </a:t>
            </a:r>
          </a:p>
        </p:txBody>
      </p:sp>
      <p:sp>
        <p:nvSpPr>
          <p:cNvPr id="6" name="Rectangle 6">
            <a:extLst>
              <a:ext uri="{FF2B5EF4-FFF2-40B4-BE49-F238E27FC236}">
                <a16:creationId xmlns:a16="http://schemas.microsoft.com/office/drawing/2014/main" id="{F4B0C506-6564-8146-B0C6-B5F30405CB6F}"/>
              </a:ext>
            </a:extLst>
          </p:cNvPr>
          <p:cNvSpPr>
            <a:spLocks noChangeArrowheads="1"/>
          </p:cNvSpPr>
          <p:nvPr/>
        </p:nvSpPr>
        <p:spPr bwMode="auto">
          <a:xfrm rot="20634574">
            <a:off x="265480" y="4791550"/>
            <a:ext cx="3951330" cy="877163"/>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pitchFamily="2" charset="2"/>
              <a:buNone/>
              <a:defRPr/>
            </a:pPr>
            <a:r>
              <a:rPr kumimoji="1" lang="en-US" sz="2000" i="1" dirty="0">
                <a:solidFill>
                  <a:srgbClr val="000000"/>
                </a:solidFill>
                <a:latin typeface="Arial" pitchFamily="34" charset="0"/>
                <a:ea typeface="+mn-ea"/>
                <a:cs typeface="Arial" pitchFamily="34" charset="0"/>
              </a:rPr>
              <a:t>What's wrong with this diagram as a means of communicating with a business audience?</a:t>
            </a:r>
          </a:p>
        </p:txBody>
      </p:sp>
    </p:spTree>
    <p:extLst>
      <p:ext uri="{BB962C8B-B14F-4D97-AF65-F5344CB8AC3E}">
        <p14:creationId xmlns:p14="http://schemas.microsoft.com/office/powerpoint/2010/main" val="37367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dissolve">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
                                            <p:txEl>
                                              <p:pRg st="1" end="1"/>
                                            </p:txEl>
                                          </p:spTgt>
                                        </p:tgtEl>
                                        <p:attrNameLst>
                                          <p:attrName>style.visibility</p:attrName>
                                        </p:attrNameLst>
                                      </p:cBhvr>
                                      <p:to>
                                        <p:strVal val="visible"/>
                                      </p:to>
                                    </p:set>
                                    <p:animEffect transition="in" filter="dissolve">
                                      <p:cBhvr>
                                        <p:cTn id="22" dur="500"/>
                                        <p:tgtEl>
                                          <p:spTgt spid="2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animEffect transition="in" filter="dissolve">
                                      <p:cBhvr>
                                        <p:cTn id="27" dur="500"/>
                                        <p:tgtEl>
                                          <p:spTgt spid="2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8">
                                            <p:txEl>
                                              <p:pRg st="3" end="3"/>
                                            </p:txEl>
                                          </p:spTgt>
                                        </p:tgtEl>
                                        <p:attrNameLst>
                                          <p:attrName>style.visibility</p:attrName>
                                        </p:attrNameLst>
                                      </p:cBhvr>
                                      <p:to>
                                        <p:strVal val="visible"/>
                                      </p:to>
                                    </p:set>
                                    <p:animEffect transition="in" filter="dissolve">
                                      <p:cBhvr>
                                        <p:cTn id="32" dur="500"/>
                                        <p:tgtEl>
                                          <p:spTgt spid="2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8">
                                            <p:txEl>
                                              <p:pRg st="4" end="4"/>
                                            </p:txEl>
                                          </p:spTgt>
                                        </p:tgtEl>
                                        <p:attrNameLst>
                                          <p:attrName>style.visibility</p:attrName>
                                        </p:attrNameLst>
                                      </p:cBhvr>
                                      <p:to>
                                        <p:strVal val="visible"/>
                                      </p:to>
                                    </p:set>
                                    <p:animEffect transition="in" filter="dissolve">
                                      <p:cBhvr>
                                        <p:cTn id="37" dur="500"/>
                                        <p:tgtEl>
                                          <p:spTgt spid="2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8">
                                            <p:txEl>
                                              <p:pRg st="5" end="5"/>
                                            </p:txEl>
                                          </p:spTgt>
                                        </p:tgtEl>
                                        <p:attrNameLst>
                                          <p:attrName>style.visibility</p:attrName>
                                        </p:attrNameLst>
                                      </p:cBhvr>
                                      <p:to>
                                        <p:strVal val="visible"/>
                                      </p:to>
                                    </p:set>
                                    <p:animEffect transition="in" filter="dissolve">
                                      <p:cBhvr>
                                        <p:cTn id="42" dur="500"/>
                                        <p:tgtEl>
                                          <p:spTgt spid="2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8">
                                            <p:txEl>
                                              <p:pRg st="6" end="6"/>
                                            </p:txEl>
                                          </p:spTgt>
                                        </p:tgtEl>
                                        <p:attrNameLst>
                                          <p:attrName>style.visibility</p:attrName>
                                        </p:attrNameLst>
                                      </p:cBhvr>
                                      <p:to>
                                        <p:strVal val="visible"/>
                                      </p:to>
                                    </p:set>
                                    <p:animEffect transition="in" filter="dissolve">
                                      <p:cBhvr>
                                        <p:cTn id="47" dur="500"/>
                                        <p:tgtEl>
                                          <p:spTgt spid="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4C31-A2D3-B542-96F2-3518A51BAFE2}"/>
              </a:ext>
            </a:extLst>
          </p:cNvPr>
          <p:cNvSpPr>
            <a:spLocks noGrp="1"/>
          </p:cNvSpPr>
          <p:nvPr>
            <p:ph type="title"/>
          </p:nvPr>
        </p:nvSpPr>
        <p:spPr/>
        <p:txBody>
          <a:bodyPr/>
          <a:lstStyle/>
          <a:p>
            <a:r>
              <a:rPr lang="en-US" dirty="0"/>
              <a:t>Boxes alone are a great start</a:t>
            </a:r>
          </a:p>
        </p:txBody>
      </p:sp>
      <p:pic>
        <p:nvPicPr>
          <p:cNvPr id="3" name="Picture 2" descr="Open-Account - 08.jpg">
            <a:extLst>
              <a:ext uri="{FF2B5EF4-FFF2-40B4-BE49-F238E27FC236}">
                <a16:creationId xmlns:a16="http://schemas.microsoft.com/office/drawing/2014/main" id="{843353F4-2BFA-5B4F-9339-A7D466967D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3180" y="1280638"/>
            <a:ext cx="8851513" cy="5502690"/>
          </a:xfrm>
          <a:prstGeom prst="rect">
            <a:avLst/>
          </a:prstGeom>
          <a:ln>
            <a:solidFill>
              <a:schemeClr val="tx1"/>
            </a:solidFill>
          </a:ln>
        </p:spPr>
      </p:pic>
      <p:sp>
        <p:nvSpPr>
          <p:cNvPr id="4" name="TextBox 3">
            <a:extLst>
              <a:ext uri="{FF2B5EF4-FFF2-40B4-BE49-F238E27FC236}">
                <a16:creationId xmlns:a16="http://schemas.microsoft.com/office/drawing/2014/main" id="{5DD9E784-A8F2-C54A-86FA-271CB538E860}"/>
              </a:ext>
            </a:extLst>
          </p:cNvPr>
          <p:cNvSpPr txBox="1"/>
          <p:nvPr/>
        </p:nvSpPr>
        <p:spPr>
          <a:xfrm>
            <a:off x="1079890" y="735719"/>
            <a:ext cx="10677837" cy="461665"/>
          </a:xfrm>
          <a:prstGeom prst="rect">
            <a:avLst/>
          </a:prstGeom>
          <a:noFill/>
        </p:spPr>
        <p:txBody>
          <a:bodyPr wrap="square" rtlCol="0">
            <a:spAutoFit/>
          </a:bodyPr>
          <a:lstStyle/>
          <a:p>
            <a:pPr algn="l" eaLnBrk="0" hangingPunct="0">
              <a:buClr>
                <a:srgbClr val="000000"/>
              </a:buClr>
            </a:pPr>
            <a:r>
              <a:rPr lang="en-US" sz="2400" dirty="0">
                <a:solidFill>
                  <a:srgbClr val="000000"/>
                </a:solidFill>
                <a:latin typeface="Arial" charset="0"/>
                <a:ea typeface="ＭＳ Ｐゴシック" charset="0"/>
                <a:cs typeface="ＭＳ Ｐゴシック" charset="0"/>
              </a:rPr>
              <a:t>Remember – you can build an initial flow model with Post-its, real or virtual</a:t>
            </a:r>
          </a:p>
        </p:txBody>
      </p:sp>
    </p:spTree>
    <p:extLst>
      <p:ext uri="{BB962C8B-B14F-4D97-AF65-F5344CB8AC3E}">
        <p14:creationId xmlns:p14="http://schemas.microsoft.com/office/powerpoint/2010/main" val="2398188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4C31-A2D3-B542-96F2-3518A51BAFE2}"/>
              </a:ext>
            </a:extLst>
          </p:cNvPr>
          <p:cNvSpPr>
            <a:spLocks noGrp="1"/>
          </p:cNvSpPr>
          <p:nvPr>
            <p:ph type="title"/>
          </p:nvPr>
        </p:nvSpPr>
        <p:spPr/>
        <p:txBody>
          <a:bodyPr/>
          <a:lstStyle/>
          <a:p>
            <a:r>
              <a:rPr lang="en-US" dirty="0"/>
              <a:t>Minimal symbols</a:t>
            </a:r>
          </a:p>
        </p:txBody>
      </p:sp>
      <p:pic>
        <p:nvPicPr>
          <p:cNvPr id="6" name="Picture 5" descr="OpenAccount.png">
            <a:extLst>
              <a:ext uri="{FF2B5EF4-FFF2-40B4-BE49-F238E27FC236}">
                <a16:creationId xmlns:a16="http://schemas.microsoft.com/office/drawing/2014/main" id="{75A220DE-0CD9-5B46-B071-544A6521E2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709" y="1383087"/>
            <a:ext cx="12008581" cy="3908844"/>
          </a:xfrm>
          <a:prstGeom prst="rect">
            <a:avLst/>
          </a:prstGeom>
        </p:spPr>
      </p:pic>
      <p:grpSp>
        <p:nvGrpSpPr>
          <p:cNvPr id="5" name="Group 41">
            <a:extLst>
              <a:ext uri="{FF2B5EF4-FFF2-40B4-BE49-F238E27FC236}">
                <a16:creationId xmlns:a16="http://schemas.microsoft.com/office/drawing/2014/main" id="{6F124E82-204F-6341-9D18-0200EF4A6769}"/>
              </a:ext>
            </a:extLst>
          </p:cNvPr>
          <p:cNvGrpSpPr>
            <a:grpSpLocks/>
          </p:cNvGrpSpPr>
          <p:nvPr/>
        </p:nvGrpSpPr>
        <p:grpSpPr bwMode="auto">
          <a:xfrm>
            <a:off x="1454015" y="5442857"/>
            <a:ext cx="5019356" cy="1201510"/>
            <a:chOff x="1814" y="3146"/>
            <a:chExt cx="3424" cy="912"/>
          </a:xfrm>
        </p:grpSpPr>
        <p:sp>
          <p:nvSpPr>
            <p:cNvPr id="7" name="AutoShape 42">
              <a:extLst>
                <a:ext uri="{FF2B5EF4-FFF2-40B4-BE49-F238E27FC236}">
                  <a16:creationId xmlns:a16="http://schemas.microsoft.com/office/drawing/2014/main" id="{00F8541C-BBB0-364B-85E0-BC0A57F2C938}"/>
                </a:ext>
              </a:extLst>
            </p:cNvPr>
            <p:cNvSpPr>
              <a:spLocks noChangeArrowheads="1"/>
            </p:cNvSpPr>
            <p:nvPr/>
          </p:nvSpPr>
          <p:spPr bwMode="auto">
            <a:xfrm>
              <a:off x="1814" y="3146"/>
              <a:ext cx="600" cy="448"/>
            </a:xfrm>
            <a:prstGeom prst="flowChartDecision">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 name="AutoShape 43">
              <a:extLst>
                <a:ext uri="{FF2B5EF4-FFF2-40B4-BE49-F238E27FC236}">
                  <a16:creationId xmlns:a16="http://schemas.microsoft.com/office/drawing/2014/main" id="{CE186A54-1A3F-F940-B9FB-1B5676A47FEA}"/>
                </a:ext>
              </a:extLst>
            </p:cNvPr>
            <p:cNvSpPr>
              <a:spLocks noChangeArrowheads="1"/>
            </p:cNvSpPr>
            <p:nvPr/>
          </p:nvSpPr>
          <p:spPr bwMode="auto">
            <a:xfrm>
              <a:off x="3012" y="3164"/>
              <a:ext cx="400" cy="366"/>
            </a:xfrm>
            <a:prstGeom prst="flowChartDocumen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9" name="AutoShape 44">
              <a:extLst>
                <a:ext uri="{FF2B5EF4-FFF2-40B4-BE49-F238E27FC236}">
                  <a16:creationId xmlns:a16="http://schemas.microsoft.com/office/drawing/2014/main" id="{98AD9100-15EE-6348-BCAA-FDED7C29118F}"/>
                </a:ext>
              </a:extLst>
            </p:cNvPr>
            <p:cNvSpPr>
              <a:spLocks noChangeArrowheads="1"/>
            </p:cNvSpPr>
            <p:nvPr/>
          </p:nvSpPr>
          <p:spPr bwMode="auto">
            <a:xfrm>
              <a:off x="3540" y="3178"/>
              <a:ext cx="557" cy="320"/>
            </a:xfrm>
            <a:prstGeom prst="flowChartInputOutpu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0" name="AutoShape 45">
              <a:extLst>
                <a:ext uri="{FF2B5EF4-FFF2-40B4-BE49-F238E27FC236}">
                  <a16:creationId xmlns:a16="http://schemas.microsoft.com/office/drawing/2014/main" id="{3D0B6285-F0F1-3B49-A68D-B6493358C8C7}"/>
                </a:ext>
              </a:extLst>
            </p:cNvPr>
            <p:cNvSpPr>
              <a:spLocks noChangeArrowheads="1"/>
            </p:cNvSpPr>
            <p:nvPr/>
          </p:nvSpPr>
          <p:spPr bwMode="auto">
            <a:xfrm>
              <a:off x="4224" y="3162"/>
              <a:ext cx="414" cy="352"/>
            </a:xfrm>
            <a:prstGeom prst="flowChartPredefinedProcess">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1" name="AutoShape 46">
              <a:extLst>
                <a:ext uri="{FF2B5EF4-FFF2-40B4-BE49-F238E27FC236}">
                  <a16:creationId xmlns:a16="http://schemas.microsoft.com/office/drawing/2014/main" id="{5EED65D3-DFAE-6249-9C09-416B6AAB1E70}"/>
                </a:ext>
              </a:extLst>
            </p:cNvPr>
            <p:cNvSpPr>
              <a:spLocks noChangeArrowheads="1"/>
            </p:cNvSpPr>
            <p:nvPr/>
          </p:nvSpPr>
          <p:spPr bwMode="auto">
            <a:xfrm>
              <a:off x="4230" y="3691"/>
              <a:ext cx="452" cy="335"/>
            </a:xfrm>
            <a:prstGeom prst="flowChartOnlineStorage">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2" name="AutoShape 47">
              <a:extLst>
                <a:ext uri="{FF2B5EF4-FFF2-40B4-BE49-F238E27FC236}">
                  <a16:creationId xmlns:a16="http://schemas.microsoft.com/office/drawing/2014/main" id="{22F7CB74-FA84-604D-8D30-F35A09B5C49E}"/>
                </a:ext>
              </a:extLst>
            </p:cNvPr>
            <p:cNvSpPr>
              <a:spLocks noChangeArrowheads="1"/>
            </p:cNvSpPr>
            <p:nvPr/>
          </p:nvSpPr>
          <p:spPr bwMode="auto">
            <a:xfrm>
              <a:off x="1922" y="3647"/>
              <a:ext cx="403" cy="379"/>
            </a:xfrm>
            <a:prstGeom prst="flowChartManualOperation">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3" name="AutoShape 48">
              <a:extLst>
                <a:ext uri="{FF2B5EF4-FFF2-40B4-BE49-F238E27FC236}">
                  <a16:creationId xmlns:a16="http://schemas.microsoft.com/office/drawing/2014/main" id="{55B8090D-4837-A84A-AB85-E54BD4FBBFE9}"/>
                </a:ext>
              </a:extLst>
            </p:cNvPr>
            <p:cNvSpPr>
              <a:spLocks noChangeArrowheads="1"/>
            </p:cNvSpPr>
            <p:nvPr/>
          </p:nvSpPr>
          <p:spPr bwMode="auto">
            <a:xfrm>
              <a:off x="2457" y="3618"/>
              <a:ext cx="451" cy="408"/>
            </a:xfrm>
            <a:prstGeom prst="flowChartPreparation">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4" name="AutoShape 49">
              <a:extLst>
                <a:ext uri="{FF2B5EF4-FFF2-40B4-BE49-F238E27FC236}">
                  <a16:creationId xmlns:a16="http://schemas.microsoft.com/office/drawing/2014/main" id="{A5F3FD86-78EF-4D41-BB23-7D40A1717E0E}"/>
                </a:ext>
              </a:extLst>
            </p:cNvPr>
            <p:cNvSpPr>
              <a:spLocks noChangeArrowheads="1"/>
            </p:cNvSpPr>
            <p:nvPr/>
          </p:nvSpPr>
          <p:spPr bwMode="auto">
            <a:xfrm>
              <a:off x="3040" y="3676"/>
              <a:ext cx="374" cy="350"/>
            </a:xfrm>
            <a:prstGeom prst="flowChartPunchedCard">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5" name="AutoShape 50">
              <a:extLst>
                <a:ext uri="{FF2B5EF4-FFF2-40B4-BE49-F238E27FC236}">
                  <a16:creationId xmlns:a16="http://schemas.microsoft.com/office/drawing/2014/main" id="{A5132622-1117-2F4B-9AEF-3C6F5B6F8A7A}"/>
                </a:ext>
              </a:extLst>
            </p:cNvPr>
            <p:cNvSpPr>
              <a:spLocks noChangeArrowheads="1"/>
            </p:cNvSpPr>
            <p:nvPr/>
          </p:nvSpPr>
          <p:spPr bwMode="auto">
            <a:xfrm>
              <a:off x="2541" y="3178"/>
              <a:ext cx="344" cy="360"/>
            </a:xfrm>
            <a:prstGeom prst="flowChartOffpageConnector">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6" name="AutoShape 51">
              <a:extLst>
                <a:ext uri="{FF2B5EF4-FFF2-40B4-BE49-F238E27FC236}">
                  <a16:creationId xmlns:a16="http://schemas.microsoft.com/office/drawing/2014/main" id="{4F9D56F6-0A12-8B46-83B2-2C43F9E208F2}"/>
                </a:ext>
              </a:extLst>
            </p:cNvPr>
            <p:cNvSpPr>
              <a:spLocks noChangeArrowheads="1"/>
            </p:cNvSpPr>
            <p:nvPr/>
          </p:nvSpPr>
          <p:spPr bwMode="auto">
            <a:xfrm>
              <a:off x="3546" y="3650"/>
              <a:ext cx="552" cy="352"/>
            </a:xfrm>
            <a:prstGeom prst="flowChartPunchedTape">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7" name="AutoShape 52">
              <a:extLst>
                <a:ext uri="{FF2B5EF4-FFF2-40B4-BE49-F238E27FC236}">
                  <a16:creationId xmlns:a16="http://schemas.microsoft.com/office/drawing/2014/main" id="{A0EDD608-6233-1541-8EDD-4DE1CDDA04C7}"/>
                </a:ext>
              </a:extLst>
            </p:cNvPr>
            <p:cNvSpPr>
              <a:spLocks noChangeArrowheads="1"/>
            </p:cNvSpPr>
            <p:nvPr/>
          </p:nvSpPr>
          <p:spPr bwMode="auto">
            <a:xfrm>
              <a:off x="4766" y="3218"/>
              <a:ext cx="472" cy="256"/>
            </a:xfrm>
            <a:prstGeom prst="flowChartManualInpu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18" name="AutoShape 53">
              <a:extLst>
                <a:ext uri="{FF2B5EF4-FFF2-40B4-BE49-F238E27FC236}">
                  <a16:creationId xmlns:a16="http://schemas.microsoft.com/office/drawing/2014/main" id="{DC697DBA-AB3A-9545-8A6D-ACBB7F4B96DE}"/>
                </a:ext>
              </a:extLst>
            </p:cNvPr>
            <p:cNvSpPr>
              <a:spLocks noChangeArrowheads="1"/>
            </p:cNvSpPr>
            <p:nvPr/>
          </p:nvSpPr>
          <p:spPr bwMode="auto">
            <a:xfrm>
              <a:off x="4814" y="3586"/>
              <a:ext cx="400" cy="472"/>
            </a:xfrm>
            <a:prstGeom prst="flowChartMagneticDisk">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grpSp>
      <p:sp>
        <p:nvSpPr>
          <p:cNvPr id="19" name="Freeform 54">
            <a:extLst>
              <a:ext uri="{FF2B5EF4-FFF2-40B4-BE49-F238E27FC236}">
                <a16:creationId xmlns:a16="http://schemas.microsoft.com/office/drawing/2014/main" id="{B917C49B-B063-6F49-94F0-5FD0AFC05CBD}"/>
              </a:ext>
            </a:extLst>
          </p:cNvPr>
          <p:cNvSpPr>
            <a:spLocks/>
          </p:cNvSpPr>
          <p:nvPr/>
        </p:nvSpPr>
        <p:spPr bwMode="auto">
          <a:xfrm>
            <a:off x="10186609" y="5484812"/>
            <a:ext cx="338679" cy="385762"/>
          </a:xfrm>
          <a:custGeom>
            <a:avLst/>
            <a:gdLst>
              <a:gd name="T0" fmla="*/ 2147483647 w 139"/>
              <a:gd name="T1" fmla="*/ 2147483647 h 172"/>
              <a:gd name="T2" fmla="*/ 0 w 139"/>
              <a:gd name="T3" fmla="*/ 2147483647 h 172"/>
              <a:gd name="T4" fmla="*/ 2147483647 w 139"/>
              <a:gd name="T5" fmla="*/ 2147483647 h 172"/>
              <a:gd name="T6" fmla="*/ 2147483647 w 139"/>
              <a:gd name="T7" fmla="*/ 2147483647 h 172"/>
              <a:gd name="T8" fmla="*/ 2147483647 w 139"/>
              <a:gd name="T9" fmla="*/ 0 h 172"/>
              <a:gd name="T10" fmla="*/ 2147483647 w 139"/>
              <a:gd name="T11" fmla="*/ 2147483647 h 172"/>
              <a:gd name="T12" fmla="*/ 2147483647 w 139"/>
              <a:gd name="T13" fmla="*/ 2147483647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72">
                <a:moveTo>
                  <a:pt x="16" y="80"/>
                </a:moveTo>
                <a:lnTo>
                  <a:pt x="0" y="126"/>
                </a:lnTo>
                <a:lnTo>
                  <a:pt x="53" y="171"/>
                </a:lnTo>
                <a:lnTo>
                  <a:pt x="138" y="20"/>
                </a:lnTo>
                <a:lnTo>
                  <a:pt x="138" y="0"/>
                </a:lnTo>
                <a:lnTo>
                  <a:pt x="44" y="127"/>
                </a:lnTo>
                <a:lnTo>
                  <a:pt x="16" y="80"/>
                </a:lnTo>
              </a:path>
            </a:pathLst>
          </a:custGeom>
          <a:solidFill>
            <a:srgbClr val="00B050"/>
          </a:solidFill>
          <a:ln w="12700" cap="rnd" cmpd="sng">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pPr>
            <a:endParaRPr lang="en-US" sz="2400" dirty="0">
              <a:solidFill>
                <a:srgbClr val="000000"/>
              </a:solidFill>
            </a:endParaRPr>
          </a:p>
        </p:txBody>
      </p:sp>
      <p:grpSp>
        <p:nvGrpSpPr>
          <p:cNvPr id="20" name="Group 55">
            <a:extLst>
              <a:ext uri="{FF2B5EF4-FFF2-40B4-BE49-F238E27FC236}">
                <a16:creationId xmlns:a16="http://schemas.microsoft.com/office/drawing/2014/main" id="{F391080C-9057-0945-AE39-08686CCC73BF}"/>
              </a:ext>
            </a:extLst>
          </p:cNvPr>
          <p:cNvGrpSpPr>
            <a:grpSpLocks/>
          </p:cNvGrpSpPr>
          <p:nvPr/>
        </p:nvGrpSpPr>
        <p:grpSpPr bwMode="auto">
          <a:xfrm>
            <a:off x="1628390" y="5176261"/>
            <a:ext cx="4700199" cy="1566068"/>
            <a:chOff x="2218" y="3173"/>
            <a:chExt cx="3106" cy="1056"/>
          </a:xfrm>
        </p:grpSpPr>
        <p:sp>
          <p:nvSpPr>
            <p:cNvPr id="21" name="Line 56">
              <a:extLst>
                <a:ext uri="{FF2B5EF4-FFF2-40B4-BE49-F238E27FC236}">
                  <a16:creationId xmlns:a16="http://schemas.microsoft.com/office/drawing/2014/main" id="{52F9A187-1D98-9946-8DB4-B4DBF3B7AD3A}"/>
                </a:ext>
              </a:extLst>
            </p:cNvPr>
            <p:cNvSpPr>
              <a:spLocks noChangeShapeType="1"/>
            </p:cNvSpPr>
            <p:nvPr/>
          </p:nvSpPr>
          <p:spPr bwMode="auto">
            <a:xfrm>
              <a:off x="2218" y="3173"/>
              <a:ext cx="3106" cy="1056"/>
            </a:xfrm>
            <a:prstGeom prst="line">
              <a:avLst/>
            </a:prstGeom>
            <a:noFill/>
            <a:ln w="28575">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buClr>
                  <a:srgbClr val="000000"/>
                </a:buClr>
                <a:defRPr/>
              </a:pPr>
              <a:endParaRPr lang="en-US">
                <a:solidFill>
                  <a:srgbClr val="000000"/>
                </a:solidFill>
              </a:endParaRPr>
            </a:p>
          </p:txBody>
        </p:sp>
        <p:sp>
          <p:nvSpPr>
            <p:cNvPr id="22" name="Line 57">
              <a:extLst>
                <a:ext uri="{FF2B5EF4-FFF2-40B4-BE49-F238E27FC236}">
                  <a16:creationId xmlns:a16="http://schemas.microsoft.com/office/drawing/2014/main" id="{7F80B4B6-3A1A-E545-80F3-EB91FF70BA6D}"/>
                </a:ext>
              </a:extLst>
            </p:cNvPr>
            <p:cNvSpPr>
              <a:spLocks noChangeShapeType="1"/>
            </p:cNvSpPr>
            <p:nvPr/>
          </p:nvSpPr>
          <p:spPr bwMode="auto">
            <a:xfrm flipH="1">
              <a:off x="2218" y="3173"/>
              <a:ext cx="3106" cy="1056"/>
            </a:xfrm>
            <a:prstGeom prst="line">
              <a:avLst/>
            </a:prstGeom>
            <a:noFill/>
            <a:ln w="28575">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buClr>
                  <a:srgbClr val="000000"/>
                </a:buClr>
                <a:defRPr/>
              </a:pPr>
              <a:endParaRPr lang="en-US">
                <a:solidFill>
                  <a:srgbClr val="000000"/>
                </a:solidFill>
              </a:endParaRPr>
            </a:p>
          </p:txBody>
        </p:sp>
      </p:grpSp>
      <p:grpSp>
        <p:nvGrpSpPr>
          <p:cNvPr id="23" name="Group 58">
            <a:extLst>
              <a:ext uri="{FF2B5EF4-FFF2-40B4-BE49-F238E27FC236}">
                <a16:creationId xmlns:a16="http://schemas.microsoft.com/office/drawing/2014/main" id="{1ABAF647-6606-3A4D-8953-6D280C22DE66}"/>
              </a:ext>
            </a:extLst>
          </p:cNvPr>
          <p:cNvGrpSpPr>
            <a:grpSpLocks/>
          </p:cNvGrpSpPr>
          <p:nvPr/>
        </p:nvGrpSpPr>
        <p:grpSpPr bwMode="auto">
          <a:xfrm>
            <a:off x="8346696" y="5357812"/>
            <a:ext cx="2246314" cy="1320800"/>
            <a:chOff x="173" y="2805"/>
            <a:chExt cx="1415" cy="832"/>
          </a:xfrm>
        </p:grpSpPr>
        <p:sp>
          <p:nvSpPr>
            <p:cNvPr id="24" name="AutoShape 59">
              <a:extLst>
                <a:ext uri="{FF2B5EF4-FFF2-40B4-BE49-F238E27FC236}">
                  <a16:creationId xmlns:a16="http://schemas.microsoft.com/office/drawing/2014/main" id="{98A52594-3A80-A04D-8A35-3AA6721C75AF}"/>
                </a:ext>
              </a:extLst>
            </p:cNvPr>
            <p:cNvSpPr>
              <a:spLocks noChangeArrowheads="1"/>
            </p:cNvSpPr>
            <p:nvPr/>
          </p:nvSpPr>
          <p:spPr bwMode="auto">
            <a:xfrm>
              <a:off x="173" y="2805"/>
              <a:ext cx="463" cy="426"/>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cxnSp>
          <p:nvCxnSpPr>
            <p:cNvPr id="25" name="AutoShape 60">
              <a:extLst>
                <a:ext uri="{FF2B5EF4-FFF2-40B4-BE49-F238E27FC236}">
                  <a16:creationId xmlns:a16="http://schemas.microsoft.com/office/drawing/2014/main" id="{FD8051B5-1B88-E14E-8AD2-583AFEB20062}"/>
                </a:ext>
              </a:extLst>
            </p:cNvPr>
            <p:cNvCxnSpPr>
              <a:cxnSpLocks noChangeShapeType="1"/>
              <a:stCxn id="24" idx="3"/>
              <a:endCxn id="26" idx="1"/>
            </p:cNvCxnSpPr>
            <p:nvPr/>
          </p:nvCxnSpPr>
          <p:spPr bwMode="auto">
            <a:xfrm>
              <a:off x="636" y="3018"/>
              <a:ext cx="489" cy="406"/>
            </a:xfrm>
            <a:prstGeom prst="bentConnector3">
              <a:avLst>
                <a:gd name="adj1" fmla="val 50000"/>
              </a:avLst>
            </a:prstGeom>
            <a:noFill/>
            <a:ln w="127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6" name="AutoShape 61">
              <a:extLst>
                <a:ext uri="{FF2B5EF4-FFF2-40B4-BE49-F238E27FC236}">
                  <a16:creationId xmlns:a16="http://schemas.microsoft.com/office/drawing/2014/main" id="{60E9CFB6-3711-464E-99F7-3AAF93574EA1}"/>
                </a:ext>
              </a:extLst>
            </p:cNvPr>
            <p:cNvSpPr>
              <a:spLocks noChangeArrowheads="1"/>
            </p:cNvSpPr>
            <p:nvPr/>
          </p:nvSpPr>
          <p:spPr bwMode="auto">
            <a:xfrm>
              <a:off x="1125" y="3211"/>
              <a:ext cx="463" cy="426"/>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grpSp>
      <p:sp>
        <p:nvSpPr>
          <p:cNvPr id="4" name="TextBox 3">
            <a:extLst>
              <a:ext uri="{FF2B5EF4-FFF2-40B4-BE49-F238E27FC236}">
                <a16:creationId xmlns:a16="http://schemas.microsoft.com/office/drawing/2014/main" id="{5DD9E784-A8F2-C54A-86FA-271CB538E860}"/>
              </a:ext>
            </a:extLst>
          </p:cNvPr>
          <p:cNvSpPr txBox="1"/>
          <p:nvPr/>
        </p:nvSpPr>
        <p:spPr>
          <a:xfrm>
            <a:off x="821738" y="741965"/>
            <a:ext cx="10677837" cy="830997"/>
          </a:xfrm>
          <a:prstGeom prst="rect">
            <a:avLst/>
          </a:prstGeom>
          <a:noFill/>
        </p:spPr>
        <p:txBody>
          <a:bodyPr wrap="square" rtlCol="0">
            <a:spAutoFit/>
          </a:bodyPr>
          <a:lstStyle/>
          <a:p>
            <a:pPr eaLnBrk="0" hangingPunct="0">
              <a:buClr>
                <a:srgbClr val="000000"/>
              </a:buClr>
            </a:pPr>
            <a:r>
              <a:rPr lang="en-US" sz="2400" dirty="0">
                <a:solidFill>
                  <a:srgbClr val="000000"/>
                </a:solidFill>
                <a:latin typeface="Arial" charset="0"/>
                <a:ea typeface="ＭＳ Ｐゴシック" charset="0"/>
                <a:cs typeface="ＭＳ Ｐゴシック" charset="0"/>
              </a:rPr>
              <a:t>Later, redrew it with </a:t>
            </a:r>
            <a:r>
              <a:rPr lang="en-US" sz="2400" i="1" dirty="0">
                <a:solidFill>
                  <a:srgbClr val="000000"/>
                </a:solidFill>
                <a:latin typeface="Arial" charset="0"/>
                <a:ea typeface="ＭＳ Ｐゴシック" charset="0"/>
                <a:cs typeface="ＭＳ Ｐゴシック" charset="0"/>
              </a:rPr>
              <a:t>Lucidchart</a:t>
            </a:r>
            <a:r>
              <a:rPr lang="en-US" sz="2400" dirty="0">
                <a:solidFill>
                  <a:srgbClr val="000000"/>
                </a:solidFill>
                <a:latin typeface="Arial" charset="0"/>
                <a:ea typeface="ＭＳ Ｐゴシック" charset="0"/>
                <a:cs typeface="ＭＳ Ｐゴシック" charset="0"/>
              </a:rPr>
              <a:t> (</a:t>
            </a:r>
            <a:r>
              <a:rPr lang="en-US" sz="2400" dirty="0" err="1">
                <a:solidFill>
                  <a:srgbClr val="000000"/>
                </a:solidFill>
                <a:latin typeface="Arial" charset="0"/>
                <a:ea typeface="ＭＳ Ｐゴシック" charset="0"/>
                <a:cs typeface="ＭＳ Ｐゴシック" charset="0"/>
              </a:rPr>
              <a:t>www.lucidchart.com</a:t>
            </a:r>
            <a:r>
              <a:rPr lang="en-US" sz="2400" dirty="0">
                <a:solidFill>
                  <a:srgbClr val="000000"/>
                </a:solidFill>
                <a:latin typeface="Arial" charset="0"/>
                <a:ea typeface="ＭＳ Ｐゴシック" charset="0"/>
                <a:cs typeface="ＭＳ Ｐゴシック" charset="0"/>
              </a:rPr>
              <a:t>) – </a:t>
            </a:r>
            <a:br>
              <a:rPr lang="en-US" sz="24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add </a:t>
            </a:r>
            <a:r>
              <a:rPr lang="en-US" sz="2400" dirty="0" err="1">
                <a:solidFill>
                  <a:srgbClr val="000000"/>
                </a:solidFill>
                <a:latin typeface="Arial" charset="0"/>
                <a:ea typeface="ＭＳ Ｐゴシック" charset="0"/>
                <a:cs typeface="ＭＳ Ｐゴシック" charset="0"/>
              </a:rPr>
              <a:t>rigour</a:t>
            </a:r>
            <a:r>
              <a:rPr lang="en-US" sz="2400" dirty="0">
                <a:solidFill>
                  <a:srgbClr val="000000"/>
                </a:solidFill>
                <a:latin typeface="Arial" charset="0"/>
                <a:ea typeface="ＭＳ Ｐゴシック" charset="0"/>
                <a:cs typeface="ＭＳ Ｐゴシック" charset="0"/>
              </a:rPr>
              <a:t>, but still focus on flow and simplicity.  </a:t>
            </a:r>
          </a:p>
        </p:txBody>
      </p:sp>
    </p:spTree>
    <p:extLst>
      <p:ext uri="{BB962C8B-B14F-4D97-AF65-F5344CB8AC3E}">
        <p14:creationId xmlns:p14="http://schemas.microsoft.com/office/powerpoint/2010/main" val="15607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par>
                                <p:cTn id="18" presetID="9"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t>Processes and functions – three key points</a:t>
            </a:r>
          </a:p>
        </p:txBody>
      </p:sp>
      <p:grpSp>
        <p:nvGrpSpPr>
          <p:cNvPr id="37891" name="Group 3"/>
          <p:cNvGrpSpPr>
            <a:grpSpLocks/>
          </p:cNvGrpSpPr>
          <p:nvPr/>
        </p:nvGrpSpPr>
        <p:grpSpPr bwMode="auto">
          <a:xfrm>
            <a:off x="2189166" y="779463"/>
            <a:ext cx="6821487" cy="2552700"/>
            <a:chOff x="746" y="763"/>
            <a:chExt cx="4297" cy="1608"/>
          </a:xfrm>
        </p:grpSpPr>
        <p:sp>
          <p:nvSpPr>
            <p:cNvPr id="37911" name="Line 4"/>
            <p:cNvSpPr>
              <a:spLocks noChangeShapeType="1"/>
            </p:cNvSpPr>
            <p:nvPr/>
          </p:nvSpPr>
          <p:spPr bwMode="auto">
            <a:xfrm flipV="1">
              <a:off x="2855" y="1003"/>
              <a:ext cx="0" cy="24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12" name="Line 5"/>
            <p:cNvSpPr>
              <a:spLocks noChangeShapeType="1"/>
            </p:cNvSpPr>
            <p:nvPr/>
          </p:nvSpPr>
          <p:spPr bwMode="auto">
            <a:xfrm>
              <a:off x="1986" y="1243"/>
              <a:ext cx="0" cy="19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13" name="Line 6"/>
            <p:cNvSpPr>
              <a:spLocks noChangeShapeType="1"/>
            </p:cNvSpPr>
            <p:nvPr/>
          </p:nvSpPr>
          <p:spPr bwMode="auto">
            <a:xfrm>
              <a:off x="2858" y="1243"/>
              <a:ext cx="0" cy="19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14" name="Line 7"/>
            <p:cNvSpPr>
              <a:spLocks noChangeShapeType="1"/>
            </p:cNvSpPr>
            <p:nvPr/>
          </p:nvSpPr>
          <p:spPr bwMode="auto">
            <a:xfrm>
              <a:off x="3722" y="1243"/>
              <a:ext cx="0" cy="19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15" name="Line 8"/>
            <p:cNvSpPr>
              <a:spLocks noChangeShapeType="1"/>
            </p:cNvSpPr>
            <p:nvPr/>
          </p:nvSpPr>
          <p:spPr bwMode="auto">
            <a:xfrm>
              <a:off x="4586" y="1243"/>
              <a:ext cx="0" cy="19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16" name="Line 9"/>
            <p:cNvSpPr>
              <a:spLocks noChangeShapeType="1"/>
            </p:cNvSpPr>
            <p:nvPr/>
          </p:nvSpPr>
          <p:spPr bwMode="auto">
            <a:xfrm>
              <a:off x="1082" y="1243"/>
              <a:ext cx="0" cy="19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17" name="AutoShape 10"/>
            <p:cNvSpPr>
              <a:spLocks noChangeArrowheads="1"/>
            </p:cNvSpPr>
            <p:nvPr/>
          </p:nvSpPr>
          <p:spPr bwMode="auto">
            <a:xfrm>
              <a:off x="746" y="1339"/>
              <a:ext cx="783" cy="1032"/>
            </a:xfrm>
            <a:prstGeom prst="flowChartAlternateProcess">
              <a:avLst/>
            </a:prstGeom>
            <a:solidFill>
              <a:srgbClr val="0066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0" rIns="0" anchorCtr="1"/>
            <a:lstStyle/>
            <a:p>
              <a:pPr algn="ctr" eaLnBrk="0" fontAlgn="base" hangingPunct="0">
                <a:spcBef>
                  <a:spcPct val="0"/>
                </a:spcBef>
                <a:spcAft>
                  <a:spcPct val="0"/>
                </a:spcAft>
                <a:defRPr/>
              </a:pPr>
              <a:r>
                <a:rPr lang="en-US" sz="1600" b="1" dirty="0">
                  <a:solidFill>
                    <a:srgbClr val="FFFFFF"/>
                  </a:solidFill>
                  <a:latin typeface="Arial" charset="0"/>
                  <a:ea typeface="ＭＳ Ｐゴシック" charset="0"/>
                </a:rPr>
                <a:t>Customer</a:t>
              </a:r>
            </a:p>
          </p:txBody>
        </p:sp>
        <p:sp>
          <p:nvSpPr>
            <p:cNvPr id="37918" name="AutoShape 11"/>
            <p:cNvSpPr>
              <a:spLocks noChangeArrowheads="1"/>
            </p:cNvSpPr>
            <p:nvPr/>
          </p:nvSpPr>
          <p:spPr bwMode="auto">
            <a:xfrm>
              <a:off x="1610" y="1339"/>
              <a:ext cx="733" cy="1032"/>
            </a:xfrm>
            <a:prstGeom prst="flowChartAlternateProcess">
              <a:avLst/>
            </a:prstGeom>
            <a:solidFill>
              <a:srgbClr val="CC009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1"/>
            <a:lstStyle/>
            <a:p>
              <a:pPr algn="ctr" eaLnBrk="0" fontAlgn="base" hangingPunct="0">
                <a:spcBef>
                  <a:spcPct val="0"/>
                </a:spcBef>
                <a:spcAft>
                  <a:spcPct val="0"/>
                </a:spcAft>
                <a:defRPr/>
              </a:pPr>
              <a:r>
                <a:rPr lang="en-US" sz="1600" b="1">
                  <a:solidFill>
                    <a:srgbClr val="FFFFFF"/>
                  </a:solidFill>
                  <a:latin typeface="Arial" charset="0"/>
                  <a:ea typeface="ＭＳ Ｐゴシック" charset="0"/>
                </a:rPr>
                <a:t>Front Office</a:t>
              </a:r>
            </a:p>
          </p:txBody>
        </p:sp>
        <p:sp>
          <p:nvSpPr>
            <p:cNvPr id="37919" name="AutoShape 12"/>
            <p:cNvSpPr>
              <a:spLocks noChangeArrowheads="1"/>
            </p:cNvSpPr>
            <p:nvPr/>
          </p:nvSpPr>
          <p:spPr bwMode="auto">
            <a:xfrm>
              <a:off x="2474" y="1339"/>
              <a:ext cx="733" cy="1032"/>
            </a:xfrm>
            <a:prstGeom prst="flowChartAlternateProcess">
              <a:avLst/>
            </a:prstGeom>
            <a:solidFill>
              <a:srgbClr val="008080"/>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1"/>
            <a:lstStyle/>
            <a:p>
              <a:pPr algn="ctr" eaLnBrk="0" fontAlgn="base" hangingPunct="0">
                <a:spcBef>
                  <a:spcPct val="0"/>
                </a:spcBef>
                <a:spcAft>
                  <a:spcPct val="0"/>
                </a:spcAft>
                <a:defRPr/>
              </a:pPr>
              <a:r>
                <a:rPr lang="en-US" sz="1600" b="1" dirty="0">
                  <a:solidFill>
                    <a:srgbClr val="FFFFFF"/>
                  </a:solidFill>
                  <a:latin typeface="Arial" charset="0"/>
                  <a:ea typeface="ＭＳ Ｐゴシック" charset="0"/>
                </a:rPr>
                <a:t>Finance</a:t>
              </a:r>
            </a:p>
          </p:txBody>
        </p:sp>
        <p:sp>
          <p:nvSpPr>
            <p:cNvPr id="37920" name="AutoShape 13"/>
            <p:cNvSpPr>
              <a:spLocks noChangeArrowheads="1"/>
            </p:cNvSpPr>
            <p:nvPr/>
          </p:nvSpPr>
          <p:spPr bwMode="auto">
            <a:xfrm>
              <a:off x="3338" y="1339"/>
              <a:ext cx="733" cy="1032"/>
            </a:xfrm>
            <a:prstGeom prst="flowChartAlternateProcess">
              <a:avLst/>
            </a:prstGeom>
            <a:solidFill>
              <a:srgbClr val="99009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1"/>
            <a:lstStyle/>
            <a:p>
              <a:pPr algn="ctr" eaLnBrk="0" fontAlgn="base" hangingPunct="0">
                <a:spcBef>
                  <a:spcPct val="0"/>
                </a:spcBef>
                <a:spcAft>
                  <a:spcPct val="0"/>
                </a:spcAft>
                <a:defRPr/>
              </a:pPr>
              <a:r>
                <a:rPr lang="en-US" sz="1600" b="1" dirty="0">
                  <a:solidFill>
                    <a:srgbClr val="FFFFFF"/>
                  </a:solidFill>
                  <a:latin typeface="Arial" charset="0"/>
                  <a:ea typeface="ＭＳ Ｐゴシック" charset="0"/>
                </a:rPr>
                <a:t>Back Office</a:t>
              </a:r>
            </a:p>
          </p:txBody>
        </p:sp>
        <p:sp>
          <p:nvSpPr>
            <p:cNvPr id="37921" name="AutoShape 14"/>
            <p:cNvSpPr>
              <a:spLocks noChangeArrowheads="1"/>
            </p:cNvSpPr>
            <p:nvPr/>
          </p:nvSpPr>
          <p:spPr bwMode="auto">
            <a:xfrm>
              <a:off x="4177" y="1339"/>
              <a:ext cx="866" cy="1032"/>
            </a:xfrm>
            <a:prstGeom prst="flowChartAlternateProcess">
              <a:avLst/>
            </a:prstGeom>
            <a:solidFill>
              <a:srgbClr val="0033CC"/>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0" rIns="0" anchorCtr="1"/>
            <a:lstStyle/>
            <a:p>
              <a:pPr algn="ctr" eaLnBrk="0" fontAlgn="base" hangingPunct="0">
                <a:spcBef>
                  <a:spcPct val="0"/>
                </a:spcBef>
                <a:spcAft>
                  <a:spcPct val="0"/>
                </a:spcAft>
                <a:defRPr/>
              </a:pPr>
              <a:r>
                <a:rPr lang="en-US" sz="1600" b="1">
                  <a:solidFill>
                    <a:srgbClr val="FFFFFF"/>
                  </a:solidFill>
                  <a:latin typeface="Arial" charset="0"/>
                  <a:ea typeface="ＭＳ Ｐゴシック" charset="0"/>
                </a:rPr>
                <a:t>Operations</a:t>
              </a:r>
            </a:p>
          </p:txBody>
        </p:sp>
        <p:sp>
          <p:nvSpPr>
            <p:cNvPr id="37922" name="AutoShape 15"/>
            <p:cNvSpPr>
              <a:spLocks noChangeArrowheads="1"/>
            </p:cNvSpPr>
            <p:nvPr/>
          </p:nvSpPr>
          <p:spPr bwMode="auto">
            <a:xfrm>
              <a:off x="2320" y="763"/>
              <a:ext cx="1034" cy="336"/>
            </a:xfrm>
            <a:prstGeom prst="flowChartAlternateProcess">
              <a:avLst/>
            </a:prstGeom>
            <a:solidFill>
              <a:srgbClr val="002060"/>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tIns="0" bIns="0" anchorCtr="1"/>
            <a:lstStyle/>
            <a:p>
              <a:pPr algn="ctr" eaLnBrk="0" fontAlgn="base" hangingPunct="0">
                <a:spcBef>
                  <a:spcPct val="0"/>
                </a:spcBef>
                <a:spcAft>
                  <a:spcPct val="0"/>
                </a:spcAft>
                <a:defRPr/>
              </a:pPr>
              <a:r>
                <a:rPr lang="en-US" sz="1600" b="1" dirty="0">
                  <a:solidFill>
                    <a:srgbClr val="FFFFFF"/>
                  </a:solidFill>
                  <a:latin typeface="Arial" charset="0"/>
                  <a:ea typeface="ＭＳ Ｐゴシック" charset="0"/>
                </a:rPr>
                <a:t>Regulatory Agency</a:t>
              </a:r>
            </a:p>
          </p:txBody>
        </p:sp>
        <p:sp>
          <p:nvSpPr>
            <p:cNvPr id="37923" name="Line 16"/>
            <p:cNvSpPr>
              <a:spLocks noChangeShapeType="1"/>
            </p:cNvSpPr>
            <p:nvPr/>
          </p:nvSpPr>
          <p:spPr bwMode="auto">
            <a:xfrm>
              <a:off x="1082" y="1243"/>
              <a:ext cx="3502"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grpSp>
      <p:sp>
        <p:nvSpPr>
          <p:cNvPr id="1976337" name="AutoShape 17"/>
          <p:cNvSpPr>
            <a:spLocks noChangeArrowheads="1"/>
          </p:cNvSpPr>
          <p:nvPr/>
        </p:nvSpPr>
        <p:spPr bwMode="auto">
          <a:xfrm>
            <a:off x="2033588" y="2441922"/>
            <a:ext cx="7085012" cy="576263"/>
          </a:xfrm>
          <a:prstGeom prst="flowChartAlternateProcess">
            <a:avLst/>
          </a:prstGeom>
          <a:solidFill>
            <a:srgbClr val="CCFF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2400">
                <a:solidFill>
                  <a:srgbClr val="000000"/>
                </a:solidFill>
                <a:latin typeface="Arial" charset="0"/>
                <a:ea typeface="ＭＳ Ｐゴシック" charset="0"/>
              </a:rPr>
              <a:t>Issue Operating Permit</a:t>
            </a:r>
          </a:p>
        </p:txBody>
      </p:sp>
      <p:sp>
        <p:nvSpPr>
          <p:cNvPr id="1976338" name="Line 18"/>
          <p:cNvSpPr>
            <a:spLocks noChangeShapeType="1"/>
          </p:cNvSpPr>
          <p:nvPr/>
        </p:nvSpPr>
        <p:spPr bwMode="auto">
          <a:xfrm flipH="1">
            <a:off x="2147891" y="2765425"/>
            <a:ext cx="1693862" cy="0"/>
          </a:xfrm>
          <a:prstGeom prst="line">
            <a:avLst/>
          </a:prstGeom>
          <a:noFill/>
          <a:ln w="25400">
            <a:solidFill>
              <a:schemeClr val="tx1"/>
            </a:solidFill>
            <a:round/>
            <a:headEnd type="none" w="sm" len="sm"/>
            <a:tailEnd type="none"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1976339" name="Line 19"/>
          <p:cNvSpPr>
            <a:spLocks noChangeShapeType="1"/>
          </p:cNvSpPr>
          <p:nvPr/>
        </p:nvSpPr>
        <p:spPr bwMode="auto">
          <a:xfrm>
            <a:off x="7297738" y="2765425"/>
            <a:ext cx="1511300" cy="0"/>
          </a:xfrm>
          <a:prstGeom prst="line">
            <a:avLst/>
          </a:prstGeom>
          <a:noFill/>
          <a:ln w="25400">
            <a:solidFill>
              <a:schemeClr val="tx1"/>
            </a:solidFill>
            <a:round/>
            <a:headEnd type="none" w="sm" len="sm"/>
            <a:tailEnd type="arrow"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1976340" name="Rectangle 20"/>
          <p:cNvSpPr>
            <a:spLocks noChangeArrowheads="1"/>
          </p:cNvSpPr>
          <p:nvPr/>
        </p:nvSpPr>
        <p:spPr bwMode="auto">
          <a:xfrm>
            <a:off x="2098676" y="3635722"/>
            <a:ext cx="8462963" cy="1890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eaLnBrk="0" fontAlgn="base" hangingPunct="0">
              <a:spcBef>
                <a:spcPct val="20000"/>
              </a:spcBef>
              <a:spcAft>
                <a:spcPct val="0"/>
              </a:spcAft>
              <a:buClr>
                <a:srgbClr val="000000"/>
              </a:buClr>
              <a:buFont typeface="Wingdings" pitchFamily="2" charset="2"/>
              <a:buChar char="§"/>
              <a:defRPr/>
            </a:pPr>
            <a:r>
              <a:rPr lang="en-US" sz="2400" dirty="0">
                <a:solidFill>
                  <a:srgbClr val="000000"/>
                </a:solidFill>
                <a:latin typeface="Arial" charset="0"/>
                <a:ea typeface="ＭＳ Ｐゴシック" charset="0"/>
              </a:rPr>
              <a:t>The first step in managing processes is to </a:t>
            </a:r>
            <a:br>
              <a:rPr lang="en-US" sz="2400" dirty="0">
                <a:solidFill>
                  <a:srgbClr val="000000"/>
                </a:solidFill>
                <a:latin typeface="Arial" charset="0"/>
                <a:ea typeface="ＭＳ Ｐゴシック" charset="0"/>
              </a:rPr>
            </a:br>
            <a:r>
              <a:rPr lang="en-US" sz="2400" i="1" dirty="0">
                <a:solidFill>
                  <a:srgbClr val="000000"/>
                </a:solidFill>
                <a:latin typeface="Arial" charset="0"/>
                <a:ea typeface="ＭＳ Ｐゴシック" charset="0"/>
              </a:rPr>
              <a:t>determine what they are</a:t>
            </a:r>
            <a:r>
              <a:rPr lang="en-US" sz="2400" dirty="0">
                <a:solidFill>
                  <a:srgbClr val="000000"/>
                </a:solidFill>
                <a:latin typeface="Arial" charset="0"/>
                <a:ea typeface="ＭＳ Ｐゴシック" charset="0"/>
              </a:rPr>
              <a:t> – they don</a:t>
            </a:r>
            <a:r>
              <a:rPr lang="uk-UA" sz="2400" dirty="0">
                <a:solidFill>
                  <a:srgbClr val="000000"/>
                </a:solidFill>
                <a:latin typeface="Arial" charset="0"/>
                <a:ea typeface="ＭＳ Ｐゴシック" charset="0"/>
              </a:rPr>
              <a:t>'</a:t>
            </a:r>
            <a:r>
              <a:rPr lang="en-US" sz="2400" dirty="0">
                <a:solidFill>
                  <a:srgbClr val="000000"/>
                </a:solidFill>
                <a:latin typeface="Arial" charset="0"/>
                <a:ea typeface="ＭＳ Ｐゴシック" charset="0"/>
              </a:rPr>
              <a:t>t identify themselves</a:t>
            </a:r>
          </a:p>
          <a:p>
            <a:pPr marL="342900" indent="-342900" eaLnBrk="0" fontAlgn="base" hangingPunct="0">
              <a:spcBef>
                <a:spcPct val="20000"/>
              </a:spcBef>
              <a:spcAft>
                <a:spcPct val="0"/>
              </a:spcAft>
              <a:buClr>
                <a:srgbClr val="000000"/>
              </a:buClr>
              <a:buFont typeface="Wingdings" pitchFamily="2" charset="2"/>
              <a:buChar char="§"/>
              <a:defRPr/>
            </a:pPr>
            <a:r>
              <a:rPr lang="en-US" sz="2400" dirty="0">
                <a:solidFill>
                  <a:srgbClr val="000000"/>
                </a:solidFill>
                <a:latin typeface="Arial" charset="0"/>
                <a:ea typeface="ＭＳ Ｐゴシック" charset="0"/>
              </a:rPr>
              <a:t>Performance goals for the functions must </a:t>
            </a:r>
            <a:r>
              <a:rPr lang="en-US" sz="2400" i="1" dirty="0">
                <a:solidFill>
                  <a:srgbClr val="000000"/>
                </a:solidFill>
                <a:latin typeface="Arial" charset="0"/>
                <a:ea typeface="ＭＳ Ｐゴシック" charset="0"/>
              </a:rPr>
              <a:t>align with</a:t>
            </a:r>
            <a:r>
              <a:rPr lang="en-US" sz="2400" dirty="0">
                <a:solidFill>
                  <a:srgbClr val="000000"/>
                </a:solidFill>
                <a:latin typeface="Arial" charset="0"/>
                <a:ea typeface="ＭＳ Ｐゴシック" charset="0"/>
              </a:rPr>
              <a:t> (or be </a:t>
            </a:r>
            <a:r>
              <a:rPr lang="en-US" sz="2400" i="1" dirty="0">
                <a:solidFill>
                  <a:srgbClr val="000000"/>
                </a:solidFill>
                <a:latin typeface="Arial" charset="0"/>
                <a:ea typeface="ＭＳ Ｐゴシック" charset="0"/>
              </a:rPr>
              <a:t>balanced against</a:t>
            </a:r>
            <a:r>
              <a:rPr lang="en-US" sz="2400" dirty="0">
                <a:solidFill>
                  <a:srgbClr val="000000"/>
                </a:solidFill>
                <a:latin typeface="Arial" charset="0"/>
                <a:ea typeface="ＭＳ Ｐゴシック" charset="0"/>
              </a:rPr>
              <a:t>) the performance goals of the process</a:t>
            </a:r>
          </a:p>
          <a:p>
            <a:pPr marL="342900" indent="-342900" eaLnBrk="0" fontAlgn="base" hangingPunct="0">
              <a:spcBef>
                <a:spcPct val="20000"/>
              </a:spcBef>
              <a:spcAft>
                <a:spcPct val="0"/>
              </a:spcAft>
              <a:buClr>
                <a:srgbClr val="000000"/>
              </a:buClr>
              <a:buFont typeface="Wingdings" pitchFamily="2" charset="2"/>
              <a:buChar char="§"/>
              <a:defRPr/>
            </a:pPr>
            <a:r>
              <a:rPr lang="en-US" sz="2400" dirty="0">
                <a:solidFill>
                  <a:srgbClr val="000000"/>
                </a:solidFill>
                <a:latin typeface="Arial" charset="0"/>
                <a:ea typeface="ＭＳ Ｐゴシック" charset="0"/>
              </a:rPr>
              <a:t>Processes need an</a:t>
            </a:r>
            <a:r>
              <a:rPr lang="en-US" sz="2400" i="1" dirty="0">
                <a:solidFill>
                  <a:srgbClr val="000000"/>
                </a:solidFill>
                <a:latin typeface="Arial" charset="0"/>
                <a:ea typeface="ＭＳ Ｐゴシック" charset="0"/>
              </a:rPr>
              <a:t> owner / steward </a:t>
            </a:r>
            <a:r>
              <a:rPr lang="en-US" sz="2400" dirty="0">
                <a:solidFill>
                  <a:srgbClr val="000000"/>
                </a:solidFill>
                <a:latin typeface="Arial" charset="0"/>
                <a:ea typeface="ＭＳ Ｐゴシック" charset="0"/>
              </a:rPr>
              <a:t>to set direction, ensure alignment, and resolve conflict</a:t>
            </a:r>
            <a:endParaRPr lang="en-US" sz="2400" i="1" dirty="0">
              <a:solidFill>
                <a:srgbClr val="000000"/>
              </a:solidFill>
              <a:latin typeface="Arial" charset="0"/>
              <a:ea typeface="ＭＳ Ｐゴシック" charset="0"/>
            </a:endParaRPr>
          </a:p>
        </p:txBody>
      </p:sp>
      <p:sp>
        <p:nvSpPr>
          <p:cNvPr id="1976341" name="Rectangle 21"/>
          <p:cNvSpPr>
            <a:spLocks noChangeArrowheads="1"/>
          </p:cNvSpPr>
          <p:nvPr/>
        </p:nvSpPr>
        <p:spPr bwMode="auto">
          <a:xfrm>
            <a:off x="2178050" y="6199189"/>
            <a:ext cx="7861300" cy="400752"/>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gn="ctr" eaLnBrk="0" fontAlgn="base" hangingPunct="0">
              <a:lnSpc>
                <a:spcPct val="80000"/>
              </a:lnSpc>
              <a:spcBef>
                <a:spcPct val="20000"/>
              </a:spcBef>
              <a:spcAft>
                <a:spcPct val="0"/>
              </a:spcAft>
              <a:buClr>
                <a:srgbClr val="000000"/>
              </a:buClr>
              <a:defRPr/>
            </a:pPr>
            <a:r>
              <a:rPr lang="en-US" sz="2400" i="1" dirty="0">
                <a:solidFill>
                  <a:srgbClr val="000000"/>
                </a:solidFill>
                <a:latin typeface="Arial" charset="0"/>
                <a:ea typeface="ＭＳ Ｐゴシック" charset="0"/>
              </a:rPr>
              <a:t>It takes concerted effort – nothing happens by accident</a:t>
            </a:r>
          </a:p>
        </p:txBody>
      </p:sp>
      <p:grpSp>
        <p:nvGrpSpPr>
          <p:cNvPr id="1976342" name="Group 22"/>
          <p:cNvGrpSpPr>
            <a:grpSpLocks/>
          </p:cNvGrpSpPr>
          <p:nvPr/>
        </p:nvGrpSpPr>
        <p:grpSpPr bwMode="auto">
          <a:xfrm>
            <a:off x="7659692" y="1105247"/>
            <a:ext cx="1311275" cy="663575"/>
            <a:chOff x="3865" y="696"/>
            <a:chExt cx="826" cy="418"/>
          </a:xfrm>
        </p:grpSpPr>
        <p:sp>
          <p:nvSpPr>
            <p:cNvPr id="37909" name="Line 23"/>
            <p:cNvSpPr>
              <a:spLocks noChangeShapeType="1"/>
            </p:cNvSpPr>
            <p:nvPr/>
          </p:nvSpPr>
          <p:spPr bwMode="auto">
            <a:xfrm flipV="1">
              <a:off x="3865" y="697"/>
              <a:ext cx="417" cy="417"/>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10" name="Line 24"/>
            <p:cNvSpPr>
              <a:spLocks noChangeShapeType="1"/>
            </p:cNvSpPr>
            <p:nvPr/>
          </p:nvSpPr>
          <p:spPr bwMode="auto">
            <a:xfrm flipH="1" flipV="1">
              <a:off x="4282" y="696"/>
              <a:ext cx="409" cy="409"/>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grpSp>
      <p:grpSp>
        <p:nvGrpSpPr>
          <p:cNvPr id="1976345" name="Group 25"/>
          <p:cNvGrpSpPr>
            <a:grpSpLocks/>
          </p:cNvGrpSpPr>
          <p:nvPr/>
        </p:nvGrpSpPr>
        <p:grpSpPr bwMode="auto">
          <a:xfrm rot="5400000">
            <a:off x="8942553" y="2603674"/>
            <a:ext cx="536575" cy="244475"/>
            <a:chOff x="3865" y="696"/>
            <a:chExt cx="826" cy="418"/>
          </a:xfrm>
        </p:grpSpPr>
        <p:sp>
          <p:nvSpPr>
            <p:cNvPr id="37907" name="Line 26"/>
            <p:cNvSpPr>
              <a:spLocks noChangeShapeType="1"/>
            </p:cNvSpPr>
            <p:nvPr/>
          </p:nvSpPr>
          <p:spPr bwMode="auto">
            <a:xfrm flipV="1">
              <a:off x="3865" y="697"/>
              <a:ext cx="417" cy="417"/>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08" name="Line 27"/>
            <p:cNvSpPr>
              <a:spLocks noChangeShapeType="1"/>
            </p:cNvSpPr>
            <p:nvPr/>
          </p:nvSpPr>
          <p:spPr bwMode="auto">
            <a:xfrm flipH="1" flipV="1">
              <a:off x="4282" y="696"/>
              <a:ext cx="409" cy="409"/>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grpSp>
      <p:sp>
        <p:nvSpPr>
          <p:cNvPr id="1976348" name="Rectangle 28"/>
          <p:cNvSpPr>
            <a:spLocks noChangeArrowheads="1"/>
          </p:cNvSpPr>
          <p:nvPr/>
        </p:nvSpPr>
        <p:spPr bwMode="auto">
          <a:xfrm>
            <a:off x="7461255" y="798513"/>
            <a:ext cx="17335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buClr>
                <a:srgbClr val="000000"/>
              </a:buClr>
              <a:defRPr/>
            </a:pPr>
            <a:r>
              <a:rPr lang="en-US" sz="1600" b="1" i="1">
                <a:solidFill>
                  <a:srgbClr val="000000"/>
                </a:solidFill>
                <a:latin typeface="Arial" charset="0"/>
                <a:ea typeface="ＭＳ Ｐゴシック" charset="0"/>
              </a:rPr>
              <a:t>Has an owner!</a:t>
            </a:r>
          </a:p>
        </p:txBody>
      </p:sp>
      <p:sp>
        <p:nvSpPr>
          <p:cNvPr id="1976349" name="Rectangle 29"/>
          <p:cNvSpPr>
            <a:spLocks noChangeArrowheads="1"/>
          </p:cNvSpPr>
          <p:nvPr/>
        </p:nvSpPr>
        <p:spPr bwMode="auto">
          <a:xfrm>
            <a:off x="9388483" y="2457797"/>
            <a:ext cx="1203325"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buClr>
                <a:srgbClr val="000000"/>
              </a:buClr>
              <a:defRPr/>
            </a:pPr>
            <a:r>
              <a:rPr lang="en-US" sz="1600" b="1" i="1">
                <a:solidFill>
                  <a:srgbClr val="000000"/>
                </a:solidFill>
                <a:latin typeface="Arial" charset="0"/>
                <a:ea typeface="ＭＳ Ｐゴシック" charset="0"/>
              </a:rPr>
              <a:t>Needs an owner!</a:t>
            </a:r>
          </a:p>
        </p:txBody>
      </p:sp>
      <p:grpSp>
        <p:nvGrpSpPr>
          <p:cNvPr id="1976350" name="Group 30"/>
          <p:cNvGrpSpPr>
            <a:grpSpLocks/>
          </p:cNvGrpSpPr>
          <p:nvPr/>
        </p:nvGrpSpPr>
        <p:grpSpPr bwMode="auto">
          <a:xfrm>
            <a:off x="2386018" y="3148013"/>
            <a:ext cx="6375400" cy="0"/>
            <a:chOff x="543" y="1983"/>
            <a:chExt cx="4016" cy="0"/>
          </a:xfrm>
        </p:grpSpPr>
        <p:sp>
          <p:nvSpPr>
            <p:cNvPr id="37902" name="Line 31"/>
            <p:cNvSpPr>
              <a:spLocks noChangeShapeType="1"/>
            </p:cNvSpPr>
            <p:nvPr/>
          </p:nvSpPr>
          <p:spPr bwMode="auto">
            <a:xfrm>
              <a:off x="543" y="1983"/>
              <a:ext cx="552" cy="0"/>
            </a:xfrm>
            <a:prstGeom prst="line">
              <a:avLst/>
            </a:prstGeom>
            <a:noFill/>
            <a:ln w="25400">
              <a:solidFill>
                <a:schemeClr val="tx1"/>
              </a:solidFill>
              <a:round/>
              <a:headEnd type="none" w="sm" len="sm"/>
              <a:tailEnd type="arrow"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03" name="Line 32"/>
            <p:cNvSpPr>
              <a:spLocks noChangeShapeType="1"/>
            </p:cNvSpPr>
            <p:nvPr/>
          </p:nvSpPr>
          <p:spPr bwMode="auto">
            <a:xfrm>
              <a:off x="1373" y="1983"/>
              <a:ext cx="552" cy="0"/>
            </a:xfrm>
            <a:prstGeom prst="line">
              <a:avLst/>
            </a:prstGeom>
            <a:noFill/>
            <a:ln w="25400">
              <a:solidFill>
                <a:schemeClr val="tx1"/>
              </a:solidFill>
              <a:round/>
              <a:headEnd type="none" w="sm" len="sm"/>
              <a:tailEnd type="arrow"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04" name="Line 33"/>
            <p:cNvSpPr>
              <a:spLocks noChangeShapeType="1"/>
            </p:cNvSpPr>
            <p:nvPr/>
          </p:nvSpPr>
          <p:spPr bwMode="auto">
            <a:xfrm>
              <a:off x="2227" y="1983"/>
              <a:ext cx="552" cy="0"/>
            </a:xfrm>
            <a:prstGeom prst="line">
              <a:avLst/>
            </a:prstGeom>
            <a:noFill/>
            <a:ln w="25400">
              <a:solidFill>
                <a:schemeClr val="tx1"/>
              </a:solidFill>
              <a:round/>
              <a:headEnd type="none" w="sm" len="sm"/>
              <a:tailEnd type="arrow"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05" name="Line 34"/>
            <p:cNvSpPr>
              <a:spLocks noChangeShapeType="1"/>
            </p:cNvSpPr>
            <p:nvPr/>
          </p:nvSpPr>
          <p:spPr bwMode="auto">
            <a:xfrm>
              <a:off x="3105" y="1983"/>
              <a:ext cx="552" cy="0"/>
            </a:xfrm>
            <a:prstGeom prst="line">
              <a:avLst/>
            </a:prstGeom>
            <a:noFill/>
            <a:ln w="25400">
              <a:solidFill>
                <a:schemeClr val="tx1"/>
              </a:solidFill>
              <a:round/>
              <a:headEnd type="none" w="sm" len="sm"/>
              <a:tailEnd type="arrow"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37906" name="Line 35"/>
            <p:cNvSpPr>
              <a:spLocks noChangeShapeType="1"/>
            </p:cNvSpPr>
            <p:nvPr/>
          </p:nvSpPr>
          <p:spPr bwMode="auto">
            <a:xfrm>
              <a:off x="4007" y="1983"/>
              <a:ext cx="552" cy="0"/>
            </a:xfrm>
            <a:prstGeom prst="line">
              <a:avLst/>
            </a:prstGeom>
            <a:noFill/>
            <a:ln w="25400">
              <a:solidFill>
                <a:schemeClr val="tx1"/>
              </a:solidFill>
              <a:round/>
              <a:headEnd type="none" w="sm" len="sm"/>
              <a:tailEnd type="arrow"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1046880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6337"/>
                                        </p:tgtEl>
                                        <p:attrNameLst>
                                          <p:attrName>style.visibility</p:attrName>
                                        </p:attrNameLst>
                                      </p:cBhvr>
                                      <p:to>
                                        <p:strVal val="visible"/>
                                      </p:to>
                                    </p:set>
                                    <p:animEffect transition="in" filter="dissolve">
                                      <p:cBhvr>
                                        <p:cTn id="7" dur="500"/>
                                        <p:tgtEl>
                                          <p:spTgt spid="1976337"/>
                                        </p:tgtEl>
                                      </p:cBhvr>
                                    </p:animEffect>
                                  </p:childTnLst>
                                </p:cTn>
                              </p:par>
                              <p:par>
                                <p:cTn id="8" presetID="9" presetClass="entr" presetSubtype="0" fill="hold" nodeType="withEffect">
                                  <p:stCondLst>
                                    <p:cond delay="0"/>
                                  </p:stCondLst>
                                  <p:childTnLst>
                                    <p:set>
                                      <p:cBhvr>
                                        <p:cTn id="9" dur="1" fill="hold">
                                          <p:stCondLst>
                                            <p:cond delay="0"/>
                                          </p:stCondLst>
                                        </p:cTn>
                                        <p:tgtEl>
                                          <p:spTgt spid="1976340">
                                            <p:txEl>
                                              <p:pRg st="0" end="0"/>
                                            </p:txEl>
                                          </p:spTgt>
                                        </p:tgtEl>
                                        <p:attrNameLst>
                                          <p:attrName>style.visibility</p:attrName>
                                        </p:attrNameLst>
                                      </p:cBhvr>
                                      <p:to>
                                        <p:strVal val="visible"/>
                                      </p:to>
                                    </p:set>
                                    <p:animEffect transition="in" filter="dissolve">
                                      <p:cBhvr>
                                        <p:cTn id="10" dur="500"/>
                                        <p:tgtEl>
                                          <p:spTgt spid="1976340">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976340">
                                            <p:txEl>
                                              <p:pRg st="1" end="1"/>
                                            </p:txEl>
                                          </p:spTgt>
                                        </p:tgtEl>
                                        <p:attrNameLst>
                                          <p:attrName>style.visibility</p:attrName>
                                        </p:attrNameLst>
                                      </p:cBhvr>
                                      <p:to>
                                        <p:strVal val="visible"/>
                                      </p:to>
                                    </p:set>
                                    <p:animEffect transition="in" filter="dissolve">
                                      <p:cBhvr>
                                        <p:cTn id="15" dur="500"/>
                                        <p:tgtEl>
                                          <p:spTgt spid="1976340">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76338"/>
                                        </p:tgtEl>
                                        <p:attrNameLst>
                                          <p:attrName>style.visibility</p:attrName>
                                        </p:attrNameLst>
                                      </p:cBhvr>
                                      <p:to>
                                        <p:strVal val="visible"/>
                                      </p:to>
                                    </p:set>
                                    <p:animEffect transition="in" filter="dissolve">
                                      <p:cBhvr>
                                        <p:cTn id="18" dur="500"/>
                                        <p:tgtEl>
                                          <p:spTgt spid="197633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76339"/>
                                        </p:tgtEl>
                                        <p:attrNameLst>
                                          <p:attrName>style.visibility</p:attrName>
                                        </p:attrNameLst>
                                      </p:cBhvr>
                                      <p:to>
                                        <p:strVal val="visible"/>
                                      </p:to>
                                    </p:set>
                                    <p:animEffect transition="in" filter="dissolve">
                                      <p:cBhvr>
                                        <p:cTn id="21" dur="500"/>
                                        <p:tgtEl>
                                          <p:spTgt spid="1976339"/>
                                        </p:tgtEl>
                                      </p:cBhvr>
                                    </p:animEffect>
                                  </p:childTnLst>
                                </p:cTn>
                              </p:par>
                              <p:par>
                                <p:cTn id="22" presetID="9" presetClass="entr" presetSubtype="0" fill="hold" nodeType="withEffect">
                                  <p:stCondLst>
                                    <p:cond delay="0"/>
                                  </p:stCondLst>
                                  <p:childTnLst>
                                    <p:set>
                                      <p:cBhvr>
                                        <p:cTn id="23" dur="1" fill="hold">
                                          <p:stCondLst>
                                            <p:cond delay="0"/>
                                          </p:stCondLst>
                                        </p:cTn>
                                        <p:tgtEl>
                                          <p:spTgt spid="1976350"/>
                                        </p:tgtEl>
                                        <p:attrNameLst>
                                          <p:attrName>style.visibility</p:attrName>
                                        </p:attrNameLst>
                                      </p:cBhvr>
                                      <p:to>
                                        <p:strVal val="visible"/>
                                      </p:to>
                                    </p:set>
                                    <p:animEffect transition="in" filter="dissolve">
                                      <p:cBhvr>
                                        <p:cTn id="24" dur="500"/>
                                        <p:tgtEl>
                                          <p:spTgt spid="19763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976340">
                                            <p:txEl>
                                              <p:pRg st="2" end="2"/>
                                            </p:txEl>
                                          </p:spTgt>
                                        </p:tgtEl>
                                        <p:attrNameLst>
                                          <p:attrName>style.visibility</p:attrName>
                                        </p:attrNameLst>
                                      </p:cBhvr>
                                      <p:to>
                                        <p:strVal val="visible"/>
                                      </p:to>
                                    </p:set>
                                    <p:animEffect transition="in" filter="dissolve">
                                      <p:cBhvr>
                                        <p:cTn id="29" dur="500"/>
                                        <p:tgtEl>
                                          <p:spTgt spid="1976340">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976342"/>
                                        </p:tgtEl>
                                        <p:attrNameLst>
                                          <p:attrName>style.visibility</p:attrName>
                                        </p:attrNameLst>
                                      </p:cBhvr>
                                      <p:to>
                                        <p:strVal val="visible"/>
                                      </p:to>
                                    </p:set>
                                    <p:animEffect transition="in" filter="dissolve">
                                      <p:cBhvr>
                                        <p:cTn id="34" dur="500"/>
                                        <p:tgtEl>
                                          <p:spTgt spid="197634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976348"/>
                                        </p:tgtEl>
                                        <p:attrNameLst>
                                          <p:attrName>style.visibility</p:attrName>
                                        </p:attrNameLst>
                                      </p:cBhvr>
                                      <p:to>
                                        <p:strVal val="visible"/>
                                      </p:to>
                                    </p:set>
                                    <p:animEffect transition="in" filter="dissolve">
                                      <p:cBhvr>
                                        <p:cTn id="37" dur="500"/>
                                        <p:tgtEl>
                                          <p:spTgt spid="197634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976345"/>
                                        </p:tgtEl>
                                        <p:attrNameLst>
                                          <p:attrName>style.visibility</p:attrName>
                                        </p:attrNameLst>
                                      </p:cBhvr>
                                      <p:to>
                                        <p:strVal val="visible"/>
                                      </p:to>
                                    </p:set>
                                    <p:animEffect transition="in" filter="dissolve">
                                      <p:cBhvr>
                                        <p:cTn id="42" dur="500"/>
                                        <p:tgtEl>
                                          <p:spTgt spid="197634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976349"/>
                                        </p:tgtEl>
                                        <p:attrNameLst>
                                          <p:attrName>style.visibility</p:attrName>
                                        </p:attrNameLst>
                                      </p:cBhvr>
                                      <p:to>
                                        <p:strVal val="visible"/>
                                      </p:to>
                                    </p:set>
                                    <p:animEffect transition="in" filter="dissolve">
                                      <p:cBhvr>
                                        <p:cTn id="45" dur="500"/>
                                        <p:tgtEl>
                                          <p:spTgt spid="197634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976341"/>
                                        </p:tgtEl>
                                        <p:attrNameLst>
                                          <p:attrName>style.visibility</p:attrName>
                                        </p:attrNameLst>
                                      </p:cBhvr>
                                      <p:to>
                                        <p:strVal val="visible"/>
                                      </p:to>
                                    </p:set>
                                    <p:animEffect transition="in" filter="dissolve">
                                      <p:cBhvr>
                                        <p:cTn id="50" dur="500"/>
                                        <p:tgtEl>
                                          <p:spTgt spid="1976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37" grpId="0" animBg="1"/>
      <p:bldP spid="1976338" grpId="0" animBg="1"/>
      <p:bldP spid="1976339" grpId="0" animBg="1"/>
      <p:bldP spid="1976341" grpId="0" animBg="1"/>
      <p:bldP spid="1976348" grpId="0"/>
      <p:bldP spid="197634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4C31-A2D3-B542-96F2-3518A51BAFE2}"/>
              </a:ext>
            </a:extLst>
          </p:cNvPr>
          <p:cNvSpPr>
            <a:spLocks noGrp="1"/>
          </p:cNvSpPr>
          <p:nvPr>
            <p:ph type="title"/>
          </p:nvPr>
        </p:nvSpPr>
        <p:spPr/>
        <p:txBody>
          <a:bodyPr/>
          <a:lstStyle/>
          <a:p>
            <a:r>
              <a:rPr lang="en-US" dirty="0"/>
              <a:t>Full BPMN* – not useful for business purposes</a:t>
            </a:r>
          </a:p>
        </p:txBody>
      </p:sp>
      <p:sp>
        <p:nvSpPr>
          <p:cNvPr id="4" name="TextBox 3">
            <a:extLst>
              <a:ext uri="{FF2B5EF4-FFF2-40B4-BE49-F238E27FC236}">
                <a16:creationId xmlns:a16="http://schemas.microsoft.com/office/drawing/2014/main" id="{5DD9E784-A8F2-C54A-86FA-271CB538E860}"/>
              </a:ext>
            </a:extLst>
          </p:cNvPr>
          <p:cNvSpPr txBox="1"/>
          <p:nvPr/>
        </p:nvSpPr>
        <p:spPr>
          <a:xfrm>
            <a:off x="917896" y="735719"/>
            <a:ext cx="10677837" cy="830997"/>
          </a:xfrm>
          <a:prstGeom prst="rect">
            <a:avLst/>
          </a:prstGeom>
          <a:noFill/>
        </p:spPr>
        <p:txBody>
          <a:bodyPr wrap="square" rtlCol="0">
            <a:spAutoFit/>
          </a:bodyPr>
          <a:lstStyle/>
          <a:p>
            <a:pPr eaLnBrk="0" hangingPunct="0">
              <a:buClr>
                <a:srgbClr val="000000"/>
              </a:buClr>
            </a:pPr>
            <a:r>
              <a:rPr lang="en-US" sz="2400" dirty="0">
                <a:solidFill>
                  <a:srgbClr val="000000"/>
                </a:solidFill>
                <a:latin typeface="Arial" charset="0"/>
                <a:ea typeface="ＭＳ Ｐゴシック" charset="0"/>
                <a:cs typeface="ＭＳ Ｐゴシック" charset="0"/>
              </a:rPr>
              <a:t>If you choose to use BPMN, use extreme restraint! Only use a few symbols </a:t>
            </a:r>
            <a:br>
              <a:rPr lang="en-US" sz="24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such as Lanes, Tasks, Flows, simple Events, and optionally Gateways </a:t>
            </a:r>
          </a:p>
        </p:txBody>
      </p:sp>
      <p:pic>
        <p:nvPicPr>
          <p:cNvPr id="7" name="Picture 6">
            <a:extLst>
              <a:ext uri="{FF2B5EF4-FFF2-40B4-BE49-F238E27FC236}">
                <a16:creationId xmlns:a16="http://schemas.microsoft.com/office/drawing/2014/main" id="{0D195009-19EE-F14C-B791-6011BAD2638B}"/>
              </a:ext>
            </a:extLst>
          </p:cNvPr>
          <p:cNvPicPr>
            <a:picLocks noChangeAspect="1"/>
          </p:cNvPicPr>
          <p:nvPr/>
        </p:nvPicPr>
        <p:blipFill>
          <a:blip r:embed="rId3"/>
          <a:stretch>
            <a:fillRect/>
          </a:stretch>
        </p:blipFill>
        <p:spPr>
          <a:xfrm>
            <a:off x="917896" y="1649970"/>
            <a:ext cx="9838262" cy="5004749"/>
          </a:xfrm>
          <a:prstGeom prst="rect">
            <a:avLst/>
          </a:prstGeom>
        </p:spPr>
      </p:pic>
      <p:sp>
        <p:nvSpPr>
          <p:cNvPr id="8" name="Rectangle 7">
            <a:extLst>
              <a:ext uri="{FF2B5EF4-FFF2-40B4-BE49-F238E27FC236}">
                <a16:creationId xmlns:a16="http://schemas.microsoft.com/office/drawing/2014/main" id="{E8DF9FA5-91DA-7047-B6A2-61D5D5C7CE6B}"/>
              </a:ext>
            </a:extLst>
          </p:cNvPr>
          <p:cNvSpPr/>
          <p:nvPr/>
        </p:nvSpPr>
        <p:spPr>
          <a:xfrm>
            <a:off x="273216" y="6172929"/>
            <a:ext cx="9386041" cy="646331"/>
          </a:xfrm>
          <a:prstGeom prst="rect">
            <a:avLst/>
          </a:prstGeom>
          <a:solidFill>
            <a:schemeClr val="bg1"/>
          </a:solidFill>
        </p:spPr>
        <p:txBody>
          <a:bodyPr wrap="square">
            <a:spAutoFit/>
          </a:bodyPr>
          <a:lstStyle/>
          <a:p>
            <a:pPr eaLnBrk="0" hangingPunct="0">
              <a:buClr>
                <a:srgbClr val="000000"/>
              </a:buClr>
            </a:pPr>
            <a:r>
              <a:rPr lang="en-CA" dirty="0">
                <a:solidFill>
                  <a:srgbClr val="000000"/>
                </a:solidFill>
                <a:latin typeface="Arial" panose="020B0604020202020204" pitchFamily="34" charset="0"/>
                <a:ea typeface="ＭＳ Ｐゴシック" charset="0"/>
                <a:cs typeface="Arial" pitchFamily="34" charset="0"/>
              </a:rPr>
              <a:t>*Business Process Model and Notation, a standard by the OMG. BPMN was created to be a</a:t>
            </a:r>
            <a:r>
              <a:rPr lang="en-CA" dirty="0">
                <a:solidFill>
                  <a:srgbClr val="000000"/>
                </a:solidFill>
                <a:latin typeface="Arial" panose="020B0604020202020204" pitchFamily="34" charset="0"/>
                <a:cs typeface="Arial" panose="020B0604020202020204" pitchFamily="34" charset="0"/>
              </a:rPr>
              <a:t> </a:t>
            </a:r>
            <a:r>
              <a:rPr lang="en-CA" i="1" dirty="0">
                <a:solidFill>
                  <a:srgbClr val="000000"/>
                </a:solidFill>
                <a:highlight>
                  <a:srgbClr val="FFFF00"/>
                </a:highlight>
                <a:latin typeface="Arial" panose="020B0604020202020204" pitchFamily="34" charset="0"/>
                <a:cs typeface="Arial" panose="020B0604020202020204" pitchFamily="34" charset="0"/>
              </a:rPr>
              <a:t>visual programming language </a:t>
            </a:r>
            <a:r>
              <a:rPr lang="en-CA" dirty="0">
                <a:solidFill>
                  <a:srgbClr val="000000"/>
                </a:solidFill>
                <a:latin typeface="Arial" panose="020B0604020202020204" pitchFamily="34" charset="0"/>
                <a:cs typeface="Arial" panose="020B0604020202020204" pitchFamily="34" charset="0"/>
              </a:rPr>
              <a:t>for automating workflow, not for business modelling. </a:t>
            </a:r>
          </a:p>
        </p:txBody>
      </p:sp>
    </p:spTree>
    <p:extLst>
      <p:ext uri="{BB962C8B-B14F-4D97-AF65-F5344CB8AC3E}">
        <p14:creationId xmlns:p14="http://schemas.microsoft.com/office/powerpoint/2010/main" val="281092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87DB-A8BC-4E80-1EF5-99F3439116F8}"/>
              </a:ext>
            </a:extLst>
          </p:cNvPr>
          <p:cNvSpPr>
            <a:spLocks noGrp="1"/>
          </p:cNvSpPr>
          <p:nvPr>
            <p:ph type="title"/>
          </p:nvPr>
        </p:nvSpPr>
        <p:spPr/>
        <p:txBody>
          <a:bodyPr/>
          <a:lstStyle/>
          <a:p>
            <a:r>
              <a:rPr lang="en-US" dirty="0"/>
              <a:t>The full BPMN symbol set (why we use a subset) </a:t>
            </a:r>
          </a:p>
        </p:txBody>
      </p:sp>
      <p:pic>
        <p:nvPicPr>
          <p:cNvPr id="3" name="Picture 2">
            <a:extLst>
              <a:ext uri="{FF2B5EF4-FFF2-40B4-BE49-F238E27FC236}">
                <a16:creationId xmlns:a16="http://schemas.microsoft.com/office/drawing/2014/main" id="{47D78971-2BEC-3BB4-061A-5537A11C8564}"/>
              </a:ext>
            </a:extLst>
          </p:cNvPr>
          <p:cNvPicPr>
            <a:picLocks noChangeAspect="1"/>
          </p:cNvPicPr>
          <p:nvPr/>
        </p:nvPicPr>
        <p:blipFill>
          <a:blip r:embed="rId3"/>
          <a:stretch>
            <a:fillRect/>
          </a:stretch>
        </p:blipFill>
        <p:spPr>
          <a:xfrm>
            <a:off x="1842550" y="650954"/>
            <a:ext cx="8781588" cy="6207045"/>
          </a:xfrm>
          <a:prstGeom prst="rect">
            <a:avLst/>
          </a:prstGeom>
        </p:spPr>
      </p:pic>
      <p:grpSp>
        <p:nvGrpSpPr>
          <p:cNvPr id="15" name="Group 14">
            <a:extLst>
              <a:ext uri="{FF2B5EF4-FFF2-40B4-BE49-F238E27FC236}">
                <a16:creationId xmlns:a16="http://schemas.microsoft.com/office/drawing/2014/main" id="{CBD0FD73-9BB1-E5D7-C717-CCB6CA8E501A}"/>
              </a:ext>
            </a:extLst>
          </p:cNvPr>
          <p:cNvGrpSpPr/>
          <p:nvPr/>
        </p:nvGrpSpPr>
        <p:grpSpPr>
          <a:xfrm>
            <a:off x="288758" y="792690"/>
            <a:ext cx="1784739" cy="1323439"/>
            <a:chOff x="288758" y="792690"/>
            <a:chExt cx="1784739" cy="1323439"/>
          </a:xfrm>
        </p:grpSpPr>
        <p:sp>
          <p:nvSpPr>
            <p:cNvPr id="4" name="TextBox 3">
              <a:extLst>
                <a:ext uri="{FF2B5EF4-FFF2-40B4-BE49-F238E27FC236}">
                  <a16:creationId xmlns:a16="http://schemas.microsoft.com/office/drawing/2014/main" id="{655B5287-B024-E261-6408-9EEB38C8A74C}"/>
                </a:ext>
              </a:extLst>
            </p:cNvPr>
            <p:cNvSpPr txBox="1"/>
            <p:nvPr/>
          </p:nvSpPr>
          <p:spPr>
            <a:xfrm>
              <a:off x="288758" y="792690"/>
              <a:ext cx="1452843" cy="1323439"/>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4 kinds of Activities (plus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Markers &amp; Task Types)</a:t>
              </a:r>
            </a:p>
          </p:txBody>
        </p:sp>
        <p:cxnSp>
          <p:nvCxnSpPr>
            <p:cNvPr id="9" name="Straight Arrow Connector 8">
              <a:extLst>
                <a:ext uri="{FF2B5EF4-FFF2-40B4-BE49-F238E27FC236}">
                  <a16:creationId xmlns:a16="http://schemas.microsoft.com/office/drawing/2014/main" id="{33A19B8F-BFC3-920F-66E9-0B13D764CB4E}"/>
                </a:ext>
              </a:extLst>
            </p:cNvPr>
            <p:cNvCxnSpPr>
              <a:cxnSpLocks/>
            </p:cNvCxnSpPr>
            <p:nvPr/>
          </p:nvCxnSpPr>
          <p:spPr>
            <a:xfrm>
              <a:off x="1287887" y="1236635"/>
              <a:ext cx="785610" cy="0"/>
            </a:xfrm>
            <a:prstGeom prst="straightConnector1">
              <a:avLst/>
            </a:prstGeom>
            <a:ln w="317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4AA6063-C7AA-5E9D-B8C0-DCA61A70A4D9}"/>
              </a:ext>
            </a:extLst>
          </p:cNvPr>
          <p:cNvGrpSpPr/>
          <p:nvPr/>
        </p:nvGrpSpPr>
        <p:grpSpPr>
          <a:xfrm>
            <a:off x="288758" y="4555867"/>
            <a:ext cx="1615167" cy="584775"/>
            <a:chOff x="288758" y="4555867"/>
            <a:chExt cx="1615167" cy="584775"/>
          </a:xfrm>
        </p:grpSpPr>
        <p:sp>
          <p:nvSpPr>
            <p:cNvPr id="5" name="TextBox 4">
              <a:extLst>
                <a:ext uri="{FF2B5EF4-FFF2-40B4-BE49-F238E27FC236}">
                  <a16:creationId xmlns:a16="http://schemas.microsoft.com/office/drawing/2014/main" id="{35D18246-2A65-7D42-4E8B-62BAD1CC9C7D}"/>
                </a:ext>
              </a:extLst>
            </p:cNvPr>
            <p:cNvSpPr txBox="1"/>
            <p:nvPr/>
          </p:nvSpPr>
          <p:spPr>
            <a:xfrm>
              <a:off x="288758" y="4555867"/>
              <a:ext cx="1279104" cy="584775"/>
            </a:xfrm>
            <a:prstGeom prst="rect">
              <a:avLst/>
            </a:prstGeom>
            <a:no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t>7 kinds of Gateways</a:t>
              </a:r>
            </a:p>
          </p:txBody>
        </p:sp>
        <p:cxnSp>
          <p:nvCxnSpPr>
            <p:cNvPr id="11" name="Straight Arrow Connector 10">
              <a:extLst>
                <a:ext uri="{FF2B5EF4-FFF2-40B4-BE49-F238E27FC236}">
                  <a16:creationId xmlns:a16="http://schemas.microsoft.com/office/drawing/2014/main" id="{61DDA437-632D-6384-DD93-D7EE8EF1C651}"/>
                </a:ext>
              </a:extLst>
            </p:cNvPr>
            <p:cNvCxnSpPr>
              <a:cxnSpLocks/>
            </p:cNvCxnSpPr>
            <p:nvPr/>
          </p:nvCxnSpPr>
          <p:spPr>
            <a:xfrm>
              <a:off x="1358721" y="5001559"/>
              <a:ext cx="545204" cy="0"/>
            </a:xfrm>
            <a:prstGeom prst="straightConnector1">
              <a:avLst/>
            </a:prstGeom>
            <a:ln w="317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1026698-EBE2-0A7F-E1B1-EEC7C3230643}"/>
              </a:ext>
            </a:extLst>
          </p:cNvPr>
          <p:cNvGrpSpPr/>
          <p:nvPr/>
        </p:nvGrpSpPr>
        <p:grpSpPr>
          <a:xfrm>
            <a:off x="8542986" y="4371741"/>
            <a:ext cx="3536035" cy="830997"/>
            <a:chOff x="8542986" y="4371741"/>
            <a:chExt cx="3536035" cy="830997"/>
          </a:xfrm>
        </p:grpSpPr>
        <p:sp>
          <p:nvSpPr>
            <p:cNvPr id="6" name="TextBox 5">
              <a:extLst>
                <a:ext uri="{FF2B5EF4-FFF2-40B4-BE49-F238E27FC236}">
                  <a16:creationId xmlns:a16="http://schemas.microsoft.com/office/drawing/2014/main" id="{276CC74B-F4DC-5E83-787D-5311AFE40FF1}"/>
                </a:ext>
              </a:extLst>
            </p:cNvPr>
            <p:cNvSpPr txBox="1"/>
            <p:nvPr/>
          </p:nvSpPr>
          <p:spPr>
            <a:xfrm>
              <a:off x="10799917" y="4371741"/>
              <a:ext cx="1279104" cy="830997"/>
            </a:xfrm>
            <a:prstGeom prst="rect">
              <a:avLst/>
            </a:prstGeom>
            <a:no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t>6 ways to represent Data</a:t>
              </a:r>
            </a:p>
          </p:txBody>
        </p:sp>
        <p:cxnSp>
          <p:nvCxnSpPr>
            <p:cNvPr id="17" name="Straight Arrow Connector 16">
              <a:extLst>
                <a:ext uri="{FF2B5EF4-FFF2-40B4-BE49-F238E27FC236}">
                  <a16:creationId xmlns:a16="http://schemas.microsoft.com/office/drawing/2014/main" id="{05BBE09C-964A-6AEA-B264-93A82F56B8B7}"/>
                </a:ext>
              </a:extLst>
            </p:cNvPr>
            <p:cNvCxnSpPr>
              <a:cxnSpLocks/>
            </p:cNvCxnSpPr>
            <p:nvPr/>
          </p:nvCxnSpPr>
          <p:spPr>
            <a:xfrm flipH="1">
              <a:off x="8542986" y="5007998"/>
              <a:ext cx="2256931" cy="0"/>
            </a:xfrm>
            <a:prstGeom prst="straightConnector1">
              <a:avLst/>
            </a:prstGeom>
            <a:ln w="317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0382243-DBDE-D4CA-FE12-24CBA71D7031}"/>
              </a:ext>
            </a:extLst>
          </p:cNvPr>
          <p:cNvGrpSpPr/>
          <p:nvPr/>
        </p:nvGrpSpPr>
        <p:grpSpPr>
          <a:xfrm>
            <a:off x="8695386" y="869634"/>
            <a:ext cx="3461853" cy="584775"/>
            <a:chOff x="8695386" y="869634"/>
            <a:chExt cx="3461853" cy="584775"/>
          </a:xfrm>
        </p:grpSpPr>
        <p:sp>
          <p:nvSpPr>
            <p:cNvPr id="7" name="TextBox 6">
              <a:extLst>
                <a:ext uri="{FF2B5EF4-FFF2-40B4-BE49-F238E27FC236}">
                  <a16:creationId xmlns:a16="http://schemas.microsoft.com/office/drawing/2014/main" id="{2FBF0D90-F357-46B3-0A91-4B436BCE2B72}"/>
                </a:ext>
              </a:extLst>
            </p:cNvPr>
            <p:cNvSpPr txBox="1"/>
            <p:nvPr/>
          </p:nvSpPr>
          <p:spPr>
            <a:xfrm>
              <a:off x="10799917" y="869634"/>
              <a:ext cx="1357322" cy="584775"/>
            </a:xfrm>
            <a:prstGeom prst="rect">
              <a:avLst/>
            </a:prstGeom>
            <a:no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US" dirty="0"/>
                <a:t>63 kinds of Events</a:t>
              </a:r>
            </a:p>
          </p:txBody>
        </p:sp>
        <p:cxnSp>
          <p:nvCxnSpPr>
            <p:cNvPr id="21" name="Straight Arrow Connector 20">
              <a:extLst>
                <a:ext uri="{FF2B5EF4-FFF2-40B4-BE49-F238E27FC236}">
                  <a16:creationId xmlns:a16="http://schemas.microsoft.com/office/drawing/2014/main" id="{3E805090-A89E-8072-0C3E-FECE25E13D96}"/>
                </a:ext>
              </a:extLst>
            </p:cNvPr>
            <p:cNvCxnSpPr>
              <a:cxnSpLocks/>
            </p:cNvCxnSpPr>
            <p:nvPr/>
          </p:nvCxnSpPr>
          <p:spPr>
            <a:xfrm flipH="1">
              <a:off x="8695386" y="1290297"/>
              <a:ext cx="2104531" cy="0"/>
            </a:xfrm>
            <a:prstGeom prst="straightConnector1">
              <a:avLst/>
            </a:prstGeom>
            <a:ln w="317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083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354D9FFF-EDD4-AE84-F3CC-7078D5FC643E}"/>
              </a:ext>
            </a:extLst>
          </p:cNvPr>
          <p:cNvSpPr txBox="1"/>
          <p:nvPr/>
        </p:nvSpPr>
        <p:spPr>
          <a:xfrm>
            <a:off x="636659" y="3588520"/>
            <a:ext cx="1058572" cy="1323439"/>
          </a:xfrm>
          <a:prstGeom prst="rect">
            <a:avLst/>
          </a:prstGeom>
          <a:solidFill>
            <a:schemeClr val="bg1"/>
          </a:solidFill>
        </p:spPr>
        <p:txBody>
          <a:bodyPr wrap="square" rtlCol="0">
            <a:spAutoFit/>
          </a:bodyPr>
          <a:lstStyle/>
          <a:p>
            <a:r>
              <a:rPr lang="en-US" sz="2000" dirty="0"/>
              <a:t>I </a:t>
            </a:r>
            <a:r>
              <a:rPr lang="en-US" sz="2000" i="1" dirty="0"/>
              <a:t>do</a:t>
            </a:r>
            <a:r>
              <a:rPr lang="en-US" sz="2000" dirty="0"/>
              <a:t> use BPMN event symbols</a:t>
            </a:r>
          </a:p>
        </p:txBody>
      </p:sp>
      <p:pic>
        <p:nvPicPr>
          <p:cNvPr id="45" name="Picture 44" descr="Graphical user interface, Teams&#10;&#10;Description automatically generated">
            <a:extLst>
              <a:ext uri="{FF2B5EF4-FFF2-40B4-BE49-F238E27FC236}">
                <a16:creationId xmlns:a16="http://schemas.microsoft.com/office/drawing/2014/main" id="{05F623EA-5738-FA43-9C6F-6AA48BCF2B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6379" y="728190"/>
            <a:ext cx="12398379" cy="4891140"/>
          </a:xfrm>
          <a:prstGeom prst="rect">
            <a:avLst/>
          </a:prstGeom>
        </p:spPr>
      </p:pic>
      <p:sp>
        <p:nvSpPr>
          <p:cNvPr id="2" name="Title 1">
            <a:extLst>
              <a:ext uri="{FF2B5EF4-FFF2-40B4-BE49-F238E27FC236}">
                <a16:creationId xmlns:a16="http://schemas.microsoft.com/office/drawing/2014/main" id="{27DB082F-BA67-DA47-8C01-87A6127BC9E9}"/>
              </a:ext>
            </a:extLst>
          </p:cNvPr>
          <p:cNvSpPr>
            <a:spLocks noGrp="1"/>
          </p:cNvSpPr>
          <p:nvPr>
            <p:ph type="title"/>
          </p:nvPr>
        </p:nvSpPr>
        <p:spPr/>
        <p:txBody>
          <a:bodyPr/>
          <a:lstStyle/>
          <a:p>
            <a:r>
              <a:rPr lang="en-US" dirty="0"/>
              <a:t>Minimal symbols for an approachable workflow model</a:t>
            </a:r>
          </a:p>
        </p:txBody>
      </p:sp>
      <p:sp>
        <p:nvSpPr>
          <p:cNvPr id="3" name="TextBox 2">
            <a:extLst>
              <a:ext uri="{FF2B5EF4-FFF2-40B4-BE49-F238E27FC236}">
                <a16:creationId xmlns:a16="http://schemas.microsoft.com/office/drawing/2014/main" id="{6FBF5309-22DF-8049-B17B-E97C64046319}"/>
              </a:ext>
            </a:extLst>
          </p:cNvPr>
          <p:cNvSpPr txBox="1"/>
          <p:nvPr/>
        </p:nvSpPr>
        <p:spPr>
          <a:xfrm>
            <a:off x="8065310" y="1777150"/>
            <a:ext cx="1232925" cy="1015663"/>
          </a:xfrm>
          <a:prstGeom prst="rect">
            <a:avLst/>
          </a:prstGeom>
          <a:noFill/>
        </p:spPr>
        <p:txBody>
          <a:bodyPr wrap="square" rtlCol="0">
            <a:spAutoFit/>
          </a:bodyPr>
          <a:lstStyle/>
          <a:p>
            <a:pPr algn="ctr"/>
            <a:r>
              <a:rPr lang="en-US" sz="2000" dirty="0"/>
              <a:t>mutually</a:t>
            </a:r>
            <a:br>
              <a:rPr lang="en-US" sz="2000" dirty="0"/>
            </a:br>
            <a:r>
              <a:rPr lang="en-US" sz="2000" dirty="0"/>
              <a:t>exclusive</a:t>
            </a:r>
            <a:br>
              <a:rPr lang="en-US" sz="2000" dirty="0"/>
            </a:br>
            <a:r>
              <a:rPr lang="en-US" sz="2000" dirty="0"/>
              <a:t>(decision)</a:t>
            </a:r>
          </a:p>
        </p:txBody>
      </p:sp>
      <p:sp>
        <p:nvSpPr>
          <p:cNvPr id="43" name="TextBox 42">
            <a:extLst>
              <a:ext uri="{FF2B5EF4-FFF2-40B4-BE49-F238E27FC236}">
                <a16:creationId xmlns:a16="http://schemas.microsoft.com/office/drawing/2014/main" id="{A4CD3824-2918-244A-B521-73184389C66F}"/>
              </a:ext>
            </a:extLst>
          </p:cNvPr>
          <p:cNvSpPr txBox="1"/>
          <p:nvPr/>
        </p:nvSpPr>
        <p:spPr>
          <a:xfrm>
            <a:off x="5089011" y="2188676"/>
            <a:ext cx="1114080" cy="400110"/>
          </a:xfrm>
          <a:prstGeom prst="rect">
            <a:avLst/>
          </a:prstGeom>
          <a:noFill/>
        </p:spPr>
        <p:txBody>
          <a:bodyPr wrap="square" rtlCol="0">
            <a:spAutoFit/>
          </a:bodyPr>
          <a:lstStyle/>
          <a:p>
            <a:pPr algn="ctr"/>
            <a:r>
              <a:rPr lang="en-US" sz="2000" dirty="0"/>
              <a:t>parallel</a:t>
            </a:r>
          </a:p>
        </p:txBody>
      </p:sp>
      <p:grpSp>
        <p:nvGrpSpPr>
          <p:cNvPr id="10" name="Group 9">
            <a:extLst>
              <a:ext uri="{FF2B5EF4-FFF2-40B4-BE49-F238E27FC236}">
                <a16:creationId xmlns:a16="http://schemas.microsoft.com/office/drawing/2014/main" id="{FB9304C7-CC45-B347-B74D-4478006B96BB}"/>
              </a:ext>
            </a:extLst>
          </p:cNvPr>
          <p:cNvGrpSpPr/>
          <p:nvPr/>
        </p:nvGrpSpPr>
        <p:grpSpPr>
          <a:xfrm>
            <a:off x="5503907" y="5446229"/>
            <a:ext cx="1951289" cy="1419502"/>
            <a:chOff x="4527834" y="4257341"/>
            <a:chExt cx="1951289" cy="1419502"/>
          </a:xfrm>
        </p:grpSpPr>
        <p:sp>
          <p:nvSpPr>
            <p:cNvPr id="24" name="AutoShape 59">
              <a:extLst>
                <a:ext uri="{FF2B5EF4-FFF2-40B4-BE49-F238E27FC236}">
                  <a16:creationId xmlns:a16="http://schemas.microsoft.com/office/drawing/2014/main" id="{DB620AE0-40BD-604F-853D-BD0268E178A6}"/>
                </a:ext>
              </a:extLst>
            </p:cNvPr>
            <p:cNvSpPr>
              <a:spLocks noChangeArrowheads="1"/>
            </p:cNvSpPr>
            <p:nvPr/>
          </p:nvSpPr>
          <p:spPr bwMode="auto">
            <a:xfrm>
              <a:off x="4527834" y="4780561"/>
              <a:ext cx="856554" cy="60025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cxnSp>
          <p:nvCxnSpPr>
            <p:cNvPr id="26" name="AutoShape 60">
              <a:extLst>
                <a:ext uri="{FF2B5EF4-FFF2-40B4-BE49-F238E27FC236}">
                  <a16:creationId xmlns:a16="http://schemas.microsoft.com/office/drawing/2014/main" id="{943FF1A5-5F46-F24F-9166-85AB63A7C108}"/>
                </a:ext>
              </a:extLst>
            </p:cNvPr>
            <p:cNvCxnSpPr>
              <a:cxnSpLocks noChangeShapeType="1"/>
            </p:cNvCxnSpPr>
            <p:nvPr/>
          </p:nvCxnSpPr>
          <p:spPr bwMode="auto">
            <a:xfrm>
              <a:off x="5384388" y="5221579"/>
              <a:ext cx="1094735" cy="207677"/>
            </a:xfrm>
            <a:prstGeom prst="bentConnector3">
              <a:avLst>
                <a:gd name="adj1" fmla="val 64526"/>
              </a:avLst>
            </a:prstGeom>
            <a:noFill/>
            <a:ln w="1587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AutoShape 60">
              <a:extLst>
                <a:ext uri="{FF2B5EF4-FFF2-40B4-BE49-F238E27FC236}">
                  <a16:creationId xmlns:a16="http://schemas.microsoft.com/office/drawing/2014/main" id="{94539498-88D8-154A-B573-54D3CFC26789}"/>
                </a:ext>
              </a:extLst>
            </p:cNvPr>
            <p:cNvCxnSpPr>
              <a:cxnSpLocks noChangeShapeType="1"/>
            </p:cNvCxnSpPr>
            <p:nvPr/>
          </p:nvCxnSpPr>
          <p:spPr bwMode="auto">
            <a:xfrm flipV="1">
              <a:off x="5384387" y="4745515"/>
              <a:ext cx="1094735" cy="207677"/>
            </a:xfrm>
            <a:prstGeom prst="bentConnector3">
              <a:avLst>
                <a:gd name="adj1" fmla="val 64526"/>
              </a:avLst>
            </a:prstGeom>
            <a:noFill/>
            <a:ln w="1587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3" name="Arc 32">
              <a:extLst>
                <a:ext uri="{FF2B5EF4-FFF2-40B4-BE49-F238E27FC236}">
                  <a16:creationId xmlns:a16="http://schemas.microsoft.com/office/drawing/2014/main" id="{97183E84-717D-FD49-823B-79185C639880}"/>
                </a:ext>
              </a:extLst>
            </p:cNvPr>
            <p:cNvSpPr/>
            <p:nvPr/>
          </p:nvSpPr>
          <p:spPr>
            <a:xfrm rot="2465029">
              <a:off x="4589674" y="4563660"/>
              <a:ext cx="998675" cy="1113183"/>
            </a:xfrm>
            <a:prstGeom prst="arc">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1183A84B-D755-EE41-AEB5-9767578E1C5F}"/>
                </a:ext>
              </a:extLst>
            </p:cNvPr>
            <p:cNvSpPr txBox="1"/>
            <p:nvPr/>
          </p:nvSpPr>
          <p:spPr>
            <a:xfrm>
              <a:off x="4959838" y="4257341"/>
              <a:ext cx="1484294"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one or more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(inclusive OR)</a:t>
              </a:r>
            </a:p>
          </p:txBody>
        </p:sp>
      </p:grpSp>
      <p:sp>
        <p:nvSpPr>
          <p:cNvPr id="44" name="TextBox 43">
            <a:extLst>
              <a:ext uri="{FF2B5EF4-FFF2-40B4-BE49-F238E27FC236}">
                <a16:creationId xmlns:a16="http://schemas.microsoft.com/office/drawing/2014/main" id="{E078C53B-A051-9C4A-9F73-A2A3818C0892}"/>
              </a:ext>
            </a:extLst>
          </p:cNvPr>
          <p:cNvSpPr txBox="1"/>
          <p:nvPr/>
        </p:nvSpPr>
        <p:spPr>
          <a:xfrm>
            <a:off x="6456131" y="2096386"/>
            <a:ext cx="111408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Decide…</a:t>
            </a:r>
          </a:p>
        </p:txBody>
      </p:sp>
      <p:sp>
        <p:nvSpPr>
          <p:cNvPr id="47" name="Rounded Rectangle 46">
            <a:extLst>
              <a:ext uri="{FF2B5EF4-FFF2-40B4-BE49-F238E27FC236}">
                <a16:creationId xmlns:a16="http://schemas.microsoft.com/office/drawing/2014/main" id="{D95A1305-1C6F-014A-A1A6-932D5D14B227}"/>
              </a:ext>
            </a:extLst>
          </p:cNvPr>
          <p:cNvSpPr/>
          <p:nvPr/>
        </p:nvSpPr>
        <p:spPr>
          <a:xfrm>
            <a:off x="5217203" y="2807510"/>
            <a:ext cx="1027898" cy="1685043"/>
          </a:xfrm>
          <a:prstGeom prst="roundRect">
            <a:avLst>
              <a:gd name="adj" fmla="val 8295"/>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972C0A6-E20B-D260-CA02-04B06C46AEE1}"/>
              </a:ext>
            </a:extLst>
          </p:cNvPr>
          <p:cNvGrpSpPr/>
          <p:nvPr/>
        </p:nvGrpSpPr>
        <p:grpSpPr>
          <a:xfrm>
            <a:off x="1639754" y="4067091"/>
            <a:ext cx="2968003" cy="2633385"/>
            <a:chOff x="1868557" y="2814424"/>
            <a:chExt cx="2968003" cy="2633385"/>
          </a:xfrm>
        </p:grpSpPr>
        <p:pic>
          <p:nvPicPr>
            <p:cNvPr id="28" name="Picture 2">
              <a:extLst>
                <a:ext uri="{FF2B5EF4-FFF2-40B4-BE49-F238E27FC236}">
                  <a16:creationId xmlns:a16="http://schemas.microsoft.com/office/drawing/2014/main" id="{D45F6FCE-AE82-710D-E68F-22A8BA0BCDB7}"/>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868557" y="2873392"/>
              <a:ext cx="856554" cy="252064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FD07778-E1B8-F4E7-8AB2-8CAD2680889D}"/>
                </a:ext>
              </a:extLst>
            </p:cNvPr>
            <p:cNvSpPr txBox="1"/>
            <p:nvPr/>
          </p:nvSpPr>
          <p:spPr>
            <a:xfrm>
              <a:off x="2652712" y="3676031"/>
              <a:ext cx="2039394"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parallel (AND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(all flows,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or out)</a:t>
              </a:r>
            </a:p>
          </p:txBody>
        </p:sp>
        <p:sp>
          <p:nvSpPr>
            <p:cNvPr id="30" name="TextBox 29">
              <a:extLst>
                <a:ext uri="{FF2B5EF4-FFF2-40B4-BE49-F238E27FC236}">
                  <a16:creationId xmlns:a16="http://schemas.microsoft.com/office/drawing/2014/main" id="{E58B9B5D-9608-51D2-CA97-C2D73ABA057F}"/>
                </a:ext>
              </a:extLst>
            </p:cNvPr>
            <p:cNvSpPr txBox="1"/>
            <p:nvPr/>
          </p:nvSpPr>
          <p:spPr>
            <a:xfrm>
              <a:off x="2640295" y="4524479"/>
              <a:ext cx="2196265"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inclusive (OR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one or more flows, in or out)</a:t>
              </a:r>
            </a:p>
          </p:txBody>
        </p:sp>
        <p:sp>
          <p:nvSpPr>
            <p:cNvPr id="32" name="TextBox 31">
              <a:extLst>
                <a:ext uri="{FF2B5EF4-FFF2-40B4-BE49-F238E27FC236}">
                  <a16:creationId xmlns:a16="http://schemas.microsoft.com/office/drawing/2014/main" id="{CCA9640E-3812-B982-BF2E-F351429A4159}"/>
                </a:ext>
              </a:extLst>
            </p:cNvPr>
            <p:cNvSpPr txBox="1"/>
            <p:nvPr/>
          </p:nvSpPr>
          <p:spPr>
            <a:xfrm>
              <a:off x="2652712" y="2814424"/>
              <a:ext cx="2039394"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exclusive (XOR – </a:t>
              </a:r>
            </a:p>
            <a:p>
              <a:r>
                <a:rPr lang="en-US" dirty="0">
                  <a:latin typeface="Arial" panose="020B0604020202020204" pitchFamily="34" charset="0"/>
                  <a:cs typeface="Arial" panose="020B0604020202020204" pitchFamily="34" charset="0"/>
                </a:rPr>
                <a:t>exactly one flow, in or out)</a:t>
              </a:r>
            </a:p>
          </p:txBody>
        </p:sp>
      </p:grpSp>
      <p:sp>
        <p:nvSpPr>
          <p:cNvPr id="34" name="TextBox 33">
            <a:extLst>
              <a:ext uri="{FF2B5EF4-FFF2-40B4-BE49-F238E27FC236}">
                <a16:creationId xmlns:a16="http://schemas.microsoft.com/office/drawing/2014/main" id="{DA270564-4A5A-E5B7-210D-93EBC316FB65}"/>
              </a:ext>
            </a:extLst>
          </p:cNvPr>
          <p:cNvSpPr txBox="1"/>
          <p:nvPr/>
        </p:nvSpPr>
        <p:spPr>
          <a:xfrm>
            <a:off x="1946952" y="3299329"/>
            <a:ext cx="2008935" cy="707886"/>
          </a:xfrm>
          <a:prstGeom prst="rect">
            <a:avLst/>
          </a:prstGeom>
          <a:noFill/>
        </p:spPr>
        <p:txBody>
          <a:bodyPr wrap="square" rtlCol="0">
            <a:spAutoFit/>
          </a:bodyPr>
          <a:lstStyle/>
          <a:p>
            <a:r>
              <a:rPr lang="en-US" sz="2000" dirty="0"/>
              <a:t>I </a:t>
            </a:r>
            <a:r>
              <a:rPr lang="en-US" sz="2000" i="1" dirty="0"/>
              <a:t>don't</a:t>
            </a:r>
            <a:r>
              <a:rPr lang="en-US" sz="2000" dirty="0"/>
              <a:t> use the BPMN Gateways:</a:t>
            </a:r>
          </a:p>
        </p:txBody>
      </p:sp>
      <p:sp>
        <p:nvSpPr>
          <p:cNvPr id="36" name="TextBox 35">
            <a:extLst>
              <a:ext uri="{FF2B5EF4-FFF2-40B4-BE49-F238E27FC236}">
                <a16:creationId xmlns:a16="http://schemas.microsoft.com/office/drawing/2014/main" id="{91B5E6ED-D521-D7A2-6493-AE4F57A99AFF}"/>
              </a:ext>
            </a:extLst>
          </p:cNvPr>
          <p:cNvSpPr txBox="1"/>
          <p:nvPr/>
        </p:nvSpPr>
        <p:spPr>
          <a:xfrm>
            <a:off x="8542308" y="3772360"/>
            <a:ext cx="1362302" cy="400110"/>
          </a:xfrm>
          <a:prstGeom prst="rect">
            <a:avLst/>
          </a:prstGeom>
          <a:noFill/>
        </p:spPr>
        <p:txBody>
          <a:bodyPr wrap="square" rtlCol="0">
            <a:spAutoFit/>
          </a:bodyPr>
          <a:lstStyle/>
          <a:p>
            <a:r>
              <a:rPr lang="en-US" sz="2000" dirty="0"/>
              <a:t>interaction</a:t>
            </a:r>
          </a:p>
        </p:txBody>
      </p:sp>
    </p:spTree>
    <p:extLst>
      <p:ext uri="{BB962C8B-B14F-4D97-AF65-F5344CB8AC3E}">
        <p14:creationId xmlns:p14="http://schemas.microsoft.com/office/powerpoint/2010/main" val="182194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dissolve">
                                      <p:cBhvr>
                                        <p:cTn id="20" dur="500"/>
                                        <p:tgtEl>
                                          <p:spTgt spid="4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dissolve">
                                      <p:cBhvr>
                                        <p:cTn id="28" dur="500"/>
                                        <p:tgtEl>
                                          <p:spTgt spid="4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dissolv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 grpId="0"/>
      <p:bldP spid="43" grpId="0"/>
      <p:bldP spid="44" grpId="0"/>
      <p:bldP spid="47" grpId="0" animBg="1"/>
      <p:bldP spid="34" grpId="0"/>
      <p:bldP spid="3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29DF4868-DDF4-4547-B9FE-3DAA83CEF237}"/>
              </a:ext>
            </a:extLst>
          </p:cNvPr>
          <p:cNvGrpSpPr/>
          <p:nvPr/>
        </p:nvGrpSpPr>
        <p:grpSpPr>
          <a:xfrm>
            <a:off x="7656005" y="2617984"/>
            <a:ext cx="3994127" cy="1962150"/>
            <a:chOff x="7656005" y="1982258"/>
            <a:chExt cx="3994127" cy="1962150"/>
          </a:xfrm>
        </p:grpSpPr>
        <p:pic>
          <p:nvPicPr>
            <p:cNvPr id="16386" name="Picture 2">
              <a:extLst>
                <a:ext uri="{FF2B5EF4-FFF2-40B4-BE49-F238E27FC236}">
                  <a16:creationId xmlns:a16="http://schemas.microsoft.com/office/drawing/2014/main" id="{A800F88F-9078-4646-BEB0-31C3E8F8D9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6005" y="1982258"/>
              <a:ext cx="3994127" cy="1962150"/>
            </a:xfrm>
            <a:prstGeom prst="rect">
              <a:avLst/>
            </a:prstGeom>
            <a:noFill/>
            <a:extLst>
              <a:ext uri="{909E8E84-426E-40DD-AFC4-6F175D3DCCD1}">
                <a14:hiddenFill xmlns:a14="http://schemas.microsoft.com/office/drawing/2010/main">
                  <a:solidFill>
                    <a:srgbClr val="FFFFFF"/>
                  </a:solidFill>
                </a14:hiddenFill>
              </a:ext>
            </a:extLst>
          </p:spPr>
        </p:pic>
        <p:grpSp>
          <p:nvGrpSpPr>
            <p:cNvPr id="118" name="Group 117">
              <a:extLst>
                <a:ext uri="{FF2B5EF4-FFF2-40B4-BE49-F238E27FC236}">
                  <a16:creationId xmlns:a16="http://schemas.microsoft.com/office/drawing/2014/main" id="{DA163958-7361-0C4B-B337-FB52A2549E82}"/>
                </a:ext>
              </a:extLst>
            </p:cNvPr>
            <p:cNvGrpSpPr/>
            <p:nvPr/>
          </p:nvGrpSpPr>
          <p:grpSpPr>
            <a:xfrm>
              <a:off x="8231096" y="2341034"/>
              <a:ext cx="457200" cy="228600"/>
              <a:chOff x="6578600" y="4199467"/>
              <a:chExt cx="457200" cy="228600"/>
            </a:xfrm>
          </p:grpSpPr>
          <p:sp>
            <p:nvSpPr>
              <p:cNvPr id="112" name="Oval 111">
                <a:extLst>
                  <a:ext uri="{FF2B5EF4-FFF2-40B4-BE49-F238E27FC236}">
                    <a16:creationId xmlns:a16="http://schemas.microsoft.com/office/drawing/2014/main" id="{E37FA6CA-E0B6-2E49-B127-A5AC8ACB976C}"/>
                  </a:ext>
                </a:extLst>
              </p:cNvPr>
              <p:cNvSpPr/>
              <p:nvPr/>
            </p:nvSpPr>
            <p:spPr>
              <a:xfrm>
                <a:off x="6578600" y="4199467"/>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Arrow Connector 116">
                <a:extLst>
                  <a:ext uri="{FF2B5EF4-FFF2-40B4-BE49-F238E27FC236}">
                    <a16:creationId xmlns:a16="http://schemas.microsoft.com/office/drawing/2014/main" id="{C55F77AD-6539-DB40-AB79-A988928BF934}"/>
                  </a:ext>
                </a:extLst>
              </p:cNvPr>
              <p:cNvCxnSpPr>
                <a:stCxn id="112" idx="6"/>
              </p:cNvCxnSpPr>
              <p:nvPr/>
            </p:nvCxnSpPr>
            <p:spPr>
              <a:xfrm>
                <a:off x="6807200" y="4313767"/>
                <a:ext cx="228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sp>
        <p:nvSpPr>
          <p:cNvPr id="2" name="Title 1">
            <a:extLst>
              <a:ext uri="{FF2B5EF4-FFF2-40B4-BE49-F238E27FC236}">
                <a16:creationId xmlns:a16="http://schemas.microsoft.com/office/drawing/2014/main" id="{F9991FCC-2906-6442-AF56-8BF4AE55009D}"/>
              </a:ext>
            </a:extLst>
          </p:cNvPr>
          <p:cNvSpPr>
            <a:spLocks noGrp="1"/>
          </p:cNvSpPr>
          <p:nvPr>
            <p:ph type="title"/>
          </p:nvPr>
        </p:nvSpPr>
        <p:spPr/>
        <p:txBody>
          <a:bodyPr/>
          <a:lstStyle/>
          <a:p>
            <a:pPr marL="7938" indent="-3175" eaLnBrk="0" hangingPunct="0"/>
            <a:r>
              <a:rPr lang="en-US" dirty="0">
                <a:latin typeface="Arial" panose="020B0604020202020204" pitchFamily="34" charset="0"/>
              </a:rPr>
              <a:t>Three questions to</a:t>
            </a:r>
            <a:r>
              <a:rPr lang="en-CA" dirty="0">
                <a:latin typeface="Arial" charset="0"/>
              </a:rPr>
              <a:t> develop your </a:t>
            </a:r>
            <a:r>
              <a:rPr lang="en-CA" u="sng" dirty="0">
                <a:latin typeface="Arial" charset="0"/>
              </a:rPr>
              <a:t>initial</a:t>
            </a:r>
            <a:r>
              <a:rPr lang="en-CA" dirty="0">
                <a:latin typeface="Arial" charset="0"/>
              </a:rPr>
              <a:t> workflow model</a:t>
            </a:r>
            <a:endParaRPr lang="en-US" dirty="0">
              <a:latin typeface="Arial" panose="020B0604020202020204" pitchFamily="34" charset="0"/>
            </a:endParaRPr>
          </a:p>
        </p:txBody>
      </p:sp>
      <p:sp>
        <p:nvSpPr>
          <p:cNvPr id="109" name="Rectangle 3">
            <a:extLst>
              <a:ext uri="{FF2B5EF4-FFF2-40B4-BE49-F238E27FC236}">
                <a16:creationId xmlns:a16="http://schemas.microsoft.com/office/drawing/2014/main" id="{BD87060D-BEE3-CC4B-B749-F2F10EDC7C7F}"/>
              </a:ext>
            </a:extLst>
          </p:cNvPr>
          <p:cNvSpPr txBox="1">
            <a:spLocks noChangeArrowheads="1"/>
          </p:cNvSpPr>
          <p:nvPr/>
        </p:nvSpPr>
        <p:spPr>
          <a:xfrm>
            <a:off x="1193180" y="757350"/>
            <a:ext cx="6708037" cy="5572125"/>
          </a:xfrm>
          <a:prstGeom prst="rect">
            <a:avLst/>
          </a:prstGeom>
        </p:spPr>
        <p:txBody>
          <a:bodyPr vert="horz" lIns="91440" tIns="45720" rIns="91440" bIns="45720" rtlCol="0">
            <a:normAutofit/>
          </a:bodyPr>
          <a:lstStyle>
            <a:lvl1pPr marL="360354" indent="-360354" algn="l" defTabSz="914377"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Arial" panose="020B0604020202020204" pitchFamily="34" charset="0"/>
              </a:defRPr>
            </a:lvl1pPr>
            <a:lvl2pPr marL="720707" indent="-311143" algn="l" defTabSz="914377"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60" indent="-385753" algn="l" defTabSz="914377"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CA" sz="2400" dirty="0">
                <a:latin typeface="Arial" charset="0"/>
                <a:cs typeface="+mn-cs"/>
              </a:rPr>
              <a:t>Emphasis:</a:t>
            </a:r>
          </a:p>
          <a:p>
            <a:pPr marL="554047" indent="-457200">
              <a:defRPr/>
            </a:pPr>
            <a:r>
              <a:rPr lang="en-CA" sz="2000" dirty="0">
                <a:latin typeface="Arial" charset="0"/>
              </a:rPr>
              <a:t>keep you out of the details – focus on </a:t>
            </a:r>
            <a:r>
              <a:rPr lang="en-CA" sz="2000" i="1" dirty="0">
                <a:latin typeface="Arial" charset="0"/>
              </a:rPr>
              <a:t>flow</a:t>
            </a:r>
          </a:p>
          <a:p>
            <a:pPr marL="554047" indent="-457200">
              <a:defRPr/>
            </a:pPr>
            <a:r>
              <a:rPr lang="en-CA" sz="2000" dirty="0">
                <a:latin typeface="Arial" charset="0"/>
              </a:rPr>
              <a:t>ensure the involvement of </a:t>
            </a:r>
            <a:r>
              <a:rPr lang="en-CA" sz="2000" i="1" dirty="0">
                <a:latin typeface="Arial" charset="0"/>
              </a:rPr>
              <a:t>every</a:t>
            </a:r>
            <a:r>
              <a:rPr lang="en-CA" sz="2000" dirty="0">
                <a:latin typeface="Arial" charset="0"/>
              </a:rPr>
              <a:t> actor is shown –  </a:t>
            </a:r>
            <a:br>
              <a:rPr lang="en-CA" sz="2000" dirty="0">
                <a:latin typeface="Arial" charset="0"/>
              </a:rPr>
            </a:br>
            <a:r>
              <a:rPr lang="en-CA" sz="2000" dirty="0">
                <a:latin typeface="Arial" charset="0"/>
              </a:rPr>
              <a:t>it doesn't matter </a:t>
            </a:r>
            <a:r>
              <a:rPr lang="en-CA" sz="2000" i="1" dirty="0">
                <a:latin typeface="Arial" charset="0"/>
              </a:rPr>
              <a:t>how much </a:t>
            </a:r>
            <a:r>
              <a:rPr lang="en-CA" sz="2000" dirty="0">
                <a:latin typeface="Arial" charset="0"/>
              </a:rPr>
              <a:t>or </a:t>
            </a:r>
            <a:r>
              <a:rPr lang="en-CA" sz="2000" i="1" dirty="0">
                <a:latin typeface="Arial" charset="0"/>
              </a:rPr>
              <a:t>how little </a:t>
            </a:r>
            <a:r>
              <a:rPr lang="en-CA" sz="2000" dirty="0">
                <a:latin typeface="Arial" charset="0"/>
              </a:rPr>
              <a:t>they do, </a:t>
            </a:r>
            <a:br>
              <a:rPr lang="en-CA" sz="2000" dirty="0">
                <a:latin typeface="Arial" charset="0"/>
              </a:rPr>
            </a:br>
            <a:r>
              <a:rPr lang="en-CA" sz="2000" dirty="0">
                <a:latin typeface="Arial" charset="0"/>
              </a:rPr>
              <a:t>or whether they </a:t>
            </a:r>
            <a:r>
              <a:rPr lang="en-CA" sz="2000" i="1" dirty="0">
                <a:latin typeface="Arial" charset="0"/>
              </a:rPr>
              <a:t>add value</a:t>
            </a:r>
          </a:p>
          <a:p>
            <a:pPr marL="0" indent="0">
              <a:buNone/>
              <a:defRPr/>
            </a:pPr>
            <a:r>
              <a:rPr lang="en-CA" sz="2400" dirty="0">
                <a:latin typeface="Arial" charset="0"/>
                <a:cs typeface="+mn-cs"/>
              </a:rPr>
              <a:t>Three simple questions:</a:t>
            </a:r>
          </a:p>
          <a:p>
            <a:pPr marL="554047" indent="-457200">
              <a:buFontTx/>
              <a:buAutoNum type="arabicPeriod"/>
              <a:defRPr/>
            </a:pPr>
            <a:r>
              <a:rPr lang="en-CA" sz="2000" dirty="0">
                <a:latin typeface="Arial" charset="0"/>
              </a:rPr>
              <a:t>“</a:t>
            </a:r>
            <a:r>
              <a:rPr lang="en-CA" sz="2000" i="1" dirty="0">
                <a:latin typeface="Arial" charset="0"/>
              </a:rPr>
              <a:t>Who</a:t>
            </a:r>
            <a:r>
              <a:rPr lang="en-CA" sz="2000" dirty="0">
                <a:latin typeface="Arial" charset="0"/>
              </a:rPr>
              <a:t> gets the work next?”</a:t>
            </a:r>
            <a:br>
              <a:rPr lang="en-CA" sz="2000" dirty="0">
                <a:latin typeface="Arial" charset="0"/>
              </a:rPr>
            </a:br>
            <a:r>
              <a:rPr lang="en-CA" sz="2000" dirty="0">
                <a:latin typeface="Arial" charset="0"/>
              </a:rPr>
              <a:t> </a:t>
            </a:r>
          </a:p>
          <a:p>
            <a:pPr marL="554047" indent="-457200">
              <a:buFontTx/>
              <a:buAutoNum type="arabicPeriod"/>
              <a:defRPr/>
            </a:pPr>
            <a:r>
              <a:rPr lang="en-CA" sz="2000" dirty="0">
                <a:latin typeface="Arial" charset="0"/>
              </a:rPr>
              <a:t>“</a:t>
            </a:r>
            <a:r>
              <a:rPr lang="en-CA" sz="2000" i="1" dirty="0">
                <a:latin typeface="Arial" charset="0"/>
              </a:rPr>
              <a:t>How</a:t>
            </a:r>
            <a:r>
              <a:rPr lang="en-CA" sz="2000" dirty="0">
                <a:latin typeface="Arial" charset="0"/>
              </a:rPr>
              <a:t> does it get there?”</a:t>
            </a:r>
            <a:br>
              <a:rPr lang="en-CA" sz="2000" dirty="0">
                <a:latin typeface="Arial" charset="0"/>
              </a:rPr>
            </a:br>
            <a:r>
              <a:rPr lang="en-CA" sz="2000" dirty="0">
                <a:latin typeface="Arial" charset="0"/>
              </a:rPr>
              <a:t>– Often uncovers "transport" actors or systems</a:t>
            </a:r>
            <a:br>
              <a:rPr lang="en-CA" sz="2000" dirty="0">
                <a:latin typeface="Arial" charset="0"/>
              </a:rPr>
            </a:br>
            <a:endParaRPr lang="en-CA" sz="2000" dirty="0">
              <a:latin typeface="Arial" charset="0"/>
            </a:endParaRPr>
          </a:p>
          <a:p>
            <a:pPr marL="554047" indent="-457200">
              <a:buFontTx/>
              <a:buAutoNum type="arabicPeriod"/>
              <a:defRPr/>
            </a:pPr>
            <a:r>
              <a:rPr lang="en-CA" sz="2000" dirty="0">
                <a:latin typeface="Arial" charset="0"/>
              </a:rPr>
              <a:t>“Who </a:t>
            </a:r>
            <a:r>
              <a:rPr lang="en-CA" sz="2000" i="1" dirty="0">
                <a:latin typeface="Arial" charset="0"/>
              </a:rPr>
              <a:t>really</a:t>
            </a:r>
            <a:r>
              <a:rPr lang="en-CA" sz="2000" dirty="0">
                <a:latin typeface="Arial" charset="0"/>
              </a:rPr>
              <a:t> gets the work next?”</a:t>
            </a:r>
            <a:br>
              <a:rPr lang="en-CA" sz="2000" dirty="0">
                <a:latin typeface="Arial" charset="0"/>
              </a:rPr>
            </a:br>
            <a:r>
              <a:rPr lang="en-CA" sz="2000" dirty="0">
                <a:latin typeface="Arial" charset="0"/>
              </a:rPr>
              <a:t>– Often uncovers additional actors </a:t>
            </a:r>
            <a:br>
              <a:rPr lang="en-CA" sz="2000" dirty="0">
                <a:latin typeface="Arial" charset="0"/>
              </a:rPr>
            </a:br>
            <a:endParaRPr lang="en-CA" sz="2000" dirty="0">
              <a:latin typeface="Arial" charset="0"/>
            </a:endParaRPr>
          </a:p>
        </p:txBody>
      </p:sp>
      <p:sp>
        <p:nvSpPr>
          <p:cNvPr id="111" name="Rounded Rectangle 110">
            <a:extLst>
              <a:ext uri="{FF2B5EF4-FFF2-40B4-BE49-F238E27FC236}">
                <a16:creationId xmlns:a16="http://schemas.microsoft.com/office/drawing/2014/main" id="{0D03F4CA-EA18-3441-8C75-58AB6D0CE26C}"/>
              </a:ext>
            </a:extLst>
          </p:cNvPr>
          <p:cNvSpPr/>
          <p:nvPr/>
        </p:nvSpPr>
        <p:spPr>
          <a:xfrm>
            <a:off x="8688296" y="2904793"/>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a:extLst>
              <a:ext uri="{FF2B5EF4-FFF2-40B4-BE49-F238E27FC236}">
                <a16:creationId xmlns:a16="http://schemas.microsoft.com/office/drawing/2014/main" id="{B418C1BE-39DB-9741-8F77-2640798B13DC}"/>
              </a:ext>
            </a:extLst>
          </p:cNvPr>
          <p:cNvSpPr/>
          <p:nvPr/>
        </p:nvSpPr>
        <p:spPr>
          <a:xfrm>
            <a:off x="9280534" y="341279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a:extLst>
              <a:ext uri="{FF2B5EF4-FFF2-40B4-BE49-F238E27FC236}">
                <a16:creationId xmlns:a16="http://schemas.microsoft.com/office/drawing/2014/main" id="{73EC7593-8014-A74B-A297-45D89896177F}"/>
              </a:ext>
            </a:extLst>
          </p:cNvPr>
          <p:cNvSpPr/>
          <p:nvPr/>
        </p:nvSpPr>
        <p:spPr>
          <a:xfrm>
            <a:off x="9982947" y="396312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a:extLst>
              <a:ext uri="{FF2B5EF4-FFF2-40B4-BE49-F238E27FC236}">
                <a16:creationId xmlns:a16="http://schemas.microsoft.com/office/drawing/2014/main" id="{03901D6F-C0CE-3F4D-9F71-69AA01698A86}"/>
              </a:ext>
            </a:extLst>
          </p:cNvPr>
          <p:cNvSpPr/>
          <p:nvPr/>
        </p:nvSpPr>
        <p:spPr>
          <a:xfrm>
            <a:off x="10626286" y="341279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91" name="Group 16390">
            <a:extLst>
              <a:ext uri="{FF2B5EF4-FFF2-40B4-BE49-F238E27FC236}">
                <a16:creationId xmlns:a16="http://schemas.microsoft.com/office/drawing/2014/main" id="{22BDDE55-2028-0940-8F14-5EC7139EA3FB}"/>
              </a:ext>
            </a:extLst>
          </p:cNvPr>
          <p:cNvGrpSpPr/>
          <p:nvPr/>
        </p:nvGrpSpPr>
        <p:grpSpPr>
          <a:xfrm>
            <a:off x="9431266" y="3581313"/>
            <a:ext cx="551681" cy="799567"/>
            <a:chOff x="9431266" y="2945587"/>
            <a:chExt cx="551681" cy="799567"/>
          </a:xfrm>
        </p:grpSpPr>
        <p:cxnSp>
          <p:nvCxnSpPr>
            <p:cNvPr id="16385" name="Elbow Connector 16384">
              <a:extLst>
                <a:ext uri="{FF2B5EF4-FFF2-40B4-BE49-F238E27FC236}">
                  <a16:creationId xmlns:a16="http://schemas.microsoft.com/office/drawing/2014/main" id="{6B5CA1BC-C5E5-B749-A0CF-1AF94C19E49F}"/>
                </a:ext>
              </a:extLst>
            </p:cNvPr>
            <p:cNvCxnSpPr>
              <a:cxnSpLocks/>
            </p:cNvCxnSpPr>
            <p:nvPr/>
          </p:nvCxnSpPr>
          <p:spPr>
            <a:xfrm>
              <a:off x="9653068" y="2945587"/>
              <a:ext cx="329879" cy="55033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90" name="Rectangle 16389">
              <a:extLst>
                <a:ext uri="{FF2B5EF4-FFF2-40B4-BE49-F238E27FC236}">
                  <a16:creationId xmlns:a16="http://schemas.microsoft.com/office/drawing/2014/main" id="{220F9BD2-C264-7A4E-B07C-04F64D0BE39F}"/>
                </a:ext>
              </a:extLst>
            </p:cNvPr>
            <p:cNvSpPr/>
            <p:nvPr/>
          </p:nvSpPr>
          <p:spPr>
            <a:xfrm>
              <a:off x="9431266" y="3160379"/>
              <a:ext cx="412292" cy="584775"/>
            </a:xfrm>
            <a:prstGeom prst="rect">
              <a:avLst/>
            </a:prstGeom>
          </p:spPr>
          <p:txBody>
            <a:bodyPr wrap="none">
              <a:spAutoFit/>
            </a:bodyPr>
            <a:lstStyle/>
            <a:p>
              <a:r>
                <a:rPr lang="en-CA" sz="3200" dirty="0">
                  <a:latin typeface="Arial" charset="0"/>
                </a:rPr>
                <a:t>?</a:t>
              </a:r>
              <a:endParaRPr lang="en-US" sz="3200" dirty="0"/>
            </a:p>
          </p:txBody>
        </p:sp>
      </p:grpSp>
      <p:sp>
        <p:nvSpPr>
          <p:cNvPr id="16392" name="Rectangle 16391">
            <a:extLst>
              <a:ext uri="{FF2B5EF4-FFF2-40B4-BE49-F238E27FC236}">
                <a16:creationId xmlns:a16="http://schemas.microsoft.com/office/drawing/2014/main" id="{3C6E2CD8-A89C-804A-8139-87D457153F1B}"/>
              </a:ext>
            </a:extLst>
          </p:cNvPr>
          <p:cNvSpPr/>
          <p:nvPr/>
        </p:nvSpPr>
        <p:spPr>
          <a:xfrm>
            <a:off x="7371761" y="4513462"/>
            <a:ext cx="4396906" cy="2031325"/>
          </a:xfrm>
          <a:prstGeom prst="rect">
            <a:avLst/>
          </a:prstGeom>
        </p:spPr>
        <p:txBody>
          <a:bodyPr wrap="square">
            <a:spAutoFit/>
          </a:bodyPr>
          <a:lstStyle/>
          <a:p>
            <a:r>
              <a:rPr lang="en-CA" dirty="0">
                <a:latin typeface="Arial" charset="0"/>
              </a:rPr>
              <a:t>Guideline for the initial Handoff Diagram: </a:t>
            </a:r>
            <a:br>
              <a:rPr lang="en-CA" dirty="0">
                <a:latin typeface="Arial" charset="0"/>
              </a:rPr>
            </a:br>
            <a:r>
              <a:rPr lang="en-CA" dirty="0">
                <a:latin typeface="Arial" charset="0"/>
              </a:rPr>
              <a:t>Whenever an actor </a:t>
            </a:r>
            <a:r>
              <a:rPr lang="en-CA" i="1" dirty="0">
                <a:latin typeface="Arial" charset="0"/>
              </a:rPr>
              <a:t>holds the work</a:t>
            </a:r>
            <a:r>
              <a:rPr lang="en-CA" dirty="0">
                <a:latin typeface="Arial" charset="0"/>
              </a:rPr>
              <a:t>, </a:t>
            </a:r>
            <a:br>
              <a:rPr lang="en-CA" dirty="0">
                <a:latin typeface="Arial" charset="0"/>
              </a:rPr>
            </a:br>
            <a:r>
              <a:rPr lang="en-CA" dirty="0">
                <a:latin typeface="Arial" charset="0"/>
              </a:rPr>
              <a:t>whether they do a </a:t>
            </a:r>
            <a:r>
              <a:rPr lang="en-CA" i="1" dirty="0">
                <a:latin typeface="Arial" charset="0"/>
              </a:rPr>
              <a:t>lot</a:t>
            </a:r>
            <a:r>
              <a:rPr lang="en-CA" dirty="0">
                <a:latin typeface="Arial" charset="0"/>
              </a:rPr>
              <a:t> or a </a:t>
            </a:r>
            <a:r>
              <a:rPr lang="en-CA" i="1" dirty="0">
                <a:latin typeface="Arial" charset="0"/>
              </a:rPr>
              <a:t>little</a:t>
            </a:r>
            <a:r>
              <a:rPr lang="en-CA" dirty="0">
                <a:latin typeface="Arial" charset="0"/>
              </a:rPr>
              <a:t>,</a:t>
            </a:r>
            <a:br>
              <a:rPr lang="en-CA" dirty="0">
                <a:latin typeface="Arial" charset="0"/>
              </a:rPr>
            </a:br>
            <a:r>
              <a:rPr lang="en-CA" dirty="0">
                <a:latin typeface="Arial" charset="0"/>
              </a:rPr>
              <a:t>draw </a:t>
            </a:r>
            <a:r>
              <a:rPr lang="en-CA" i="1" dirty="0">
                <a:latin typeface="Arial" charset="0"/>
              </a:rPr>
              <a:t>one</a:t>
            </a:r>
            <a:r>
              <a:rPr lang="en-CA" dirty="0">
                <a:latin typeface="Arial" charset="0"/>
              </a:rPr>
              <a:t> box (or post </a:t>
            </a:r>
            <a:r>
              <a:rPr lang="en-CA" i="1" dirty="0">
                <a:latin typeface="Arial" charset="0"/>
              </a:rPr>
              <a:t>one</a:t>
            </a:r>
            <a:r>
              <a:rPr lang="en-CA" dirty="0">
                <a:latin typeface="Arial" charset="0"/>
              </a:rPr>
              <a:t> sticky) </a:t>
            </a:r>
            <a:br>
              <a:rPr lang="en-CA" dirty="0">
                <a:latin typeface="Arial" charset="0"/>
              </a:rPr>
            </a:br>
            <a:r>
              <a:rPr lang="en-CA" dirty="0">
                <a:latin typeface="Arial" charset="0"/>
              </a:rPr>
              <a:t>and </a:t>
            </a:r>
            <a:r>
              <a:rPr lang="en-CA" i="1" dirty="0">
                <a:latin typeface="Arial" charset="0"/>
              </a:rPr>
              <a:t>move on!</a:t>
            </a:r>
            <a:br>
              <a:rPr lang="en-CA" i="1" dirty="0">
                <a:latin typeface="Arial" charset="0"/>
              </a:rPr>
            </a:br>
            <a:r>
              <a:rPr lang="en-CA" dirty="0">
                <a:latin typeface="Arial" charset="0"/>
              </a:rPr>
              <a:t>(And no value judgements – include </a:t>
            </a:r>
            <a:r>
              <a:rPr lang="en-CA" i="1" dirty="0">
                <a:latin typeface="Arial" charset="0"/>
              </a:rPr>
              <a:t>every</a:t>
            </a:r>
            <a:r>
              <a:rPr lang="en-CA" dirty="0">
                <a:latin typeface="Arial" charset="0"/>
              </a:rPr>
              <a:t> actor that holds the work!)</a:t>
            </a:r>
            <a:endParaRPr lang="en-US" dirty="0"/>
          </a:p>
        </p:txBody>
      </p:sp>
    </p:spTree>
    <p:extLst>
      <p:ext uri="{BB962C8B-B14F-4D97-AF65-F5344CB8AC3E}">
        <p14:creationId xmlns:p14="http://schemas.microsoft.com/office/powerpoint/2010/main" val="5348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9">
                                            <p:txEl>
                                              <p:pRg st="3" end="3"/>
                                            </p:txEl>
                                          </p:spTgt>
                                        </p:tgtEl>
                                        <p:attrNameLst>
                                          <p:attrName>style.visibility</p:attrName>
                                        </p:attrNameLst>
                                      </p:cBhvr>
                                      <p:to>
                                        <p:strVal val="visible"/>
                                      </p:to>
                                    </p:set>
                                    <p:animEffect transition="in" filter="dissolve">
                                      <p:cBhvr>
                                        <p:cTn id="7" dur="500"/>
                                        <p:tgtEl>
                                          <p:spTgt spid="10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9">
                                            <p:txEl>
                                              <p:pRg st="4" end="4"/>
                                            </p:txEl>
                                          </p:spTgt>
                                        </p:tgtEl>
                                        <p:attrNameLst>
                                          <p:attrName>style.visibility</p:attrName>
                                        </p:attrNameLst>
                                      </p:cBhvr>
                                      <p:to>
                                        <p:strVal val="visible"/>
                                      </p:to>
                                    </p:set>
                                    <p:animEffect transition="in" filter="dissolve">
                                      <p:cBhvr>
                                        <p:cTn id="12" dur="500"/>
                                        <p:tgtEl>
                                          <p:spTgt spid="10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dissolv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dissolve">
                                      <p:cBhvr>
                                        <p:cTn id="22" dur="500"/>
                                        <p:tgtEl>
                                          <p:spTgt spid="1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dissolve">
                                      <p:cBhvr>
                                        <p:cTn id="27" dur="500"/>
                                        <p:tgtEl>
                                          <p:spTgt spid="1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dissolve">
                                      <p:cBhvr>
                                        <p:cTn id="32" dur="500"/>
                                        <p:tgtEl>
                                          <p:spTgt spid="1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dissolve">
                                      <p:cBhvr>
                                        <p:cTn id="37" dur="500"/>
                                        <p:tgtEl>
                                          <p:spTgt spid="11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9">
                                            <p:txEl>
                                              <p:pRg st="5" end="5"/>
                                            </p:txEl>
                                          </p:spTgt>
                                        </p:tgtEl>
                                        <p:attrNameLst>
                                          <p:attrName>style.visibility</p:attrName>
                                        </p:attrNameLst>
                                      </p:cBhvr>
                                      <p:to>
                                        <p:strVal val="visible"/>
                                      </p:to>
                                    </p:set>
                                    <p:animEffect transition="in" filter="dissolve">
                                      <p:cBhvr>
                                        <p:cTn id="42" dur="500"/>
                                        <p:tgtEl>
                                          <p:spTgt spid="10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Effect transition="in" filter="dissolve">
                                      <p:cBhvr>
                                        <p:cTn id="47" dur="500"/>
                                        <p:tgtEl>
                                          <p:spTgt spid="1639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9">
                                            <p:txEl>
                                              <p:pRg st="6" end="6"/>
                                            </p:txEl>
                                          </p:spTgt>
                                        </p:tgtEl>
                                        <p:attrNameLst>
                                          <p:attrName>style.visibility</p:attrName>
                                        </p:attrNameLst>
                                      </p:cBhvr>
                                      <p:to>
                                        <p:strVal val="visible"/>
                                      </p:to>
                                    </p:set>
                                    <p:animEffect transition="in" filter="dissolve">
                                      <p:cBhvr>
                                        <p:cTn id="52" dur="500"/>
                                        <p:tgtEl>
                                          <p:spTgt spid="109">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6392"/>
                                        </p:tgtEl>
                                        <p:attrNameLst>
                                          <p:attrName>style.visibility</p:attrName>
                                        </p:attrNameLst>
                                      </p:cBhvr>
                                      <p:to>
                                        <p:strVal val="visible"/>
                                      </p:to>
                                    </p:set>
                                    <p:animEffect transition="in" filter="dissolve">
                                      <p:cBhvr>
                                        <p:cTn id="5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4" grpId="0" animBg="1"/>
      <p:bldP spid="115" grpId="0" animBg="1"/>
      <p:bldP spid="116" grpId="0" animBg="1"/>
      <p:bldP spid="1639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928D-7B74-E94F-A9E5-E251C552308C}"/>
              </a:ext>
            </a:extLst>
          </p:cNvPr>
          <p:cNvSpPr>
            <a:spLocks noGrp="1"/>
          </p:cNvSpPr>
          <p:nvPr>
            <p:ph type="title"/>
          </p:nvPr>
        </p:nvSpPr>
        <p:spPr/>
        <p:txBody>
          <a:bodyPr/>
          <a:lstStyle/>
          <a:p>
            <a:r>
              <a:rPr lang="en-US" dirty="0"/>
              <a:t>1 – "Who gets it next?" traces overall flow</a:t>
            </a:r>
          </a:p>
        </p:txBody>
      </p:sp>
      <p:pic>
        <p:nvPicPr>
          <p:cNvPr id="17410" name="Picture 2">
            <a:extLst>
              <a:ext uri="{FF2B5EF4-FFF2-40B4-BE49-F238E27FC236}">
                <a16:creationId xmlns:a16="http://schemas.microsoft.com/office/drawing/2014/main" id="{A6CB570E-5A79-9B46-9860-D4DC7FD430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75465"/>
            <a:ext cx="12192000" cy="42116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01CC7F-6DD0-EB4C-B969-289038CC33DF}"/>
              </a:ext>
            </a:extLst>
          </p:cNvPr>
          <p:cNvSpPr/>
          <p:nvPr/>
        </p:nvSpPr>
        <p:spPr>
          <a:xfrm>
            <a:off x="586017" y="733129"/>
            <a:ext cx="3867450" cy="584775"/>
          </a:xfrm>
          <a:prstGeom prst="rect">
            <a:avLst/>
          </a:prstGeom>
        </p:spPr>
        <p:txBody>
          <a:bodyPr wrap="square">
            <a:spAutoFit/>
          </a:bodyPr>
          <a:lstStyle/>
          <a:p>
            <a:r>
              <a:rPr lang="en-CA" sz="1600" dirty="0">
                <a:latin typeface="Arial" charset="0"/>
              </a:rPr>
              <a:t>Process: Issue Building Permit</a:t>
            </a:r>
          </a:p>
          <a:p>
            <a:r>
              <a:rPr lang="en-CA" sz="1600" dirty="0">
                <a:latin typeface="Arial" charset="0"/>
              </a:rPr>
              <a:t>Case: Single Family Dwelling (SFD)</a:t>
            </a:r>
            <a:endParaRPr lang="en-US" sz="1600" dirty="0"/>
          </a:p>
        </p:txBody>
      </p:sp>
      <p:sp>
        <p:nvSpPr>
          <p:cNvPr id="5" name="Oval 4">
            <a:extLst>
              <a:ext uri="{FF2B5EF4-FFF2-40B4-BE49-F238E27FC236}">
                <a16:creationId xmlns:a16="http://schemas.microsoft.com/office/drawing/2014/main" id="{68080F40-14D4-224F-8E2F-BD8E9000F34F}"/>
              </a:ext>
            </a:extLst>
          </p:cNvPr>
          <p:cNvSpPr/>
          <p:nvPr/>
        </p:nvSpPr>
        <p:spPr>
          <a:xfrm>
            <a:off x="1193180" y="152677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E3F95E0-C7E4-FD4D-A248-BA1661D47F0F}"/>
              </a:ext>
            </a:extLst>
          </p:cNvPr>
          <p:cNvCxnSpPr>
            <a:stCxn id="5" idx="6"/>
          </p:cNvCxnSpPr>
          <p:nvPr/>
        </p:nvCxnSpPr>
        <p:spPr>
          <a:xfrm>
            <a:off x="1421780" y="1641070"/>
            <a:ext cx="228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Rounded Rectangle 6">
            <a:extLst>
              <a:ext uri="{FF2B5EF4-FFF2-40B4-BE49-F238E27FC236}">
                <a16:creationId xmlns:a16="http://schemas.microsoft.com/office/drawing/2014/main" id="{211F0625-9771-9642-9B85-6F9C51F7103A}"/>
              </a:ext>
            </a:extLst>
          </p:cNvPr>
          <p:cNvSpPr/>
          <p:nvPr/>
        </p:nvSpPr>
        <p:spPr>
          <a:xfrm>
            <a:off x="1650380" y="14586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34A2A6D-E9F8-BB4E-99EB-EEBBF2333BBF}"/>
              </a:ext>
            </a:extLst>
          </p:cNvPr>
          <p:cNvSpPr/>
          <p:nvPr/>
        </p:nvSpPr>
        <p:spPr>
          <a:xfrm>
            <a:off x="2801404" y="2057495"/>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325522A-948F-6D4A-BE48-7DF4ED2BBFAE}"/>
              </a:ext>
            </a:extLst>
          </p:cNvPr>
          <p:cNvSpPr/>
          <p:nvPr/>
        </p:nvSpPr>
        <p:spPr>
          <a:xfrm>
            <a:off x="3376820" y="268765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8C2AF4B3-E8A0-0F4B-AD0F-10A35B270953}"/>
              </a:ext>
            </a:extLst>
          </p:cNvPr>
          <p:cNvSpPr/>
          <p:nvPr/>
        </p:nvSpPr>
        <p:spPr>
          <a:xfrm>
            <a:off x="3952236" y="205317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EE6A890-33FF-604A-98F0-9903A3364B68}"/>
              </a:ext>
            </a:extLst>
          </p:cNvPr>
          <p:cNvGrpSpPr/>
          <p:nvPr/>
        </p:nvGrpSpPr>
        <p:grpSpPr>
          <a:xfrm>
            <a:off x="2225796" y="1458690"/>
            <a:ext cx="372726" cy="971339"/>
            <a:chOff x="2242426" y="1794451"/>
            <a:chExt cx="372726" cy="971339"/>
          </a:xfrm>
        </p:grpSpPr>
        <p:sp>
          <p:nvSpPr>
            <p:cNvPr id="8" name="Rounded Rectangle 7">
              <a:extLst>
                <a:ext uri="{FF2B5EF4-FFF2-40B4-BE49-F238E27FC236}">
                  <a16:creationId xmlns:a16="http://schemas.microsoft.com/office/drawing/2014/main" id="{7635D4C3-7E6B-554E-AFF4-090C3F765DA0}"/>
                </a:ext>
              </a:extLst>
            </p:cNvPr>
            <p:cNvSpPr/>
            <p:nvPr/>
          </p:nvSpPr>
          <p:spPr>
            <a:xfrm>
              <a:off x="2242618" y="239325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8B850DE-7F2A-3145-8B51-65205DB29BB1}"/>
                </a:ext>
              </a:extLst>
            </p:cNvPr>
            <p:cNvSpPr/>
            <p:nvPr/>
          </p:nvSpPr>
          <p:spPr>
            <a:xfrm>
              <a:off x="2242426" y="179445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26E7F25-6C44-FE40-AEC5-A83782E62389}"/>
                </a:ext>
              </a:extLst>
            </p:cNvPr>
            <p:cNvCxnSpPr/>
            <p:nvPr/>
          </p:nvCxnSpPr>
          <p:spPr>
            <a:xfrm flipV="1">
              <a:off x="2242618"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4552A2B-F160-224F-BBFC-7E7A6DBEE6C8}"/>
                </a:ext>
              </a:extLst>
            </p:cNvPr>
            <p:cNvCxnSpPr/>
            <p:nvPr/>
          </p:nvCxnSpPr>
          <p:spPr>
            <a:xfrm flipV="1">
              <a:off x="2614960"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grpSp>
      <p:sp>
        <p:nvSpPr>
          <p:cNvPr id="17" name="Rounded Rectangle 16">
            <a:extLst>
              <a:ext uri="{FF2B5EF4-FFF2-40B4-BE49-F238E27FC236}">
                <a16:creationId xmlns:a16="http://schemas.microsoft.com/office/drawing/2014/main" id="{6AFBB45C-4B2B-9A41-821C-3774C1E1E9E3}"/>
              </a:ext>
            </a:extLst>
          </p:cNvPr>
          <p:cNvSpPr/>
          <p:nvPr/>
        </p:nvSpPr>
        <p:spPr>
          <a:xfrm>
            <a:off x="4527652" y="328190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623B808-0FF8-A14C-8667-6905DC453BC7}"/>
              </a:ext>
            </a:extLst>
          </p:cNvPr>
          <p:cNvSpPr/>
          <p:nvPr/>
        </p:nvSpPr>
        <p:spPr>
          <a:xfrm>
            <a:off x="5103068" y="2067463"/>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7757111-101C-0A4A-9407-6117DE87B9B7}"/>
              </a:ext>
            </a:extLst>
          </p:cNvPr>
          <p:cNvSpPr/>
          <p:nvPr/>
        </p:nvSpPr>
        <p:spPr>
          <a:xfrm>
            <a:off x="5678484" y="388197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9C7F7D8-ACC1-DD46-B79F-7F60D885F984}"/>
              </a:ext>
            </a:extLst>
          </p:cNvPr>
          <p:cNvSpPr/>
          <p:nvPr/>
        </p:nvSpPr>
        <p:spPr>
          <a:xfrm>
            <a:off x="6253900" y="2060319"/>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38705198-0C1A-8B42-BBD5-FEE8C3E61166}"/>
              </a:ext>
            </a:extLst>
          </p:cNvPr>
          <p:cNvSpPr/>
          <p:nvPr/>
        </p:nvSpPr>
        <p:spPr>
          <a:xfrm>
            <a:off x="6829316" y="450348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F59A18EB-D866-5243-8013-AEADB1EB720C}"/>
              </a:ext>
            </a:extLst>
          </p:cNvPr>
          <p:cNvSpPr/>
          <p:nvPr/>
        </p:nvSpPr>
        <p:spPr>
          <a:xfrm>
            <a:off x="7404736" y="207460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27">
            <a:extLst>
              <a:ext uri="{FF2B5EF4-FFF2-40B4-BE49-F238E27FC236}">
                <a16:creationId xmlns:a16="http://schemas.microsoft.com/office/drawing/2014/main" id="{5DFD02ED-C868-7846-BF60-A51E71F963B8}"/>
              </a:ext>
            </a:extLst>
          </p:cNvPr>
          <p:cNvSpPr txBox="1">
            <a:spLocks noChangeArrowheads="1"/>
          </p:cNvSpPr>
          <p:nvPr/>
        </p:nvSpPr>
        <p:spPr bwMode="auto">
          <a:xfrm>
            <a:off x="8062118" y="2030686"/>
            <a:ext cx="3353593"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36000" tIns="36000" rIns="36000" bIns="36000" anchor="ctr" anchorCtr="1"/>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defTabSz="914400" fontAlgn="t">
              <a:lnSpc>
                <a:spcPct val="90000"/>
              </a:lnSpc>
              <a:spcBef>
                <a:spcPct val="20000"/>
              </a:spcBef>
              <a:spcAft>
                <a:spcPct val="0"/>
              </a:spcAft>
              <a:buSzPct val="100000"/>
              <a:defRPr/>
            </a:pPr>
            <a:r>
              <a:rPr lang="en-CA" sz="1400" dirty="0">
                <a:solidFill>
                  <a:srgbClr val="000000"/>
                </a:solidFill>
              </a:rPr>
              <a:t>Etc. – In some cases it will carry on to Schools, Parks and Recreation, Legal, … </a:t>
            </a:r>
            <a:endParaRPr lang="en-US" sz="1400" dirty="0">
              <a:solidFill>
                <a:srgbClr val="000000"/>
              </a:solidFill>
            </a:endParaRPr>
          </a:p>
        </p:txBody>
      </p:sp>
      <p:sp>
        <p:nvSpPr>
          <p:cNvPr id="24" name="TextBox 23">
            <a:extLst>
              <a:ext uri="{FF2B5EF4-FFF2-40B4-BE49-F238E27FC236}">
                <a16:creationId xmlns:a16="http://schemas.microsoft.com/office/drawing/2014/main" id="{25A1E662-DB94-9C41-8241-DBC7F7CC673E}"/>
              </a:ext>
            </a:extLst>
          </p:cNvPr>
          <p:cNvSpPr txBox="1"/>
          <p:nvPr/>
        </p:nvSpPr>
        <p:spPr>
          <a:xfrm>
            <a:off x="6378519" y="2629621"/>
            <a:ext cx="5003597" cy="1477328"/>
          </a:xfrm>
          <a:prstGeom prst="rect">
            <a:avLst/>
          </a:prstGeom>
          <a:solidFill>
            <a:srgbClr val="D5FC79"/>
          </a:solidFill>
          <a:ln w="12700">
            <a:solidFill>
              <a:schemeClr val="accent1">
                <a:shade val="50000"/>
              </a:schemeClr>
            </a:solidFill>
          </a:ln>
        </p:spPr>
        <p:txBody>
          <a:bodyPr wrap="square" rtlCol="0">
            <a:spAutoFit/>
          </a:bodyPr>
          <a:lstStyle/>
          <a:p>
            <a:pPr algn="l">
              <a:buNone/>
            </a:pPr>
            <a:r>
              <a:rPr lang="en-US" dirty="0"/>
              <a:t>How would you describe this process? </a:t>
            </a:r>
            <a:br>
              <a:rPr lang="en-US" dirty="0"/>
            </a:br>
            <a:r>
              <a:rPr lang="en-US" i="1" dirty="0"/>
              <a:t>Be factual, not judgmental</a:t>
            </a:r>
          </a:p>
          <a:p>
            <a:pPr algn="l">
              <a:buNone/>
            </a:pPr>
            <a:r>
              <a:rPr lang="en-US" dirty="0"/>
              <a:t>What questions do you have for the Building Permit experts? </a:t>
            </a:r>
            <a:r>
              <a:rPr lang="en-US" i="1" dirty="0"/>
              <a:t>Focus on why it works the way it does, </a:t>
            </a:r>
            <a:br>
              <a:rPr lang="en-US" i="1" dirty="0"/>
            </a:br>
            <a:r>
              <a:rPr lang="en-US" i="1" dirty="0"/>
              <a:t>not "Couldn't we do it this way instead…?"</a:t>
            </a:r>
          </a:p>
        </p:txBody>
      </p:sp>
      <p:sp>
        <p:nvSpPr>
          <p:cNvPr id="25" name="Rectangle 24">
            <a:extLst>
              <a:ext uri="{FF2B5EF4-FFF2-40B4-BE49-F238E27FC236}">
                <a16:creationId xmlns:a16="http://schemas.microsoft.com/office/drawing/2014/main" id="{19514305-5ACF-9B4D-8D2A-0416B3AF51D5}"/>
              </a:ext>
            </a:extLst>
          </p:cNvPr>
          <p:cNvSpPr/>
          <p:nvPr/>
        </p:nvSpPr>
        <p:spPr>
          <a:xfrm>
            <a:off x="1159703" y="5143132"/>
            <a:ext cx="10371898" cy="1754326"/>
          </a:xfrm>
          <a:prstGeom prst="rect">
            <a:avLst/>
          </a:prstGeom>
        </p:spPr>
        <p:txBody>
          <a:bodyPr wrap="square">
            <a:spAutoFit/>
          </a:bodyPr>
          <a:lstStyle/>
          <a:p>
            <a:pPr defTabSz="914400" eaLnBrk="0" fontAlgn="base" hangingPunct="0">
              <a:spcAft>
                <a:spcPct val="0"/>
              </a:spcAft>
            </a:pPr>
            <a:r>
              <a:rPr lang="en-CA" dirty="0">
                <a:solidFill>
                  <a:srgbClr val="000000"/>
                </a:solidFill>
                <a:latin typeface="Arial" charset="0"/>
                <a:ea typeface="ＭＳ Ｐゴシック" charset="0"/>
              </a:rPr>
              <a:t>In scoping, you identified the trigger, the result, and the main actors. Now, starting at the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triggering event, keep asking question 1 – </a:t>
            </a:r>
            <a:br>
              <a:rPr lang="en-CA" dirty="0">
                <a:solidFill>
                  <a:srgbClr val="000000"/>
                </a:solidFill>
                <a:latin typeface="Arial" charset="0"/>
                <a:ea typeface="ＭＳ Ｐゴシック" charset="0"/>
              </a:rPr>
            </a:br>
            <a:r>
              <a:rPr lang="en-CA" i="1" dirty="0">
                <a:solidFill>
                  <a:srgbClr val="000000"/>
                </a:solidFill>
                <a:latin typeface="Arial" charset="0"/>
                <a:ea typeface="ＭＳ Ｐゴシック" charset="0"/>
              </a:rPr>
              <a:t>“Who gets the work next?”</a:t>
            </a:r>
          </a:p>
          <a:p>
            <a:pPr defTabSz="914400" eaLnBrk="0" fontAlgn="base" hangingPunct="0">
              <a:spcAft>
                <a:spcPct val="0"/>
              </a:spcAft>
            </a:pPr>
            <a:r>
              <a:rPr lang="en-CA" dirty="0">
                <a:solidFill>
                  <a:srgbClr val="000000"/>
                </a:solidFill>
                <a:latin typeface="Arial" charset="0"/>
                <a:ea typeface="ＭＳ Ｐゴシック" charset="0"/>
              </a:rPr>
              <a:t>- trace the flow of work through to the Customer's result, following one path only!</a:t>
            </a:r>
          </a:p>
          <a:p>
            <a:pPr defTabSz="914400" eaLnBrk="0" fontAlgn="base" hangingPunct="0">
              <a:spcAft>
                <a:spcPct val="0"/>
              </a:spcAft>
            </a:pPr>
            <a:r>
              <a:rPr lang="en-CA" dirty="0">
                <a:solidFill>
                  <a:srgbClr val="000000"/>
                </a:solidFill>
                <a:latin typeface="Arial" charset="0"/>
                <a:ea typeface="ＭＳ Ｐゴシック" charset="0"/>
              </a:rPr>
              <a:t>- at a decision or parallel flows, follow the main path, mark the other with a cloud, and return later</a:t>
            </a:r>
          </a:p>
          <a:p>
            <a:pPr defTabSz="914400" eaLnBrk="0" fontAlgn="base" hangingPunct="0">
              <a:spcAft>
                <a:spcPct val="0"/>
              </a:spcAft>
            </a:pPr>
            <a:r>
              <a:rPr lang="en-CA" dirty="0">
                <a:solidFill>
                  <a:srgbClr val="000000"/>
                </a:solidFill>
                <a:latin typeface="Arial" charset="0"/>
                <a:ea typeface="ＭＳ Ｐゴシック" charset="0"/>
              </a:rPr>
              <a:t>- </a:t>
            </a:r>
            <a:r>
              <a:rPr lang="en-CA" b="1" i="1" dirty="0">
                <a:solidFill>
                  <a:srgbClr val="000000"/>
                </a:solidFill>
                <a:latin typeface="Arial" charset="0"/>
                <a:ea typeface="ＭＳ Ｐゴシック" charset="0"/>
              </a:rPr>
              <a:t>DO NOT </a:t>
            </a:r>
            <a:r>
              <a:rPr lang="en-CA" dirty="0">
                <a:solidFill>
                  <a:srgbClr val="000000"/>
                </a:solidFill>
                <a:latin typeface="Arial" charset="0"/>
                <a:ea typeface="ＭＳ Ｐゴシック" charset="0"/>
              </a:rPr>
              <a:t>ask “What do you do?”</a:t>
            </a:r>
          </a:p>
        </p:txBody>
      </p:sp>
      <p:sp>
        <p:nvSpPr>
          <p:cNvPr id="26" name="Rectangle 4">
            <a:extLst>
              <a:ext uri="{FF2B5EF4-FFF2-40B4-BE49-F238E27FC236}">
                <a16:creationId xmlns:a16="http://schemas.microsoft.com/office/drawing/2014/main" id="{864F1502-E0DE-8C4C-BA94-B1AD0CB2922B}"/>
              </a:ext>
            </a:extLst>
          </p:cNvPr>
          <p:cNvSpPr>
            <a:spLocks noChangeArrowheads="1"/>
          </p:cNvSpPr>
          <p:nvPr/>
        </p:nvSpPr>
        <p:spPr bwMode="auto">
          <a:xfrm rot="20531102">
            <a:off x="8581157" y="930662"/>
            <a:ext cx="2769707" cy="615553"/>
          </a:xfrm>
          <a:prstGeom prst="rect">
            <a:avLst/>
          </a:prstGeom>
          <a:solidFill>
            <a:srgbClr val="CDFFFF"/>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914400" eaLnBrk="0" fontAlgn="base" hangingPunct="0">
              <a:lnSpc>
                <a:spcPct val="85000"/>
              </a:lnSpc>
              <a:spcBef>
                <a:spcPct val="50000"/>
              </a:spcBef>
              <a:spcAft>
                <a:spcPct val="0"/>
              </a:spcAft>
              <a:buClr>
                <a:srgbClr val="CC3300"/>
              </a:buClr>
              <a:buSzPct val="125000"/>
              <a:defRPr/>
            </a:pPr>
            <a:r>
              <a:rPr lang="en-US" sz="2000" i="1" dirty="0">
                <a:solidFill>
                  <a:srgbClr val="000000"/>
                </a:solidFill>
                <a:latin typeface="Arial" panose="020B0604020202020204" pitchFamily="34" charset="0"/>
                <a:ea typeface="ＭＳ Ｐゴシック" charset="0"/>
                <a:cs typeface="Arial" panose="020B0604020202020204" pitchFamily="34" charset="0"/>
              </a:rPr>
              <a:t>My mantra – </a:t>
            </a:r>
            <a:br>
              <a:rPr lang="en-US" sz="2000" i="1" dirty="0">
                <a:solidFill>
                  <a:srgbClr val="000000"/>
                </a:solidFill>
                <a:latin typeface="Arial" panose="020B0604020202020204" pitchFamily="34" charset="0"/>
                <a:ea typeface="ＭＳ Ｐゴシック" charset="0"/>
                <a:cs typeface="Arial" panose="020B0604020202020204" pitchFamily="34" charset="0"/>
              </a:rPr>
            </a:br>
            <a:r>
              <a:rPr lang="ja-JP" altLang="en-US" sz="2000" i="1">
                <a:solidFill>
                  <a:srgbClr val="000000"/>
                </a:solidFill>
                <a:latin typeface="Arial" panose="020B0604020202020204" pitchFamily="34" charset="0"/>
                <a:ea typeface="ＭＳ Ｐゴシック" charset="0"/>
                <a:cs typeface="Arial" panose="020B0604020202020204" pitchFamily="34" charset="0"/>
              </a:rPr>
              <a:t>“</a:t>
            </a:r>
            <a:r>
              <a:rPr lang="en-US" sz="2000" i="1" dirty="0">
                <a:solidFill>
                  <a:srgbClr val="000000"/>
                </a:solidFill>
                <a:latin typeface="Arial" panose="020B0604020202020204" pitchFamily="34" charset="0"/>
                <a:ea typeface="ＭＳ Ｐゴシック" charset="0"/>
                <a:cs typeface="Arial" panose="020B0604020202020204" pitchFamily="34" charset="0"/>
              </a:rPr>
              <a:t>Flow first, detail later</a:t>
            </a:r>
            <a:r>
              <a:rPr lang="ja-JP" altLang="en-US" sz="2000" i="1">
                <a:solidFill>
                  <a:srgbClr val="000000"/>
                </a:solidFill>
                <a:latin typeface="Arial" panose="020B0604020202020204" pitchFamily="34" charset="0"/>
                <a:ea typeface="ＭＳ Ｐゴシック" charset="0"/>
                <a:cs typeface="Arial" panose="020B0604020202020204" pitchFamily="34" charset="0"/>
              </a:rPr>
              <a:t>”</a:t>
            </a:r>
            <a:endParaRPr lang="en-US" sz="2000" i="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 name="Cloud 26">
            <a:extLst>
              <a:ext uri="{FF2B5EF4-FFF2-40B4-BE49-F238E27FC236}">
                <a16:creationId xmlns:a16="http://schemas.microsoft.com/office/drawing/2014/main" id="{EAEFE909-D106-3A46-B938-BE609535FBA7}"/>
              </a:ext>
            </a:extLst>
          </p:cNvPr>
          <p:cNvSpPr/>
          <p:nvPr/>
        </p:nvSpPr>
        <p:spPr>
          <a:xfrm>
            <a:off x="3765968" y="3029644"/>
            <a:ext cx="372535" cy="206486"/>
          </a:xfrm>
          <a:prstGeom prst="cloud">
            <a:avLst/>
          </a:prstGeom>
          <a:solidFill>
            <a:srgbClr val="80D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FC22E323-FCA1-BE45-B855-1D118920044F}"/>
              </a:ext>
            </a:extLst>
          </p:cNvPr>
          <p:cNvSpPr txBox="1"/>
          <p:nvPr/>
        </p:nvSpPr>
        <p:spPr>
          <a:xfrm>
            <a:off x="8405938" y="4167072"/>
            <a:ext cx="2961618" cy="934358"/>
          </a:xfrm>
          <a:prstGeom prst="rect">
            <a:avLst/>
          </a:prstGeom>
          <a:solidFill>
            <a:srgbClr val="FFFD78"/>
          </a:solidFill>
          <a:ln w="12700">
            <a:solidFill>
              <a:schemeClr val="accent1">
                <a:shade val="50000"/>
              </a:schemeClr>
            </a:solidFill>
          </a:ln>
        </p:spPr>
        <p:txBody>
          <a:bodyPr wrap="square" rtlCol="0">
            <a:spAutoFit/>
          </a:bodyPr>
          <a:lstStyle/>
          <a:p>
            <a:pPr algn="l">
              <a:buNone/>
            </a:pPr>
            <a:r>
              <a:rPr lang="en-US" dirty="0"/>
              <a:t>Two key concepts:</a:t>
            </a:r>
          </a:p>
          <a:p>
            <a:pPr marL="285750" indent="-285750" algn="l"/>
            <a:r>
              <a:rPr lang="en-US" dirty="0"/>
              <a:t>– sequential vs. parallel</a:t>
            </a:r>
          </a:p>
          <a:p>
            <a:pPr marL="285750" indent="-285750" algn="l"/>
            <a:r>
              <a:rPr lang="en-US" dirty="0"/>
              <a:t>– dependent vs. independent</a:t>
            </a:r>
          </a:p>
        </p:txBody>
      </p:sp>
    </p:spTree>
    <p:extLst>
      <p:ext uri="{BB962C8B-B14F-4D97-AF65-F5344CB8AC3E}">
        <p14:creationId xmlns:p14="http://schemas.microsoft.com/office/powerpoint/2010/main" val="30374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dissolve">
                                      <p:cBhvr>
                                        <p:cTn id="57" dur="500"/>
                                        <p:tgtEl>
                                          <p:spTgt spid="22"/>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25">
                                            <p:txEl>
                                              <p:pRg st="1" end="1"/>
                                            </p:txEl>
                                          </p:spTgt>
                                        </p:tgtEl>
                                        <p:attrNameLst>
                                          <p:attrName>style.visibility</p:attrName>
                                        </p:attrNameLst>
                                      </p:cBhvr>
                                      <p:to>
                                        <p:strVal val="visible"/>
                                      </p:to>
                                    </p:set>
                                    <p:animEffect transition="in" filter="dissolve">
                                      <p:cBhvr>
                                        <p:cTn id="64" dur="500"/>
                                        <p:tgtEl>
                                          <p:spTgt spid="25">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25">
                                            <p:txEl>
                                              <p:pRg st="2" end="2"/>
                                            </p:txEl>
                                          </p:spTgt>
                                        </p:tgtEl>
                                        <p:attrNameLst>
                                          <p:attrName>style.visibility</p:attrName>
                                        </p:attrNameLst>
                                      </p:cBhvr>
                                      <p:to>
                                        <p:strVal val="visible"/>
                                      </p:to>
                                    </p:set>
                                    <p:animEffect transition="in" filter="dissolve">
                                      <p:cBhvr>
                                        <p:cTn id="69" dur="500"/>
                                        <p:tgtEl>
                                          <p:spTgt spid="25">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dissolv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25">
                                            <p:txEl>
                                              <p:pRg st="3" end="3"/>
                                            </p:txEl>
                                          </p:spTgt>
                                        </p:tgtEl>
                                        <p:attrNameLst>
                                          <p:attrName>style.visibility</p:attrName>
                                        </p:attrNameLst>
                                      </p:cBhvr>
                                      <p:to>
                                        <p:strVal val="visible"/>
                                      </p:to>
                                    </p:set>
                                    <p:animEffect transition="in" filter="dissolve">
                                      <p:cBhvr>
                                        <p:cTn id="79" dur="500"/>
                                        <p:tgtEl>
                                          <p:spTgt spid="25">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dissolv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dissolve">
                                      <p:cBhvr>
                                        <p:cTn id="89" dur="500"/>
                                        <p:tgtEl>
                                          <p:spTgt spid="24"/>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dissolve">
                                      <p:cBhvr>
                                        <p:cTn id="9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7" grpId="0" animBg="1"/>
      <p:bldP spid="18" grpId="0" animBg="1"/>
      <p:bldP spid="19" grpId="0" animBg="1"/>
      <p:bldP spid="20" grpId="0" animBg="1"/>
      <p:bldP spid="21" grpId="0" animBg="1"/>
      <p:bldP spid="22" grpId="0" animBg="1"/>
      <p:bldP spid="23" grpId="0"/>
      <p:bldP spid="24" grpId="0" animBg="1"/>
      <p:bldP spid="26" grpId="0" animBg="1"/>
      <p:bldP spid="27" grpId="0" animBg="1"/>
      <p:bldP spid="2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928D-7B74-E94F-A9E5-E251C552308C}"/>
              </a:ext>
            </a:extLst>
          </p:cNvPr>
          <p:cNvSpPr>
            <a:spLocks noGrp="1"/>
          </p:cNvSpPr>
          <p:nvPr>
            <p:ph type="title"/>
          </p:nvPr>
        </p:nvSpPr>
        <p:spPr/>
        <p:txBody>
          <a:bodyPr/>
          <a:lstStyle/>
          <a:p>
            <a:r>
              <a:rPr lang="en-US" dirty="0"/>
              <a:t>2 – "How does it get there?" uncovers more actors</a:t>
            </a:r>
          </a:p>
        </p:txBody>
      </p:sp>
      <p:pic>
        <p:nvPicPr>
          <p:cNvPr id="17410" name="Picture 2">
            <a:extLst>
              <a:ext uri="{FF2B5EF4-FFF2-40B4-BE49-F238E27FC236}">
                <a16:creationId xmlns:a16="http://schemas.microsoft.com/office/drawing/2014/main" id="{A6CB570E-5A79-9B46-9860-D4DC7FD430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0058"/>
            <a:ext cx="12192000" cy="42116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01CC7F-6DD0-EB4C-B969-289038CC33DF}"/>
              </a:ext>
            </a:extLst>
          </p:cNvPr>
          <p:cNvSpPr/>
          <p:nvPr/>
        </p:nvSpPr>
        <p:spPr>
          <a:xfrm>
            <a:off x="586017" y="733129"/>
            <a:ext cx="3867450" cy="584775"/>
          </a:xfrm>
          <a:prstGeom prst="rect">
            <a:avLst/>
          </a:prstGeom>
        </p:spPr>
        <p:txBody>
          <a:bodyPr wrap="square">
            <a:spAutoFit/>
          </a:bodyPr>
          <a:lstStyle/>
          <a:p>
            <a:r>
              <a:rPr lang="en-CA" sz="1600" dirty="0">
                <a:latin typeface="Arial" charset="0"/>
              </a:rPr>
              <a:t>Process: Issue Building Permit</a:t>
            </a:r>
          </a:p>
          <a:p>
            <a:r>
              <a:rPr lang="en-CA" sz="1600" dirty="0">
                <a:latin typeface="Arial" charset="0"/>
              </a:rPr>
              <a:t>Case: Single Family Dwelling (SFD)</a:t>
            </a:r>
            <a:endParaRPr lang="en-US" sz="1600" dirty="0"/>
          </a:p>
        </p:txBody>
      </p:sp>
      <p:grpSp>
        <p:nvGrpSpPr>
          <p:cNvPr id="25" name="Group 24">
            <a:extLst>
              <a:ext uri="{FF2B5EF4-FFF2-40B4-BE49-F238E27FC236}">
                <a16:creationId xmlns:a16="http://schemas.microsoft.com/office/drawing/2014/main" id="{D01B86F9-B0BE-4A49-A771-DF202BBF3663}"/>
              </a:ext>
            </a:extLst>
          </p:cNvPr>
          <p:cNvGrpSpPr/>
          <p:nvPr/>
        </p:nvGrpSpPr>
        <p:grpSpPr>
          <a:xfrm>
            <a:off x="1193180" y="1526770"/>
            <a:ext cx="457200" cy="228600"/>
            <a:chOff x="1193180" y="1526770"/>
            <a:chExt cx="457200" cy="228600"/>
          </a:xfrm>
        </p:grpSpPr>
        <p:sp>
          <p:nvSpPr>
            <p:cNvPr id="5" name="Oval 4">
              <a:extLst>
                <a:ext uri="{FF2B5EF4-FFF2-40B4-BE49-F238E27FC236}">
                  <a16:creationId xmlns:a16="http://schemas.microsoft.com/office/drawing/2014/main" id="{68080F40-14D4-224F-8E2F-BD8E9000F34F}"/>
                </a:ext>
              </a:extLst>
            </p:cNvPr>
            <p:cNvSpPr/>
            <p:nvPr/>
          </p:nvSpPr>
          <p:spPr>
            <a:xfrm>
              <a:off x="1193180" y="152677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E3F95E0-C7E4-FD4D-A248-BA1661D47F0F}"/>
                </a:ext>
              </a:extLst>
            </p:cNvPr>
            <p:cNvCxnSpPr>
              <a:stCxn id="5" idx="6"/>
            </p:cNvCxnSpPr>
            <p:nvPr/>
          </p:nvCxnSpPr>
          <p:spPr>
            <a:xfrm>
              <a:off x="1421780" y="1641070"/>
              <a:ext cx="228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7" name="Rounded Rectangle 6">
            <a:extLst>
              <a:ext uri="{FF2B5EF4-FFF2-40B4-BE49-F238E27FC236}">
                <a16:creationId xmlns:a16="http://schemas.microsoft.com/office/drawing/2014/main" id="{211F0625-9771-9642-9B85-6F9C51F7103A}"/>
              </a:ext>
            </a:extLst>
          </p:cNvPr>
          <p:cNvSpPr/>
          <p:nvPr/>
        </p:nvSpPr>
        <p:spPr>
          <a:xfrm>
            <a:off x="1650380" y="14586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34A2A6D-E9F8-BB4E-99EB-EEBBF2333BBF}"/>
              </a:ext>
            </a:extLst>
          </p:cNvPr>
          <p:cNvSpPr/>
          <p:nvPr/>
        </p:nvSpPr>
        <p:spPr>
          <a:xfrm>
            <a:off x="2801404" y="2057495"/>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325522A-948F-6D4A-BE48-7DF4ED2BBFAE}"/>
              </a:ext>
            </a:extLst>
          </p:cNvPr>
          <p:cNvSpPr/>
          <p:nvPr/>
        </p:nvSpPr>
        <p:spPr>
          <a:xfrm>
            <a:off x="3376820" y="268765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8C2AF4B3-E8A0-0F4B-AD0F-10A35B270953}"/>
              </a:ext>
            </a:extLst>
          </p:cNvPr>
          <p:cNvSpPr/>
          <p:nvPr/>
        </p:nvSpPr>
        <p:spPr>
          <a:xfrm>
            <a:off x="3952236" y="205317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EE6A890-33FF-604A-98F0-9903A3364B68}"/>
              </a:ext>
            </a:extLst>
          </p:cNvPr>
          <p:cNvGrpSpPr/>
          <p:nvPr/>
        </p:nvGrpSpPr>
        <p:grpSpPr>
          <a:xfrm>
            <a:off x="2225796" y="1458690"/>
            <a:ext cx="372726" cy="971339"/>
            <a:chOff x="2242426" y="1794451"/>
            <a:chExt cx="372726" cy="971339"/>
          </a:xfrm>
        </p:grpSpPr>
        <p:sp>
          <p:nvSpPr>
            <p:cNvPr id="8" name="Rounded Rectangle 7">
              <a:extLst>
                <a:ext uri="{FF2B5EF4-FFF2-40B4-BE49-F238E27FC236}">
                  <a16:creationId xmlns:a16="http://schemas.microsoft.com/office/drawing/2014/main" id="{7635D4C3-7E6B-554E-AFF4-090C3F765DA0}"/>
                </a:ext>
              </a:extLst>
            </p:cNvPr>
            <p:cNvSpPr/>
            <p:nvPr/>
          </p:nvSpPr>
          <p:spPr>
            <a:xfrm>
              <a:off x="2242618" y="239325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8B850DE-7F2A-3145-8B51-65205DB29BB1}"/>
                </a:ext>
              </a:extLst>
            </p:cNvPr>
            <p:cNvSpPr/>
            <p:nvPr/>
          </p:nvSpPr>
          <p:spPr>
            <a:xfrm>
              <a:off x="2242426" y="179445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26E7F25-6C44-FE40-AEC5-A83782E62389}"/>
                </a:ext>
              </a:extLst>
            </p:cNvPr>
            <p:cNvCxnSpPr/>
            <p:nvPr/>
          </p:nvCxnSpPr>
          <p:spPr>
            <a:xfrm flipV="1">
              <a:off x="2242618"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4552A2B-F160-224F-BBFC-7E7A6DBEE6C8}"/>
                </a:ext>
              </a:extLst>
            </p:cNvPr>
            <p:cNvCxnSpPr/>
            <p:nvPr/>
          </p:nvCxnSpPr>
          <p:spPr>
            <a:xfrm flipV="1">
              <a:off x="2614960"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grpSp>
      <p:sp>
        <p:nvSpPr>
          <p:cNvPr id="17" name="Rounded Rectangle 16">
            <a:extLst>
              <a:ext uri="{FF2B5EF4-FFF2-40B4-BE49-F238E27FC236}">
                <a16:creationId xmlns:a16="http://schemas.microsoft.com/office/drawing/2014/main" id="{6AFBB45C-4B2B-9A41-821C-3774C1E1E9E3}"/>
              </a:ext>
            </a:extLst>
          </p:cNvPr>
          <p:cNvSpPr/>
          <p:nvPr/>
        </p:nvSpPr>
        <p:spPr>
          <a:xfrm>
            <a:off x="4527652" y="328190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623B808-0FF8-A14C-8667-6905DC453BC7}"/>
              </a:ext>
            </a:extLst>
          </p:cNvPr>
          <p:cNvSpPr/>
          <p:nvPr/>
        </p:nvSpPr>
        <p:spPr>
          <a:xfrm>
            <a:off x="5103068" y="2067463"/>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7757111-101C-0A4A-9407-6117DE87B9B7}"/>
              </a:ext>
            </a:extLst>
          </p:cNvPr>
          <p:cNvSpPr/>
          <p:nvPr/>
        </p:nvSpPr>
        <p:spPr>
          <a:xfrm>
            <a:off x="5678484" y="388197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9C7F7D8-ACC1-DD46-B79F-7F60D885F984}"/>
              </a:ext>
            </a:extLst>
          </p:cNvPr>
          <p:cNvSpPr/>
          <p:nvPr/>
        </p:nvSpPr>
        <p:spPr>
          <a:xfrm>
            <a:off x="6253900" y="2060319"/>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38705198-0C1A-8B42-BBD5-FEE8C3E61166}"/>
              </a:ext>
            </a:extLst>
          </p:cNvPr>
          <p:cNvSpPr/>
          <p:nvPr/>
        </p:nvSpPr>
        <p:spPr>
          <a:xfrm>
            <a:off x="6829316" y="450348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F59A18EB-D866-5243-8013-AEADB1EB720C}"/>
              </a:ext>
            </a:extLst>
          </p:cNvPr>
          <p:cNvSpPr/>
          <p:nvPr/>
        </p:nvSpPr>
        <p:spPr>
          <a:xfrm>
            <a:off x="7404736" y="207460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403DA41B-20C4-C049-A339-451DEA58E668}"/>
              </a:ext>
            </a:extLst>
          </p:cNvPr>
          <p:cNvCxnSpPr>
            <a:cxnSpLocks/>
            <a:endCxn id="11" idx="1"/>
          </p:cNvCxnSpPr>
          <p:nvPr/>
        </p:nvCxnSpPr>
        <p:spPr>
          <a:xfrm>
            <a:off x="2022914" y="1641070"/>
            <a:ext cx="202882" cy="38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4562E8FA-40CC-1741-B78A-9B3026D85B6E}"/>
              </a:ext>
            </a:extLst>
          </p:cNvPr>
          <p:cNvCxnSpPr>
            <a:cxnSpLocks/>
            <a:stCxn id="11" idx="3"/>
            <a:endCxn id="9" idx="1"/>
          </p:cNvCxnSpPr>
          <p:nvPr/>
        </p:nvCxnSpPr>
        <p:spPr>
          <a:xfrm>
            <a:off x="2598330" y="1644957"/>
            <a:ext cx="203074" cy="598805"/>
          </a:xfrm>
          <a:prstGeom prst="bentConnector3">
            <a:avLst>
              <a:gd name="adj1" fmla="val 39447"/>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2">
            <a:extLst>
              <a:ext uri="{FF2B5EF4-FFF2-40B4-BE49-F238E27FC236}">
                <a16:creationId xmlns:a16="http://schemas.microsoft.com/office/drawing/2014/main" id="{3245FC9D-D753-A74E-B36E-8E39A7BABBB5}"/>
              </a:ext>
            </a:extLst>
          </p:cNvPr>
          <p:cNvCxnSpPr>
            <a:cxnSpLocks/>
            <a:stCxn id="9" idx="3"/>
            <a:endCxn id="10" idx="1"/>
          </p:cNvCxnSpPr>
          <p:nvPr/>
        </p:nvCxnSpPr>
        <p:spPr>
          <a:xfrm>
            <a:off x="3173938" y="2243762"/>
            <a:ext cx="202882" cy="630162"/>
          </a:xfrm>
          <a:prstGeom prst="bentConnector3">
            <a:avLst>
              <a:gd name="adj1" fmla="val 39437"/>
            </a:avLst>
          </a:prstGeom>
          <a:ln>
            <a:tailEnd type="triangle"/>
          </a:ln>
        </p:spPr>
        <p:style>
          <a:lnRef idx="3">
            <a:schemeClr val="dk1"/>
          </a:lnRef>
          <a:fillRef idx="0">
            <a:schemeClr val="dk1"/>
          </a:fillRef>
          <a:effectRef idx="2">
            <a:schemeClr val="dk1"/>
          </a:effectRef>
          <a:fontRef idx="minor">
            <a:schemeClr val="tx1"/>
          </a:fontRef>
        </p:style>
      </p:cxnSp>
      <p:grpSp>
        <p:nvGrpSpPr>
          <p:cNvPr id="48" name="Group 47">
            <a:extLst>
              <a:ext uri="{FF2B5EF4-FFF2-40B4-BE49-F238E27FC236}">
                <a16:creationId xmlns:a16="http://schemas.microsoft.com/office/drawing/2014/main" id="{4FD6BD75-9ADD-6B43-8C76-74830FAB3146}"/>
              </a:ext>
            </a:extLst>
          </p:cNvPr>
          <p:cNvGrpSpPr/>
          <p:nvPr/>
        </p:nvGrpSpPr>
        <p:grpSpPr>
          <a:xfrm>
            <a:off x="2339104" y="2647371"/>
            <a:ext cx="886267" cy="588759"/>
            <a:chOff x="2389112" y="2647371"/>
            <a:chExt cx="886267" cy="588759"/>
          </a:xfrm>
        </p:grpSpPr>
        <p:sp>
          <p:nvSpPr>
            <p:cNvPr id="45" name="Rectangle 44">
              <a:extLst>
                <a:ext uri="{FF2B5EF4-FFF2-40B4-BE49-F238E27FC236}">
                  <a16:creationId xmlns:a16="http://schemas.microsoft.com/office/drawing/2014/main" id="{43415930-A5DD-B24A-8B61-3E7A36242F9C}"/>
                </a:ext>
              </a:extLst>
            </p:cNvPr>
            <p:cNvSpPr/>
            <p:nvPr/>
          </p:nvSpPr>
          <p:spPr>
            <a:xfrm>
              <a:off x="2389112" y="2651355"/>
              <a:ext cx="412292" cy="584775"/>
            </a:xfrm>
            <a:prstGeom prst="rect">
              <a:avLst/>
            </a:prstGeom>
          </p:spPr>
          <p:txBody>
            <a:bodyPr wrap="none">
              <a:spAutoFit/>
            </a:bodyPr>
            <a:lstStyle/>
            <a:p>
              <a:r>
                <a:rPr lang="en-CA" sz="3200" dirty="0">
                  <a:solidFill>
                    <a:srgbClr val="FF0000"/>
                  </a:solidFill>
                  <a:latin typeface="Arial" charset="0"/>
                </a:rPr>
                <a:t>?</a:t>
              </a:r>
              <a:endParaRPr lang="en-US" sz="3200" dirty="0">
                <a:solidFill>
                  <a:srgbClr val="FF0000"/>
                </a:solidFill>
              </a:endParaRPr>
            </a:p>
          </p:txBody>
        </p:sp>
        <p:cxnSp>
          <p:nvCxnSpPr>
            <p:cNvPr id="46" name="Straight Arrow Connector 45">
              <a:extLst>
                <a:ext uri="{FF2B5EF4-FFF2-40B4-BE49-F238E27FC236}">
                  <a16:creationId xmlns:a16="http://schemas.microsoft.com/office/drawing/2014/main" id="{A1853CFB-CA15-9742-8613-7FD7C0411CD9}"/>
                </a:ext>
              </a:extLst>
            </p:cNvPr>
            <p:cNvCxnSpPr>
              <a:cxnSpLocks/>
            </p:cNvCxnSpPr>
            <p:nvPr/>
          </p:nvCxnSpPr>
          <p:spPr>
            <a:xfrm flipV="1">
              <a:off x="2699867" y="2647371"/>
              <a:ext cx="575512" cy="29637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49" name="Rectangle 48">
            <a:extLst>
              <a:ext uri="{FF2B5EF4-FFF2-40B4-BE49-F238E27FC236}">
                <a16:creationId xmlns:a16="http://schemas.microsoft.com/office/drawing/2014/main" id="{0569DCC6-0350-3F4E-BD2F-38E0DAAE85C3}"/>
              </a:ext>
            </a:extLst>
          </p:cNvPr>
          <p:cNvSpPr/>
          <p:nvPr/>
        </p:nvSpPr>
        <p:spPr>
          <a:xfrm>
            <a:off x="1308736" y="5117816"/>
            <a:ext cx="6096000" cy="1200329"/>
          </a:xfrm>
          <a:prstGeom prst="rect">
            <a:avLst/>
          </a:prstGeom>
        </p:spPr>
        <p:txBody>
          <a:bodyPr>
            <a:spAutoFit/>
          </a:bodyPr>
          <a:lstStyle/>
          <a:p>
            <a:pPr defTabSz="914400" eaLnBrk="0" fontAlgn="base" hangingPunct="0">
              <a:spcAft>
                <a:spcPct val="0"/>
              </a:spcAft>
            </a:pPr>
            <a:r>
              <a:rPr lang="en-CA" dirty="0">
                <a:solidFill>
                  <a:srgbClr val="000000"/>
                </a:solidFill>
                <a:latin typeface="Arial" charset="0"/>
                <a:ea typeface="ＭＳ Ｐゴシック" charset="0"/>
              </a:rPr>
              <a:t>Next, at every handoff, ask question 2 – </a:t>
            </a:r>
            <a:br>
              <a:rPr lang="en-CA" dirty="0">
                <a:solidFill>
                  <a:srgbClr val="000000"/>
                </a:solidFill>
                <a:latin typeface="Arial" charset="0"/>
                <a:ea typeface="ＭＳ Ｐゴシック" charset="0"/>
              </a:rPr>
            </a:br>
            <a:r>
              <a:rPr lang="en-CA" i="1" dirty="0">
                <a:solidFill>
                  <a:srgbClr val="000000"/>
                </a:solidFill>
                <a:latin typeface="Arial" charset="0"/>
                <a:ea typeface="ＭＳ Ｐゴシック" charset="0"/>
              </a:rPr>
              <a:t>“How does it get there?”</a:t>
            </a:r>
          </a:p>
          <a:p>
            <a:pPr defTabSz="914400" eaLnBrk="0" fontAlgn="base" hangingPunct="0">
              <a:spcAft>
                <a:spcPct val="0"/>
              </a:spcAft>
            </a:pPr>
            <a:r>
              <a:rPr lang="en-CA" dirty="0">
                <a:solidFill>
                  <a:srgbClr val="000000"/>
                </a:solidFill>
                <a:latin typeface="Arial" charset="0"/>
                <a:ea typeface="ＭＳ Ｐゴシック" charset="0"/>
              </a:rPr>
              <a:t>- uncovers </a:t>
            </a:r>
            <a:r>
              <a:rPr lang="en-CA" i="1" dirty="0">
                <a:solidFill>
                  <a:srgbClr val="000000"/>
                </a:solidFill>
                <a:latin typeface="Arial" charset="0"/>
                <a:ea typeface="ＭＳ Ｐゴシック" charset="0"/>
              </a:rPr>
              <a:t>additional actors</a:t>
            </a:r>
            <a:r>
              <a:rPr lang="en-CA" dirty="0">
                <a:solidFill>
                  <a:srgbClr val="000000"/>
                </a:solidFill>
                <a:latin typeface="Arial" charset="0"/>
                <a:ea typeface="ＭＳ Ｐゴシック" charset="0"/>
              </a:rPr>
              <a:t>, and therefore more handoffs</a:t>
            </a:r>
          </a:p>
          <a:p>
            <a:pPr defTabSz="914400" eaLnBrk="0" fontAlgn="base" hangingPunct="0">
              <a:spcAft>
                <a:spcPct val="0"/>
              </a:spcAft>
            </a:pPr>
            <a:r>
              <a:rPr lang="en-CA" dirty="0">
                <a:solidFill>
                  <a:srgbClr val="000000"/>
                </a:solidFill>
                <a:latin typeface="Arial" charset="0"/>
                <a:ea typeface="ＭＳ Ｐゴシック" charset="0"/>
              </a:rPr>
              <a:t>- a handoff is a potential source of </a:t>
            </a:r>
            <a:r>
              <a:rPr lang="en-CA" i="1" dirty="0">
                <a:solidFill>
                  <a:srgbClr val="000000"/>
                </a:solidFill>
                <a:latin typeface="Arial" charset="0"/>
                <a:ea typeface="ＭＳ Ｐゴシック" charset="0"/>
              </a:rPr>
              <a:t>delay, error, or expense</a:t>
            </a:r>
          </a:p>
        </p:txBody>
      </p:sp>
      <p:sp>
        <p:nvSpPr>
          <p:cNvPr id="54" name="Rectangle 53">
            <a:extLst>
              <a:ext uri="{FF2B5EF4-FFF2-40B4-BE49-F238E27FC236}">
                <a16:creationId xmlns:a16="http://schemas.microsoft.com/office/drawing/2014/main" id="{84D60448-37AC-C548-9BF4-683C18828FCD}"/>
              </a:ext>
            </a:extLst>
          </p:cNvPr>
          <p:cNvSpPr/>
          <p:nvPr/>
        </p:nvSpPr>
        <p:spPr>
          <a:xfrm>
            <a:off x="1421779" y="3186326"/>
            <a:ext cx="2779511" cy="584775"/>
          </a:xfrm>
          <a:prstGeom prst="rect">
            <a:avLst/>
          </a:prstGeom>
        </p:spPr>
        <p:txBody>
          <a:bodyPr wrap="square">
            <a:spAutoFit/>
          </a:bodyPr>
          <a:lstStyle/>
          <a:p>
            <a:pPr defTabSz="914400" eaLnBrk="0" fontAlgn="base" hangingPunct="0">
              <a:spcAft>
                <a:spcPct val="0"/>
              </a:spcAft>
            </a:pPr>
            <a:r>
              <a:rPr lang="en-CA" sz="1600" dirty="0">
                <a:solidFill>
                  <a:srgbClr val="000000"/>
                </a:solidFill>
                <a:latin typeface="Arial" charset="0"/>
                <a:ea typeface="ＭＳ Ｐゴシック" charset="0"/>
              </a:rPr>
              <a:t>Admin Services and </a:t>
            </a:r>
            <a:br>
              <a:rPr lang="en-CA" sz="1600" dirty="0">
                <a:solidFill>
                  <a:srgbClr val="000000"/>
                </a:solidFill>
                <a:latin typeface="Arial" charset="0"/>
                <a:ea typeface="ＭＳ Ｐゴシック" charset="0"/>
              </a:rPr>
            </a:br>
            <a:r>
              <a:rPr lang="en-CA" sz="1600" dirty="0">
                <a:solidFill>
                  <a:srgbClr val="000000"/>
                </a:solidFill>
                <a:latin typeface="Arial" charset="0"/>
                <a:ea typeface="ＭＳ Ｐゴシック" charset="0"/>
              </a:rPr>
              <a:t>the Mailroom move the work</a:t>
            </a:r>
            <a:endParaRPr lang="en-CA" sz="1600" i="1" dirty="0">
              <a:solidFill>
                <a:srgbClr val="000000"/>
              </a:solidFill>
              <a:latin typeface="Arial" charset="0"/>
              <a:ea typeface="ＭＳ Ｐゴシック" charset="0"/>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76DB07C-263E-D34C-8E58-3BCE30A7AA05}"/>
                  </a:ext>
                </a:extLst>
              </p14:cNvPr>
              <p14:cNvContentPartPr/>
              <p14:nvPr/>
            </p14:nvContentPartPr>
            <p14:xfrm>
              <a:off x="11873160" y="5408280"/>
              <a:ext cx="360" cy="360"/>
            </p14:xfrm>
          </p:contentPart>
        </mc:Choice>
        <mc:Fallback xmlns="">
          <p:pic>
            <p:nvPicPr>
              <p:cNvPr id="3" name="Ink 2">
                <a:extLst>
                  <a:ext uri="{FF2B5EF4-FFF2-40B4-BE49-F238E27FC236}">
                    <a16:creationId xmlns:a16="http://schemas.microsoft.com/office/drawing/2014/main" id="{F76DB07C-263E-D34C-8E58-3BCE30A7AA05}"/>
                  </a:ext>
                </a:extLst>
              </p:cNvPr>
              <p:cNvPicPr/>
              <p:nvPr/>
            </p:nvPicPr>
            <p:blipFill>
              <a:blip r:embed="rId5"/>
              <a:stretch>
                <a:fillRect/>
              </a:stretch>
            </p:blipFill>
            <p:spPr>
              <a:xfrm>
                <a:off x="11863800" y="5398920"/>
                <a:ext cx="19080" cy="19080"/>
              </a:xfrm>
              <a:prstGeom prst="rect">
                <a:avLst/>
              </a:prstGeom>
            </p:spPr>
          </p:pic>
        </mc:Fallback>
      </mc:AlternateContent>
    </p:spTree>
    <p:extLst>
      <p:ext uri="{BB962C8B-B14F-4D97-AF65-F5344CB8AC3E}">
        <p14:creationId xmlns:p14="http://schemas.microsoft.com/office/powerpoint/2010/main" val="177839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500"/>
                                        <p:tgtEl>
                                          <p:spTgt spid="39"/>
                                        </p:tgtEl>
                                      </p:cBhvr>
                                    </p:animEffect>
                                  </p:childTnLst>
                                </p:cTn>
                              </p:par>
                              <p:par>
                                <p:cTn id="18" presetID="9"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dissolve">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9">
                                            <p:txEl>
                                              <p:pRg st="1" end="1"/>
                                            </p:txEl>
                                          </p:spTgt>
                                        </p:tgtEl>
                                        <p:attrNameLst>
                                          <p:attrName>style.visibility</p:attrName>
                                        </p:attrNameLst>
                                      </p:cBhvr>
                                      <p:to>
                                        <p:strVal val="visible"/>
                                      </p:to>
                                    </p:set>
                                    <p:animEffect transition="in" filter="dissolve">
                                      <p:cBhvr>
                                        <p:cTn id="30" dur="500"/>
                                        <p:tgtEl>
                                          <p:spTgt spid="49">
                                            <p:txEl>
                                              <p:pRg st="1" end="1"/>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49">
                                            <p:txEl>
                                              <p:pRg st="2" end="2"/>
                                            </p:txEl>
                                          </p:spTgt>
                                        </p:tgtEl>
                                        <p:attrNameLst>
                                          <p:attrName>style.visibility</p:attrName>
                                        </p:attrNameLst>
                                      </p:cBhvr>
                                      <p:to>
                                        <p:strVal val="visible"/>
                                      </p:to>
                                    </p:set>
                                    <p:animEffect transition="in" filter="dissolve">
                                      <p:cBhvr>
                                        <p:cTn id="33"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928D-7B74-E94F-A9E5-E251C552308C}"/>
              </a:ext>
            </a:extLst>
          </p:cNvPr>
          <p:cNvSpPr>
            <a:spLocks noGrp="1"/>
          </p:cNvSpPr>
          <p:nvPr>
            <p:ph type="title"/>
          </p:nvPr>
        </p:nvSpPr>
        <p:spPr/>
        <p:txBody>
          <a:bodyPr/>
          <a:lstStyle/>
          <a:p>
            <a:r>
              <a:rPr lang="en-US" dirty="0"/>
              <a:t>2 – "How does it get there?" uncovers more actors</a:t>
            </a:r>
          </a:p>
        </p:txBody>
      </p:sp>
      <p:pic>
        <p:nvPicPr>
          <p:cNvPr id="20484" name="Picture 4">
            <a:extLst>
              <a:ext uri="{FF2B5EF4-FFF2-40B4-BE49-F238E27FC236}">
                <a16:creationId xmlns:a16="http://schemas.microsoft.com/office/drawing/2014/main" id="{47835B15-65C9-0248-9FF1-D8BDD3218E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52465"/>
            <a:ext cx="12192000" cy="55419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3281A53-10E9-1143-85CD-F3A97469BF2B}"/>
              </a:ext>
            </a:extLst>
          </p:cNvPr>
          <p:cNvGrpSpPr/>
          <p:nvPr/>
        </p:nvGrpSpPr>
        <p:grpSpPr>
          <a:xfrm>
            <a:off x="1193180" y="1205302"/>
            <a:ext cx="457200" cy="228600"/>
            <a:chOff x="1193180" y="1526770"/>
            <a:chExt cx="457200" cy="228600"/>
          </a:xfrm>
        </p:grpSpPr>
        <p:sp>
          <p:nvSpPr>
            <p:cNvPr id="6" name="Oval 5">
              <a:extLst>
                <a:ext uri="{FF2B5EF4-FFF2-40B4-BE49-F238E27FC236}">
                  <a16:creationId xmlns:a16="http://schemas.microsoft.com/office/drawing/2014/main" id="{B00BD9B8-AB99-7747-B50F-205603209E82}"/>
                </a:ext>
              </a:extLst>
            </p:cNvPr>
            <p:cNvSpPr/>
            <p:nvPr/>
          </p:nvSpPr>
          <p:spPr>
            <a:xfrm>
              <a:off x="1193180" y="152677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A1A734C-DD9D-C54F-9CAC-A589A83D0921}"/>
                </a:ext>
              </a:extLst>
            </p:cNvPr>
            <p:cNvCxnSpPr>
              <a:stCxn id="6" idx="6"/>
            </p:cNvCxnSpPr>
            <p:nvPr/>
          </p:nvCxnSpPr>
          <p:spPr>
            <a:xfrm>
              <a:off x="1421780" y="1641070"/>
              <a:ext cx="228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8" name="Rounded Rectangle 7">
            <a:extLst>
              <a:ext uri="{FF2B5EF4-FFF2-40B4-BE49-F238E27FC236}">
                <a16:creationId xmlns:a16="http://schemas.microsoft.com/office/drawing/2014/main" id="{D3608D16-6E49-CC4D-B057-9AD7AD99CC2C}"/>
              </a:ext>
            </a:extLst>
          </p:cNvPr>
          <p:cNvSpPr/>
          <p:nvPr/>
        </p:nvSpPr>
        <p:spPr>
          <a:xfrm>
            <a:off x="1650380" y="113722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8F3B623-93FB-3443-BA45-4D986484C570}"/>
              </a:ext>
            </a:extLst>
          </p:cNvPr>
          <p:cNvSpPr/>
          <p:nvPr/>
        </p:nvSpPr>
        <p:spPr>
          <a:xfrm>
            <a:off x="2801404" y="173602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5577E87-BFD5-B844-B302-BB4F42286AD9}"/>
              </a:ext>
            </a:extLst>
          </p:cNvPr>
          <p:cNvGrpSpPr/>
          <p:nvPr/>
        </p:nvGrpSpPr>
        <p:grpSpPr>
          <a:xfrm>
            <a:off x="2225796" y="1137222"/>
            <a:ext cx="372726" cy="971339"/>
            <a:chOff x="2242426" y="1794451"/>
            <a:chExt cx="372726" cy="971339"/>
          </a:xfrm>
        </p:grpSpPr>
        <p:sp>
          <p:nvSpPr>
            <p:cNvPr id="11" name="Rounded Rectangle 10">
              <a:extLst>
                <a:ext uri="{FF2B5EF4-FFF2-40B4-BE49-F238E27FC236}">
                  <a16:creationId xmlns:a16="http://schemas.microsoft.com/office/drawing/2014/main" id="{F4916A20-0405-3E45-AD6E-FFB5EB9AA3F2}"/>
                </a:ext>
              </a:extLst>
            </p:cNvPr>
            <p:cNvSpPr/>
            <p:nvPr/>
          </p:nvSpPr>
          <p:spPr>
            <a:xfrm>
              <a:off x="2242618" y="239325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19F3316-1B5E-1D4B-A611-7D0A90369E3D}"/>
                </a:ext>
              </a:extLst>
            </p:cNvPr>
            <p:cNvSpPr/>
            <p:nvPr/>
          </p:nvSpPr>
          <p:spPr>
            <a:xfrm>
              <a:off x="2242426" y="179445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F8F655C-B394-CC4C-941A-DDDD40C2335D}"/>
                </a:ext>
              </a:extLst>
            </p:cNvPr>
            <p:cNvCxnSpPr/>
            <p:nvPr/>
          </p:nvCxnSpPr>
          <p:spPr>
            <a:xfrm flipV="1">
              <a:off x="2242618"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6626C3D-02FF-394D-BEE4-E9D44CE4E978}"/>
                </a:ext>
              </a:extLst>
            </p:cNvPr>
            <p:cNvCxnSpPr/>
            <p:nvPr/>
          </p:nvCxnSpPr>
          <p:spPr>
            <a:xfrm flipV="1">
              <a:off x="2614960"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grpSp>
      <p:sp>
        <p:nvSpPr>
          <p:cNvPr id="15" name="Rounded Rectangle 14">
            <a:extLst>
              <a:ext uri="{FF2B5EF4-FFF2-40B4-BE49-F238E27FC236}">
                <a16:creationId xmlns:a16="http://schemas.microsoft.com/office/drawing/2014/main" id="{B50DDE64-A92A-FD4A-A090-DE584A5DA7BD}"/>
              </a:ext>
            </a:extLst>
          </p:cNvPr>
          <p:cNvSpPr/>
          <p:nvPr/>
        </p:nvSpPr>
        <p:spPr>
          <a:xfrm>
            <a:off x="3376820" y="47506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Pick Up</a:t>
            </a:r>
          </a:p>
        </p:txBody>
      </p:sp>
      <p:sp>
        <p:nvSpPr>
          <p:cNvPr id="16" name="Rounded Rectangle 15">
            <a:extLst>
              <a:ext uri="{FF2B5EF4-FFF2-40B4-BE49-F238E27FC236}">
                <a16:creationId xmlns:a16="http://schemas.microsoft.com/office/drawing/2014/main" id="{05576813-A682-9D41-A596-54CA6A5007E2}"/>
              </a:ext>
            </a:extLst>
          </p:cNvPr>
          <p:cNvSpPr/>
          <p:nvPr/>
        </p:nvSpPr>
        <p:spPr>
          <a:xfrm>
            <a:off x="3898315" y="535791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Sort</a:t>
            </a:r>
          </a:p>
        </p:txBody>
      </p:sp>
      <p:sp>
        <p:nvSpPr>
          <p:cNvPr id="17" name="Rounded Rectangle 16">
            <a:extLst>
              <a:ext uri="{FF2B5EF4-FFF2-40B4-BE49-F238E27FC236}">
                <a16:creationId xmlns:a16="http://schemas.microsoft.com/office/drawing/2014/main" id="{AD735B3E-9414-C546-9B29-0F247233486B}"/>
              </a:ext>
            </a:extLst>
          </p:cNvPr>
          <p:cNvSpPr/>
          <p:nvPr/>
        </p:nvSpPr>
        <p:spPr>
          <a:xfrm>
            <a:off x="4429334" y="47506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Deliver</a:t>
            </a:r>
          </a:p>
        </p:txBody>
      </p:sp>
      <p:sp>
        <p:nvSpPr>
          <p:cNvPr id="19" name="Rounded Rectangle 18">
            <a:extLst>
              <a:ext uri="{FF2B5EF4-FFF2-40B4-BE49-F238E27FC236}">
                <a16:creationId xmlns:a16="http://schemas.microsoft.com/office/drawing/2014/main" id="{784AC7C8-C8AA-DB48-A932-79A611483678}"/>
              </a:ext>
            </a:extLst>
          </p:cNvPr>
          <p:cNvSpPr/>
          <p:nvPr/>
        </p:nvSpPr>
        <p:spPr>
          <a:xfrm>
            <a:off x="4965116" y="2329043"/>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73B277F3-B495-FB43-B695-5E749595BD14}"/>
              </a:ext>
            </a:extLst>
          </p:cNvPr>
          <p:cNvSpPr/>
          <p:nvPr/>
        </p:nvSpPr>
        <p:spPr>
          <a:xfrm>
            <a:off x="7124168" y="171468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C19FD955-9D86-3A45-BBA2-26825D5AA0B1}"/>
              </a:ext>
            </a:extLst>
          </p:cNvPr>
          <p:cNvSpPr/>
          <p:nvPr/>
        </p:nvSpPr>
        <p:spPr>
          <a:xfrm>
            <a:off x="5500895" y="477078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2B2CD01F-6B2C-BC40-9AC7-89DCBCC2AA8A}"/>
              </a:ext>
            </a:extLst>
          </p:cNvPr>
          <p:cNvSpPr/>
          <p:nvPr/>
        </p:nvSpPr>
        <p:spPr>
          <a:xfrm>
            <a:off x="6022390" y="537800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52083EA5-30CB-C644-8D19-442CE575147F}"/>
              </a:ext>
            </a:extLst>
          </p:cNvPr>
          <p:cNvSpPr/>
          <p:nvPr/>
        </p:nvSpPr>
        <p:spPr>
          <a:xfrm>
            <a:off x="6553409" y="477078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808F85DE-2FE4-8A40-8B2A-2DB551796FDD}"/>
              </a:ext>
            </a:extLst>
          </p:cNvPr>
          <p:cNvSpPr/>
          <p:nvPr/>
        </p:nvSpPr>
        <p:spPr>
          <a:xfrm>
            <a:off x="7699584" y="477078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253A6368-74FE-1B46-8C0E-A4BD50B99B19}"/>
              </a:ext>
            </a:extLst>
          </p:cNvPr>
          <p:cNvSpPr/>
          <p:nvPr/>
        </p:nvSpPr>
        <p:spPr>
          <a:xfrm>
            <a:off x="8221079" y="537800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E9779D94-6382-6C4D-8591-496397E65B2A}"/>
              </a:ext>
            </a:extLst>
          </p:cNvPr>
          <p:cNvSpPr/>
          <p:nvPr/>
        </p:nvSpPr>
        <p:spPr>
          <a:xfrm>
            <a:off x="8752098" y="477078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75A4646C-22A9-8C4D-95CB-95EDCA1ECDF1}"/>
              </a:ext>
            </a:extLst>
          </p:cNvPr>
          <p:cNvSpPr/>
          <p:nvPr/>
        </p:nvSpPr>
        <p:spPr>
          <a:xfrm>
            <a:off x="9278355" y="293484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6DEC4A2-E709-264A-B67A-38468A30B9D8}"/>
              </a:ext>
            </a:extLst>
          </p:cNvPr>
          <p:cNvSpPr/>
          <p:nvPr/>
        </p:nvSpPr>
        <p:spPr>
          <a:xfrm>
            <a:off x="9898273" y="477078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FAA08661-FB6B-B549-99C3-B993BF57E719}"/>
              </a:ext>
            </a:extLst>
          </p:cNvPr>
          <p:cNvSpPr/>
          <p:nvPr/>
        </p:nvSpPr>
        <p:spPr>
          <a:xfrm>
            <a:off x="10419768" y="537800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D4C23DD7-301B-4943-BFF6-6880A94E3096}"/>
              </a:ext>
            </a:extLst>
          </p:cNvPr>
          <p:cNvSpPr/>
          <p:nvPr/>
        </p:nvSpPr>
        <p:spPr>
          <a:xfrm>
            <a:off x="10950787" y="477078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6B142E4B-6BE7-724A-AF12-694A2CE57DF5}"/>
              </a:ext>
            </a:extLst>
          </p:cNvPr>
          <p:cNvSpPr/>
          <p:nvPr/>
        </p:nvSpPr>
        <p:spPr>
          <a:xfrm>
            <a:off x="11496143" y="173611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etc.</a:t>
            </a:r>
          </a:p>
        </p:txBody>
      </p:sp>
      <p:sp>
        <p:nvSpPr>
          <p:cNvPr id="34" name="Rectangle 33">
            <a:extLst>
              <a:ext uri="{FF2B5EF4-FFF2-40B4-BE49-F238E27FC236}">
                <a16:creationId xmlns:a16="http://schemas.microsoft.com/office/drawing/2014/main" id="{3D868F87-77A2-0A43-8345-7FF561B6BAF9}"/>
              </a:ext>
            </a:extLst>
          </p:cNvPr>
          <p:cNvSpPr/>
          <p:nvPr/>
        </p:nvSpPr>
        <p:spPr>
          <a:xfrm>
            <a:off x="2163813" y="6051707"/>
            <a:ext cx="8462221" cy="646331"/>
          </a:xfrm>
          <a:prstGeom prst="rect">
            <a:avLst/>
          </a:prstGeom>
        </p:spPr>
        <p:txBody>
          <a:bodyPr wrap="square">
            <a:spAutoFit/>
          </a:bodyPr>
          <a:lstStyle/>
          <a:p>
            <a:pPr defTabSz="914400" eaLnBrk="0" fontAlgn="base" hangingPunct="0">
              <a:spcBef>
                <a:spcPct val="0"/>
              </a:spcBef>
              <a:spcAft>
                <a:spcPct val="0"/>
              </a:spcAft>
              <a:defRPr/>
            </a:pPr>
            <a:r>
              <a:rPr lang="en-CA" dirty="0">
                <a:solidFill>
                  <a:srgbClr val="000000"/>
                </a:solidFill>
                <a:latin typeface="Arial" panose="020B0604020202020204" pitchFamily="34" charset="0"/>
                <a:cs typeface="Arial" panose="020B0604020202020204" pitchFamily="34" charset="0"/>
              </a:rPr>
              <a:t>Now, consider each handoff and ask question 3 - </a:t>
            </a:r>
          </a:p>
          <a:p>
            <a:pPr defTabSz="914400" eaLnBrk="0" fontAlgn="base" hangingPunct="0">
              <a:spcBef>
                <a:spcPct val="0"/>
              </a:spcBef>
              <a:spcAft>
                <a:spcPct val="0"/>
              </a:spcAft>
              <a:defRPr/>
            </a:pPr>
            <a:r>
              <a:rPr lang="en-CA" i="1" dirty="0">
                <a:solidFill>
                  <a:srgbClr val="000000"/>
                </a:solidFill>
                <a:latin typeface="Arial" panose="020B0604020202020204" pitchFamily="34" charset="0"/>
                <a:cs typeface="Arial" panose="020B0604020202020204" pitchFamily="34" charset="0"/>
              </a:rPr>
              <a:t>“Who really gets it next?” D</a:t>
            </a:r>
            <a:r>
              <a:rPr lang="en-CA" dirty="0">
                <a:solidFill>
                  <a:srgbClr val="000000"/>
                </a:solidFill>
                <a:latin typeface="Arial" panose="020B0604020202020204" pitchFamily="34" charset="0"/>
                <a:cs typeface="Arial" panose="020B0604020202020204" pitchFamily="34" charset="0"/>
              </a:rPr>
              <a:t>oes it </a:t>
            </a:r>
            <a:r>
              <a:rPr lang="en-CA" i="1" dirty="0">
                <a:solidFill>
                  <a:srgbClr val="000000"/>
                </a:solidFill>
                <a:latin typeface="Arial" panose="020B0604020202020204" pitchFamily="34" charset="0"/>
                <a:cs typeface="Arial" panose="020B0604020202020204" pitchFamily="34" charset="0"/>
              </a:rPr>
              <a:t>really</a:t>
            </a:r>
            <a:r>
              <a:rPr lang="en-CA" dirty="0">
                <a:solidFill>
                  <a:srgbClr val="000000"/>
                </a:solidFill>
                <a:latin typeface="Arial" panose="020B0604020202020204" pitchFamily="34" charset="0"/>
                <a:cs typeface="Arial" panose="020B0604020202020204" pitchFamily="34" charset="0"/>
              </a:rPr>
              <a:t> go directly to the actor you first identified?</a:t>
            </a:r>
            <a:endParaRPr lang="en-CA" i="1"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37" name="Group 36">
            <a:extLst>
              <a:ext uri="{FF2B5EF4-FFF2-40B4-BE49-F238E27FC236}">
                <a16:creationId xmlns:a16="http://schemas.microsoft.com/office/drawing/2014/main" id="{03DCC6B2-F1EC-1B47-9B90-D95BB3A6FE22}"/>
              </a:ext>
            </a:extLst>
          </p:cNvPr>
          <p:cNvGrpSpPr/>
          <p:nvPr/>
        </p:nvGrpSpPr>
        <p:grpSpPr>
          <a:xfrm>
            <a:off x="1701023" y="2684854"/>
            <a:ext cx="3269826" cy="545642"/>
            <a:chOff x="5553" y="2647371"/>
            <a:chExt cx="3269826" cy="545642"/>
          </a:xfrm>
        </p:grpSpPr>
        <p:sp>
          <p:nvSpPr>
            <p:cNvPr id="38" name="Rectangle 37">
              <a:extLst>
                <a:ext uri="{FF2B5EF4-FFF2-40B4-BE49-F238E27FC236}">
                  <a16:creationId xmlns:a16="http://schemas.microsoft.com/office/drawing/2014/main" id="{70CE9DCA-A7C0-6446-9AB3-5BF6178F47AE}"/>
                </a:ext>
              </a:extLst>
            </p:cNvPr>
            <p:cNvSpPr/>
            <p:nvPr/>
          </p:nvSpPr>
          <p:spPr>
            <a:xfrm>
              <a:off x="5553" y="2854459"/>
              <a:ext cx="2771913" cy="338554"/>
            </a:xfrm>
            <a:prstGeom prst="rect">
              <a:avLst/>
            </a:prstGeom>
          </p:spPr>
          <p:txBody>
            <a:bodyPr wrap="none">
              <a:spAutoFit/>
            </a:bodyPr>
            <a:lstStyle/>
            <a:p>
              <a:r>
                <a:rPr lang="en-CA" sz="1600" dirty="0">
                  <a:latin typeface="Arial" charset="0"/>
                </a:rPr>
                <a:t>Who really gets it in Zoning?</a:t>
              </a:r>
              <a:endParaRPr lang="en-US" sz="3200" dirty="0"/>
            </a:p>
          </p:txBody>
        </p:sp>
        <p:cxnSp>
          <p:nvCxnSpPr>
            <p:cNvPr id="39" name="Straight Arrow Connector 38">
              <a:extLst>
                <a:ext uri="{FF2B5EF4-FFF2-40B4-BE49-F238E27FC236}">
                  <a16:creationId xmlns:a16="http://schemas.microsoft.com/office/drawing/2014/main" id="{244A4B28-F13B-7841-A91B-5E7A6FD2A5DE}"/>
                </a:ext>
              </a:extLst>
            </p:cNvPr>
            <p:cNvCxnSpPr>
              <a:cxnSpLocks/>
            </p:cNvCxnSpPr>
            <p:nvPr/>
          </p:nvCxnSpPr>
          <p:spPr>
            <a:xfrm flipV="1">
              <a:off x="2699867" y="2647371"/>
              <a:ext cx="575512" cy="296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0" name="Group 39">
            <a:extLst>
              <a:ext uri="{FF2B5EF4-FFF2-40B4-BE49-F238E27FC236}">
                <a16:creationId xmlns:a16="http://schemas.microsoft.com/office/drawing/2014/main" id="{9808EC7F-DE35-5442-9DA8-75C7F5C63C23}"/>
              </a:ext>
            </a:extLst>
          </p:cNvPr>
          <p:cNvGrpSpPr/>
          <p:nvPr/>
        </p:nvGrpSpPr>
        <p:grpSpPr>
          <a:xfrm>
            <a:off x="3243263" y="1671777"/>
            <a:ext cx="1694569" cy="843533"/>
            <a:chOff x="2177194" y="2578877"/>
            <a:chExt cx="1694569" cy="843533"/>
          </a:xfrm>
        </p:grpSpPr>
        <p:sp>
          <p:nvSpPr>
            <p:cNvPr id="41" name="Rectangle 40">
              <a:extLst>
                <a:ext uri="{FF2B5EF4-FFF2-40B4-BE49-F238E27FC236}">
                  <a16:creationId xmlns:a16="http://schemas.microsoft.com/office/drawing/2014/main" id="{C646380D-FC1F-B24B-B78F-C7273C90AE6C}"/>
                </a:ext>
              </a:extLst>
            </p:cNvPr>
            <p:cNvSpPr/>
            <p:nvPr/>
          </p:nvSpPr>
          <p:spPr>
            <a:xfrm>
              <a:off x="2804400" y="2578877"/>
              <a:ext cx="412292" cy="584775"/>
            </a:xfrm>
            <a:prstGeom prst="rect">
              <a:avLst/>
            </a:prstGeom>
          </p:spPr>
          <p:txBody>
            <a:bodyPr wrap="none">
              <a:spAutoFit/>
            </a:bodyPr>
            <a:lstStyle/>
            <a:p>
              <a:r>
                <a:rPr lang="en-CA" sz="3200" dirty="0">
                  <a:solidFill>
                    <a:srgbClr val="FF0000"/>
                  </a:solidFill>
                  <a:latin typeface="Arial" charset="0"/>
                </a:rPr>
                <a:t>?</a:t>
              </a:r>
              <a:endParaRPr lang="en-US" sz="3200" dirty="0">
                <a:solidFill>
                  <a:srgbClr val="FF0000"/>
                </a:solidFill>
              </a:endParaRPr>
            </a:p>
          </p:txBody>
        </p:sp>
        <p:cxnSp>
          <p:nvCxnSpPr>
            <p:cNvPr id="42" name="Straight Arrow Connector 41">
              <a:extLst>
                <a:ext uri="{FF2B5EF4-FFF2-40B4-BE49-F238E27FC236}">
                  <a16:creationId xmlns:a16="http://schemas.microsoft.com/office/drawing/2014/main" id="{FBF943DD-F956-4449-9097-531B410613C3}"/>
                </a:ext>
              </a:extLst>
            </p:cNvPr>
            <p:cNvCxnSpPr>
              <a:cxnSpLocks/>
            </p:cNvCxnSpPr>
            <p:nvPr/>
          </p:nvCxnSpPr>
          <p:spPr>
            <a:xfrm>
              <a:off x="2177194" y="2840925"/>
              <a:ext cx="1694569" cy="58148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4" name="Rectangle 3">
            <a:extLst>
              <a:ext uri="{FF2B5EF4-FFF2-40B4-BE49-F238E27FC236}">
                <a16:creationId xmlns:a16="http://schemas.microsoft.com/office/drawing/2014/main" id="{5B47A154-B6C1-B91D-8A87-4484EF67B5EB}"/>
              </a:ext>
            </a:extLst>
          </p:cNvPr>
          <p:cNvSpPr/>
          <p:nvPr/>
        </p:nvSpPr>
        <p:spPr>
          <a:xfrm>
            <a:off x="2730049" y="4001815"/>
            <a:ext cx="2779511" cy="584775"/>
          </a:xfrm>
          <a:prstGeom prst="rect">
            <a:avLst/>
          </a:prstGeom>
        </p:spPr>
        <p:txBody>
          <a:bodyPr wrap="square">
            <a:spAutoFit/>
          </a:bodyPr>
          <a:lstStyle/>
          <a:p>
            <a:pPr defTabSz="914400" eaLnBrk="0" fontAlgn="base" hangingPunct="0">
              <a:spcAft>
                <a:spcPct val="0"/>
              </a:spcAft>
            </a:pPr>
            <a:r>
              <a:rPr lang="en-CA" sz="1600" dirty="0">
                <a:solidFill>
                  <a:srgbClr val="000000"/>
                </a:solidFill>
                <a:latin typeface="Arial" charset="0"/>
                <a:ea typeface="ＭＳ Ｐゴシック" charset="0"/>
              </a:rPr>
              <a:t>Admin Services and </a:t>
            </a:r>
            <a:br>
              <a:rPr lang="en-CA" sz="1600" dirty="0">
                <a:solidFill>
                  <a:srgbClr val="000000"/>
                </a:solidFill>
                <a:latin typeface="Arial" charset="0"/>
                <a:ea typeface="ＭＳ Ｐゴシック" charset="0"/>
              </a:rPr>
            </a:br>
            <a:r>
              <a:rPr lang="en-CA" sz="1600" dirty="0">
                <a:solidFill>
                  <a:srgbClr val="000000"/>
                </a:solidFill>
                <a:latin typeface="Arial" charset="0"/>
                <a:ea typeface="ＭＳ Ｐゴシック" charset="0"/>
              </a:rPr>
              <a:t>the Mailroom move the work</a:t>
            </a:r>
            <a:endParaRPr lang="en-CA" sz="1600"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24163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dissolv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dissolve">
                                      <p:cBhvr>
                                        <p:cTn id="56" dur="500"/>
                                        <p:tgtEl>
                                          <p:spTgt spid="2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dissolv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dissolve">
                                      <p:cBhvr>
                                        <p:cTn id="73" dur="500"/>
                                        <p:tgtEl>
                                          <p:spTgt spid="32"/>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dissolve">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dissolve">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dissolve">
                                      <p:cBhvr>
                                        <p:cTn id="8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3" grpId="0" animBg="1"/>
      <p:bldP spid="34" grpId="0"/>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1FD93-C47B-204E-9BFE-2A29764831EE}"/>
              </a:ext>
            </a:extLst>
          </p:cNvPr>
          <p:cNvSpPr>
            <a:spLocks noGrp="1"/>
          </p:cNvSpPr>
          <p:nvPr>
            <p:ph type="title"/>
          </p:nvPr>
        </p:nvSpPr>
        <p:spPr/>
        <p:txBody>
          <a:bodyPr/>
          <a:lstStyle/>
          <a:p>
            <a:r>
              <a:rPr lang="en-US" sz="3000" dirty="0"/>
              <a:t>3 – "Who really gets it next?" uncovers specific roles</a:t>
            </a:r>
          </a:p>
        </p:txBody>
      </p:sp>
      <p:pic>
        <p:nvPicPr>
          <p:cNvPr id="4" name="Picture 3">
            <a:extLst>
              <a:ext uri="{FF2B5EF4-FFF2-40B4-BE49-F238E27FC236}">
                <a16:creationId xmlns:a16="http://schemas.microsoft.com/office/drawing/2014/main" id="{9A966FC0-397A-8347-8434-E26D6AFA9C14}"/>
              </a:ext>
            </a:extLst>
          </p:cNvPr>
          <p:cNvPicPr>
            <a:picLocks noChangeAspect="1"/>
          </p:cNvPicPr>
          <p:nvPr/>
        </p:nvPicPr>
        <p:blipFill>
          <a:blip r:embed="rId3"/>
          <a:stretch>
            <a:fillRect/>
          </a:stretch>
        </p:blipFill>
        <p:spPr>
          <a:xfrm>
            <a:off x="296465" y="476003"/>
            <a:ext cx="11599069" cy="6191329"/>
          </a:xfrm>
          <a:prstGeom prst="rect">
            <a:avLst/>
          </a:prstGeom>
        </p:spPr>
      </p:pic>
      <p:grpSp>
        <p:nvGrpSpPr>
          <p:cNvPr id="6" name="Group 5">
            <a:extLst>
              <a:ext uri="{FF2B5EF4-FFF2-40B4-BE49-F238E27FC236}">
                <a16:creationId xmlns:a16="http://schemas.microsoft.com/office/drawing/2014/main" id="{45B28322-A3D2-AF49-A0A1-B425FE0C6EC8}"/>
              </a:ext>
            </a:extLst>
          </p:cNvPr>
          <p:cNvGrpSpPr/>
          <p:nvPr/>
        </p:nvGrpSpPr>
        <p:grpSpPr>
          <a:xfrm>
            <a:off x="1793254" y="816631"/>
            <a:ext cx="457200" cy="228600"/>
            <a:chOff x="1193180" y="1526770"/>
            <a:chExt cx="457200" cy="228600"/>
          </a:xfrm>
        </p:grpSpPr>
        <p:sp>
          <p:nvSpPr>
            <p:cNvPr id="7" name="Oval 6">
              <a:extLst>
                <a:ext uri="{FF2B5EF4-FFF2-40B4-BE49-F238E27FC236}">
                  <a16:creationId xmlns:a16="http://schemas.microsoft.com/office/drawing/2014/main" id="{2F5D90C8-1B99-A04D-9FF4-36D111B856AB}"/>
                </a:ext>
              </a:extLst>
            </p:cNvPr>
            <p:cNvSpPr/>
            <p:nvPr/>
          </p:nvSpPr>
          <p:spPr>
            <a:xfrm>
              <a:off x="1193180" y="152677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9329246-63F6-5A43-9CCC-FDF166E1BBCA}"/>
                </a:ext>
              </a:extLst>
            </p:cNvPr>
            <p:cNvCxnSpPr>
              <a:stCxn id="7" idx="6"/>
            </p:cNvCxnSpPr>
            <p:nvPr/>
          </p:nvCxnSpPr>
          <p:spPr>
            <a:xfrm>
              <a:off x="1421780" y="1641070"/>
              <a:ext cx="228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9" name="Rounded Rectangle 8">
            <a:extLst>
              <a:ext uri="{FF2B5EF4-FFF2-40B4-BE49-F238E27FC236}">
                <a16:creationId xmlns:a16="http://schemas.microsoft.com/office/drawing/2014/main" id="{0C09F05D-8C70-3B46-A04E-B6296066F754}"/>
              </a:ext>
            </a:extLst>
          </p:cNvPr>
          <p:cNvSpPr/>
          <p:nvPr/>
        </p:nvSpPr>
        <p:spPr>
          <a:xfrm>
            <a:off x="2250454" y="74855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FAFC693-C351-2043-AF27-3DD26567F783}"/>
              </a:ext>
            </a:extLst>
          </p:cNvPr>
          <p:cNvSpPr/>
          <p:nvPr/>
        </p:nvSpPr>
        <p:spPr>
          <a:xfrm>
            <a:off x="3401478" y="134735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84D5FD3-7F7E-5847-A57F-E06A07FA6409}"/>
              </a:ext>
            </a:extLst>
          </p:cNvPr>
          <p:cNvGrpSpPr/>
          <p:nvPr/>
        </p:nvGrpSpPr>
        <p:grpSpPr>
          <a:xfrm>
            <a:off x="2825870" y="748551"/>
            <a:ext cx="372726" cy="971339"/>
            <a:chOff x="2242426" y="1794451"/>
            <a:chExt cx="372726" cy="971339"/>
          </a:xfrm>
        </p:grpSpPr>
        <p:sp>
          <p:nvSpPr>
            <p:cNvPr id="12" name="Rounded Rectangle 11">
              <a:extLst>
                <a:ext uri="{FF2B5EF4-FFF2-40B4-BE49-F238E27FC236}">
                  <a16:creationId xmlns:a16="http://schemas.microsoft.com/office/drawing/2014/main" id="{6DCC7590-1476-864A-B1DD-A5D093639F8E}"/>
                </a:ext>
              </a:extLst>
            </p:cNvPr>
            <p:cNvSpPr/>
            <p:nvPr/>
          </p:nvSpPr>
          <p:spPr>
            <a:xfrm>
              <a:off x="2242618" y="239325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81041F4-3105-9F4E-9CB3-06EF16601550}"/>
                </a:ext>
              </a:extLst>
            </p:cNvPr>
            <p:cNvSpPr/>
            <p:nvPr/>
          </p:nvSpPr>
          <p:spPr>
            <a:xfrm>
              <a:off x="2242426" y="179445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E8B0A70-B237-4E44-A0CC-4C86CCCD7FAC}"/>
                </a:ext>
              </a:extLst>
            </p:cNvPr>
            <p:cNvCxnSpPr/>
            <p:nvPr/>
          </p:nvCxnSpPr>
          <p:spPr>
            <a:xfrm flipV="1">
              <a:off x="2242618"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CDFA17-4DA5-024A-870E-B749AF6557D2}"/>
                </a:ext>
              </a:extLst>
            </p:cNvPr>
            <p:cNvCxnSpPr/>
            <p:nvPr/>
          </p:nvCxnSpPr>
          <p:spPr>
            <a:xfrm flipV="1">
              <a:off x="2614960"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84704BDF-A0EB-E642-B9F8-F677BB3E3C47}"/>
              </a:ext>
            </a:extLst>
          </p:cNvPr>
          <p:cNvGrpSpPr/>
          <p:nvPr/>
        </p:nvGrpSpPr>
        <p:grpSpPr>
          <a:xfrm>
            <a:off x="3976894" y="5419294"/>
            <a:ext cx="1425048" cy="979754"/>
            <a:chOff x="3976894" y="5607552"/>
            <a:chExt cx="1425048" cy="979754"/>
          </a:xfrm>
        </p:grpSpPr>
        <p:sp>
          <p:nvSpPr>
            <p:cNvPr id="16" name="Rounded Rectangle 15">
              <a:extLst>
                <a:ext uri="{FF2B5EF4-FFF2-40B4-BE49-F238E27FC236}">
                  <a16:creationId xmlns:a16="http://schemas.microsoft.com/office/drawing/2014/main" id="{CC02B9BE-90C4-CF45-B83F-E49B3D02FCA5}"/>
                </a:ext>
              </a:extLst>
            </p:cNvPr>
            <p:cNvSpPr/>
            <p:nvPr/>
          </p:nvSpPr>
          <p:spPr>
            <a:xfrm>
              <a:off x="3976894"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A7E5240-6A37-464E-97DC-5C9152B046CC}"/>
                </a:ext>
              </a:extLst>
            </p:cNvPr>
            <p:cNvSpPr/>
            <p:nvPr/>
          </p:nvSpPr>
          <p:spPr>
            <a:xfrm>
              <a:off x="4498389" y="621477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258CFD8-1DFD-BF42-B63F-97DE1F1E56B7}"/>
                </a:ext>
              </a:extLst>
            </p:cNvPr>
            <p:cNvSpPr/>
            <p:nvPr/>
          </p:nvSpPr>
          <p:spPr>
            <a:xfrm>
              <a:off x="5029408"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22">
            <a:extLst>
              <a:ext uri="{FF2B5EF4-FFF2-40B4-BE49-F238E27FC236}">
                <a16:creationId xmlns:a16="http://schemas.microsoft.com/office/drawing/2014/main" id="{3D202D26-0F41-4C43-972F-6C76F355D4DC}"/>
              </a:ext>
            </a:extLst>
          </p:cNvPr>
          <p:cNvSpPr/>
          <p:nvPr/>
        </p:nvSpPr>
        <p:spPr>
          <a:xfrm>
            <a:off x="5593764" y="191885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dirty="0">
                <a:solidFill>
                  <a:schemeClr val="tx1"/>
                </a:solidFill>
                <a:latin typeface="Arial" panose="020B0604020202020204" pitchFamily="34" charset="0"/>
                <a:cs typeface="Arial" panose="020B0604020202020204" pitchFamily="34" charset="0"/>
              </a:rPr>
              <a:t>Log</a:t>
            </a:r>
          </a:p>
        </p:txBody>
      </p:sp>
      <p:sp>
        <p:nvSpPr>
          <p:cNvPr id="24" name="Rounded Rectangle 23">
            <a:extLst>
              <a:ext uri="{FF2B5EF4-FFF2-40B4-BE49-F238E27FC236}">
                <a16:creationId xmlns:a16="http://schemas.microsoft.com/office/drawing/2014/main" id="{5116A633-7D7C-B745-823D-5E0CF44E04E9}"/>
              </a:ext>
            </a:extLst>
          </p:cNvPr>
          <p:cNvSpPr/>
          <p:nvPr/>
        </p:nvSpPr>
        <p:spPr>
          <a:xfrm>
            <a:off x="6095999" y="251893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Review</a:t>
            </a:r>
          </a:p>
        </p:txBody>
      </p:sp>
      <p:sp>
        <p:nvSpPr>
          <p:cNvPr id="25" name="Rounded Rectangle 24">
            <a:extLst>
              <a:ext uri="{FF2B5EF4-FFF2-40B4-BE49-F238E27FC236}">
                <a16:creationId xmlns:a16="http://schemas.microsoft.com/office/drawing/2014/main" id="{42A7A118-FD1C-4541-8877-B10BC0E92EE7}"/>
              </a:ext>
            </a:extLst>
          </p:cNvPr>
          <p:cNvSpPr/>
          <p:nvPr/>
        </p:nvSpPr>
        <p:spPr>
          <a:xfrm>
            <a:off x="6692590" y="307338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Assess</a:t>
            </a:r>
          </a:p>
        </p:txBody>
      </p:sp>
      <p:sp>
        <p:nvSpPr>
          <p:cNvPr id="26" name="Rounded Rectangle 25">
            <a:extLst>
              <a:ext uri="{FF2B5EF4-FFF2-40B4-BE49-F238E27FC236}">
                <a16:creationId xmlns:a16="http://schemas.microsoft.com/office/drawing/2014/main" id="{83EFD7FB-BC71-0141-A439-2095D5E601B4}"/>
              </a:ext>
            </a:extLst>
          </p:cNvPr>
          <p:cNvSpPr/>
          <p:nvPr/>
        </p:nvSpPr>
        <p:spPr>
          <a:xfrm>
            <a:off x="7271233" y="1918857"/>
            <a:ext cx="429729"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Forward</a:t>
            </a:r>
          </a:p>
        </p:txBody>
      </p:sp>
      <p:grpSp>
        <p:nvGrpSpPr>
          <p:cNvPr id="28" name="Group 27">
            <a:extLst>
              <a:ext uri="{FF2B5EF4-FFF2-40B4-BE49-F238E27FC236}">
                <a16:creationId xmlns:a16="http://schemas.microsoft.com/office/drawing/2014/main" id="{9EB87A35-38BA-F440-98DB-6444D746630A}"/>
              </a:ext>
            </a:extLst>
          </p:cNvPr>
          <p:cNvGrpSpPr/>
          <p:nvPr/>
        </p:nvGrpSpPr>
        <p:grpSpPr>
          <a:xfrm>
            <a:off x="7899391" y="5419294"/>
            <a:ext cx="1425048" cy="979754"/>
            <a:chOff x="3976894" y="5607552"/>
            <a:chExt cx="1425048" cy="979754"/>
          </a:xfrm>
        </p:grpSpPr>
        <p:sp>
          <p:nvSpPr>
            <p:cNvPr id="29" name="Rounded Rectangle 28">
              <a:extLst>
                <a:ext uri="{FF2B5EF4-FFF2-40B4-BE49-F238E27FC236}">
                  <a16:creationId xmlns:a16="http://schemas.microsoft.com/office/drawing/2014/main" id="{B67B32AE-E51D-0B43-BC08-94F67114D807}"/>
                </a:ext>
              </a:extLst>
            </p:cNvPr>
            <p:cNvSpPr/>
            <p:nvPr/>
          </p:nvSpPr>
          <p:spPr>
            <a:xfrm>
              <a:off x="3976894"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CDB046D4-F955-1842-ACA3-1EA0FDE9B65F}"/>
                </a:ext>
              </a:extLst>
            </p:cNvPr>
            <p:cNvSpPr/>
            <p:nvPr/>
          </p:nvSpPr>
          <p:spPr>
            <a:xfrm>
              <a:off x="4498389" y="621477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BD830F94-AD4B-224D-87B4-0EB0EE933FD0}"/>
                </a:ext>
              </a:extLst>
            </p:cNvPr>
            <p:cNvSpPr/>
            <p:nvPr/>
          </p:nvSpPr>
          <p:spPr>
            <a:xfrm>
              <a:off x="5029408"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2">
            <a:extLst>
              <a:ext uri="{FF2B5EF4-FFF2-40B4-BE49-F238E27FC236}">
                <a16:creationId xmlns:a16="http://schemas.microsoft.com/office/drawing/2014/main" id="{EE284C0B-2BE4-154A-8C59-F249FB9B0989}"/>
              </a:ext>
            </a:extLst>
          </p:cNvPr>
          <p:cNvSpPr/>
          <p:nvPr/>
        </p:nvSpPr>
        <p:spPr>
          <a:xfrm>
            <a:off x="9466521" y="1361643"/>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091F13E3-FE5D-3942-B58E-BB6CF5E24B98}"/>
              </a:ext>
            </a:extLst>
          </p:cNvPr>
          <p:cNvGrpSpPr/>
          <p:nvPr/>
        </p:nvGrpSpPr>
        <p:grpSpPr>
          <a:xfrm>
            <a:off x="9392171" y="3499733"/>
            <a:ext cx="2025653" cy="738664"/>
            <a:chOff x="9392171" y="3687991"/>
            <a:chExt cx="2025653" cy="738664"/>
          </a:xfrm>
        </p:grpSpPr>
        <p:sp>
          <p:nvSpPr>
            <p:cNvPr id="39" name="Rounded Rectangle 38">
              <a:extLst>
                <a:ext uri="{FF2B5EF4-FFF2-40B4-BE49-F238E27FC236}">
                  <a16:creationId xmlns:a16="http://schemas.microsoft.com/office/drawing/2014/main" id="{49E7D26F-8597-034F-9185-72554C3B5AF0}"/>
                </a:ext>
              </a:extLst>
            </p:cNvPr>
            <p:cNvSpPr/>
            <p:nvPr/>
          </p:nvSpPr>
          <p:spPr>
            <a:xfrm>
              <a:off x="11045290" y="387162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a:solidFill>
                  <a:schemeClr val="tx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A6A5F264-5EFD-BA4A-9016-B1A7C9E0B7A1}"/>
                </a:ext>
              </a:extLst>
            </p:cNvPr>
            <p:cNvSpPr/>
            <p:nvPr/>
          </p:nvSpPr>
          <p:spPr>
            <a:xfrm>
              <a:off x="9392171" y="3687991"/>
              <a:ext cx="1530455" cy="738664"/>
            </a:xfrm>
            <a:prstGeom prst="rect">
              <a:avLst/>
            </a:prstGeom>
            <a:ln>
              <a:solidFill>
                <a:srgbClr val="FF0000"/>
              </a:solidFill>
            </a:ln>
          </p:spPr>
          <p:txBody>
            <a:bodyPr wrap="square">
              <a:spAutoFit/>
            </a:bodyPr>
            <a:lstStyle/>
            <a:p>
              <a:r>
                <a:rPr lang="en-CA" sz="1400" dirty="0">
                  <a:latin typeface="Arial" charset="0"/>
                </a:rPr>
                <a:t>We found FOUR</a:t>
              </a:r>
              <a:br>
                <a:rPr lang="en-CA" sz="1400" dirty="0">
                  <a:latin typeface="Arial" charset="0"/>
                </a:rPr>
              </a:br>
              <a:r>
                <a:rPr lang="en-CA" sz="1400" dirty="0">
                  <a:latin typeface="Arial" charset="0"/>
                </a:rPr>
                <a:t>actors within </a:t>
              </a:r>
              <a:br>
                <a:rPr lang="en-CA" sz="1400" dirty="0">
                  <a:latin typeface="Arial" charset="0"/>
                </a:rPr>
              </a:br>
              <a:r>
                <a:rPr lang="en-CA" sz="1400" dirty="0">
                  <a:latin typeface="Arial" charset="0"/>
                </a:rPr>
                <a:t>Fire Safety</a:t>
              </a:r>
              <a:endParaRPr lang="en-US" sz="2800" dirty="0"/>
            </a:p>
          </p:txBody>
        </p:sp>
      </p:grpSp>
      <p:grpSp>
        <p:nvGrpSpPr>
          <p:cNvPr id="42" name="Group 41">
            <a:extLst>
              <a:ext uri="{FF2B5EF4-FFF2-40B4-BE49-F238E27FC236}">
                <a16:creationId xmlns:a16="http://schemas.microsoft.com/office/drawing/2014/main" id="{3CA345BB-8B31-1F4B-AA00-C080240543C7}"/>
              </a:ext>
            </a:extLst>
          </p:cNvPr>
          <p:cNvGrpSpPr/>
          <p:nvPr/>
        </p:nvGrpSpPr>
        <p:grpSpPr>
          <a:xfrm>
            <a:off x="10038944" y="5419532"/>
            <a:ext cx="855267" cy="979516"/>
            <a:chOff x="3958672" y="5607790"/>
            <a:chExt cx="855267" cy="979516"/>
          </a:xfrm>
        </p:grpSpPr>
        <p:sp>
          <p:nvSpPr>
            <p:cNvPr id="43" name="Rounded Rectangle 42">
              <a:extLst>
                <a:ext uri="{FF2B5EF4-FFF2-40B4-BE49-F238E27FC236}">
                  <a16:creationId xmlns:a16="http://schemas.microsoft.com/office/drawing/2014/main" id="{3F70804F-DA5D-854B-B2D4-84FC061EFF8A}"/>
                </a:ext>
              </a:extLst>
            </p:cNvPr>
            <p:cNvSpPr/>
            <p:nvPr/>
          </p:nvSpPr>
          <p:spPr>
            <a:xfrm>
              <a:off x="3958672" y="56077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6D2C5932-F1F1-BE42-AB75-7D8776A8FD0A}"/>
                </a:ext>
              </a:extLst>
            </p:cNvPr>
            <p:cNvSpPr/>
            <p:nvPr/>
          </p:nvSpPr>
          <p:spPr>
            <a:xfrm>
              <a:off x="4213697" y="621477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2A45C826-C671-4F4F-AB3C-C52998902415}"/>
                </a:ext>
              </a:extLst>
            </p:cNvPr>
            <p:cNvSpPr/>
            <p:nvPr/>
          </p:nvSpPr>
          <p:spPr>
            <a:xfrm>
              <a:off x="4441405" y="56077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7DBE560E-38AB-DE47-952D-82D65D6B5DE0}"/>
              </a:ext>
            </a:extLst>
          </p:cNvPr>
          <p:cNvSpPr/>
          <p:nvPr/>
        </p:nvSpPr>
        <p:spPr>
          <a:xfrm>
            <a:off x="1862181" y="3130724"/>
            <a:ext cx="4302876" cy="923330"/>
          </a:xfrm>
          <a:prstGeom prst="rect">
            <a:avLst/>
          </a:prstGeom>
          <a:solidFill>
            <a:srgbClr val="CDFFFF"/>
          </a:solidFill>
        </p:spPr>
        <p:txBody>
          <a:bodyPr wrap="square">
            <a:spAutoFit/>
          </a:bodyPr>
          <a:lstStyle/>
          <a:p>
            <a:pPr defTabSz="914400" eaLnBrk="0" fontAlgn="base" hangingPunct="0">
              <a:spcBef>
                <a:spcPct val="0"/>
              </a:spcBef>
              <a:spcAft>
                <a:spcPct val="0"/>
              </a:spcAft>
              <a:defRPr/>
            </a:pPr>
            <a:r>
              <a:rPr lang="en-CA" dirty="0">
                <a:solidFill>
                  <a:srgbClr val="000000"/>
                </a:solidFill>
              </a:rPr>
              <a:t>If you stick to the 3 questions, this is </a:t>
            </a:r>
            <a:r>
              <a:rPr lang="en-CA" i="1" dirty="0">
                <a:solidFill>
                  <a:srgbClr val="000000"/>
                </a:solidFill>
              </a:rPr>
              <a:t>fast</a:t>
            </a:r>
            <a:r>
              <a:rPr lang="en-CA" dirty="0">
                <a:solidFill>
                  <a:srgbClr val="000000"/>
                </a:solidFill>
              </a:rPr>
              <a:t>  –trace one overall flow through the process without bogging down in detail.</a:t>
            </a:r>
            <a:endParaRPr lang="en-CA" b="1" i="1" dirty="0">
              <a:solidFill>
                <a:srgbClr val="000000"/>
              </a:solidFill>
            </a:endParaRPr>
          </a:p>
        </p:txBody>
      </p:sp>
      <p:sp>
        <p:nvSpPr>
          <p:cNvPr id="36" name="TextBox 35">
            <a:extLst>
              <a:ext uri="{FF2B5EF4-FFF2-40B4-BE49-F238E27FC236}">
                <a16:creationId xmlns:a16="http://schemas.microsoft.com/office/drawing/2014/main" id="{837FE611-8CA1-1949-8BB7-492983A03F63}"/>
              </a:ext>
            </a:extLst>
          </p:cNvPr>
          <p:cNvSpPr txBox="1"/>
          <p:nvPr/>
        </p:nvSpPr>
        <p:spPr>
          <a:xfrm>
            <a:off x="1907554" y="4246935"/>
            <a:ext cx="3420742" cy="923330"/>
          </a:xfrm>
          <a:prstGeom prst="rect">
            <a:avLst/>
          </a:prstGeom>
          <a:solidFill>
            <a:srgbClr val="FFFD78"/>
          </a:solidFill>
          <a:ln w="12700">
            <a:noFill/>
          </a:ln>
        </p:spPr>
        <p:txBody>
          <a:bodyPr wrap="square" rtlCol="0">
            <a:spAutoFit/>
          </a:bodyPr>
          <a:lstStyle/>
          <a:p>
            <a:pPr algn="l">
              <a:buNone/>
            </a:pPr>
            <a:r>
              <a:rPr lang="en-US" dirty="0"/>
              <a:t>Only when we got to the level of </a:t>
            </a:r>
            <a:r>
              <a:rPr lang="en-US" i="1" dirty="0"/>
              <a:t>individual actors </a:t>
            </a:r>
            <a:r>
              <a:rPr lang="en-US" dirty="0"/>
              <a:t>did we see where the delays were</a:t>
            </a:r>
          </a:p>
        </p:txBody>
      </p:sp>
      <p:sp>
        <p:nvSpPr>
          <p:cNvPr id="3" name="Rectangle 2">
            <a:extLst>
              <a:ext uri="{FF2B5EF4-FFF2-40B4-BE49-F238E27FC236}">
                <a16:creationId xmlns:a16="http://schemas.microsoft.com/office/drawing/2014/main" id="{1D718331-0D61-8A58-A392-F23C17276547}"/>
              </a:ext>
            </a:extLst>
          </p:cNvPr>
          <p:cNvSpPr/>
          <p:nvPr/>
        </p:nvSpPr>
        <p:spPr>
          <a:xfrm>
            <a:off x="2348303" y="2370160"/>
            <a:ext cx="1239442" cy="681796"/>
          </a:xfrm>
          <a:prstGeom prst="rect">
            <a:avLst/>
          </a:prstGeom>
          <a:solidFill>
            <a:schemeClr val="bg1"/>
          </a:solidFill>
          <a:ln>
            <a:solidFill>
              <a:srgbClr val="FF0000"/>
            </a:solidFill>
          </a:ln>
        </p:spPr>
        <p:txBody>
          <a:bodyPr wrap="none" anchor="ctr" anchorCtr="1">
            <a:noAutofit/>
          </a:bodyPr>
          <a:lstStyle/>
          <a:p>
            <a:r>
              <a:rPr lang="en-CA" sz="1400" dirty="0">
                <a:latin typeface="Arial" charset="0"/>
              </a:rPr>
              <a:t>THREE actors</a:t>
            </a:r>
            <a:br>
              <a:rPr lang="en-CA" sz="1400" dirty="0">
                <a:latin typeface="Arial" charset="0"/>
              </a:rPr>
            </a:br>
            <a:r>
              <a:rPr lang="en-CA" sz="1400" dirty="0">
                <a:latin typeface="Arial" charset="0"/>
              </a:rPr>
              <a:t>within Zoning</a:t>
            </a:r>
            <a:endParaRPr lang="en-US" sz="2800" dirty="0"/>
          </a:p>
        </p:txBody>
      </p:sp>
    </p:spTree>
    <p:extLst>
      <p:ext uri="{BB962C8B-B14F-4D97-AF65-F5344CB8AC3E}">
        <p14:creationId xmlns:p14="http://schemas.microsoft.com/office/powerpoint/2010/main" val="2776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dissolv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dissolv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3" grpId="0" animBg="1"/>
      <p:bldP spid="41" grpId="0" animBg="1"/>
      <p:bldP spid="36" grpId="0" animBg="1"/>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1FD93-C47B-204E-9BFE-2A29764831EE}"/>
              </a:ext>
            </a:extLst>
          </p:cNvPr>
          <p:cNvSpPr>
            <a:spLocks noGrp="1"/>
          </p:cNvSpPr>
          <p:nvPr>
            <p:ph type="title"/>
          </p:nvPr>
        </p:nvSpPr>
        <p:spPr/>
        <p:txBody>
          <a:bodyPr/>
          <a:lstStyle/>
          <a:p>
            <a:r>
              <a:rPr lang="en-US" dirty="0"/>
              <a:t>We have </a:t>
            </a:r>
            <a:r>
              <a:rPr lang="en-US" u="sng" dirty="0"/>
              <a:t>started</a:t>
            </a:r>
            <a:r>
              <a:rPr lang="en-US" dirty="0"/>
              <a:t> a "Handoff Diagram"</a:t>
            </a:r>
          </a:p>
        </p:txBody>
      </p:sp>
      <p:pic>
        <p:nvPicPr>
          <p:cNvPr id="4" name="Picture 3">
            <a:extLst>
              <a:ext uri="{FF2B5EF4-FFF2-40B4-BE49-F238E27FC236}">
                <a16:creationId xmlns:a16="http://schemas.microsoft.com/office/drawing/2014/main" id="{9A966FC0-397A-8347-8434-E26D6AFA9C14}"/>
              </a:ext>
            </a:extLst>
          </p:cNvPr>
          <p:cNvPicPr>
            <a:picLocks noChangeAspect="1"/>
          </p:cNvPicPr>
          <p:nvPr/>
        </p:nvPicPr>
        <p:blipFill>
          <a:blip r:embed="rId3"/>
          <a:stretch>
            <a:fillRect/>
          </a:stretch>
        </p:blipFill>
        <p:spPr>
          <a:xfrm>
            <a:off x="296464" y="590427"/>
            <a:ext cx="11599069" cy="6191329"/>
          </a:xfrm>
          <a:prstGeom prst="rect">
            <a:avLst/>
          </a:prstGeom>
        </p:spPr>
      </p:pic>
      <p:grpSp>
        <p:nvGrpSpPr>
          <p:cNvPr id="6" name="Group 5">
            <a:extLst>
              <a:ext uri="{FF2B5EF4-FFF2-40B4-BE49-F238E27FC236}">
                <a16:creationId xmlns:a16="http://schemas.microsoft.com/office/drawing/2014/main" id="{45B28322-A3D2-AF49-A0A1-B425FE0C6EC8}"/>
              </a:ext>
            </a:extLst>
          </p:cNvPr>
          <p:cNvGrpSpPr/>
          <p:nvPr/>
        </p:nvGrpSpPr>
        <p:grpSpPr>
          <a:xfrm>
            <a:off x="1793254" y="952197"/>
            <a:ext cx="457200" cy="228600"/>
            <a:chOff x="1193180" y="1526770"/>
            <a:chExt cx="457200" cy="228600"/>
          </a:xfrm>
        </p:grpSpPr>
        <p:sp>
          <p:nvSpPr>
            <p:cNvPr id="7" name="Oval 6">
              <a:extLst>
                <a:ext uri="{FF2B5EF4-FFF2-40B4-BE49-F238E27FC236}">
                  <a16:creationId xmlns:a16="http://schemas.microsoft.com/office/drawing/2014/main" id="{2F5D90C8-1B99-A04D-9FF4-36D111B856AB}"/>
                </a:ext>
              </a:extLst>
            </p:cNvPr>
            <p:cNvSpPr/>
            <p:nvPr/>
          </p:nvSpPr>
          <p:spPr>
            <a:xfrm>
              <a:off x="1193180" y="152677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9329246-63F6-5A43-9CCC-FDF166E1BBCA}"/>
                </a:ext>
              </a:extLst>
            </p:cNvPr>
            <p:cNvCxnSpPr>
              <a:stCxn id="7" idx="6"/>
            </p:cNvCxnSpPr>
            <p:nvPr/>
          </p:nvCxnSpPr>
          <p:spPr>
            <a:xfrm>
              <a:off x="1421780" y="1641070"/>
              <a:ext cx="228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9" name="Rounded Rectangle 8">
            <a:extLst>
              <a:ext uri="{FF2B5EF4-FFF2-40B4-BE49-F238E27FC236}">
                <a16:creationId xmlns:a16="http://schemas.microsoft.com/office/drawing/2014/main" id="{0C09F05D-8C70-3B46-A04E-B6296066F754}"/>
              </a:ext>
            </a:extLst>
          </p:cNvPr>
          <p:cNvSpPr/>
          <p:nvPr/>
        </p:nvSpPr>
        <p:spPr>
          <a:xfrm>
            <a:off x="2250454" y="88411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FAFC693-C351-2043-AF27-3DD26567F783}"/>
              </a:ext>
            </a:extLst>
          </p:cNvPr>
          <p:cNvSpPr/>
          <p:nvPr/>
        </p:nvSpPr>
        <p:spPr>
          <a:xfrm>
            <a:off x="3401478" y="148292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84D5FD3-7F7E-5847-A57F-E06A07FA6409}"/>
              </a:ext>
            </a:extLst>
          </p:cNvPr>
          <p:cNvGrpSpPr/>
          <p:nvPr/>
        </p:nvGrpSpPr>
        <p:grpSpPr>
          <a:xfrm>
            <a:off x="2825870" y="884117"/>
            <a:ext cx="372726" cy="971339"/>
            <a:chOff x="2242426" y="1794451"/>
            <a:chExt cx="372726" cy="971339"/>
          </a:xfrm>
        </p:grpSpPr>
        <p:sp>
          <p:nvSpPr>
            <p:cNvPr id="12" name="Rounded Rectangle 11">
              <a:extLst>
                <a:ext uri="{FF2B5EF4-FFF2-40B4-BE49-F238E27FC236}">
                  <a16:creationId xmlns:a16="http://schemas.microsoft.com/office/drawing/2014/main" id="{6DCC7590-1476-864A-B1DD-A5D093639F8E}"/>
                </a:ext>
              </a:extLst>
            </p:cNvPr>
            <p:cNvSpPr/>
            <p:nvPr/>
          </p:nvSpPr>
          <p:spPr>
            <a:xfrm>
              <a:off x="2242618" y="2393256"/>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81041F4-3105-9F4E-9CB3-06EF16601550}"/>
                </a:ext>
              </a:extLst>
            </p:cNvPr>
            <p:cNvSpPr/>
            <p:nvPr/>
          </p:nvSpPr>
          <p:spPr>
            <a:xfrm>
              <a:off x="2242426" y="179445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E8B0A70-B237-4E44-A0CC-4C86CCCD7FAC}"/>
                </a:ext>
              </a:extLst>
            </p:cNvPr>
            <p:cNvCxnSpPr/>
            <p:nvPr/>
          </p:nvCxnSpPr>
          <p:spPr>
            <a:xfrm flipV="1">
              <a:off x="2242618"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CDFA17-4DA5-024A-870E-B749AF6557D2}"/>
                </a:ext>
              </a:extLst>
            </p:cNvPr>
            <p:cNvCxnSpPr/>
            <p:nvPr/>
          </p:nvCxnSpPr>
          <p:spPr>
            <a:xfrm flipV="1">
              <a:off x="2614960" y="2122311"/>
              <a:ext cx="0" cy="318901"/>
            </a:xfrm>
            <a:prstGeom prst="line">
              <a:avLst/>
            </a:prstGeom>
            <a:ln w="12700">
              <a:prstDash val="dash"/>
              <a:tailEnd type="none"/>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84704BDF-A0EB-E642-B9F8-F677BB3E3C47}"/>
              </a:ext>
            </a:extLst>
          </p:cNvPr>
          <p:cNvGrpSpPr/>
          <p:nvPr/>
        </p:nvGrpSpPr>
        <p:grpSpPr>
          <a:xfrm>
            <a:off x="3976894" y="5543256"/>
            <a:ext cx="1425048" cy="979754"/>
            <a:chOff x="3976894" y="5607552"/>
            <a:chExt cx="1425048" cy="979754"/>
          </a:xfrm>
        </p:grpSpPr>
        <p:sp>
          <p:nvSpPr>
            <p:cNvPr id="16" name="Rounded Rectangle 15">
              <a:extLst>
                <a:ext uri="{FF2B5EF4-FFF2-40B4-BE49-F238E27FC236}">
                  <a16:creationId xmlns:a16="http://schemas.microsoft.com/office/drawing/2014/main" id="{CC02B9BE-90C4-CF45-B83F-E49B3D02FCA5}"/>
                </a:ext>
              </a:extLst>
            </p:cNvPr>
            <p:cNvSpPr/>
            <p:nvPr/>
          </p:nvSpPr>
          <p:spPr>
            <a:xfrm>
              <a:off x="3976894"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A7E5240-6A37-464E-97DC-5C9152B046CC}"/>
                </a:ext>
              </a:extLst>
            </p:cNvPr>
            <p:cNvSpPr/>
            <p:nvPr/>
          </p:nvSpPr>
          <p:spPr>
            <a:xfrm>
              <a:off x="4498389" y="621477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258CFD8-1DFD-BF42-B63F-97DE1F1E56B7}"/>
                </a:ext>
              </a:extLst>
            </p:cNvPr>
            <p:cNvSpPr/>
            <p:nvPr/>
          </p:nvSpPr>
          <p:spPr>
            <a:xfrm>
              <a:off x="5029408"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22">
            <a:extLst>
              <a:ext uri="{FF2B5EF4-FFF2-40B4-BE49-F238E27FC236}">
                <a16:creationId xmlns:a16="http://schemas.microsoft.com/office/drawing/2014/main" id="{3D202D26-0F41-4C43-972F-6C76F355D4DC}"/>
              </a:ext>
            </a:extLst>
          </p:cNvPr>
          <p:cNvSpPr/>
          <p:nvPr/>
        </p:nvSpPr>
        <p:spPr>
          <a:xfrm>
            <a:off x="5593764" y="206661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dirty="0">
                <a:solidFill>
                  <a:schemeClr val="tx1"/>
                </a:solidFill>
                <a:latin typeface="Arial" panose="020B0604020202020204" pitchFamily="34" charset="0"/>
                <a:cs typeface="Arial" panose="020B0604020202020204" pitchFamily="34" charset="0"/>
              </a:rPr>
              <a:t>Log</a:t>
            </a:r>
          </a:p>
        </p:txBody>
      </p:sp>
      <p:sp>
        <p:nvSpPr>
          <p:cNvPr id="24" name="Rounded Rectangle 23">
            <a:extLst>
              <a:ext uri="{FF2B5EF4-FFF2-40B4-BE49-F238E27FC236}">
                <a16:creationId xmlns:a16="http://schemas.microsoft.com/office/drawing/2014/main" id="{5116A633-7D7C-B745-823D-5E0CF44E04E9}"/>
              </a:ext>
            </a:extLst>
          </p:cNvPr>
          <p:cNvSpPr/>
          <p:nvPr/>
        </p:nvSpPr>
        <p:spPr>
          <a:xfrm>
            <a:off x="6095999" y="2648077"/>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Review</a:t>
            </a:r>
          </a:p>
        </p:txBody>
      </p:sp>
      <p:sp>
        <p:nvSpPr>
          <p:cNvPr id="25" name="Rounded Rectangle 24">
            <a:extLst>
              <a:ext uri="{FF2B5EF4-FFF2-40B4-BE49-F238E27FC236}">
                <a16:creationId xmlns:a16="http://schemas.microsoft.com/office/drawing/2014/main" id="{42A7A118-FD1C-4541-8877-B10BC0E92EE7}"/>
              </a:ext>
            </a:extLst>
          </p:cNvPr>
          <p:cNvSpPr/>
          <p:nvPr/>
        </p:nvSpPr>
        <p:spPr>
          <a:xfrm>
            <a:off x="6692590" y="323402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Assess</a:t>
            </a:r>
          </a:p>
        </p:txBody>
      </p:sp>
      <p:sp>
        <p:nvSpPr>
          <p:cNvPr id="26" name="Rounded Rectangle 25">
            <a:extLst>
              <a:ext uri="{FF2B5EF4-FFF2-40B4-BE49-F238E27FC236}">
                <a16:creationId xmlns:a16="http://schemas.microsoft.com/office/drawing/2014/main" id="{83EFD7FB-BC71-0141-A439-2095D5E601B4}"/>
              </a:ext>
            </a:extLst>
          </p:cNvPr>
          <p:cNvSpPr/>
          <p:nvPr/>
        </p:nvSpPr>
        <p:spPr>
          <a:xfrm>
            <a:off x="7271233" y="2066617"/>
            <a:ext cx="429729"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latin typeface="Arial" panose="020B0604020202020204" pitchFamily="34" charset="0"/>
                <a:cs typeface="Arial" panose="020B0604020202020204" pitchFamily="34" charset="0"/>
              </a:rPr>
              <a:t>Forward</a:t>
            </a:r>
          </a:p>
        </p:txBody>
      </p:sp>
      <p:grpSp>
        <p:nvGrpSpPr>
          <p:cNvPr id="28" name="Group 27">
            <a:extLst>
              <a:ext uri="{FF2B5EF4-FFF2-40B4-BE49-F238E27FC236}">
                <a16:creationId xmlns:a16="http://schemas.microsoft.com/office/drawing/2014/main" id="{9EB87A35-38BA-F440-98DB-6444D746630A}"/>
              </a:ext>
            </a:extLst>
          </p:cNvPr>
          <p:cNvGrpSpPr/>
          <p:nvPr/>
        </p:nvGrpSpPr>
        <p:grpSpPr>
          <a:xfrm>
            <a:off x="7899391" y="5543256"/>
            <a:ext cx="1425048" cy="979754"/>
            <a:chOff x="3976894" y="5607552"/>
            <a:chExt cx="1425048" cy="979754"/>
          </a:xfrm>
        </p:grpSpPr>
        <p:sp>
          <p:nvSpPr>
            <p:cNvPr id="29" name="Rounded Rectangle 28">
              <a:extLst>
                <a:ext uri="{FF2B5EF4-FFF2-40B4-BE49-F238E27FC236}">
                  <a16:creationId xmlns:a16="http://schemas.microsoft.com/office/drawing/2014/main" id="{B67B32AE-E51D-0B43-BC08-94F67114D807}"/>
                </a:ext>
              </a:extLst>
            </p:cNvPr>
            <p:cNvSpPr/>
            <p:nvPr/>
          </p:nvSpPr>
          <p:spPr>
            <a:xfrm>
              <a:off x="3976894"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CDB046D4-F955-1842-ACA3-1EA0FDE9B65F}"/>
                </a:ext>
              </a:extLst>
            </p:cNvPr>
            <p:cNvSpPr/>
            <p:nvPr/>
          </p:nvSpPr>
          <p:spPr>
            <a:xfrm>
              <a:off x="4498389" y="621477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BD830F94-AD4B-224D-87B4-0EB0EE933FD0}"/>
                </a:ext>
              </a:extLst>
            </p:cNvPr>
            <p:cNvSpPr/>
            <p:nvPr/>
          </p:nvSpPr>
          <p:spPr>
            <a:xfrm>
              <a:off x="5029408" y="560755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2">
            <a:extLst>
              <a:ext uri="{FF2B5EF4-FFF2-40B4-BE49-F238E27FC236}">
                <a16:creationId xmlns:a16="http://schemas.microsoft.com/office/drawing/2014/main" id="{EE284C0B-2BE4-154A-8C59-F249FB9B0989}"/>
              </a:ext>
            </a:extLst>
          </p:cNvPr>
          <p:cNvSpPr/>
          <p:nvPr/>
        </p:nvSpPr>
        <p:spPr>
          <a:xfrm>
            <a:off x="9466521" y="1478461"/>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800">
              <a:solidFill>
                <a:schemeClr val="tx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3CA345BB-8B31-1F4B-AA00-C080240543C7}"/>
              </a:ext>
            </a:extLst>
          </p:cNvPr>
          <p:cNvGrpSpPr/>
          <p:nvPr/>
        </p:nvGrpSpPr>
        <p:grpSpPr>
          <a:xfrm>
            <a:off x="10038944" y="5543494"/>
            <a:ext cx="855267" cy="979516"/>
            <a:chOff x="3958672" y="5607790"/>
            <a:chExt cx="855267" cy="979516"/>
          </a:xfrm>
        </p:grpSpPr>
        <p:sp>
          <p:nvSpPr>
            <p:cNvPr id="43" name="Rounded Rectangle 42">
              <a:extLst>
                <a:ext uri="{FF2B5EF4-FFF2-40B4-BE49-F238E27FC236}">
                  <a16:creationId xmlns:a16="http://schemas.microsoft.com/office/drawing/2014/main" id="{3F70804F-DA5D-854B-B2D4-84FC061EFF8A}"/>
                </a:ext>
              </a:extLst>
            </p:cNvPr>
            <p:cNvSpPr/>
            <p:nvPr/>
          </p:nvSpPr>
          <p:spPr>
            <a:xfrm>
              <a:off x="3958672" y="56077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6D2C5932-F1F1-BE42-AB75-7D8776A8FD0A}"/>
                </a:ext>
              </a:extLst>
            </p:cNvPr>
            <p:cNvSpPr/>
            <p:nvPr/>
          </p:nvSpPr>
          <p:spPr>
            <a:xfrm>
              <a:off x="4213697" y="6214772"/>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2A45C826-C671-4F4F-AB3C-C52998902415}"/>
                </a:ext>
              </a:extLst>
            </p:cNvPr>
            <p:cNvSpPr/>
            <p:nvPr/>
          </p:nvSpPr>
          <p:spPr>
            <a:xfrm>
              <a:off x="4441405" y="5607790"/>
              <a:ext cx="372534"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7">
            <a:extLst>
              <a:ext uri="{FF2B5EF4-FFF2-40B4-BE49-F238E27FC236}">
                <a16:creationId xmlns:a16="http://schemas.microsoft.com/office/drawing/2014/main" id="{6644DAAF-7BCB-B143-B1B5-EB823387C3CB}"/>
              </a:ext>
            </a:extLst>
          </p:cNvPr>
          <p:cNvSpPr>
            <a:spLocks noChangeArrowheads="1"/>
          </p:cNvSpPr>
          <p:nvPr/>
        </p:nvSpPr>
        <p:spPr bwMode="auto">
          <a:xfrm>
            <a:off x="5938263" y="3295505"/>
            <a:ext cx="7286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p>
            <a:pPr algn="ctr" defTabSz="914400" eaLnBrk="0" fontAlgn="base" hangingPunct="0">
              <a:spcBef>
                <a:spcPct val="0"/>
              </a:spcBef>
              <a:spcAft>
                <a:spcPct val="0"/>
              </a:spcAft>
              <a:defRPr/>
            </a:pPr>
            <a:r>
              <a:rPr kumimoji="1" lang="en-US" sz="1400" b="1" i="1" dirty="0">
                <a:solidFill>
                  <a:srgbClr val="000000"/>
                </a:solidFill>
                <a:latin typeface="Arial" charset="0"/>
                <a:ea typeface="ＭＳ Ｐゴシック" charset="0"/>
              </a:rPr>
              <a:t>a lot </a:t>
            </a:r>
          </a:p>
        </p:txBody>
      </p:sp>
      <p:sp>
        <p:nvSpPr>
          <p:cNvPr id="50" name="Rectangle 48">
            <a:extLst>
              <a:ext uri="{FF2B5EF4-FFF2-40B4-BE49-F238E27FC236}">
                <a16:creationId xmlns:a16="http://schemas.microsoft.com/office/drawing/2014/main" id="{A63013DA-664C-7D41-987B-396642782060}"/>
              </a:ext>
            </a:extLst>
          </p:cNvPr>
          <p:cNvSpPr>
            <a:spLocks noChangeArrowheads="1"/>
          </p:cNvSpPr>
          <p:nvPr/>
        </p:nvSpPr>
        <p:spPr bwMode="auto">
          <a:xfrm>
            <a:off x="4798475" y="2144712"/>
            <a:ext cx="728663"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p>
            <a:pPr algn="ctr" defTabSz="914400" eaLnBrk="0" fontAlgn="base" hangingPunct="0">
              <a:spcBef>
                <a:spcPct val="0"/>
              </a:spcBef>
              <a:spcAft>
                <a:spcPct val="0"/>
              </a:spcAft>
              <a:defRPr/>
            </a:pPr>
            <a:r>
              <a:rPr kumimoji="1" lang="en-US" sz="1400" b="1" i="1">
                <a:solidFill>
                  <a:srgbClr val="000000"/>
                </a:solidFill>
                <a:latin typeface="Arial" charset="0"/>
                <a:ea typeface="ＭＳ Ｐゴシック" charset="0"/>
              </a:rPr>
              <a:t>a little</a:t>
            </a:r>
          </a:p>
        </p:txBody>
      </p:sp>
      <p:sp>
        <p:nvSpPr>
          <p:cNvPr id="19" name="Rectangle 18">
            <a:extLst>
              <a:ext uri="{FF2B5EF4-FFF2-40B4-BE49-F238E27FC236}">
                <a16:creationId xmlns:a16="http://schemas.microsoft.com/office/drawing/2014/main" id="{86C8B0DC-97B3-E546-8D5F-BE44AB52CFD4}"/>
              </a:ext>
            </a:extLst>
          </p:cNvPr>
          <p:cNvSpPr/>
          <p:nvPr/>
        </p:nvSpPr>
        <p:spPr>
          <a:xfrm>
            <a:off x="6302594" y="4000560"/>
            <a:ext cx="4986874" cy="1015663"/>
          </a:xfrm>
          <a:prstGeom prst="rect">
            <a:avLst/>
          </a:prstGeom>
          <a:solidFill>
            <a:srgbClr val="CDFFFF"/>
          </a:solidFill>
          <a:ln w="12700">
            <a:solidFill>
              <a:srgbClr val="CDFFFF"/>
            </a:solidFill>
          </a:ln>
        </p:spPr>
        <p:txBody>
          <a:bodyPr wrap="square">
            <a:spAutoFit/>
          </a:bodyPr>
          <a:lstStyle/>
          <a:p>
            <a:pPr marL="6350" lvl="1" indent="-6350">
              <a:spcBef>
                <a:spcPct val="20000"/>
              </a:spcBef>
              <a:buSzPct val="125000"/>
            </a:pPr>
            <a:r>
              <a:rPr lang="en-US" sz="2000" dirty="0" err="1">
                <a:solidFill>
                  <a:srgbClr val="000000"/>
                </a:solidFill>
                <a:cs typeface="Arial" charset="0"/>
              </a:rPr>
              <a:t>Emphasises</a:t>
            </a:r>
            <a:r>
              <a:rPr lang="en-US" sz="2000" dirty="0">
                <a:solidFill>
                  <a:srgbClr val="000000"/>
                </a:solidFill>
                <a:cs typeface="Arial" charset="0"/>
              </a:rPr>
              <a:t> </a:t>
            </a:r>
            <a:r>
              <a:rPr lang="en-US" sz="2000" i="1" dirty="0">
                <a:solidFill>
                  <a:srgbClr val="000000"/>
                </a:solidFill>
                <a:cs typeface="Arial" charset="0"/>
              </a:rPr>
              <a:t>who</a:t>
            </a:r>
            <a:r>
              <a:rPr lang="en-US" sz="2000" dirty="0">
                <a:solidFill>
                  <a:srgbClr val="000000"/>
                </a:solidFill>
                <a:cs typeface="Arial" charset="0"/>
              </a:rPr>
              <a:t> is involved </a:t>
            </a:r>
            <a:r>
              <a:rPr lang="en-US" sz="2000" i="1" dirty="0">
                <a:solidFill>
                  <a:srgbClr val="000000"/>
                </a:solidFill>
                <a:cs typeface="Arial" charset="0"/>
              </a:rPr>
              <a:t>when.</a:t>
            </a:r>
            <a:br>
              <a:rPr lang="en-US" sz="2000" i="1" dirty="0">
                <a:solidFill>
                  <a:srgbClr val="000000"/>
                </a:solidFill>
                <a:cs typeface="Arial" charset="0"/>
              </a:rPr>
            </a:br>
            <a:r>
              <a:rPr lang="en-US" sz="2000" dirty="0">
                <a:solidFill>
                  <a:srgbClr val="000000"/>
                </a:solidFill>
                <a:cs typeface="Arial" charset="0"/>
              </a:rPr>
              <a:t>Shows</a:t>
            </a:r>
            <a:r>
              <a:rPr lang="en-US" sz="2000" i="1" dirty="0">
                <a:solidFill>
                  <a:srgbClr val="000000"/>
                </a:solidFill>
                <a:cs typeface="Arial" charset="0"/>
              </a:rPr>
              <a:t> </a:t>
            </a:r>
            <a:r>
              <a:rPr lang="en-US" sz="2000" dirty="0">
                <a:solidFill>
                  <a:srgbClr val="000000"/>
                </a:solidFill>
                <a:cs typeface="Arial" charset="0"/>
              </a:rPr>
              <a:t>handoffs and pattern of involvements – </a:t>
            </a:r>
            <a:br>
              <a:rPr lang="en-US" sz="2000" dirty="0">
                <a:solidFill>
                  <a:srgbClr val="000000"/>
                </a:solidFill>
                <a:cs typeface="Arial" charset="0"/>
              </a:rPr>
            </a:br>
            <a:r>
              <a:rPr lang="en-US" altLang="ja-JP" sz="2000" dirty="0">
                <a:solidFill>
                  <a:srgbClr val="000000"/>
                </a:solidFill>
                <a:cs typeface="Arial" charset="0"/>
              </a:rPr>
              <a:t>the overall flow, not the individual tasks</a:t>
            </a:r>
            <a:r>
              <a:rPr lang="en-CA" altLang="ja-JP" sz="2000" dirty="0">
                <a:solidFill>
                  <a:srgbClr val="000000"/>
                </a:solidFill>
                <a:cs typeface="Arial" charset="0"/>
              </a:rPr>
              <a:t>.</a:t>
            </a:r>
            <a:endParaRPr lang="en-US" altLang="ja-JP" sz="2000" dirty="0">
              <a:solidFill>
                <a:srgbClr val="000000"/>
              </a:solidFill>
              <a:cs typeface="Arial" charset="0"/>
            </a:endParaRPr>
          </a:p>
        </p:txBody>
      </p:sp>
      <p:sp>
        <p:nvSpPr>
          <p:cNvPr id="35" name="Rectangle 34">
            <a:extLst>
              <a:ext uri="{FF2B5EF4-FFF2-40B4-BE49-F238E27FC236}">
                <a16:creationId xmlns:a16="http://schemas.microsoft.com/office/drawing/2014/main" id="{D53A004E-6FA7-9345-B3AD-B31C73A2B999}"/>
              </a:ext>
            </a:extLst>
          </p:cNvPr>
          <p:cNvSpPr/>
          <p:nvPr/>
        </p:nvSpPr>
        <p:spPr>
          <a:xfrm>
            <a:off x="1793254" y="2658417"/>
            <a:ext cx="4141682" cy="1631216"/>
          </a:xfrm>
          <a:prstGeom prst="rect">
            <a:avLst/>
          </a:prstGeom>
          <a:solidFill>
            <a:srgbClr val="CDFFFF"/>
          </a:solidFill>
        </p:spPr>
        <p:txBody>
          <a:bodyPr wrap="square">
            <a:spAutoFit/>
          </a:bodyPr>
          <a:lstStyle/>
          <a:p>
            <a:r>
              <a:rPr lang="en-CA" sz="2000" dirty="0">
                <a:latin typeface="Arial" charset="0"/>
              </a:rPr>
              <a:t>Guideline: </a:t>
            </a:r>
            <a:br>
              <a:rPr lang="en-CA" sz="2000" dirty="0">
                <a:latin typeface="Arial" charset="0"/>
              </a:rPr>
            </a:br>
            <a:r>
              <a:rPr lang="en-CA" sz="2000" dirty="0">
                <a:latin typeface="Arial" charset="0"/>
              </a:rPr>
              <a:t>Whenever an actor holds the work, </a:t>
            </a:r>
            <a:br>
              <a:rPr lang="en-CA" sz="2000" dirty="0">
                <a:latin typeface="Arial" charset="0"/>
              </a:rPr>
            </a:br>
            <a:r>
              <a:rPr lang="en-CA" sz="2000" dirty="0">
                <a:latin typeface="Arial" charset="0"/>
              </a:rPr>
              <a:t>whether they do a lot or a little,</a:t>
            </a:r>
            <a:br>
              <a:rPr lang="en-CA" sz="2000" dirty="0">
                <a:latin typeface="Arial" charset="0"/>
              </a:rPr>
            </a:br>
            <a:r>
              <a:rPr lang="en-CA" sz="2000" dirty="0">
                <a:latin typeface="Arial" charset="0"/>
              </a:rPr>
              <a:t>draw one box (or post one sticky) </a:t>
            </a:r>
            <a:br>
              <a:rPr lang="en-CA" sz="2000" dirty="0">
                <a:latin typeface="Arial" charset="0"/>
              </a:rPr>
            </a:br>
            <a:r>
              <a:rPr lang="en-CA" sz="2000" dirty="0">
                <a:latin typeface="Arial" charset="0"/>
              </a:rPr>
              <a:t>and </a:t>
            </a:r>
            <a:r>
              <a:rPr lang="en-CA" sz="2000" i="1" dirty="0">
                <a:latin typeface="Arial" charset="0"/>
              </a:rPr>
              <a:t>move on!</a:t>
            </a:r>
            <a:endParaRPr lang="en-US" sz="2000" dirty="0"/>
          </a:p>
        </p:txBody>
      </p:sp>
    </p:spTree>
    <p:extLst>
      <p:ext uri="{BB962C8B-B14F-4D97-AF65-F5344CB8AC3E}">
        <p14:creationId xmlns:p14="http://schemas.microsoft.com/office/powerpoint/2010/main" val="114336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dissolv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dissolv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19" grpId="0" animBg="1"/>
      <p:bldP spid="3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966FC0-397A-8347-8434-E26D6AFA9C14}"/>
              </a:ext>
            </a:extLst>
          </p:cNvPr>
          <p:cNvPicPr>
            <a:picLocks noChangeAspect="1"/>
          </p:cNvPicPr>
          <p:nvPr/>
        </p:nvPicPr>
        <p:blipFill>
          <a:blip r:embed="rId3"/>
          <a:stretch>
            <a:fillRect/>
          </a:stretch>
        </p:blipFill>
        <p:spPr>
          <a:xfrm>
            <a:off x="-10729" y="603691"/>
            <a:ext cx="12047936" cy="6191329"/>
          </a:xfrm>
          <a:prstGeom prst="rect">
            <a:avLst/>
          </a:prstGeom>
        </p:spPr>
      </p:pic>
      <p:sp>
        <p:nvSpPr>
          <p:cNvPr id="2" name="Title 1">
            <a:extLst>
              <a:ext uri="{FF2B5EF4-FFF2-40B4-BE49-F238E27FC236}">
                <a16:creationId xmlns:a16="http://schemas.microsoft.com/office/drawing/2014/main" id="{BDF1FD93-C47B-204E-9BFE-2A29764831EE}"/>
              </a:ext>
            </a:extLst>
          </p:cNvPr>
          <p:cNvSpPr>
            <a:spLocks noGrp="1"/>
          </p:cNvSpPr>
          <p:nvPr>
            <p:ph type="title"/>
          </p:nvPr>
        </p:nvSpPr>
        <p:spPr/>
        <p:txBody>
          <a:bodyPr/>
          <a:lstStyle/>
          <a:p>
            <a:r>
              <a:rPr lang="en-US" dirty="0"/>
              <a:t>Now develop a "Service Diagram"</a:t>
            </a:r>
          </a:p>
        </p:txBody>
      </p:sp>
      <p:grpSp>
        <p:nvGrpSpPr>
          <p:cNvPr id="6" name="Group 5">
            <a:extLst>
              <a:ext uri="{FF2B5EF4-FFF2-40B4-BE49-F238E27FC236}">
                <a16:creationId xmlns:a16="http://schemas.microsoft.com/office/drawing/2014/main" id="{45B28322-A3D2-AF49-A0A1-B425FE0C6EC8}"/>
              </a:ext>
            </a:extLst>
          </p:cNvPr>
          <p:cNvGrpSpPr/>
          <p:nvPr/>
        </p:nvGrpSpPr>
        <p:grpSpPr>
          <a:xfrm>
            <a:off x="1486062" y="952197"/>
            <a:ext cx="457200" cy="228600"/>
            <a:chOff x="1193180" y="1526770"/>
            <a:chExt cx="457200" cy="228600"/>
          </a:xfrm>
        </p:grpSpPr>
        <p:sp>
          <p:nvSpPr>
            <p:cNvPr id="7" name="Oval 6">
              <a:extLst>
                <a:ext uri="{FF2B5EF4-FFF2-40B4-BE49-F238E27FC236}">
                  <a16:creationId xmlns:a16="http://schemas.microsoft.com/office/drawing/2014/main" id="{2F5D90C8-1B99-A04D-9FF4-36D111B856AB}"/>
                </a:ext>
              </a:extLst>
            </p:cNvPr>
            <p:cNvSpPr/>
            <p:nvPr/>
          </p:nvSpPr>
          <p:spPr>
            <a:xfrm>
              <a:off x="1193180" y="1526770"/>
              <a:ext cx="2286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9329246-63F6-5A43-9CCC-FDF166E1BBCA}"/>
                </a:ext>
              </a:extLst>
            </p:cNvPr>
            <p:cNvCxnSpPr>
              <a:stCxn id="7" idx="6"/>
            </p:cNvCxnSpPr>
            <p:nvPr/>
          </p:nvCxnSpPr>
          <p:spPr>
            <a:xfrm>
              <a:off x="1421780" y="1641070"/>
              <a:ext cx="228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9" name="Rounded Rectangle 8">
            <a:extLst>
              <a:ext uri="{FF2B5EF4-FFF2-40B4-BE49-F238E27FC236}">
                <a16:creationId xmlns:a16="http://schemas.microsoft.com/office/drawing/2014/main" id="{0C09F05D-8C70-3B46-A04E-B6296066F754}"/>
              </a:ext>
            </a:extLst>
          </p:cNvPr>
          <p:cNvSpPr/>
          <p:nvPr/>
        </p:nvSpPr>
        <p:spPr>
          <a:xfrm>
            <a:off x="1943261" y="884117"/>
            <a:ext cx="593521"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Prepare</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a:t>
            </a:r>
            <a:endParaRPr lang="en-US" sz="1000" dirty="0">
              <a:solidFill>
                <a:schemeClr val="tx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84D5FD3-7F7E-5847-A57F-E06A07FA6409}"/>
              </a:ext>
            </a:extLst>
          </p:cNvPr>
          <p:cNvGrpSpPr/>
          <p:nvPr/>
        </p:nvGrpSpPr>
        <p:grpSpPr>
          <a:xfrm>
            <a:off x="2758976" y="884117"/>
            <a:ext cx="771177" cy="971339"/>
            <a:chOff x="2242425" y="1794451"/>
            <a:chExt cx="771177" cy="971339"/>
          </a:xfrm>
        </p:grpSpPr>
        <p:sp>
          <p:nvSpPr>
            <p:cNvPr id="12" name="Rounded Rectangle 11">
              <a:extLst>
                <a:ext uri="{FF2B5EF4-FFF2-40B4-BE49-F238E27FC236}">
                  <a16:creationId xmlns:a16="http://schemas.microsoft.com/office/drawing/2014/main" id="{6DCC7590-1476-864A-B1DD-A5D093639F8E}"/>
                </a:ext>
              </a:extLst>
            </p:cNvPr>
            <p:cNvSpPr/>
            <p:nvPr/>
          </p:nvSpPr>
          <p:spPr>
            <a:xfrm>
              <a:off x="2242617" y="2393256"/>
              <a:ext cx="770985"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Accept</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a:t>
              </a:r>
              <a:r>
                <a:rPr lang="en-US" sz="1000" dirty="0">
                  <a:solidFill>
                    <a:schemeClr val="tx1"/>
                  </a:solidFill>
                  <a:latin typeface="Arial" panose="020B0604020202020204" pitchFamily="34" charset="0"/>
                  <a:cs typeface="Arial" panose="020B0604020202020204" pitchFamily="34" charset="0"/>
                </a:rPr>
                <a:t> &amp; Fee</a:t>
              </a:r>
            </a:p>
          </p:txBody>
        </p:sp>
        <p:sp>
          <p:nvSpPr>
            <p:cNvPr id="13" name="Rounded Rectangle 12">
              <a:extLst>
                <a:ext uri="{FF2B5EF4-FFF2-40B4-BE49-F238E27FC236}">
                  <a16:creationId xmlns:a16="http://schemas.microsoft.com/office/drawing/2014/main" id="{A81041F4-3105-9F4E-9CB3-06EF16601550}"/>
                </a:ext>
              </a:extLst>
            </p:cNvPr>
            <p:cNvSpPr/>
            <p:nvPr/>
          </p:nvSpPr>
          <p:spPr>
            <a:xfrm>
              <a:off x="2242425" y="1794451"/>
              <a:ext cx="770977"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Accept</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a:t>
              </a:r>
              <a:r>
                <a:rPr lang="en-US" sz="1000" dirty="0">
                  <a:solidFill>
                    <a:schemeClr val="tx1"/>
                  </a:solidFill>
                  <a:latin typeface="Arial" panose="020B0604020202020204" pitchFamily="34" charset="0"/>
                  <a:cs typeface="Arial" panose="020B0604020202020204" pitchFamily="34" charset="0"/>
                </a:rPr>
                <a:t> &amp; Fee</a:t>
              </a:r>
            </a:p>
          </p:txBody>
        </p:sp>
        <p:cxnSp>
          <p:nvCxnSpPr>
            <p:cNvPr id="14" name="Straight Connector 13">
              <a:extLst>
                <a:ext uri="{FF2B5EF4-FFF2-40B4-BE49-F238E27FC236}">
                  <a16:creationId xmlns:a16="http://schemas.microsoft.com/office/drawing/2014/main" id="{1E8B0A70-B237-4E44-A0CC-4C86CCCD7FAC}"/>
                </a:ext>
              </a:extLst>
            </p:cNvPr>
            <p:cNvCxnSpPr/>
            <p:nvPr/>
          </p:nvCxnSpPr>
          <p:spPr>
            <a:xfrm flipV="1">
              <a:off x="2242618" y="2122311"/>
              <a:ext cx="0" cy="318901"/>
            </a:xfrm>
            <a:prstGeom prst="line">
              <a:avLst/>
            </a:prstGeom>
            <a:solidFill>
              <a:srgbClr val="FBFF71"/>
            </a:solid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7DCDFA17-4DA5-024A-870E-B749AF6557D2}"/>
                </a:ext>
              </a:extLst>
            </p:cNvPr>
            <p:cNvCxnSpPr/>
            <p:nvPr/>
          </p:nvCxnSpPr>
          <p:spPr>
            <a:xfrm flipV="1">
              <a:off x="2998918" y="2122311"/>
              <a:ext cx="0" cy="318901"/>
            </a:xfrm>
            <a:prstGeom prst="line">
              <a:avLst/>
            </a:prstGeom>
            <a:solidFill>
              <a:srgbClr val="FBFF71"/>
            </a:solidFill>
            <a:ln>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16" name="Rounded Rectangle 15">
            <a:extLst>
              <a:ext uri="{FF2B5EF4-FFF2-40B4-BE49-F238E27FC236}">
                <a16:creationId xmlns:a16="http://schemas.microsoft.com/office/drawing/2014/main" id="{CC02B9BE-90C4-CF45-B83F-E49B3D02FCA5}"/>
              </a:ext>
            </a:extLst>
          </p:cNvPr>
          <p:cNvSpPr/>
          <p:nvPr/>
        </p:nvSpPr>
        <p:spPr>
          <a:xfrm>
            <a:off x="4624727" y="5543256"/>
            <a:ext cx="564357"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Pick Up </a:t>
            </a:r>
            <a:r>
              <a:rPr lang="en-US" sz="1000" dirty="0" err="1">
                <a:solidFill>
                  <a:schemeClr val="tx1"/>
                </a:solidFill>
                <a:latin typeface="Arial" panose="020B0604020202020204" pitchFamily="34" charset="0"/>
                <a:cs typeface="Arial" panose="020B0604020202020204" pitchFamily="34" charset="0"/>
              </a:rPr>
              <a:t>App'n</a:t>
            </a:r>
            <a:endParaRPr lang="en-US" sz="1000" dirty="0">
              <a:solidFill>
                <a:schemeClr val="tx1"/>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DA7E5240-6A37-464E-97DC-5C9152B046CC}"/>
              </a:ext>
            </a:extLst>
          </p:cNvPr>
          <p:cNvSpPr/>
          <p:nvPr/>
        </p:nvSpPr>
        <p:spPr>
          <a:xfrm>
            <a:off x="5404763" y="6150476"/>
            <a:ext cx="564357"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Sort</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App'ns</a:t>
            </a:r>
            <a:endParaRPr lang="en-US" sz="1000" dirty="0">
              <a:solidFill>
                <a:schemeClr val="tx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6258CFD8-1DFD-BF42-B63F-97DE1F1E56B7}"/>
              </a:ext>
            </a:extLst>
          </p:cNvPr>
          <p:cNvSpPr/>
          <p:nvPr/>
        </p:nvSpPr>
        <p:spPr>
          <a:xfrm>
            <a:off x="6227852" y="5543256"/>
            <a:ext cx="564357"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Deliver</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a:t>
            </a:r>
            <a:endParaRPr lang="en-US" sz="100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6C8B0DC-97B3-E546-8D5F-BE44AB52CFD4}"/>
              </a:ext>
            </a:extLst>
          </p:cNvPr>
          <p:cNvSpPr/>
          <p:nvPr/>
        </p:nvSpPr>
        <p:spPr>
          <a:xfrm>
            <a:off x="7078378" y="4061808"/>
            <a:ext cx="4929188" cy="923330"/>
          </a:xfrm>
          <a:prstGeom prst="rect">
            <a:avLst/>
          </a:prstGeom>
          <a:solidFill>
            <a:srgbClr val="CDFFFF"/>
          </a:solidFill>
          <a:ln w="12700">
            <a:solidFill>
              <a:srgbClr val="CDFFFF"/>
            </a:solidFill>
          </a:ln>
        </p:spPr>
        <p:txBody>
          <a:bodyPr wrap="square">
            <a:spAutoFit/>
          </a:bodyPr>
          <a:lstStyle/>
          <a:p>
            <a:pPr marL="6350" lvl="1"/>
            <a:r>
              <a:rPr lang="en-US" dirty="0"/>
              <a:t>Puts the emphasis on </a:t>
            </a:r>
            <a:r>
              <a:rPr lang="en-US" i="1" dirty="0"/>
              <a:t>what</a:t>
            </a:r>
            <a:r>
              <a:rPr lang="en-US" dirty="0"/>
              <a:t> is achieved by showing the significant intermediate results or milestones – </a:t>
            </a:r>
            <a:br>
              <a:rPr lang="en-US" dirty="0"/>
            </a:br>
            <a:r>
              <a:rPr lang="en-US" dirty="0"/>
              <a:t>no procedural level “how.”</a:t>
            </a:r>
            <a:endParaRPr lang="en-US" altLang="ja-JP" dirty="0"/>
          </a:p>
        </p:txBody>
      </p:sp>
      <p:sp>
        <p:nvSpPr>
          <p:cNvPr id="40" name="Rounded Rectangle 39">
            <a:extLst>
              <a:ext uri="{FF2B5EF4-FFF2-40B4-BE49-F238E27FC236}">
                <a16:creationId xmlns:a16="http://schemas.microsoft.com/office/drawing/2014/main" id="{B8F5553F-F785-2148-86A2-F5A975D022A2}"/>
              </a:ext>
            </a:extLst>
          </p:cNvPr>
          <p:cNvSpPr/>
          <p:nvPr/>
        </p:nvSpPr>
        <p:spPr>
          <a:xfrm>
            <a:off x="3723172" y="1482922"/>
            <a:ext cx="649909"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Route</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a:t>
            </a:r>
            <a:endParaRPr lang="en-US" sz="1000" dirty="0">
              <a:solidFill>
                <a:schemeClr val="tx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22F17B94-0729-D54E-9099-72BFDBA325D2}"/>
              </a:ext>
            </a:extLst>
          </p:cNvPr>
          <p:cNvCxnSpPr>
            <a:stCxn id="9" idx="3"/>
          </p:cNvCxnSpPr>
          <p:nvPr/>
        </p:nvCxnSpPr>
        <p:spPr>
          <a:xfrm flipV="1">
            <a:off x="2536782" y="1066497"/>
            <a:ext cx="222194" cy="3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323309AA-28D0-C240-A7AA-22AB21CBC276}"/>
              </a:ext>
            </a:extLst>
          </p:cNvPr>
          <p:cNvCxnSpPr>
            <a:cxnSpLocks/>
            <a:stCxn id="13" idx="3"/>
            <a:endCxn id="40" idx="1"/>
          </p:cNvCxnSpPr>
          <p:nvPr/>
        </p:nvCxnSpPr>
        <p:spPr>
          <a:xfrm>
            <a:off x="3529953" y="1070384"/>
            <a:ext cx="193219" cy="598805"/>
          </a:xfrm>
          <a:prstGeom prst="bentConnector3">
            <a:avLst>
              <a:gd name="adj1" fmla="val 3521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0">
            <a:extLst>
              <a:ext uri="{FF2B5EF4-FFF2-40B4-BE49-F238E27FC236}">
                <a16:creationId xmlns:a16="http://schemas.microsoft.com/office/drawing/2014/main" id="{2FEC9B4B-5F83-BF4D-B8E4-20D249568C05}"/>
              </a:ext>
            </a:extLst>
          </p:cNvPr>
          <p:cNvCxnSpPr>
            <a:cxnSpLocks/>
            <a:stCxn id="40" idx="3"/>
            <a:endCxn id="16" idx="1"/>
          </p:cNvCxnSpPr>
          <p:nvPr/>
        </p:nvCxnSpPr>
        <p:spPr>
          <a:xfrm>
            <a:off x="4373081" y="1669189"/>
            <a:ext cx="251646" cy="406033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0">
            <a:extLst>
              <a:ext uri="{FF2B5EF4-FFF2-40B4-BE49-F238E27FC236}">
                <a16:creationId xmlns:a16="http://schemas.microsoft.com/office/drawing/2014/main" id="{B6633F35-7EDF-DC49-BBBC-A17BBB6D3EF6}"/>
              </a:ext>
            </a:extLst>
          </p:cNvPr>
          <p:cNvCxnSpPr>
            <a:cxnSpLocks/>
            <a:stCxn id="16" idx="3"/>
            <a:endCxn id="17" idx="1"/>
          </p:cNvCxnSpPr>
          <p:nvPr/>
        </p:nvCxnSpPr>
        <p:spPr>
          <a:xfrm>
            <a:off x="5189084" y="5729523"/>
            <a:ext cx="215679" cy="60722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50">
            <a:extLst>
              <a:ext uri="{FF2B5EF4-FFF2-40B4-BE49-F238E27FC236}">
                <a16:creationId xmlns:a16="http://schemas.microsoft.com/office/drawing/2014/main" id="{A0629D99-2F62-E54F-96D0-23EB4DA2D772}"/>
              </a:ext>
            </a:extLst>
          </p:cNvPr>
          <p:cNvCxnSpPr>
            <a:cxnSpLocks/>
            <a:stCxn id="17" idx="3"/>
            <a:endCxn id="18" idx="1"/>
          </p:cNvCxnSpPr>
          <p:nvPr/>
        </p:nvCxnSpPr>
        <p:spPr>
          <a:xfrm flipV="1">
            <a:off x="5969120" y="5729523"/>
            <a:ext cx="258732" cy="60722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67" name="Rounded Rectangle 66">
            <a:extLst>
              <a:ext uri="{FF2B5EF4-FFF2-40B4-BE49-F238E27FC236}">
                <a16:creationId xmlns:a16="http://schemas.microsoft.com/office/drawing/2014/main" id="{B66F44D9-D716-0046-BCCB-9E624C156291}"/>
              </a:ext>
            </a:extLst>
          </p:cNvPr>
          <p:cNvSpPr/>
          <p:nvPr/>
        </p:nvSpPr>
        <p:spPr>
          <a:xfrm>
            <a:off x="7027305" y="2057342"/>
            <a:ext cx="564357"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Log</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a:t>
            </a:r>
            <a:endParaRPr lang="en-US" sz="1000" dirty="0">
              <a:solidFill>
                <a:schemeClr val="tx1"/>
              </a:solidFill>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69C3A600-FE9A-F748-8EA3-AD35646E150F}"/>
              </a:ext>
            </a:extLst>
          </p:cNvPr>
          <p:cNvSpPr/>
          <p:nvPr/>
        </p:nvSpPr>
        <p:spPr>
          <a:xfrm>
            <a:off x="7807851" y="2679889"/>
            <a:ext cx="564357" cy="372534"/>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Review</a:t>
            </a:r>
            <a:br>
              <a:rPr lang="en-US" sz="1000" dirty="0">
                <a:solidFill>
                  <a:schemeClr val="tx1"/>
                </a:solidFill>
                <a:latin typeface="Arial" panose="020B0604020202020204" pitchFamily="34" charset="0"/>
                <a:cs typeface="Arial" panose="020B0604020202020204" pitchFamily="34" charset="0"/>
              </a:rPr>
            </a:br>
            <a:r>
              <a:rPr lang="en-US" sz="1000" dirty="0" err="1">
                <a:solidFill>
                  <a:schemeClr val="tx1"/>
                </a:solidFill>
                <a:latin typeface="Arial" panose="020B0604020202020204" pitchFamily="34" charset="0"/>
                <a:cs typeface="Arial" panose="020B0604020202020204" pitchFamily="34" charset="0"/>
              </a:rPr>
              <a:t>App'n</a:t>
            </a:r>
            <a:endParaRPr lang="en-US" sz="1000" dirty="0">
              <a:solidFill>
                <a:schemeClr val="tx1"/>
              </a:solidFill>
              <a:latin typeface="Arial" panose="020B0604020202020204" pitchFamily="34" charset="0"/>
              <a:cs typeface="Arial" panose="020B0604020202020204" pitchFamily="34" charset="0"/>
            </a:endParaRPr>
          </a:p>
        </p:txBody>
      </p:sp>
      <p:cxnSp>
        <p:nvCxnSpPr>
          <p:cNvPr id="71" name="Straight Arrow Connector 50">
            <a:extLst>
              <a:ext uri="{FF2B5EF4-FFF2-40B4-BE49-F238E27FC236}">
                <a16:creationId xmlns:a16="http://schemas.microsoft.com/office/drawing/2014/main" id="{7B14408C-2C1F-934D-B3EF-146BFAC86B6A}"/>
              </a:ext>
            </a:extLst>
          </p:cNvPr>
          <p:cNvCxnSpPr>
            <a:cxnSpLocks/>
            <a:stCxn id="18" idx="3"/>
            <a:endCxn id="67" idx="1"/>
          </p:cNvCxnSpPr>
          <p:nvPr/>
        </p:nvCxnSpPr>
        <p:spPr>
          <a:xfrm flipV="1">
            <a:off x="6792209" y="2243609"/>
            <a:ext cx="235096" cy="3485914"/>
          </a:xfrm>
          <a:prstGeom prst="bentConnector3">
            <a:avLst>
              <a:gd name="adj1" fmla="val 31768"/>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50">
            <a:extLst>
              <a:ext uri="{FF2B5EF4-FFF2-40B4-BE49-F238E27FC236}">
                <a16:creationId xmlns:a16="http://schemas.microsoft.com/office/drawing/2014/main" id="{5DAC8280-76A9-0443-B332-22D8E018FDDC}"/>
              </a:ext>
            </a:extLst>
          </p:cNvPr>
          <p:cNvCxnSpPr>
            <a:cxnSpLocks/>
            <a:stCxn id="67" idx="3"/>
            <a:endCxn id="68" idx="1"/>
          </p:cNvCxnSpPr>
          <p:nvPr/>
        </p:nvCxnSpPr>
        <p:spPr>
          <a:xfrm>
            <a:off x="7591662" y="2243609"/>
            <a:ext cx="216189" cy="622547"/>
          </a:xfrm>
          <a:prstGeom prst="bentConnector3">
            <a:avLst>
              <a:gd name="adj1" fmla="val 36783"/>
            </a:avLst>
          </a:prstGeom>
          <a:ln>
            <a:tailEnd type="triangle"/>
          </a:ln>
        </p:spPr>
        <p:style>
          <a:lnRef idx="1">
            <a:schemeClr val="dk1"/>
          </a:lnRef>
          <a:fillRef idx="0">
            <a:schemeClr val="dk1"/>
          </a:fillRef>
          <a:effectRef idx="0">
            <a:schemeClr val="dk1"/>
          </a:effectRef>
          <a:fontRef idx="minor">
            <a:schemeClr val="tx1"/>
          </a:fontRef>
        </p:style>
      </p:cxnSp>
      <p:sp>
        <p:nvSpPr>
          <p:cNvPr id="99" name="Rectangle 98">
            <a:extLst>
              <a:ext uri="{FF2B5EF4-FFF2-40B4-BE49-F238E27FC236}">
                <a16:creationId xmlns:a16="http://schemas.microsoft.com/office/drawing/2014/main" id="{CADB8164-B4B6-6E42-B56E-91F5F2D06569}"/>
              </a:ext>
            </a:extLst>
          </p:cNvPr>
          <p:cNvSpPr/>
          <p:nvPr/>
        </p:nvSpPr>
        <p:spPr>
          <a:xfrm>
            <a:off x="8106981" y="1078705"/>
            <a:ext cx="3664743" cy="1200329"/>
          </a:xfrm>
          <a:prstGeom prst="rect">
            <a:avLst/>
          </a:prstGeom>
          <a:solidFill>
            <a:srgbClr val="CDFFFF"/>
          </a:solidFill>
          <a:ln w="12700">
            <a:solidFill>
              <a:srgbClr val="CDFFFF"/>
            </a:solidFill>
          </a:ln>
        </p:spPr>
        <p:txBody>
          <a:bodyPr wrap="square">
            <a:spAutoFit/>
          </a:bodyPr>
          <a:lstStyle/>
          <a:p>
            <a:r>
              <a:rPr lang="en-US" dirty="0"/>
              <a:t>Steps within an actor</a:t>
            </a:r>
            <a:r>
              <a:rPr lang="uk-UA" dirty="0"/>
              <a:t>'</a:t>
            </a:r>
            <a:r>
              <a:rPr lang="en-US" dirty="0"/>
              <a:t>s involvement that complete a service, </a:t>
            </a:r>
            <a:br>
              <a:rPr lang="en-US" dirty="0"/>
            </a:br>
            <a:r>
              <a:rPr lang="en-US" dirty="0"/>
              <a:t>e.g., one handoff-level step could become four service-level steps:</a:t>
            </a:r>
          </a:p>
        </p:txBody>
      </p:sp>
      <p:sp>
        <p:nvSpPr>
          <p:cNvPr id="130" name="Text Box 27">
            <a:extLst>
              <a:ext uri="{FF2B5EF4-FFF2-40B4-BE49-F238E27FC236}">
                <a16:creationId xmlns:a16="http://schemas.microsoft.com/office/drawing/2014/main" id="{7C585AD8-61F2-B846-A90C-F3A29BB8F51E}"/>
              </a:ext>
            </a:extLst>
          </p:cNvPr>
          <p:cNvSpPr txBox="1">
            <a:spLocks noChangeArrowheads="1"/>
          </p:cNvSpPr>
          <p:nvPr/>
        </p:nvSpPr>
        <p:spPr bwMode="auto">
          <a:xfrm>
            <a:off x="11817735" y="3143681"/>
            <a:ext cx="438945" cy="44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36000" tIns="36000" rIns="36000" bIns="36000" anchor="ctr" anchorCtr="1"/>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defTabSz="914400" fontAlgn="t">
              <a:lnSpc>
                <a:spcPct val="90000"/>
              </a:lnSpc>
              <a:spcBef>
                <a:spcPct val="20000"/>
              </a:spcBef>
              <a:spcAft>
                <a:spcPct val="0"/>
              </a:spcAft>
              <a:buSzPct val="100000"/>
              <a:defRPr/>
            </a:pPr>
            <a:r>
              <a:rPr lang="en-CA" sz="1200" dirty="0">
                <a:solidFill>
                  <a:srgbClr val="000000"/>
                </a:solidFill>
              </a:rPr>
              <a:t>Etc.</a:t>
            </a:r>
            <a:endParaRPr lang="en-US" sz="1200" dirty="0">
              <a:solidFill>
                <a:srgbClr val="000000"/>
              </a:solidFill>
            </a:endParaRPr>
          </a:p>
        </p:txBody>
      </p:sp>
      <p:sp>
        <p:nvSpPr>
          <p:cNvPr id="32" name="Rounded Rectangle 31">
            <a:extLst>
              <a:ext uri="{FF2B5EF4-FFF2-40B4-BE49-F238E27FC236}">
                <a16:creationId xmlns:a16="http://schemas.microsoft.com/office/drawing/2014/main" id="{7FF772B8-1B24-5A44-B2BD-B495DDB9D53A}"/>
              </a:ext>
            </a:extLst>
          </p:cNvPr>
          <p:cNvSpPr/>
          <p:nvPr/>
        </p:nvSpPr>
        <p:spPr>
          <a:xfrm>
            <a:off x="8575427" y="3175431"/>
            <a:ext cx="564357" cy="466386"/>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800" dirty="0">
                <a:solidFill>
                  <a:schemeClr val="tx1"/>
                </a:solidFill>
                <a:latin typeface="Arial" panose="020B0604020202020204" pitchFamily="34" charset="0"/>
                <a:cs typeface="Arial" panose="020B0604020202020204" pitchFamily="34" charset="0"/>
              </a:rPr>
              <a:t>Confirm Fit in OCP</a:t>
            </a:r>
          </a:p>
        </p:txBody>
      </p:sp>
      <p:sp>
        <p:nvSpPr>
          <p:cNvPr id="33" name="Rounded Rectangle 32">
            <a:extLst>
              <a:ext uri="{FF2B5EF4-FFF2-40B4-BE49-F238E27FC236}">
                <a16:creationId xmlns:a16="http://schemas.microsoft.com/office/drawing/2014/main" id="{31845157-BDC5-E641-BE96-92DD73770E2E}"/>
              </a:ext>
            </a:extLst>
          </p:cNvPr>
          <p:cNvSpPr/>
          <p:nvPr/>
        </p:nvSpPr>
        <p:spPr>
          <a:xfrm>
            <a:off x="9232652" y="3175431"/>
            <a:ext cx="657480" cy="466386"/>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800" dirty="0">
                <a:solidFill>
                  <a:schemeClr val="tx1"/>
                </a:solidFill>
                <a:latin typeface="Arial" panose="020B0604020202020204" pitchFamily="34" charset="0"/>
                <a:cs typeface="Arial" panose="020B0604020202020204" pitchFamily="34" charset="0"/>
              </a:rPr>
              <a:t>Assess Site Coverage</a:t>
            </a:r>
            <a:br>
              <a:rPr lang="en-US" sz="800" dirty="0">
                <a:solidFill>
                  <a:schemeClr val="tx1"/>
                </a:solidFill>
                <a:latin typeface="Arial" panose="020B0604020202020204" pitchFamily="34" charset="0"/>
                <a:cs typeface="Arial" panose="020B0604020202020204" pitchFamily="34" charset="0"/>
              </a:rPr>
            </a:br>
            <a:r>
              <a:rPr lang="en-US" sz="800" dirty="0">
                <a:solidFill>
                  <a:schemeClr val="tx1"/>
                </a:solidFill>
                <a:latin typeface="Arial" panose="020B0604020202020204" pitchFamily="34" charset="0"/>
                <a:cs typeface="Arial" panose="020B0604020202020204" pitchFamily="34" charset="0"/>
              </a:rPr>
              <a:t>Compliance</a:t>
            </a:r>
          </a:p>
        </p:txBody>
      </p:sp>
      <p:sp>
        <p:nvSpPr>
          <p:cNvPr id="34" name="Rounded Rectangle 33">
            <a:extLst>
              <a:ext uri="{FF2B5EF4-FFF2-40B4-BE49-F238E27FC236}">
                <a16:creationId xmlns:a16="http://schemas.microsoft.com/office/drawing/2014/main" id="{BE5D574E-AE2C-3E4D-AF69-9C0CD678F882}"/>
              </a:ext>
            </a:extLst>
          </p:cNvPr>
          <p:cNvSpPr/>
          <p:nvPr/>
        </p:nvSpPr>
        <p:spPr>
          <a:xfrm>
            <a:off x="9983000" y="3175431"/>
            <a:ext cx="657480" cy="466386"/>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800" dirty="0">
                <a:solidFill>
                  <a:schemeClr val="tx1"/>
                </a:solidFill>
                <a:latin typeface="Arial" panose="020B0604020202020204" pitchFamily="34" charset="0"/>
                <a:cs typeface="Arial" panose="020B0604020202020204" pitchFamily="34" charset="0"/>
              </a:rPr>
              <a:t>Assess Height &amp; Enclosure</a:t>
            </a:r>
            <a:br>
              <a:rPr lang="en-US" sz="800" dirty="0">
                <a:solidFill>
                  <a:schemeClr val="tx1"/>
                </a:solidFill>
                <a:latin typeface="Arial" panose="020B0604020202020204" pitchFamily="34" charset="0"/>
                <a:cs typeface="Arial" panose="020B0604020202020204" pitchFamily="34" charset="0"/>
              </a:rPr>
            </a:br>
            <a:r>
              <a:rPr lang="en-US" sz="800" dirty="0">
                <a:solidFill>
                  <a:schemeClr val="tx1"/>
                </a:solidFill>
                <a:latin typeface="Arial" panose="020B0604020202020204" pitchFamily="34" charset="0"/>
                <a:cs typeface="Arial" panose="020B0604020202020204" pitchFamily="34" charset="0"/>
              </a:rPr>
              <a:t>Compliance</a:t>
            </a:r>
          </a:p>
        </p:txBody>
      </p:sp>
      <p:sp>
        <p:nvSpPr>
          <p:cNvPr id="35" name="Rounded Rectangle 34">
            <a:extLst>
              <a:ext uri="{FF2B5EF4-FFF2-40B4-BE49-F238E27FC236}">
                <a16:creationId xmlns:a16="http://schemas.microsoft.com/office/drawing/2014/main" id="{FC5EDB70-B935-1643-A14A-33CF5548C37F}"/>
              </a:ext>
            </a:extLst>
          </p:cNvPr>
          <p:cNvSpPr/>
          <p:nvPr/>
        </p:nvSpPr>
        <p:spPr>
          <a:xfrm>
            <a:off x="10733347" y="3175431"/>
            <a:ext cx="1014159" cy="466386"/>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800" dirty="0">
                <a:solidFill>
                  <a:schemeClr val="tx1"/>
                </a:solidFill>
                <a:latin typeface="Arial" panose="020B0604020202020204" pitchFamily="34" charset="0"/>
                <a:cs typeface="Arial" panose="020B0604020202020204" pitchFamily="34" charset="0"/>
              </a:rPr>
              <a:t>Assess Easement &amp; Encumbrance Impacts</a:t>
            </a:r>
          </a:p>
        </p:txBody>
      </p:sp>
      <p:cxnSp>
        <p:nvCxnSpPr>
          <p:cNvPr id="36" name="Straight Arrow Connector 35">
            <a:extLst>
              <a:ext uri="{FF2B5EF4-FFF2-40B4-BE49-F238E27FC236}">
                <a16:creationId xmlns:a16="http://schemas.microsoft.com/office/drawing/2014/main" id="{9AA9423E-0713-F64D-A2DB-551BAEBBC24C}"/>
              </a:ext>
            </a:extLst>
          </p:cNvPr>
          <p:cNvCxnSpPr>
            <a:cxnSpLocks/>
            <a:stCxn id="32" idx="3"/>
            <a:endCxn id="33" idx="1"/>
          </p:cNvCxnSpPr>
          <p:nvPr/>
        </p:nvCxnSpPr>
        <p:spPr>
          <a:xfrm>
            <a:off x="9139784" y="3408624"/>
            <a:ext cx="928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4B4C6F54-6054-634D-80CC-AE293117B7C0}"/>
              </a:ext>
            </a:extLst>
          </p:cNvPr>
          <p:cNvCxnSpPr>
            <a:cxnSpLocks/>
            <a:stCxn id="33" idx="3"/>
            <a:endCxn id="34" idx="1"/>
          </p:cNvCxnSpPr>
          <p:nvPr/>
        </p:nvCxnSpPr>
        <p:spPr>
          <a:xfrm>
            <a:off x="9890132" y="3408624"/>
            <a:ext cx="928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EAD1EF8E-0F3A-1943-9A90-3E9F72F28FB4}"/>
              </a:ext>
            </a:extLst>
          </p:cNvPr>
          <p:cNvCxnSpPr>
            <a:cxnSpLocks/>
            <a:stCxn id="34" idx="3"/>
            <a:endCxn id="35" idx="1"/>
          </p:cNvCxnSpPr>
          <p:nvPr/>
        </p:nvCxnSpPr>
        <p:spPr>
          <a:xfrm>
            <a:off x="10640480" y="3408624"/>
            <a:ext cx="928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50">
            <a:extLst>
              <a:ext uri="{FF2B5EF4-FFF2-40B4-BE49-F238E27FC236}">
                <a16:creationId xmlns:a16="http://schemas.microsoft.com/office/drawing/2014/main" id="{FA488DF8-D27B-E74B-B17A-7E7BBFC497F7}"/>
              </a:ext>
            </a:extLst>
          </p:cNvPr>
          <p:cNvCxnSpPr>
            <a:cxnSpLocks/>
            <a:stCxn id="68" idx="3"/>
            <a:endCxn id="32" idx="1"/>
          </p:cNvCxnSpPr>
          <p:nvPr/>
        </p:nvCxnSpPr>
        <p:spPr>
          <a:xfrm>
            <a:off x="8372208" y="2866156"/>
            <a:ext cx="203219" cy="54246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6" name="Rounded Rectangle 45">
            <a:extLst>
              <a:ext uri="{FF2B5EF4-FFF2-40B4-BE49-F238E27FC236}">
                <a16:creationId xmlns:a16="http://schemas.microsoft.com/office/drawing/2014/main" id="{E9D485BF-619C-A84C-9FC5-939DF0BEF531}"/>
              </a:ext>
            </a:extLst>
          </p:cNvPr>
          <p:cNvSpPr/>
          <p:nvPr/>
        </p:nvSpPr>
        <p:spPr>
          <a:xfrm>
            <a:off x="8417631" y="2993372"/>
            <a:ext cx="3455282" cy="851421"/>
          </a:xfrm>
          <a:prstGeom prst="roundRect">
            <a:avLst>
              <a:gd name="adj" fmla="val 8295"/>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0B68567-CD95-0A47-98E2-61F950D340C1}"/>
              </a:ext>
            </a:extLst>
          </p:cNvPr>
          <p:cNvSpPr/>
          <p:nvPr/>
        </p:nvSpPr>
        <p:spPr>
          <a:xfrm>
            <a:off x="7646304" y="5150303"/>
            <a:ext cx="3888199" cy="1477328"/>
          </a:xfrm>
          <a:prstGeom prst="rect">
            <a:avLst/>
          </a:prstGeom>
          <a:solidFill>
            <a:srgbClr val="FBFF71"/>
          </a:solidFill>
          <a:ln w="12700">
            <a:solidFill>
              <a:srgbClr val="CDFFFF"/>
            </a:solidFill>
          </a:ln>
        </p:spPr>
        <p:txBody>
          <a:bodyPr wrap="square">
            <a:spAutoFit/>
          </a:bodyPr>
          <a:lstStyle/>
          <a:p>
            <a:pPr marL="6350" lvl="1"/>
            <a:r>
              <a:rPr lang="en-US" i="1" dirty="0"/>
              <a:t>Key point!</a:t>
            </a:r>
            <a:br>
              <a:rPr lang="en-US" i="1" dirty="0"/>
            </a:br>
            <a:r>
              <a:rPr lang="en-US" dirty="0"/>
              <a:t>The model grows left-to-right but not up-and-down – </a:t>
            </a:r>
            <a:r>
              <a:rPr lang="en-US" i="1" dirty="0"/>
              <a:t>no new</a:t>
            </a:r>
            <a:r>
              <a:rPr lang="en-US" dirty="0"/>
              <a:t> </a:t>
            </a:r>
            <a:r>
              <a:rPr lang="en-US" i="1" dirty="0"/>
              <a:t>actors</a:t>
            </a:r>
            <a:r>
              <a:rPr lang="en-US" dirty="0"/>
              <a:t> appear in the Service Diagram. If they do, go back and revise the Handoff Diagram.</a:t>
            </a:r>
            <a:endParaRPr lang="en-US" altLang="ja-JP" dirty="0"/>
          </a:p>
        </p:txBody>
      </p:sp>
      <p:sp>
        <p:nvSpPr>
          <p:cNvPr id="41" name="Rectangle 40">
            <a:extLst>
              <a:ext uri="{FF2B5EF4-FFF2-40B4-BE49-F238E27FC236}">
                <a16:creationId xmlns:a16="http://schemas.microsoft.com/office/drawing/2014/main" id="{9FD6D4DC-A9BA-EB45-8A9D-280117BD0F3C}"/>
              </a:ext>
            </a:extLst>
          </p:cNvPr>
          <p:cNvSpPr/>
          <p:nvPr/>
        </p:nvSpPr>
        <p:spPr>
          <a:xfrm>
            <a:off x="1766814" y="2087712"/>
            <a:ext cx="4302876" cy="923330"/>
          </a:xfrm>
          <a:prstGeom prst="rect">
            <a:avLst/>
          </a:prstGeom>
          <a:solidFill>
            <a:srgbClr val="CDFFFF"/>
          </a:solidFill>
        </p:spPr>
        <p:txBody>
          <a:bodyPr wrap="square">
            <a:spAutoFit/>
          </a:bodyPr>
          <a:lstStyle/>
          <a:p>
            <a:pPr defTabSz="914400" eaLnBrk="0" fontAlgn="base" hangingPunct="0">
              <a:spcBef>
                <a:spcPct val="0"/>
              </a:spcBef>
              <a:spcAft>
                <a:spcPct val="0"/>
              </a:spcAft>
              <a:defRPr/>
            </a:pPr>
            <a:r>
              <a:rPr lang="en-CA" i="1" dirty="0">
                <a:solidFill>
                  <a:srgbClr val="000000"/>
                </a:solidFill>
              </a:rPr>
              <a:t>First, </a:t>
            </a:r>
            <a:r>
              <a:rPr lang="en-CA" dirty="0">
                <a:solidFill>
                  <a:srgbClr val="000000"/>
                </a:solidFill>
              </a:rPr>
              <a:t>name steps in the handoff diagram, draw flow lines, check for alternate or parallel flows, etc. </a:t>
            </a:r>
            <a:endParaRPr lang="en-CA" b="1" i="1" dirty="0">
              <a:solidFill>
                <a:srgbClr val="000000"/>
              </a:solidFill>
            </a:endParaRPr>
          </a:p>
        </p:txBody>
      </p:sp>
      <p:grpSp>
        <p:nvGrpSpPr>
          <p:cNvPr id="3" name="Group 2">
            <a:extLst>
              <a:ext uri="{FF2B5EF4-FFF2-40B4-BE49-F238E27FC236}">
                <a16:creationId xmlns:a16="http://schemas.microsoft.com/office/drawing/2014/main" id="{0D86EFD8-308F-1973-9E57-8170B7B6492A}"/>
              </a:ext>
            </a:extLst>
          </p:cNvPr>
          <p:cNvGrpSpPr/>
          <p:nvPr/>
        </p:nvGrpSpPr>
        <p:grpSpPr>
          <a:xfrm>
            <a:off x="9542972" y="2324762"/>
            <a:ext cx="1008269" cy="683401"/>
            <a:chOff x="9542972" y="2324762"/>
            <a:chExt cx="1008269" cy="683401"/>
          </a:xfrm>
        </p:grpSpPr>
        <p:cxnSp>
          <p:nvCxnSpPr>
            <p:cNvPr id="24" name="Straight Arrow Connector 23">
              <a:extLst>
                <a:ext uri="{FF2B5EF4-FFF2-40B4-BE49-F238E27FC236}">
                  <a16:creationId xmlns:a16="http://schemas.microsoft.com/office/drawing/2014/main" id="{5C97C01C-6F09-F84D-AE5B-740053F7BC98}"/>
                </a:ext>
              </a:extLst>
            </p:cNvPr>
            <p:cNvCxnSpPr>
              <a:cxnSpLocks/>
              <a:stCxn id="31" idx="1"/>
            </p:cNvCxnSpPr>
            <p:nvPr/>
          </p:nvCxnSpPr>
          <p:spPr>
            <a:xfrm flipH="1">
              <a:off x="9542972" y="2557955"/>
              <a:ext cx="255904" cy="4502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80D1271D-A8F1-9A48-A29C-0CA63BC55860}"/>
                </a:ext>
              </a:extLst>
            </p:cNvPr>
            <p:cNvSpPr/>
            <p:nvPr/>
          </p:nvSpPr>
          <p:spPr>
            <a:xfrm>
              <a:off x="9798876" y="2324762"/>
              <a:ext cx="752365" cy="466386"/>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800" dirty="0">
                  <a:solidFill>
                    <a:schemeClr val="tx1"/>
                  </a:solidFill>
                  <a:latin typeface="Arial" panose="020B0604020202020204" pitchFamily="34" charset="0"/>
                  <a:cs typeface="Arial" panose="020B0604020202020204" pitchFamily="34" charset="0"/>
                </a:rPr>
                <a:t>Assess </a:t>
              </a:r>
              <a:br>
                <a:rPr lang="en-US" sz="800" dirty="0">
                  <a:solidFill>
                    <a:schemeClr val="tx1"/>
                  </a:solidFill>
                  <a:latin typeface="Arial" panose="020B0604020202020204" pitchFamily="34" charset="0"/>
                  <a:cs typeface="Arial" panose="020B0604020202020204" pitchFamily="34" charset="0"/>
                </a:rPr>
              </a:br>
              <a:r>
                <a:rPr lang="en-US" sz="800" dirty="0">
                  <a:solidFill>
                    <a:schemeClr val="tx1"/>
                  </a:solidFill>
                  <a:latin typeface="Arial" panose="020B0604020202020204" pitchFamily="34" charset="0"/>
                  <a:cs typeface="Arial" panose="020B0604020202020204" pitchFamily="34" charset="0"/>
                </a:rPr>
                <a:t>Zoning Compliance</a:t>
              </a:r>
            </a:p>
          </p:txBody>
        </p:sp>
        <p:sp>
          <p:nvSpPr>
            <p:cNvPr id="22" name="TextBox 21">
              <a:extLst>
                <a:ext uri="{FF2B5EF4-FFF2-40B4-BE49-F238E27FC236}">
                  <a16:creationId xmlns:a16="http://schemas.microsoft.com/office/drawing/2014/main" id="{EE3FFF91-27F0-6F46-B29A-4AC50BA10CF2}"/>
                </a:ext>
              </a:extLst>
            </p:cNvPr>
            <p:cNvSpPr txBox="1"/>
            <p:nvPr/>
          </p:nvSpPr>
          <p:spPr>
            <a:xfrm>
              <a:off x="9581233" y="2743435"/>
              <a:ext cx="836441" cy="253916"/>
            </a:xfrm>
            <a:prstGeom prst="rect">
              <a:avLst/>
            </a:prstGeom>
            <a:noFill/>
          </p:spPr>
          <p:txBody>
            <a:bodyPr wrap="square" rtlCol="0">
              <a:spAutoFit/>
            </a:bodyPr>
            <a:lstStyle/>
            <a:p>
              <a:r>
                <a:rPr lang="en-US" sz="1050" dirty="0"/>
                <a:t>becomes…</a:t>
              </a:r>
            </a:p>
          </p:txBody>
        </p:sp>
      </p:grpSp>
      <p:sp>
        <p:nvSpPr>
          <p:cNvPr id="43" name="Rounded Rectangle 42">
            <a:extLst>
              <a:ext uri="{FF2B5EF4-FFF2-40B4-BE49-F238E27FC236}">
                <a16:creationId xmlns:a16="http://schemas.microsoft.com/office/drawing/2014/main" id="{8D370B46-C9BD-5623-4A51-B1CE072BC96B}"/>
              </a:ext>
            </a:extLst>
          </p:cNvPr>
          <p:cNvSpPr/>
          <p:nvPr/>
        </p:nvSpPr>
        <p:spPr>
          <a:xfrm>
            <a:off x="8575172" y="3175431"/>
            <a:ext cx="752365" cy="466386"/>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800" dirty="0">
                <a:solidFill>
                  <a:schemeClr val="tx1"/>
                </a:solidFill>
                <a:latin typeface="Arial" panose="020B0604020202020204" pitchFamily="34" charset="0"/>
                <a:cs typeface="Arial" panose="020B0604020202020204" pitchFamily="34" charset="0"/>
              </a:rPr>
              <a:t>Assess </a:t>
            </a:r>
            <a:br>
              <a:rPr lang="en-US" sz="800" dirty="0">
                <a:solidFill>
                  <a:schemeClr val="tx1"/>
                </a:solidFill>
                <a:latin typeface="Arial" panose="020B0604020202020204" pitchFamily="34" charset="0"/>
                <a:cs typeface="Arial" panose="020B0604020202020204" pitchFamily="34" charset="0"/>
              </a:rPr>
            </a:br>
            <a:r>
              <a:rPr lang="en-US" sz="800" dirty="0">
                <a:solidFill>
                  <a:schemeClr val="tx1"/>
                </a:solidFill>
                <a:latin typeface="Arial" panose="020B0604020202020204" pitchFamily="34" charset="0"/>
                <a:cs typeface="Arial" panose="020B0604020202020204" pitchFamily="34" charset="0"/>
              </a:rPr>
              <a:t>Zoning Compliance</a:t>
            </a:r>
          </a:p>
        </p:txBody>
      </p:sp>
    </p:spTree>
    <p:extLst>
      <p:ext uri="{BB962C8B-B14F-4D97-AF65-F5344CB8AC3E}">
        <p14:creationId xmlns:p14="http://schemas.microsoft.com/office/powerpoint/2010/main" val="40929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dissolv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dissolve">
                                      <p:cBhvr>
                                        <p:cTn id="26" dur="500"/>
                                        <p:tgtEl>
                                          <p:spTgt spid="3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dissolve">
                                      <p:cBhvr>
                                        <p:cTn id="29" dur="500"/>
                                        <p:tgtEl>
                                          <p:spTgt spid="35"/>
                                        </p:tgtEl>
                                      </p:cBhvr>
                                    </p:animEffect>
                                  </p:childTnLst>
                                </p:cTn>
                              </p:par>
                              <p:par>
                                <p:cTn id="30" presetID="9"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par>
                                <p:cTn id="33" presetID="9"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dissolve">
                                      <p:cBhvr>
                                        <p:cTn id="35" dur="500"/>
                                        <p:tgtEl>
                                          <p:spTgt spid="37"/>
                                        </p:tgtEl>
                                      </p:cBhvr>
                                    </p:animEffect>
                                  </p:childTnLst>
                                </p:cTn>
                              </p:par>
                              <p:par>
                                <p:cTn id="36" presetID="9"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dissolve">
                                      <p:cBhvr>
                                        <p:cTn id="38" dur="500"/>
                                        <p:tgtEl>
                                          <p:spTgt spid="3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dissolv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dissolve">
                                      <p:cBhvr>
                                        <p:cTn id="49" dur="500"/>
                                        <p:tgtEl>
                                          <p:spTgt spid="13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dissolve">
                                      <p:cBhvr>
                                        <p:cTn id="5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9" grpId="0" animBg="1"/>
      <p:bldP spid="130" grpId="0"/>
      <p:bldP spid="32" grpId="0" animBg="1"/>
      <p:bldP spid="33" grpId="0" animBg="1"/>
      <p:bldP spid="34" grpId="0" animBg="1"/>
      <p:bldP spid="35" grpId="0" animBg="1"/>
      <p:bldP spid="46" grpId="0" animBg="1"/>
      <p:bldP spid="49"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Developer/instructor background…</a:t>
            </a:r>
            <a:endParaRPr lang="en-US" dirty="0"/>
          </a:p>
        </p:txBody>
      </p:sp>
      <p:sp>
        <p:nvSpPr>
          <p:cNvPr id="2096131" name="Rectangle 3"/>
          <p:cNvSpPr>
            <a:spLocks noGrp="1" noChangeArrowheads="1"/>
          </p:cNvSpPr>
          <p:nvPr>
            <p:ph type="body" idx="4294967295"/>
          </p:nvPr>
        </p:nvSpPr>
        <p:spPr>
          <a:xfrm>
            <a:off x="845795" y="747713"/>
            <a:ext cx="8399463" cy="5799137"/>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buFont typeface="Wingdings" charset="0"/>
              <a:buNone/>
              <a:defRPr/>
            </a:pPr>
            <a:r>
              <a:rPr lang="en-CA" sz="2000" b="1" i="1" dirty="0">
                <a:latin typeface="Arial" charset="0"/>
              </a:rPr>
              <a:t>Alec Sharp</a:t>
            </a:r>
            <a:r>
              <a:rPr lang="en-CA" sz="2000" dirty="0">
                <a:latin typeface="Arial" charset="0"/>
              </a:rPr>
              <a:t>, Clariteq Systems Consulting – </a:t>
            </a:r>
            <a:r>
              <a:rPr lang="en-CA" sz="2000" i="1" dirty="0" err="1">
                <a:latin typeface="Arial" charset="0"/>
              </a:rPr>
              <a:t>asharp@clariteq.com</a:t>
            </a:r>
            <a:endParaRPr lang="en-CA" sz="2000" i="1" dirty="0">
              <a:latin typeface="Arial" charset="0"/>
            </a:endParaRPr>
          </a:p>
          <a:p>
            <a:pPr eaLnBrk="1" hangingPunct="1">
              <a:lnSpc>
                <a:spcPct val="90000"/>
              </a:lnSpc>
              <a:defRPr/>
            </a:pPr>
            <a:r>
              <a:rPr lang="en-US" sz="2000" dirty="0">
                <a:latin typeface="Arial" charset="0"/>
              </a:rPr>
              <a:t>40+ years experience as an independent consultant:</a:t>
            </a:r>
          </a:p>
          <a:p>
            <a:pPr lvl="1" eaLnBrk="1" hangingPunct="1">
              <a:lnSpc>
                <a:spcPct val="90000"/>
              </a:lnSpc>
              <a:defRPr/>
            </a:pPr>
            <a:r>
              <a:rPr lang="en-US" sz="2000" i="1" dirty="0">
                <a:latin typeface="Arial" charset="0"/>
              </a:rPr>
              <a:t>Business Process Change </a:t>
            </a:r>
            <a:r>
              <a:rPr lang="en-US" sz="2000" dirty="0">
                <a:latin typeface="Arial" charset="0"/>
              </a:rPr>
              <a:t>– discover, model,</a:t>
            </a:r>
            <a:br>
              <a:rPr lang="en-US" sz="2000" dirty="0">
                <a:latin typeface="Arial" charset="0"/>
              </a:rPr>
            </a:br>
            <a:r>
              <a:rPr lang="en-US" sz="2000" dirty="0">
                <a:latin typeface="Arial" charset="0"/>
              </a:rPr>
              <a:t>analyse, and design/redesign processes</a:t>
            </a:r>
          </a:p>
          <a:p>
            <a:pPr lvl="1">
              <a:defRPr/>
            </a:pPr>
            <a:r>
              <a:rPr lang="en-US" sz="2000" dirty="0">
                <a:latin typeface="Arial" charset="0"/>
              </a:rPr>
              <a:t>Concept Modelling (Business-friendly Data Modelling)</a:t>
            </a:r>
          </a:p>
          <a:p>
            <a:pPr lvl="1" eaLnBrk="1" hangingPunct="1">
              <a:lnSpc>
                <a:spcPct val="90000"/>
              </a:lnSpc>
              <a:defRPr/>
            </a:pPr>
            <a:r>
              <a:rPr lang="en-US" sz="2000" dirty="0">
                <a:latin typeface="Arial" charset="0"/>
              </a:rPr>
              <a:t>Application Requirements Specification</a:t>
            </a:r>
            <a:br>
              <a:rPr lang="en-US" sz="2000" dirty="0">
                <a:latin typeface="Arial" charset="0"/>
              </a:rPr>
            </a:br>
            <a:r>
              <a:rPr lang="en-US" sz="2000" i="1" dirty="0">
                <a:latin typeface="Arial" charset="0"/>
              </a:rPr>
              <a:t>+</a:t>
            </a:r>
          </a:p>
          <a:p>
            <a:pPr lvl="1" eaLnBrk="1" hangingPunct="1">
              <a:lnSpc>
                <a:spcPct val="90000"/>
              </a:lnSpc>
              <a:defRPr/>
            </a:pPr>
            <a:r>
              <a:rPr lang="en-US" sz="2000" dirty="0">
                <a:latin typeface="Arial" charset="0"/>
              </a:rPr>
              <a:t>Facilitation &amp; Organisational Change</a:t>
            </a:r>
          </a:p>
          <a:p>
            <a:pPr lvl="1" eaLnBrk="1" hangingPunct="1">
              <a:lnSpc>
                <a:spcPct val="90000"/>
              </a:lnSpc>
              <a:defRPr/>
            </a:pPr>
            <a:r>
              <a:rPr lang="en-US" sz="2000" dirty="0">
                <a:latin typeface="Arial" charset="0"/>
              </a:rPr>
              <a:t>Project Recovery</a:t>
            </a:r>
            <a:br>
              <a:rPr lang="en-US" sz="2000" dirty="0">
                <a:latin typeface="Arial" charset="0"/>
              </a:rPr>
            </a:br>
            <a:endParaRPr lang="en-US" sz="2000" dirty="0">
              <a:latin typeface="Arial" charset="0"/>
            </a:endParaRPr>
          </a:p>
          <a:p>
            <a:pPr eaLnBrk="1" hangingPunct="1">
              <a:lnSpc>
                <a:spcPct val="90000"/>
              </a:lnSpc>
              <a:defRPr/>
            </a:pPr>
            <a:r>
              <a:rPr lang="en-US" sz="2000" dirty="0">
                <a:latin typeface="Arial" charset="0"/>
              </a:rPr>
              <a:t>Consulting, teaching, speaking globally</a:t>
            </a:r>
            <a:br>
              <a:rPr lang="en-US" sz="2000" dirty="0">
                <a:latin typeface="Arial" charset="0"/>
              </a:rPr>
            </a:br>
            <a:endParaRPr lang="en-US" sz="2000" dirty="0">
              <a:latin typeface="Arial" charset="0"/>
            </a:endParaRPr>
          </a:p>
          <a:p>
            <a:pPr>
              <a:defRPr/>
            </a:pPr>
            <a:r>
              <a:rPr lang="en-US" sz="2000" dirty="0">
                <a:latin typeface="Arial" charset="0"/>
              </a:rPr>
              <a:t>Awarded DAMA’s global Professional Achievement Award</a:t>
            </a:r>
            <a:br>
              <a:rPr lang="en-US" sz="2000" dirty="0">
                <a:latin typeface="Arial" charset="0"/>
              </a:rPr>
            </a:br>
            <a:r>
              <a:rPr lang="en-US" sz="2000" dirty="0">
                <a:latin typeface="Arial" charset="0"/>
              </a:rPr>
              <a:t>for contributions to "human-friendly" data modelling</a:t>
            </a:r>
            <a:br>
              <a:rPr lang="en-US" sz="2000" dirty="0">
                <a:latin typeface="Arial" charset="0"/>
              </a:rPr>
            </a:br>
            <a:endParaRPr lang="en-US" sz="2000" dirty="0">
              <a:latin typeface="Arial" charset="0"/>
            </a:endParaRPr>
          </a:p>
          <a:p>
            <a:pPr eaLnBrk="1" hangingPunct="1">
              <a:lnSpc>
                <a:spcPct val="90000"/>
              </a:lnSpc>
              <a:defRPr/>
            </a:pPr>
            <a:r>
              <a:rPr lang="en-US" sz="2000" dirty="0">
                <a:latin typeface="Arial" charset="0"/>
              </a:rPr>
              <a:t>Author of </a:t>
            </a:r>
            <a:r>
              <a:rPr lang="ja-JP" altLang="en-US" sz="2000" dirty="0">
                <a:latin typeface="Arial" charset="0"/>
              </a:rPr>
              <a:t>“</a:t>
            </a:r>
            <a:r>
              <a:rPr lang="en-US" sz="2000" dirty="0">
                <a:latin typeface="Arial" charset="0"/>
              </a:rPr>
              <a:t>Workflow Modeling</a:t>
            </a:r>
            <a:r>
              <a:rPr lang="ja-JP" altLang="en-US" sz="2000" dirty="0">
                <a:latin typeface="Arial" charset="0"/>
              </a:rPr>
              <a:t>”</a:t>
            </a:r>
            <a:r>
              <a:rPr lang="en-US" sz="2000" dirty="0">
                <a:latin typeface="Arial" charset="0"/>
              </a:rPr>
              <a:t> </a:t>
            </a:r>
            <a:br>
              <a:rPr lang="en-US" sz="2000" dirty="0">
                <a:latin typeface="Arial" charset="0"/>
              </a:rPr>
            </a:br>
            <a:r>
              <a:rPr lang="en-US" sz="2000" dirty="0">
                <a:latin typeface="Arial" charset="0"/>
              </a:rPr>
              <a:t>- best-selling book on process modelling &amp; improvement </a:t>
            </a:r>
            <a:br>
              <a:rPr lang="en-US" sz="2000" dirty="0">
                <a:latin typeface="Arial" charset="0"/>
              </a:rPr>
            </a:br>
            <a:r>
              <a:rPr lang="en-US" sz="2000" dirty="0">
                <a:latin typeface="Arial" charset="0"/>
              </a:rPr>
              <a:t>- second edition – 2009 (sole author, complete re-write)  </a:t>
            </a:r>
            <a:br>
              <a:rPr lang="en-US" sz="2000" dirty="0">
                <a:latin typeface="Arial" charset="0"/>
              </a:rPr>
            </a:br>
            <a:endParaRPr lang="en-US" sz="2000" dirty="0">
              <a:latin typeface="Arial" charset="0"/>
            </a:endParaRPr>
          </a:p>
        </p:txBody>
      </p:sp>
      <p:pic>
        <p:nvPicPr>
          <p:cNvPr id="7173" name="Picture 2" descr="C:\Users\Alec\Desktop\Canada badge.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09124" y="439989"/>
            <a:ext cx="8175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9179B50-636E-2FDF-5844-FA5865608DFC}"/>
              </a:ext>
            </a:extLst>
          </p:cNvPr>
          <p:cNvGrpSpPr/>
          <p:nvPr/>
        </p:nvGrpSpPr>
        <p:grpSpPr>
          <a:xfrm>
            <a:off x="6597926" y="4362006"/>
            <a:ext cx="4896818" cy="2313557"/>
            <a:chOff x="6597926" y="4362006"/>
            <a:chExt cx="4896818" cy="2313557"/>
          </a:xfrm>
        </p:grpSpPr>
        <p:pic>
          <p:nvPicPr>
            <p:cNvPr id="2096142" name="Picture 14" descr="192Sharp_final_cropped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88863" y="4362006"/>
              <a:ext cx="1605881" cy="2313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6597926" y="5110345"/>
              <a:ext cx="3272411" cy="523220"/>
            </a:xfrm>
            <a:prstGeom prst="rect">
              <a:avLst/>
            </a:prstGeom>
          </p:spPr>
          <p:txBody>
            <a:bodyPr wrap="square">
              <a:spAutoFit/>
            </a:bodyPr>
            <a:lstStyle/>
            <a:p>
              <a:pPr algn="r" eaLnBrk="0" fontAlgn="base" hangingPunct="0">
                <a:spcBef>
                  <a:spcPct val="0"/>
                </a:spcBef>
                <a:spcAft>
                  <a:spcPct val="0"/>
                </a:spcAft>
              </a:pPr>
              <a:r>
                <a:rPr lang="en-US" sz="1400" i="1" dirty="0">
                  <a:solidFill>
                    <a:srgbClr val="000000"/>
                  </a:solidFill>
                  <a:latin typeface="Arial" charset="0"/>
                  <a:ea typeface="ＭＳ Ｐゴシック"/>
                  <a:cs typeface="ＭＳ Ｐゴシック"/>
                </a:rPr>
                <a:t>Check out the nice reviews</a:t>
              </a:r>
              <a:br>
                <a:rPr lang="en-US" sz="1400" i="1" dirty="0">
                  <a:solidFill>
                    <a:srgbClr val="000000"/>
                  </a:solidFill>
                  <a:latin typeface="Arial" charset="0"/>
                  <a:ea typeface="ＭＳ Ｐゴシック"/>
                  <a:cs typeface="ＭＳ Ｐゴシック"/>
                </a:rPr>
              </a:br>
              <a:r>
                <a:rPr lang="en-US" sz="1400" i="1" dirty="0">
                  <a:solidFill>
                    <a:srgbClr val="000000"/>
                  </a:solidFill>
                  <a:latin typeface="Arial" charset="0"/>
                  <a:ea typeface="ＭＳ Ｐゴシック"/>
                  <a:cs typeface="ＭＳ Ｐゴシック"/>
                </a:rPr>
                <a:t>on Amazon - </a:t>
              </a:r>
              <a:r>
                <a:rPr lang="en-US" sz="1400" i="1" dirty="0">
                  <a:solidFill>
                    <a:srgbClr val="000000"/>
                  </a:solidFill>
                  <a:latin typeface="Arial" charset="0"/>
                  <a:ea typeface="ＭＳ Ｐゴシック"/>
                  <a:cs typeface="ＭＳ Ｐゴシック"/>
                  <a:hlinkClick r:id="rId5"/>
                </a:rPr>
                <a:t>http://amzn.to/dHun1o</a:t>
              </a:r>
              <a:r>
                <a:rPr lang="en-US" sz="1400" i="1" dirty="0">
                  <a:solidFill>
                    <a:srgbClr val="000000"/>
                  </a:solidFill>
                  <a:latin typeface="Arial" charset="0"/>
                  <a:ea typeface="ＭＳ Ｐゴシック"/>
                  <a:cs typeface="ＭＳ Ｐゴシック"/>
                </a:rPr>
                <a:t> </a:t>
              </a:r>
            </a:p>
          </p:txBody>
        </p:sp>
      </p:grpSp>
      <p:grpSp>
        <p:nvGrpSpPr>
          <p:cNvPr id="8" name="Group 7">
            <a:extLst>
              <a:ext uri="{FF2B5EF4-FFF2-40B4-BE49-F238E27FC236}">
                <a16:creationId xmlns:a16="http://schemas.microsoft.com/office/drawing/2014/main" id="{EA7C16F7-17A1-0646-9F38-91A877C10B0C}"/>
              </a:ext>
            </a:extLst>
          </p:cNvPr>
          <p:cNvGrpSpPr/>
          <p:nvPr/>
        </p:nvGrpSpPr>
        <p:grpSpPr>
          <a:xfrm>
            <a:off x="7767848" y="1480331"/>
            <a:ext cx="3745423" cy="2031325"/>
            <a:chOff x="2428468" y="4834339"/>
            <a:chExt cx="3745423" cy="2031325"/>
          </a:xfrm>
        </p:grpSpPr>
        <p:grpSp>
          <p:nvGrpSpPr>
            <p:cNvPr id="10" name="Group 9">
              <a:extLst>
                <a:ext uri="{FF2B5EF4-FFF2-40B4-BE49-F238E27FC236}">
                  <a16:creationId xmlns:a16="http://schemas.microsoft.com/office/drawing/2014/main" id="{2762E583-5B6D-BB4D-92B8-340BCF24D1DA}"/>
                </a:ext>
              </a:extLst>
            </p:cNvPr>
            <p:cNvGrpSpPr/>
            <p:nvPr/>
          </p:nvGrpSpPr>
          <p:grpSpPr>
            <a:xfrm>
              <a:off x="3654963" y="4883815"/>
              <a:ext cx="2500402" cy="1942131"/>
              <a:chOff x="6470650" y="881062"/>
              <a:chExt cx="1686711" cy="1942131"/>
            </a:xfrm>
          </p:grpSpPr>
          <p:sp>
            <p:nvSpPr>
              <p:cNvPr id="13" name="AutoShape 28">
                <a:extLst>
                  <a:ext uri="{FF2B5EF4-FFF2-40B4-BE49-F238E27FC236}">
                    <a16:creationId xmlns:a16="http://schemas.microsoft.com/office/drawing/2014/main" id="{C4693E1C-931A-F04E-AC4D-8A30B378203C}"/>
                  </a:ext>
                </a:extLst>
              </p:cNvPr>
              <p:cNvSpPr>
                <a:spLocks noChangeArrowheads="1"/>
              </p:cNvSpPr>
              <p:nvPr/>
            </p:nvSpPr>
            <p:spPr bwMode="auto">
              <a:xfrm>
                <a:off x="6470650" y="881062"/>
                <a:ext cx="1686710" cy="374153"/>
              </a:xfrm>
              <a:prstGeom prst="roundRect">
                <a:avLst>
                  <a:gd name="adj" fmla="val 16667"/>
                </a:avLst>
              </a:prstGeom>
              <a:solidFill>
                <a:srgbClr val="666699"/>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Business Process Modelling</a:t>
                </a:r>
              </a:p>
            </p:txBody>
          </p:sp>
          <p:sp>
            <p:nvSpPr>
              <p:cNvPr id="14" name="AutoShape 29">
                <a:extLst>
                  <a:ext uri="{FF2B5EF4-FFF2-40B4-BE49-F238E27FC236}">
                    <a16:creationId xmlns:a16="http://schemas.microsoft.com/office/drawing/2014/main" id="{DF7D1ACB-1263-F14C-ACCC-B6859F1A2B59}"/>
                  </a:ext>
                </a:extLst>
              </p:cNvPr>
              <p:cNvSpPr>
                <a:spLocks noChangeArrowheads="1"/>
              </p:cNvSpPr>
              <p:nvPr/>
            </p:nvSpPr>
            <p:spPr bwMode="auto">
              <a:xfrm>
                <a:off x="6590930" y="1389063"/>
                <a:ext cx="1483081" cy="397660"/>
              </a:xfrm>
              <a:prstGeom prst="roundRect">
                <a:avLst>
                  <a:gd name="adj" fmla="val 16667"/>
                </a:avLst>
              </a:prstGeom>
              <a:solidFill>
                <a:srgbClr val="800080"/>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Use Case Modelling</a:t>
                </a:r>
              </a:p>
            </p:txBody>
          </p:sp>
          <p:sp>
            <p:nvSpPr>
              <p:cNvPr id="15" name="AutoShape 30">
                <a:extLst>
                  <a:ext uri="{FF2B5EF4-FFF2-40B4-BE49-F238E27FC236}">
                    <a16:creationId xmlns:a16="http://schemas.microsoft.com/office/drawing/2014/main" id="{F7A2131D-62FD-C04D-A44A-D312341C8EE8}"/>
                  </a:ext>
                </a:extLst>
              </p:cNvPr>
              <p:cNvSpPr>
                <a:spLocks noChangeArrowheads="1"/>
              </p:cNvSpPr>
              <p:nvPr/>
            </p:nvSpPr>
            <p:spPr bwMode="auto">
              <a:xfrm>
                <a:off x="6590930" y="1916113"/>
                <a:ext cx="1483081" cy="397660"/>
              </a:xfrm>
              <a:prstGeom prst="roundRect">
                <a:avLst>
                  <a:gd name="adj" fmla="val 16667"/>
                </a:avLst>
              </a:prstGeom>
              <a:solidFill>
                <a:srgbClr val="800080"/>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Service Specification</a:t>
                </a:r>
              </a:p>
            </p:txBody>
          </p:sp>
          <p:sp>
            <p:nvSpPr>
              <p:cNvPr id="16" name="AutoShape 31">
                <a:extLst>
                  <a:ext uri="{FF2B5EF4-FFF2-40B4-BE49-F238E27FC236}">
                    <a16:creationId xmlns:a16="http://schemas.microsoft.com/office/drawing/2014/main" id="{73456397-2497-AB4F-9D7B-FE3F450E7275}"/>
                  </a:ext>
                </a:extLst>
              </p:cNvPr>
              <p:cNvSpPr>
                <a:spLocks noChangeArrowheads="1"/>
              </p:cNvSpPr>
              <p:nvPr/>
            </p:nvSpPr>
            <p:spPr bwMode="auto">
              <a:xfrm>
                <a:off x="6470650" y="2443163"/>
                <a:ext cx="1686711" cy="380030"/>
              </a:xfrm>
              <a:prstGeom prst="roundRect">
                <a:avLst>
                  <a:gd name="adj" fmla="val 16667"/>
                </a:avLst>
              </a:prstGeom>
              <a:solidFill>
                <a:srgbClr val="003366"/>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Concept Modelling</a:t>
                </a:r>
              </a:p>
            </p:txBody>
          </p:sp>
        </p:grpSp>
        <p:sp>
          <p:nvSpPr>
            <p:cNvPr id="11" name="TextBox 10">
              <a:extLst>
                <a:ext uri="{FF2B5EF4-FFF2-40B4-BE49-F238E27FC236}">
                  <a16:creationId xmlns:a16="http://schemas.microsoft.com/office/drawing/2014/main" id="{2A77C2EB-9473-2F4D-B3A2-D8D7451646DB}"/>
                </a:ext>
              </a:extLst>
            </p:cNvPr>
            <p:cNvSpPr txBox="1"/>
            <p:nvPr/>
          </p:nvSpPr>
          <p:spPr>
            <a:xfrm>
              <a:off x="2428468" y="4834339"/>
              <a:ext cx="1245021" cy="2031325"/>
            </a:xfrm>
            <a:prstGeom prst="rect">
              <a:avLst/>
            </a:prstGeom>
            <a:noFill/>
          </p:spPr>
          <p:txBody>
            <a:bodyPr wrap="none" rtlCol="0">
              <a:spAutoFit/>
            </a:bodyPr>
            <a:lstStyle/>
            <a:p>
              <a:pPr algn="r"/>
              <a:r>
                <a:rPr lang="en-US" i="1" dirty="0"/>
                <a:t>Process</a:t>
              </a:r>
            </a:p>
            <a:p>
              <a:pPr algn="r"/>
              <a:endParaRPr lang="en-US" i="1" dirty="0"/>
            </a:p>
            <a:p>
              <a:pPr algn="r"/>
              <a:endParaRPr lang="en-US" i="1" dirty="0"/>
            </a:p>
            <a:p>
              <a:pPr algn="r"/>
              <a:r>
                <a:rPr lang="en-US" i="1" dirty="0"/>
                <a:t>Application</a:t>
              </a:r>
            </a:p>
            <a:p>
              <a:pPr algn="r"/>
              <a:endParaRPr lang="en-US" i="1" dirty="0"/>
            </a:p>
            <a:p>
              <a:pPr algn="r"/>
              <a:endParaRPr lang="en-US" i="1" dirty="0"/>
            </a:p>
            <a:p>
              <a:pPr algn="r"/>
              <a:r>
                <a:rPr lang="en-US" i="1" dirty="0"/>
                <a:t>Data</a:t>
              </a:r>
            </a:p>
          </p:txBody>
        </p:sp>
        <p:sp>
          <p:nvSpPr>
            <p:cNvPr id="12" name="AutoShape 28">
              <a:extLst>
                <a:ext uri="{FF2B5EF4-FFF2-40B4-BE49-F238E27FC236}">
                  <a16:creationId xmlns:a16="http://schemas.microsoft.com/office/drawing/2014/main" id="{1B9ECDC6-96D9-274C-99C5-1723CF475226}"/>
                </a:ext>
              </a:extLst>
            </p:cNvPr>
            <p:cNvSpPr>
              <a:spLocks noChangeArrowheads="1"/>
            </p:cNvSpPr>
            <p:nvPr/>
          </p:nvSpPr>
          <p:spPr bwMode="auto">
            <a:xfrm>
              <a:off x="3673489" y="5335330"/>
              <a:ext cx="2500402" cy="1038397"/>
            </a:xfrm>
            <a:prstGeom prst="roundRect">
              <a:avLst>
                <a:gd name="adj" fmla="val 3620"/>
              </a:avLst>
            </a:prstGeom>
            <a:noFill/>
            <a:ln w="12700">
              <a:solidFill>
                <a:schemeClr val="tx2"/>
              </a:solidFill>
              <a:round/>
              <a:headEnd type="none" w="sm" len="sm"/>
              <a:tailEnd type="none" w="sm" len="sm"/>
            </a:ln>
          </p:spPr>
          <p:txBody>
            <a:bodyPr anchor="ctr"/>
            <a:lstStyle/>
            <a:p>
              <a:pPr>
                <a:lnSpc>
                  <a:spcPct val="100000"/>
                </a:lnSpc>
                <a:spcBef>
                  <a:spcPct val="0"/>
                </a:spcBef>
                <a:buClrTx/>
                <a:buFontTx/>
                <a:buNone/>
              </a:pPr>
              <a:endParaRPr lang="en-US" sz="1600" dirty="0">
                <a:solidFill>
                  <a:srgbClr val="FFFFFF"/>
                </a:solidFill>
                <a:cs typeface="ＭＳ Ｐゴシック" charset="0"/>
              </a:endParaRPr>
            </a:p>
          </p:txBody>
        </p:sp>
      </p:grpSp>
    </p:spTree>
    <p:extLst>
      <p:ext uri="{BB962C8B-B14F-4D97-AF65-F5344CB8AC3E}">
        <p14:creationId xmlns:p14="http://schemas.microsoft.com/office/powerpoint/2010/main" val="4019029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96131">
                                            <p:txEl>
                                              <p:pRg st="7" end="7"/>
                                            </p:txEl>
                                          </p:spTgt>
                                        </p:tgtEl>
                                        <p:attrNameLst>
                                          <p:attrName>style.visibility</p:attrName>
                                        </p:attrNameLst>
                                      </p:cBhvr>
                                      <p:to>
                                        <p:strVal val="visible"/>
                                      </p:to>
                                    </p:set>
                                    <p:animEffect transition="in" filter="dissolve">
                                      <p:cBhvr>
                                        <p:cTn id="12" dur="500"/>
                                        <p:tgtEl>
                                          <p:spTgt spid="2096131">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96131">
                                            <p:txEl>
                                              <p:pRg st="8" end="8"/>
                                            </p:txEl>
                                          </p:spTgt>
                                        </p:tgtEl>
                                        <p:attrNameLst>
                                          <p:attrName>style.visibility</p:attrName>
                                        </p:attrNameLst>
                                      </p:cBhvr>
                                      <p:to>
                                        <p:strVal val="visible"/>
                                      </p:to>
                                    </p:set>
                                    <p:animEffect transition="in" filter="dissolve">
                                      <p:cBhvr>
                                        <p:cTn id="17" dur="500"/>
                                        <p:tgtEl>
                                          <p:spTgt spid="2096131">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96131">
                                            <p:txEl>
                                              <p:pRg st="9" end="9"/>
                                            </p:txEl>
                                          </p:spTgt>
                                        </p:tgtEl>
                                        <p:attrNameLst>
                                          <p:attrName>style.visibility</p:attrName>
                                        </p:attrNameLst>
                                      </p:cBhvr>
                                      <p:to>
                                        <p:strVal val="visible"/>
                                      </p:to>
                                    </p:set>
                                    <p:animEffect transition="in" filter="dissolve">
                                      <p:cBhvr>
                                        <p:cTn id="22" dur="500"/>
                                        <p:tgtEl>
                                          <p:spTgt spid="2096131">
                                            <p:txEl>
                                              <p:pRg st="9" end="9"/>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3"/>
          <p:cNvSpPr>
            <a:spLocks noGrp="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eaLnBrk="1" hangingPunct="1"/>
            <a:r>
              <a:rPr lang="en-US" dirty="0"/>
              <a:t>3 – Processes and information systems</a:t>
            </a:r>
          </a:p>
        </p:txBody>
      </p:sp>
      <p:sp>
        <p:nvSpPr>
          <p:cNvPr id="120834" name="Rectangle 3"/>
          <p:cNvSpPr>
            <a:spLocks/>
          </p:cNvSpPr>
          <p:nvPr/>
        </p:nvSpPr>
        <p:spPr bwMode="auto">
          <a:xfrm>
            <a:off x="3473693" y="652465"/>
            <a:ext cx="8971550" cy="599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0" hangingPunct="0">
              <a:lnSpc>
                <a:spcPct val="100000"/>
              </a:lnSpc>
              <a:spcBef>
                <a:spcPct val="20000"/>
              </a:spcBef>
              <a:buClrTx/>
              <a:buNone/>
            </a:pPr>
            <a:r>
              <a:rPr lang="en-US" sz="2800" i="1" dirty="0"/>
              <a:t>“Success with SAP Implementation”</a:t>
            </a:r>
            <a:endParaRPr lang="en-US" sz="2800" i="1" dirty="0">
              <a:latin typeface="Calibri" pitchFamily="34" charset="0"/>
            </a:endParaRPr>
          </a:p>
          <a:p>
            <a:pPr marL="12700" indent="-12700" eaLnBrk="0" hangingPunct="0">
              <a:spcBef>
                <a:spcPct val="20000"/>
              </a:spcBef>
            </a:pPr>
            <a:r>
              <a:rPr lang="en-US" sz="2800" dirty="0">
                <a:latin typeface="Calibri" pitchFamily="34" charset="0"/>
              </a:rPr>
              <a:t>Study by the late Michael Hammer, “godfather of BPR”</a:t>
            </a:r>
            <a:br>
              <a:rPr lang="en-US" sz="2800" dirty="0">
                <a:latin typeface="Calibri" pitchFamily="34" charset="0"/>
              </a:rPr>
            </a:br>
            <a:br>
              <a:rPr lang="en-US" sz="2800" dirty="0">
                <a:latin typeface="Calibri" pitchFamily="34" charset="0"/>
              </a:rPr>
            </a:br>
            <a:br>
              <a:rPr lang="en-US" sz="2800" dirty="0">
                <a:latin typeface="Calibri" pitchFamily="34" charset="0"/>
              </a:rPr>
            </a:br>
            <a:br>
              <a:rPr lang="en-US" sz="2800" dirty="0">
                <a:latin typeface="Calibri" pitchFamily="34" charset="0"/>
              </a:rPr>
            </a:br>
            <a:br>
              <a:rPr lang="en-US" sz="2800" dirty="0">
                <a:latin typeface="Calibri" pitchFamily="34" charset="0"/>
              </a:rPr>
            </a:br>
            <a:br>
              <a:rPr lang="en-US" sz="2800" dirty="0">
                <a:latin typeface="Calibri" pitchFamily="34" charset="0"/>
              </a:rPr>
            </a:br>
            <a:br>
              <a:rPr lang="en-US" sz="2800" dirty="0">
                <a:latin typeface="Calibri" pitchFamily="34" charset="0"/>
              </a:rPr>
            </a:br>
            <a:endParaRPr lang="en-US" sz="2800" dirty="0">
              <a:latin typeface="Calibri" pitchFamily="34" charset="0"/>
            </a:endParaRPr>
          </a:p>
          <a:p>
            <a:pPr marL="12700" indent="-12700" eaLnBrk="0" hangingPunct="0">
              <a:spcBef>
                <a:spcPct val="20000"/>
              </a:spcBef>
            </a:pPr>
            <a:r>
              <a:rPr lang="en-US" sz="2800" dirty="0">
                <a:latin typeface="Calibri" pitchFamily="34" charset="0"/>
              </a:rPr>
              <a:t>Observed that success of SAP implementations </a:t>
            </a:r>
            <a:br>
              <a:rPr lang="en-US" sz="2800" dirty="0">
                <a:latin typeface="Calibri" pitchFamily="34" charset="0"/>
              </a:rPr>
            </a:br>
            <a:r>
              <a:rPr lang="en-US" sz="2800" dirty="0">
                <a:latin typeface="Calibri" pitchFamily="34" charset="0"/>
              </a:rPr>
              <a:t>varied </a:t>
            </a:r>
            <a:r>
              <a:rPr lang="en-US" sz="2800" i="1" dirty="0">
                <a:latin typeface="Calibri" pitchFamily="34" charset="0"/>
              </a:rPr>
              <a:t>wildly</a:t>
            </a:r>
          </a:p>
          <a:p>
            <a:pPr marL="12700" indent="-12700" eaLnBrk="0" hangingPunct="0">
              <a:spcBef>
                <a:spcPct val="20000"/>
              </a:spcBef>
            </a:pPr>
            <a:r>
              <a:rPr lang="en-US" sz="2800" dirty="0">
                <a:latin typeface="Calibri" pitchFamily="34" charset="0"/>
              </a:rPr>
              <a:t>Worked with ~80 companies to assess their</a:t>
            </a:r>
            <a:br>
              <a:rPr lang="en-US" sz="2800" dirty="0">
                <a:latin typeface="Calibri" pitchFamily="34" charset="0"/>
              </a:rPr>
            </a:br>
            <a:r>
              <a:rPr lang="en-US" sz="2800" dirty="0">
                <a:latin typeface="Calibri" pitchFamily="34" charset="0"/>
              </a:rPr>
              <a:t>degree of success with SAP implementation</a:t>
            </a:r>
          </a:p>
        </p:txBody>
      </p:sp>
      <p:pic>
        <p:nvPicPr>
          <p:cNvPr id="39942" name="Picture 6" descr="http://smartshopbuy.com/images/books/reengineering-the-corporation-a-manifesto-fo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2376" y="1638857"/>
            <a:ext cx="1945141" cy="3016126"/>
          </a:xfrm>
          <a:prstGeom prst="rect">
            <a:avLst/>
          </a:prstGeom>
          <a:noFill/>
          <a:extLst>
            <a:ext uri="{909E8E84-426E-40dd-AFC4-6F175D3DCCD1}">
              <a14:hiddenFill xmlns:a14="http://schemas.microsoft.com/office/drawing/2010/main" xmlns="">
                <a:solidFill>
                  <a:srgbClr val="FFFFFF"/>
                </a:solidFill>
              </a14:hiddenFill>
            </a:ext>
          </a:extLst>
        </p:spPr>
      </p:pic>
      <p:pic>
        <p:nvPicPr>
          <p:cNvPr id="39944" name="Picture 8" descr="http://images.borders.com.au/images/bau/97803074/9780307453792/0/0/plain/faster-cheaper-better-the-9-levers-for-transforming-how-work-gets-don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23668" y="1639209"/>
            <a:ext cx="2007405" cy="30161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Michael Martin Hammer - Wikipedia">
            <a:extLst>
              <a:ext uri="{FF2B5EF4-FFF2-40B4-BE49-F238E27FC236}">
                <a16:creationId xmlns:a16="http://schemas.microsoft.com/office/drawing/2014/main" id="{BEEE776B-6754-2A4D-7F72-3961A5C3DC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2206" y="1669102"/>
            <a:ext cx="2184019" cy="29858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395E112-888B-71D7-DBA4-8E260CDA8148}"/>
              </a:ext>
            </a:extLst>
          </p:cNvPr>
          <p:cNvSpPr>
            <a:spLocks noChangeArrowheads="1"/>
          </p:cNvSpPr>
          <p:nvPr/>
        </p:nvSpPr>
        <p:spPr bwMode="auto">
          <a:xfrm>
            <a:off x="77432" y="896295"/>
            <a:ext cx="3110442" cy="337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It</a:t>
            </a:r>
            <a:r>
              <a:rPr lang="en-CA" sz="1400" dirty="0">
                <a:solidFill>
                  <a:srgbClr val="000000"/>
                </a:solidFill>
                <a:latin typeface="Arial" charset="0"/>
                <a:ea typeface="ＭＳ Ｐゴシック" charset="0"/>
              </a:rPr>
              <a:t> i</a:t>
            </a:r>
            <a:r>
              <a:rPr lang="en-US" altLang="ja-JP" sz="1400" dirty="0">
                <a:solidFill>
                  <a:srgbClr val="000000"/>
                </a:solidFill>
                <a:latin typeface="Arial" charset="0"/>
                <a:ea typeface="ＭＳ Ｐゴシック" charset="0"/>
              </a:rPr>
              <a:t>s</a:t>
            </a:r>
            <a:r>
              <a:rPr lang="en-US" sz="1400" dirty="0">
                <a:solidFill>
                  <a:srgbClr val="000000"/>
                </a:solidFill>
                <a:latin typeface="Arial" charset="0"/>
                <a:ea typeface="ＭＳ Ｐゴシック" charset="0"/>
              </a:rPr>
              <a:t> essential to have clarity on what a </a:t>
            </a:r>
            <a:r>
              <a:rPr lang="en-US" sz="1400" i="1" dirty="0">
                <a:solidFill>
                  <a:srgbClr val="000000"/>
                </a:solidFill>
                <a:latin typeface="Arial" charset="0"/>
                <a:ea typeface="ＭＳ Ｐゴシック" charset="0"/>
              </a:rPr>
              <a:t>business process</a:t>
            </a:r>
            <a:r>
              <a:rPr lang="en-US" sz="1400" dirty="0">
                <a:solidFill>
                  <a:srgbClr val="000000"/>
                </a:solidFill>
                <a:latin typeface="Arial" charset="0"/>
                <a:ea typeface="ＭＳ Ｐゴシック" charset="0"/>
              </a:rPr>
              <a:t> really is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Performance measures may be </a:t>
            </a:r>
            <a:r>
              <a:rPr lang="en-US" sz="1400" i="1" dirty="0">
                <a:solidFill>
                  <a:srgbClr val="000000"/>
                </a:solidFill>
                <a:latin typeface="Arial" charset="0"/>
                <a:ea typeface="ＭＳ Ｐゴシック" charset="0"/>
              </a:rPr>
              <a:t>functionally aligned</a:t>
            </a:r>
            <a:r>
              <a:rPr lang="en-US" sz="1400" dirty="0">
                <a:solidFill>
                  <a:srgbClr val="000000"/>
                </a:solidFill>
                <a:latin typeface="Arial" charset="0"/>
                <a:ea typeface="ＭＳ Ｐゴシック" charset="0"/>
              </a:rPr>
              <a:t> - work </a:t>
            </a:r>
            <a:r>
              <a:rPr lang="en-US" sz="1400" i="1" dirty="0">
                <a:solidFill>
                  <a:srgbClr val="000000"/>
                </a:solidFill>
                <a:latin typeface="Arial" charset="0"/>
                <a:ea typeface="ＭＳ Ｐゴシック" charset="0"/>
              </a:rPr>
              <a:t>against</a:t>
            </a:r>
            <a:r>
              <a:rPr lang="en-US" sz="1400" dirty="0">
                <a:solidFill>
                  <a:srgbClr val="000000"/>
                </a:solidFill>
                <a:latin typeface="Arial" charset="0"/>
                <a:ea typeface="ＭＳ Ｐゴシック" charset="0"/>
              </a:rPr>
              <a:t> business processes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Enterprise system implementations must include a business process perspective</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Success with business processes requires a </a:t>
            </a:r>
            <a:r>
              <a:rPr lang="en-US" sz="1400" i="1" dirty="0">
                <a:solidFill>
                  <a:srgbClr val="000000"/>
                </a:solidFill>
                <a:latin typeface="Arial" charset="0"/>
                <a:ea typeface="ＭＳ Ｐゴシック" charset="0"/>
              </a:rPr>
              <a:t>holistic view </a:t>
            </a:r>
            <a:r>
              <a:rPr lang="en-US" sz="1400" dirty="0">
                <a:solidFill>
                  <a:srgbClr val="000000"/>
                </a:solidFill>
                <a:latin typeface="Arial" charset="0"/>
                <a:ea typeface="ＭＳ Ｐゴシック" charset="0"/>
              </a:rPr>
              <a:t>in which </a:t>
            </a:r>
            <a:r>
              <a:rPr lang="en-US" sz="1400" i="1" dirty="0">
                <a:solidFill>
                  <a:srgbClr val="000000"/>
                </a:solidFill>
                <a:latin typeface="Arial" charset="0"/>
                <a:ea typeface="ＭＳ Ｐゴシック" charset="0"/>
              </a:rPr>
              <a:t>six enablers </a:t>
            </a:r>
            <a:r>
              <a:rPr lang="en-US" sz="1400" dirty="0">
                <a:solidFill>
                  <a:srgbClr val="000000"/>
                </a:solidFill>
                <a:latin typeface="Arial" charset="0"/>
                <a:ea typeface="ＭＳ Ｐゴシック" charset="0"/>
              </a:rPr>
              <a:t>are considered</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A business process can</a:t>
            </a:r>
            <a:r>
              <a:rPr lang="uk-UA" altLang="ja-JP" sz="1400" dirty="0">
                <a:solidFill>
                  <a:srgbClr val="000000"/>
                </a:solidFill>
                <a:latin typeface="Arial" charset="0"/>
                <a:ea typeface="ＭＳ Ｐゴシック" charset="0"/>
              </a:rPr>
              <a:t>'</a:t>
            </a:r>
            <a:r>
              <a:rPr lang="tr-TR" altLang="ja-JP" sz="1400" dirty="0">
                <a:solidFill>
                  <a:srgbClr val="000000"/>
                </a:solidFill>
                <a:latin typeface="Arial" charset="0"/>
                <a:ea typeface="ＭＳ Ｐゴシック" charset="0"/>
              </a:rPr>
              <a:t>t</a:t>
            </a:r>
            <a:r>
              <a:rPr lang="en-US" sz="1400" dirty="0">
                <a:solidFill>
                  <a:srgbClr val="000000"/>
                </a:solidFill>
                <a:latin typeface="Arial" charset="0"/>
                <a:ea typeface="ＭＳ Ｐゴシック" charset="0"/>
              </a:rPr>
              <a:t> be great at everything – a single </a:t>
            </a:r>
            <a:r>
              <a:rPr lang="en-US" sz="1400" i="1" dirty="0">
                <a:solidFill>
                  <a:srgbClr val="000000"/>
                </a:solidFill>
                <a:latin typeface="Arial" charset="0"/>
                <a:ea typeface="ＭＳ Ｐゴシック" charset="0"/>
              </a:rPr>
              <a:t>differentiator</a:t>
            </a:r>
            <a:r>
              <a:rPr lang="en-US" sz="1400" dirty="0">
                <a:solidFill>
                  <a:srgbClr val="000000"/>
                </a:solidFill>
                <a:latin typeface="Arial" charset="0"/>
                <a:ea typeface="ＭＳ Ｐゴシック" charset="0"/>
              </a:rPr>
              <a:t> must be chosen</a:t>
            </a:r>
          </a:p>
        </p:txBody>
      </p:sp>
      <p:sp>
        <p:nvSpPr>
          <p:cNvPr id="3" name="Rounded Rectangle 2">
            <a:extLst>
              <a:ext uri="{FF2B5EF4-FFF2-40B4-BE49-F238E27FC236}">
                <a16:creationId xmlns:a16="http://schemas.microsoft.com/office/drawing/2014/main" id="{26827BF4-A5B2-0990-0221-33184060AA07}"/>
              </a:ext>
            </a:extLst>
          </p:cNvPr>
          <p:cNvSpPr>
            <a:spLocks/>
          </p:cNvSpPr>
          <p:nvPr/>
        </p:nvSpPr>
        <p:spPr bwMode="auto">
          <a:xfrm>
            <a:off x="77432" y="2077401"/>
            <a:ext cx="3060338" cy="693933"/>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sz="1600">
              <a:ln>
                <a:solidFill>
                  <a:srgbClr val="000000"/>
                </a:solidFill>
              </a:ln>
              <a:noFill/>
              <a:latin typeface="Arial" pitchFamily="34" charset="0"/>
              <a:ea typeface="ＭＳ Ｐゴシック" charset="0"/>
            </a:endParaRPr>
          </a:p>
        </p:txBody>
      </p:sp>
    </p:spTree>
    <p:extLst>
      <p:ext uri="{BB962C8B-B14F-4D97-AF65-F5344CB8AC3E}">
        <p14:creationId xmlns:p14="http://schemas.microsoft.com/office/powerpoint/2010/main" val="195777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20834">
                                            <p:txEl>
                                              <p:pRg st="0" end="0"/>
                                            </p:txEl>
                                          </p:spTgt>
                                        </p:tgtEl>
                                        <p:attrNameLst>
                                          <p:attrName>style.visibility</p:attrName>
                                        </p:attrNameLst>
                                      </p:cBhvr>
                                      <p:to>
                                        <p:strVal val="visible"/>
                                      </p:to>
                                    </p:set>
                                    <p:animEffect transition="in" filter="dissolve">
                                      <p:cBhvr>
                                        <p:cTn id="19" dur="500"/>
                                        <p:tgtEl>
                                          <p:spTgt spid="120834">
                                            <p:txEl>
                                              <p:pRg st="0" end="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20834">
                                            <p:txEl>
                                              <p:pRg st="1" end="1"/>
                                            </p:txEl>
                                          </p:spTgt>
                                        </p:tgtEl>
                                        <p:attrNameLst>
                                          <p:attrName>style.visibility</p:attrName>
                                        </p:attrNameLst>
                                      </p:cBhvr>
                                      <p:to>
                                        <p:strVal val="visible"/>
                                      </p:to>
                                    </p:set>
                                    <p:animEffect transition="in" filter="dissolve">
                                      <p:cBhvr>
                                        <p:cTn id="22" dur="500"/>
                                        <p:tgtEl>
                                          <p:spTgt spid="120834">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dissolve">
                                      <p:cBhvr>
                                        <p:cTn id="25" dur="500"/>
                                        <p:tgtEl>
                                          <p:spTgt spid="1026"/>
                                        </p:tgtEl>
                                      </p:cBhvr>
                                    </p:animEffect>
                                  </p:childTnLst>
                                </p:cTn>
                              </p:par>
                              <p:par>
                                <p:cTn id="26" presetID="9" presetClass="entr" presetSubtype="0" fill="hold" nodeType="withEffect">
                                  <p:stCondLst>
                                    <p:cond delay="0"/>
                                  </p:stCondLst>
                                  <p:childTnLst>
                                    <p:set>
                                      <p:cBhvr>
                                        <p:cTn id="27" dur="1" fill="hold">
                                          <p:stCondLst>
                                            <p:cond delay="0"/>
                                          </p:stCondLst>
                                        </p:cTn>
                                        <p:tgtEl>
                                          <p:spTgt spid="39942"/>
                                        </p:tgtEl>
                                        <p:attrNameLst>
                                          <p:attrName>style.visibility</p:attrName>
                                        </p:attrNameLst>
                                      </p:cBhvr>
                                      <p:to>
                                        <p:strVal val="visible"/>
                                      </p:to>
                                    </p:set>
                                    <p:animEffect transition="in" filter="dissolve">
                                      <p:cBhvr>
                                        <p:cTn id="28" dur="500"/>
                                        <p:tgtEl>
                                          <p:spTgt spid="39942"/>
                                        </p:tgtEl>
                                      </p:cBhvr>
                                    </p:animEffect>
                                  </p:childTnLst>
                                </p:cTn>
                              </p:par>
                              <p:par>
                                <p:cTn id="29" presetID="9" presetClass="entr" presetSubtype="0" fill="hold" nodeType="withEffect">
                                  <p:stCondLst>
                                    <p:cond delay="0"/>
                                  </p:stCondLst>
                                  <p:childTnLst>
                                    <p:set>
                                      <p:cBhvr>
                                        <p:cTn id="30" dur="1" fill="hold">
                                          <p:stCondLst>
                                            <p:cond delay="0"/>
                                          </p:stCondLst>
                                        </p:cTn>
                                        <p:tgtEl>
                                          <p:spTgt spid="39944"/>
                                        </p:tgtEl>
                                        <p:attrNameLst>
                                          <p:attrName>style.visibility</p:attrName>
                                        </p:attrNameLst>
                                      </p:cBhvr>
                                      <p:to>
                                        <p:strVal val="visible"/>
                                      </p:to>
                                    </p:set>
                                    <p:animEffect transition="in" filter="dissolve">
                                      <p:cBhvr>
                                        <p:cTn id="31" dur="500"/>
                                        <p:tgtEl>
                                          <p:spTgt spid="3994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0834">
                                            <p:txEl>
                                              <p:pRg st="2" end="2"/>
                                            </p:txEl>
                                          </p:spTgt>
                                        </p:tgtEl>
                                        <p:attrNameLst>
                                          <p:attrName>style.visibility</p:attrName>
                                        </p:attrNameLst>
                                      </p:cBhvr>
                                      <p:to>
                                        <p:strVal val="visible"/>
                                      </p:to>
                                    </p:set>
                                    <p:animEffect transition="in" filter="dissolve">
                                      <p:cBhvr>
                                        <p:cTn id="36" dur="500"/>
                                        <p:tgtEl>
                                          <p:spTgt spid="12083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20834">
                                            <p:txEl>
                                              <p:pRg st="3" end="3"/>
                                            </p:txEl>
                                          </p:spTgt>
                                        </p:tgtEl>
                                        <p:attrNameLst>
                                          <p:attrName>style.visibility</p:attrName>
                                        </p:attrNameLst>
                                      </p:cBhvr>
                                      <p:to>
                                        <p:strVal val="visible"/>
                                      </p:to>
                                    </p:set>
                                    <p:animEffect transition="in" filter="dissolve">
                                      <p:cBhvr>
                                        <p:cTn id="41" dur="500"/>
                                        <p:tgtEl>
                                          <p:spTgt spid="1208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en-US" dirty="0">
                <a:latin typeface="Arial" charset="0"/>
                <a:cs typeface="+mj-cs"/>
              </a:rPr>
              <a:t>Two levels of swimlane diagrams</a:t>
            </a:r>
          </a:p>
        </p:txBody>
      </p:sp>
      <p:sp>
        <p:nvSpPr>
          <p:cNvPr id="67588" name="Rectangle 34"/>
          <p:cNvSpPr>
            <a:spLocks noChangeArrowheads="1"/>
          </p:cNvSpPr>
          <p:nvPr/>
        </p:nvSpPr>
        <p:spPr bwMode="auto">
          <a:xfrm>
            <a:off x="2144713" y="1178672"/>
            <a:ext cx="7924800" cy="381000"/>
          </a:xfrm>
          <a:prstGeom prst="rect">
            <a:avLst/>
          </a:prstGeom>
          <a:solidFill>
            <a:srgbClr val="0033CC"/>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1600" b="1">
              <a:solidFill>
                <a:srgbClr val="000000"/>
              </a:solidFill>
              <a:latin typeface="Arial" charset="0"/>
              <a:ea typeface="ＭＳ Ｐゴシック" charset="0"/>
            </a:endParaRPr>
          </a:p>
        </p:txBody>
      </p:sp>
      <p:sp>
        <p:nvSpPr>
          <p:cNvPr id="67589" name="Line 35"/>
          <p:cNvSpPr>
            <a:spLocks noChangeShapeType="1"/>
          </p:cNvSpPr>
          <p:nvPr/>
        </p:nvSpPr>
        <p:spPr bwMode="auto">
          <a:xfrm>
            <a:off x="2154330" y="2797922"/>
            <a:ext cx="7915275"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1731620" name="AutoShape 36"/>
          <p:cNvSpPr>
            <a:spLocks noChangeArrowheads="1"/>
          </p:cNvSpPr>
          <p:nvPr/>
        </p:nvSpPr>
        <p:spPr bwMode="auto">
          <a:xfrm>
            <a:off x="2309813" y="3217022"/>
            <a:ext cx="1600200" cy="381000"/>
          </a:xfrm>
          <a:prstGeom prst="flowChartTerminator">
            <a:avLst/>
          </a:prstGeom>
          <a:solidFill>
            <a:srgbClr val="99FF66"/>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Service</a:t>
            </a:r>
          </a:p>
        </p:txBody>
      </p:sp>
      <p:sp>
        <p:nvSpPr>
          <p:cNvPr id="1731621" name="Rectangle 37"/>
          <p:cNvSpPr>
            <a:spLocks noChangeArrowheads="1"/>
          </p:cNvSpPr>
          <p:nvPr/>
        </p:nvSpPr>
        <p:spPr bwMode="auto">
          <a:xfrm>
            <a:off x="4049714" y="2796518"/>
            <a:ext cx="2268538"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buClr>
                <a:srgbClr val="000000"/>
              </a:buClr>
              <a:buFontTx/>
              <a:buChar char="•"/>
              <a:defRPr/>
            </a:pPr>
            <a:r>
              <a:rPr lang="en-US" sz="1400">
                <a:solidFill>
                  <a:srgbClr val="000000"/>
                </a:solidFill>
                <a:latin typeface="Arial" charset="0"/>
                <a:ea typeface="ＭＳ Ｐゴシック" charset="0"/>
              </a:rPr>
              <a:t>Decompose handoff-level steps into discrete services, </a:t>
            </a:r>
            <a:r>
              <a:rPr lang="en-US" sz="1400" i="1">
                <a:solidFill>
                  <a:srgbClr val="000000"/>
                </a:solidFill>
                <a:latin typeface="Arial" charset="0"/>
                <a:ea typeface="ＭＳ Ｐゴシック" charset="0"/>
              </a:rPr>
              <a:t>as necessary:</a:t>
            </a:r>
            <a:br>
              <a:rPr lang="en-US" sz="1400">
                <a:solidFill>
                  <a:srgbClr val="000000"/>
                </a:solidFill>
                <a:latin typeface="Arial" charset="0"/>
                <a:ea typeface="ＭＳ Ｐゴシック" charset="0"/>
              </a:rPr>
            </a:br>
            <a:r>
              <a:rPr lang="en-US" sz="1400">
                <a:solidFill>
                  <a:srgbClr val="000000"/>
                </a:solidFill>
                <a:latin typeface="Arial" charset="0"/>
                <a:ea typeface="ＭＳ Ｐゴシック" charset="0"/>
              </a:rPr>
              <a:t>one step each time actor achieves a significant result or state change</a:t>
            </a:r>
          </a:p>
        </p:txBody>
      </p:sp>
      <p:sp>
        <p:nvSpPr>
          <p:cNvPr id="67592" name="Rectangle 38"/>
          <p:cNvSpPr>
            <a:spLocks noChangeArrowheads="1"/>
          </p:cNvSpPr>
          <p:nvPr/>
        </p:nvSpPr>
        <p:spPr bwMode="auto">
          <a:xfrm>
            <a:off x="2703605" y="1178672"/>
            <a:ext cx="8731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defRPr/>
            </a:pPr>
            <a:r>
              <a:rPr lang="en-US" sz="1600" b="1" i="1">
                <a:solidFill>
                  <a:srgbClr val="FFFFFF"/>
                </a:solidFill>
                <a:latin typeface="Arial" charset="0"/>
                <a:ea typeface="ＭＳ Ｐゴシック" charset="0"/>
              </a:rPr>
              <a:t>Level</a:t>
            </a:r>
          </a:p>
        </p:txBody>
      </p:sp>
      <p:sp>
        <p:nvSpPr>
          <p:cNvPr id="67593" name="Rectangle 39"/>
          <p:cNvSpPr>
            <a:spLocks noChangeArrowheads="1"/>
          </p:cNvSpPr>
          <p:nvPr/>
        </p:nvSpPr>
        <p:spPr bwMode="auto">
          <a:xfrm>
            <a:off x="4430713" y="1178672"/>
            <a:ext cx="1219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defRPr/>
            </a:pPr>
            <a:r>
              <a:rPr lang="en-US" sz="1600" b="1" i="1">
                <a:solidFill>
                  <a:srgbClr val="FFFFFF"/>
                </a:solidFill>
                <a:latin typeface="Arial" charset="0"/>
                <a:ea typeface="ＭＳ Ｐゴシック" charset="0"/>
              </a:rPr>
              <a:t>Definition</a:t>
            </a:r>
          </a:p>
        </p:txBody>
      </p:sp>
      <p:sp>
        <p:nvSpPr>
          <p:cNvPr id="67594" name="Rectangle 40"/>
          <p:cNvSpPr>
            <a:spLocks noChangeArrowheads="1"/>
          </p:cNvSpPr>
          <p:nvPr/>
        </p:nvSpPr>
        <p:spPr bwMode="auto">
          <a:xfrm>
            <a:off x="6488113" y="1178672"/>
            <a:ext cx="1219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defRPr/>
            </a:pPr>
            <a:r>
              <a:rPr lang="en-US" sz="1600" b="1" i="1">
                <a:solidFill>
                  <a:srgbClr val="FFFFFF"/>
                </a:solidFill>
                <a:latin typeface="Arial" charset="0"/>
                <a:ea typeface="ＭＳ Ｐゴシック" charset="0"/>
              </a:rPr>
              <a:t>Emphasis</a:t>
            </a:r>
          </a:p>
        </p:txBody>
      </p:sp>
      <p:sp>
        <p:nvSpPr>
          <p:cNvPr id="67595" name="Rectangle 41"/>
          <p:cNvSpPr>
            <a:spLocks noChangeArrowheads="1"/>
          </p:cNvSpPr>
          <p:nvPr/>
        </p:nvSpPr>
        <p:spPr bwMode="auto">
          <a:xfrm>
            <a:off x="2144713" y="1178856"/>
            <a:ext cx="7924800" cy="301765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67596" name="Oval 42"/>
          <p:cNvSpPr>
            <a:spLocks noChangeArrowheads="1"/>
          </p:cNvSpPr>
          <p:nvPr/>
        </p:nvSpPr>
        <p:spPr bwMode="auto">
          <a:xfrm>
            <a:off x="1882777" y="2860018"/>
            <a:ext cx="460375" cy="409575"/>
          </a:xfrm>
          <a:prstGeom prst="ellipse">
            <a:avLst/>
          </a:prstGeom>
          <a:solidFill>
            <a:srgbClr val="99FF66"/>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200" b="1">
                <a:solidFill>
                  <a:srgbClr val="000000"/>
                </a:solidFill>
                <a:latin typeface="Arial" charset="0"/>
                <a:ea typeface="ＭＳ Ｐゴシック" charset="0"/>
              </a:rPr>
              <a:t>2</a:t>
            </a:r>
          </a:p>
        </p:txBody>
      </p:sp>
      <p:grpSp>
        <p:nvGrpSpPr>
          <p:cNvPr id="126989" name="Group 44"/>
          <p:cNvGrpSpPr>
            <a:grpSpLocks/>
          </p:cNvGrpSpPr>
          <p:nvPr/>
        </p:nvGrpSpPr>
        <p:grpSpPr bwMode="auto">
          <a:xfrm>
            <a:off x="4049713" y="1178856"/>
            <a:ext cx="4038600" cy="3002658"/>
            <a:chOff x="1584" y="680"/>
            <a:chExt cx="2544" cy="3552"/>
          </a:xfrm>
        </p:grpSpPr>
        <p:sp>
          <p:nvSpPr>
            <p:cNvPr id="67615" name="Line 45"/>
            <p:cNvSpPr>
              <a:spLocks noChangeShapeType="1"/>
            </p:cNvSpPr>
            <p:nvPr/>
          </p:nvSpPr>
          <p:spPr bwMode="auto">
            <a:xfrm>
              <a:off x="1584" y="680"/>
              <a:ext cx="0" cy="35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67616" name="Line 46"/>
            <p:cNvSpPr>
              <a:spLocks noChangeShapeType="1"/>
            </p:cNvSpPr>
            <p:nvPr/>
          </p:nvSpPr>
          <p:spPr bwMode="auto">
            <a:xfrm>
              <a:off x="3036" y="680"/>
              <a:ext cx="0" cy="35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67617" name="Line 47"/>
            <p:cNvSpPr>
              <a:spLocks noChangeShapeType="1"/>
            </p:cNvSpPr>
            <p:nvPr/>
          </p:nvSpPr>
          <p:spPr bwMode="auto">
            <a:xfrm>
              <a:off x="4128" y="680"/>
              <a:ext cx="0" cy="35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grpSp>
      <p:sp>
        <p:nvSpPr>
          <p:cNvPr id="67599" name="Rectangle 48"/>
          <p:cNvSpPr>
            <a:spLocks noChangeArrowheads="1"/>
          </p:cNvSpPr>
          <p:nvPr/>
        </p:nvSpPr>
        <p:spPr bwMode="auto">
          <a:xfrm>
            <a:off x="8697913" y="1178672"/>
            <a:ext cx="7620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defRPr/>
            </a:pPr>
            <a:r>
              <a:rPr lang="en-US" sz="1600" b="1" i="1">
                <a:solidFill>
                  <a:srgbClr val="FFFFFF"/>
                </a:solidFill>
                <a:latin typeface="Arial" charset="0"/>
                <a:ea typeface="ＭＳ Ｐゴシック" charset="0"/>
              </a:rPr>
              <a:t>Notes</a:t>
            </a:r>
          </a:p>
        </p:txBody>
      </p:sp>
      <p:sp>
        <p:nvSpPr>
          <p:cNvPr id="67600" name="Rectangle 49"/>
          <p:cNvSpPr>
            <a:spLocks noChangeArrowheads="1"/>
          </p:cNvSpPr>
          <p:nvPr/>
        </p:nvSpPr>
        <p:spPr bwMode="auto">
          <a:xfrm>
            <a:off x="8088349" y="1178672"/>
            <a:ext cx="479425" cy="38100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4000">
              <a:solidFill>
                <a:srgbClr val="000000"/>
              </a:solidFill>
              <a:latin typeface="Arial" charset="0"/>
              <a:ea typeface="ＭＳ Ｐゴシック" charset="0"/>
            </a:endParaRPr>
          </a:p>
        </p:txBody>
      </p:sp>
      <p:sp>
        <p:nvSpPr>
          <p:cNvPr id="126992" name="Freeform 50"/>
          <p:cNvSpPr>
            <a:spLocks/>
          </p:cNvSpPr>
          <p:nvPr/>
        </p:nvSpPr>
        <p:spPr bwMode="auto">
          <a:xfrm>
            <a:off x="8201027" y="1216955"/>
            <a:ext cx="268287" cy="295275"/>
          </a:xfrm>
          <a:custGeom>
            <a:avLst/>
            <a:gdLst>
              <a:gd name="T0" fmla="*/ 2147483647 w 14520"/>
              <a:gd name="T1" fmla="*/ 2147483647 h 15978"/>
              <a:gd name="T2" fmla="*/ 2147483647 w 14520"/>
              <a:gd name="T3" fmla="*/ 2147483647 h 15978"/>
              <a:gd name="T4" fmla="*/ 2147483647 w 14520"/>
              <a:gd name="T5" fmla="*/ 2147483647 h 15978"/>
              <a:gd name="T6" fmla="*/ 2147483647 w 14520"/>
              <a:gd name="T7" fmla="*/ 2147483647 h 15978"/>
              <a:gd name="T8" fmla="*/ 2147483647 w 14520"/>
              <a:gd name="T9" fmla="*/ 2147483647 h 15978"/>
              <a:gd name="T10" fmla="*/ 2147483647 w 14520"/>
              <a:gd name="T11" fmla="*/ 2147483647 h 15978"/>
              <a:gd name="T12" fmla="*/ 2147483647 w 14520"/>
              <a:gd name="T13" fmla="*/ 2147483647 h 15978"/>
              <a:gd name="T14" fmla="*/ 2147483647 w 14520"/>
              <a:gd name="T15" fmla="*/ 0 h 15978"/>
              <a:gd name="T16" fmla="*/ 2147483647 w 14520"/>
              <a:gd name="T17" fmla="*/ 2147483647 h 15978"/>
              <a:gd name="T18" fmla="*/ 2147483647 w 14520"/>
              <a:gd name="T19" fmla="*/ 2147483647 h 15978"/>
              <a:gd name="T20" fmla="*/ 2147483647 w 14520"/>
              <a:gd name="T21" fmla="*/ 2147483647 h 15978"/>
              <a:gd name="T22" fmla="*/ 2147483647 w 14520"/>
              <a:gd name="T23" fmla="*/ 2147483647 h 15978"/>
              <a:gd name="T24" fmla="*/ 2147483647 w 14520"/>
              <a:gd name="T25" fmla="*/ 2147483647 h 15978"/>
              <a:gd name="T26" fmla="*/ 2147483647 w 14520"/>
              <a:gd name="T27" fmla="*/ 2147483647 h 15978"/>
              <a:gd name="T28" fmla="*/ 2147483647 w 14520"/>
              <a:gd name="T29" fmla="*/ 2147483647 h 15978"/>
              <a:gd name="T30" fmla="*/ 2147483647 w 14520"/>
              <a:gd name="T31" fmla="*/ 2147483647 h 15978"/>
              <a:gd name="T32" fmla="*/ 2147483647 w 14520"/>
              <a:gd name="T33" fmla="*/ 2147483647 h 15978"/>
              <a:gd name="T34" fmla="*/ 2147483647 w 14520"/>
              <a:gd name="T35" fmla="*/ 2147483647 h 15978"/>
              <a:gd name="T36" fmla="*/ 2147483647 w 14520"/>
              <a:gd name="T37" fmla="*/ 2147483647 h 15978"/>
              <a:gd name="T38" fmla="*/ 2147483647 w 14520"/>
              <a:gd name="T39" fmla="*/ 2147483647 h 15978"/>
              <a:gd name="T40" fmla="*/ 2147483647 w 14520"/>
              <a:gd name="T41" fmla="*/ 2147483647 h 15978"/>
              <a:gd name="T42" fmla="*/ 2147483647 w 14520"/>
              <a:gd name="T43" fmla="*/ 2147483647 h 15978"/>
              <a:gd name="T44" fmla="*/ 2147483647 w 14520"/>
              <a:gd name="T45" fmla="*/ 2147483647 h 15978"/>
              <a:gd name="T46" fmla="*/ 2147483647 w 14520"/>
              <a:gd name="T47" fmla="*/ 2147483647 h 15978"/>
              <a:gd name="T48" fmla="*/ 2147483647 w 14520"/>
              <a:gd name="T49" fmla="*/ 2147483647 h 15978"/>
              <a:gd name="T50" fmla="*/ 2147483647 w 14520"/>
              <a:gd name="T51" fmla="*/ 2147483647 h 15978"/>
              <a:gd name="T52" fmla="*/ 2147483647 w 14520"/>
              <a:gd name="T53" fmla="*/ 2147483647 h 15978"/>
              <a:gd name="T54" fmla="*/ 2147483647 w 14520"/>
              <a:gd name="T55" fmla="*/ 2147483647 h 15978"/>
              <a:gd name="T56" fmla="*/ 2147483647 w 14520"/>
              <a:gd name="T57" fmla="*/ 2147483647 h 15978"/>
              <a:gd name="T58" fmla="*/ 2147483647 w 14520"/>
              <a:gd name="T59" fmla="*/ 2147483647 h 15978"/>
              <a:gd name="T60" fmla="*/ 2147483647 w 14520"/>
              <a:gd name="T61" fmla="*/ 2147483647 h 15978"/>
              <a:gd name="T62" fmla="*/ 2147483647 w 14520"/>
              <a:gd name="T63" fmla="*/ 2147483647 h 15978"/>
              <a:gd name="T64" fmla="*/ 2147483647 w 14520"/>
              <a:gd name="T65" fmla="*/ 2147483647 h 15978"/>
              <a:gd name="T66" fmla="*/ 2147483647 w 14520"/>
              <a:gd name="T67" fmla="*/ 2147483647 h 15978"/>
              <a:gd name="T68" fmla="*/ 2147483647 w 14520"/>
              <a:gd name="T69" fmla="*/ 2147483647 h 15978"/>
              <a:gd name="T70" fmla="*/ 2147483647 w 14520"/>
              <a:gd name="T71" fmla="*/ 2147483647 h 15978"/>
              <a:gd name="T72" fmla="*/ 2147483647 w 14520"/>
              <a:gd name="T73" fmla="*/ 2147483647 h 15978"/>
              <a:gd name="T74" fmla="*/ 2147483647 w 14520"/>
              <a:gd name="T75" fmla="*/ 2147483647 h 15978"/>
              <a:gd name="T76" fmla="*/ 2147483647 w 14520"/>
              <a:gd name="T77" fmla="*/ 2147483647 h 15978"/>
              <a:gd name="T78" fmla="*/ 2147483647 w 14520"/>
              <a:gd name="T79" fmla="*/ 2147483647 h 15978"/>
              <a:gd name="T80" fmla="*/ 2147483647 w 14520"/>
              <a:gd name="T81" fmla="*/ 2147483647 h 15978"/>
              <a:gd name="T82" fmla="*/ 2147483647 w 14520"/>
              <a:gd name="T83" fmla="*/ 2147483647 h 15978"/>
              <a:gd name="T84" fmla="*/ 2147483647 w 14520"/>
              <a:gd name="T85" fmla="*/ 2147483647 h 15978"/>
              <a:gd name="T86" fmla="*/ 2147483647 w 14520"/>
              <a:gd name="T87" fmla="*/ 2147483647 h 15978"/>
              <a:gd name="T88" fmla="*/ 2147483647 w 14520"/>
              <a:gd name="T89" fmla="*/ 2147483647 h 15978"/>
              <a:gd name="T90" fmla="*/ 2147483647 w 14520"/>
              <a:gd name="T91" fmla="*/ 2147483647 h 15978"/>
              <a:gd name="T92" fmla="*/ 2147483647 w 14520"/>
              <a:gd name="T93" fmla="*/ 2147483647 h 15978"/>
              <a:gd name="T94" fmla="*/ 2147483647 w 14520"/>
              <a:gd name="T95" fmla="*/ 2147483647 h 15978"/>
              <a:gd name="T96" fmla="*/ 2147483647 w 14520"/>
              <a:gd name="T97" fmla="*/ 2147483647 h 15978"/>
              <a:gd name="T98" fmla="*/ 2147483647 w 14520"/>
              <a:gd name="T99" fmla="*/ 2147483647 h 15978"/>
              <a:gd name="T100" fmla="*/ 2147483647 w 14520"/>
              <a:gd name="T101" fmla="*/ 2147483647 h 15978"/>
              <a:gd name="T102" fmla="*/ 2147483647 w 14520"/>
              <a:gd name="T103" fmla="*/ 2147483647 h 15978"/>
              <a:gd name="T104" fmla="*/ 2147483647 w 14520"/>
              <a:gd name="T105" fmla="*/ 2147483647 h 15978"/>
              <a:gd name="T106" fmla="*/ 2147483647 w 14520"/>
              <a:gd name="T107" fmla="*/ 2147483647 h 15978"/>
              <a:gd name="T108" fmla="*/ 2147483647 w 14520"/>
              <a:gd name="T109" fmla="*/ 2147483647 h 15978"/>
              <a:gd name="T110" fmla="*/ 2147483647 w 14520"/>
              <a:gd name="T111" fmla="*/ 2147483647 h 15978"/>
              <a:gd name="T112" fmla="*/ 2147483647 w 14520"/>
              <a:gd name="T113" fmla="*/ 2147483647 h 15978"/>
              <a:gd name="T114" fmla="*/ 2147483647 w 14520"/>
              <a:gd name="T115" fmla="*/ 2147483647 h 15978"/>
              <a:gd name="T116" fmla="*/ 2147483647 w 14520"/>
              <a:gd name="T117" fmla="*/ 2147483647 h 15978"/>
              <a:gd name="T118" fmla="*/ 2147483647 w 14520"/>
              <a:gd name="T119" fmla="*/ 2147483647 h 15978"/>
              <a:gd name="T120" fmla="*/ 2147483647 w 14520"/>
              <a:gd name="T121" fmla="*/ 2147483647 h 159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520" h="15978">
                <a:moveTo>
                  <a:pt x="5084" y="10314"/>
                </a:moveTo>
                <a:lnTo>
                  <a:pt x="5162" y="10277"/>
                </a:lnTo>
                <a:lnTo>
                  <a:pt x="5272" y="10185"/>
                </a:lnTo>
                <a:lnTo>
                  <a:pt x="5411" y="10043"/>
                </a:lnTo>
                <a:lnTo>
                  <a:pt x="5577" y="9854"/>
                </a:lnTo>
                <a:lnTo>
                  <a:pt x="5770" y="9622"/>
                </a:lnTo>
                <a:lnTo>
                  <a:pt x="5986" y="9350"/>
                </a:lnTo>
                <a:lnTo>
                  <a:pt x="6223" y="9041"/>
                </a:lnTo>
                <a:lnTo>
                  <a:pt x="6481" y="8700"/>
                </a:lnTo>
                <a:lnTo>
                  <a:pt x="6757" y="8329"/>
                </a:lnTo>
                <a:lnTo>
                  <a:pt x="7047" y="7934"/>
                </a:lnTo>
                <a:lnTo>
                  <a:pt x="7353" y="7516"/>
                </a:lnTo>
                <a:lnTo>
                  <a:pt x="7670" y="7080"/>
                </a:lnTo>
                <a:lnTo>
                  <a:pt x="7997" y="6629"/>
                </a:lnTo>
                <a:lnTo>
                  <a:pt x="8333" y="6167"/>
                </a:lnTo>
                <a:lnTo>
                  <a:pt x="8675" y="5697"/>
                </a:lnTo>
                <a:lnTo>
                  <a:pt x="9021" y="5224"/>
                </a:lnTo>
                <a:lnTo>
                  <a:pt x="9370" y="4750"/>
                </a:lnTo>
                <a:lnTo>
                  <a:pt x="9719" y="4279"/>
                </a:lnTo>
                <a:lnTo>
                  <a:pt x="10067" y="3815"/>
                </a:lnTo>
                <a:lnTo>
                  <a:pt x="10412" y="3361"/>
                </a:lnTo>
                <a:lnTo>
                  <a:pt x="10751" y="2922"/>
                </a:lnTo>
                <a:lnTo>
                  <a:pt x="11083" y="2500"/>
                </a:lnTo>
                <a:lnTo>
                  <a:pt x="11406" y="2099"/>
                </a:lnTo>
                <a:lnTo>
                  <a:pt x="11716" y="1723"/>
                </a:lnTo>
                <a:lnTo>
                  <a:pt x="12015" y="1374"/>
                </a:lnTo>
                <a:lnTo>
                  <a:pt x="12299" y="1058"/>
                </a:lnTo>
                <a:lnTo>
                  <a:pt x="12567" y="777"/>
                </a:lnTo>
                <a:lnTo>
                  <a:pt x="12814" y="535"/>
                </a:lnTo>
                <a:lnTo>
                  <a:pt x="13041" y="336"/>
                </a:lnTo>
                <a:lnTo>
                  <a:pt x="13247" y="183"/>
                </a:lnTo>
                <a:lnTo>
                  <a:pt x="13427" y="80"/>
                </a:lnTo>
                <a:lnTo>
                  <a:pt x="13581" y="30"/>
                </a:lnTo>
                <a:lnTo>
                  <a:pt x="13636" y="22"/>
                </a:lnTo>
                <a:lnTo>
                  <a:pt x="13688" y="15"/>
                </a:lnTo>
                <a:lnTo>
                  <a:pt x="13737" y="8"/>
                </a:lnTo>
                <a:lnTo>
                  <a:pt x="13783" y="4"/>
                </a:lnTo>
                <a:lnTo>
                  <a:pt x="13826" y="1"/>
                </a:lnTo>
                <a:lnTo>
                  <a:pt x="13865" y="0"/>
                </a:lnTo>
                <a:lnTo>
                  <a:pt x="13904" y="0"/>
                </a:lnTo>
                <a:lnTo>
                  <a:pt x="13938" y="2"/>
                </a:lnTo>
                <a:lnTo>
                  <a:pt x="13970" y="6"/>
                </a:lnTo>
                <a:lnTo>
                  <a:pt x="14000" y="12"/>
                </a:lnTo>
                <a:lnTo>
                  <a:pt x="14027" y="19"/>
                </a:lnTo>
                <a:lnTo>
                  <a:pt x="14054" y="27"/>
                </a:lnTo>
                <a:lnTo>
                  <a:pt x="14077" y="38"/>
                </a:lnTo>
                <a:lnTo>
                  <a:pt x="14099" y="50"/>
                </a:lnTo>
                <a:lnTo>
                  <a:pt x="14119" y="64"/>
                </a:lnTo>
                <a:lnTo>
                  <a:pt x="14137" y="80"/>
                </a:lnTo>
                <a:lnTo>
                  <a:pt x="14154" y="98"/>
                </a:lnTo>
                <a:lnTo>
                  <a:pt x="14169" y="118"/>
                </a:lnTo>
                <a:lnTo>
                  <a:pt x="14183" y="140"/>
                </a:lnTo>
                <a:lnTo>
                  <a:pt x="14195" y="164"/>
                </a:lnTo>
                <a:lnTo>
                  <a:pt x="14207" y="192"/>
                </a:lnTo>
                <a:lnTo>
                  <a:pt x="14219" y="220"/>
                </a:lnTo>
                <a:lnTo>
                  <a:pt x="14229" y="251"/>
                </a:lnTo>
                <a:lnTo>
                  <a:pt x="14238" y="284"/>
                </a:lnTo>
                <a:lnTo>
                  <a:pt x="14246" y="321"/>
                </a:lnTo>
                <a:lnTo>
                  <a:pt x="14255" y="358"/>
                </a:lnTo>
                <a:lnTo>
                  <a:pt x="14262" y="398"/>
                </a:lnTo>
                <a:lnTo>
                  <a:pt x="14270" y="441"/>
                </a:lnTo>
                <a:lnTo>
                  <a:pt x="14284" y="535"/>
                </a:lnTo>
                <a:lnTo>
                  <a:pt x="14299" y="638"/>
                </a:lnTo>
                <a:lnTo>
                  <a:pt x="14520" y="2062"/>
                </a:lnTo>
                <a:lnTo>
                  <a:pt x="14514" y="2143"/>
                </a:lnTo>
                <a:lnTo>
                  <a:pt x="14476" y="2264"/>
                </a:lnTo>
                <a:lnTo>
                  <a:pt x="14408" y="2422"/>
                </a:lnTo>
                <a:lnTo>
                  <a:pt x="14311" y="2615"/>
                </a:lnTo>
                <a:lnTo>
                  <a:pt x="14187" y="2841"/>
                </a:lnTo>
                <a:lnTo>
                  <a:pt x="14038" y="3097"/>
                </a:lnTo>
                <a:lnTo>
                  <a:pt x="13866" y="3382"/>
                </a:lnTo>
                <a:lnTo>
                  <a:pt x="13672" y="3693"/>
                </a:lnTo>
                <a:lnTo>
                  <a:pt x="13457" y="4028"/>
                </a:lnTo>
                <a:lnTo>
                  <a:pt x="13225" y="4386"/>
                </a:lnTo>
                <a:lnTo>
                  <a:pt x="12975" y="4762"/>
                </a:lnTo>
                <a:lnTo>
                  <a:pt x="12710" y="5156"/>
                </a:lnTo>
                <a:lnTo>
                  <a:pt x="12432" y="5565"/>
                </a:lnTo>
                <a:lnTo>
                  <a:pt x="12142" y="5987"/>
                </a:lnTo>
                <a:lnTo>
                  <a:pt x="11842" y="6420"/>
                </a:lnTo>
                <a:lnTo>
                  <a:pt x="11534" y="6862"/>
                </a:lnTo>
                <a:lnTo>
                  <a:pt x="11219" y="7310"/>
                </a:lnTo>
                <a:lnTo>
                  <a:pt x="10900" y="7763"/>
                </a:lnTo>
                <a:lnTo>
                  <a:pt x="10577" y="8216"/>
                </a:lnTo>
                <a:lnTo>
                  <a:pt x="10252" y="8670"/>
                </a:lnTo>
                <a:lnTo>
                  <a:pt x="9927" y="9121"/>
                </a:lnTo>
                <a:lnTo>
                  <a:pt x="9604" y="9569"/>
                </a:lnTo>
                <a:lnTo>
                  <a:pt x="9284" y="10009"/>
                </a:lnTo>
                <a:lnTo>
                  <a:pt x="8969" y="10440"/>
                </a:lnTo>
                <a:lnTo>
                  <a:pt x="8661" y="10860"/>
                </a:lnTo>
                <a:lnTo>
                  <a:pt x="8362" y="11266"/>
                </a:lnTo>
                <a:lnTo>
                  <a:pt x="8073" y="11658"/>
                </a:lnTo>
                <a:lnTo>
                  <a:pt x="7796" y="12030"/>
                </a:lnTo>
                <a:lnTo>
                  <a:pt x="7532" y="12383"/>
                </a:lnTo>
                <a:lnTo>
                  <a:pt x="7283" y="12715"/>
                </a:lnTo>
                <a:lnTo>
                  <a:pt x="7051" y="13021"/>
                </a:lnTo>
                <a:lnTo>
                  <a:pt x="6838" y="13300"/>
                </a:lnTo>
                <a:lnTo>
                  <a:pt x="6630" y="13568"/>
                </a:lnTo>
                <a:lnTo>
                  <a:pt x="6350" y="13932"/>
                </a:lnTo>
                <a:lnTo>
                  <a:pt x="6189" y="14139"/>
                </a:lnTo>
                <a:lnTo>
                  <a:pt x="6019" y="14353"/>
                </a:lnTo>
                <a:lnTo>
                  <a:pt x="5931" y="14463"/>
                </a:lnTo>
                <a:lnTo>
                  <a:pt x="5840" y="14574"/>
                </a:lnTo>
                <a:lnTo>
                  <a:pt x="5750" y="14683"/>
                </a:lnTo>
                <a:lnTo>
                  <a:pt x="5657" y="14793"/>
                </a:lnTo>
                <a:lnTo>
                  <a:pt x="5564" y="14901"/>
                </a:lnTo>
                <a:lnTo>
                  <a:pt x="5471" y="15007"/>
                </a:lnTo>
                <a:lnTo>
                  <a:pt x="5377" y="15111"/>
                </a:lnTo>
                <a:lnTo>
                  <a:pt x="5285" y="15212"/>
                </a:lnTo>
                <a:lnTo>
                  <a:pt x="5192" y="15308"/>
                </a:lnTo>
                <a:lnTo>
                  <a:pt x="5101" y="15401"/>
                </a:lnTo>
                <a:lnTo>
                  <a:pt x="5011" y="15488"/>
                </a:lnTo>
                <a:lnTo>
                  <a:pt x="4923" y="15571"/>
                </a:lnTo>
                <a:lnTo>
                  <a:pt x="4836" y="15646"/>
                </a:lnTo>
                <a:lnTo>
                  <a:pt x="4752" y="15716"/>
                </a:lnTo>
                <a:lnTo>
                  <a:pt x="4670" y="15777"/>
                </a:lnTo>
                <a:lnTo>
                  <a:pt x="4591" y="15831"/>
                </a:lnTo>
                <a:lnTo>
                  <a:pt x="4515" y="15876"/>
                </a:lnTo>
                <a:lnTo>
                  <a:pt x="4443" y="15912"/>
                </a:lnTo>
                <a:lnTo>
                  <a:pt x="4374" y="15938"/>
                </a:lnTo>
                <a:lnTo>
                  <a:pt x="4310" y="15954"/>
                </a:lnTo>
                <a:lnTo>
                  <a:pt x="4257" y="15962"/>
                </a:lnTo>
                <a:lnTo>
                  <a:pt x="4201" y="15968"/>
                </a:lnTo>
                <a:lnTo>
                  <a:pt x="4143" y="15973"/>
                </a:lnTo>
                <a:lnTo>
                  <a:pt x="4081" y="15976"/>
                </a:lnTo>
                <a:lnTo>
                  <a:pt x="4018" y="15978"/>
                </a:lnTo>
                <a:lnTo>
                  <a:pt x="3952" y="15977"/>
                </a:lnTo>
                <a:lnTo>
                  <a:pt x="3883" y="15975"/>
                </a:lnTo>
                <a:lnTo>
                  <a:pt x="3813" y="15970"/>
                </a:lnTo>
                <a:lnTo>
                  <a:pt x="3739" y="15964"/>
                </a:lnTo>
                <a:lnTo>
                  <a:pt x="3664" y="15953"/>
                </a:lnTo>
                <a:lnTo>
                  <a:pt x="3586" y="15941"/>
                </a:lnTo>
                <a:lnTo>
                  <a:pt x="3505" y="15926"/>
                </a:lnTo>
                <a:lnTo>
                  <a:pt x="3423" y="15908"/>
                </a:lnTo>
                <a:lnTo>
                  <a:pt x="3338" y="15887"/>
                </a:lnTo>
                <a:lnTo>
                  <a:pt x="3250" y="15862"/>
                </a:lnTo>
                <a:lnTo>
                  <a:pt x="3161" y="15833"/>
                </a:lnTo>
                <a:lnTo>
                  <a:pt x="3069" y="15800"/>
                </a:lnTo>
                <a:lnTo>
                  <a:pt x="2976" y="15764"/>
                </a:lnTo>
                <a:lnTo>
                  <a:pt x="2880" y="15724"/>
                </a:lnTo>
                <a:lnTo>
                  <a:pt x="2783" y="15679"/>
                </a:lnTo>
                <a:lnTo>
                  <a:pt x="2683" y="15629"/>
                </a:lnTo>
                <a:lnTo>
                  <a:pt x="2581" y="15576"/>
                </a:lnTo>
                <a:lnTo>
                  <a:pt x="2478" y="15517"/>
                </a:lnTo>
                <a:lnTo>
                  <a:pt x="2372" y="15452"/>
                </a:lnTo>
                <a:lnTo>
                  <a:pt x="2266" y="15384"/>
                </a:lnTo>
                <a:lnTo>
                  <a:pt x="2156" y="15309"/>
                </a:lnTo>
                <a:lnTo>
                  <a:pt x="2045" y="15229"/>
                </a:lnTo>
                <a:lnTo>
                  <a:pt x="1932" y="15142"/>
                </a:lnTo>
                <a:lnTo>
                  <a:pt x="1818" y="15051"/>
                </a:lnTo>
                <a:lnTo>
                  <a:pt x="1701" y="14953"/>
                </a:lnTo>
                <a:lnTo>
                  <a:pt x="1583" y="14848"/>
                </a:lnTo>
                <a:lnTo>
                  <a:pt x="1464" y="14738"/>
                </a:lnTo>
                <a:lnTo>
                  <a:pt x="1444" y="14711"/>
                </a:lnTo>
                <a:lnTo>
                  <a:pt x="1420" y="14671"/>
                </a:lnTo>
                <a:lnTo>
                  <a:pt x="1394" y="14618"/>
                </a:lnTo>
                <a:lnTo>
                  <a:pt x="1364" y="14552"/>
                </a:lnTo>
                <a:lnTo>
                  <a:pt x="1332" y="14474"/>
                </a:lnTo>
                <a:lnTo>
                  <a:pt x="1297" y="14383"/>
                </a:lnTo>
                <a:lnTo>
                  <a:pt x="1260" y="14283"/>
                </a:lnTo>
                <a:lnTo>
                  <a:pt x="1220" y="14170"/>
                </a:lnTo>
                <a:lnTo>
                  <a:pt x="1178" y="14047"/>
                </a:lnTo>
                <a:lnTo>
                  <a:pt x="1135" y="13914"/>
                </a:lnTo>
                <a:lnTo>
                  <a:pt x="1089" y="13771"/>
                </a:lnTo>
                <a:lnTo>
                  <a:pt x="1042" y="13620"/>
                </a:lnTo>
                <a:lnTo>
                  <a:pt x="994" y="13460"/>
                </a:lnTo>
                <a:lnTo>
                  <a:pt x="945" y="13291"/>
                </a:lnTo>
                <a:lnTo>
                  <a:pt x="894" y="13115"/>
                </a:lnTo>
                <a:lnTo>
                  <a:pt x="843" y="12932"/>
                </a:lnTo>
                <a:lnTo>
                  <a:pt x="792" y="12742"/>
                </a:lnTo>
                <a:lnTo>
                  <a:pt x="739" y="12545"/>
                </a:lnTo>
                <a:lnTo>
                  <a:pt x="687" y="12342"/>
                </a:lnTo>
                <a:lnTo>
                  <a:pt x="635" y="12135"/>
                </a:lnTo>
                <a:lnTo>
                  <a:pt x="582" y="11921"/>
                </a:lnTo>
                <a:lnTo>
                  <a:pt x="530" y="11704"/>
                </a:lnTo>
                <a:lnTo>
                  <a:pt x="479" y="11482"/>
                </a:lnTo>
                <a:lnTo>
                  <a:pt x="427" y="11256"/>
                </a:lnTo>
                <a:lnTo>
                  <a:pt x="378" y="11028"/>
                </a:lnTo>
                <a:lnTo>
                  <a:pt x="329" y="10796"/>
                </a:lnTo>
                <a:lnTo>
                  <a:pt x="282" y="10563"/>
                </a:lnTo>
                <a:lnTo>
                  <a:pt x="235" y="10326"/>
                </a:lnTo>
                <a:lnTo>
                  <a:pt x="190" y="10090"/>
                </a:lnTo>
                <a:lnTo>
                  <a:pt x="148" y="9851"/>
                </a:lnTo>
                <a:lnTo>
                  <a:pt x="107" y="9613"/>
                </a:lnTo>
                <a:lnTo>
                  <a:pt x="68" y="9374"/>
                </a:lnTo>
                <a:lnTo>
                  <a:pt x="49" y="9246"/>
                </a:lnTo>
                <a:lnTo>
                  <a:pt x="33" y="9126"/>
                </a:lnTo>
                <a:lnTo>
                  <a:pt x="21" y="9017"/>
                </a:lnTo>
                <a:lnTo>
                  <a:pt x="11" y="8914"/>
                </a:lnTo>
                <a:lnTo>
                  <a:pt x="4" y="8820"/>
                </a:lnTo>
                <a:lnTo>
                  <a:pt x="1" y="8734"/>
                </a:lnTo>
                <a:lnTo>
                  <a:pt x="0" y="8654"/>
                </a:lnTo>
                <a:lnTo>
                  <a:pt x="1" y="8582"/>
                </a:lnTo>
                <a:lnTo>
                  <a:pt x="5" y="8514"/>
                </a:lnTo>
                <a:lnTo>
                  <a:pt x="11" y="8453"/>
                </a:lnTo>
                <a:lnTo>
                  <a:pt x="20" y="8398"/>
                </a:lnTo>
                <a:lnTo>
                  <a:pt x="30" y="8345"/>
                </a:lnTo>
                <a:lnTo>
                  <a:pt x="43" y="8298"/>
                </a:lnTo>
                <a:lnTo>
                  <a:pt x="58" y="8254"/>
                </a:lnTo>
                <a:lnTo>
                  <a:pt x="74" y="8213"/>
                </a:lnTo>
                <a:lnTo>
                  <a:pt x="92" y="8175"/>
                </a:lnTo>
                <a:lnTo>
                  <a:pt x="112" y="8139"/>
                </a:lnTo>
                <a:lnTo>
                  <a:pt x="133" y="8105"/>
                </a:lnTo>
                <a:lnTo>
                  <a:pt x="155" y="8073"/>
                </a:lnTo>
                <a:lnTo>
                  <a:pt x="178" y="8039"/>
                </a:lnTo>
                <a:lnTo>
                  <a:pt x="228" y="7976"/>
                </a:lnTo>
                <a:lnTo>
                  <a:pt x="282" y="7909"/>
                </a:lnTo>
                <a:lnTo>
                  <a:pt x="310" y="7873"/>
                </a:lnTo>
                <a:lnTo>
                  <a:pt x="338" y="7835"/>
                </a:lnTo>
                <a:lnTo>
                  <a:pt x="366" y="7795"/>
                </a:lnTo>
                <a:lnTo>
                  <a:pt x="394" y="7750"/>
                </a:lnTo>
                <a:lnTo>
                  <a:pt x="423" y="7704"/>
                </a:lnTo>
                <a:lnTo>
                  <a:pt x="453" y="7653"/>
                </a:lnTo>
                <a:lnTo>
                  <a:pt x="482" y="7596"/>
                </a:lnTo>
                <a:lnTo>
                  <a:pt x="510" y="7536"/>
                </a:lnTo>
                <a:lnTo>
                  <a:pt x="556" y="7433"/>
                </a:lnTo>
                <a:lnTo>
                  <a:pt x="606" y="7337"/>
                </a:lnTo>
                <a:lnTo>
                  <a:pt x="658" y="7245"/>
                </a:lnTo>
                <a:lnTo>
                  <a:pt x="712" y="7159"/>
                </a:lnTo>
                <a:lnTo>
                  <a:pt x="771" y="7077"/>
                </a:lnTo>
                <a:lnTo>
                  <a:pt x="831" y="7000"/>
                </a:lnTo>
                <a:lnTo>
                  <a:pt x="892" y="6927"/>
                </a:lnTo>
                <a:lnTo>
                  <a:pt x="957" y="6860"/>
                </a:lnTo>
                <a:lnTo>
                  <a:pt x="1022" y="6796"/>
                </a:lnTo>
                <a:lnTo>
                  <a:pt x="1088" y="6737"/>
                </a:lnTo>
                <a:lnTo>
                  <a:pt x="1157" y="6682"/>
                </a:lnTo>
                <a:lnTo>
                  <a:pt x="1225" y="6630"/>
                </a:lnTo>
                <a:lnTo>
                  <a:pt x="1294" y="6583"/>
                </a:lnTo>
                <a:lnTo>
                  <a:pt x="1363" y="6539"/>
                </a:lnTo>
                <a:lnTo>
                  <a:pt x="1433" y="6498"/>
                </a:lnTo>
                <a:lnTo>
                  <a:pt x="1502" y="6461"/>
                </a:lnTo>
                <a:lnTo>
                  <a:pt x="1569" y="6427"/>
                </a:lnTo>
                <a:lnTo>
                  <a:pt x="1637" y="6396"/>
                </a:lnTo>
                <a:lnTo>
                  <a:pt x="1703" y="6368"/>
                </a:lnTo>
                <a:lnTo>
                  <a:pt x="1769" y="6342"/>
                </a:lnTo>
                <a:lnTo>
                  <a:pt x="1832" y="6319"/>
                </a:lnTo>
                <a:lnTo>
                  <a:pt x="1893" y="6299"/>
                </a:lnTo>
                <a:lnTo>
                  <a:pt x="1953" y="6281"/>
                </a:lnTo>
                <a:lnTo>
                  <a:pt x="2010" y="6265"/>
                </a:lnTo>
                <a:lnTo>
                  <a:pt x="2064" y="6251"/>
                </a:lnTo>
                <a:lnTo>
                  <a:pt x="2116" y="6238"/>
                </a:lnTo>
                <a:lnTo>
                  <a:pt x="2164" y="6228"/>
                </a:lnTo>
                <a:lnTo>
                  <a:pt x="2209" y="6219"/>
                </a:lnTo>
                <a:lnTo>
                  <a:pt x="2287" y="6205"/>
                </a:lnTo>
                <a:lnTo>
                  <a:pt x="2348" y="6194"/>
                </a:lnTo>
                <a:lnTo>
                  <a:pt x="2445" y="6183"/>
                </a:lnTo>
                <a:lnTo>
                  <a:pt x="2534" y="6178"/>
                </a:lnTo>
                <a:lnTo>
                  <a:pt x="2619" y="6181"/>
                </a:lnTo>
                <a:lnTo>
                  <a:pt x="2697" y="6191"/>
                </a:lnTo>
                <a:lnTo>
                  <a:pt x="2770" y="6208"/>
                </a:lnTo>
                <a:lnTo>
                  <a:pt x="2837" y="6231"/>
                </a:lnTo>
                <a:lnTo>
                  <a:pt x="2900" y="6259"/>
                </a:lnTo>
                <a:lnTo>
                  <a:pt x="2959" y="6294"/>
                </a:lnTo>
                <a:lnTo>
                  <a:pt x="3013" y="6334"/>
                </a:lnTo>
                <a:lnTo>
                  <a:pt x="3063" y="6381"/>
                </a:lnTo>
                <a:lnTo>
                  <a:pt x="3110" y="6432"/>
                </a:lnTo>
                <a:lnTo>
                  <a:pt x="3153" y="6488"/>
                </a:lnTo>
                <a:lnTo>
                  <a:pt x="3193" y="6550"/>
                </a:lnTo>
                <a:lnTo>
                  <a:pt x="3230" y="6616"/>
                </a:lnTo>
                <a:lnTo>
                  <a:pt x="3265" y="6686"/>
                </a:lnTo>
                <a:lnTo>
                  <a:pt x="3298" y="6760"/>
                </a:lnTo>
                <a:lnTo>
                  <a:pt x="3329" y="6838"/>
                </a:lnTo>
                <a:lnTo>
                  <a:pt x="3358" y="6920"/>
                </a:lnTo>
                <a:lnTo>
                  <a:pt x="3385" y="7005"/>
                </a:lnTo>
                <a:lnTo>
                  <a:pt x="3412" y="7093"/>
                </a:lnTo>
                <a:lnTo>
                  <a:pt x="3440" y="7184"/>
                </a:lnTo>
                <a:lnTo>
                  <a:pt x="3466" y="7277"/>
                </a:lnTo>
                <a:lnTo>
                  <a:pt x="3491" y="7374"/>
                </a:lnTo>
                <a:lnTo>
                  <a:pt x="3517" y="7472"/>
                </a:lnTo>
                <a:lnTo>
                  <a:pt x="3544" y="7572"/>
                </a:lnTo>
                <a:lnTo>
                  <a:pt x="3571" y="7675"/>
                </a:lnTo>
                <a:lnTo>
                  <a:pt x="3601" y="7778"/>
                </a:lnTo>
                <a:lnTo>
                  <a:pt x="3631" y="7883"/>
                </a:lnTo>
                <a:lnTo>
                  <a:pt x="3662" y="7989"/>
                </a:lnTo>
                <a:lnTo>
                  <a:pt x="3696" y="8096"/>
                </a:lnTo>
                <a:lnTo>
                  <a:pt x="3732" y="8202"/>
                </a:lnTo>
                <a:lnTo>
                  <a:pt x="3771" y="8310"/>
                </a:lnTo>
                <a:lnTo>
                  <a:pt x="3804" y="8408"/>
                </a:lnTo>
                <a:lnTo>
                  <a:pt x="3835" y="8504"/>
                </a:lnTo>
                <a:lnTo>
                  <a:pt x="3865" y="8602"/>
                </a:lnTo>
                <a:lnTo>
                  <a:pt x="3893" y="8700"/>
                </a:lnTo>
                <a:lnTo>
                  <a:pt x="3949" y="8892"/>
                </a:lnTo>
                <a:lnTo>
                  <a:pt x="4001" y="9080"/>
                </a:lnTo>
                <a:lnTo>
                  <a:pt x="4027" y="9172"/>
                </a:lnTo>
                <a:lnTo>
                  <a:pt x="4053" y="9262"/>
                </a:lnTo>
                <a:lnTo>
                  <a:pt x="4080" y="9350"/>
                </a:lnTo>
                <a:lnTo>
                  <a:pt x="4108" y="9436"/>
                </a:lnTo>
                <a:lnTo>
                  <a:pt x="4135" y="9520"/>
                </a:lnTo>
                <a:lnTo>
                  <a:pt x="4164" y="9600"/>
                </a:lnTo>
                <a:lnTo>
                  <a:pt x="4194" y="9678"/>
                </a:lnTo>
                <a:lnTo>
                  <a:pt x="4225" y="9752"/>
                </a:lnTo>
                <a:lnTo>
                  <a:pt x="4258" y="9824"/>
                </a:lnTo>
                <a:lnTo>
                  <a:pt x="4293" y="9891"/>
                </a:lnTo>
                <a:lnTo>
                  <a:pt x="4329" y="9955"/>
                </a:lnTo>
                <a:lnTo>
                  <a:pt x="4368" y="10014"/>
                </a:lnTo>
                <a:lnTo>
                  <a:pt x="4409" y="10069"/>
                </a:lnTo>
                <a:lnTo>
                  <a:pt x="4454" y="10120"/>
                </a:lnTo>
                <a:lnTo>
                  <a:pt x="4500" y="10165"/>
                </a:lnTo>
                <a:lnTo>
                  <a:pt x="4550" y="10205"/>
                </a:lnTo>
                <a:lnTo>
                  <a:pt x="4603" y="10241"/>
                </a:lnTo>
                <a:lnTo>
                  <a:pt x="4660" y="10270"/>
                </a:lnTo>
                <a:lnTo>
                  <a:pt x="4719" y="10293"/>
                </a:lnTo>
                <a:lnTo>
                  <a:pt x="4784" y="10310"/>
                </a:lnTo>
                <a:lnTo>
                  <a:pt x="4852" y="10321"/>
                </a:lnTo>
                <a:lnTo>
                  <a:pt x="4925" y="10326"/>
                </a:lnTo>
                <a:lnTo>
                  <a:pt x="5002" y="10324"/>
                </a:lnTo>
                <a:lnTo>
                  <a:pt x="5084" y="10314"/>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0" fontAlgn="base" hangingPunct="0">
              <a:lnSpc>
                <a:spcPct val="80000"/>
              </a:lnSpc>
              <a:spcBef>
                <a:spcPct val="32000"/>
              </a:spcBef>
              <a:spcAft>
                <a:spcPct val="0"/>
              </a:spcAft>
              <a:buClr>
                <a:srgbClr val="000000"/>
              </a:buClr>
              <a:buFontTx/>
              <a:buChar char="•"/>
            </a:pPr>
            <a:endParaRPr lang="en-US">
              <a:solidFill>
                <a:srgbClr val="000000"/>
              </a:solidFill>
              <a:latin typeface="Arial" charset="0"/>
              <a:ea typeface="ＭＳ Ｐゴシック" charset="0"/>
            </a:endParaRPr>
          </a:p>
        </p:txBody>
      </p:sp>
      <p:sp>
        <p:nvSpPr>
          <p:cNvPr id="1731635" name="AutoShape 51"/>
          <p:cNvSpPr>
            <a:spLocks noChangeArrowheads="1"/>
          </p:cNvSpPr>
          <p:nvPr/>
        </p:nvSpPr>
        <p:spPr bwMode="auto">
          <a:xfrm>
            <a:off x="2325688" y="2066085"/>
            <a:ext cx="1600200" cy="381000"/>
          </a:xfrm>
          <a:prstGeom prst="flowChartTerminator">
            <a:avLst/>
          </a:prstGeom>
          <a:solidFill>
            <a:srgbClr val="00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Hand-off</a:t>
            </a:r>
          </a:p>
        </p:txBody>
      </p:sp>
      <p:sp>
        <p:nvSpPr>
          <p:cNvPr id="67603" name="Oval 52"/>
          <p:cNvSpPr>
            <a:spLocks noChangeArrowheads="1"/>
          </p:cNvSpPr>
          <p:nvPr/>
        </p:nvSpPr>
        <p:spPr bwMode="auto">
          <a:xfrm>
            <a:off x="1882776" y="1624760"/>
            <a:ext cx="512762" cy="455612"/>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200" b="1">
                <a:solidFill>
                  <a:srgbClr val="000000"/>
                </a:solidFill>
                <a:latin typeface="Arial" charset="0"/>
                <a:ea typeface="ＭＳ Ｐゴシック" charset="0"/>
              </a:rPr>
              <a:t>1</a:t>
            </a:r>
          </a:p>
        </p:txBody>
      </p:sp>
      <p:sp>
        <p:nvSpPr>
          <p:cNvPr id="1731637" name="Rectangle 53"/>
          <p:cNvSpPr>
            <a:spLocks noChangeArrowheads="1"/>
          </p:cNvSpPr>
          <p:nvPr/>
        </p:nvSpPr>
        <p:spPr bwMode="auto">
          <a:xfrm>
            <a:off x="4041777" y="1597776"/>
            <a:ext cx="2160587"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buClr>
                <a:srgbClr val="000000"/>
              </a:buClr>
              <a:buFontTx/>
              <a:buChar char="•"/>
              <a:defRPr/>
            </a:pPr>
            <a:r>
              <a:rPr lang="en-US" sz="1400">
                <a:solidFill>
                  <a:srgbClr val="000000"/>
                </a:solidFill>
                <a:latin typeface="Arial" charset="0"/>
                <a:ea typeface="ＭＳ Ｐゴシック" charset="0"/>
              </a:rPr>
              <a:t>Draw one step (box) every time an actor continuously </a:t>
            </a:r>
            <a:r>
              <a:rPr lang="ja-JP" altLang="en-US" sz="1400">
                <a:solidFill>
                  <a:srgbClr val="000000"/>
                </a:solidFill>
                <a:latin typeface="Arial" charset="0"/>
                <a:ea typeface="ＭＳ Ｐゴシック" charset="0"/>
              </a:rPr>
              <a:t>“</a:t>
            </a:r>
            <a:r>
              <a:rPr lang="en-US" sz="1400">
                <a:solidFill>
                  <a:srgbClr val="000000"/>
                </a:solidFill>
                <a:latin typeface="Arial" charset="0"/>
                <a:ea typeface="ＭＳ Ｐゴシック" charset="0"/>
              </a:rPr>
              <a:t>holds the work,</a:t>
            </a:r>
            <a:r>
              <a:rPr lang="ja-JP" altLang="en-US" sz="1400">
                <a:solidFill>
                  <a:srgbClr val="000000"/>
                </a:solidFill>
                <a:latin typeface="Arial" charset="0"/>
                <a:ea typeface="ＭＳ Ｐゴシック" charset="0"/>
              </a:rPr>
              <a:t>”</a:t>
            </a:r>
            <a:r>
              <a:rPr lang="en-US" sz="1400">
                <a:solidFill>
                  <a:srgbClr val="000000"/>
                </a:solidFill>
                <a:latin typeface="Arial" charset="0"/>
                <a:ea typeface="ＭＳ Ｐゴシック" charset="0"/>
              </a:rPr>
              <a:t> no matter how much or little they do</a:t>
            </a:r>
          </a:p>
        </p:txBody>
      </p:sp>
      <p:sp>
        <p:nvSpPr>
          <p:cNvPr id="1731638" name="Rectangle 54"/>
          <p:cNvSpPr>
            <a:spLocks noChangeArrowheads="1"/>
          </p:cNvSpPr>
          <p:nvPr/>
        </p:nvSpPr>
        <p:spPr bwMode="auto">
          <a:xfrm>
            <a:off x="6624672" y="1635873"/>
            <a:ext cx="1209675" cy="1071563"/>
          </a:xfrm>
          <a:prstGeom prst="rect">
            <a:avLst/>
          </a:prstGeom>
          <a:solidFill>
            <a:srgbClr val="00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anchor="ctr" anchorCtr="1"/>
          <a:lstStyle/>
          <a:p>
            <a:pPr algn="ctr" eaLnBrk="0" fontAlgn="base" hangingPunct="0">
              <a:spcBef>
                <a:spcPct val="0"/>
              </a:spcBef>
              <a:spcAft>
                <a:spcPct val="0"/>
              </a:spcAft>
              <a:buClr>
                <a:srgbClr val="FF0066"/>
              </a:buClr>
              <a:buSzPct val="65000"/>
              <a:defRPr/>
            </a:pP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Who</a:t>
            </a:r>
            <a:r>
              <a:rPr lang="ja-JP" altLang="en-US" sz="1400" dirty="0">
                <a:solidFill>
                  <a:srgbClr val="000000"/>
                </a:solidFill>
                <a:latin typeface="Arial" charset="0"/>
                <a:ea typeface="ＭＳ Ｐゴシック" charset="0"/>
              </a:rPr>
              <a:t>”</a:t>
            </a:r>
            <a:r>
              <a:rPr lang="en-CA" altLang="ja-JP" sz="1400" dirty="0">
                <a:solidFill>
                  <a:srgbClr val="000000"/>
                </a:solidFill>
                <a:latin typeface="Arial" charset="0"/>
                <a:ea typeface="ＭＳ Ｐゴシック" charset="0"/>
              </a:rPr>
              <a:t>and “When”</a:t>
            </a:r>
            <a:r>
              <a:rPr lang="en-US" sz="1400" dirty="0">
                <a:solidFill>
                  <a:srgbClr val="000000"/>
                </a:solidFill>
                <a:latin typeface="Arial" charset="0"/>
                <a:ea typeface="ＭＳ Ｐゴシック" charset="0"/>
              </a:rPr>
              <a:t> - pattern of involvement</a:t>
            </a:r>
            <a:endParaRPr lang="en-US" sz="3200" i="1" dirty="0">
              <a:solidFill>
                <a:srgbClr val="000000"/>
              </a:solidFill>
              <a:latin typeface="Arial" charset="0"/>
              <a:ea typeface="ＭＳ Ｐゴシック" charset="0"/>
            </a:endParaRPr>
          </a:p>
        </p:txBody>
      </p:sp>
      <p:sp>
        <p:nvSpPr>
          <p:cNvPr id="1731642" name="Rectangle 58"/>
          <p:cNvSpPr>
            <a:spLocks noChangeArrowheads="1"/>
          </p:cNvSpPr>
          <p:nvPr/>
        </p:nvSpPr>
        <p:spPr bwMode="auto">
          <a:xfrm>
            <a:off x="8164574" y="1618410"/>
            <a:ext cx="179546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171450" indent="-171450" eaLnBrk="0" fontAlgn="base" hangingPunct="0">
              <a:spcBef>
                <a:spcPct val="0"/>
              </a:spcBef>
              <a:spcAft>
                <a:spcPct val="0"/>
              </a:spcAft>
              <a:buClr>
                <a:srgbClr val="000000"/>
              </a:buClr>
              <a:buFontTx/>
              <a:buChar char="•"/>
            </a:pPr>
            <a:r>
              <a:rPr lang="en-US" sz="1400" dirty="0">
                <a:solidFill>
                  <a:srgbClr val="000000"/>
                </a:solidFill>
                <a:latin typeface="Arial" charset="0"/>
                <a:ea typeface="ＭＳ Ｐゴシック" charset="0"/>
                <a:cs typeface="Times New Roman" charset="0"/>
              </a:rPr>
              <a:t>Sometimes this level of detail is enough to understand As-Is  process behaviour</a:t>
            </a:r>
            <a:endParaRPr lang="en-US" sz="1400" dirty="0">
              <a:solidFill>
                <a:srgbClr val="000000"/>
              </a:solidFill>
              <a:latin typeface="Arial" charset="0"/>
              <a:ea typeface="ＭＳ Ｐゴシック" charset="0"/>
            </a:endParaRPr>
          </a:p>
        </p:txBody>
      </p:sp>
      <p:sp>
        <p:nvSpPr>
          <p:cNvPr id="1731643" name="Rectangle 59"/>
          <p:cNvSpPr>
            <a:spLocks noChangeArrowheads="1"/>
          </p:cNvSpPr>
          <p:nvPr/>
        </p:nvSpPr>
        <p:spPr bwMode="auto">
          <a:xfrm>
            <a:off x="8164513" y="2840785"/>
            <a:ext cx="18494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171450" indent="-171450" eaLnBrk="0" fontAlgn="base" hangingPunct="0">
              <a:spcBef>
                <a:spcPct val="0"/>
              </a:spcBef>
              <a:spcAft>
                <a:spcPct val="0"/>
              </a:spcAft>
              <a:buClr>
                <a:srgbClr val="000000"/>
              </a:buClr>
              <a:buFontTx/>
              <a:buChar char="•"/>
            </a:pPr>
            <a:r>
              <a:rPr lang="en-US" sz="1400" dirty="0">
                <a:solidFill>
                  <a:srgbClr val="000000"/>
                </a:solidFill>
                <a:latin typeface="Arial" charset="0"/>
                <a:ea typeface="ＭＳ Ｐゴシック" charset="0"/>
                <a:cs typeface="Times New Roman" charset="0"/>
              </a:rPr>
              <a:t>Usually, we don</a:t>
            </a:r>
            <a:r>
              <a:rPr lang="uk-UA" altLang="ja-JP" sz="1400" dirty="0">
                <a:solidFill>
                  <a:srgbClr val="000000"/>
                </a:solidFill>
                <a:latin typeface="Arial" charset="0"/>
                <a:ea typeface="ＭＳ Ｐゴシック" charset="0"/>
                <a:cs typeface="Times New Roman" charset="0"/>
              </a:rPr>
              <a:t>'</a:t>
            </a:r>
            <a:r>
              <a:rPr lang="tr-TR" altLang="ja-JP" sz="1400" dirty="0">
                <a:solidFill>
                  <a:srgbClr val="000000"/>
                </a:solidFill>
                <a:latin typeface="Arial" charset="0"/>
                <a:ea typeface="ＭＳ Ｐゴシック" charset="0"/>
                <a:cs typeface="Times New Roman" charset="0"/>
              </a:rPr>
              <a:t>t</a:t>
            </a:r>
            <a:r>
              <a:rPr lang="en-US" altLang="ja-JP" sz="1400" dirty="0">
                <a:solidFill>
                  <a:srgbClr val="000000"/>
                </a:solidFill>
                <a:latin typeface="Arial" charset="0"/>
                <a:ea typeface="ＭＳ Ｐゴシック" charset="0"/>
                <a:cs typeface="Times New Roman" charset="0"/>
              </a:rPr>
              <a:t> go any further than this for the As-Is process</a:t>
            </a:r>
          </a:p>
          <a:p>
            <a:pPr marL="171450" indent="-171450" eaLnBrk="0" fontAlgn="base" hangingPunct="0">
              <a:spcBef>
                <a:spcPct val="0"/>
              </a:spcBef>
              <a:spcAft>
                <a:spcPct val="0"/>
              </a:spcAft>
              <a:buClr>
                <a:srgbClr val="000000"/>
              </a:buClr>
              <a:buFontTx/>
              <a:buChar char="•"/>
            </a:pPr>
            <a:r>
              <a:rPr lang="en-US" sz="1400" dirty="0">
                <a:solidFill>
                  <a:srgbClr val="000000"/>
                </a:solidFill>
                <a:latin typeface="Arial" charset="0"/>
                <a:ea typeface="ＭＳ Ｐゴシック" charset="0"/>
                <a:cs typeface="Times New Roman" charset="0"/>
              </a:rPr>
              <a:t>Also called a </a:t>
            </a:r>
            <a:r>
              <a:rPr lang="ja-JP" altLang="en-US" sz="1400" dirty="0">
                <a:solidFill>
                  <a:srgbClr val="000000"/>
                </a:solidFill>
                <a:latin typeface="Arial" charset="0"/>
                <a:ea typeface="ＭＳ Ｐゴシック" charset="0"/>
                <a:cs typeface="Times New Roman" charset="0"/>
              </a:rPr>
              <a:t>“</a:t>
            </a:r>
            <a:r>
              <a:rPr lang="en-US" altLang="ja-JP" sz="1400" dirty="0">
                <a:solidFill>
                  <a:srgbClr val="000000"/>
                </a:solidFill>
                <a:latin typeface="Arial" charset="0"/>
                <a:ea typeface="ＭＳ Ｐゴシック" charset="0"/>
                <a:cs typeface="Times New Roman" charset="0"/>
              </a:rPr>
              <a:t>Milestone</a:t>
            </a:r>
            <a:r>
              <a:rPr lang="ja-JP" altLang="en-US" sz="1400" dirty="0">
                <a:solidFill>
                  <a:srgbClr val="000000"/>
                </a:solidFill>
                <a:latin typeface="Arial" charset="0"/>
                <a:ea typeface="ＭＳ Ｐゴシック" charset="0"/>
                <a:cs typeface="Times New Roman" charset="0"/>
              </a:rPr>
              <a:t>”</a:t>
            </a:r>
            <a:r>
              <a:rPr lang="en-US" altLang="ja-JP" sz="1400" dirty="0">
                <a:solidFill>
                  <a:srgbClr val="000000"/>
                </a:solidFill>
                <a:latin typeface="Arial" charset="0"/>
                <a:ea typeface="ＭＳ Ｐゴシック" charset="0"/>
                <a:cs typeface="Times New Roman" charset="0"/>
              </a:rPr>
              <a:t> diagram</a:t>
            </a:r>
            <a:endParaRPr lang="en-US" sz="1400" dirty="0">
              <a:solidFill>
                <a:srgbClr val="000000"/>
              </a:solidFill>
              <a:latin typeface="Arial" charset="0"/>
              <a:ea typeface="ＭＳ Ｐゴシック" charset="0"/>
            </a:endParaRPr>
          </a:p>
        </p:txBody>
      </p:sp>
      <p:sp>
        <p:nvSpPr>
          <p:cNvPr id="1731644" name="Rectangle 60"/>
          <p:cNvSpPr>
            <a:spLocks noChangeArrowheads="1"/>
          </p:cNvSpPr>
          <p:nvPr/>
        </p:nvSpPr>
        <p:spPr bwMode="auto">
          <a:xfrm>
            <a:off x="6637430" y="2906055"/>
            <a:ext cx="1209675" cy="1071563"/>
          </a:xfrm>
          <a:prstGeom prst="rect">
            <a:avLst/>
          </a:prstGeom>
          <a:solidFill>
            <a:srgbClr val="99FF66"/>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anchor="ctr"/>
          <a:lstStyle/>
          <a:p>
            <a:pPr algn="ctr" eaLnBrk="0" fontAlgn="base" hangingPunct="0">
              <a:lnSpc>
                <a:spcPct val="80000"/>
              </a:lnSpc>
              <a:spcBef>
                <a:spcPct val="0"/>
              </a:spcBef>
              <a:spcAft>
                <a:spcPct val="0"/>
              </a:spcAft>
              <a:defRPr/>
            </a:pPr>
            <a:r>
              <a:rPr lang="ja-JP" altLang="en-US" sz="1400">
                <a:solidFill>
                  <a:srgbClr val="000000"/>
                </a:solidFill>
                <a:latin typeface="Arial" charset="0"/>
                <a:ea typeface="ＭＳ Ｐゴシック" charset="0"/>
              </a:rPr>
              <a:t>“</a:t>
            </a:r>
            <a:r>
              <a:rPr lang="en-US" sz="1400">
                <a:solidFill>
                  <a:srgbClr val="000000"/>
                </a:solidFill>
                <a:latin typeface="Arial" charset="0"/>
                <a:ea typeface="ＭＳ Ｐゴシック" charset="0"/>
              </a:rPr>
              <a:t>What</a:t>
            </a:r>
            <a:r>
              <a:rPr lang="ja-JP" altLang="en-US" sz="1400">
                <a:solidFill>
                  <a:srgbClr val="000000"/>
                </a:solidFill>
                <a:latin typeface="Arial" charset="0"/>
                <a:ea typeface="ＭＳ Ｐゴシック" charset="0"/>
              </a:rPr>
              <a:t>”</a:t>
            </a:r>
            <a:r>
              <a:rPr lang="en-US" sz="1400">
                <a:solidFill>
                  <a:srgbClr val="000000"/>
                </a:solidFill>
                <a:latin typeface="Arial" charset="0"/>
                <a:ea typeface="ＭＳ Ｐゴシック" charset="0"/>
              </a:rPr>
              <a:t> is actually achieved</a:t>
            </a:r>
          </a:p>
        </p:txBody>
      </p:sp>
      <p:sp>
        <p:nvSpPr>
          <p:cNvPr id="1731647" name="Rectangle 63"/>
          <p:cNvSpPr>
            <a:spLocks noChangeArrowheads="1"/>
          </p:cNvSpPr>
          <p:nvPr/>
        </p:nvSpPr>
        <p:spPr bwMode="auto">
          <a:xfrm>
            <a:off x="1997075" y="4750996"/>
            <a:ext cx="8197850" cy="83561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lnSpc>
                <a:spcPct val="85000"/>
              </a:lnSpc>
              <a:spcBef>
                <a:spcPct val="50000"/>
              </a:spcBef>
              <a:spcAft>
                <a:spcPct val="0"/>
              </a:spcAft>
              <a:buClr>
                <a:srgbClr val="CC3300"/>
              </a:buClr>
              <a:buSzPct val="125000"/>
              <a:defRPr/>
            </a:pPr>
            <a:r>
              <a:rPr lang="en-US" sz="2800" i="1" dirty="0">
                <a:solidFill>
                  <a:srgbClr val="000000"/>
                </a:solidFill>
                <a:latin typeface="Arial" charset="0"/>
                <a:ea typeface="ＭＳ Ｐゴシック" charset="0"/>
              </a:rPr>
              <a:t>The handoff-level diagram is </a:t>
            </a:r>
            <a:r>
              <a:rPr lang="en-US" sz="2800" i="1" u="sng" dirty="0">
                <a:solidFill>
                  <a:srgbClr val="000000"/>
                </a:solidFill>
                <a:latin typeface="Arial" charset="0"/>
                <a:ea typeface="ＭＳ Ｐゴシック" charset="0"/>
              </a:rPr>
              <a:t>critical</a:t>
            </a:r>
            <a:r>
              <a:rPr lang="en-US" sz="2800" i="1" dirty="0">
                <a:solidFill>
                  <a:srgbClr val="000000"/>
                </a:solidFill>
                <a:latin typeface="Arial" charset="0"/>
                <a:ea typeface="ＭＳ Ｐゴシック" charset="0"/>
              </a:rPr>
              <a:t> – ensures we discover the overall flow before diving into detail. </a:t>
            </a:r>
          </a:p>
        </p:txBody>
      </p:sp>
      <p:sp>
        <p:nvSpPr>
          <p:cNvPr id="2" name="Curved Right Arrow 1">
            <a:extLst>
              <a:ext uri="{FF2B5EF4-FFF2-40B4-BE49-F238E27FC236}">
                <a16:creationId xmlns:a16="http://schemas.microsoft.com/office/drawing/2014/main" id="{95AC1299-6042-9141-A408-05B68D8830BC}"/>
              </a:ext>
            </a:extLst>
          </p:cNvPr>
          <p:cNvSpPr/>
          <p:nvPr/>
        </p:nvSpPr>
        <p:spPr>
          <a:xfrm>
            <a:off x="1565910" y="1348740"/>
            <a:ext cx="431165" cy="109834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5629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31635"/>
                                        </p:tgtEl>
                                        <p:attrNameLst>
                                          <p:attrName>style.visibility</p:attrName>
                                        </p:attrNameLst>
                                      </p:cBhvr>
                                      <p:to>
                                        <p:strVal val="visible"/>
                                      </p:to>
                                    </p:set>
                                    <p:animEffect transition="in" filter="dissolve">
                                      <p:cBhvr>
                                        <p:cTn id="7" dur="500"/>
                                        <p:tgtEl>
                                          <p:spTgt spid="17316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31638"/>
                                        </p:tgtEl>
                                        <p:attrNameLst>
                                          <p:attrName>style.visibility</p:attrName>
                                        </p:attrNameLst>
                                      </p:cBhvr>
                                      <p:to>
                                        <p:strVal val="visible"/>
                                      </p:to>
                                    </p:set>
                                    <p:animEffect transition="in" filter="dissolve">
                                      <p:cBhvr>
                                        <p:cTn id="10" dur="500"/>
                                        <p:tgtEl>
                                          <p:spTgt spid="173163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31642"/>
                                        </p:tgtEl>
                                        <p:attrNameLst>
                                          <p:attrName>style.visibility</p:attrName>
                                        </p:attrNameLst>
                                      </p:cBhvr>
                                      <p:to>
                                        <p:strVal val="visible"/>
                                      </p:to>
                                    </p:set>
                                    <p:animEffect transition="in" filter="dissolve">
                                      <p:cBhvr>
                                        <p:cTn id="13" dur="500"/>
                                        <p:tgtEl>
                                          <p:spTgt spid="173164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31637"/>
                                        </p:tgtEl>
                                        <p:attrNameLst>
                                          <p:attrName>style.visibility</p:attrName>
                                        </p:attrNameLst>
                                      </p:cBhvr>
                                      <p:to>
                                        <p:strVal val="visible"/>
                                      </p:to>
                                    </p:set>
                                    <p:animEffect transition="in" filter="dissolve">
                                      <p:cBhvr>
                                        <p:cTn id="16" dur="500"/>
                                        <p:tgtEl>
                                          <p:spTgt spid="17316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31620"/>
                                        </p:tgtEl>
                                        <p:attrNameLst>
                                          <p:attrName>style.visibility</p:attrName>
                                        </p:attrNameLst>
                                      </p:cBhvr>
                                      <p:to>
                                        <p:strVal val="visible"/>
                                      </p:to>
                                    </p:set>
                                    <p:animEffect transition="in" filter="dissolve">
                                      <p:cBhvr>
                                        <p:cTn id="21" dur="500"/>
                                        <p:tgtEl>
                                          <p:spTgt spid="17316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31643"/>
                                        </p:tgtEl>
                                        <p:attrNameLst>
                                          <p:attrName>style.visibility</p:attrName>
                                        </p:attrNameLst>
                                      </p:cBhvr>
                                      <p:to>
                                        <p:strVal val="visible"/>
                                      </p:to>
                                    </p:set>
                                    <p:animEffect transition="in" filter="dissolve">
                                      <p:cBhvr>
                                        <p:cTn id="24" dur="500"/>
                                        <p:tgtEl>
                                          <p:spTgt spid="173164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31644"/>
                                        </p:tgtEl>
                                        <p:attrNameLst>
                                          <p:attrName>style.visibility</p:attrName>
                                        </p:attrNameLst>
                                      </p:cBhvr>
                                      <p:to>
                                        <p:strVal val="visible"/>
                                      </p:to>
                                    </p:set>
                                    <p:animEffect transition="in" filter="dissolve">
                                      <p:cBhvr>
                                        <p:cTn id="27" dur="500"/>
                                        <p:tgtEl>
                                          <p:spTgt spid="17316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731621"/>
                                        </p:tgtEl>
                                        <p:attrNameLst>
                                          <p:attrName>style.visibility</p:attrName>
                                        </p:attrNameLst>
                                      </p:cBhvr>
                                      <p:to>
                                        <p:strVal val="visible"/>
                                      </p:to>
                                    </p:set>
                                    <p:animEffect transition="in" filter="dissolve">
                                      <p:cBhvr>
                                        <p:cTn id="30" dur="500"/>
                                        <p:tgtEl>
                                          <p:spTgt spid="17316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31647"/>
                                        </p:tgtEl>
                                        <p:attrNameLst>
                                          <p:attrName>style.visibility</p:attrName>
                                        </p:attrNameLst>
                                      </p:cBhvr>
                                      <p:to>
                                        <p:strVal val="visible"/>
                                      </p:to>
                                    </p:set>
                                    <p:animEffect transition="in" filter="dissolve">
                                      <p:cBhvr>
                                        <p:cTn id="35" dur="500"/>
                                        <p:tgtEl>
                                          <p:spTgt spid="173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1620" grpId="0" animBg="1"/>
      <p:bldP spid="1731621" grpId="0"/>
      <p:bldP spid="1731635" grpId="0" animBg="1"/>
      <p:bldP spid="1731637" grpId="0"/>
      <p:bldP spid="1731638" grpId="0" animBg="1"/>
      <p:bldP spid="1731642" grpId="0"/>
      <p:bldP spid="1731643" grpId="0"/>
      <p:bldP spid="1731644" grpId="0" animBg="1"/>
      <p:bldP spid="173164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dirty="0"/>
              <a:t>What stands out on this minimalist Handoff Diagram?</a:t>
            </a:r>
          </a:p>
        </p:txBody>
      </p:sp>
      <p:pic>
        <p:nvPicPr>
          <p:cNvPr id="16" name="Picture 15" descr="forensic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9093" y="825500"/>
            <a:ext cx="7373815" cy="5207000"/>
          </a:xfrm>
          <a:prstGeom prst="rect">
            <a:avLst/>
          </a:prstGeom>
          <a:ln w="12700">
            <a:solidFill>
              <a:schemeClr val="tx1"/>
            </a:solidFill>
          </a:ln>
        </p:spPr>
      </p:pic>
      <p:sp>
        <p:nvSpPr>
          <p:cNvPr id="5" name="Rectangle 9">
            <a:extLst>
              <a:ext uri="{FF2B5EF4-FFF2-40B4-BE49-F238E27FC236}">
                <a16:creationId xmlns:a16="http://schemas.microsoft.com/office/drawing/2014/main" id="{5870BA26-EB46-9F44-AC17-086B00A9CA17}"/>
              </a:ext>
            </a:extLst>
          </p:cNvPr>
          <p:cNvSpPr>
            <a:spLocks noChangeArrowheads="1"/>
          </p:cNvSpPr>
          <p:nvPr/>
        </p:nvSpPr>
        <p:spPr bwMode="auto">
          <a:xfrm>
            <a:off x="1374050" y="6069974"/>
            <a:ext cx="9443900" cy="720197"/>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fontAlgn="base" hangingPunct="0">
              <a:lnSpc>
                <a:spcPct val="85000"/>
              </a:lnSpc>
              <a:spcBef>
                <a:spcPct val="50000"/>
              </a:spcBef>
              <a:spcAft>
                <a:spcPct val="0"/>
              </a:spcAft>
              <a:buClr>
                <a:srgbClr val="CC3300"/>
              </a:buClr>
              <a:buSzPct val="125000"/>
            </a:pPr>
            <a:r>
              <a:rPr lang="en-US" sz="2400" i="1" dirty="0">
                <a:solidFill>
                  <a:srgbClr val="000000"/>
                </a:solidFill>
                <a:latin typeface="Arial" pitchFamily="34" charset="0"/>
                <a:ea typeface="ＭＳ Ｐゴシック" charset="0"/>
                <a:cs typeface="Arial" pitchFamily="34" charset="0"/>
              </a:rPr>
              <a:t>“Order and simplification are the first steps to mastery of a subject.”</a:t>
            </a:r>
            <a:br>
              <a:rPr lang="en-US" sz="2400" i="1" dirty="0">
                <a:solidFill>
                  <a:srgbClr val="000000"/>
                </a:solidFill>
                <a:latin typeface="Arial" pitchFamily="34" charset="0"/>
                <a:ea typeface="ＭＳ Ｐゴシック" charset="0"/>
                <a:cs typeface="Arial" pitchFamily="34" charset="0"/>
              </a:rPr>
            </a:br>
            <a:r>
              <a:rPr lang="en-US" sz="2400" i="1" dirty="0">
                <a:solidFill>
                  <a:srgbClr val="000000"/>
                </a:solidFill>
                <a:latin typeface="Arial" pitchFamily="34" charset="0"/>
                <a:ea typeface="ＭＳ Ｐゴシック" charset="0"/>
                <a:cs typeface="Arial" pitchFamily="34" charset="0"/>
              </a:rPr>
              <a:t>Thomas Mann</a:t>
            </a:r>
          </a:p>
        </p:txBody>
      </p:sp>
    </p:spTree>
    <p:extLst>
      <p:ext uri="{BB962C8B-B14F-4D97-AF65-F5344CB8AC3E}">
        <p14:creationId xmlns:p14="http://schemas.microsoft.com/office/powerpoint/2010/main" val="40690279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sz="3000" dirty="0"/>
              <a:t>We learned a LOT in a short period of time</a:t>
            </a:r>
          </a:p>
        </p:txBody>
      </p:sp>
      <p:pic>
        <p:nvPicPr>
          <p:cNvPr id="25" name="Picture 24" descr="forensics.jpg">
            <a:extLst>
              <a:ext uri="{FF2B5EF4-FFF2-40B4-BE49-F238E27FC236}">
                <a16:creationId xmlns:a16="http://schemas.microsoft.com/office/drawing/2014/main" id="{C9F55E9A-C660-9340-8198-8670219ECF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805" y="720877"/>
            <a:ext cx="7373815" cy="5207000"/>
          </a:xfrm>
          <a:prstGeom prst="rect">
            <a:avLst/>
          </a:prstGeom>
          <a:ln w="12700">
            <a:solidFill>
              <a:sysClr val="windowText" lastClr="000000"/>
            </a:solidFill>
          </a:ln>
        </p:spPr>
      </p:pic>
      <p:sp>
        <p:nvSpPr>
          <p:cNvPr id="27" name="Oval 4">
            <a:extLst>
              <a:ext uri="{FF2B5EF4-FFF2-40B4-BE49-F238E27FC236}">
                <a16:creationId xmlns:a16="http://schemas.microsoft.com/office/drawing/2014/main" id="{9CEDE611-7CA9-3245-91CE-635FFF4577E8}"/>
              </a:ext>
            </a:extLst>
          </p:cNvPr>
          <p:cNvSpPr>
            <a:spLocks noChangeArrowheads="1"/>
          </p:cNvSpPr>
          <p:nvPr/>
        </p:nvSpPr>
        <p:spPr bwMode="auto">
          <a:xfrm>
            <a:off x="3784967" y="1884644"/>
            <a:ext cx="4679950" cy="669925"/>
          </a:xfrm>
          <a:prstGeom prst="ellipse">
            <a:avLst/>
          </a:prstGeom>
          <a:noFill/>
          <a:ln w="19050" algn="ctr">
            <a:solidFill>
              <a:srgbClr val="FF0000"/>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pPr>
            <a:endParaRPr lang="en-CA" dirty="0">
              <a:solidFill>
                <a:srgbClr val="000000"/>
              </a:solidFill>
              <a:latin typeface="Arial" pitchFamily="34" charset="0"/>
              <a:cs typeface="Arial" pitchFamily="34" charset="0"/>
            </a:endParaRPr>
          </a:p>
        </p:txBody>
      </p:sp>
      <p:sp>
        <p:nvSpPr>
          <p:cNvPr id="28" name="Oval 5">
            <a:extLst>
              <a:ext uri="{FF2B5EF4-FFF2-40B4-BE49-F238E27FC236}">
                <a16:creationId xmlns:a16="http://schemas.microsoft.com/office/drawing/2014/main" id="{B3F76194-4D7F-3D40-A27E-6FA2F52DB469}"/>
              </a:ext>
            </a:extLst>
          </p:cNvPr>
          <p:cNvSpPr>
            <a:spLocks noChangeArrowheads="1"/>
          </p:cNvSpPr>
          <p:nvPr/>
        </p:nvSpPr>
        <p:spPr bwMode="auto">
          <a:xfrm>
            <a:off x="3254743" y="3684740"/>
            <a:ext cx="5184775" cy="1008062"/>
          </a:xfrm>
          <a:prstGeom prst="ellipse">
            <a:avLst/>
          </a:prstGeom>
          <a:noFill/>
          <a:ln w="19050" algn="ctr">
            <a:solidFill>
              <a:srgbClr val="FF0000"/>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pPr>
            <a:endParaRPr lang="en-CA" dirty="0">
              <a:solidFill>
                <a:srgbClr val="000000"/>
              </a:solidFill>
              <a:latin typeface="Arial" pitchFamily="34" charset="0"/>
              <a:cs typeface="Arial" pitchFamily="34" charset="0"/>
            </a:endParaRPr>
          </a:p>
        </p:txBody>
      </p:sp>
      <p:sp>
        <p:nvSpPr>
          <p:cNvPr id="29" name="Text Box 6">
            <a:extLst>
              <a:ext uri="{FF2B5EF4-FFF2-40B4-BE49-F238E27FC236}">
                <a16:creationId xmlns:a16="http://schemas.microsoft.com/office/drawing/2014/main" id="{FDC1169B-7AC3-EF42-959B-6AD51304FF53}"/>
              </a:ext>
            </a:extLst>
          </p:cNvPr>
          <p:cNvSpPr txBox="1">
            <a:spLocks noChangeArrowheads="1"/>
          </p:cNvSpPr>
          <p:nvPr/>
        </p:nvSpPr>
        <p:spPr bwMode="auto">
          <a:xfrm>
            <a:off x="8556992" y="1955952"/>
            <a:ext cx="628650" cy="55399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000000"/>
              </a:buClr>
              <a:buFontTx/>
              <a:buNone/>
            </a:pPr>
            <a:r>
              <a:rPr kumimoji="1" lang="en-US" sz="3600" dirty="0">
                <a:solidFill>
                  <a:srgbClr val="FF0000"/>
                </a:solidFill>
                <a:latin typeface="Arial" pitchFamily="34" charset="0"/>
                <a:cs typeface="Arial" pitchFamily="34" charset="0"/>
              </a:rPr>
              <a:t>!</a:t>
            </a:r>
          </a:p>
        </p:txBody>
      </p:sp>
      <p:sp>
        <p:nvSpPr>
          <p:cNvPr id="33" name="Text Box 7">
            <a:extLst>
              <a:ext uri="{FF2B5EF4-FFF2-40B4-BE49-F238E27FC236}">
                <a16:creationId xmlns:a16="http://schemas.microsoft.com/office/drawing/2014/main" id="{0CB51795-F928-FA40-A8EC-04315C9C19C2}"/>
              </a:ext>
            </a:extLst>
          </p:cNvPr>
          <p:cNvSpPr txBox="1">
            <a:spLocks noChangeArrowheads="1"/>
          </p:cNvSpPr>
          <p:nvPr/>
        </p:nvSpPr>
        <p:spPr bwMode="auto">
          <a:xfrm>
            <a:off x="8544292" y="3929215"/>
            <a:ext cx="628650" cy="55399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000000"/>
              </a:buClr>
              <a:buFontTx/>
              <a:buNone/>
            </a:pPr>
            <a:r>
              <a:rPr kumimoji="1" lang="en-US" sz="3600" dirty="0">
                <a:solidFill>
                  <a:srgbClr val="FF0000"/>
                </a:solidFill>
                <a:latin typeface="Arial" pitchFamily="34" charset="0"/>
                <a:cs typeface="Arial" pitchFamily="34" charset="0"/>
              </a:rPr>
              <a:t>!</a:t>
            </a:r>
          </a:p>
        </p:txBody>
      </p:sp>
      <p:sp>
        <p:nvSpPr>
          <p:cNvPr id="34" name="Oval 4">
            <a:extLst>
              <a:ext uri="{FF2B5EF4-FFF2-40B4-BE49-F238E27FC236}">
                <a16:creationId xmlns:a16="http://schemas.microsoft.com/office/drawing/2014/main" id="{6AA9AF84-88C9-314D-A185-FF2FAF5991E1}"/>
              </a:ext>
            </a:extLst>
          </p:cNvPr>
          <p:cNvSpPr>
            <a:spLocks noChangeArrowheads="1"/>
          </p:cNvSpPr>
          <p:nvPr/>
        </p:nvSpPr>
        <p:spPr bwMode="auto">
          <a:xfrm>
            <a:off x="1656391" y="1442251"/>
            <a:ext cx="1173424" cy="513705"/>
          </a:xfrm>
          <a:prstGeom prst="ellipse">
            <a:avLst/>
          </a:prstGeom>
          <a:noFill/>
          <a:ln w="19050" algn="ctr">
            <a:solidFill>
              <a:srgbClr val="FF0000"/>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pPr>
            <a:endParaRPr lang="en-CA" dirty="0">
              <a:solidFill>
                <a:srgbClr val="000000"/>
              </a:solidFill>
              <a:latin typeface="Arial" pitchFamily="34" charset="0"/>
              <a:cs typeface="Arial" pitchFamily="34" charset="0"/>
            </a:endParaRPr>
          </a:p>
        </p:txBody>
      </p:sp>
      <p:sp>
        <p:nvSpPr>
          <p:cNvPr id="35" name="Text Box 6">
            <a:extLst>
              <a:ext uri="{FF2B5EF4-FFF2-40B4-BE49-F238E27FC236}">
                <a16:creationId xmlns:a16="http://schemas.microsoft.com/office/drawing/2014/main" id="{8E333EFE-5E82-CB46-8176-F1F8B40A8379}"/>
              </a:ext>
            </a:extLst>
          </p:cNvPr>
          <p:cNvSpPr txBox="1">
            <a:spLocks noChangeArrowheads="1"/>
          </p:cNvSpPr>
          <p:nvPr/>
        </p:nvSpPr>
        <p:spPr bwMode="auto">
          <a:xfrm>
            <a:off x="2653529" y="1642049"/>
            <a:ext cx="628650" cy="55399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000000"/>
              </a:buClr>
              <a:buFontTx/>
              <a:buNone/>
            </a:pPr>
            <a:r>
              <a:rPr kumimoji="1" lang="en-US" sz="3600" dirty="0">
                <a:solidFill>
                  <a:srgbClr val="FF0000"/>
                </a:solidFill>
                <a:latin typeface="Arial" pitchFamily="34" charset="0"/>
                <a:cs typeface="Arial" pitchFamily="34" charset="0"/>
              </a:rPr>
              <a:t>!</a:t>
            </a:r>
          </a:p>
        </p:txBody>
      </p:sp>
      <p:sp>
        <p:nvSpPr>
          <p:cNvPr id="37" name="Text Box 7">
            <a:extLst>
              <a:ext uri="{FF2B5EF4-FFF2-40B4-BE49-F238E27FC236}">
                <a16:creationId xmlns:a16="http://schemas.microsoft.com/office/drawing/2014/main" id="{0AC6F601-FDF3-234B-AC0F-F1E2434090C1}"/>
              </a:ext>
            </a:extLst>
          </p:cNvPr>
          <p:cNvSpPr txBox="1">
            <a:spLocks noChangeArrowheads="1"/>
          </p:cNvSpPr>
          <p:nvPr/>
        </p:nvSpPr>
        <p:spPr bwMode="auto">
          <a:xfrm>
            <a:off x="8624256" y="3152001"/>
            <a:ext cx="628650" cy="55399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000000"/>
              </a:buClr>
              <a:buFontTx/>
              <a:buNone/>
            </a:pPr>
            <a:r>
              <a:rPr kumimoji="1" lang="en-US" sz="3600" dirty="0">
                <a:solidFill>
                  <a:srgbClr val="FF0000"/>
                </a:solidFill>
                <a:latin typeface="Arial" pitchFamily="34" charset="0"/>
                <a:cs typeface="Arial" pitchFamily="34" charset="0"/>
              </a:rPr>
              <a:t>!</a:t>
            </a:r>
          </a:p>
        </p:txBody>
      </p:sp>
      <p:sp>
        <p:nvSpPr>
          <p:cNvPr id="38" name="Rectangle 37">
            <a:extLst>
              <a:ext uri="{FF2B5EF4-FFF2-40B4-BE49-F238E27FC236}">
                <a16:creationId xmlns:a16="http://schemas.microsoft.com/office/drawing/2014/main" id="{469A1361-EFFE-3D49-B1A2-850131B46CB7}"/>
              </a:ext>
            </a:extLst>
          </p:cNvPr>
          <p:cNvSpPr/>
          <p:nvPr/>
        </p:nvSpPr>
        <p:spPr>
          <a:xfrm>
            <a:off x="6206341" y="952886"/>
            <a:ext cx="2868804" cy="1117650"/>
          </a:xfrm>
          <a:prstGeom prst="rect">
            <a:avLst/>
          </a:prstGeom>
          <a:solidFill>
            <a:sysClr val="window" lastClr="FFFFFF"/>
          </a:solidFill>
        </p:spPr>
        <p:txBody>
          <a:bodyPr wrap="square">
            <a:noAutofit/>
          </a:bodyPr>
          <a:lstStyle/>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1" i="1" u="none" strike="noStrike" kern="0" cap="none" spc="0" normalizeH="0" baseline="0" noProof="0" dirty="0">
                <a:ln>
                  <a:noFill/>
                </a:ln>
                <a:solidFill>
                  <a:srgbClr val="FF0000"/>
                </a:solidFill>
                <a:effectLst/>
                <a:uLnTx/>
                <a:uFillTx/>
                <a:cs typeface="ＭＳ Ｐゴシック" charset="0"/>
              </a:rPr>
              <a:t>Facilities Enabler</a:t>
            </a:r>
          </a:p>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0000"/>
                </a:solidFill>
                <a:effectLst/>
                <a:uLnTx/>
                <a:uFillTx/>
                <a:cs typeface="ＭＳ Ｐゴシック" charset="0"/>
              </a:rPr>
              <a:t>Poor layout so Customer Services moves sample in and out of storage.</a:t>
            </a:r>
          </a:p>
        </p:txBody>
      </p:sp>
      <p:sp>
        <p:nvSpPr>
          <p:cNvPr id="40" name="Oval 5">
            <a:extLst>
              <a:ext uri="{FF2B5EF4-FFF2-40B4-BE49-F238E27FC236}">
                <a16:creationId xmlns:a16="http://schemas.microsoft.com/office/drawing/2014/main" id="{88B9AEE6-1AD1-4A49-A7FE-52A552718066}"/>
              </a:ext>
            </a:extLst>
          </p:cNvPr>
          <p:cNvSpPr>
            <a:spLocks noChangeArrowheads="1"/>
          </p:cNvSpPr>
          <p:nvPr/>
        </p:nvSpPr>
        <p:spPr bwMode="auto">
          <a:xfrm>
            <a:off x="885238" y="4768913"/>
            <a:ext cx="7550102" cy="593647"/>
          </a:xfrm>
          <a:prstGeom prst="ellipse">
            <a:avLst/>
          </a:prstGeom>
          <a:noFill/>
          <a:ln w="19050" algn="ctr">
            <a:solidFill>
              <a:srgbClr val="FF0000"/>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1" hangingPunct="1">
              <a:buClr>
                <a:srgbClr val="000000"/>
              </a:buClr>
            </a:pPr>
            <a:endParaRPr lang="en-CA" dirty="0">
              <a:solidFill>
                <a:srgbClr val="000000"/>
              </a:solidFill>
              <a:latin typeface="Arial" pitchFamily="34" charset="0"/>
              <a:cs typeface="Arial" pitchFamily="34" charset="0"/>
            </a:endParaRPr>
          </a:p>
        </p:txBody>
      </p:sp>
      <p:sp>
        <p:nvSpPr>
          <p:cNvPr id="41" name="Text Box 7">
            <a:extLst>
              <a:ext uri="{FF2B5EF4-FFF2-40B4-BE49-F238E27FC236}">
                <a16:creationId xmlns:a16="http://schemas.microsoft.com/office/drawing/2014/main" id="{7B50A3A1-2CA5-0E42-8E95-494931C9B5B9}"/>
              </a:ext>
            </a:extLst>
          </p:cNvPr>
          <p:cNvSpPr txBox="1">
            <a:spLocks noChangeArrowheads="1"/>
          </p:cNvSpPr>
          <p:nvPr/>
        </p:nvSpPr>
        <p:spPr bwMode="auto">
          <a:xfrm>
            <a:off x="8553690" y="4799514"/>
            <a:ext cx="628650" cy="55399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lgn="ctr">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000000"/>
              </a:buClr>
              <a:buFontTx/>
              <a:buNone/>
            </a:pPr>
            <a:r>
              <a:rPr kumimoji="1" lang="en-US" sz="3600" dirty="0">
                <a:solidFill>
                  <a:srgbClr val="FF0000"/>
                </a:solidFill>
                <a:latin typeface="Arial" pitchFamily="34" charset="0"/>
                <a:cs typeface="Arial" pitchFamily="34" charset="0"/>
              </a:rPr>
              <a:t>!</a:t>
            </a:r>
          </a:p>
        </p:txBody>
      </p:sp>
      <p:sp>
        <p:nvSpPr>
          <p:cNvPr id="42" name="Rectangle 41">
            <a:extLst>
              <a:ext uri="{FF2B5EF4-FFF2-40B4-BE49-F238E27FC236}">
                <a16:creationId xmlns:a16="http://schemas.microsoft.com/office/drawing/2014/main" id="{A639B423-CDE8-F848-B015-ED6B8A7F1F60}"/>
              </a:ext>
            </a:extLst>
          </p:cNvPr>
          <p:cNvSpPr/>
          <p:nvPr/>
        </p:nvSpPr>
        <p:spPr>
          <a:xfrm>
            <a:off x="1732479" y="2600431"/>
            <a:ext cx="4549950" cy="313932"/>
          </a:xfrm>
          <a:prstGeom prst="rect">
            <a:avLst/>
          </a:prstGeom>
          <a:solidFill>
            <a:sysClr val="window" lastClr="FFFFFF"/>
          </a:solidFill>
        </p:spPr>
        <p:txBody>
          <a:bodyPr wrap="square">
            <a:spAutoFit/>
          </a:bodyPr>
          <a:lstStyle/>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0000"/>
                </a:solidFill>
                <a:effectLst/>
                <a:uLnTx/>
                <a:uFillTx/>
                <a:cs typeface="ＭＳ Ｐゴシック" charset="0"/>
              </a:rPr>
              <a:t>The Case was "No Search Involvement."</a:t>
            </a:r>
            <a:endParaRPr kumimoji="0" lang="en-US" sz="1800" b="0" i="1" u="none" strike="noStrike" kern="0" cap="none" spc="0" normalizeH="0" baseline="0" noProof="0" dirty="0">
              <a:ln>
                <a:noFill/>
              </a:ln>
              <a:solidFill>
                <a:srgbClr val="000000"/>
              </a:solidFill>
              <a:effectLst/>
              <a:uLnTx/>
              <a:uFillTx/>
              <a:cs typeface="ＭＳ Ｐゴシック" charset="0"/>
            </a:endParaRPr>
          </a:p>
        </p:txBody>
      </p:sp>
      <p:sp>
        <p:nvSpPr>
          <p:cNvPr id="43" name="Rectangle 42">
            <a:extLst>
              <a:ext uri="{FF2B5EF4-FFF2-40B4-BE49-F238E27FC236}">
                <a16:creationId xmlns:a16="http://schemas.microsoft.com/office/drawing/2014/main" id="{C38AB877-3613-6A44-9538-08EEC30F8974}"/>
              </a:ext>
            </a:extLst>
          </p:cNvPr>
          <p:cNvSpPr/>
          <p:nvPr/>
        </p:nvSpPr>
        <p:spPr>
          <a:xfrm>
            <a:off x="2242079" y="4662615"/>
            <a:ext cx="3702570" cy="884294"/>
          </a:xfrm>
          <a:prstGeom prst="rect">
            <a:avLst/>
          </a:prstGeom>
          <a:solidFill>
            <a:sysClr val="window" lastClr="FFFFFF"/>
          </a:solidFill>
        </p:spPr>
        <p:txBody>
          <a:bodyPr wrap="square">
            <a:noAutofit/>
          </a:bodyPr>
          <a:lstStyle/>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0000"/>
                </a:solidFill>
                <a:effectLst/>
                <a:uLnTx/>
                <a:uFillTx/>
                <a:cs typeface="ＭＳ Ｐゴシック" charset="0"/>
              </a:rPr>
              <a:t>Quality Manager (who drew the diagram) was very surprised they were </a:t>
            </a:r>
            <a:r>
              <a:rPr kumimoji="0" lang="en-US" sz="1800" b="0" i="1" u="none" strike="noStrike" kern="0" cap="none" spc="0" normalizeH="0" baseline="0" noProof="0" dirty="0">
                <a:ln>
                  <a:noFill/>
                </a:ln>
                <a:solidFill>
                  <a:srgbClr val="000000"/>
                </a:solidFill>
                <a:effectLst/>
                <a:uLnTx/>
                <a:uFillTx/>
                <a:cs typeface="ＭＳ Ｐゴシック" charset="0"/>
              </a:rPr>
              <a:t>not part of the process!</a:t>
            </a:r>
          </a:p>
        </p:txBody>
      </p:sp>
      <p:cxnSp>
        <p:nvCxnSpPr>
          <p:cNvPr id="44" name="Straight Connector 43">
            <a:extLst>
              <a:ext uri="{FF2B5EF4-FFF2-40B4-BE49-F238E27FC236}">
                <a16:creationId xmlns:a16="http://schemas.microsoft.com/office/drawing/2014/main" id="{0F83D495-C851-F04E-A62B-F6B69CAB9EDE}"/>
              </a:ext>
            </a:extLst>
          </p:cNvPr>
          <p:cNvCxnSpPr/>
          <p:nvPr/>
        </p:nvCxnSpPr>
        <p:spPr bwMode="auto">
          <a:xfrm>
            <a:off x="3475268" y="1191647"/>
            <a:ext cx="200185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5" name="Rectangle 44">
            <a:extLst>
              <a:ext uri="{FF2B5EF4-FFF2-40B4-BE49-F238E27FC236}">
                <a16:creationId xmlns:a16="http://schemas.microsoft.com/office/drawing/2014/main" id="{C08D9D6A-D64E-7D45-BCDF-FD318FEB0F3B}"/>
              </a:ext>
            </a:extLst>
          </p:cNvPr>
          <p:cNvSpPr/>
          <p:nvPr/>
        </p:nvSpPr>
        <p:spPr>
          <a:xfrm>
            <a:off x="2829815" y="729982"/>
            <a:ext cx="3001504" cy="923330"/>
          </a:xfrm>
          <a:prstGeom prst="rect">
            <a:avLst/>
          </a:prstGeom>
          <a:solidFill>
            <a:sysClr val="window" lastClr="FFFFFF"/>
          </a:solidFill>
        </p:spPr>
        <p:txBody>
          <a:bodyPr wrap="square">
            <a:spAutoFit/>
          </a:bodyPr>
          <a:lstStyle/>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1" i="1" u="none" strike="noStrike" kern="0" cap="none" spc="0" normalizeH="0" baseline="0" noProof="0" dirty="0">
                <a:ln>
                  <a:noFill/>
                </a:ln>
                <a:solidFill>
                  <a:srgbClr val="FF0000"/>
                </a:solidFill>
                <a:effectLst/>
                <a:uLnTx/>
                <a:uFillTx/>
                <a:cs typeface="ＭＳ Ｐゴシック" charset="0"/>
              </a:rPr>
              <a:t>HR Enabler</a:t>
            </a:r>
          </a:p>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0000"/>
                </a:solidFill>
                <a:effectLst/>
                <a:uLnTx/>
                <a:uFillTx/>
                <a:cs typeface="ＭＳ Ｐゴシック" charset="0"/>
              </a:rPr>
              <a:t>Caused by recategorising</a:t>
            </a:r>
            <a:br>
              <a:rPr kumimoji="0" lang="en-US" sz="1800" b="0" i="0" u="none" strike="noStrike" kern="0" cap="none" spc="0" normalizeH="0" baseline="0" noProof="0" dirty="0">
                <a:ln>
                  <a:noFill/>
                </a:ln>
                <a:solidFill>
                  <a:srgbClr val="000000"/>
                </a:solidFill>
                <a:effectLst/>
                <a:uLnTx/>
                <a:uFillTx/>
                <a:cs typeface="ＭＳ Ｐゴシック" charset="0"/>
              </a:rPr>
            </a:br>
            <a:r>
              <a:rPr kumimoji="0" lang="en-US" sz="1800" b="0" i="0" u="none" strike="noStrike" kern="0" cap="none" spc="0" normalizeH="0" baseline="0" noProof="0" dirty="0">
                <a:ln>
                  <a:noFill/>
                </a:ln>
                <a:solidFill>
                  <a:srgbClr val="000000"/>
                </a:solidFill>
                <a:effectLst/>
                <a:uLnTx/>
                <a:uFillTx/>
                <a:cs typeface="ＭＳ Ｐゴシック" charset="0"/>
              </a:rPr>
              <a:t>the Submissions Clerk job.</a:t>
            </a:r>
          </a:p>
        </p:txBody>
      </p:sp>
      <p:sp>
        <p:nvSpPr>
          <p:cNvPr id="20" name="Rectangle 55">
            <a:extLst>
              <a:ext uri="{FF2B5EF4-FFF2-40B4-BE49-F238E27FC236}">
                <a16:creationId xmlns:a16="http://schemas.microsoft.com/office/drawing/2014/main" id="{446A2CF8-88E8-CD4F-920B-455BA564B843}"/>
              </a:ext>
            </a:extLst>
          </p:cNvPr>
          <p:cNvSpPr>
            <a:spLocks noChangeArrowheads="1"/>
          </p:cNvSpPr>
          <p:nvPr/>
        </p:nvSpPr>
        <p:spPr bwMode="auto">
          <a:xfrm flipH="1">
            <a:off x="2332042" y="6028853"/>
            <a:ext cx="1168398" cy="79651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Business</a:t>
            </a:r>
            <a:b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Process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Design</a:t>
            </a:r>
            <a:b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(Workflow)</a:t>
            </a:r>
          </a:p>
        </p:txBody>
      </p:sp>
      <p:sp>
        <p:nvSpPr>
          <p:cNvPr id="21" name="Rectangle 56">
            <a:extLst>
              <a:ext uri="{FF2B5EF4-FFF2-40B4-BE49-F238E27FC236}">
                <a16:creationId xmlns:a16="http://schemas.microsoft.com/office/drawing/2014/main" id="{BDE27098-B003-B446-B91F-DADD6D0CCB81}"/>
              </a:ext>
            </a:extLst>
          </p:cNvPr>
          <p:cNvSpPr>
            <a:spLocks noChangeArrowheads="1"/>
          </p:cNvSpPr>
          <p:nvPr/>
        </p:nvSpPr>
        <p:spPr bwMode="auto">
          <a:xfrm flipH="1">
            <a:off x="3814037" y="6028853"/>
            <a:ext cx="1166997" cy="79651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Technology &amp; Information Systems</a:t>
            </a:r>
          </a:p>
        </p:txBody>
      </p:sp>
      <p:sp>
        <p:nvSpPr>
          <p:cNvPr id="22" name="Rectangle 57">
            <a:extLst>
              <a:ext uri="{FF2B5EF4-FFF2-40B4-BE49-F238E27FC236}">
                <a16:creationId xmlns:a16="http://schemas.microsoft.com/office/drawing/2014/main" id="{225BAF79-8CC6-AA4F-9E1C-744832F7C6C6}"/>
              </a:ext>
            </a:extLst>
          </p:cNvPr>
          <p:cNvSpPr>
            <a:spLocks noChangeArrowheads="1"/>
          </p:cNvSpPr>
          <p:nvPr/>
        </p:nvSpPr>
        <p:spPr bwMode="auto">
          <a:xfrm flipH="1">
            <a:off x="5293587" y="6022503"/>
            <a:ext cx="1166997" cy="79651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Motivation &amp; Measurement</a:t>
            </a:r>
          </a:p>
        </p:txBody>
      </p:sp>
      <p:sp>
        <p:nvSpPr>
          <p:cNvPr id="23" name="Rectangle 58">
            <a:extLst>
              <a:ext uri="{FF2B5EF4-FFF2-40B4-BE49-F238E27FC236}">
                <a16:creationId xmlns:a16="http://schemas.microsoft.com/office/drawing/2014/main" id="{3AC088FA-EABC-D344-B54B-6AED4DA42088}"/>
              </a:ext>
            </a:extLst>
          </p:cNvPr>
          <p:cNvSpPr>
            <a:spLocks noChangeArrowheads="1"/>
          </p:cNvSpPr>
          <p:nvPr/>
        </p:nvSpPr>
        <p:spPr bwMode="auto">
          <a:xfrm flipH="1">
            <a:off x="6774725" y="6022503"/>
            <a:ext cx="1166997" cy="79651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Human Resources &amp; Organisation</a:t>
            </a:r>
          </a:p>
        </p:txBody>
      </p:sp>
      <p:sp>
        <p:nvSpPr>
          <p:cNvPr id="24" name="Rectangle 59">
            <a:extLst>
              <a:ext uri="{FF2B5EF4-FFF2-40B4-BE49-F238E27FC236}">
                <a16:creationId xmlns:a16="http://schemas.microsoft.com/office/drawing/2014/main" id="{206B6033-1A28-F042-9FA1-ED198A2854E9}"/>
              </a:ext>
            </a:extLst>
          </p:cNvPr>
          <p:cNvSpPr>
            <a:spLocks noChangeArrowheads="1"/>
          </p:cNvSpPr>
          <p:nvPr/>
        </p:nvSpPr>
        <p:spPr bwMode="auto">
          <a:xfrm flipH="1">
            <a:off x="8254275" y="6009803"/>
            <a:ext cx="1166997" cy="79651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Policies &amp; Rules</a:t>
            </a:r>
            <a:endParaRPr kumimoji="0" lang="en-US" sz="1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6" name="Rectangle 60">
            <a:extLst>
              <a:ext uri="{FF2B5EF4-FFF2-40B4-BE49-F238E27FC236}">
                <a16:creationId xmlns:a16="http://schemas.microsoft.com/office/drawing/2014/main" id="{47991EED-9EFB-8E4F-9BA8-469BFBA0FF66}"/>
              </a:ext>
            </a:extLst>
          </p:cNvPr>
          <p:cNvSpPr>
            <a:spLocks noChangeArrowheads="1"/>
          </p:cNvSpPr>
          <p:nvPr/>
        </p:nvSpPr>
        <p:spPr bwMode="auto">
          <a:xfrm flipH="1">
            <a:off x="9734550" y="6009803"/>
            <a:ext cx="1168400" cy="79651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Facilities</a:t>
            </a:r>
            <a:b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9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(or, </a:t>
            </a:r>
            <a:r>
              <a:rPr kumimoji="0" lang="en-US" sz="900" b="1" i="0" u="none" strike="noStrike" kern="1200" cap="none" spc="0" normalizeH="0" baseline="0" noProof="0" dirty="0">
                <a:ln>
                  <a:noFill/>
                </a:ln>
                <a:solidFill>
                  <a:srgbClr val="000000"/>
                </a:solidFill>
                <a:effectLst/>
                <a:uLnTx/>
                <a:uFillTx/>
                <a:latin typeface="Arial" charset="0"/>
                <a:ea typeface="ＭＳ Ｐゴシック"/>
                <a:cs typeface="ＭＳ Ｐゴシック"/>
              </a:rPr>
              <a:t>Knowledge / Info / Data</a:t>
            </a:r>
            <a:r>
              <a:rPr kumimoji="0" lang="en-US" sz="9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Communications, Documents, </a:t>
            </a:r>
            <a:r>
              <a:rPr kumimoji="0" lang="is-IS" sz="9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t>
            </a:r>
            <a:r>
              <a:rPr kumimoji="0" lang="en-US" sz="9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t>
            </a:r>
          </a:p>
        </p:txBody>
      </p:sp>
      <p:sp>
        <p:nvSpPr>
          <p:cNvPr id="30" name="Oval 5">
            <a:extLst>
              <a:ext uri="{FF2B5EF4-FFF2-40B4-BE49-F238E27FC236}">
                <a16:creationId xmlns:a16="http://schemas.microsoft.com/office/drawing/2014/main" id="{43189A36-5BCF-68F3-BF78-7DE2B4B88C70}"/>
              </a:ext>
            </a:extLst>
          </p:cNvPr>
          <p:cNvSpPr>
            <a:spLocks noChangeArrowheads="1"/>
          </p:cNvSpPr>
          <p:nvPr/>
        </p:nvSpPr>
        <p:spPr bwMode="auto">
          <a:xfrm>
            <a:off x="922882" y="2952313"/>
            <a:ext cx="7554056" cy="858916"/>
          </a:xfrm>
          <a:custGeom>
            <a:avLst/>
            <a:gdLst>
              <a:gd name="connsiteX0" fmla="*/ 0 w 7550102"/>
              <a:gd name="connsiteY0" fmla="*/ 397100 h 794200"/>
              <a:gd name="connsiteX1" fmla="*/ 3775051 w 7550102"/>
              <a:gd name="connsiteY1" fmla="*/ 0 h 794200"/>
              <a:gd name="connsiteX2" fmla="*/ 7550102 w 7550102"/>
              <a:gd name="connsiteY2" fmla="*/ 397100 h 794200"/>
              <a:gd name="connsiteX3" fmla="*/ 3775051 w 7550102"/>
              <a:gd name="connsiteY3" fmla="*/ 794200 h 794200"/>
              <a:gd name="connsiteX4" fmla="*/ 0 w 7550102"/>
              <a:gd name="connsiteY4" fmla="*/ 397100 h 794200"/>
              <a:gd name="connsiteX0" fmla="*/ 34595 w 7584697"/>
              <a:gd name="connsiteY0" fmla="*/ 397100 h 822038"/>
              <a:gd name="connsiteX1" fmla="*/ 3809646 w 7584697"/>
              <a:gd name="connsiteY1" fmla="*/ 0 h 822038"/>
              <a:gd name="connsiteX2" fmla="*/ 7584697 w 7584697"/>
              <a:gd name="connsiteY2" fmla="*/ 397100 h 822038"/>
              <a:gd name="connsiteX3" fmla="*/ 3809646 w 7584697"/>
              <a:gd name="connsiteY3" fmla="*/ 794200 h 822038"/>
              <a:gd name="connsiteX4" fmla="*/ 2039645 w 7584697"/>
              <a:gd name="connsiteY4" fmla="*/ 745345 h 822038"/>
              <a:gd name="connsiteX5" fmla="*/ 34595 w 7584697"/>
              <a:gd name="connsiteY5" fmla="*/ 397100 h 822038"/>
              <a:gd name="connsiteX0" fmla="*/ 91072 w 7641174"/>
              <a:gd name="connsiteY0" fmla="*/ 403260 h 828198"/>
              <a:gd name="connsiteX1" fmla="*/ 702751 w 7641174"/>
              <a:gd name="connsiteY1" fmla="*/ 178191 h 828198"/>
              <a:gd name="connsiteX2" fmla="*/ 3866123 w 7641174"/>
              <a:gd name="connsiteY2" fmla="*/ 6160 h 828198"/>
              <a:gd name="connsiteX3" fmla="*/ 7641174 w 7641174"/>
              <a:gd name="connsiteY3" fmla="*/ 403260 h 828198"/>
              <a:gd name="connsiteX4" fmla="*/ 3866123 w 7641174"/>
              <a:gd name="connsiteY4" fmla="*/ 800360 h 828198"/>
              <a:gd name="connsiteX5" fmla="*/ 2096122 w 7641174"/>
              <a:gd name="connsiteY5" fmla="*/ 751505 h 828198"/>
              <a:gd name="connsiteX6" fmla="*/ 91072 w 7641174"/>
              <a:gd name="connsiteY6" fmla="*/ 403260 h 828198"/>
              <a:gd name="connsiteX0" fmla="*/ 121071 w 7671173"/>
              <a:gd name="connsiteY0" fmla="*/ 402192 h 827130"/>
              <a:gd name="connsiteX1" fmla="*/ 623892 w 7671173"/>
              <a:gd name="connsiteY1" fmla="*/ 191637 h 827130"/>
              <a:gd name="connsiteX2" fmla="*/ 3896122 w 7671173"/>
              <a:gd name="connsiteY2" fmla="*/ 5092 h 827130"/>
              <a:gd name="connsiteX3" fmla="*/ 7671173 w 7671173"/>
              <a:gd name="connsiteY3" fmla="*/ 402192 h 827130"/>
              <a:gd name="connsiteX4" fmla="*/ 3896122 w 7671173"/>
              <a:gd name="connsiteY4" fmla="*/ 799292 h 827130"/>
              <a:gd name="connsiteX5" fmla="*/ 2126121 w 7671173"/>
              <a:gd name="connsiteY5" fmla="*/ 750437 h 827130"/>
              <a:gd name="connsiteX6" fmla="*/ 121071 w 7671173"/>
              <a:gd name="connsiteY6" fmla="*/ 402192 h 827130"/>
              <a:gd name="connsiteX0" fmla="*/ 104128 w 7654230"/>
              <a:gd name="connsiteY0" fmla="*/ 415099 h 840037"/>
              <a:gd name="connsiteX1" fmla="*/ 665006 w 7654230"/>
              <a:gd name="connsiteY1" fmla="*/ 102944 h 840037"/>
              <a:gd name="connsiteX2" fmla="*/ 3879179 w 7654230"/>
              <a:gd name="connsiteY2" fmla="*/ 17999 h 840037"/>
              <a:gd name="connsiteX3" fmla="*/ 7654230 w 7654230"/>
              <a:gd name="connsiteY3" fmla="*/ 415099 h 840037"/>
              <a:gd name="connsiteX4" fmla="*/ 3879179 w 7654230"/>
              <a:gd name="connsiteY4" fmla="*/ 812199 h 840037"/>
              <a:gd name="connsiteX5" fmla="*/ 2109178 w 7654230"/>
              <a:gd name="connsiteY5" fmla="*/ 763344 h 840037"/>
              <a:gd name="connsiteX6" fmla="*/ 104128 w 7654230"/>
              <a:gd name="connsiteY6" fmla="*/ 415099 h 840037"/>
              <a:gd name="connsiteX0" fmla="*/ 104128 w 7654230"/>
              <a:gd name="connsiteY0" fmla="*/ 415099 h 835455"/>
              <a:gd name="connsiteX1" fmla="*/ 665006 w 7654230"/>
              <a:gd name="connsiteY1" fmla="*/ 102944 h 835455"/>
              <a:gd name="connsiteX2" fmla="*/ 3879179 w 7654230"/>
              <a:gd name="connsiteY2" fmla="*/ 17999 h 835455"/>
              <a:gd name="connsiteX3" fmla="*/ 7654230 w 7654230"/>
              <a:gd name="connsiteY3" fmla="*/ 415099 h 835455"/>
              <a:gd name="connsiteX4" fmla="*/ 3879179 w 7654230"/>
              <a:gd name="connsiteY4" fmla="*/ 812199 h 835455"/>
              <a:gd name="connsiteX5" fmla="*/ 2109178 w 7654230"/>
              <a:gd name="connsiteY5" fmla="*/ 763344 h 835455"/>
              <a:gd name="connsiteX6" fmla="*/ 701293 w 7654230"/>
              <a:gd name="connsiteY6" fmla="*/ 552888 h 835455"/>
              <a:gd name="connsiteX7" fmla="*/ 104128 w 7654230"/>
              <a:gd name="connsiteY7" fmla="*/ 415099 h 835455"/>
              <a:gd name="connsiteX0" fmla="*/ 4265 w 7554367"/>
              <a:gd name="connsiteY0" fmla="*/ 415099 h 835455"/>
              <a:gd name="connsiteX1" fmla="*/ 565143 w 7554367"/>
              <a:gd name="connsiteY1" fmla="*/ 102944 h 835455"/>
              <a:gd name="connsiteX2" fmla="*/ 3779316 w 7554367"/>
              <a:gd name="connsiteY2" fmla="*/ 17999 h 835455"/>
              <a:gd name="connsiteX3" fmla="*/ 7554367 w 7554367"/>
              <a:gd name="connsiteY3" fmla="*/ 415099 h 835455"/>
              <a:gd name="connsiteX4" fmla="*/ 3779316 w 7554367"/>
              <a:gd name="connsiteY4" fmla="*/ 812199 h 835455"/>
              <a:gd name="connsiteX5" fmla="*/ 2009315 w 7554367"/>
              <a:gd name="connsiteY5" fmla="*/ 763344 h 835455"/>
              <a:gd name="connsiteX6" fmla="*/ 405487 w 7554367"/>
              <a:gd name="connsiteY6" fmla="*/ 777859 h 835455"/>
              <a:gd name="connsiteX7" fmla="*/ 4265 w 7554367"/>
              <a:gd name="connsiteY7" fmla="*/ 415099 h 835455"/>
              <a:gd name="connsiteX0" fmla="*/ 51567 w 7601669"/>
              <a:gd name="connsiteY0" fmla="*/ 415099 h 845362"/>
              <a:gd name="connsiteX1" fmla="*/ 612445 w 7601669"/>
              <a:gd name="connsiteY1" fmla="*/ 102944 h 845362"/>
              <a:gd name="connsiteX2" fmla="*/ 3826618 w 7601669"/>
              <a:gd name="connsiteY2" fmla="*/ 17999 h 845362"/>
              <a:gd name="connsiteX3" fmla="*/ 7601669 w 7601669"/>
              <a:gd name="connsiteY3" fmla="*/ 415099 h 845362"/>
              <a:gd name="connsiteX4" fmla="*/ 3826618 w 7601669"/>
              <a:gd name="connsiteY4" fmla="*/ 812199 h 845362"/>
              <a:gd name="connsiteX5" fmla="*/ 452789 w 7601669"/>
              <a:gd name="connsiteY5" fmla="*/ 777859 h 845362"/>
              <a:gd name="connsiteX6" fmla="*/ 51567 w 7601669"/>
              <a:gd name="connsiteY6" fmla="*/ 415099 h 845362"/>
              <a:gd name="connsiteX0" fmla="*/ 12658 w 7562760"/>
              <a:gd name="connsiteY0" fmla="*/ 415099 h 851634"/>
              <a:gd name="connsiteX1" fmla="*/ 573536 w 7562760"/>
              <a:gd name="connsiteY1" fmla="*/ 102944 h 851634"/>
              <a:gd name="connsiteX2" fmla="*/ 3787709 w 7562760"/>
              <a:gd name="connsiteY2" fmla="*/ 17999 h 851634"/>
              <a:gd name="connsiteX3" fmla="*/ 7562760 w 7562760"/>
              <a:gd name="connsiteY3" fmla="*/ 415099 h 851634"/>
              <a:gd name="connsiteX4" fmla="*/ 3787709 w 7562760"/>
              <a:gd name="connsiteY4" fmla="*/ 812199 h 851634"/>
              <a:gd name="connsiteX5" fmla="*/ 522738 w 7562760"/>
              <a:gd name="connsiteY5" fmla="*/ 792374 h 851634"/>
              <a:gd name="connsiteX6" fmla="*/ 12658 w 7562760"/>
              <a:gd name="connsiteY6" fmla="*/ 415099 h 851634"/>
              <a:gd name="connsiteX0" fmla="*/ 3954 w 7554056"/>
              <a:gd name="connsiteY0" fmla="*/ 415099 h 858916"/>
              <a:gd name="connsiteX1" fmla="*/ 564832 w 7554056"/>
              <a:gd name="connsiteY1" fmla="*/ 102944 h 858916"/>
              <a:gd name="connsiteX2" fmla="*/ 3779005 w 7554056"/>
              <a:gd name="connsiteY2" fmla="*/ 17999 h 858916"/>
              <a:gd name="connsiteX3" fmla="*/ 7554056 w 7554056"/>
              <a:gd name="connsiteY3" fmla="*/ 415099 h 858916"/>
              <a:gd name="connsiteX4" fmla="*/ 3779005 w 7554056"/>
              <a:gd name="connsiteY4" fmla="*/ 812199 h 858916"/>
              <a:gd name="connsiteX5" fmla="*/ 593863 w 7554056"/>
              <a:gd name="connsiteY5" fmla="*/ 806888 h 858916"/>
              <a:gd name="connsiteX6" fmla="*/ 3954 w 7554056"/>
              <a:gd name="connsiteY6" fmla="*/ 415099 h 85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4056" h="858916">
                <a:moveTo>
                  <a:pt x="3954" y="415099"/>
                </a:moveTo>
                <a:cubicBezTo>
                  <a:pt x="-884" y="297775"/>
                  <a:pt x="-64343" y="169127"/>
                  <a:pt x="564832" y="102944"/>
                </a:cubicBezTo>
                <a:cubicBezTo>
                  <a:pt x="1194007" y="36761"/>
                  <a:pt x="2614134" y="-34027"/>
                  <a:pt x="3779005" y="17999"/>
                </a:cubicBezTo>
                <a:cubicBezTo>
                  <a:pt x="4943876" y="70025"/>
                  <a:pt x="7554056" y="195787"/>
                  <a:pt x="7554056" y="415099"/>
                </a:cubicBezTo>
                <a:cubicBezTo>
                  <a:pt x="7554056" y="634411"/>
                  <a:pt x="4939037" y="746901"/>
                  <a:pt x="3779005" y="812199"/>
                </a:cubicBezTo>
                <a:cubicBezTo>
                  <a:pt x="2618973" y="877497"/>
                  <a:pt x="1223038" y="873071"/>
                  <a:pt x="593863" y="806888"/>
                </a:cubicBezTo>
                <a:cubicBezTo>
                  <a:pt x="-35312" y="740705"/>
                  <a:pt x="8793" y="532423"/>
                  <a:pt x="3954" y="415099"/>
                </a:cubicBezTo>
                <a:close/>
              </a:path>
            </a:pathLst>
          </a:custGeom>
          <a:noFill/>
          <a:ln w="19050" algn="ctr">
            <a:solidFill>
              <a:srgbClr val="FF0000"/>
            </a:solidFill>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buClr>
                <a:srgbClr val="000000"/>
              </a:buClr>
            </a:pPr>
            <a:endParaRPr lang="en-CA" dirty="0">
              <a:solidFill>
                <a:srgbClr val="000000"/>
              </a:solidFill>
              <a:latin typeface="Arial" pitchFamily="34" charset="0"/>
              <a:cs typeface="Arial" pitchFamily="34" charset="0"/>
            </a:endParaRPr>
          </a:p>
        </p:txBody>
      </p:sp>
      <p:sp>
        <p:nvSpPr>
          <p:cNvPr id="39" name="Rectangle 38">
            <a:extLst>
              <a:ext uri="{FF2B5EF4-FFF2-40B4-BE49-F238E27FC236}">
                <a16:creationId xmlns:a16="http://schemas.microsoft.com/office/drawing/2014/main" id="{83DA19CA-9274-9A42-B512-E36A27C3D85D}"/>
              </a:ext>
            </a:extLst>
          </p:cNvPr>
          <p:cNvSpPr/>
          <p:nvPr/>
        </p:nvSpPr>
        <p:spPr>
          <a:xfrm>
            <a:off x="5165445" y="2953598"/>
            <a:ext cx="3522218" cy="884294"/>
          </a:xfrm>
          <a:prstGeom prst="rect">
            <a:avLst/>
          </a:prstGeom>
          <a:solidFill>
            <a:sysClr val="window" lastClr="FFFFFF"/>
          </a:solidFill>
        </p:spPr>
        <p:txBody>
          <a:bodyPr wrap="square">
            <a:noAutofit/>
          </a:bodyPr>
          <a:lstStyle/>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1" i="1" u="none" strike="noStrike" kern="0" cap="none" spc="0" normalizeH="0" baseline="0" noProof="0" dirty="0">
                <a:ln>
                  <a:noFill/>
                </a:ln>
                <a:solidFill>
                  <a:srgbClr val="FF0000"/>
                </a:solidFill>
                <a:effectLst/>
                <a:uLnTx/>
                <a:uFillTx/>
                <a:cs typeface="ＭＳ Ｐゴシック" charset="0"/>
              </a:rPr>
              <a:t>Policy &amp; Rules Enabler</a:t>
            </a:r>
          </a:p>
          <a:p>
            <a:pPr marL="0" marR="0" lvl="0" indent="0" algn="l" defTabSz="873125" eaLnBrk="1" fontAlgn="auto" latinLnBrk="0" hangingPunct="1">
              <a:lnSpc>
                <a:spcPct val="100000"/>
              </a:lnSpc>
              <a:spcBef>
                <a:spcPct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0000"/>
                </a:solidFill>
                <a:effectLst/>
                <a:uLnTx/>
                <a:uFillTx/>
                <a:cs typeface="ＭＳ Ｐゴシック" charset="0"/>
              </a:rPr>
              <a:t>Policy requires constant non-value-added checking by DNA Manager.</a:t>
            </a:r>
          </a:p>
        </p:txBody>
      </p:sp>
    </p:spTree>
    <p:extLst>
      <p:ext uri="{BB962C8B-B14F-4D97-AF65-F5344CB8AC3E}">
        <p14:creationId xmlns:p14="http://schemas.microsoft.com/office/powerpoint/2010/main" val="93824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dissolv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dissolv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9" presetClass="exit" presetSubtype="0" fill="hold" grpId="1" nodeType="withEffect">
                                  <p:stCondLst>
                                    <p:cond delay="0"/>
                                  </p:stCondLst>
                                  <p:childTnLst>
                                    <p:animEffect transition="out" filter="dissolv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par>
                                <p:cTn id="50" presetID="9"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dissolve">
                                      <p:cBhvr>
                                        <p:cTn id="52" dur="2000"/>
                                        <p:tgtEl>
                                          <p:spTgt spid="42"/>
                                        </p:tgtEl>
                                      </p:cBhvr>
                                    </p:animEffect>
                                  </p:childTnLst>
                                </p:cTn>
                              </p:par>
                              <p:par>
                                <p:cTn id="53" presetID="9"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20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2"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dissolve">
                                      <p:cBhvr>
                                        <p:cTn id="60" dur="500"/>
                                        <p:tgtEl>
                                          <p:spTgt spid="45"/>
                                        </p:tgtEl>
                                      </p:cBhvr>
                                    </p:animEffect>
                                  </p:childTnLst>
                                </p:cTn>
                              </p:par>
                              <p:par>
                                <p:cTn id="61" presetID="9" presetClass="entr" presetSubtype="0" fill="hold" grpId="2"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dissolve">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dissolve">
                                      <p:cBhvr>
                                        <p:cTn id="74"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3" grpId="0"/>
      <p:bldP spid="34" grpId="0" animBg="1"/>
      <p:bldP spid="35" grpId="0"/>
      <p:bldP spid="37" grpId="0"/>
      <p:bldP spid="38" grpId="0" animBg="1"/>
      <p:bldP spid="40" grpId="0" animBg="1"/>
      <p:bldP spid="41" grpId="0"/>
      <p:bldP spid="42" grpId="0" animBg="1"/>
      <p:bldP spid="43" grpId="0" animBg="1"/>
      <p:bldP spid="45" grpId="0" animBg="1"/>
      <p:bldP spid="45" grpId="1" animBg="1"/>
      <p:bldP spid="45" grpId="2" animBg="1"/>
      <p:bldP spid="30" grpId="0" animBg="1"/>
      <p:bldP spid="39" grpId="0" animBg="1"/>
      <p:bldP spid="39" grpId="1" animBg="1"/>
      <p:bldP spid="39" grpId="2"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xtLst>
            <a:ext uri="{909E8E84-426E-40dd-AFC4-6F175D3DCCD1}">
              <a14:hiddenFill xmlns:a14="http://schemas.microsoft.com/office/drawing/2010/main" xmlns="">
                <a:gradFill rotWithShape="0">
                  <a:gsLst>
                    <a:gs pos="0">
                      <a:srgbClr val="008C8C"/>
                    </a:gs>
                    <a:gs pos="100000">
                      <a:srgbClr val="4CAEAE"/>
                    </a:gs>
                  </a:gsLst>
                  <a:lin ang="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eaLnBrk="1" hangingPunct="1"/>
            <a:r>
              <a:rPr lang="en-US"/>
              <a:t>The Service level workflow</a:t>
            </a:r>
          </a:p>
        </p:txBody>
      </p:sp>
      <p:sp>
        <p:nvSpPr>
          <p:cNvPr id="15363" name="Rectangle 3"/>
          <p:cNvSpPr>
            <a:spLocks noChangeArrowheads="1"/>
          </p:cNvSpPr>
          <p:nvPr/>
        </p:nvSpPr>
        <p:spPr bwMode="auto">
          <a:xfrm>
            <a:off x="885238" y="1222558"/>
            <a:ext cx="6372225" cy="569913"/>
          </a:xfrm>
          <a:prstGeom prst="rect">
            <a:avLst/>
          </a:prstGeom>
          <a:solidFill>
            <a:srgbClr val="0000FF"/>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SzPct val="60000"/>
            </a:pPr>
            <a:r>
              <a:rPr lang="en-US" sz="2000" i="1">
                <a:solidFill>
                  <a:srgbClr val="FFFFFF"/>
                </a:solidFill>
                <a:latin typeface="Arial" pitchFamily="34" charset="0"/>
                <a:ea typeface="ＭＳ Ｐゴシック" charset="0"/>
                <a:cs typeface="Arial" pitchFamily="34" charset="0"/>
              </a:rPr>
              <a:t>Understand the actual contribution of </a:t>
            </a:r>
            <a:br>
              <a:rPr lang="en-US" sz="2000" i="1">
                <a:solidFill>
                  <a:srgbClr val="FFFFFF"/>
                </a:solidFill>
                <a:latin typeface="Arial" pitchFamily="34" charset="0"/>
                <a:ea typeface="ＭＳ Ｐゴシック" charset="0"/>
                <a:cs typeface="Arial" pitchFamily="34" charset="0"/>
              </a:rPr>
            </a:br>
            <a:r>
              <a:rPr lang="en-US" sz="2000" i="1">
                <a:solidFill>
                  <a:srgbClr val="FFFFFF"/>
                </a:solidFill>
                <a:latin typeface="Arial" pitchFamily="34" charset="0"/>
                <a:ea typeface="ＭＳ Ｐゴシック" charset="0"/>
                <a:cs typeface="Arial" pitchFamily="34" charset="0"/>
              </a:rPr>
              <a:t>each actor to the process</a:t>
            </a:r>
          </a:p>
        </p:txBody>
      </p:sp>
      <p:sp>
        <p:nvSpPr>
          <p:cNvPr id="15364" name="Text Box 4"/>
          <p:cNvSpPr txBox="1">
            <a:spLocks noChangeArrowheads="1"/>
          </p:cNvSpPr>
          <p:nvPr/>
        </p:nvSpPr>
        <p:spPr bwMode="auto">
          <a:xfrm>
            <a:off x="3638054" y="723901"/>
            <a:ext cx="1708801" cy="425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fontAlgn="base">
              <a:lnSpc>
                <a:spcPct val="90000"/>
              </a:lnSpc>
              <a:spcBef>
                <a:spcPct val="0"/>
              </a:spcBef>
              <a:spcAft>
                <a:spcPct val="0"/>
              </a:spcAft>
            </a:pPr>
            <a:r>
              <a:rPr lang="en-US" sz="2400" i="1">
                <a:solidFill>
                  <a:srgbClr val="000000"/>
                </a:solidFill>
                <a:ea typeface="ＭＳ Ｐゴシック" charset="0"/>
                <a:cs typeface="Arial" pitchFamily="34" charset="0"/>
              </a:rPr>
              <a:t>- Purpose -</a:t>
            </a:r>
          </a:p>
        </p:txBody>
      </p:sp>
      <p:sp>
        <p:nvSpPr>
          <p:cNvPr id="15365" name="Rectangle 5"/>
          <p:cNvSpPr>
            <a:spLocks noChangeArrowheads="1"/>
          </p:cNvSpPr>
          <p:nvPr/>
        </p:nvSpPr>
        <p:spPr bwMode="auto">
          <a:xfrm>
            <a:off x="1456738" y="1909763"/>
            <a:ext cx="6372225" cy="569912"/>
          </a:xfrm>
          <a:prstGeom prst="rect">
            <a:avLst/>
          </a:prstGeom>
          <a:solidFill>
            <a:srgbClr val="0000FF"/>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SzPct val="60000"/>
            </a:pPr>
            <a:r>
              <a:rPr lang="en-US" sz="2000" i="1">
                <a:solidFill>
                  <a:srgbClr val="FFFFFF"/>
                </a:solidFill>
                <a:latin typeface="Arial" pitchFamily="34" charset="0"/>
                <a:ea typeface="ＭＳ Ｐゴシック" charset="0"/>
                <a:cs typeface="Arial" pitchFamily="34" charset="0"/>
              </a:rPr>
              <a:t>Ensure feasibility and effectiveness of process </a:t>
            </a:r>
            <a:br>
              <a:rPr lang="en-US" sz="2000" i="1">
                <a:solidFill>
                  <a:srgbClr val="FFFFFF"/>
                </a:solidFill>
                <a:latin typeface="Arial" pitchFamily="34" charset="0"/>
                <a:ea typeface="ＭＳ Ｐゴシック" charset="0"/>
                <a:cs typeface="Arial" pitchFamily="34" charset="0"/>
              </a:rPr>
            </a:br>
            <a:r>
              <a:rPr lang="en-US" sz="2000" i="1">
                <a:solidFill>
                  <a:srgbClr val="FFFFFF"/>
                </a:solidFill>
                <a:latin typeface="Arial" pitchFamily="34" charset="0"/>
                <a:ea typeface="ＭＳ Ｐゴシック" charset="0"/>
                <a:cs typeface="Arial" pitchFamily="34" charset="0"/>
              </a:rPr>
              <a:t>(can each actor actually perform their steps?)</a:t>
            </a:r>
          </a:p>
        </p:txBody>
      </p:sp>
      <p:sp>
        <p:nvSpPr>
          <p:cNvPr id="15366" name="Rectangle 6"/>
          <p:cNvSpPr>
            <a:spLocks noChangeArrowheads="1"/>
          </p:cNvSpPr>
          <p:nvPr/>
        </p:nvSpPr>
        <p:spPr bwMode="auto">
          <a:xfrm>
            <a:off x="2059990" y="2594158"/>
            <a:ext cx="6372225" cy="569913"/>
          </a:xfrm>
          <a:prstGeom prst="rect">
            <a:avLst/>
          </a:prstGeom>
          <a:solidFill>
            <a:srgbClr val="0000FF"/>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SzPct val="60000"/>
            </a:pPr>
            <a:r>
              <a:rPr lang="en-US" i="1">
                <a:solidFill>
                  <a:srgbClr val="FFFFFF"/>
                </a:solidFill>
                <a:latin typeface="Arial" pitchFamily="34" charset="0"/>
                <a:ea typeface="ＭＳ Ｐゴシック" charset="0"/>
                <a:cs typeface="Arial" pitchFamily="34" charset="0"/>
              </a:rPr>
              <a:t>Show relationship to systems - steps involving automated support correspond strongly to use cases and services</a:t>
            </a:r>
          </a:p>
        </p:txBody>
      </p:sp>
      <p:sp>
        <p:nvSpPr>
          <p:cNvPr id="78855" name="Rectangle 7"/>
          <p:cNvSpPr>
            <a:spLocks noChangeArrowheads="1"/>
          </p:cNvSpPr>
          <p:nvPr/>
        </p:nvSpPr>
        <p:spPr bwMode="auto">
          <a:xfrm>
            <a:off x="885238" y="3322263"/>
            <a:ext cx="10910522" cy="3395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p>
            <a:pPr marL="266700" lvl="1" indent="-266700" defTabSz="873125" eaLnBrk="0" fontAlgn="base" hangingPunct="0">
              <a:lnSpc>
                <a:spcPct val="80000"/>
              </a:lnSpc>
              <a:spcBef>
                <a:spcPct val="32000"/>
              </a:spcBef>
              <a:spcAft>
                <a:spcPct val="0"/>
              </a:spcAft>
              <a:buSzPct val="125000"/>
              <a:defRPr/>
            </a:pPr>
            <a:r>
              <a:rPr lang="en-US" sz="2000" dirty="0">
                <a:solidFill>
                  <a:srgbClr val="000000"/>
                </a:solidFill>
                <a:latin typeface="Arial" pitchFamily="34" charset="0"/>
                <a:ea typeface="ＭＳ Ｐゴシック" charset="0"/>
                <a:cs typeface="Arial" pitchFamily="34" charset="0"/>
              </a:rPr>
              <a:t>Key points:</a:t>
            </a:r>
          </a:p>
          <a:p>
            <a:pPr marL="266700" lvl="1" indent="-266700" defTabSz="873125" eaLnBrk="0" fontAlgn="base" hangingPunct="0">
              <a:lnSpc>
                <a:spcPct val="80000"/>
              </a:lnSpc>
              <a:spcBef>
                <a:spcPct val="32000"/>
              </a:spcBef>
              <a:spcAft>
                <a:spcPct val="0"/>
              </a:spcAft>
              <a:buSzPct val="125000"/>
              <a:buFontTx/>
              <a:buChar char="•"/>
              <a:defRPr/>
            </a:pPr>
            <a:r>
              <a:rPr lang="en-US" sz="2000" dirty="0">
                <a:solidFill>
                  <a:srgbClr val="000000"/>
                </a:solidFill>
                <a:latin typeface="Arial" pitchFamily="34" charset="0"/>
                <a:ea typeface="ＭＳ Ｐゴシック" charset="0"/>
                <a:cs typeface="Arial" pitchFamily="34" charset="0"/>
              </a:rPr>
              <a:t>Steps within an actor</a:t>
            </a:r>
            <a:r>
              <a:rPr lang="uk-UA" sz="2000" dirty="0">
                <a:solidFill>
                  <a:srgbClr val="000000"/>
                </a:solidFill>
                <a:latin typeface="Arial" pitchFamily="34" charset="0"/>
                <a:ea typeface="ＭＳ Ｐゴシック" charset="0"/>
                <a:cs typeface="Arial" pitchFamily="34" charset="0"/>
              </a:rPr>
              <a:t>'</a:t>
            </a:r>
            <a:r>
              <a:rPr lang="en-US" sz="2000" dirty="0">
                <a:solidFill>
                  <a:srgbClr val="000000"/>
                </a:solidFill>
                <a:latin typeface="Arial" pitchFamily="34" charset="0"/>
                <a:ea typeface="ＭＳ Ｐゴシック" charset="0"/>
                <a:cs typeface="Arial" pitchFamily="34" charset="0"/>
              </a:rPr>
              <a:t>s involvement that complete a service </a:t>
            </a:r>
            <a:br>
              <a:rPr lang="en-US" sz="2000" dirty="0">
                <a:solidFill>
                  <a:srgbClr val="000000"/>
                </a:solidFill>
                <a:latin typeface="Arial" pitchFamily="34" charset="0"/>
                <a:ea typeface="ＭＳ Ｐゴシック" charset="0"/>
                <a:cs typeface="Arial" pitchFamily="34" charset="0"/>
              </a:rPr>
            </a:br>
            <a:r>
              <a:rPr lang="en-US" sz="2000" dirty="0">
                <a:solidFill>
                  <a:srgbClr val="000000"/>
                </a:solidFill>
                <a:latin typeface="Arial" pitchFamily="34" charset="0"/>
                <a:ea typeface="ＭＳ Ｐゴシック" charset="0"/>
                <a:cs typeface="Arial" pitchFamily="34" charset="0"/>
              </a:rPr>
              <a:t>E.g., </a:t>
            </a:r>
            <a:r>
              <a:rPr lang="en-US" sz="2000" i="1" dirty="0">
                <a:solidFill>
                  <a:srgbClr val="000000"/>
                </a:solidFill>
                <a:latin typeface="Arial" pitchFamily="34" charset="0"/>
                <a:ea typeface="ＭＳ Ｐゴシック" charset="0"/>
                <a:cs typeface="Arial" pitchFamily="34" charset="0"/>
              </a:rPr>
              <a:t>one</a:t>
            </a:r>
            <a:r>
              <a:rPr lang="en-US" sz="2000" dirty="0">
                <a:solidFill>
                  <a:srgbClr val="000000"/>
                </a:solidFill>
                <a:latin typeface="Arial" pitchFamily="34" charset="0"/>
                <a:ea typeface="ＭＳ Ｐゴシック" charset="0"/>
                <a:cs typeface="Arial" pitchFamily="34" charset="0"/>
              </a:rPr>
              <a:t> handoff-level step could become </a:t>
            </a:r>
            <a:r>
              <a:rPr lang="en-US" sz="2000" i="1" dirty="0">
                <a:solidFill>
                  <a:srgbClr val="000000"/>
                </a:solidFill>
                <a:latin typeface="Arial" pitchFamily="34" charset="0"/>
                <a:ea typeface="ＭＳ Ｐゴシック" charset="0"/>
                <a:cs typeface="Arial" pitchFamily="34" charset="0"/>
              </a:rPr>
              <a:t>five</a:t>
            </a:r>
            <a:r>
              <a:rPr lang="en-US" sz="2000" dirty="0">
                <a:solidFill>
                  <a:srgbClr val="000000"/>
                </a:solidFill>
                <a:latin typeface="Arial" pitchFamily="34" charset="0"/>
                <a:ea typeface="ＭＳ Ｐゴシック" charset="0"/>
                <a:cs typeface="Arial" pitchFamily="34" charset="0"/>
              </a:rPr>
              <a:t> service-level steps:</a:t>
            </a:r>
            <a:br>
              <a:rPr lang="en-US" sz="2000" dirty="0">
                <a:solidFill>
                  <a:srgbClr val="000000"/>
                </a:solidFill>
                <a:latin typeface="Arial" pitchFamily="34" charset="0"/>
                <a:ea typeface="ＭＳ Ｐゴシック" charset="0"/>
                <a:cs typeface="Arial" pitchFamily="34" charset="0"/>
              </a:rPr>
            </a:br>
            <a:br>
              <a:rPr lang="en-US" sz="2000" dirty="0">
                <a:solidFill>
                  <a:srgbClr val="000000"/>
                </a:solidFill>
                <a:latin typeface="Arial" pitchFamily="34" charset="0"/>
                <a:ea typeface="ＭＳ Ｐゴシック" charset="0"/>
                <a:cs typeface="Arial" pitchFamily="34" charset="0"/>
              </a:rPr>
            </a:br>
            <a:br>
              <a:rPr lang="en-US" sz="2000" dirty="0">
                <a:solidFill>
                  <a:srgbClr val="000000"/>
                </a:solidFill>
                <a:latin typeface="Arial" pitchFamily="34" charset="0"/>
                <a:ea typeface="ＭＳ Ｐゴシック" charset="0"/>
                <a:cs typeface="Arial" pitchFamily="34" charset="0"/>
              </a:rPr>
            </a:br>
            <a:br>
              <a:rPr lang="en-US" sz="2000" dirty="0">
                <a:solidFill>
                  <a:srgbClr val="000000"/>
                </a:solidFill>
                <a:latin typeface="Arial" pitchFamily="34" charset="0"/>
                <a:ea typeface="ＭＳ Ｐゴシック" charset="0"/>
                <a:cs typeface="Arial" pitchFamily="34" charset="0"/>
              </a:rPr>
            </a:br>
            <a:endParaRPr lang="en-US" sz="2000" dirty="0">
              <a:solidFill>
                <a:srgbClr val="000000"/>
              </a:solidFill>
              <a:latin typeface="Arial" pitchFamily="34" charset="0"/>
              <a:ea typeface="ＭＳ Ｐゴシック" charset="0"/>
              <a:cs typeface="Arial" pitchFamily="34" charset="0"/>
            </a:endParaRPr>
          </a:p>
          <a:p>
            <a:pPr marL="687388" lvl="1" indent="-230188" defTabSz="873125" eaLnBrk="0" fontAlgn="base" hangingPunct="0">
              <a:lnSpc>
                <a:spcPct val="80000"/>
              </a:lnSpc>
              <a:spcBef>
                <a:spcPct val="32000"/>
              </a:spcBef>
              <a:spcAft>
                <a:spcPct val="0"/>
              </a:spcAft>
              <a:buClr>
                <a:srgbClr val="CC0000"/>
              </a:buClr>
              <a:buSzPct val="125000"/>
              <a:buFontTx/>
              <a:buChar char="•"/>
              <a:defRPr/>
            </a:pPr>
            <a:endParaRPr lang="en-US" sz="2000" dirty="0">
              <a:solidFill>
                <a:srgbClr val="000000"/>
              </a:solidFill>
              <a:latin typeface="Arial" pitchFamily="34" charset="0"/>
              <a:ea typeface="ＭＳ Ｐゴシック" charset="0"/>
              <a:cs typeface="Arial" pitchFamily="34" charset="0"/>
            </a:endParaRPr>
          </a:p>
          <a:p>
            <a:pPr marL="687388" lvl="1" indent="-230188" defTabSz="873125" eaLnBrk="0" fontAlgn="base" hangingPunct="0">
              <a:lnSpc>
                <a:spcPct val="80000"/>
              </a:lnSpc>
              <a:spcBef>
                <a:spcPct val="32000"/>
              </a:spcBef>
              <a:spcAft>
                <a:spcPct val="0"/>
              </a:spcAft>
              <a:buClr>
                <a:srgbClr val="CC0000"/>
              </a:buClr>
              <a:buSzPct val="125000"/>
              <a:buFontTx/>
              <a:buChar char="•"/>
              <a:defRPr/>
            </a:pPr>
            <a:endParaRPr lang="en-US" sz="2000" dirty="0">
              <a:solidFill>
                <a:srgbClr val="000000"/>
              </a:solidFill>
              <a:latin typeface="Arial" pitchFamily="34" charset="0"/>
              <a:ea typeface="ＭＳ Ｐゴシック" charset="0"/>
              <a:cs typeface="Arial" pitchFamily="34" charset="0"/>
            </a:endParaRPr>
          </a:p>
          <a:p>
            <a:pPr marL="266700" lvl="1" indent="-266700" defTabSz="873125" eaLnBrk="0" fontAlgn="base" hangingPunct="0">
              <a:lnSpc>
                <a:spcPct val="80000"/>
              </a:lnSpc>
              <a:spcBef>
                <a:spcPct val="32000"/>
              </a:spcBef>
              <a:spcAft>
                <a:spcPct val="0"/>
              </a:spcAft>
              <a:buSzPct val="125000"/>
              <a:buFontTx/>
              <a:buChar char="•"/>
              <a:defRPr/>
            </a:pPr>
            <a:r>
              <a:rPr lang="en-US" sz="2000" dirty="0">
                <a:solidFill>
                  <a:srgbClr val="000000"/>
                </a:solidFill>
                <a:latin typeface="Arial" pitchFamily="34" charset="0"/>
                <a:ea typeface="ＭＳ Ｐゴシック" charset="0"/>
                <a:cs typeface="Arial" pitchFamily="34" charset="0"/>
              </a:rPr>
              <a:t>Puts the emphasis on </a:t>
            </a:r>
            <a:r>
              <a:rPr lang="en-US" sz="2000" i="1" dirty="0">
                <a:solidFill>
                  <a:srgbClr val="000000"/>
                </a:solidFill>
                <a:latin typeface="Arial" pitchFamily="34" charset="0"/>
                <a:ea typeface="ＭＳ Ｐゴシック" charset="0"/>
                <a:cs typeface="Arial" pitchFamily="34" charset="0"/>
              </a:rPr>
              <a:t>what</a:t>
            </a:r>
            <a:r>
              <a:rPr lang="en-US" sz="2000" dirty="0">
                <a:solidFill>
                  <a:srgbClr val="000000"/>
                </a:solidFill>
                <a:latin typeface="Arial" pitchFamily="34" charset="0"/>
                <a:ea typeface="ＭＳ Ｐゴシック" charset="0"/>
                <a:cs typeface="Arial" pitchFamily="34" charset="0"/>
              </a:rPr>
              <a:t> is achieved during the process by showing the significant intermediate results or milestones – </a:t>
            </a:r>
            <a:br>
              <a:rPr lang="en-US" sz="2000" dirty="0">
                <a:solidFill>
                  <a:srgbClr val="000000"/>
                </a:solidFill>
                <a:latin typeface="Arial" pitchFamily="34" charset="0"/>
                <a:ea typeface="ＭＳ Ｐゴシック" charset="0"/>
                <a:cs typeface="Arial" pitchFamily="34" charset="0"/>
              </a:rPr>
            </a:br>
            <a:r>
              <a:rPr lang="en-US" sz="2000" dirty="0">
                <a:solidFill>
                  <a:srgbClr val="000000"/>
                </a:solidFill>
                <a:latin typeface="Arial" pitchFamily="34" charset="0"/>
                <a:ea typeface="ＭＳ Ｐゴシック" charset="0"/>
                <a:cs typeface="Arial" pitchFamily="34" charset="0"/>
              </a:rPr>
              <a:t>“the achievements, not the individual tasks”</a:t>
            </a:r>
            <a:br>
              <a:rPr lang="en-US" sz="2000" dirty="0">
                <a:solidFill>
                  <a:srgbClr val="000000"/>
                </a:solidFill>
                <a:latin typeface="Arial" pitchFamily="34" charset="0"/>
                <a:ea typeface="ＭＳ Ｐゴシック" charset="0"/>
                <a:cs typeface="Arial" pitchFamily="34" charset="0"/>
              </a:rPr>
            </a:br>
            <a:br>
              <a:rPr lang="en-US" sz="2000" dirty="0">
                <a:solidFill>
                  <a:srgbClr val="000000"/>
                </a:solidFill>
                <a:latin typeface="Arial" pitchFamily="34" charset="0"/>
                <a:ea typeface="ＭＳ Ｐゴシック" charset="0"/>
                <a:cs typeface="Arial" pitchFamily="34" charset="0"/>
              </a:rPr>
            </a:br>
            <a:endParaRPr lang="en-US" sz="2000" dirty="0">
              <a:solidFill>
                <a:srgbClr val="000000"/>
              </a:solidFill>
              <a:latin typeface="Arial" pitchFamily="34" charset="0"/>
              <a:ea typeface="ＭＳ Ｐゴシック" charset="0"/>
              <a:cs typeface="Arial" pitchFamily="34" charset="0"/>
            </a:endParaRPr>
          </a:p>
        </p:txBody>
      </p:sp>
      <p:sp>
        <p:nvSpPr>
          <p:cNvPr id="9" name="AutoShape 28"/>
          <p:cNvSpPr>
            <a:spLocks noChangeArrowheads="1"/>
          </p:cNvSpPr>
          <p:nvPr/>
        </p:nvSpPr>
        <p:spPr bwMode="auto">
          <a:xfrm>
            <a:off x="2613025" y="4481806"/>
            <a:ext cx="1447800" cy="668337"/>
          </a:xfrm>
          <a:prstGeom prst="roundRect">
            <a:avLst>
              <a:gd name="adj" fmla="val 12495"/>
            </a:avLst>
          </a:prstGeom>
          <a:solidFill>
            <a:schemeClr val="bg1"/>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spcBef>
                <a:spcPct val="0"/>
              </a:spcBef>
              <a:spcAft>
                <a:spcPct val="0"/>
              </a:spcAft>
            </a:pPr>
            <a:r>
              <a:rPr lang="en-US" sz="1100" b="1">
                <a:solidFill>
                  <a:srgbClr val="000000"/>
                </a:solidFill>
                <a:latin typeface="Arial" pitchFamily="34" charset="0"/>
                <a:ea typeface="ＭＳ Ｐゴシック" charset="0"/>
                <a:cs typeface="Arial" pitchFamily="34" charset="0"/>
              </a:rPr>
              <a:t>Initiate</a:t>
            </a:r>
            <a:br>
              <a:rPr lang="en-US" sz="1100" b="1">
                <a:solidFill>
                  <a:srgbClr val="000000"/>
                </a:solidFill>
                <a:latin typeface="Arial" pitchFamily="34" charset="0"/>
                <a:ea typeface="ＭＳ Ｐゴシック" charset="0"/>
                <a:cs typeface="Arial" pitchFamily="34" charset="0"/>
              </a:rPr>
            </a:br>
            <a:r>
              <a:rPr lang="en-US" sz="1100" b="1">
                <a:solidFill>
                  <a:srgbClr val="000000"/>
                </a:solidFill>
                <a:latin typeface="Arial" pitchFamily="34" charset="0"/>
                <a:ea typeface="ＭＳ Ｐゴシック" charset="0"/>
                <a:cs typeface="Arial" pitchFamily="34" charset="0"/>
              </a:rPr>
              <a:t>Vehicle Insurance</a:t>
            </a:r>
            <a:br>
              <a:rPr lang="en-US" sz="1100" b="1">
                <a:solidFill>
                  <a:srgbClr val="000000"/>
                </a:solidFill>
                <a:latin typeface="Arial" pitchFamily="34" charset="0"/>
                <a:ea typeface="ＭＳ Ｐゴシック" charset="0"/>
                <a:cs typeface="Arial" pitchFamily="34" charset="0"/>
              </a:rPr>
            </a:br>
            <a:r>
              <a:rPr lang="en-US" sz="1100" b="1">
                <a:solidFill>
                  <a:srgbClr val="000000"/>
                </a:solidFill>
                <a:latin typeface="Arial" pitchFamily="34" charset="0"/>
                <a:ea typeface="ＭＳ Ｐゴシック" charset="0"/>
                <a:cs typeface="Arial" pitchFamily="34" charset="0"/>
              </a:rPr>
              <a:t>Claim</a:t>
            </a:r>
          </a:p>
        </p:txBody>
      </p:sp>
      <p:grpSp>
        <p:nvGrpSpPr>
          <p:cNvPr id="24" name="Group 23"/>
          <p:cNvGrpSpPr>
            <a:grpSpLocks/>
          </p:cNvGrpSpPr>
          <p:nvPr/>
        </p:nvGrpSpPr>
        <p:grpSpPr bwMode="auto">
          <a:xfrm>
            <a:off x="4837113" y="4481806"/>
            <a:ext cx="5454650" cy="668337"/>
            <a:chOff x="3313062" y="4348262"/>
            <a:chExt cx="5454389" cy="668338"/>
          </a:xfrm>
        </p:grpSpPr>
        <p:sp>
          <p:nvSpPr>
            <p:cNvPr id="15371" name="AutoShape 28"/>
            <p:cNvSpPr>
              <a:spLocks noChangeArrowheads="1"/>
            </p:cNvSpPr>
            <p:nvPr/>
          </p:nvSpPr>
          <p:spPr bwMode="auto">
            <a:xfrm>
              <a:off x="3313062" y="4348262"/>
              <a:ext cx="874654" cy="668338"/>
            </a:xfrm>
            <a:prstGeom prst="roundRect">
              <a:avLst>
                <a:gd name="adj" fmla="val 12495"/>
              </a:avLst>
            </a:prstGeom>
            <a:solidFill>
              <a:schemeClr val="bg1"/>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spcBef>
                  <a:spcPct val="0"/>
                </a:spcBef>
                <a:spcAft>
                  <a:spcPct val="0"/>
                </a:spcAft>
              </a:pPr>
              <a:r>
                <a:rPr lang="en-US" sz="1100" b="1">
                  <a:solidFill>
                    <a:srgbClr val="000000"/>
                  </a:solidFill>
                  <a:latin typeface="Arial" pitchFamily="34" charset="0"/>
                  <a:ea typeface="ＭＳ Ｐゴシック" charset="0"/>
                  <a:cs typeface="Arial" pitchFamily="34" charset="0"/>
                </a:rPr>
                <a:t>Identify</a:t>
              </a:r>
              <a:br>
                <a:rPr lang="en-US" sz="1100" b="1">
                  <a:solidFill>
                    <a:srgbClr val="000000"/>
                  </a:solidFill>
                  <a:latin typeface="Arial" pitchFamily="34" charset="0"/>
                  <a:ea typeface="ＭＳ Ｐゴシック" charset="0"/>
                  <a:cs typeface="Arial" pitchFamily="34" charset="0"/>
                </a:rPr>
              </a:br>
              <a:r>
                <a:rPr lang="en-US" sz="1100" b="1">
                  <a:solidFill>
                    <a:srgbClr val="000000"/>
                  </a:solidFill>
                  <a:latin typeface="Arial" pitchFamily="34" charset="0"/>
                  <a:ea typeface="ＭＳ Ｐゴシック" charset="0"/>
                  <a:cs typeface="Arial" pitchFamily="34" charset="0"/>
                </a:rPr>
                <a:t>Claimant</a:t>
              </a:r>
            </a:p>
          </p:txBody>
        </p:sp>
        <p:sp>
          <p:nvSpPr>
            <p:cNvPr id="15372" name="AutoShape 28"/>
            <p:cNvSpPr>
              <a:spLocks noChangeArrowheads="1"/>
            </p:cNvSpPr>
            <p:nvPr/>
          </p:nvSpPr>
          <p:spPr bwMode="auto">
            <a:xfrm>
              <a:off x="4457996" y="4348262"/>
              <a:ext cx="874654" cy="668338"/>
            </a:xfrm>
            <a:prstGeom prst="roundRect">
              <a:avLst>
                <a:gd name="adj" fmla="val 12495"/>
              </a:avLst>
            </a:prstGeom>
            <a:solidFill>
              <a:schemeClr val="bg1"/>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spcBef>
                  <a:spcPct val="0"/>
                </a:spcBef>
                <a:spcAft>
                  <a:spcPct val="0"/>
                </a:spcAft>
              </a:pPr>
              <a:r>
                <a:rPr lang="en-US" sz="1100" b="1">
                  <a:solidFill>
                    <a:srgbClr val="000000"/>
                  </a:solidFill>
                  <a:latin typeface="Arial" pitchFamily="34" charset="0"/>
                  <a:ea typeface="ＭＳ Ｐゴシック" charset="0"/>
                  <a:cs typeface="Arial" pitchFamily="34" charset="0"/>
                </a:rPr>
                <a:t>Describe Incident</a:t>
              </a:r>
            </a:p>
          </p:txBody>
        </p:sp>
        <p:sp>
          <p:nvSpPr>
            <p:cNvPr id="15373" name="AutoShape 28"/>
            <p:cNvSpPr>
              <a:spLocks noChangeArrowheads="1"/>
            </p:cNvSpPr>
            <p:nvPr/>
          </p:nvSpPr>
          <p:spPr bwMode="auto">
            <a:xfrm>
              <a:off x="5602930" y="4348262"/>
              <a:ext cx="874654" cy="668338"/>
            </a:xfrm>
            <a:prstGeom prst="roundRect">
              <a:avLst>
                <a:gd name="adj" fmla="val 12495"/>
              </a:avLst>
            </a:prstGeom>
            <a:solidFill>
              <a:schemeClr val="bg1"/>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spcBef>
                  <a:spcPct val="0"/>
                </a:spcBef>
                <a:spcAft>
                  <a:spcPct val="0"/>
                </a:spcAft>
              </a:pPr>
              <a:r>
                <a:rPr lang="en-US" sz="1100" b="1">
                  <a:solidFill>
                    <a:srgbClr val="000000"/>
                  </a:solidFill>
                  <a:latin typeface="Arial" pitchFamily="34" charset="0"/>
                  <a:ea typeface="ＭＳ Ｐゴシック" charset="0"/>
                  <a:cs typeface="Arial" pitchFamily="34" charset="0"/>
                </a:rPr>
                <a:t>Describe Loss</a:t>
              </a:r>
            </a:p>
          </p:txBody>
        </p:sp>
        <p:sp>
          <p:nvSpPr>
            <p:cNvPr id="15374" name="AutoShape 28"/>
            <p:cNvSpPr>
              <a:spLocks noChangeArrowheads="1"/>
            </p:cNvSpPr>
            <p:nvPr/>
          </p:nvSpPr>
          <p:spPr bwMode="auto">
            <a:xfrm>
              <a:off x="6747864" y="4348262"/>
              <a:ext cx="874654" cy="668338"/>
            </a:xfrm>
            <a:prstGeom prst="roundRect">
              <a:avLst>
                <a:gd name="adj" fmla="val 12495"/>
              </a:avLst>
            </a:prstGeom>
            <a:solidFill>
              <a:schemeClr val="bg1"/>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fontAlgn="base" hangingPunct="0">
                <a:spcBef>
                  <a:spcPct val="0"/>
                </a:spcBef>
                <a:spcAft>
                  <a:spcPct val="0"/>
                </a:spcAft>
              </a:pPr>
              <a:r>
                <a:rPr lang="en-US" sz="1100" b="1">
                  <a:solidFill>
                    <a:srgbClr val="000000"/>
                  </a:solidFill>
                  <a:latin typeface="Arial" pitchFamily="34" charset="0"/>
                  <a:ea typeface="ＭＳ Ｐゴシック" charset="0"/>
                  <a:cs typeface="Arial" pitchFamily="34" charset="0"/>
                </a:rPr>
                <a:t>Confirm</a:t>
              </a:r>
              <a:br>
                <a:rPr lang="en-US" sz="1100" b="1">
                  <a:solidFill>
                    <a:srgbClr val="000000"/>
                  </a:solidFill>
                  <a:latin typeface="Arial" pitchFamily="34" charset="0"/>
                  <a:ea typeface="ＭＳ Ｐゴシック" charset="0"/>
                  <a:cs typeface="Arial" pitchFamily="34" charset="0"/>
                </a:rPr>
              </a:br>
              <a:r>
                <a:rPr lang="en-US" sz="1100" b="1">
                  <a:solidFill>
                    <a:srgbClr val="000000"/>
                  </a:solidFill>
                  <a:latin typeface="Arial" pitchFamily="34" charset="0"/>
                  <a:ea typeface="ＭＳ Ｐゴシック" charset="0"/>
                  <a:cs typeface="Arial" pitchFamily="34" charset="0"/>
                </a:rPr>
                <a:t>Coverage</a:t>
              </a:r>
            </a:p>
          </p:txBody>
        </p:sp>
        <p:sp>
          <p:nvSpPr>
            <p:cNvPr id="15375" name="AutoShape 28"/>
            <p:cNvSpPr>
              <a:spLocks noChangeArrowheads="1"/>
            </p:cNvSpPr>
            <p:nvPr/>
          </p:nvSpPr>
          <p:spPr bwMode="auto">
            <a:xfrm>
              <a:off x="7892797" y="4348262"/>
              <a:ext cx="874654" cy="668338"/>
            </a:xfrm>
            <a:prstGeom prst="roundRect">
              <a:avLst>
                <a:gd name="adj" fmla="val 12495"/>
              </a:avLst>
            </a:prstGeom>
            <a:solidFill>
              <a:schemeClr val="bg1"/>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gn="ctr" eaLnBrk="0" fontAlgn="base" hangingPunct="0">
                <a:spcBef>
                  <a:spcPct val="0"/>
                </a:spcBef>
                <a:spcAft>
                  <a:spcPct val="0"/>
                </a:spcAft>
              </a:pPr>
              <a:r>
                <a:rPr lang="en-US" sz="1100" b="1">
                  <a:solidFill>
                    <a:srgbClr val="000000"/>
                  </a:solidFill>
                  <a:latin typeface="Arial" pitchFamily="34" charset="0"/>
                  <a:ea typeface="ＭＳ Ｐゴシック" charset="0"/>
                  <a:cs typeface="Arial" pitchFamily="34" charset="0"/>
                </a:rPr>
                <a:t>Schedule</a:t>
              </a:r>
              <a:br>
                <a:rPr lang="en-US" sz="1100" b="1">
                  <a:solidFill>
                    <a:srgbClr val="000000"/>
                  </a:solidFill>
                  <a:latin typeface="Arial" pitchFamily="34" charset="0"/>
                  <a:ea typeface="ＭＳ Ｐゴシック" charset="0"/>
                  <a:cs typeface="Arial" pitchFamily="34" charset="0"/>
                </a:rPr>
              </a:br>
              <a:r>
                <a:rPr lang="en-US" sz="1100" b="1">
                  <a:solidFill>
                    <a:srgbClr val="000000"/>
                  </a:solidFill>
                  <a:latin typeface="Arial" pitchFamily="34" charset="0"/>
                  <a:ea typeface="ＭＳ Ｐゴシック" charset="0"/>
                  <a:cs typeface="Arial" pitchFamily="34" charset="0"/>
                </a:rPr>
                <a:t>Inspection</a:t>
              </a:r>
            </a:p>
          </p:txBody>
        </p:sp>
        <p:cxnSp>
          <p:nvCxnSpPr>
            <p:cNvPr id="15376" name="Straight Arrow Connector 14"/>
            <p:cNvCxnSpPr>
              <a:cxnSpLocks noChangeShapeType="1"/>
              <a:stCxn id="15372" idx="3"/>
              <a:endCxn id="15373" idx="1"/>
            </p:cNvCxnSpPr>
            <p:nvPr/>
          </p:nvCxnSpPr>
          <p:spPr bwMode="auto">
            <a:xfrm>
              <a:off x="5332650" y="4682431"/>
              <a:ext cx="270280" cy="0"/>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377" name="Straight Arrow Connector 16"/>
            <p:cNvCxnSpPr>
              <a:cxnSpLocks noChangeShapeType="1"/>
              <a:stCxn id="15373" idx="3"/>
              <a:endCxn id="15374" idx="1"/>
            </p:cNvCxnSpPr>
            <p:nvPr/>
          </p:nvCxnSpPr>
          <p:spPr bwMode="auto">
            <a:xfrm>
              <a:off x="6477584" y="4682431"/>
              <a:ext cx="270280" cy="0"/>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378" name="Straight Arrow Connector 18"/>
            <p:cNvCxnSpPr>
              <a:cxnSpLocks noChangeShapeType="1"/>
              <a:stCxn id="15374" idx="3"/>
            </p:cNvCxnSpPr>
            <p:nvPr/>
          </p:nvCxnSpPr>
          <p:spPr bwMode="auto">
            <a:xfrm>
              <a:off x="7622518" y="4682431"/>
              <a:ext cx="270279" cy="0"/>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379" name="Straight Arrow Connector 20"/>
            <p:cNvCxnSpPr>
              <a:cxnSpLocks noChangeShapeType="1"/>
              <a:endCxn id="15372" idx="1"/>
            </p:cNvCxnSpPr>
            <p:nvPr/>
          </p:nvCxnSpPr>
          <p:spPr bwMode="auto">
            <a:xfrm>
              <a:off x="4187716" y="4682431"/>
              <a:ext cx="270280" cy="0"/>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3" name="Right Arrow 22"/>
          <p:cNvSpPr>
            <a:spLocks noChangeArrowheads="1"/>
          </p:cNvSpPr>
          <p:nvPr/>
        </p:nvSpPr>
        <p:spPr bwMode="auto">
          <a:xfrm>
            <a:off x="4152901" y="4596106"/>
            <a:ext cx="603250" cy="441325"/>
          </a:xfrm>
          <a:prstGeom prst="rightArrow">
            <a:avLst>
              <a:gd name="adj1" fmla="val 50000"/>
              <a:gd name="adj2" fmla="val 50044"/>
            </a:avLst>
          </a:prstGeom>
          <a:solidFill>
            <a:srgbClr val="FF0000"/>
          </a:solidFill>
          <a:ln w="9525">
            <a:solidFill>
              <a:srgbClr val="000000"/>
            </a:solidFill>
            <a:miter lim="800000"/>
            <a:headEnd/>
            <a:tailEnd/>
          </a:ln>
        </p:spPr>
        <p:txBody>
          <a:bodyPr lIns="0" tIns="0" rIns="0" bIns="0" anchor="ctr"/>
          <a:lstStyle/>
          <a:p>
            <a:pPr eaLnBrk="0" fontAlgn="base" hangingPunct="0">
              <a:lnSpc>
                <a:spcPct val="80000"/>
              </a:lnSpc>
              <a:spcBef>
                <a:spcPct val="32000"/>
              </a:spcBef>
              <a:spcAft>
                <a:spcPct val="0"/>
              </a:spcAft>
              <a:buClr>
                <a:srgbClr val="000000"/>
              </a:buClr>
            </a:pPr>
            <a:endParaRPr lang="en-CA">
              <a:solidFill>
                <a:srgbClr val="000000"/>
              </a:solidFill>
              <a:latin typeface="Arial" pitchFamily="34" charset="0"/>
              <a:ea typeface="ＭＳ Ｐゴシック" charset="0"/>
              <a:cs typeface="Arial" pitchFamily="34" charset="0"/>
            </a:endParaRPr>
          </a:p>
        </p:txBody>
      </p:sp>
      <p:sp>
        <p:nvSpPr>
          <p:cNvPr id="2" name="Rectangle 1"/>
          <p:cNvSpPr/>
          <p:nvPr/>
        </p:nvSpPr>
        <p:spPr>
          <a:xfrm>
            <a:off x="2104545" y="5282498"/>
            <a:ext cx="2031262" cy="307777"/>
          </a:xfrm>
          <a:prstGeom prst="rect">
            <a:avLst/>
          </a:prstGeom>
          <a:solidFill>
            <a:srgbClr val="FFFF00"/>
          </a:solidFill>
        </p:spPr>
        <p:txBody>
          <a:bodyPr wrap="none">
            <a:spAutoFit/>
          </a:bodyPr>
          <a:lstStyle/>
          <a:p>
            <a:pPr fontAlgn="base">
              <a:spcBef>
                <a:spcPct val="0"/>
              </a:spcBef>
              <a:spcAft>
                <a:spcPct val="0"/>
              </a:spcAft>
            </a:pPr>
            <a:r>
              <a:rPr lang="en-US" sz="1400" i="1" dirty="0">
                <a:solidFill>
                  <a:srgbClr val="000000"/>
                </a:solidFill>
                <a:latin typeface="Arial" pitchFamily="34" charset="0"/>
                <a:ea typeface="ＭＳ Ｐゴシック" charset="0"/>
                <a:cs typeface="Arial" pitchFamily="34" charset="0"/>
              </a:rPr>
              <a:t>One</a:t>
            </a:r>
            <a:r>
              <a:rPr lang="en-US" sz="1400" dirty="0">
                <a:solidFill>
                  <a:srgbClr val="000000"/>
                </a:solidFill>
                <a:latin typeface="Arial" pitchFamily="34" charset="0"/>
                <a:ea typeface="ＭＳ Ｐゴシック" charset="0"/>
                <a:cs typeface="Arial" pitchFamily="34" charset="0"/>
              </a:rPr>
              <a:t> handoff-level step </a:t>
            </a:r>
            <a:endParaRPr lang="en-US" sz="1400" i="1" dirty="0">
              <a:solidFill>
                <a:srgbClr val="000000"/>
              </a:solidFill>
              <a:latin typeface="Arial" charset="0"/>
              <a:ea typeface="ＭＳ Ｐゴシック" charset="0"/>
            </a:endParaRPr>
          </a:p>
        </p:txBody>
      </p:sp>
      <p:sp>
        <p:nvSpPr>
          <p:cNvPr id="21" name="Rectangle 20"/>
          <p:cNvSpPr/>
          <p:nvPr/>
        </p:nvSpPr>
        <p:spPr>
          <a:xfrm>
            <a:off x="4837113" y="5283885"/>
            <a:ext cx="5454650" cy="307777"/>
          </a:xfrm>
          <a:prstGeom prst="rect">
            <a:avLst/>
          </a:prstGeom>
          <a:solidFill>
            <a:srgbClr val="FFFF00"/>
          </a:solidFill>
        </p:spPr>
        <p:txBody>
          <a:bodyPr wrap="square">
            <a:spAutoFit/>
          </a:bodyPr>
          <a:lstStyle/>
          <a:p>
            <a:pPr algn="ctr" fontAlgn="base">
              <a:spcBef>
                <a:spcPct val="0"/>
              </a:spcBef>
              <a:spcAft>
                <a:spcPct val="0"/>
              </a:spcAft>
            </a:pPr>
            <a:r>
              <a:rPr lang="en-US" sz="1400" i="1" dirty="0">
                <a:solidFill>
                  <a:srgbClr val="000000"/>
                </a:solidFill>
                <a:latin typeface="Arial" pitchFamily="34" charset="0"/>
                <a:ea typeface="ＭＳ Ｐゴシック" charset="0"/>
                <a:cs typeface="Arial" pitchFamily="34" charset="0"/>
              </a:rPr>
              <a:t>One or more</a:t>
            </a:r>
            <a:r>
              <a:rPr lang="en-US" sz="1400" dirty="0">
                <a:solidFill>
                  <a:srgbClr val="000000"/>
                </a:solidFill>
                <a:latin typeface="Arial" pitchFamily="34" charset="0"/>
                <a:ea typeface="ＭＳ Ｐゴシック" charset="0"/>
                <a:cs typeface="Arial" pitchFamily="34" charset="0"/>
              </a:rPr>
              <a:t> service-level steps </a:t>
            </a:r>
            <a:endParaRPr lang="en-US" sz="1400"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32804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8855">
                                            <p:txEl>
                                              <p:pRg st="0" end="0"/>
                                            </p:txEl>
                                          </p:spTgt>
                                        </p:tgtEl>
                                        <p:attrNameLst>
                                          <p:attrName>style.visibility</p:attrName>
                                        </p:attrNameLst>
                                      </p:cBhvr>
                                      <p:to>
                                        <p:strVal val="visible"/>
                                      </p:to>
                                    </p:set>
                                    <p:animEffect transition="in" filter="dissolve">
                                      <p:cBhvr>
                                        <p:cTn id="7" dur="500"/>
                                        <p:tgtEl>
                                          <p:spTgt spid="78855">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8855">
                                            <p:txEl>
                                              <p:pRg st="1" end="1"/>
                                            </p:txEl>
                                          </p:spTgt>
                                        </p:tgtEl>
                                        <p:attrNameLst>
                                          <p:attrName>style.visibility</p:attrName>
                                        </p:attrNameLst>
                                      </p:cBhvr>
                                      <p:to>
                                        <p:strVal val="visible"/>
                                      </p:to>
                                    </p:set>
                                    <p:animEffect transition="in" filter="dissolve">
                                      <p:cBhvr>
                                        <p:cTn id="11" dur="1000"/>
                                        <p:tgtEl>
                                          <p:spTgt spid="78855">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1000"/>
                                        <p:tgtEl>
                                          <p:spTgt spid="2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8855">
                                            <p:txEl>
                                              <p:pRg st="4" end="4"/>
                                            </p:txEl>
                                          </p:spTgt>
                                        </p:tgtEl>
                                        <p:attrNameLst>
                                          <p:attrName>style.visibility</p:attrName>
                                        </p:attrNameLst>
                                      </p:cBhvr>
                                      <p:to>
                                        <p:strVal val="visible"/>
                                      </p:to>
                                    </p:set>
                                    <p:animEffect transition="in" filter="dissolve">
                                      <p:cBhvr>
                                        <p:cTn id="36" dur="500"/>
                                        <p:tgtEl>
                                          <p:spTgt spid="788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 grpId="0" animBg="1"/>
      <p:bldP spid="2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5600" y="800100"/>
            <a:ext cx="8924544" cy="5236464"/>
          </a:xfrm>
          <a:prstGeom prst="rect">
            <a:avLst/>
          </a:prstGeom>
        </p:spPr>
      </p:pic>
      <p:sp>
        <p:nvSpPr>
          <p:cNvPr id="77826" name="Title 1"/>
          <p:cNvSpPr>
            <a:spLocks noGrp="1"/>
          </p:cNvSpPr>
          <p:nvPr>
            <p:ph type="title"/>
          </p:nvPr>
        </p:nvSpPr>
        <p:spPr/>
        <p:txBody>
          <a:bodyPr/>
          <a:lstStyle/>
          <a:p>
            <a:pPr>
              <a:defRPr/>
            </a:pPr>
            <a:r>
              <a:rPr lang="en-CA" dirty="0">
                <a:solidFill>
                  <a:srgbClr val="000000"/>
                </a:solidFill>
                <a:latin typeface="Arial" charset="0"/>
              </a:rPr>
              <a:t>Reminder: the service level ties in Use Cases and Services</a:t>
            </a:r>
            <a:endParaRPr lang="en-CA" dirty="0">
              <a:latin typeface="Arial" charset="0"/>
            </a:endParaRPr>
          </a:p>
        </p:txBody>
      </p:sp>
      <p:grpSp>
        <p:nvGrpSpPr>
          <p:cNvPr id="5" name="Group 4"/>
          <p:cNvGrpSpPr/>
          <p:nvPr/>
        </p:nvGrpSpPr>
        <p:grpSpPr>
          <a:xfrm>
            <a:off x="1685062" y="2541508"/>
            <a:ext cx="3229579" cy="2306519"/>
            <a:chOff x="160970" y="2541507"/>
            <a:chExt cx="3229579" cy="2306519"/>
          </a:xfrm>
        </p:grpSpPr>
        <p:sp>
          <p:nvSpPr>
            <p:cNvPr id="10" name="AutoShape 8"/>
            <p:cNvSpPr>
              <a:spLocks noChangeArrowheads="1"/>
            </p:cNvSpPr>
            <p:nvPr/>
          </p:nvSpPr>
          <p:spPr bwMode="auto">
            <a:xfrm>
              <a:off x="160970" y="3720806"/>
              <a:ext cx="357712" cy="1127220"/>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buClr>
                  <a:srgbClr val="000000"/>
                </a:buClr>
                <a:defRPr/>
              </a:pPr>
              <a:endParaRPr lang="en-CA" sz="3200">
                <a:solidFill>
                  <a:srgbClr val="000000"/>
                </a:solidFill>
                <a:latin typeface="Arial" charset="0"/>
                <a:ea typeface="ＭＳ Ｐゴシック" charset="0"/>
                <a:cs typeface="Arial" charset="0"/>
              </a:endParaRPr>
            </a:p>
          </p:txBody>
        </p:sp>
        <p:sp>
          <p:nvSpPr>
            <p:cNvPr id="13" name="Text Box 10"/>
            <p:cNvSpPr txBox="1">
              <a:spLocks noChangeArrowheads="1"/>
            </p:cNvSpPr>
            <p:nvPr/>
          </p:nvSpPr>
          <p:spPr bwMode="auto">
            <a:xfrm>
              <a:off x="442245" y="2541507"/>
              <a:ext cx="294830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fontAlgn="base">
                <a:spcBef>
                  <a:spcPct val="50000"/>
                </a:spcBef>
                <a:spcAft>
                  <a:spcPct val="0"/>
                </a:spcAft>
                <a:buClr>
                  <a:srgbClr val="000000"/>
                </a:buClr>
                <a:defRPr/>
              </a:pPr>
              <a:r>
                <a:rPr lang="en-CA" sz="2000" dirty="0">
                  <a:solidFill>
                    <a:srgbClr val="FF0000"/>
                  </a:solidFill>
                  <a:cs typeface="Arial" charset="0"/>
                </a:rPr>
                <a:t>1) This Actor (or Role)…</a:t>
              </a:r>
              <a:endParaRPr lang="en-US" sz="2000" dirty="0">
                <a:solidFill>
                  <a:srgbClr val="FF0000"/>
                </a:solidFill>
                <a:cs typeface="Arial" charset="0"/>
              </a:endParaRPr>
            </a:p>
          </p:txBody>
        </p:sp>
        <p:sp>
          <p:nvSpPr>
            <p:cNvPr id="14" name="Line 12"/>
            <p:cNvSpPr>
              <a:spLocks noChangeShapeType="1"/>
            </p:cNvSpPr>
            <p:nvPr/>
          </p:nvSpPr>
          <p:spPr bwMode="auto">
            <a:xfrm flipH="1">
              <a:off x="487606" y="2914437"/>
              <a:ext cx="521622" cy="839176"/>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grpSp>
      <p:grpSp>
        <p:nvGrpSpPr>
          <p:cNvPr id="7" name="Group 6"/>
          <p:cNvGrpSpPr/>
          <p:nvPr/>
        </p:nvGrpSpPr>
        <p:grpSpPr>
          <a:xfrm>
            <a:off x="5656679" y="2580509"/>
            <a:ext cx="3806475" cy="1730621"/>
            <a:chOff x="4132613" y="2580505"/>
            <a:chExt cx="3806475" cy="1730621"/>
          </a:xfrm>
        </p:grpSpPr>
        <p:sp>
          <p:nvSpPr>
            <p:cNvPr id="6" name="AutoShape 8"/>
            <p:cNvSpPr>
              <a:spLocks noChangeArrowheads="1"/>
            </p:cNvSpPr>
            <p:nvPr/>
          </p:nvSpPr>
          <p:spPr bwMode="auto">
            <a:xfrm>
              <a:off x="7196138" y="3609975"/>
              <a:ext cx="742950" cy="701151"/>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buClr>
                  <a:srgbClr val="000000"/>
                </a:buClr>
                <a:defRPr/>
              </a:pPr>
              <a:endParaRPr lang="en-CA" sz="3200">
                <a:solidFill>
                  <a:srgbClr val="000000"/>
                </a:solidFill>
                <a:latin typeface="Arial" charset="0"/>
                <a:ea typeface="ＭＳ Ｐゴシック" charset="0"/>
                <a:cs typeface="Arial" charset="0"/>
              </a:endParaRPr>
            </a:p>
          </p:txBody>
        </p:sp>
        <p:sp>
          <p:nvSpPr>
            <p:cNvPr id="15" name="Text Box 10"/>
            <p:cNvSpPr txBox="1">
              <a:spLocks noChangeArrowheads="1"/>
            </p:cNvSpPr>
            <p:nvPr/>
          </p:nvSpPr>
          <p:spPr bwMode="auto">
            <a:xfrm>
              <a:off x="4132613" y="2580505"/>
              <a:ext cx="356700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fontAlgn="base">
                <a:spcBef>
                  <a:spcPct val="50000"/>
                </a:spcBef>
                <a:spcAft>
                  <a:spcPct val="0"/>
                </a:spcAft>
                <a:buClr>
                  <a:srgbClr val="000000"/>
                </a:buClr>
                <a:defRPr/>
              </a:pPr>
              <a:r>
                <a:rPr lang="en-CA" sz="2000" dirty="0">
                  <a:solidFill>
                    <a:srgbClr val="FF0000"/>
                  </a:solidFill>
                  <a:cs typeface="Arial" charset="0"/>
                </a:rPr>
                <a:t>2) …completes this Activity…</a:t>
              </a:r>
              <a:endParaRPr lang="en-US" sz="2000" dirty="0">
                <a:solidFill>
                  <a:srgbClr val="FF0000"/>
                </a:solidFill>
                <a:cs typeface="Arial" charset="0"/>
              </a:endParaRPr>
            </a:p>
          </p:txBody>
        </p:sp>
        <p:sp>
          <p:nvSpPr>
            <p:cNvPr id="16" name="Line 12"/>
            <p:cNvSpPr>
              <a:spLocks noChangeShapeType="1"/>
            </p:cNvSpPr>
            <p:nvPr/>
          </p:nvSpPr>
          <p:spPr bwMode="auto">
            <a:xfrm>
              <a:off x="6282159" y="2959798"/>
              <a:ext cx="912157" cy="708071"/>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lnSpc>
                  <a:spcPct val="80000"/>
                </a:lnSpc>
                <a:spcBef>
                  <a:spcPct val="32000"/>
                </a:spcBef>
                <a:spcAft>
                  <a:spcPct val="0"/>
                </a:spcAft>
                <a:buClr>
                  <a:srgbClr val="000000"/>
                </a:buClr>
                <a:buFontTx/>
                <a:buChar char="•"/>
              </a:pPr>
              <a:endParaRPr lang="en-US">
                <a:solidFill>
                  <a:srgbClr val="000000"/>
                </a:solidFill>
                <a:latin typeface="Arial" charset="0"/>
                <a:ea typeface="ＭＳ Ｐゴシック" charset="0"/>
              </a:endParaRPr>
            </a:p>
          </p:txBody>
        </p:sp>
      </p:grpSp>
      <p:grpSp>
        <p:nvGrpSpPr>
          <p:cNvPr id="8" name="Group 7"/>
          <p:cNvGrpSpPr/>
          <p:nvPr/>
        </p:nvGrpSpPr>
        <p:grpSpPr>
          <a:xfrm>
            <a:off x="6366027" y="1417439"/>
            <a:ext cx="3009990" cy="3949108"/>
            <a:chOff x="4842025" y="1417439"/>
            <a:chExt cx="3009990" cy="3949108"/>
          </a:xfrm>
        </p:grpSpPr>
        <p:sp>
          <p:nvSpPr>
            <p:cNvPr id="11" name="AutoShape 8"/>
            <p:cNvSpPr>
              <a:spLocks noChangeArrowheads="1"/>
            </p:cNvSpPr>
            <p:nvPr/>
          </p:nvSpPr>
          <p:spPr bwMode="auto">
            <a:xfrm>
              <a:off x="7427288" y="4370583"/>
              <a:ext cx="299280" cy="995964"/>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buClr>
                  <a:srgbClr val="000000"/>
                </a:buClr>
                <a:defRPr/>
              </a:pPr>
              <a:endParaRPr lang="en-CA" sz="3200">
                <a:solidFill>
                  <a:srgbClr val="000000"/>
                </a:solidFill>
                <a:latin typeface="Arial" charset="0"/>
                <a:ea typeface="ＭＳ Ｐゴシック" charset="0"/>
                <a:cs typeface="Arial" charset="0"/>
              </a:endParaRPr>
            </a:p>
          </p:txBody>
        </p:sp>
        <p:sp>
          <p:nvSpPr>
            <p:cNvPr id="17" name="Text Box 10"/>
            <p:cNvSpPr txBox="1">
              <a:spLocks noChangeArrowheads="1"/>
            </p:cNvSpPr>
            <p:nvPr/>
          </p:nvSpPr>
          <p:spPr bwMode="auto">
            <a:xfrm>
              <a:off x="4842025" y="1417439"/>
              <a:ext cx="300999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fontAlgn="base">
                <a:spcBef>
                  <a:spcPct val="50000"/>
                </a:spcBef>
                <a:spcAft>
                  <a:spcPct val="0"/>
                </a:spcAft>
                <a:buClr>
                  <a:srgbClr val="000000"/>
                </a:buClr>
                <a:defRPr/>
              </a:pPr>
              <a:r>
                <a:rPr lang="en-CA" sz="2000" dirty="0">
                  <a:solidFill>
                    <a:srgbClr val="FF0000"/>
                  </a:solidFill>
                  <a:cs typeface="Arial" charset="0"/>
                </a:rPr>
                <a:t>3) …by interacting with </a:t>
              </a:r>
              <a:br>
                <a:rPr lang="en-CA" sz="2000" dirty="0">
                  <a:solidFill>
                    <a:srgbClr val="FF0000"/>
                  </a:solidFill>
                  <a:cs typeface="Arial" charset="0"/>
                </a:rPr>
              </a:br>
              <a:endParaRPr lang="en-US" sz="2000" dirty="0">
                <a:solidFill>
                  <a:srgbClr val="FF0000"/>
                </a:solidFill>
                <a:cs typeface="Arial" charset="0"/>
              </a:endParaRPr>
            </a:p>
          </p:txBody>
        </p:sp>
        <p:cxnSp>
          <p:nvCxnSpPr>
            <p:cNvPr id="77832" name="Curved Connector 77831"/>
            <p:cNvCxnSpPr>
              <a:stCxn id="17" idx="3"/>
              <a:endCxn id="11" idx="3"/>
            </p:cNvCxnSpPr>
            <p:nvPr/>
          </p:nvCxnSpPr>
          <p:spPr>
            <a:xfrm flipH="1">
              <a:off x="7726568" y="1771382"/>
              <a:ext cx="125447" cy="3097183"/>
            </a:xfrm>
            <a:prstGeom prst="curvedConnector3">
              <a:avLst>
                <a:gd name="adj1" fmla="val -182228"/>
              </a:avLst>
            </a:prstGeom>
            <a:noFill/>
            <a:ln w="28575">
              <a:solidFill>
                <a:srgbClr val="FF0000"/>
              </a:solidFill>
              <a:round/>
              <a:headEnd/>
              <a:tailEnd type="triangle" w="med"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9" name="Group 8"/>
          <p:cNvGrpSpPr/>
          <p:nvPr/>
        </p:nvGrpSpPr>
        <p:grpSpPr>
          <a:xfrm>
            <a:off x="3621833" y="5408117"/>
            <a:ext cx="5850570" cy="1303636"/>
            <a:chOff x="2097833" y="5408117"/>
            <a:chExt cx="5850570" cy="1303636"/>
          </a:xfrm>
        </p:grpSpPr>
        <p:sp>
          <p:nvSpPr>
            <p:cNvPr id="12" name="AutoShape 8"/>
            <p:cNvSpPr>
              <a:spLocks noChangeArrowheads="1"/>
            </p:cNvSpPr>
            <p:nvPr/>
          </p:nvSpPr>
          <p:spPr bwMode="auto">
            <a:xfrm>
              <a:off x="7205453" y="5408117"/>
              <a:ext cx="742950" cy="584528"/>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buClr>
                  <a:srgbClr val="000000"/>
                </a:buClr>
                <a:defRPr/>
              </a:pPr>
              <a:endParaRPr lang="en-CA" sz="3200">
                <a:solidFill>
                  <a:srgbClr val="000000"/>
                </a:solidFill>
                <a:latin typeface="Arial" charset="0"/>
                <a:ea typeface="ＭＳ Ｐゴシック" charset="0"/>
                <a:cs typeface="Arial" charset="0"/>
              </a:endParaRPr>
            </a:p>
          </p:txBody>
        </p:sp>
        <p:sp>
          <p:nvSpPr>
            <p:cNvPr id="44" name="Text Box 10"/>
            <p:cNvSpPr txBox="1">
              <a:spLocks noChangeArrowheads="1"/>
            </p:cNvSpPr>
            <p:nvPr/>
          </p:nvSpPr>
          <p:spPr bwMode="auto">
            <a:xfrm>
              <a:off x="2097833" y="6003867"/>
              <a:ext cx="477398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fontAlgn="base">
                <a:spcBef>
                  <a:spcPct val="50000"/>
                </a:spcBef>
                <a:spcAft>
                  <a:spcPct val="0"/>
                </a:spcAft>
                <a:buClr>
                  <a:srgbClr val="000000"/>
                </a:buClr>
                <a:defRPr/>
              </a:pPr>
              <a:r>
                <a:rPr lang="en-CA" sz="2000" dirty="0">
                  <a:solidFill>
                    <a:srgbClr val="FF0000"/>
                  </a:solidFill>
                  <a:cs typeface="Arial" charset="0"/>
                </a:rPr>
                <a:t>4) … this Service offered by a System</a:t>
              </a:r>
              <a:br>
                <a:rPr lang="en-CA" sz="2000" dirty="0">
                  <a:solidFill>
                    <a:srgbClr val="FF0000"/>
                  </a:solidFill>
                  <a:cs typeface="Arial" charset="0"/>
                </a:rPr>
              </a:br>
              <a:r>
                <a:rPr lang="en-CA" sz="2000" dirty="0">
                  <a:solidFill>
                    <a:srgbClr val="FF0000"/>
                  </a:solidFill>
                  <a:cs typeface="Arial" charset="0"/>
                </a:rPr>
                <a:t>(which collectively is a Use Case)</a:t>
              </a:r>
              <a:endParaRPr lang="en-US" sz="2000" dirty="0">
                <a:solidFill>
                  <a:srgbClr val="FF0000"/>
                </a:solidFill>
                <a:cs typeface="Arial" charset="0"/>
              </a:endParaRPr>
            </a:p>
          </p:txBody>
        </p:sp>
        <p:cxnSp>
          <p:nvCxnSpPr>
            <p:cNvPr id="77837" name="Curved Connector 77836"/>
            <p:cNvCxnSpPr/>
            <p:nvPr/>
          </p:nvCxnSpPr>
          <p:spPr>
            <a:xfrm flipV="1">
              <a:off x="6837800" y="6003985"/>
              <a:ext cx="705109" cy="245297"/>
            </a:xfrm>
            <a:prstGeom prst="curvedConnector2">
              <a:avLst/>
            </a:prstGeom>
            <a:noFill/>
            <a:ln w="28575">
              <a:solidFill>
                <a:srgbClr val="FF0000"/>
              </a:solidFill>
              <a:round/>
              <a:headEnd/>
              <a:tailEnd type="triangle" w="med"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425223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sz="3000" dirty="0">
                <a:cs typeface="+mj-cs"/>
              </a:rPr>
              <a:t>Stop diagramming before you get into </a:t>
            </a:r>
            <a:r>
              <a:rPr lang="ja-JP" altLang="en-US" sz="3000" dirty="0">
                <a:cs typeface="+mj-cs"/>
              </a:rPr>
              <a:t>“</a:t>
            </a:r>
            <a:r>
              <a:rPr lang="en-US" sz="3000" dirty="0">
                <a:cs typeface="+mj-cs"/>
              </a:rPr>
              <a:t>how</a:t>
            </a:r>
            <a:r>
              <a:rPr lang="ja-JP" altLang="en-US" sz="3000" dirty="0">
                <a:cs typeface="+mj-cs"/>
              </a:rPr>
              <a:t>”</a:t>
            </a:r>
            <a:endParaRPr lang="en-US" sz="3000" dirty="0">
              <a:cs typeface="+mj-cs"/>
            </a:endParaRPr>
          </a:p>
        </p:txBody>
      </p:sp>
      <p:sp>
        <p:nvSpPr>
          <p:cNvPr id="52227" name="Rectangle 3"/>
          <p:cNvSpPr>
            <a:spLocks noChangeArrowheads="1"/>
          </p:cNvSpPr>
          <p:nvPr/>
        </p:nvSpPr>
        <p:spPr bwMode="auto">
          <a:xfrm>
            <a:off x="1064419" y="984340"/>
            <a:ext cx="8702675" cy="1109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eaLnBrk="0" fontAlgn="base" hangingPunct="0">
              <a:spcBef>
                <a:spcPct val="0"/>
              </a:spcBef>
              <a:spcAft>
                <a:spcPct val="0"/>
              </a:spcAft>
              <a:defRPr/>
            </a:pPr>
            <a:r>
              <a:rPr lang="en-US" sz="2200" dirty="0">
                <a:solidFill>
                  <a:srgbClr val="000000"/>
                </a:solidFill>
                <a:latin typeface="Arial" charset="0"/>
                <a:ea typeface="ＭＳ Ｐゴシック" charset="0"/>
                <a:cs typeface="Arial" charset="0"/>
              </a:rPr>
              <a:t>Stop workflow modelling when work </a:t>
            </a:r>
            <a:r>
              <a:rPr lang="en-US" sz="2200" dirty="0" err="1">
                <a:solidFill>
                  <a:srgbClr val="000000"/>
                </a:solidFill>
                <a:latin typeface="Arial" charset="0"/>
                <a:ea typeface="ＭＳ Ｐゴシック" charset="0"/>
                <a:cs typeface="Arial" charset="0"/>
              </a:rPr>
              <a:t>isn</a:t>
            </a:r>
            <a:r>
              <a:rPr lang="uk-UA" sz="2200" dirty="0">
                <a:solidFill>
                  <a:srgbClr val="000000"/>
                </a:solidFill>
                <a:latin typeface="Arial" charset="0"/>
                <a:ea typeface="ＭＳ Ｐゴシック" charset="0"/>
                <a:cs typeface="Arial" charset="0"/>
              </a:rPr>
              <a:t>'</a:t>
            </a:r>
            <a:r>
              <a:rPr lang="en-US" sz="2200" dirty="0">
                <a:solidFill>
                  <a:srgbClr val="000000"/>
                </a:solidFill>
                <a:latin typeface="Arial" charset="0"/>
                <a:ea typeface="ＭＳ Ｐゴシック" charset="0"/>
                <a:cs typeface="Arial" charset="0"/>
              </a:rPr>
              <a:t>t flowing. </a:t>
            </a:r>
            <a:br>
              <a:rPr lang="en-US" sz="2200" dirty="0">
                <a:solidFill>
                  <a:srgbClr val="000000"/>
                </a:solidFill>
                <a:latin typeface="Arial" charset="0"/>
                <a:ea typeface="ＭＳ Ｐゴシック" charset="0"/>
                <a:cs typeface="Arial" charset="0"/>
              </a:rPr>
            </a:br>
            <a:r>
              <a:rPr lang="en-CA" sz="2200" dirty="0">
                <a:solidFill>
                  <a:srgbClr val="000000"/>
                </a:solidFill>
                <a:latin typeface="Arial" charset="0"/>
                <a:ea typeface="ＭＳ Ｐゴシック" charset="0"/>
                <a:cs typeface="Arial" charset="0"/>
              </a:rPr>
              <a:t>Do </a:t>
            </a:r>
            <a:r>
              <a:rPr lang="en-CA" sz="2200" b="1" i="1" dirty="0">
                <a:solidFill>
                  <a:srgbClr val="000000"/>
                </a:solidFill>
                <a:latin typeface="Arial" charset="0"/>
                <a:ea typeface="ＭＳ Ｐゴシック" charset="0"/>
                <a:cs typeface="Arial" charset="0"/>
              </a:rPr>
              <a:t>not</a:t>
            </a:r>
            <a:r>
              <a:rPr lang="en-CA" sz="2200" dirty="0">
                <a:solidFill>
                  <a:srgbClr val="000000"/>
                </a:solidFill>
                <a:latin typeface="Arial" charset="0"/>
                <a:ea typeface="ＭＳ Ｐゴシック" charset="0"/>
                <a:cs typeface="Arial" charset="0"/>
              </a:rPr>
              <a:t> use a workflow model to describe </a:t>
            </a:r>
            <a:r>
              <a:rPr lang="en-CA" sz="2200" b="1" i="1" dirty="0">
                <a:solidFill>
                  <a:srgbClr val="000000"/>
                </a:solidFill>
                <a:latin typeface="Arial" charset="0"/>
                <a:ea typeface="ＭＳ Ｐゴシック" charset="0"/>
                <a:cs typeface="Arial" charset="0"/>
              </a:rPr>
              <a:t>how</a:t>
            </a:r>
            <a:r>
              <a:rPr lang="en-CA" sz="2200" dirty="0">
                <a:solidFill>
                  <a:srgbClr val="000000"/>
                </a:solidFill>
                <a:latin typeface="Arial" charset="0"/>
                <a:ea typeface="ＭＳ Ｐゴシック" charset="0"/>
                <a:cs typeface="Arial" charset="0"/>
              </a:rPr>
              <a:t> an activity is done – that belongs in the activity description or in a linked document.</a:t>
            </a:r>
          </a:p>
        </p:txBody>
      </p:sp>
      <p:sp>
        <p:nvSpPr>
          <p:cNvPr id="52228" name="AutoShape 4"/>
          <p:cNvSpPr>
            <a:spLocks noChangeArrowheads="1"/>
          </p:cNvSpPr>
          <p:nvPr/>
        </p:nvSpPr>
        <p:spPr bwMode="auto">
          <a:xfrm>
            <a:off x="2821080" y="2860676"/>
            <a:ext cx="1633537" cy="11588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fontAlgn="base">
              <a:lnSpc>
                <a:spcPct val="90000"/>
              </a:lnSpc>
              <a:spcBef>
                <a:spcPct val="0"/>
              </a:spcBef>
              <a:spcAft>
                <a:spcPct val="0"/>
              </a:spcAft>
              <a:defRPr/>
            </a:pPr>
            <a:r>
              <a:rPr lang="en-US" sz="1600" dirty="0">
                <a:solidFill>
                  <a:srgbClr val="000000"/>
                </a:solidFill>
                <a:latin typeface="Arial" charset="0"/>
                <a:ea typeface="ＭＳ Ｐゴシック" charset="0"/>
                <a:cs typeface="Arial" charset="0"/>
              </a:rPr>
              <a:t>Validate Application Completeness</a:t>
            </a:r>
          </a:p>
        </p:txBody>
      </p:sp>
      <p:sp>
        <p:nvSpPr>
          <p:cNvPr id="52229" name="Line 5"/>
          <p:cNvSpPr>
            <a:spLocks noChangeShapeType="1"/>
          </p:cNvSpPr>
          <p:nvPr/>
        </p:nvSpPr>
        <p:spPr bwMode="auto">
          <a:xfrm>
            <a:off x="6853246" y="3814763"/>
            <a:ext cx="776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sp>
        <p:nvSpPr>
          <p:cNvPr id="52230" name="AutoShape 6"/>
          <p:cNvSpPr>
            <a:spLocks noChangeArrowheads="1"/>
          </p:cNvSpPr>
          <p:nvPr/>
        </p:nvSpPr>
        <p:spPr bwMode="auto">
          <a:xfrm>
            <a:off x="5172082" y="3297241"/>
            <a:ext cx="1668463" cy="11588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fontAlgn="base">
              <a:lnSpc>
                <a:spcPct val="90000"/>
              </a:lnSpc>
              <a:spcBef>
                <a:spcPct val="0"/>
              </a:spcBef>
              <a:spcAft>
                <a:spcPct val="0"/>
              </a:spcAft>
              <a:defRPr/>
            </a:pPr>
            <a:r>
              <a:rPr lang="en-US" sz="1600">
                <a:solidFill>
                  <a:srgbClr val="000000"/>
                </a:solidFill>
                <a:latin typeface="Arial" charset="0"/>
                <a:ea typeface="ＭＳ Ｐゴシック" charset="0"/>
                <a:cs typeface="Arial" charset="0"/>
              </a:rPr>
              <a:t>Determine Credit Limit</a:t>
            </a:r>
          </a:p>
        </p:txBody>
      </p:sp>
      <p:sp>
        <p:nvSpPr>
          <p:cNvPr id="52231" name="AutoShape 7"/>
          <p:cNvSpPr>
            <a:spLocks noChangeArrowheads="1"/>
          </p:cNvSpPr>
          <p:nvPr/>
        </p:nvSpPr>
        <p:spPr bwMode="auto">
          <a:xfrm>
            <a:off x="7646988" y="3275014"/>
            <a:ext cx="1536700" cy="11588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fontAlgn="base">
              <a:lnSpc>
                <a:spcPct val="90000"/>
              </a:lnSpc>
              <a:spcBef>
                <a:spcPct val="0"/>
              </a:spcBef>
              <a:spcAft>
                <a:spcPct val="0"/>
              </a:spcAft>
              <a:defRPr/>
            </a:pPr>
            <a:r>
              <a:rPr lang="en-US" sz="1600">
                <a:solidFill>
                  <a:srgbClr val="000000"/>
                </a:solidFill>
                <a:latin typeface="Arial" charset="0"/>
                <a:ea typeface="ＭＳ Ｐゴシック" charset="0"/>
                <a:cs typeface="Arial" charset="0"/>
              </a:rPr>
              <a:t>Set Up Account</a:t>
            </a:r>
          </a:p>
        </p:txBody>
      </p:sp>
      <p:grpSp>
        <p:nvGrpSpPr>
          <p:cNvPr id="112647" name="Group 8"/>
          <p:cNvGrpSpPr>
            <a:grpSpLocks/>
          </p:cNvGrpSpPr>
          <p:nvPr/>
        </p:nvGrpSpPr>
        <p:grpSpPr bwMode="auto">
          <a:xfrm>
            <a:off x="4448267" y="2611438"/>
            <a:ext cx="708025" cy="1389062"/>
            <a:chOff x="3836" y="1476"/>
            <a:chExt cx="320" cy="628"/>
          </a:xfrm>
        </p:grpSpPr>
        <p:sp>
          <p:nvSpPr>
            <p:cNvPr id="52249" name="Line 9"/>
            <p:cNvSpPr>
              <a:spLocks noChangeShapeType="1"/>
            </p:cNvSpPr>
            <p:nvPr/>
          </p:nvSpPr>
          <p:spPr bwMode="auto">
            <a:xfrm>
              <a:off x="3836" y="1768"/>
              <a:ext cx="11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sp>
          <p:nvSpPr>
            <p:cNvPr id="52250" name="Line 10"/>
            <p:cNvSpPr>
              <a:spLocks noChangeShapeType="1"/>
            </p:cNvSpPr>
            <p:nvPr/>
          </p:nvSpPr>
          <p:spPr bwMode="auto">
            <a:xfrm>
              <a:off x="3952" y="1476"/>
              <a:ext cx="0" cy="6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sp>
          <p:nvSpPr>
            <p:cNvPr id="52251" name="Line 11"/>
            <p:cNvSpPr>
              <a:spLocks noChangeShapeType="1"/>
            </p:cNvSpPr>
            <p:nvPr/>
          </p:nvSpPr>
          <p:spPr bwMode="auto">
            <a:xfrm>
              <a:off x="3956" y="1476"/>
              <a:ext cx="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sp>
          <p:nvSpPr>
            <p:cNvPr id="52252" name="Line 12"/>
            <p:cNvSpPr>
              <a:spLocks noChangeShapeType="1"/>
            </p:cNvSpPr>
            <p:nvPr/>
          </p:nvSpPr>
          <p:spPr bwMode="auto">
            <a:xfrm>
              <a:off x="3952" y="2104"/>
              <a:ext cx="20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grpSp>
      <p:sp>
        <p:nvSpPr>
          <p:cNvPr id="52233" name="Line 13"/>
          <p:cNvSpPr>
            <a:spLocks noChangeShapeType="1"/>
          </p:cNvSpPr>
          <p:nvPr/>
        </p:nvSpPr>
        <p:spPr bwMode="auto">
          <a:xfrm>
            <a:off x="9177430" y="3814763"/>
            <a:ext cx="2809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sp>
        <p:nvSpPr>
          <p:cNvPr id="52234" name="Line 14"/>
          <p:cNvSpPr>
            <a:spLocks noChangeShapeType="1"/>
          </p:cNvSpPr>
          <p:nvPr/>
        </p:nvSpPr>
        <p:spPr bwMode="auto">
          <a:xfrm>
            <a:off x="2462213" y="3357563"/>
            <a:ext cx="368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grpSp>
        <p:nvGrpSpPr>
          <p:cNvPr id="2" name="Group 1"/>
          <p:cNvGrpSpPr/>
          <p:nvPr/>
        </p:nvGrpSpPr>
        <p:grpSpPr>
          <a:xfrm>
            <a:off x="2732180" y="4033839"/>
            <a:ext cx="2014537" cy="2537063"/>
            <a:chOff x="1208179" y="4033838"/>
            <a:chExt cx="2014537" cy="2537063"/>
          </a:xfrm>
        </p:grpSpPr>
        <p:sp>
          <p:nvSpPr>
            <p:cNvPr id="52235" name="Rectangle 15"/>
            <p:cNvSpPr>
              <a:spLocks noChangeArrowheads="1"/>
            </p:cNvSpPr>
            <p:nvPr/>
          </p:nvSpPr>
          <p:spPr bwMode="auto">
            <a:xfrm>
              <a:off x="1208179" y="4970463"/>
              <a:ext cx="2014537"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All contact info complete?</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Tax registration number provided?</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Net income </a:t>
              </a:r>
              <a:br>
                <a:rPr lang="en-US" sz="1400" dirty="0">
                  <a:solidFill>
                    <a:srgbClr val="000000"/>
                  </a:solidFill>
                  <a:latin typeface="Arial" charset="0"/>
                  <a:ea typeface="ＭＳ Ｐゴシック" charset="0"/>
                  <a:cs typeface="Arial" charset="0"/>
                </a:rPr>
              </a:br>
              <a:r>
                <a:rPr lang="en-US" sz="1400" dirty="0">
                  <a:solidFill>
                    <a:srgbClr val="000000"/>
                  </a:solidFill>
                  <a:latin typeface="Arial" charset="0"/>
                  <a:ea typeface="ＭＳ Ｐゴシック" charset="0"/>
                  <a:cs typeface="Arial" charset="0"/>
                </a:rPr>
                <a:t>&lt;= gross income?</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etc.</a:t>
              </a:r>
            </a:p>
          </p:txBody>
        </p:sp>
        <p:sp>
          <p:nvSpPr>
            <p:cNvPr id="52236" name="Text Box 16"/>
            <p:cNvSpPr txBox="1">
              <a:spLocks noChangeArrowheads="1"/>
            </p:cNvSpPr>
            <p:nvPr/>
          </p:nvSpPr>
          <p:spPr bwMode="auto">
            <a:xfrm>
              <a:off x="1222466" y="4740456"/>
              <a:ext cx="1120820" cy="3139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fontAlgn="base">
                <a:lnSpc>
                  <a:spcPct val="80000"/>
                </a:lnSpc>
                <a:spcBef>
                  <a:spcPct val="0"/>
                </a:spcBef>
                <a:spcAft>
                  <a:spcPct val="0"/>
                </a:spcAft>
                <a:defRPr/>
              </a:pPr>
              <a:r>
                <a:rPr lang="en-US" sz="1800" i="1" u="sng">
                  <a:solidFill>
                    <a:srgbClr val="CC0000"/>
                  </a:solidFill>
                </a:rPr>
                <a:t>Checklist</a:t>
              </a:r>
            </a:p>
          </p:txBody>
        </p:sp>
        <p:sp>
          <p:nvSpPr>
            <p:cNvPr id="52241" name="Line 21"/>
            <p:cNvSpPr>
              <a:spLocks noChangeShapeType="1"/>
            </p:cNvSpPr>
            <p:nvPr/>
          </p:nvSpPr>
          <p:spPr bwMode="auto">
            <a:xfrm flipH="1">
              <a:off x="1812925" y="4033838"/>
              <a:ext cx="615950" cy="6286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grpSp>
      <p:sp>
        <p:nvSpPr>
          <p:cNvPr id="112657" name="Freeform 22"/>
          <p:cNvSpPr>
            <a:spLocks/>
          </p:cNvSpPr>
          <p:nvPr/>
        </p:nvSpPr>
        <p:spPr bwMode="auto">
          <a:xfrm>
            <a:off x="5146676" y="2344921"/>
            <a:ext cx="538163" cy="528637"/>
          </a:xfrm>
          <a:custGeom>
            <a:avLst/>
            <a:gdLst>
              <a:gd name="T0" fmla="*/ 2147483647 w 2049"/>
              <a:gd name="T1" fmla="*/ 2147483647 h 1341"/>
              <a:gd name="T2" fmla="*/ 2147483647 w 2049"/>
              <a:gd name="T3" fmla="*/ 2147483647 h 1341"/>
              <a:gd name="T4" fmla="*/ 2147483647 w 2049"/>
              <a:gd name="T5" fmla="*/ 2147483647 h 1341"/>
              <a:gd name="T6" fmla="*/ 2147483647 w 2049"/>
              <a:gd name="T7" fmla="*/ 2147483647 h 1341"/>
              <a:gd name="T8" fmla="*/ 2147483647 w 2049"/>
              <a:gd name="T9" fmla="*/ 2147483647 h 1341"/>
              <a:gd name="T10" fmla="*/ 2147483647 w 2049"/>
              <a:gd name="T11" fmla="*/ 2147483647 h 1341"/>
              <a:gd name="T12" fmla="*/ 2147483647 w 2049"/>
              <a:gd name="T13" fmla="*/ 2147483647 h 1341"/>
              <a:gd name="T14" fmla="*/ 2147483647 w 2049"/>
              <a:gd name="T15" fmla="*/ 2147483647 h 1341"/>
              <a:gd name="T16" fmla="*/ 2147483647 w 2049"/>
              <a:gd name="T17" fmla="*/ 2147483647 h 1341"/>
              <a:gd name="T18" fmla="*/ 2147483647 w 2049"/>
              <a:gd name="T19" fmla="*/ 2147483647 h 1341"/>
              <a:gd name="T20" fmla="*/ 2147483647 w 2049"/>
              <a:gd name="T21" fmla="*/ 2147483647 h 1341"/>
              <a:gd name="T22" fmla="*/ 2147483647 w 2049"/>
              <a:gd name="T23" fmla="*/ 2147483647 h 1341"/>
              <a:gd name="T24" fmla="*/ 2147483647 w 2049"/>
              <a:gd name="T25" fmla="*/ 2147483647 h 1341"/>
              <a:gd name="T26" fmla="*/ 2147483647 w 2049"/>
              <a:gd name="T27" fmla="*/ 2147483647 h 1341"/>
              <a:gd name="T28" fmla="*/ 2147483647 w 2049"/>
              <a:gd name="T29" fmla="*/ 2147483647 h 1341"/>
              <a:gd name="T30" fmla="*/ 2147483647 w 2049"/>
              <a:gd name="T31" fmla="*/ 2147483647 h 1341"/>
              <a:gd name="T32" fmla="*/ 2147483647 w 2049"/>
              <a:gd name="T33" fmla="*/ 2147483647 h 1341"/>
              <a:gd name="T34" fmla="*/ 2147483647 w 2049"/>
              <a:gd name="T35" fmla="*/ 2147483647 h 1341"/>
              <a:gd name="T36" fmla="*/ 2147483647 w 2049"/>
              <a:gd name="T37" fmla="*/ 2147483647 h 1341"/>
              <a:gd name="T38" fmla="*/ 2147483647 w 2049"/>
              <a:gd name="T39" fmla="*/ 2147483647 h 1341"/>
              <a:gd name="T40" fmla="*/ 2147483647 w 2049"/>
              <a:gd name="T41" fmla="*/ 2147483647 h 1341"/>
              <a:gd name="T42" fmla="*/ 2147483647 w 2049"/>
              <a:gd name="T43" fmla="*/ 2147483647 h 1341"/>
              <a:gd name="T44" fmla="*/ 2147483647 w 2049"/>
              <a:gd name="T45" fmla="*/ 2147483647 h 1341"/>
              <a:gd name="T46" fmla="*/ 2147483647 w 2049"/>
              <a:gd name="T47" fmla="*/ 2147483647 h 1341"/>
              <a:gd name="T48" fmla="*/ 2147483647 w 2049"/>
              <a:gd name="T49" fmla="*/ 2147483647 h 1341"/>
              <a:gd name="T50" fmla="*/ 2147483647 w 2049"/>
              <a:gd name="T51" fmla="*/ 2147483647 h 1341"/>
              <a:gd name="T52" fmla="*/ 2147483647 w 2049"/>
              <a:gd name="T53" fmla="*/ 2147483647 h 1341"/>
              <a:gd name="T54" fmla="*/ 2147483647 w 2049"/>
              <a:gd name="T55" fmla="*/ 2147483647 h 1341"/>
              <a:gd name="T56" fmla="*/ 2147483647 w 2049"/>
              <a:gd name="T57" fmla="*/ 2147483647 h 1341"/>
              <a:gd name="T58" fmla="*/ 2147483647 w 2049"/>
              <a:gd name="T59" fmla="*/ 2147483647 h 1341"/>
              <a:gd name="T60" fmla="*/ 2147483647 w 2049"/>
              <a:gd name="T61" fmla="*/ 2147483647 h 1341"/>
              <a:gd name="T62" fmla="*/ 2147483647 w 2049"/>
              <a:gd name="T63" fmla="*/ 2147483647 h 1341"/>
              <a:gd name="T64" fmla="*/ 2147483647 w 2049"/>
              <a:gd name="T65" fmla="*/ 2147483647 h 1341"/>
              <a:gd name="T66" fmla="*/ 2147483647 w 2049"/>
              <a:gd name="T67" fmla="*/ 2147483647 h 1341"/>
              <a:gd name="T68" fmla="*/ 2147483647 w 2049"/>
              <a:gd name="T69" fmla="*/ 2147483647 h 1341"/>
              <a:gd name="T70" fmla="*/ 2147483647 w 2049"/>
              <a:gd name="T71" fmla="*/ 2147483647 h 1341"/>
              <a:gd name="T72" fmla="*/ 2147483647 w 2049"/>
              <a:gd name="T73" fmla="*/ 2147483647 h 1341"/>
              <a:gd name="T74" fmla="*/ 2147483647 w 2049"/>
              <a:gd name="T75" fmla="*/ 2147483647 h 1341"/>
              <a:gd name="T76" fmla="*/ 2147483647 w 2049"/>
              <a:gd name="T77" fmla="*/ 2147483647 h 1341"/>
              <a:gd name="T78" fmla="*/ 2147483647 w 2049"/>
              <a:gd name="T79" fmla="*/ 2147483647 h 1341"/>
              <a:gd name="T80" fmla="*/ 2147483647 w 2049"/>
              <a:gd name="T81" fmla="*/ 2147483647 h 1341"/>
              <a:gd name="T82" fmla="*/ 2147483647 w 2049"/>
              <a:gd name="T83" fmla="*/ 2147483647 h 1341"/>
              <a:gd name="T84" fmla="*/ 2147483647 w 2049"/>
              <a:gd name="T85" fmla="*/ 2147483647 h 1341"/>
              <a:gd name="T86" fmla="*/ 2147483647 w 2049"/>
              <a:gd name="T87" fmla="*/ 2147483647 h 1341"/>
              <a:gd name="T88" fmla="*/ 2147483647 w 2049"/>
              <a:gd name="T89" fmla="*/ 2147483647 h 1341"/>
              <a:gd name="T90" fmla="*/ 2147483647 w 2049"/>
              <a:gd name="T91" fmla="*/ 2147483647 h 1341"/>
              <a:gd name="T92" fmla="*/ 2147483647 w 2049"/>
              <a:gd name="T93" fmla="*/ 2147483647 h 1341"/>
              <a:gd name="T94" fmla="*/ 2147483647 w 2049"/>
              <a:gd name="T95" fmla="*/ 2147483647 h 1341"/>
              <a:gd name="T96" fmla="*/ 2147483647 w 2049"/>
              <a:gd name="T97" fmla="*/ 2147483647 h 1341"/>
              <a:gd name="T98" fmla="*/ 2147483647 w 2049"/>
              <a:gd name="T99" fmla="*/ 2147483647 h 1341"/>
              <a:gd name="T100" fmla="*/ 2147483647 w 2049"/>
              <a:gd name="T101" fmla="*/ 2147483647 h 13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049" h="1341">
                <a:moveTo>
                  <a:pt x="810" y="190"/>
                </a:moveTo>
                <a:lnTo>
                  <a:pt x="783" y="166"/>
                </a:lnTo>
                <a:lnTo>
                  <a:pt x="751" y="145"/>
                </a:lnTo>
                <a:lnTo>
                  <a:pt x="716" y="126"/>
                </a:lnTo>
                <a:lnTo>
                  <a:pt x="679" y="109"/>
                </a:lnTo>
                <a:lnTo>
                  <a:pt x="638" y="97"/>
                </a:lnTo>
                <a:lnTo>
                  <a:pt x="595" y="87"/>
                </a:lnTo>
                <a:lnTo>
                  <a:pt x="551" y="80"/>
                </a:lnTo>
                <a:lnTo>
                  <a:pt x="507" y="77"/>
                </a:lnTo>
                <a:lnTo>
                  <a:pt x="461" y="77"/>
                </a:lnTo>
                <a:lnTo>
                  <a:pt x="416" y="80"/>
                </a:lnTo>
                <a:lnTo>
                  <a:pt x="371" y="88"/>
                </a:lnTo>
                <a:lnTo>
                  <a:pt x="330" y="98"/>
                </a:lnTo>
                <a:lnTo>
                  <a:pt x="289" y="111"/>
                </a:lnTo>
                <a:lnTo>
                  <a:pt x="252" y="128"/>
                </a:lnTo>
                <a:lnTo>
                  <a:pt x="218" y="148"/>
                </a:lnTo>
                <a:lnTo>
                  <a:pt x="187" y="170"/>
                </a:lnTo>
                <a:lnTo>
                  <a:pt x="161" y="194"/>
                </a:lnTo>
                <a:lnTo>
                  <a:pt x="138" y="220"/>
                </a:lnTo>
                <a:lnTo>
                  <a:pt x="121" y="247"/>
                </a:lnTo>
                <a:lnTo>
                  <a:pt x="110" y="276"/>
                </a:lnTo>
                <a:lnTo>
                  <a:pt x="103" y="305"/>
                </a:lnTo>
                <a:lnTo>
                  <a:pt x="101" y="335"/>
                </a:lnTo>
                <a:lnTo>
                  <a:pt x="104" y="364"/>
                </a:lnTo>
                <a:lnTo>
                  <a:pt x="114" y="394"/>
                </a:lnTo>
                <a:lnTo>
                  <a:pt x="128" y="422"/>
                </a:lnTo>
                <a:lnTo>
                  <a:pt x="147" y="449"/>
                </a:lnTo>
                <a:lnTo>
                  <a:pt x="171" y="475"/>
                </a:lnTo>
                <a:lnTo>
                  <a:pt x="198" y="498"/>
                </a:lnTo>
                <a:lnTo>
                  <a:pt x="158" y="517"/>
                </a:lnTo>
                <a:lnTo>
                  <a:pt x="122" y="539"/>
                </a:lnTo>
                <a:lnTo>
                  <a:pt x="90" y="564"/>
                </a:lnTo>
                <a:lnTo>
                  <a:pt x="61" y="591"/>
                </a:lnTo>
                <a:lnTo>
                  <a:pt x="39" y="620"/>
                </a:lnTo>
                <a:lnTo>
                  <a:pt x="21" y="650"/>
                </a:lnTo>
                <a:lnTo>
                  <a:pt x="9" y="681"/>
                </a:lnTo>
                <a:lnTo>
                  <a:pt x="2" y="713"/>
                </a:lnTo>
                <a:lnTo>
                  <a:pt x="0" y="746"/>
                </a:lnTo>
                <a:lnTo>
                  <a:pt x="4" y="778"/>
                </a:lnTo>
                <a:lnTo>
                  <a:pt x="14" y="810"/>
                </a:lnTo>
                <a:lnTo>
                  <a:pt x="29" y="842"/>
                </a:lnTo>
                <a:lnTo>
                  <a:pt x="50" y="871"/>
                </a:lnTo>
                <a:lnTo>
                  <a:pt x="74" y="898"/>
                </a:lnTo>
                <a:lnTo>
                  <a:pt x="104" y="925"/>
                </a:lnTo>
                <a:lnTo>
                  <a:pt x="140" y="949"/>
                </a:lnTo>
                <a:lnTo>
                  <a:pt x="177" y="969"/>
                </a:lnTo>
                <a:lnTo>
                  <a:pt x="218" y="986"/>
                </a:lnTo>
                <a:lnTo>
                  <a:pt x="262" y="1001"/>
                </a:lnTo>
                <a:lnTo>
                  <a:pt x="309" y="1012"/>
                </a:lnTo>
                <a:lnTo>
                  <a:pt x="357" y="1020"/>
                </a:lnTo>
                <a:lnTo>
                  <a:pt x="406" y="1024"/>
                </a:lnTo>
                <a:lnTo>
                  <a:pt x="455" y="1024"/>
                </a:lnTo>
                <a:lnTo>
                  <a:pt x="505" y="1021"/>
                </a:lnTo>
                <a:lnTo>
                  <a:pt x="554" y="1014"/>
                </a:lnTo>
                <a:lnTo>
                  <a:pt x="601" y="1004"/>
                </a:lnTo>
                <a:lnTo>
                  <a:pt x="645" y="990"/>
                </a:lnTo>
                <a:lnTo>
                  <a:pt x="648" y="1027"/>
                </a:lnTo>
                <a:lnTo>
                  <a:pt x="656" y="1062"/>
                </a:lnTo>
                <a:lnTo>
                  <a:pt x="670" y="1097"/>
                </a:lnTo>
                <a:lnTo>
                  <a:pt x="690" y="1130"/>
                </a:lnTo>
                <a:lnTo>
                  <a:pt x="714" y="1163"/>
                </a:lnTo>
                <a:lnTo>
                  <a:pt x="744" y="1193"/>
                </a:lnTo>
                <a:lnTo>
                  <a:pt x="777" y="1221"/>
                </a:lnTo>
                <a:lnTo>
                  <a:pt x="815" y="1247"/>
                </a:lnTo>
                <a:lnTo>
                  <a:pt x="858" y="1270"/>
                </a:lnTo>
                <a:lnTo>
                  <a:pt x="904" y="1290"/>
                </a:lnTo>
                <a:lnTo>
                  <a:pt x="952" y="1308"/>
                </a:lnTo>
                <a:lnTo>
                  <a:pt x="1002" y="1321"/>
                </a:lnTo>
                <a:lnTo>
                  <a:pt x="1054" y="1331"/>
                </a:lnTo>
                <a:lnTo>
                  <a:pt x="1108" y="1338"/>
                </a:lnTo>
                <a:lnTo>
                  <a:pt x="1163" y="1341"/>
                </a:lnTo>
                <a:lnTo>
                  <a:pt x="1218" y="1340"/>
                </a:lnTo>
                <a:lnTo>
                  <a:pt x="1272" y="1336"/>
                </a:lnTo>
                <a:lnTo>
                  <a:pt x="1326" y="1328"/>
                </a:lnTo>
                <a:lnTo>
                  <a:pt x="1377" y="1317"/>
                </a:lnTo>
                <a:lnTo>
                  <a:pt x="1427" y="1302"/>
                </a:lnTo>
                <a:lnTo>
                  <a:pt x="1474" y="1283"/>
                </a:lnTo>
                <a:lnTo>
                  <a:pt x="1518" y="1262"/>
                </a:lnTo>
                <a:lnTo>
                  <a:pt x="1560" y="1238"/>
                </a:lnTo>
                <a:lnTo>
                  <a:pt x="1597" y="1212"/>
                </a:lnTo>
                <a:lnTo>
                  <a:pt x="1629" y="1183"/>
                </a:lnTo>
                <a:lnTo>
                  <a:pt x="1656" y="1152"/>
                </a:lnTo>
                <a:lnTo>
                  <a:pt x="1679" y="1119"/>
                </a:lnTo>
                <a:lnTo>
                  <a:pt x="1696" y="1085"/>
                </a:lnTo>
                <a:lnTo>
                  <a:pt x="1709" y="1049"/>
                </a:lnTo>
                <a:lnTo>
                  <a:pt x="1715" y="1013"/>
                </a:lnTo>
                <a:lnTo>
                  <a:pt x="1716" y="978"/>
                </a:lnTo>
                <a:lnTo>
                  <a:pt x="1712" y="942"/>
                </a:lnTo>
                <a:lnTo>
                  <a:pt x="1702" y="906"/>
                </a:lnTo>
                <a:lnTo>
                  <a:pt x="1686" y="872"/>
                </a:lnTo>
                <a:lnTo>
                  <a:pt x="1665" y="839"/>
                </a:lnTo>
                <a:lnTo>
                  <a:pt x="1639" y="807"/>
                </a:lnTo>
                <a:lnTo>
                  <a:pt x="1608" y="777"/>
                </a:lnTo>
                <a:lnTo>
                  <a:pt x="1656" y="777"/>
                </a:lnTo>
                <a:lnTo>
                  <a:pt x="1705" y="773"/>
                </a:lnTo>
                <a:lnTo>
                  <a:pt x="1752" y="766"/>
                </a:lnTo>
                <a:lnTo>
                  <a:pt x="1797" y="755"/>
                </a:lnTo>
                <a:lnTo>
                  <a:pt x="1841" y="740"/>
                </a:lnTo>
                <a:lnTo>
                  <a:pt x="1881" y="722"/>
                </a:lnTo>
                <a:lnTo>
                  <a:pt x="1918" y="702"/>
                </a:lnTo>
                <a:lnTo>
                  <a:pt x="1951" y="679"/>
                </a:lnTo>
                <a:lnTo>
                  <a:pt x="1981" y="653"/>
                </a:lnTo>
                <a:lnTo>
                  <a:pt x="2005" y="625"/>
                </a:lnTo>
                <a:lnTo>
                  <a:pt x="2023" y="596"/>
                </a:lnTo>
                <a:lnTo>
                  <a:pt x="2038" y="565"/>
                </a:lnTo>
                <a:lnTo>
                  <a:pt x="2046" y="534"/>
                </a:lnTo>
                <a:lnTo>
                  <a:pt x="2049" y="501"/>
                </a:lnTo>
                <a:lnTo>
                  <a:pt x="2046" y="470"/>
                </a:lnTo>
                <a:lnTo>
                  <a:pt x="2038" y="439"/>
                </a:lnTo>
                <a:lnTo>
                  <a:pt x="2023" y="408"/>
                </a:lnTo>
                <a:lnTo>
                  <a:pt x="2005" y="379"/>
                </a:lnTo>
                <a:lnTo>
                  <a:pt x="1981" y="351"/>
                </a:lnTo>
                <a:lnTo>
                  <a:pt x="1951" y="325"/>
                </a:lnTo>
                <a:lnTo>
                  <a:pt x="1918" y="302"/>
                </a:lnTo>
                <a:lnTo>
                  <a:pt x="1881" y="282"/>
                </a:lnTo>
                <a:lnTo>
                  <a:pt x="1841" y="264"/>
                </a:lnTo>
                <a:lnTo>
                  <a:pt x="1797" y="249"/>
                </a:lnTo>
                <a:lnTo>
                  <a:pt x="1752" y="238"/>
                </a:lnTo>
                <a:lnTo>
                  <a:pt x="1705" y="230"/>
                </a:lnTo>
                <a:lnTo>
                  <a:pt x="1656" y="226"/>
                </a:lnTo>
                <a:lnTo>
                  <a:pt x="1608" y="226"/>
                </a:lnTo>
                <a:lnTo>
                  <a:pt x="1560" y="229"/>
                </a:lnTo>
                <a:lnTo>
                  <a:pt x="1513" y="236"/>
                </a:lnTo>
                <a:lnTo>
                  <a:pt x="1467" y="247"/>
                </a:lnTo>
                <a:lnTo>
                  <a:pt x="1423" y="261"/>
                </a:lnTo>
                <a:lnTo>
                  <a:pt x="1382" y="278"/>
                </a:lnTo>
                <a:lnTo>
                  <a:pt x="1345" y="298"/>
                </a:lnTo>
                <a:lnTo>
                  <a:pt x="1365" y="275"/>
                </a:lnTo>
                <a:lnTo>
                  <a:pt x="1380" y="250"/>
                </a:lnTo>
                <a:lnTo>
                  <a:pt x="1390" y="225"/>
                </a:lnTo>
                <a:lnTo>
                  <a:pt x="1394" y="199"/>
                </a:lnTo>
                <a:lnTo>
                  <a:pt x="1393" y="172"/>
                </a:lnTo>
                <a:lnTo>
                  <a:pt x="1386" y="146"/>
                </a:lnTo>
                <a:lnTo>
                  <a:pt x="1375" y="121"/>
                </a:lnTo>
                <a:lnTo>
                  <a:pt x="1357" y="97"/>
                </a:lnTo>
                <a:lnTo>
                  <a:pt x="1335" y="74"/>
                </a:lnTo>
                <a:lnTo>
                  <a:pt x="1308" y="54"/>
                </a:lnTo>
                <a:lnTo>
                  <a:pt x="1278" y="37"/>
                </a:lnTo>
                <a:lnTo>
                  <a:pt x="1244" y="23"/>
                </a:lnTo>
                <a:lnTo>
                  <a:pt x="1207" y="12"/>
                </a:lnTo>
                <a:lnTo>
                  <a:pt x="1168" y="4"/>
                </a:lnTo>
                <a:lnTo>
                  <a:pt x="1128" y="0"/>
                </a:lnTo>
                <a:lnTo>
                  <a:pt x="1089" y="0"/>
                </a:lnTo>
                <a:lnTo>
                  <a:pt x="1049" y="2"/>
                </a:lnTo>
                <a:lnTo>
                  <a:pt x="1009" y="9"/>
                </a:lnTo>
                <a:lnTo>
                  <a:pt x="972" y="19"/>
                </a:lnTo>
                <a:lnTo>
                  <a:pt x="936" y="32"/>
                </a:lnTo>
                <a:lnTo>
                  <a:pt x="905" y="49"/>
                </a:lnTo>
                <a:lnTo>
                  <a:pt x="878" y="68"/>
                </a:lnTo>
                <a:lnTo>
                  <a:pt x="854" y="90"/>
                </a:lnTo>
                <a:lnTo>
                  <a:pt x="835" y="113"/>
                </a:lnTo>
                <a:lnTo>
                  <a:pt x="821" y="138"/>
                </a:lnTo>
                <a:lnTo>
                  <a:pt x="813" y="164"/>
                </a:lnTo>
                <a:lnTo>
                  <a:pt x="810" y="190"/>
                </a:lnTo>
                <a:close/>
              </a:path>
            </a:pathLst>
          </a:custGeom>
          <a:solidFill>
            <a:schemeClr val="bg1"/>
          </a:solidFill>
          <a:ln w="12700" cmpd="sng">
            <a:solidFill>
              <a:srgbClr val="000000"/>
            </a:solidFill>
            <a:prstDash val="solid"/>
            <a:round/>
            <a:headEnd/>
            <a:tailEnd/>
          </a:ln>
        </p:spPr>
        <p:txBody>
          <a:bodyPr/>
          <a:lstStyle/>
          <a:p>
            <a:pPr fontAlgn="base">
              <a:spcBef>
                <a:spcPct val="0"/>
              </a:spcBef>
              <a:spcAft>
                <a:spcPct val="0"/>
              </a:spcAft>
            </a:pPr>
            <a:endParaRPr lang="en-US" sz="3200">
              <a:solidFill>
                <a:srgbClr val="000000"/>
              </a:solidFill>
              <a:latin typeface="Arial" charset="0"/>
              <a:ea typeface="ＭＳ Ｐゴシック" charset="0"/>
            </a:endParaRPr>
          </a:p>
        </p:txBody>
      </p:sp>
      <p:sp>
        <p:nvSpPr>
          <p:cNvPr id="52243" name="Rectangle 23"/>
          <p:cNvSpPr>
            <a:spLocks noChangeArrowheads="1"/>
          </p:cNvSpPr>
          <p:nvPr/>
        </p:nvSpPr>
        <p:spPr bwMode="auto">
          <a:xfrm>
            <a:off x="4611693" y="3989388"/>
            <a:ext cx="5159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buClr>
                <a:srgbClr val="CC0000"/>
              </a:buClr>
              <a:defRPr/>
            </a:pPr>
            <a:r>
              <a:rPr lang="en-US" sz="1400">
                <a:solidFill>
                  <a:srgbClr val="000000"/>
                </a:solidFill>
                <a:latin typeface="Arial" charset="0"/>
                <a:ea typeface="ＭＳ Ｐゴシック" charset="0"/>
                <a:cs typeface="Arial" charset="0"/>
              </a:rPr>
              <a:t>Yes</a:t>
            </a:r>
          </a:p>
        </p:txBody>
      </p:sp>
      <p:sp>
        <p:nvSpPr>
          <p:cNvPr id="52244" name="Rectangle 24"/>
          <p:cNvSpPr>
            <a:spLocks noChangeArrowheads="1"/>
          </p:cNvSpPr>
          <p:nvPr/>
        </p:nvSpPr>
        <p:spPr bwMode="auto">
          <a:xfrm>
            <a:off x="4592639" y="2306638"/>
            <a:ext cx="5159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buClr>
                <a:srgbClr val="CC0000"/>
              </a:buClr>
              <a:defRPr/>
            </a:pPr>
            <a:r>
              <a:rPr lang="en-US" sz="1400">
                <a:solidFill>
                  <a:srgbClr val="000000"/>
                </a:solidFill>
                <a:latin typeface="Arial" charset="0"/>
                <a:ea typeface="ＭＳ Ｐゴシック" charset="0"/>
                <a:cs typeface="Arial" charset="0"/>
              </a:rPr>
              <a:t>No</a:t>
            </a:r>
          </a:p>
        </p:txBody>
      </p:sp>
      <p:grpSp>
        <p:nvGrpSpPr>
          <p:cNvPr id="3" name="Group 2"/>
          <p:cNvGrpSpPr/>
          <p:nvPr/>
        </p:nvGrpSpPr>
        <p:grpSpPr>
          <a:xfrm>
            <a:off x="5170580" y="4471988"/>
            <a:ext cx="2014537" cy="2277352"/>
            <a:chOff x="3646579" y="4471988"/>
            <a:chExt cx="2014537" cy="2277352"/>
          </a:xfrm>
        </p:grpSpPr>
        <p:sp>
          <p:nvSpPr>
            <p:cNvPr id="52237" name="Rectangle 17"/>
            <p:cNvSpPr>
              <a:spLocks noChangeArrowheads="1"/>
            </p:cNvSpPr>
            <p:nvPr/>
          </p:nvSpPr>
          <p:spPr bwMode="auto">
            <a:xfrm>
              <a:off x="3646579" y="5364345"/>
              <a:ext cx="2014537"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Determine gross annual income</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Subtract annual tax</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Subtract child support</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Etc.</a:t>
              </a:r>
            </a:p>
          </p:txBody>
        </p:sp>
        <p:sp>
          <p:nvSpPr>
            <p:cNvPr id="52238" name="Text Box 18"/>
            <p:cNvSpPr txBox="1">
              <a:spLocks noChangeArrowheads="1"/>
            </p:cNvSpPr>
            <p:nvPr/>
          </p:nvSpPr>
          <p:spPr bwMode="auto">
            <a:xfrm>
              <a:off x="3660776" y="5134156"/>
              <a:ext cx="1249060" cy="3139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fontAlgn="base">
                <a:lnSpc>
                  <a:spcPct val="80000"/>
                </a:lnSpc>
                <a:spcBef>
                  <a:spcPct val="0"/>
                </a:spcBef>
                <a:spcAft>
                  <a:spcPct val="0"/>
                </a:spcAft>
                <a:defRPr/>
              </a:pPr>
              <a:r>
                <a:rPr lang="en-US" sz="1800" i="1" u="sng">
                  <a:solidFill>
                    <a:srgbClr val="CC0000"/>
                  </a:solidFill>
                </a:rPr>
                <a:t>Procedure</a:t>
              </a:r>
            </a:p>
          </p:txBody>
        </p:sp>
        <p:sp>
          <p:nvSpPr>
            <p:cNvPr id="52245" name="Line 25"/>
            <p:cNvSpPr>
              <a:spLocks noChangeShapeType="1"/>
            </p:cNvSpPr>
            <p:nvPr/>
          </p:nvSpPr>
          <p:spPr bwMode="auto">
            <a:xfrm flipH="1">
              <a:off x="4257675" y="4471988"/>
              <a:ext cx="615950" cy="6286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grpSp>
      <p:grpSp>
        <p:nvGrpSpPr>
          <p:cNvPr id="4" name="Group 3"/>
          <p:cNvGrpSpPr/>
          <p:nvPr/>
        </p:nvGrpSpPr>
        <p:grpSpPr>
          <a:xfrm>
            <a:off x="7654925" y="4430714"/>
            <a:ext cx="2533650" cy="2084133"/>
            <a:chOff x="6130925" y="4430713"/>
            <a:chExt cx="2533650" cy="2084133"/>
          </a:xfrm>
        </p:grpSpPr>
        <p:sp>
          <p:nvSpPr>
            <p:cNvPr id="52239" name="Rectangle 19"/>
            <p:cNvSpPr>
              <a:spLocks noChangeArrowheads="1"/>
            </p:cNvSpPr>
            <p:nvPr/>
          </p:nvSpPr>
          <p:spPr bwMode="auto">
            <a:xfrm>
              <a:off x="6130925" y="5345295"/>
              <a:ext cx="2533650"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When credit rep enters…</a:t>
              </a:r>
              <a:br>
                <a:rPr lang="en-US" sz="1400" dirty="0">
                  <a:solidFill>
                    <a:srgbClr val="000000"/>
                  </a:solidFill>
                  <a:latin typeface="Arial" charset="0"/>
                  <a:ea typeface="ＭＳ Ｐゴシック" charset="0"/>
                  <a:cs typeface="Arial" charset="0"/>
                </a:rPr>
              </a:br>
              <a:r>
                <a:rPr lang="en-US" sz="1400" dirty="0">
                  <a:solidFill>
                    <a:srgbClr val="000000"/>
                  </a:solidFill>
                  <a:latin typeface="Arial" charset="0"/>
                  <a:ea typeface="ＭＳ Ｐゴシック" charset="0"/>
                  <a:cs typeface="Arial" charset="0"/>
                </a:rPr>
                <a:t>Then system displays…</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When credit rep selects…</a:t>
              </a:r>
              <a:br>
                <a:rPr lang="en-US" sz="1400" dirty="0">
                  <a:solidFill>
                    <a:srgbClr val="000000"/>
                  </a:solidFill>
                  <a:latin typeface="Arial" charset="0"/>
                  <a:ea typeface="ＭＳ Ｐゴシック" charset="0"/>
                  <a:cs typeface="Arial" charset="0"/>
                </a:rPr>
              </a:br>
              <a:r>
                <a:rPr lang="en-US" sz="1400" dirty="0">
                  <a:solidFill>
                    <a:srgbClr val="000000"/>
                  </a:solidFill>
                  <a:latin typeface="Arial" charset="0"/>
                  <a:ea typeface="ＭＳ Ｐゴシック" charset="0"/>
                  <a:cs typeface="Arial" charset="0"/>
                </a:rPr>
                <a:t>Then system calculates…</a:t>
              </a:r>
            </a:p>
            <a:p>
              <a:pPr marL="285750" indent="-285750" eaLnBrk="0" fontAlgn="base" hangingPunct="0">
                <a:spcBef>
                  <a:spcPct val="0"/>
                </a:spcBef>
                <a:spcAft>
                  <a:spcPct val="0"/>
                </a:spcAft>
                <a:buFont typeface="Arial"/>
                <a:buChar char="•"/>
                <a:defRPr/>
              </a:pPr>
              <a:r>
                <a:rPr lang="en-US" sz="1400" dirty="0">
                  <a:solidFill>
                    <a:srgbClr val="000000"/>
                  </a:solidFill>
                  <a:latin typeface="Arial" charset="0"/>
                  <a:ea typeface="ＭＳ Ｐゴシック" charset="0"/>
                  <a:cs typeface="Arial" charset="0"/>
                </a:rPr>
                <a:t>etc.</a:t>
              </a:r>
            </a:p>
          </p:txBody>
        </p:sp>
        <p:sp>
          <p:nvSpPr>
            <p:cNvPr id="52240" name="Text Box 20"/>
            <p:cNvSpPr txBox="1">
              <a:spLocks noChangeArrowheads="1"/>
            </p:cNvSpPr>
            <p:nvPr/>
          </p:nvSpPr>
          <p:spPr bwMode="auto">
            <a:xfrm>
              <a:off x="6145213" y="5115106"/>
              <a:ext cx="1197764" cy="3139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fontAlgn="base">
                <a:lnSpc>
                  <a:spcPct val="80000"/>
                </a:lnSpc>
                <a:spcBef>
                  <a:spcPct val="0"/>
                </a:spcBef>
                <a:spcAft>
                  <a:spcPct val="0"/>
                </a:spcAft>
                <a:defRPr/>
              </a:pPr>
              <a:r>
                <a:rPr lang="en-US" sz="1800" i="1" u="sng">
                  <a:solidFill>
                    <a:srgbClr val="CC0000"/>
                  </a:solidFill>
                </a:rPr>
                <a:t>Use Case</a:t>
              </a:r>
            </a:p>
          </p:txBody>
        </p:sp>
        <p:sp>
          <p:nvSpPr>
            <p:cNvPr id="52246" name="Line 26"/>
            <p:cNvSpPr>
              <a:spLocks noChangeShapeType="1"/>
            </p:cNvSpPr>
            <p:nvPr/>
          </p:nvSpPr>
          <p:spPr bwMode="auto">
            <a:xfrm flipH="1">
              <a:off x="6773867" y="4430713"/>
              <a:ext cx="615950" cy="6286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endParaRPr lang="en-US" sz="3200">
                <a:solidFill>
                  <a:srgbClr val="000000"/>
                </a:solidFill>
                <a:latin typeface="Arial" charset="0"/>
                <a:ea typeface="ＭＳ Ｐゴシック" charset="0"/>
                <a:cs typeface="Arial" charset="0"/>
              </a:endParaRPr>
            </a:p>
          </p:txBody>
        </p:sp>
      </p:grpSp>
      <p:sp>
        <p:nvSpPr>
          <p:cNvPr id="112662" name="Freeform 27"/>
          <p:cNvSpPr>
            <a:spLocks/>
          </p:cNvSpPr>
          <p:nvPr/>
        </p:nvSpPr>
        <p:spPr bwMode="auto">
          <a:xfrm>
            <a:off x="1924052" y="3151371"/>
            <a:ext cx="538163" cy="528637"/>
          </a:xfrm>
          <a:custGeom>
            <a:avLst/>
            <a:gdLst>
              <a:gd name="T0" fmla="*/ 2147483647 w 2049"/>
              <a:gd name="T1" fmla="*/ 2147483647 h 1341"/>
              <a:gd name="T2" fmla="*/ 2147483647 w 2049"/>
              <a:gd name="T3" fmla="*/ 2147483647 h 1341"/>
              <a:gd name="T4" fmla="*/ 2147483647 w 2049"/>
              <a:gd name="T5" fmla="*/ 2147483647 h 1341"/>
              <a:gd name="T6" fmla="*/ 2147483647 w 2049"/>
              <a:gd name="T7" fmla="*/ 2147483647 h 1341"/>
              <a:gd name="T8" fmla="*/ 2147483647 w 2049"/>
              <a:gd name="T9" fmla="*/ 2147483647 h 1341"/>
              <a:gd name="T10" fmla="*/ 2147483647 w 2049"/>
              <a:gd name="T11" fmla="*/ 2147483647 h 1341"/>
              <a:gd name="T12" fmla="*/ 2147483647 w 2049"/>
              <a:gd name="T13" fmla="*/ 2147483647 h 1341"/>
              <a:gd name="T14" fmla="*/ 2147483647 w 2049"/>
              <a:gd name="T15" fmla="*/ 2147483647 h 1341"/>
              <a:gd name="T16" fmla="*/ 2147483647 w 2049"/>
              <a:gd name="T17" fmla="*/ 2147483647 h 1341"/>
              <a:gd name="T18" fmla="*/ 2147483647 w 2049"/>
              <a:gd name="T19" fmla="*/ 2147483647 h 1341"/>
              <a:gd name="T20" fmla="*/ 2147483647 w 2049"/>
              <a:gd name="T21" fmla="*/ 2147483647 h 1341"/>
              <a:gd name="T22" fmla="*/ 2147483647 w 2049"/>
              <a:gd name="T23" fmla="*/ 2147483647 h 1341"/>
              <a:gd name="T24" fmla="*/ 2147483647 w 2049"/>
              <a:gd name="T25" fmla="*/ 2147483647 h 1341"/>
              <a:gd name="T26" fmla="*/ 2147483647 w 2049"/>
              <a:gd name="T27" fmla="*/ 2147483647 h 1341"/>
              <a:gd name="T28" fmla="*/ 2147483647 w 2049"/>
              <a:gd name="T29" fmla="*/ 2147483647 h 1341"/>
              <a:gd name="T30" fmla="*/ 2147483647 w 2049"/>
              <a:gd name="T31" fmla="*/ 2147483647 h 1341"/>
              <a:gd name="T32" fmla="*/ 2147483647 w 2049"/>
              <a:gd name="T33" fmla="*/ 2147483647 h 1341"/>
              <a:gd name="T34" fmla="*/ 2147483647 w 2049"/>
              <a:gd name="T35" fmla="*/ 2147483647 h 1341"/>
              <a:gd name="T36" fmla="*/ 2147483647 w 2049"/>
              <a:gd name="T37" fmla="*/ 2147483647 h 1341"/>
              <a:gd name="T38" fmla="*/ 2147483647 w 2049"/>
              <a:gd name="T39" fmla="*/ 2147483647 h 1341"/>
              <a:gd name="T40" fmla="*/ 2147483647 w 2049"/>
              <a:gd name="T41" fmla="*/ 2147483647 h 1341"/>
              <a:gd name="T42" fmla="*/ 2147483647 w 2049"/>
              <a:gd name="T43" fmla="*/ 2147483647 h 1341"/>
              <a:gd name="T44" fmla="*/ 2147483647 w 2049"/>
              <a:gd name="T45" fmla="*/ 2147483647 h 1341"/>
              <a:gd name="T46" fmla="*/ 2147483647 w 2049"/>
              <a:gd name="T47" fmla="*/ 2147483647 h 1341"/>
              <a:gd name="T48" fmla="*/ 2147483647 w 2049"/>
              <a:gd name="T49" fmla="*/ 2147483647 h 1341"/>
              <a:gd name="T50" fmla="*/ 2147483647 w 2049"/>
              <a:gd name="T51" fmla="*/ 2147483647 h 1341"/>
              <a:gd name="T52" fmla="*/ 2147483647 w 2049"/>
              <a:gd name="T53" fmla="*/ 2147483647 h 1341"/>
              <a:gd name="T54" fmla="*/ 2147483647 w 2049"/>
              <a:gd name="T55" fmla="*/ 2147483647 h 1341"/>
              <a:gd name="T56" fmla="*/ 2147483647 w 2049"/>
              <a:gd name="T57" fmla="*/ 2147483647 h 1341"/>
              <a:gd name="T58" fmla="*/ 2147483647 w 2049"/>
              <a:gd name="T59" fmla="*/ 2147483647 h 1341"/>
              <a:gd name="T60" fmla="*/ 2147483647 w 2049"/>
              <a:gd name="T61" fmla="*/ 2147483647 h 1341"/>
              <a:gd name="T62" fmla="*/ 2147483647 w 2049"/>
              <a:gd name="T63" fmla="*/ 2147483647 h 1341"/>
              <a:gd name="T64" fmla="*/ 2147483647 w 2049"/>
              <a:gd name="T65" fmla="*/ 2147483647 h 1341"/>
              <a:gd name="T66" fmla="*/ 2147483647 w 2049"/>
              <a:gd name="T67" fmla="*/ 2147483647 h 1341"/>
              <a:gd name="T68" fmla="*/ 2147483647 w 2049"/>
              <a:gd name="T69" fmla="*/ 2147483647 h 1341"/>
              <a:gd name="T70" fmla="*/ 2147483647 w 2049"/>
              <a:gd name="T71" fmla="*/ 2147483647 h 1341"/>
              <a:gd name="T72" fmla="*/ 2147483647 w 2049"/>
              <a:gd name="T73" fmla="*/ 2147483647 h 1341"/>
              <a:gd name="T74" fmla="*/ 2147483647 w 2049"/>
              <a:gd name="T75" fmla="*/ 2147483647 h 1341"/>
              <a:gd name="T76" fmla="*/ 2147483647 w 2049"/>
              <a:gd name="T77" fmla="*/ 2147483647 h 1341"/>
              <a:gd name="T78" fmla="*/ 2147483647 w 2049"/>
              <a:gd name="T79" fmla="*/ 2147483647 h 1341"/>
              <a:gd name="T80" fmla="*/ 2147483647 w 2049"/>
              <a:gd name="T81" fmla="*/ 2147483647 h 1341"/>
              <a:gd name="T82" fmla="*/ 2147483647 w 2049"/>
              <a:gd name="T83" fmla="*/ 2147483647 h 1341"/>
              <a:gd name="T84" fmla="*/ 2147483647 w 2049"/>
              <a:gd name="T85" fmla="*/ 2147483647 h 1341"/>
              <a:gd name="T86" fmla="*/ 2147483647 w 2049"/>
              <a:gd name="T87" fmla="*/ 2147483647 h 1341"/>
              <a:gd name="T88" fmla="*/ 2147483647 w 2049"/>
              <a:gd name="T89" fmla="*/ 2147483647 h 1341"/>
              <a:gd name="T90" fmla="*/ 2147483647 w 2049"/>
              <a:gd name="T91" fmla="*/ 2147483647 h 1341"/>
              <a:gd name="T92" fmla="*/ 2147483647 w 2049"/>
              <a:gd name="T93" fmla="*/ 2147483647 h 1341"/>
              <a:gd name="T94" fmla="*/ 2147483647 w 2049"/>
              <a:gd name="T95" fmla="*/ 2147483647 h 1341"/>
              <a:gd name="T96" fmla="*/ 2147483647 w 2049"/>
              <a:gd name="T97" fmla="*/ 2147483647 h 1341"/>
              <a:gd name="T98" fmla="*/ 2147483647 w 2049"/>
              <a:gd name="T99" fmla="*/ 2147483647 h 1341"/>
              <a:gd name="T100" fmla="*/ 2147483647 w 2049"/>
              <a:gd name="T101" fmla="*/ 2147483647 h 13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049" h="1341">
                <a:moveTo>
                  <a:pt x="810" y="190"/>
                </a:moveTo>
                <a:lnTo>
                  <a:pt x="783" y="166"/>
                </a:lnTo>
                <a:lnTo>
                  <a:pt x="751" y="145"/>
                </a:lnTo>
                <a:lnTo>
                  <a:pt x="716" y="126"/>
                </a:lnTo>
                <a:lnTo>
                  <a:pt x="679" y="109"/>
                </a:lnTo>
                <a:lnTo>
                  <a:pt x="638" y="97"/>
                </a:lnTo>
                <a:lnTo>
                  <a:pt x="595" y="87"/>
                </a:lnTo>
                <a:lnTo>
                  <a:pt x="551" y="80"/>
                </a:lnTo>
                <a:lnTo>
                  <a:pt x="507" y="77"/>
                </a:lnTo>
                <a:lnTo>
                  <a:pt x="461" y="77"/>
                </a:lnTo>
                <a:lnTo>
                  <a:pt x="416" y="80"/>
                </a:lnTo>
                <a:lnTo>
                  <a:pt x="371" y="88"/>
                </a:lnTo>
                <a:lnTo>
                  <a:pt x="330" y="98"/>
                </a:lnTo>
                <a:lnTo>
                  <a:pt x="289" y="111"/>
                </a:lnTo>
                <a:lnTo>
                  <a:pt x="252" y="128"/>
                </a:lnTo>
                <a:lnTo>
                  <a:pt x="218" y="148"/>
                </a:lnTo>
                <a:lnTo>
                  <a:pt x="187" y="170"/>
                </a:lnTo>
                <a:lnTo>
                  <a:pt x="161" y="194"/>
                </a:lnTo>
                <a:lnTo>
                  <a:pt x="138" y="220"/>
                </a:lnTo>
                <a:lnTo>
                  <a:pt x="121" y="247"/>
                </a:lnTo>
                <a:lnTo>
                  <a:pt x="110" y="276"/>
                </a:lnTo>
                <a:lnTo>
                  <a:pt x="103" y="305"/>
                </a:lnTo>
                <a:lnTo>
                  <a:pt x="101" y="335"/>
                </a:lnTo>
                <a:lnTo>
                  <a:pt x="104" y="364"/>
                </a:lnTo>
                <a:lnTo>
                  <a:pt x="114" y="394"/>
                </a:lnTo>
                <a:lnTo>
                  <a:pt x="128" y="422"/>
                </a:lnTo>
                <a:lnTo>
                  <a:pt x="147" y="449"/>
                </a:lnTo>
                <a:lnTo>
                  <a:pt x="171" y="475"/>
                </a:lnTo>
                <a:lnTo>
                  <a:pt x="198" y="498"/>
                </a:lnTo>
                <a:lnTo>
                  <a:pt x="158" y="517"/>
                </a:lnTo>
                <a:lnTo>
                  <a:pt x="122" y="539"/>
                </a:lnTo>
                <a:lnTo>
                  <a:pt x="90" y="564"/>
                </a:lnTo>
                <a:lnTo>
                  <a:pt x="61" y="591"/>
                </a:lnTo>
                <a:lnTo>
                  <a:pt x="39" y="620"/>
                </a:lnTo>
                <a:lnTo>
                  <a:pt x="21" y="650"/>
                </a:lnTo>
                <a:lnTo>
                  <a:pt x="9" y="681"/>
                </a:lnTo>
                <a:lnTo>
                  <a:pt x="2" y="713"/>
                </a:lnTo>
                <a:lnTo>
                  <a:pt x="0" y="746"/>
                </a:lnTo>
                <a:lnTo>
                  <a:pt x="4" y="778"/>
                </a:lnTo>
                <a:lnTo>
                  <a:pt x="14" y="810"/>
                </a:lnTo>
                <a:lnTo>
                  <a:pt x="29" y="842"/>
                </a:lnTo>
                <a:lnTo>
                  <a:pt x="50" y="871"/>
                </a:lnTo>
                <a:lnTo>
                  <a:pt x="74" y="898"/>
                </a:lnTo>
                <a:lnTo>
                  <a:pt x="104" y="925"/>
                </a:lnTo>
                <a:lnTo>
                  <a:pt x="140" y="949"/>
                </a:lnTo>
                <a:lnTo>
                  <a:pt x="177" y="969"/>
                </a:lnTo>
                <a:lnTo>
                  <a:pt x="218" y="986"/>
                </a:lnTo>
                <a:lnTo>
                  <a:pt x="262" y="1001"/>
                </a:lnTo>
                <a:lnTo>
                  <a:pt x="309" y="1012"/>
                </a:lnTo>
                <a:lnTo>
                  <a:pt x="357" y="1020"/>
                </a:lnTo>
                <a:lnTo>
                  <a:pt x="406" y="1024"/>
                </a:lnTo>
                <a:lnTo>
                  <a:pt x="455" y="1024"/>
                </a:lnTo>
                <a:lnTo>
                  <a:pt x="505" y="1021"/>
                </a:lnTo>
                <a:lnTo>
                  <a:pt x="554" y="1014"/>
                </a:lnTo>
                <a:lnTo>
                  <a:pt x="601" y="1004"/>
                </a:lnTo>
                <a:lnTo>
                  <a:pt x="645" y="990"/>
                </a:lnTo>
                <a:lnTo>
                  <a:pt x="648" y="1027"/>
                </a:lnTo>
                <a:lnTo>
                  <a:pt x="656" y="1062"/>
                </a:lnTo>
                <a:lnTo>
                  <a:pt x="670" y="1097"/>
                </a:lnTo>
                <a:lnTo>
                  <a:pt x="690" y="1130"/>
                </a:lnTo>
                <a:lnTo>
                  <a:pt x="714" y="1163"/>
                </a:lnTo>
                <a:lnTo>
                  <a:pt x="744" y="1193"/>
                </a:lnTo>
                <a:lnTo>
                  <a:pt x="777" y="1221"/>
                </a:lnTo>
                <a:lnTo>
                  <a:pt x="815" y="1247"/>
                </a:lnTo>
                <a:lnTo>
                  <a:pt x="858" y="1270"/>
                </a:lnTo>
                <a:lnTo>
                  <a:pt x="904" y="1290"/>
                </a:lnTo>
                <a:lnTo>
                  <a:pt x="952" y="1308"/>
                </a:lnTo>
                <a:lnTo>
                  <a:pt x="1002" y="1321"/>
                </a:lnTo>
                <a:lnTo>
                  <a:pt x="1054" y="1331"/>
                </a:lnTo>
                <a:lnTo>
                  <a:pt x="1108" y="1338"/>
                </a:lnTo>
                <a:lnTo>
                  <a:pt x="1163" y="1341"/>
                </a:lnTo>
                <a:lnTo>
                  <a:pt x="1218" y="1340"/>
                </a:lnTo>
                <a:lnTo>
                  <a:pt x="1272" y="1336"/>
                </a:lnTo>
                <a:lnTo>
                  <a:pt x="1326" y="1328"/>
                </a:lnTo>
                <a:lnTo>
                  <a:pt x="1377" y="1317"/>
                </a:lnTo>
                <a:lnTo>
                  <a:pt x="1427" y="1302"/>
                </a:lnTo>
                <a:lnTo>
                  <a:pt x="1474" y="1283"/>
                </a:lnTo>
                <a:lnTo>
                  <a:pt x="1518" y="1262"/>
                </a:lnTo>
                <a:lnTo>
                  <a:pt x="1560" y="1238"/>
                </a:lnTo>
                <a:lnTo>
                  <a:pt x="1597" y="1212"/>
                </a:lnTo>
                <a:lnTo>
                  <a:pt x="1629" y="1183"/>
                </a:lnTo>
                <a:lnTo>
                  <a:pt x="1656" y="1152"/>
                </a:lnTo>
                <a:lnTo>
                  <a:pt x="1679" y="1119"/>
                </a:lnTo>
                <a:lnTo>
                  <a:pt x="1696" y="1085"/>
                </a:lnTo>
                <a:lnTo>
                  <a:pt x="1709" y="1049"/>
                </a:lnTo>
                <a:lnTo>
                  <a:pt x="1715" y="1013"/>
                </a:lnTo>
                <a:lnTo>
                  <a:pt x="1716" y="978"/>
                </a:lnTo>
                <a:lnTo>
                  <a:pt x="1712" y="942"/>
                </a:lnTo>
                <a:lnTo>
                  <a:pt x="1702" y="906"/>
                </a:lnTo>
                <a:lnTo>
                  <a:pt x="1686" y="872"/>
                </a:lnTo>
                <a:lnTo>
                  <a:pt x="1665" y="839"/>
                </a:lnTo>
                <a:lnTo>
                  <a:pt x="1639" y="807"/>
                </a:lnTo>
                <a:lnTo>
                  <a:pt x="1608" y="777"/>
                </a:lnTo>
                <a:lnTo>
                  <a:pt x="1656" y="777"/>
                </a:lnTo>
                <a:lnTo>
                  <a:pt x="1705" y="773"/>
                </a:lnTo>
                <a:lnTo>
                  <a:pt x="1752" y="766"/>
                </a:lnTo>
                <a:lnTo>
                  <a:pt x="1797" y="755"/>
                </a:lnTo>
                <a:lnTo>
                  <a:pt x="1841" y="740"/>
                </a:lnTo>
                <a:lnTo>
                  <a:pt x="1881" y="722"/>
                </a:lnTo>
                <a:lnTo>
                  <a:pt x="1918" y="702"/>
                </a:lnTo>
                <a:lnTo>
                  <a:pt x="1951" y="679"/>
                </a:lnTo>
                <a:lnTo>
                  <a:pt x="1981" y="653"/>
                </a:lnTo>
                <a:lnTo>
                  <a:pt x="2005" y="625"/>
                </a:lnTo>
                <a:lnTo>
                  <a:pt x="2023" y="596"/>
                </a:lnTo>
                <a:lnTo>
                  <a:pt x="2038" y="565"/>
                </a:lnTo>
                <a:lnTo>
                  <a:pt x="2046" y="534"/>
                </a:lnTo>
                <a:lnTo>
                  <a:pt x="2049" y="501"/>
                </a:lnTo>
                <a:lnTo>
                  <a:pt x="2046" y="470"/>
                </a:lnTo>
                <a:lnTo>
                  <a:pt x="2038" y="439"/>
                </a:lnTo>
                <a:lnTo>
                  <a:pt x="2023" y="408"/>
                </a:lnTo>
                <a:lnTo>
                  <a:pt x="2005" y="379"/>
                </a:lnTo>
                <a:lnTo>
                  <a:pt x="1981" y="351"/>
                </a:lnTo>
                <a:lnTo>
                  <a:pt x="1951" y="325"/>
                </a:lnTo>
                <a:lnTo>
                  <a:pt x="1918" y="302"/>
                </a:lnTo>
                <a:lnTo>
                  <a:pt x="1881" y="282"/>
                </a:lnTo>
                <a:lnTo>
                  <a:pt x="1841" y="264"/>
                </a:lnTo>
                <a:lnTo>
                  <a:pt x="1797" y="249"/>
                </a:lnTo>
                <a:lnTo>
                  <a:pt x="1752" y="238"/>
                </a:lnTo>
                <a:lnTo>
                  <a:pt x="1705" y="230"/>
                </a:lnTo>
                <a:lnTo>
                  <a:pt x="1656" y="226"/>
                </a:lnTo>
                <a:lnTo>
                  <a:pt x="1608" y="226"/>
                </a:lnTo>
                <a:lnTo>
                  <a:pt x="1560" y="229"/>
                </a:lnTo>
                <a:lnTo>
                  <a:pt x="1513" y="236"/>
                </a:lnTo>
                <a:lnTo>
                  <a:pt x="1467" y="247"/>
                </a:lnTo>
                <a:lnTo>
                  <a:pt x="1423" y="261"/>
                </a:lnTo>
                <a:lnTo>
                  <a:pt x="1382" y="278"/>
                </a:lnTo>
                <a:lnTo>
                  <a:pt x="1345" y="298"/>
                </a:lnTo>
                <a:lnTo>
                  <a:pt x="1365" y="275"/>
                </a:lnTo>
                <a:lnTo>
                  <a:pt x="1380" y="250"/>
                </a:lnTo>
                <a:lnTo>
                  <a:pt x="1390" y="225"/>
                </a:lnTo>
                <a:lnTo>
                  <a:pt x="1394" y="199"/>
                </a:lnTo>
                <a:lnTo>
                  <a:pt x="1393" y="172"/>
                </a:lnTo>
                <a:lnTo>
                  <a:pt x="1386" y="146"/>
                </a:lnTo>
                <a:lnTo>
                  <a:pt x="1375" y="121"/>
                </a:lnTo>
                <a:lnTo>
                  <a:pt x="1357" y="97"/>
                </a:lnTo>
                <a:lnTo>
                  <a:pt x="1335" y="74"/>
                </a:lnTo>
                <a:lnTo>
                  <a:pt x="1308" y="54"/>
                </a:lnTo>
                <a:lnTo>
                  <a:pt x="1278" y="37"/>
                </a:lnTo>
                <a:lnTo>
                  <a:pt x="1244" y="23"/>
                </a:lnTo>
                <a:lnTo>
                  <a:pt x="1207" y="12"/>
                </a:lnTo>
                <a:lnTo>
                  <a:pt x="1168" y="4"/>
                </a:lnTo>
                <a:lnTo>
                  <a:pt x="1128" y="0"/>
                </a:lnTo>
                <a:lnTo>
                  <a:pt x="1089" y="0"/>
                </a:lnTo>
                <a:lnTo>
                  <a:pt x="1049" y="2"/>
                </a:lnTo>
                <a:lnTo>
                  <a:pt x="1009" y="9"/>
                </a:lnTo>
                <a:lnTo>
                  <a:pt x="972" y="19"/>
                </a:lnTo>
                <a:lnTo>
                  <a:pt x="936" y="32"/>
                </a:lnTo>
                <a:lnTo>
                  <a:pt x="905" y="49"/>
                </a:lnTo>
                <a:lnTo>
                  <a:pt x="878" y="68"/>
                </a:lnTo>
                <a:lnTo>
                  <a:pt x="854" y="90"/>
                </a:lnTo>
                <a:lnTo>
                  <a:pt x="835" y="113"/>
                </a:lnTo>
                <a:lnTo>
                  <a:pt x="821" y="138"/>
                </a:lnTo>
                <a:lnTo>
                  <a:pt x="813" y="164"/>
                </a:lnTo>
                <a:lnTo>
                  <a:pt x="810" y="190"/>
                </a:lnTo>
                <a:close/>
              </a:path>
            </a:pathLst>
          </a:custGeom>
          <a:solidFill>
            <a:schemeClr val="bg1"/>
          </a:solidFill>
          <a:ln w="12700" cmpd="sng">
            <a:solidFill>
              <a:srgbClr val="000000"/>
            </a:solidFill>
            <a:prstDash val="solid"/>
            <a:round/>
            <a:headEnd/>
            <a:tailEnd/>
          </a:ln>
        </p:spPr>
        <p:txBody>
          <a:bodyPr/>
          <a:lstStyle/>
          <a:p>
            <a:pPr fontAlgn="base">
              <a:spcBef>
                <a:spcPct val="0"/>
              </a:spcBef>
              <a:spcAft>
                <a:spcPct val="0"/>
              </a:spcAft>
            </a:pPr>
            <a:endParaRPr lang="en-US" sz="3200">
              <a:solidFill>
                <a:srgbClr val="000000"/>
              </a:solidFill>
              <a:latin typeface="Arial" charset="0"/>
              <a:ea typeface="ＭＳ Ｐゴシック" charset="0"/>
            </a:endParaRPr>
          </a:p>
        </p:txBody>
      </p:sp>
      <p:sp>
        <p:nvSpPr>
          <p:cNvPr id="112663" name="Freeform 28"/>
          <p:cNvSpPr>
            <a:spLocks/>
          </p:cNvSpPr>
          <p:nvPr/>
        </p:nvSpPr>
        <p:spPr bwMode="auto">
          <a:xfrm>
            <a:off x="9458326" y="3494090"/>
            <a:ext cx="538163" cy="528637"/>
          </a:xfrm>
          <a:custGeom>
            <a:avLst/>
            <a:gdLst>
              <a:gd name="T0" fmla="*/ 2147483647 w 2049"/>
              <a:gd name="T1" fmla="*/ 2147483647 h 1341"/>
              <a:gd name="T2" fmla="*/ 2147483647 w 2049"/>
              <a:gd name="T3" fmla="*/ 2147483647 h 1341"/>
              <a:gd name="T4" fmla="*/ 2147483647 w 2049"/>
              <a:gd name="T5" fmla="*/ 2147483647 h 1341"/>
              <a:gd name="T6" fmla="*/ 2147483647 w 2049"/>
              <a:gd name="T7" fmla="*/ 2147483647 h 1341"/>
              <a:gd name="T8" fmla="*/ 2147483647 w 2049"/>
              <a:gd name="T9" fmla="*/ 2147483647 h 1341"/>
              <a:gd name="T10" fmla="*/ 2147483647 w 2049"/>
              <a:gd name="T11" fmla="*/ 2147483647 h 1341"/>
              <a:gd name="T12" fmla="*/ 2147483647 w 2049"/>
              <a:gd name="T13" fmla="*/ 2147483647 h 1341"/>
              <a:gd name="T14" fmla="*/ 2147483647 w 2049"/>
              <a:gd name="T15" fmla="*/ 2147483647 h 1341"/>
              <a:gd name="T16" fmla="*/ 2147483647 w 2049"/>
              <a:gd name="T17" fmla="*/ 2147483647 h 1341"/>
              <a:gd name="T18" fmla="*/ 2147483647 w 2049"/>
              <a:gd name="T19" fmla="*/ 2147483647 h 1341"/>
              <a:gd name="T20" fmla="*/ 2147483647 w 2049"/>
              <a:gd name="T21" fmla="*/ 2147483647 h 1341"/>
              <a:gd name="T22" fmla="*/ 2147483647 w 2049"/>
              <a:gd name="T23" fmla="*/ 2147483647 h 1341"/>
              <a:gd name="T24" fmla="*/ 2147483647 w 2049"/>
              <a:gd name="T25" fmla="*/ 2147483647 h 1341"/>
              <a:gd name="T26" fmla="*/ 2147483647 w 2049"/>
              <a:gd name="T27" fmla="*/ 2147483647 h 1341"/>
              <a:gd name="T28" fmla="*/ 2147483647 w 2049"/>
              <a:gd name="T29" fmla="*/ 2147483647 h 1341"/>
              <a:gd name="T30" fmla="*/ 2147483647 w 2049"/>
              <a:gd name="T31" fmla="*/ 2147483647 h 1341"/>
              <a:gd name="T32" fmla="*/ 2147483647 w 2049"/>
              <a:gd name="T33" fmla="*/ 2147483647 h 1341"/>
              <a:gd name="T34" fmla="*/ 2147483647 w 2049"/>
              <a:gd name="T35" fmla="*/ 2147483647 h 1341"/>
              <a:gd name="T36" fmla="*/ 2147483647 w 2049"/>
              <a:gd name="T37" fmla="*/ 2147483647 h 1341"/>
              <a:gd name="T38" fmla="*/ 2147483647 w 2049"/>
              <a:gd name="T39" fmla="*/ 2147483647 h 1341"/>
              <a:gd name="T40" fmla="*/ 2147483647 w 2049"/>
              <a:gd name="T41" fmla="*/ 2147483647 h 1341"/>
              <a:gd name="T42" fmla="*/ 2147483647 w 2049"/>
              <a:gd name="T43" fmla="*/ 2147483647 h 1341"/>
              <a:gd name="T44" fmla="*/ 2147483647 w 2049"/>
              <a:gd name="T45" fmla="*/ 2147483647 h 1341"/>
              <a:gd name="T46" fmla="*/ 2147483647 w 2049"/>
              <a:gd name="T47" fmla="*/ 2147483647 h 1341"/>
              <a:gd name="T48" fmla="*/ 2147483647 w 2049"/>
              <a:gd name="T49" fmla="*/ 2147483647 h 1341"/>
              <a:gd name="T50" fmla="*/ 2147483647 w 2049"/>
              <a:gd name="T51" fmla="*/ 2147483647 h 1341"/>
              <a:gd name="T52" fmla="*/ 2147483647 w 2049"/>
              <a:gd name="T53" fmla="*/ 2147483647 h 1341"/>
              <a:gd name="T54" fmla="*/ 2147483647 w 2049"/>
              <a:gd name="T55" fmla="*/ 2147483647 h 1341"/>
              <a:gd name="T56" fmla="*/ 2147483647 w 2049"/>
              <a:gd name="T57" fmla="*/ 2147483647 h 1341"/>
              <a:gd name="T58" fmla="*/ 2147483647 w 2049"/>
              <a:gd name="T59" fmla="*/ 2147483647 h 1341"/>
              <a:gd name="T60" fmla="*/ 2147483647 w 2049"/>
              <a:gd name="T61" fmla="*/ 2147483647 h 1341"/>
              <a:gd name="T62" fmla="*/ 2147483647 w 2049"/>
              <a:gd name="T63" fmla="*/ 2147483647 h 1341"/>
              <a:gd name="T64" fmla="*/ 2147483647 w 2049"/>
              <a:gd name="T65" fmla="*/ 2147483647 h 1341"/>
              <a:gd name="T66" fmla="*/ 2147483647 w 2049"/>
              <a:gd name="T67" fmla="*/ 2147483647 h 1341"/>
              <a:gd name="T68" fmla="*/ 2147483647 w 2049"/>
              <a:gd name="T69" fmla="*/ 2147483647 h 1341"/>
              <a:gd name="T70" fmla="*/ 2147483647 w 2049"/>
              <a:gd name="T71" fmla="*/ 2147483647 h 1341"/>
              <a:gd name="T72" fmla="*/ 2147483647 w 2049"/>
              <a:gd name="T73" fmla="*/ 2147483647 h 1341"/>
              <a:gd name="T74" fmla="*/ 2147483647 w 2049"/>
              <a:gd name="T75" fmla="*/ 2147483647 h 1341"/>
              <a:gd name="T76" fmla="*/ 2147483647 w 2049"/>
              <a:gd name="T77" fmla="*/ 2147483647 h 1341"/>
              <a:gd name="T78" fmla="*/ 2147483647 w 2049"/>
              <a:gd name="T79" fmla="*/ 2147483647 h 1341"/>
              <a:gd name="T80" fmla="*/ 2147483647 w 2049"/>
              <a:gd name="T81" fmla="*/ 2147483647 h 1341"/>
              <a:gd name="T82" fmla="*/ 2147483647 w 2049"/>
              <a:gd name="T83" fmla="*/ 2147483647 h 1341"/>
              <a:gd name="T84" fmla="*/ 2147483647 w 2049"/>
              <a:gd name="T85" fmla="*/ 2147483647 h 1341"/>
              <a:gd name="T86" fmla="*/ 2147483647 w 2049"/>
              <a:gd name="T87" fmla="*/ 2147483647 h 1341"/>
              <a:gd name="T88" fmla="*/ 2147483647 w 2049"/>
              <a:gd name="T89" fmla="*/ 2147483647 h 1341"/>
              <a:gd name="T90" fmla="*/ 2147483647 w 2049"/>
              <a:gd name="T91" fmla="*/ 2147483647 h 1341"/>
              <a:gd name="T92" fmla="*/ 2147483647 w 2049"/>
              <a:gd name="T93" fmla="*/ 2147483647 h 1341"/>
              <a:gd name="T94" fmla="*/ 2147483647 w 2049"/>
              <a:gd name="T95" fmla="*/ 2147483647 h 1341"/>
              <a:gd name="T96" fmla="*/ 2147483647 w 2049"/>
              <a:gd name="T97" fmla="*/ 2147483647 h 1341"/>
              <a:gd name="T98" fmla="*/ 2147483647 w 2049"/>
              <a:gd name="T99" fmla="*/ 2147483647 h 1341"/>
              <a:gd name="T100" fmla="*/ 2147483647 w 2049"/>
              <a:gd name="T101" fmla="*/ 2147483647 h 13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049" h="1341">
                <a:moveTo>
                  <a:pt x="810" y="190"/>
                </a:moveTo>
                <a:lnTo>
                  <a:pt x="783" y="166"/>
                </a:lnTo>
                <a:lnTo>
                  <a:pt x="751" y="145"/>
                </a:lnTo>
                <a:lnTo>
                  <a:pt x="716" y="126"/>
                </a:lnTo>
                <a:lnTo>
                  <a:pt x="679" y="109"/>
                </a:lnTo>
                <a:lnTo>
                  <a:pt x="638" y="97"/>
                </a:lnTo>
                <a:lnTo>
                  <a:pt x="595" y="87"/>
                </a:lnTo>
                <a:lnTo>
                  <a:pt x="551" y="80"/>
                </a:lnTo>
                <a:lnTo>
                  <a:pt x="507" y="77"/>
                </a:lnTo>
                <a:lnTo>
                  <a:pt x="461" y="77"/>
                </a:lnTo>
                <a:lnTo>
                  <a:pt x="416" y="80"/>
                </a:lnTo>
                <a:lnTo>
                  <a:pt x="371" y="88"/>
                </a:lnTo>
                <a:lnTo>
                  <a:pt x="330" y="98"/>
                </a:lnTo>
                <a:lnTo>
                  <a:pt x="289" y="111"/>
                </a:lnTo>
                <a:lnTo>
                  <a:pt x="252" y="128"/>
                </a:lnTo>
                <a:lnTo>
                  <a:pt x="218" y="148"/>
                </a:lnTo>
                <a:lnTo>
                  <a:pt x="187" y="170"/>
                </a:lnTo>
                <a:lnTo>
                  <a:pt x="161" y="194"/>
                </a:lnTo>
                <a:lnTo>
                  <a:pt x="138" y="220"/>
                </a:lnTo>
                <a:lnTo>
                  <a:pt x="121" y="247"/>
                </a:lnTo>
                <a:lnTo>
                  <a:pt x="110" y="276"/>
                </a:lnTo>
                <a:lnTo>
                  <a:pt x="103" y="305"/>
                </a:lnTo>
                <a:lnTo>
                  <a:pt x="101" y="335"/>
                </a:lnTo>
                <a:lnTo>
                  <a:pt x="104" y="364"/>
                </a:lnTo>
                <a:lnTo>
                  <a:pt x="114" y="394"/>
                </a:lnTo>
                <a:lnTo>
                  <a:pt x="128" y="422"/>
                </a:lnTo>
                <a:lnTo>
                  <a:pt x="147" y="449"/>
                </a:lnTo>
                <a:lnTo>
                  <a:pt x="171" y="475"/>
                </a:lnTo>
                <a:lnTo>
                  <a:pt x="198" y="498"/>
                </a:lnTo>
                <a:lnTo>
                  <a:pt x="158" y="517"/>
                </a:lnTo>
                <a:lnTo>
                  <a:pt x="122" y="539"/>
                </a:lnTo>
                <a:lnTo>
                  <a:pt x="90" y="564"/>
                </a:lnTo>
                <a:lnTo>
                  <a:pt x="61" y="591"/>
                </a:lnTo>
                <a:lnTo>
                  <a:pt x="39" y="620"/>
                </a:lnTo>
                <a:lnTo>
                  <a:pt x="21" y="650"/>
                </a:lnTo>
                <a:lnTo>
                  <a:pt x="9" y="681"/>
                </a:lnTo>
                <a:lnTo>
                  <a:pt x="2" y="713"/>
                </a:lnTo>
                <a:lnTo>
                  <a:pt x="0" y="746"/>
                </a:lnTo>
                <a:lnTo>
                  <a:pt x="4" y="778"/>
                </a:lnTo>
                <a:lnTo>
                  <a:pt x="14" y="810"/>
                </a:lnTo>
                <a:lnTo>
                  <a:pt x="29" y="842"/>
                </a:lnTo>
                <a:lnTo>
                  <a:pt x="50" y="871"/>
                </a:lnTo>
                <a:lnTo>
                  <a:pt x="74" y="898"/>
                </a:lnTo>
                <a:lnTo>
                  <a:pt x="104" y="925"/>
                </a:lnTo>
                <a:lnTo>
                  <a:pt x="140" y="949"/>
                </a:lnTo>
                <a:lnTo>
                  <a:pt x="177" y="969"/>
                </a:lnTo>
                <a:lnTo>
                  <a:pt x="218" y="986"/>
                </a:lnTo>
                <a:lnTo>
                  <a:pt x="262" y="1001"/>
                </a:lnTo>
                <a:lnTo>
                  <a:pt x="309" y="1012"/>
                </a:lnTo>
                <a:lnTo>
                  <a:pt x="357" y="1020"/>
                </a:lnTo>
                <a:lnTo>
                  <a:pt x="406" y="1024"/>
                </a:lnTo>
                <a:lnTo>
                  <a:pt x="455" y="1024"/>
                </a:lnTo>
                <a:lnTo>
                  <a:pt x="505" y="1021"/>
                </a:lnTo>
                <a:lnTo>
                  <a:pt x="554" y="1014"/>
                </a:lnTo>
                <a:lnTo>
                  <a:pt x="601" y="1004"/>
                </a:lnTo>
                <a:lnTo>
                  <a:pt x="645" y="990"/>
                </a:lnTo>
                <a:lnTo>
                  <a:pt x="648" y="1027"/>
                </a:lnTo>
                <a:lnTo>
                  <a:pt x="656" y="1062"/>
                </a:lnTo>
                <a:lnTo>
                  <a:pt x="670" y="1097"/>
                </a:lnTo>
                <a:lnTo>
                  <a:pt x="690" y="1130"/>
                </a:lnTo>
                <a:lnTo>
                  <a:pt x="714" y="1163"/>
                </a:lnTo>
                <a:lnTo>
                  <a:pt x="744" y="1193"/>
                </a:lnTo>
                <a:lnTo>
                  <a:pt x="777" y="1221"/>
                </a:lnTo>
                <a:lnTo>
                  <a:pt x="815" y="1247"/>
                </a:lnTo>
                <a:lnTo>
                  <a:pt x="858" y="1270"/>
                </a:lnTo>
                <a:lnTo>
                  <a:pt x="904" y="1290"/>
                </a:lnTo>
                <a:lnTo>
                  <a:pt x="952" y="1308"/>
                </a:lnTo>
                <a:lnTo>
                  <a:pt x="1002" y="1321"/>
                </a:lnTo>
                <a:lnTo>
                  <a:pt x="1054" y="1331"/>
                </a:lnTo>
                <a:lnTo>
                  <a:pt x="1108" y="1338"/>
                </a:lnTo>
                <a:lnTo>
                  <a:pt x="1163" y="1341"/>
                </a:lnTo>
                <a:lnTo>
                  <a:pt x="1218" y="1340"/>
                </a:lnTo>
                <a:lnTo>
                  <a:pt x="1272" y="1336"/>
                </a:lnTo>
                <a:lnTo>
                  <a:pt x="1326" y="1328"/>
                </a:lnTo>
                <a:lnTo>
                  <a:pt x="1377" y="1317"/>
                </a:lnTo>
                <a:lnTo>
                  <a:pt x="1427" y="1302"/>
                </a:lnTo>
                <a:lnTo>
                  <a:pt x="1474" y="1283"/>
                </a:lnTo>
                <a:lnTo>
                  <a:pt x="1518" y="1262"/>
                </a:lnTo>
                <a:lnTo>
                  <a:pt x="1560" y="1238"/>
                </a:lnTo>
                <a:lnTo>
                  <a:pt x="1597" y="1212"/>
                </a:lnTo>
                <a:lnTo>
                  <a:pt x="1629" y="1183"/>
                </a:lnTo>
                <a:lnTo>
                  <a:pt x="1656" y="1152"/>
                </a:lnTo>
                <a:lnTo>
                  <a:pt x="1679" y="1119"/>
                </a:lnTo>
                <a:lnTo>
                  <a:pt x="1696" y="1085"/>
                </a:lnTo>
                <a:lnTo>
                  <a:pt x="1709" y="1049"/>
                </a:lnTo>
                <a:lnTo>
                  <a:pt x="1715" y="1013"/>
                </a:lnTo>
                <a:lnTo>
                  <a:pt x="1716" y="978"/>
                </a:lnTo>
                <a:lnTo>
                  <a:pt x="1712" y="942"/>
                </a:lnTo>
                <a:lnTo>
                  <a:pt x="1702" y="906"/>
                </a:lnTo>
                <a:lnTo>
                  <a:pt x="1686" y="872"/>
                </a:lnTo>
                <a:lnTo>
                  <a:pt x="1665" y="839"/>
                </a:lnTo>
                <a:lnTo>
                  <a:pt x="1639" y="807"/>
                </a:lnTo>
                <a:lnTo>
                  <a:pt x="1608" y="777"/>
                </a:lnTo>
                <a:lnTo>
                  <a:pt x="1656" y="777"/>
                </a:lnTo>
                <a:lnTo>
                  <a:pt x="1705" y="773"/>
                </a:lnTo>
                <a:lnTo>
                  <a:pt x="1752" y="766"/>
                </a:lnTo>
                <a:lnTo>
                  <a:pt x="1797" y="755"/>
                </a:lnTo>
                <a:lnTo>
                  <a:pt x="1841" y="740"/>
                </a:lnTo>
                <a:lnTo>
                  <a:pt x="1881" y="722"/>
                </a:lnTo>
                <a:lnTo>
                  <a:pt x="1918" y="702"/>
                </a:lnTo>
                <a:lnTo>
                  <a:pt x="1951" y="679"/>
                </a:lnTo>
                <a:lnTo>
                  <a:pt x="1981" y="653"/>
                </a:lnTo>
                <a:lnTo>
                  <a:pt x="2005" y="625"/>
                </a:lnTo>
                <a:lnTo>
                  <a:pt x="2023" y="596"/>
                </a:lnTo>
                <a:lnTo>
                  <a:pt x="2038" y="565"/>
                </a:lnTo>
                <a:lnTo>
                  <a:pt x="2046" y="534"/>
                </a:lnTo>
                <a:lnTo>
                  <a:pt x="2049" y="501"/>
                </a:lnTo>
                <a:lnTo>
                  <a:pt x="2046" y="470"/>
                </a:lnTo>
                <a:lnTo>
                  <a:pt x="2038" y="439"/>
                </a:lnTo>
                <a:lnTo>
                  <a:pt x="2023" y="408"/>
                </a:lnTo>
                <a:lnTo>
                  <a:pt x="2005" y="379"/>
                </a:lnTo>
                <a:lnTo>
                  <a:pt x="1981" y="351"/>
                </a:lnTo>
                <a:lnTo>
                  <a:pt x="1951" y="325"/>
                </a:lnTo>
                <a:lnTo>
                  <a:pt x="1918" y="302"/>
                </a:lnTo>
                <a:lnTo>
                  <a:pt x="1881" y="282"/>
                </a:lnTo>
                <a:lnTo>
                  <a:pt x="1841" y="264"/>
                </a:lnTo>
                <a:lnTo>
                  <a:pt x="1797" y="249"/>
                </a:lnTo>
                <a:lnTo>
                  <a:pt x="1752" y="238"/>
                </a:lnTo>
                <a:lnTo>
                  <a:pt x="1705" y="230"/>
                </a:lnTo>
                <a:lnTo>
                  <a:pt x="1656" y="226"/>
                </a:lnTo>
                <a:lnTo>
                  <a:pt x="1608" y="226"/>
                </a:lnTo>
                <a:lnTo>
                  <a:pt x="1560" y="229"/>
                </a:lnTo>
                <a:lnTo>
                  <a:pt x="1513" y="236"/>
                </a:lnTo>
                <a:lnTo>
                  <a:pt x="1467" y="247"/>
                </a:lnTo>
                <a:lnTo>
                  <a:pt x="1423" y="261"/>
                </a:lnTo>
                <a:lnTo>
                  <a:pt x="1382" y="278"/>
                </a:lnTo>
                <a:lnTo>
                  <a:pt x="1345" y="298"/>
                </a:lnTo>
                <a:lnTo>
                  <a:pt x="1365" y="275"/>
                </a:lnTo>
                <a:lnTo>
                  <a:pt x="1380" y="250"/>
                </a:lnTo>
                <a:lnTo>
                  <a:pt x="1390" y="225"/>
                </a:lnTo>
                <a:lnTo>
                  <a:pt x="1394" y="199"/>
                </a:lnTo>
                <a:lnTo>
                  <a:pt x="1393" y="172"/>
                </a:lnTo>
                <a:lnTo>
                  <a:pt x="1386" y="146"/>
                </a:lnTo>
                <a:lnTo>
                  <a:pt x="1375" y="121"/>
                </a:lnTo>
                <a:lnTo>
                  <a:pt x="1357" y="97"/>
                </a:lnTo>
                <a:lnTo>
                  <a:pt x="1335" y="74"/>
                </a:lnTo>
                <a:lnTo>
                  <a:pt x="1308" y="54"/>
                </a:lnTo>
                <a:lnTo>
                  <a:pt x="1278" y="37"/>
                </a:lnTo>
                <a:lnTo>
                  <a:pt x="1244" y="23"/>
                </a:lnTo>
                <a:lnTo>
                  <a:pt x="1207" y="12"/>
                </a:lnTo>
                <a:lnTo>
                  <a:pt x="1168" y="4"/>
                </a:lnTo>
                <a:lnTo>
                  <a:pt x="1128" y="0"/>
                </a:lnTo>
                <a:lnTo>
                  <a:pt x="1089" y="0"/>
                </a:lnTo>
                <a:lnTo>
                  <a:pt x="1049" y="2"/>
                </a:lnTo>
                <a:lnTo>
                  <a:pt x="1009" y="9"/>
                </a:lnTo>
                <a:lnTo>
                  <a:pt x="972" y="19"/>
                </a:lnTo>
                <a:lnTo>
                  <a:pt x="936" y="32"/>
                </a:lnTo>
                <a:lnTo>
                  <a:pt x="905" y="49"/>
                </a:lnTo>
                <a:lnTo>
                  <a:pt x="878" y="68"/>
                </a:lnTo>
                <a:lnTo>
                  <a:pt x="854" y="90"/>
                </a:lnTo>
                <a:lnTo>
                  <a:pt x="835" y="113"/>
                </a:lnTo>
                <a:lnTo>
                  <a:pt x="821" y="138"/>
                </a:lnTo>
                <a:lnTo>
                  <a:pt x="813" y="164"/>
                </a:lnTo>
                <a:lnTo>
                  <a:pt x="810" y="190"/>
                </a:lnTo>
                <a:close/>
              </a:path>
            </a:pathLst>
          </a:custGeom>
          <a:solidFill>
            <a:schemeClr val="bg1"/>
          </a:solidFill>
          <a:ln w="12700" cmpd="sng">
            <a:solidFill>
              <a:srgbClr val="000000"/>
            </a:solidFill>
            <a:prstDash val="solid"/>
            <a:round/>
            <a:headEnd/>
            <a:tailEnd/>
          </a:ln>
        </p:spPr>
        <p:txBody>
          <a:bodyPr/>
          <a:lstStyle/>
          <a:p>
            <a:pPr fontAlgn="base">
              <a:spcBef>
                <a:spcPct val="0"/>
              </a:spcBef>
              <a:spcAft>
                <a:spcPct val="0"/>
              </a:spcAft>
            </a:pPr>
            <a:endParaRPr lang="en-US" sz="3200">
              <a:solidFill>
                <a:srgbClr val="000000"/>
              </a:solidFill>
              <a:latin typeface="Arial" charset="0"/>
              <a:ea typeface="ＭＳ Ｐゴシック" charset="0"/>
            </a:endParaRPr>
          </a:p>
        </p:txBody>
      </p:sp>
    </p:spTree>
    <p:extLst>
      <p:ext uri="{BB962C8B-B14F-4D97-AF65-F5344CB8AC3E}">
        <p14:creationId xmlns:p14="http://schemas.microsoft.com/office/powerpoint/2010/main" val="254689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A27E-2BCB-5C47-ACE6-3BBD10013430}"/>
              </a:ext>
            </a:extLst>
          </p:cNvPr>
          <p:cNvSpPr>
            <a:spLocks noGrp="1"/>
          </p:cNvSpPr>
          <p:nvPr>
            <p:ph type="title"/>
          </p:nvPr>
        </p:nvSpPr>
        <p:spPr/>
        <p:txBody>
          <a:bodyPr/>
          <a:lstStyle/>
          <a:p>
            <a:r>
              <a:rPr lang="en-US" dirty="0"/>
              <a:t>Knowing when you've gone too far</a:t>
            </a:r>
          </a:p>
        </p:txBody>
      </p:sp>
      <p:pic>
        <p:nvPicPr>
          <p:cNvPr id="26626" name="Picture 2">
            <a:extLst>
              <a:ext uri="{FF2B5EF4-FFF2-40B4-BE49-F238E27FC236}">
                <a16:creationId xmlns:a16="http://schemas.microsoft.com/office/drawing/2014/main" id="{6E37B81E-498B-784B-98ED-207A080599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23657"/>
            <a:ext cx="12192000" cy="312578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50F2E9BE-2CA6-1243-8110-49228ED539F4}"/>
              </a:ext>
            </a:extLst>
          </p:cNvPr>
          <p:cNvSpPr/>
          <p:nvPr/>
        </p:nvSpPr>
        <p:spPr>
          <a:xfrm>
            <a:off x="1293180" y="2872907"/>
            <a:ext cx="999964" cy="707231"/>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Submit</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TEO</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(web/fax/print)</a:t>
            </a:r>
          </a:p>
        </p:txBody>
      </p:sp>
      <p:sp>
        <p:nvSpPr>
          <p:cNvPr id="5" name="Rounded Rectangle 4">
            <a:extLst>
              <a:ext uri="{FF2B5EF4-FFF2-40B4-BE49-F238E27FC236}">
                <a16:creationId xmlns:a16="http://schemas.microsoft.com/office/drawing/2014/main" id="{2357EE0C-D998-F148-9785-AB8191E1E7FB}"/>
              </a:ext>
            </a:extLst>
          </p:cNvPr>
          <p:cNvSpPr/>
          <p:nvPr/>
        </p:nvSpPr>
        <p:spPr>
          <a:xfrm>
            <a:off x="2429036" y="3740015"/>
            <a:ext cx="599371"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Receive</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TEO</a:t>
            </a:r>
          </a:p>
        </p:txBody>
      </p:sp>
      <p:sp>
        <p:nvSpPr>
          <p:cNvPr id="6" name="Rounded Rectangle 5">
            <a:extLst>
              <a:ext uri="{FF2B5EF4-FFF2-40B4-BE49-F238E27FC236}">
                <a16:creationId xmlns:a16="http://schemas.microsoft.com/office/drawing/2014/main" id="{F2BAF40A-E782-BC4E-B336-8DE98E76AC20}"/>
              </a:ext>
            </a:extLst>
          </p:cNvPr>
          <p:cNvSpPr/>
          <p:nvPr/>
        </p:nvSpPr>
        <p:spPr>
          <a:xfrm>
            <a:off x="3124770" y="3740015"/>
            <a:ext cx="599371"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Print</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TEO</a:t>
            </a:r>
          </a:p>
        </p:txBody>
      </p:sp>
      <p:sp>
        <p:nvSpPr>
          <p:cNvPr id="7" name="Rounded Rectangle 6">
            <a:extLst>
              <a:ext uri="{FF2B5EF4-FFF2-40B4-BE49-F238E27FC236}">
                <a16:creationId xmlns:a16="http://schemas.microsoft.com/office/drawing/2014/main" id="{569446E9-30F7-0B49-976A-9C41B0C85516}"/>
              </a:ext>
            </a:extLst>
          </p:cNvPr>
          <p:cNvSpPr/>
          <p:nvPr/>
        </p:nvSpPr>
        <p:spPr>
          <a:xfrm>
            <a:off x="3820504" y="3732871"/>
            <a:ext cx="599371"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Login to OSS</a:t>
            </a:r>
          </a:p>
        </p:txBody>
      </p:sp>
      <p:sp>
        <p:nvSpPr>
          <p:cNvPr id="8" name="Rounded Rectangle 7">
            <a:extLst>
              <a:ext uri="{FF2B5EF4-FFF2-40B4-BE49-F238E27FC236}">
                <a16:creationId xmlns:a16="http://schemas.microsoft.com/office/drawing/2014/main" id="{FA925FE6-6744-7045-80DA-BB3599A8AB4E}"/>
              </a:ext>
            </a:extLst>
          </p:cNvPr>
          <p:cNvSpPr/>
          <p:nvPr/>
        </p:nvSpPr>
        <p:spPr>
          <a:xfrm>
            <a:off x="4516238" y="3740015"/>
            <a:ext cx="599371"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Create Pre-Order</a:t>
            </a:r>
          </a:p>
        </p:txBody>
      </p:sp>
      <p:sp>
        <p:nvSpPr>
          <p:cNvPr id="9" name="Rounded Rectangle 8">
            <a:extLst>
              <a:ext uri="{FF2B5EF4-FFF2-40B4-BE49-F238E27FC236}">
                <a16:creationId xmlns:a16="http://schemas.microsoft.com/office/drawing/2014/main" id="{2DE191DA-416F-8A4B-8A92-0D9A25FFFC5C}"/>
              </a:ext>
            </a:extLst>
          </p:cNvPr>
          <p:cNvSpPr/>
          <p:nvPr/>
        </p:nvSpPr>
        <p:spPr>
          <a:xfrm>
            <a:off x="5211972" y="3754303"/>
            <a:ext cx="821532"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Assign Input Service Coordinator</a:t>
            </a:r>
          </a:p>
        </p:txBody>
      </p:sp>
      <p:sp>
        <p:nvSpPr>
          <p:cNvPr id="10" name="Rounded Rectangle 9">
            <a:extLst>
              <a:ext uri="{FF2B5EF4-FFF2-40B4-BE49-F238E27FC236}">
                <a16:creationId xmlns:a16="http://schemas.microsoft.com/office/drawing/2014/main" id="{35F24DBD-E351-9647-95D0-DCE01EECDC00}"/>
              </a:ext>
            </a:extLst>
          </p:cNvPr>
          <p:cNvSpPr/>
          <p:nvPr/>
        </p:nvSpPr>
        <p:spPr>
          <a:xfrm>
            <a:off x="6129867" y="3754303"/>
            <a:ext cx="964786"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Input Org ID, Contact Info, Order Type</a:t>
            </a:r>
          </a:p>
        </p:txBody>
      </p:sp>
      <p:sp>
        <p:nvSpPr>
          <p:cNvPr id="11" name="Rounded Rectangle 10">
            <a:extLst>
              <a:ext uri="{FF2B5EF4-FFF2-40B4-BE49-F238E27FC236}">
                <a16:creationId xmlns:a16="http://schemas.microsoft.com/office/drawing/2014/main" id="{F16CA642-3D29-3547-8284-5AC3ACDD163E}"/>
              </a:ext>
            </a:extLst>
          </p:cNvPr>
          <p:cNvSpPr/>
          <p:nvPr/>
        </p:nvSpPr>
        <p:spPr>
          <a:xfrm>
            <a:off x="7191016" y="3754303"/>
            <a:ext cx="917486"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Input Customer Request from TEO</a:t>
            </a:r>
          </a:p>
        </p:txBody>
      </p:sp>
      <p:sp>
        <p:nvSpPr>
          <p:cNvPr id="12" name="Rounded Rectangle 11">
            <a:extLst>
              <a:ext uri="{FF2B5EF4-FFF2-40B4-BE49-F238E27FC236}">
                <a16:creationId xmlns:a16="http://schemas.microsoft.com/office/drawing/2014/main" id="{C0DBFA99-961A-3345-9899-903D9EA86B17}"/>
              </a:ext>
            </a:extLst>
          </p:cNvPr>
          <p:cNvSpPr/>
          <p:nvPr/>
        </p:nvSpPr>
        <p:spPr>
          <a:xfrm>
            <a:off x="9596329" y="3754302"/>
            <a:ext cx="1141481"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Distribute Papers &amp; Orders to Assigned CSR</a:t>
            </a:r>
          </a:p>
        </p:txBody>
      </p:sp>
      <p:sp>
        <p:nvSpPr>
          <p:cNvPr id="15" name="Rounded Rectangle 14">
            <a:extLst>
              <a:ext uri="{FF2B5EF4-FFF2-40B4-BE49-F238E27FC236}">
                <a16:creationId xmlns:a16="http://schemas.microsoft.com/office/drawing/2014/main" id="{1052A7E7-52A9-6842-8F09-1E5186E81B47}"/>
              </a:ext>
            </a:extLst>
          </p:cNvPr>
          <p:cNvSpPr/>
          <p:nvPr/>
        </p:nvSpPr>
        <p:spPr>
          <a:xfrm>
            <a:off x="10837233" y="4635702"/>
            <a:ext cx="593521" cy="651792"/>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Login to CDC</a:t>
            </a:r>
          </a:p>
        </p:txBody>
      </p:sp>
      <p:sp>
        <p:nvSpPr>
          <p:cNvPr id="3" name="Rectangle 2">
            <a:extLst>
              <a:ext uri="{FF2B5EF4-FFF2-40B4-BE49-F238E27FC236}">
                <a16:creationId xmlns:a16="http://schemas.microsoft.com/office/drawing/2014/main" id="{F8A513D7-270A-094C-9409-4D24625661A2}"/>
              </a:ext>
            </a:extLst>
          </p:cNvPr>
          <p:cNvSpPr/>
          <p:nvPr/>
        </p:nvSpPr>
        <p:spPr>
          <a:xfrm>
            <a:off x="1123952" y="2022296"/>
            <a:ext cx="6096000" cy="646331"/>
          </a:xfrm>
          <a:prstGeom prst="rect">
            <a:avLst/>
          </a:prstGeom>
        </p:spPr>
        <p:txBody>
          <a:bodyPr>
            <a:spAutoFit/>
          </a:bodyPr>
          <a:lstStyle/>
          <a:p>
            <a:r>
              <a:rPr lang="en-CA" dirty="0">
                <a:latin typeface="Arial" charset="0"/>
              </a:rPr>
              <a:t>Handle TEO</a:t>
            </a:r>
            <a:br>
              <a:rPr lang="en-CA" dirty="0">
                <a:latin typeface="Arial" charset="0"/>
              </a:rPr>
            </a:br>
            <a:r>
              <a:rPr lang="en-CA" dirty="0">
                <a:latin typeface="Arial" charset="0"/>
              </a:rPr>
              <a:t>(Telecom Equipment Order)</a:t>
            </a:r>
            <a:endParaRPr lang="en-US" dirty="0"/>
          </a:p>
        </p:txBody>
      </p:sp>
      <p:sp>
        <p:nvSpPr>
          <p:cNvPr id="17" name="Rounded Rectangle 16">
            <a:extLst>
              <a:ext uri="{FF2B5EF4-FFF2-40B4-BE49-F238E27FC236}">
                <a16:creationId xmlns:a16="http://schemas.microsoft.com/office/drawing/2014/main" id="{A2A6E3B3-959D-024D-AE57-619E9CC337A1}"/>
              </a:ext>
            </a:extLst>
          </p:cNvPr>
          <p:cNvSpPr/>
          <p:nvPr/>
        </p:nvSpPr>
        <p:spPr>
          <a:xfrm>
            <a:off x="8204865" y="3754303"/>
            <a:ext cx="599371"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Print Order from OSS</a:t>
            </a:r>
          </a:p>
        </p:txBody>
      </p:sp>
      <p:sp>
        <p:nvSpPr>
          <p:cNvPr id="18" name="Rounded Rectangle 17">
            <a:extLst>
              <a:ext uri="{FF2B5EF4-FFF2-40B4-BE49-F238E27FC236}">
                <a16:creationId xmlns:a16="http://schemas.microsoft.com/office/drawing/2014/main" id="{4E9B0661-E448-804E-A86A-CF5089DA84EA}"/>
              </a:ext>
            </a:extLst>
          </p:cNvPr>
          <p:cNvSpPr/>
          <p:nvPr/>
        </p:nvSpPr>
        <p:spPr>
          <a:xfrm>
            <a:off x="8900599" y="3761447"/>
            <a:ext cx="599371" cy="651793"/>
          </a:xfrm>
          <a:prstGeom prst="roundRect">
            <a:avLst/>
          </a:prstGeom>
          <a:solidFill>
            <a:srgbClr val="FBFF7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US" sz="1000" dirty="0">
                <a:solidFill>
                  <a:schemeClr val="tx1"/>
                </a:solidFill>
                <a:latin typeface="Arial" panose="020B0604020202020204" pitchFamily="34" charset="0"/>
                <a:cs typeface="Arial" panose="020B0604020202020204" pitchFamily="34" charset="0"/>
              </a:rPr>
              <a:t>Print</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Labels</a:t>
            </a:r>
          </a:p>
        </p:txBody>
      </p:sp>
      <p:sp>
        <p:nvSpPr>
          <p:cNvPr id="19" name="Rectangle 18">
            <a:extLst>
              <a:ext uri="{FF2B5EF4-FFF2-40B4-BE49-F238E27FC236}">
                <a16:creationId xmlns:a16="http://schemas.microsoft.com/office/drawing/2014/main" id="{F8D551B7-76E3-8746-9909-2E0346498E61}"/>
              </a:ext>
            </a:extLst>
          </p:cNvPr>
          <p:cNvSpPr/>
          <p:nvPr/>
        </p:nvSpPr>
        <p:spPr>
          <a:xfrm>
            <a:off x="1465367" y="5615310"/>
            <a:ext cx="9272443" cy="1107996"/>
          </a:xfrm>
          <a:prstGeom prst="rect">
            <a:avLst/>
          </a:prstGeom>
        </p:spPr>
        <p:txBody>
          <a:bodyPr wrap="square">
            <a:spAutoFit/>
          </a:bodyPr>
          <a:lstStyle/>
          <a:p>
            <a:pPr defTabSz="914400" eaLnBrk="0" fontAlgn="base" hangingPunct="0">
              <a:spcAft>
                <a:spcPct val="0"/>
              </a:spcAft>
            </a:pPr>
            <a:r>
              <a:rPr lang="en-CA" sz="2200" dirty="0">
                <a:solidFill>
                  <a:srgbClr val="000000"/>
                </a:solidFill>
                <a:latin typeface="Arial" charset="0"/>
                <a:ea typeface="ＭＳ Ｐゴシック" charset="0"/>
              </a:rPr>
              <a:t>You've gone too far if:</a:t>
            </a:r>
            <a:endParaRPr lang="en-CA" sz="2200" i="1" dirty="0">
              <a:solidFill>
                <a:srgbClr val="000000"/>
              </a:solidFill>
              <a:latin typeface="Arial" charset="0"/>
              <a:ea typeface="ＭＳ Ｐゴシック" charset="0"/>
            </a:endParaRPr>
          </a:p>
          <a:p>
            <a:pPr defTabSz="914400" eaLnBrk="0" fontAlgn="base" hangingPunct="0">
              <a:spcAft>
                <a:spcPct val="0"/>
              </a:spcAft>
            </a:pPr>
            <a:r>
              <a:rPr lang="en-CA" sz="2200" dirty="0">
                <a:solidFill>
                  <a:srgbClr val="000000"/>
                </a:solidFill>
                <a:latin typeface="Arial" charset="0"/>
                <a:ea typeface="ＭＳ Ｐゴシック" charset="0"/>
              </a:rPr>
              <a:t>- there are multiple steps in sequence by the same actor</a:t>
            </a:r>
          </a:p>
          <a:p>
            <a:pPr defTabSz="914400" eaLnBrk="0" fontAlgn="base" hangingPunct="0">
              <a:spcAft>
                <a:spcPct val="0"/>
              </a:spcAft>
            </a:pPr>
            <a:r>
              <a:rPr lang="en-CA" sz="2200" dirty="0">
                <a:solidFill>
                  <a:srgbClr val="000000"/>
                </a:solidFill>
                <a:latin typeface="Arial" charset="0"/>
                <a:ea typeface="ＭＳ Ｐゴシック" charset="0"/>
              </a:rPr>
              <a:t>- the steps include "how-to" instructions (procedural level detail)</a:t>
            </a:r>
          </a:p>
        </p:txBody>
      </p:sp>
      <p:sp>
        <p:nvSpPr>
          <p:cNvPr id="36" name="Rectangle 3">
            <a:extLst>
              <a:ext uri="{FF2B5EF4-FFF2-40B4-BE49-F238E27FC236}">
                <a16:creationId xmlns:a16="http://schemas.microsoft.com/office/drawing/2014/main" id="{CBC8113B-FBE8-A645-82FE-CA762ADBA300}"/>
              </a:ext>
            </a:extLst>
          </p:cNvPr>
          <p:cNvSpPr>
            <a:spLocks noChangeArrowheads="1"/>
          </p:cNvSpPr>
          <p:nvPr/>
        </p:nvSpPr>
        <p:spPr bwMode="auto">
          <a:xfrm>
            <a:off x="1123952" y="919616"/>
            <a:ext cx="8702675" cy="7700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defTabSz="914400" eaLnBrk="0" fontAlgn="base" hangingPunct="0">
              <a:spcBef>
                <a:spcPct val="0"/>
              </a:spcBef>
              <a:spcAft>
                <a:spcPct val="0"/>
              </a:spcAft>
              <a:defRPr/>
            </a:pPr>
            <a:r>
              <a:rPr lang="en-CA" sz="2200" dirty="0">
                <a:solidFill>
                  <a:srgbClr val="000000"/>
                </a:solidFill>
                <a:latin typeface="Arial" charset="0"/>
                <a:ea typeface="ＭＳ Ｐゴシック" charset="0"/>
                <a:cs typeface="Arial" charset="0"/>
              </a:rPr>
              <a:t>Do </a:t>
            </a:r>
            <a:r>
              <a:rPr lang="en-CA" sz="2200" b="1" i="1" dirty="0">
                <a:solidFill>
                  <a:srgbClr val="000000"/>
                </a:solidFill>
                <a:latin typeface="Arial" charset="0"/>
                <a:ea typeface="ＭＳ Ｐゴシック" charset="0"/>
                <a:cs typeface="Arial" charset="0"/>
              </a:rPr>
              <a:t>not</a:t>
            </a:r>
            <a:r>
              <a:rPr lang="en-CA" sz="2200" dirty="0">
                <a:solidFill>
                  <a:srgbClr val="000000"/>
                </a:solidFill>
                <a:latin typeface="Arial" charset="0"/>
                <a:ea typeface="ＭＳ Ｐゴシック" charset="0"/>
                <a:cs typeface="Arial" charset="0"/>
              </a:rPr>
              <a:t> use a workflow model to describe </a:t>
            </a:r>
            <a:r>
              <a:rPr lang="en-CA" sz="2200" b="1" i="1" dirty="0">
                <a:solidFill>
                  <a:srgbClr val="000000"/>
                </a:solidFill>
                <a:latin typeface="Arial" charset="0"/>
                <a:ea typeface="ＭＳ Ｐゴシック" charset="0"/>
                <a:cs typeface="Arial" charset="0"/>
              </a:rPr>
              <a:t>how</a:t>
            </a:r>
            <a:r>
              <a:rPr lang="en-CA" sz="2200" dirty="0">
                <a:solidFill>
                  <a:srgbClr val="000000"/>
                </a:solidFill>
                <a:latin typeface="Arial" charset="0"/>
                <a:ea typeface="ＭＳ Ｐゴシック" charset="0"/>
                <a:cs typeface="Arial" charset="0"/>
              </a:rPr>
              <a:t> an activity is done – that belongs in the activity description or in a linked document.</a:t>
            </a:r>
          </a:p>
        </p:txBody>
      </p:sp>
    </p:spTree>
    <p:extLst>
      <p:ext uri="{BB962C8B-B14F-4D97-AF65-F5344CB8AC3E}">
        <p14:creationId xmlns:p14="http://schemas.microsoft.com/office/powerpoint/2010/main" val="36490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2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200"/>
                            </p:stCondLst>
                            <p:childTnLst>
                              <p:par>
                                <p:cTn id="13" presetID="9" presetClass="entr" presetSubtype="0" fill="hold" grpId="0" nodeType="afterEffect">
                                  <p:stCondLst>
                                    <p:cond delay="2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900"/>
                            </p:stCondLst>
                            <p:childTnLst>
                              <p:par>
                                <p:cTn id="17" presetID="9" presetClass="entr" presetSubtype="0" fill="hold" grpId="0" nodeType="afterEffect">
                                  <p:stCondLst>
                                    <p:cond delay="20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2600"/>
                            </p:stCondLst>
                            <p:childTnLst>
                              <p:par>
                                <p:cTn id="21" presetID="9" presetClass="entr" presetSubtype="0" fill="hold" grpId="0" nodeType="afterEffect">
                                  <p:stCondLst>
                                    <p:cond delay="20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par>
                          <p:cTn id="24" fill="hold">
                            <p:stCondLst>
                              <p:cond delay="3300"/>
                            </p:stCondLst>
                            <p:childTnLst>
                              <p:par>
                                <p:cTn id="25" presetID="9" presetClass="entr" presetSubtype="0" fill="hold" grpId="0" nodeType="afterEffect">
                                  <p:stCondLst>
                                    <p:cond delay="20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4000"/>
                            </p:stCondLst>
                            <p:childTnLst>
                              <p:par>
                                <p:cTn id="29" presetID="9" presetClass="entr" presetSubtype="0" fill="hold" grpId="0" nodeType="afterEffect">
                                  <p:stCondLst>
                                    <p:cond delay="20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par>
                          <p:cTn id="32" fill="hold">
                            <p:stCondLst>
                              <p:cond delay="4700"/>
                            </p:stCondLst>
                            <p:childTnLst>
                              <p:par>
                                <p:cTn id="33" presetID="9" presetClass="entr" presetSubtype="0" fill="hold" grpId="0" nodeType="afterEffect">
                                  <p:stCondLst>
                                    <p:cond delay="20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par>
                          <p:cTn id="36" fill="hold">
                            <p:stCondLst>
                              <p:cond delay="5400"/>
                            </p:stCondLst>
                            <p:childTnLst>
                              <p:par>
                                <p:cTn id="37" presetID="9" presetClass="entr" presetSubtype="0" fill="hold" grpId="0" nodeType="afterEffect">
                                  <p:stCondLst>
                                    <p:cond delay="20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childTnLst>
                          </p:cTn>
                        </p:par>
                        <p:par>
                          <p:cTn id="40" fill="hold">
                            <p:stCondLst>
                              <p:cond delay="6100"/>
                            </p:stCondLst>
                            <p:childTnLst>
                              <p:par>
                                <p:cTn id="41" presetID="9" presetClass="entr" presetSubtype="0" fill="hold" grpId="0" nodeType="afterEffect">
                                  <p:stCondLst>
                                    <p:cond delay="20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par>
                          <p:cTn id="44" fill="hold">
                            <p:stCondLst>
                              <p:cond delay="6800"/>
                            </p:stCondLst>
                            <p:childTnLst>
                              <p:par>
                                <p:cTn id="45" presetID="9" presetClass="entr" presetSubtype="0" fill="hold" grpId="0" nodeType="after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animBg="1"/>
      <p:bldP spid="17" grpId="0" animBg="1"/>
      <p:bldP spid="1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1FCC-2906-6442-AF56-8BF4AE55009D}"/>
              </a:ext>
            </a:extLst>
          </p:cNvPr>
          <p:cNvSpPr>
            <a:spLocks noGrp="1"/>
          </p:cNvSpPr>
          <p:nvPr>
            <p:ph type="title"/>
          </p:nvPr>
        </p:nvSpPr>
        <p:spPr/>
        <p:txBody>
          <a:bodyPr/>
          <a:lstStyle/>
          <a:p>
            <a:r>
              <a:rPr lang="en-US" dirty="0">
                <a:latin typeface="Arial" panose="020B0604020202020204" pitchFamily="34" charset="0"/>
              </a:rPr>
              <a:t>Getting </a:t>
            </a:r>
            <a:r>
              <a:rPr lang="en-US" u="sng" dirty="0">
                <a:latin typeface="Arial" panose="020B0604020202020204" pitchFamily="34" charset="0"/>
              </a:rPr>
              <a:t>out</a:t>
            </a:r>
            <a:r>
              <a:rPr lang="en-US" dirty="0">
                <a:latin typeface="Arial" panose="020B0604020202020204" pitchFamily="34" charset="0"/>
              </a:rPr>
              <a:t> of the weeds if you've gone too far</a:t>
            </a:r>
            <a:endParaRPr lang="en-US" u="sng" dirty="0"/>
          </a:p>
        </p:txBody>
      </p:sp>
      <p:pic>
        <p:nvPicPr>
          <p:cNvPr id="33" name="Picture 32" descr="@@ECB1.jpg">
            <a:extLst>
              <a:ext uri="{FF2B5EF4-FFF2-40B4-BE49-F238E27FC236}">
                <a16:creationId xmlns:a16="http://schemas.microsoft.com/office/drawing/2014/main" id="{6106BA8E-9BDC-ED47-8069-0D369C7640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3180" y="1650999"/>
            <a:ext cx="9900309" cy="3783441"/>
          </a:xfrm>
          <a:prstGeom prst="rect">
            <a:avLst/>
          </a:prstGeom>
        </p:spPr>
      </p:pic>
      <p:sp>
        <p:nvSpPr>
          <p:cNvPr id="34" name="Rectangle 3">
            <a:extLst>
              <a:ext uri="{FF2B5EF4-FFF2-40B4-BE49-F238E27FC236}">
                <a16:creationId xmlns:a16="http://schemas.microsoft.com/office/drawing/2014/main" id="{922B81D3-0D12-EE46-8C72-6075E734BCC0}"/>
              </a:ext>
            </a:extLst>
          </p:cNvPr>
          <p:cNvSpPr txBox="1">
            <a:spLocks noChangeArrowheads="1"/>
          </p:cNvSpPr>
          <p:nvPr/>
        </p:nvSpPr>
        <p:spPr>
          <a:xfrm>
            <a:off x="1098511" y="768358"/>
            <a:ext cx="9587838" cy="5718175"/>
          </a:xfrm>
          <a:prstGeom prst="rect">
            <a:avLst/>
          </a:prstGeom>
        </p:spPr>
        <p:txBody>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eaLnBrk="1" hangingPunct="1">
              <a:buClr>
                <a:srgbClr val="000000"/>
              </a:buClr>
              <a:buNone/>
              <a:defRPr/>
            </a:pPr>
            <a:r>
              <a:rPr lang="en-CA" sz="2200" i="1" dirty="0">
                <a:solidFill>
                  <a:srgbClr val="000000"/>
                </a:solidFill>
                <a:latin typeface="Arial" charset="0"/>
              </a:rPr>
              <a:t>Client struggling with process redesign, mired in detail</a:t>
            </a:r>
          </a:p>
          <a:p>
            <a:pPr marL="0" indent="0" eaLnBrk="1" hangingPunct="1">
              <a:buClr>
                <a:srgbClr val="000000"/>
              </a:buClr>
              <a:buNone/>
              <a:defRPr/>
            </a:pPr>
            <a:r>
              <a:rPr lang="en-CA" sz="2200" i="1" dirty="0">
                <a:solidFill>
                  <a:srgbClr val="000000"/>
                </a:solidFill>
                <a:latin typeface="Arial" charset="0"/>
              </a:rPr>
              <a:t>One of 17 flow models for variations of the same process</a:t>
            </a:r>
          </a:p>
          <a:p>
            <a:pPr marL="0" indent="0" eaLnBrk="1" hangingPunct="1">
              <a:buClr>
                <a:srgbClr val="000000"/>
              </a:buClr>
              <a:buNone/>
              <a:defRPr/>
            </a:pP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br>
              <a:rPr lang="is-IS" sz="2200" i="1" dirty="0">
                <a:solidFill>
                  <a:srgbClr val="000000"/>
                </a:solidFill>
                <a:latin typeface="Arial" charset="0"/>
              </a:rPr>
            </a:br>
            <a:endParaRPr lang="is-IS" sz="2200" i="1" dirty="0">
              <a:solidFill>
                <a:srgbClr val="000000"/>
              </a:solidFill>
              <a:latin typeface="Arial" charset="0"/>
            </a:endParaRPr>
          </a:p>
          <a:p>
            <a:pPr marL="0" indent="0" eaLnBrk="1" hangingPunct="1">
              <a:buClr>
                <a:srgbClr val="000000"/>
              </a:buClr>
              <a:buNone/>
              <a:defRPr/>
            </a:pPr>
            <a:br>
              <a:rPr lang="is-IS" sz="2200" i="1" dirty="0">
                <a:solidFill>
                  <a:srgbClr val="000000"/>
                </a:solidFill>
                <a:latin typeface="Arial" charset="0"/>
              </a:rPr>
            </a:br>
            <a:r>
              <a:rPr lang="is-IS" sz="2200" i="1" dirty="0">
                <a:solidFill>
                  <a:srgbClr val="000000"/>
                </a:solidFill>
                <a:latin typeface="Arial" charset="0"/>
              </a:rPr>
              <a:t>Excellent models, but detail without context is the enemy!</a:t>
            </a:r>
          </a:p>
          <a:p>
            <a:pPr marL="0" indent="0" eaLnBrk="1" hangingPunct="1">
              <a:buClr>
                <a:srgbClr val="000000"/>
              </a:buClr>
              <a:buNone/>
              <a:defRPr/>
            </a:pPr>
            <a:r>
              <a:rPr lang="is-IS" sz="2200" i="1" dirty="0">
                <a:solidFill>
                  <a:srgbClr val="000000"/>
                </a:solidFill>
                <a:latin typeface="Arial" charset="0"/>
              </a:rPr>
              <a:t>Step One – Establish context with a Process Scope Model</a:t>
            </a:r>
            <a:endParaRPr lang="en-US" sz="1800" dirty="0">
              <a:solidFill>
                <a:srgbClr val="000000"/>
              </a:solidFill>
              <a:latin typeface="Arial" charset="0"/>
            </a:endParaRPr>
          </a:p>
        </p:txBody>
      </p:sp>
    </p:spTree>
    <p:extLst>
      <p:ext uri="{BB962C8B-B14F-4D97-AF65-F5344CB8AC3E}">
        <p14:creationId xmlns:p14="http://schemas.microsoft.com/office/powerpoint/2010/main" val="275451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xEl>
                                              <p:pRg st="3" end="3"/>
                                            </p:txEl>
                                          </p:spTgt>
                                        </p:tgtEl>
                                        <p:attrNameLst>
                                          <p:attrName>style.visibility</p:attrName>
                                        </p:attrNameLst>
                                      </p:cBhvr>
                                      <p:to>
                                        <p:strVal val="visible"/>
                                      </p:to>
                                    </p:set>
                                    <p:animEffect transition="in" filter="dissolve">
                                      <p:cBhvr>
                                        <p:cTn id="7" dur="500"/>
                                        <p:tgtEl>
                                          <p:spTgt spid="34">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4">
                                            <p:txEl>
                                              <p:pRg st="4" end="4"/>
                                            </p:txEl>
                                          </p:spTgt>
                                        </p:tgtEl>
                                        <p:attrNameLst>
                                          <p:attrName>style.visibility</p:attrName>
                                        </p:attrNameLst>
                                      </p:cBhvr>
                                      <p:to>
                                        <p:strVal val="visible"/>
                                      </p:to>
                                    </p:set>
                                    <p:animEffect transition="in" filter="dissolve">
                                      <p:cBhvr>
                                        <p:cTn id="10"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334856" y="4482137"/>
            <a:ext cx="5780867" cy="2231161"/>
            <a:chOff x="2798951" y="3720265"/>
            <a:chExt cx="5336185" cy="2231161"/>
          </a:xfrm>
        </p:grpSpPr>
        <p:sp>
          <p:nvSpPr>
            <p:cNvPr id="27" name="AutoShape 5"/>
            <p:cNvSpPr>
              <a:spLocks noChangeArrowheads="1"/>
            </p:cNvSpPr>
            <p:nvPr/>
          </p:nvSpPr>
          <p:spPr bwMode="auto">
            <a:xfrm>
              <a:off x="2798951" y="3720265"/>
              <a:ext cx="959659"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eaLnBrk="1" hangingPunct="1">
                <a:lnSpc>
                  <a:spcPct val="100000"/>
                </a:lnSpc>
                <a:spcBef>
                  <a:spcPct val="0"/>
                </a:spcBef>
                <a:buClrTx/>
                <a:buFontTx/>
                <a:buNone/>
              </a:pPr>
              <a:r>
                <a:rPr lang="en-US" sz="1200" b="1" i="1" dirty="0">
                  <a:solidFill>
                    <a:srgbClr val="000000"/>
                  </a:solidFill>
                  <a:latin typeface="Arial" pitchFamily="34" charset="0"/>
                  <a:ea typeface="ＭＳ Ｐゴシック"/>
                  <a:cs typeface="Arial" pitchFamily="34" charset="0"/>
                </a:rPr>
                <a:t>User </a:t>
              </a:r>
              <a:br>
                <a:rPr lang="en-US" sz="1200" b="1" i="1" dirty="0">
                  <a:solidFill>
                    <a:srgbClr val="000000"/>
                  </a:solidFill>
                  <a:latin typeface="Arial" pitchFamily="34" charset="0"/>
                  <a:ea typeface="ＭＳ Ｐゴシック"/>
                  <a:cs typeface="Arial" pitchFamily="34" charset="0"/>
                </a:rPr>
              </a:br>
              <a:r>
                <a:rPr lang="en-US" sz="1200" b="1" i="1" dirty="0">
                  <a:solidFill>
                    <a:srgbClr val="000000"/>
                  </a:solidFill>
                  <a:latin typeface="Arial" pitchFamily="34" charset="0"/>
                  <a:ea typeface="ＭＳ Ｐゴシック"/>
                  <a:cs typeface="Arial" pitchFamily="34" charset="0"/>
                </a:rPr>
                <a:t>(Requestor)</a:t>
              </a:r>
            </a:p>
          </p:txBody>
        </p:sp>
        <p:sp>
          <p:nvSpPr>
            <p:cNvPr id="28" name="AutoShape 6"/>
            <p:cNvSpPr>
              <a:spLocks noChangeArrowheads="1"/>
            </p:cNvSpPr>
            <p:nvPr/>
          </p:nvSpPr>
          <p:spPr bwMode="auto">
            <a:xfrm>
              <a:off x="6175869" y="3720265"/>
              <a:ext cx="897048"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l" eaLnBrk="1" hangingPunct="1">
                <a:lnSpc>
                  <a:spcPct val="100000"/>
                </a:lnSpc>
                <a:spcBef>
                  <a:spcPct val="0"/>
                </a:spcBef>
                <a:buClrTx/>
                <a:buFontTx/>
                <a:buNone/>
              </a:pPr>
              <a:r>
                <a:rPr lang="en-US" sz="1200" b="1" i="1" dirty="0">
                  <a:solidFill>
                    <a:srgbClr val="000000"/>
                  </a:solidFill>
                  <a:latin typeface="Arial" pitchFamily="34" charset="0"/>
                  <a:ea typeface="ＭＳ Ｐゴシック"/>
                  <a:cs typeface="Arial" pitchFamily="34" charset="0"/>
                </a:rPr>
                <a:t>Agent</a:t>
              </a:r>
            </a:p>
          </p:txBody>
        </p:sp>
        <p:sp>
          <p:nvSpPr>
            <p:cNvPr id="29" name="AutoShape 7"/>
            <p:cNvSpPr>
              <a:spLocks noChangeArrowheads="1"/>
            </p:cNvSpPr>
            <p:nvPr/>
          </p:nvSpPr>
          <p:spPr bwMode="auto">
            <a:xfrm>
              <a:off x="3918999" y="3720265"/>
              <a:ext cx="887413"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l" eaLnBrk="1" hangingPunct="1">
                <a:lnSpc>
                  <a:spcPct val="100000"/>
                </a:lnSpc>
                <a:spcBef>
                  <a:spcPct val="0"/>
                </a:spcBef>
                <a:buClrTx/>
                <a:buFontTx/>
                <a:buNone/>
              </a:pPr>
              <a:r>
                <a:rPr lang="en-US" sz="1200" b="1" i="1" dirty="0">
                  <a:solidFill>
                    <a:srgbClr val="000000"/>
                  </a:solidFill>
                  <a:latin typeface="Arial" pitchFamily="34" charset="0"/>
                  <a:ea typeface="ＭＳ Ｐゴシック"/>
                  <a:cs typeface="Arial" pitchFamily="34" charset="0"/>
                </a:rPr>
                <a:t>Library</a:t>
              </a:r>
            </a:p>
          </p:txBody>
        </p:sp>
        <p:sp>
          <p:nvSpPr>
            <p:cNvPr id="30" name="AutoShape 9"/>
            <p:cNvSpPr>
              <a:spLocks noChangeArrowheads="1"/>
            </p:cNvSpPr>
            <p:nvPr/>
          </p:nvSpPr>
          <p:spPr bwMode="auto">
            <a:xfrm>
              <a:off x="4966802" y="3720265"/>
              <a:ext cx="1048679"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l" eaLnBrk="1" hangingPunct="1">
                <a:lnSpc>
                  <a:spcPct val="100000"/>
                </a:lnSpc>
                <a:spcBef>
                  <a:spcPct val="0"/>
                </a:spcBef>
                <a:buClrTx/>
                <a:buFontTx/>
                <a:buNone/>
              </a:pPr>
              <a:r>
                <a:rPr lang="en-US" sz="1200" b="1" i="1" dirty="0">
                  <a:solidFill>
                    <a:srgbClr val="000000"/>
                  </a:solidFill>
                  <a:latin typeface="Arial" pitchFamily="34" charset="0"/>
                  <a:ea typeface="ＭＳ Ｐゴシック"/>
                  <a:cs typeface="Arial" pitchFamily="34" charset="0"/>
                </a:rPr>
                <a:t>Accounting</a:t>
              </a:r>
            </a:p>
          </p:txBody>
        </p:sp>
        <p:sp>
          <p:nvSpPr>
            <p:cNvPr id="40" name="AutoShape 6"/>
            <p:cNvSpPr>
              <a:spLocks noChangeArrowheads="1"/>
            </p:cNvSpPr>
            <p:nvPr/>
          </p:nvSpPr>
          <p:spPr bwMode="auto">
            <a:xfrm>
              <a:off x="7238088" y="3727339"/>
              <a:ext cx="897048"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l" eaLnBrk="1" hangingPunct="1">
                <a:lnSpc>
                  <a:spcPct val="100000"/>
                </a:lnSpc>
                <a:spcBef>
                  <a:spcPct val="0"/>
                </a:spcBef>
                <a:buClrTx/>
                <a:buFontTx/>
                <a:buNone/>
              </a:pPr>
              <a:r>
                <a:rPr lang="en-US" sz="1200" b="1" i="1" dirty="0">
                  <a:solidFill>
                    <a:srgbClr val="000000"/>
                  </a:solidFill>
                  <a:latin typeface="Arial" pitchFamily="34" charset="0"/>
                  <a:ea typeface="ＭＳ Ｐゴシック"/>
                  <a:cs typeface="Arial" pitchFamily="34" charset="0"/>
                </a:rPr>
                <a:t>Supplier</a:t>
              </a:r>
            </a:p>
          </p:txBody>
        </p:sp>
      </p:grpSp>
      <p:sp>
        <p:nvSpPr>
          <p:cNvPr id="2061315" name="Rectangle 3"/>
          <p:cNvSpPr>
            <a:spLocks noGrp="1" noChangeArrowheads="1"/>
          </p:cNvSpPr>
          <p:nvPr>
            <p:ph type="title"/>
          </p:nvPr>
        </p:nvSpPr>
        <p:spPr/>
        <p:txBody>
          <a:bodyPr/>
          <a:lstStyle/>
          <a:p>
            <a:r>
              <a:rPr lang="en-CA" altLang="ja-JP" sz="3000" dirty="0">
                <a:solidFill>
                  <a:srgbClr val="000000"/>
                </a:solidFill>
              </a:rPr>
              <a:t>Step one – build a Process Scope Model then a Summary Chart</a:t>
            </a:r>
            <a:endParaRPr lang="en-US" sz="3000" dirty="0"/>
          </a:p>
        </p:txBody>
      </p:sp>
      <p:sp>
        <p:nvSpPr>
          <p:cNvPr id="37" name="AutoShape 10"/>
          <p:cNvSpPr>
            <a:spLocks noChangeArrowheads="1"/>
          </p:cNvSpPr>
          <p:nvPr/>
        </p:nvSpPr>
        <p:spPr bwMode="auto">
          <a:xfrm>
            <a:off x="2789786" y="5074235"/>
            <a:ext cx="6616443"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bIns="0" anchorCtr="1"/>
          <a:lstStyle/>
          <a:p>
            <a:pPr marL="742950" indent="-742950" defTabSz="873125">
              <a:spcBef>
                <a:spcPct val="0"/>
              </a:spcBef>
            </a:pPr>
            <a:r>
              <a:rPr lang="en-US" sz="1400" dirty="0">
                <a:solidFill>
                  <a:srgbClr val="000000"/>
                </a:solidFill>
                <a:latin typeface="Arial" panose="020B0604020202020204" pitchFamily="34" charset="0"/>
                <a:ea typeface="ＭＳ Ｐゴシック"/>
              </a:rPr>
              <a:t>Acquire “one-off” Print Publication</a:t>
            </a:r>
          </a:p>
        </p:txBody>
      </p:sp>
      <p:grpSp>
        <p:nvGrpSpPr>
          <p:cNvPr id="8" name="Group 7"/>
          <p:cNvGrpSpPr/>
          <p:nvPr/>
        </p:nvGrpSpPr>
        <p:grpSpPr>
          <a:xfrm>
            <a:off x="4331961" y="5500733"/>
            <a:ext cx="4957125" cy="671513"/>
            <a:chOff x="2664237" y="1631416"/>
            <a:chExt cx="4575808" cy="671513"/>
          </a:xfrm>
        </p:grpSpPr>
        <p:sp>
          <p:nvSpPr>
            <p:cNvPr id="39" name="AutoShape 12"/>
            <p:cNvSpPr>
              <a:spLocks noChangeArrowheads="1"/>
            </p:cNvSpPr>
            <p:nvPr/>
          </p:nvSpPr>
          <p:spPr bwMode="auto">
            <a:xfrm>
              <a:off x="2664237" y="1631416"/>
              <a:ext cx="766309"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algn="l" eaLnBrk="1" hangingPunct="1">
                <a:lnSpc>
                  <a:spcPct val="100000"/>
                </a:lnSpc>
                <a:spcBef>
                  <a:spcPct val="0"/>
                </a:spcBef>
                <a:buClrTx/>
                <a:buFontTx/>
                <a:buNone/>
              </a:pPr>
              <a:r>
                <a:rPr lang="en-US" sz="1000" b="1" i="1" dirty="0">
                  <a:solidFill>
                    <a:srgbClr val="000000"/>
                  </a:solidFill>
                  <a:latin typeface="Arial" pitchFamily="34" charset="0"/>
                  <a:ea typeface="ＭＳ Ｐゴシック"/>
                  <a:cs typeface="Arial" pitchFamily="34" charset="0"/>
                </a:rPr>
                <a:t>Validate Request</a:t>
              </a:r>
            </a:p>
          </p:txBody>
        </p:sp>
        <p:sp>
          <p:nvSpPr>
            <p:cNvPr id="41" name="AutoShape 14"/>
            <p:cNvSpPr>
              <a:spLocks noChangeArrowheads="1"/>
            </p:cNvSpPr>
            <p:nvPr/>
          </p:nvSpPr>
          <p:spPr bwMode="auto">
            <a:xfrm>
              <a:off x="3520546" y="1631416"/>
              <a:ext cx="812642"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algn="l" eaLnBrk="1" hangingPunct="1">
                <a:lnSpc>
                  <a:spcPct val="100000"/>
                </a:lnSpc>
                <a:spcBef>
                  <a:spcPct val="0"/>
                </a:spcBef>
                <a:buClrTx/>
                <a:buFontTx/>
                <a:buNone/>
              </a:pPr>
              <a:r>
                <a:rPr lang="en-US" sz="1000" b="1" i="1" dirty="0">
                  <a:solidFill>
                    <a:srgbClr val="000000"/>
                  </a:solidFill>
                  <a:latin typeface="Arial" pitchFamily="34" charset="0"/>
                  <a:ea typeface="ＭＳ Ｐゴシック"/>
                  <a:cs typeface="Arial" pitchFamily="34" charset="0"/>
                </a:rPr>
                <a:t>Place Order</a:t>
              </a:r>
            </a:p>
          </p:txBody>
        </p:sp>
        <p:sp>
          <p:nvSpPr>
            <p:cNvPr id="42" name="AutoShape 15"/>
            <p:cNvSpPr>
              <a:spLocks noChangeArrowheads="1"/>
            </p:cNvSpPr>
            <p:nvPr/>
          </p:nvSpPr>
          <p:spPr bwMode="auto">
            <a:xfrm>
              <a:off x="4423189" y="1631416"/>
              <a:ext cx="912673"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algn="l" eaLnBrk="1" hangingPunct="1">
                <a:lnSpc>
                  <a:spcPct val="100000"/>
                </a:lnSpc>
                <a:spcBef>
                  <a:spcPct val="0"/>
                </a:spcBef>
                <a:buClrTx/>
                <a:buFontTx/>
                <a:buNone/>
              </a:pPr>
              <a:r>
                <a:rPr lang="en-US" sz="1000" b="1" i="1" dirty="0">
                  <a:solidFill>
                    <a:srgbClr val="000000"/>
                  </a:solidFill>
                  <a:latin typeface="Arial" pitchFamily="34" charset="0"/>
                  <a:ea typeface="ＭＳ Ｐゴシック"/>
                  <a:cs typeface="Arial" pitchFamily="34" charset="0"/>
                </a:rPr>
                <a:t>Receive</a:t>
              </a:r>
              <a:br>
                <a:rPr lang="en-US" sz="1000" b="1" i="1" dirty="0">
                  <a:solidFill>
                    <a:srgbClr val="000000"/>
                  </a:solidFill>
                  <a:latin typeface="Arial" pitchFamily="34" charset="0"/>
                  <a:ea typeface="ＭＳ Ｐゴシック"/>
                  <a:cs typeface="Arial" pitchFamily="34" charset="0"/>
                </a:rPr>
              </a:br>
              <a:r>
                <a:rPr lang="en-US" sz="1000" b="1" i="1" dirty="0">
                  <a:solidFill>
                    <a:srgbClr val="000000"/>
                  </a:solidFill>
                  <a:latin typeface="Arial" pitchFamily="34" charset="0"/>
                  <a:ea typeface="ＭＳ Ｐゴシック"/>
                  <a:cs typeface="Arial" pitchFamily="34" charset="0"/>
                </a:rPr>
                <a:t>Publication</a:t>
              </a:r>
            </a:p>
          </p:txBody>
        </p:sp>
        <p:sp>
          <p:nvSpPr>
            <p:cNvPr id="43" name="AutoShape 16"/>
            <p:cNvSpPr>
              <a:spLocks noChangeArrowheads="1"/>
            </p:cNvSpPr>
            <p:nvPr/>
          </p:nvSpPr>
          <p:spPr bwMode="auto">
            <a:xfrm>
              <a:off x="6386464" y="1631416"/>
              <a:ext cx="853581"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algn="l" eaLnBrk="1" hangingPunct="1">
                <a:lnSpc>
                  <a:spcPct val="100000"/>
                </a:lnSpc>
                <a:spcBef>
                  <a:spcPct val="0"/>
                </a:spcBef>
                <a:buClrTx/>
                <a:buFontTx/>
                <a:buNone/>
              </a:pPr>
              <a:r>
                <a:rPr lang="en-US" sz="1000" b="1" i="1" dirty="0">
                  <a:solidFill>
                    <a:srgbClr val="000000"/>
                  </a:solidFill>
                  <a:latin typeface="Arial" pitchFamily="34" charset="0"/>
                  <a:ea typeface="ＭＳ Ｐゴシック"/>
                  <a:cs typeface="Arial" pitchFamily="34" charset="0"/>
                </a:rPr>
                <a:t>Make Publication Available</a:t>
              </a:r>
            </a:p>
          </p:txBody>
        </p:sp>
        <p:sp>
          <p:nvSpPr>
            <p:cNvPr id="44" name="AutoShape 17"/>
            <p:cNvSpPr>
              <a:spLocks noChangeArrowheads="1"/>
            </p:cNvSpPr>
            <p:nvPr/>
          </p:nvSpPr>
          <p:spPr bwMode="auto">
            <a:xfrm>
              <a:off x="5425862" y="1631416"/>
              <a:ext cx="870601"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algn="l" eaLnBrk="1" hangingPunct="1">
                <a:lnSpc>
                  <a:spcPct val="100000"/>
                </a:lnSpc>
                <a:spcBef>
                  <a:spcPct val="0"/>
                </a:spcBef>
                <a:buClrTx/>
                <a:buFontTx/>
                <a:buNone/>
              </a:pPr>
              <a:r>
                <a:rPr lang="en-US" sz="1000" b="1" i="1" dirty="0">
                  <a:solidFill>
                    <a:srgbClr val="000000"/>
                  </a:solidFill>
                  <a:latin typeface="Arial" pitchFamily="34" charset="0"/>
                  <a:ea typeface="ＭＳ Ｐゴシック"/>
                  <a:cs typeface="Arial" pitchFamily="34" charset="0"/>
                </a:rPr>
                <a:t>Generate Publication Metadata</a:t>
              </a:r>
            </a:p>
          </p:txBody>
        </p:sp>
      </p:grpSp>
      <p:grpSp>
        <p:nvGrpSpPr>
          <p:cNvPr id="7" name="Group 6"/>
          <p:cNvGrpSpPr/>
          <p:nvPr/>
        </p:nvGrpSpPr>
        <p:grpSpPr>
          <a:xfrm>
            <a:off x="1467679" y="4491973"/>
            <a:ext cx="1302956" cy="1475082"/>
            <a:chOff x="20286" y="622840"/>
            <a:chExt cx="1202729" cy="1475082"/>
          </a:xfrm>
        </p:grpSpPr>
        <p:sp>
          <p:nvSpPr>
            <p:cNvPr id="31" name="Line 34"/>
            <p:cNvSpPr>
              <a:spLocks noChangeShapeType="1"/>
            </p:cNvSpPr>
            <p:nvPr/>
          </p:nvSpPr>
          <p:spPr bwMode="auto">
            <a:xfrm>
              <a:off x="930915" y="1913445"/>
              <a:ext cx="292100" cy="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sp>
          <p:nvSpPr>
            <p:cNvPr id="32" name="Oval 35"/>
            <p:cNvSpPr>
              <a:spLocks noChangeArrowheads="1"/>
            </p:cNvSpPr>
            <p:nvPr/>
          </p:nvSpPr>
          <p:spPr bwMode="auto">
            <a:xfrm>
              <a:off x="565756" y="1737513"/>
              <a:ext cx="363001" cy="360409"/>
            </a:xfrm>
            <a:prstGeom prst="ellipse">
              <a:avLst/>
            </a:prstGeom>
            <a:solidFill>
              <a:srgbClr val="00FF00"/>
            </a:solidFill>
            <a:ln w="12700" algn="ctr">
              <a:solidFill>
                <a:schemeClr val="tx1"/>
              </a:solidFill>
              <a:round/>
              <a:headEnd/>
              <a:tailEnd/>
            </a:ln>
          </p:spPr>
          <p:txBody>
            <a:bodyPr wrap="square" anchor="ctr">
              <a:no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sp>
          <p:nvSpPr>
            <p:cNvPr id="50" name="Rectangle 25"/>
            <p:cNvSpPr>
              <a:spLocks noChangeArrowheads="1"/>
            </p:cNvSpPr>
            <p:nvPr/>
          </p:nvSpPr>
          <p:spPr bwMode="auto">
            <a:xfrm>
              <a:off x="20286" y="622840"/>
              <a:ext cx="1165266" cy="1045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36000" tIns="36000" rIns="36000" bIns="36000" anchorCtr="1">
              <a:spAutoFit/>
            </a:bodyPr>
            <a:lstStyle/>
            <a:p>
              <a:pPr algn="r" eaLnBrk="1" fontAlgn="t" hangingPunct="1">
                <a:lnSpc>
                  <a:spcPct val="90000"/>
                </a:lnSpc>
                <a:spcBef>
                  <a:spcPct val="20000"/>
                </a:spcBef>
                <a:buClrTx/>
                <a:buSzPct val="100000"/>
                <a:buFontTx/>
                <a:buNone/>
              </a:pPr>
              <a:r>
                <a:rPr lang="en-US" sz="1400" b="1" i="1" dirty="0">
                  <a:solidFill>
                    <a:srgbClr val="000000"/>
                  </a:solidFill>
                  <a:latin typeface="Arial" pitchFamily="34" charset="0"/>
                  <a:ea typeface="ＭＳ Ｐゴシック"/>
                  <a:cs typeface="Arial" pitchFamily="34" charset="0"/>
                </a:rPr>
                <a:t>Trigger:</a:t>
              </a:r>
              <a:br>
                <a:rPr lang="en-US" sz="1400" i="1" dirty="0">
                  <a:solidFill>
                    <a:srgbClr val="000000"/>
                  </a:solidFill>
                  <a:latin typeface="Arial" pitchFamily="34" charset="0"/>
                  <a:ea typeface="ＭＳ Ｐゴシック"/>
                  <a:cs typeface="Arial" pitchFamily="34" charset="0"/>
                </a:rPr>
              </a:br>
              <a:r>
                <a:rPr lang="en-US" sz="1400" i="1" dirty="0">
                  <a:solidFill>
                    <a:srgbClr val="000000"/>
                  </a:solidFill>
                  <a:latin typeface="Arial" pitchFamily="34" charset="0"/>
                  <a:ea typeface="ＭＳ Ｐゴシック"/>
                  <a:cs typeface="Arial" pitchFamily="34" charset="0"/>
                </a:rPr>
                <a:t>User or Librarian requests Print Publication</a:t>
              </a:r>
            </a:p>
          </p:txBody>
        </p:sp>
      </p:grpSp>
      <p:grpSp>
        <p:nvGrpSpPr>
          <p:cNvPr id="9" name="Group 8"/>
          <p:cNvGrpSpPr/>
          <p:nvPr/>
        </p:nvGrpSpPr>
        <p:grpSpPr>
          <a:xfrm>
            <a:off x="2786537" y="5213822"/>
            <a:ext cx="1498553" cy="701080"/>
            <a:chOff x="1130234" y="1344533"/>
            <a:chExt cx="1383280" cy="701080"/>
          </a:xfrm>
        </p:grpSpPr>
        <p:sp>
          <p:nvSpPr>
            <p:cNvPr id="26" name="Rectangle 25"/>
            <p:cNvSpPr>
              <a:spLocks noChangeArrowheads="1"/>
            </p:cNvSpPr>
            <p:nvPr/>
          </p:nvSpPr>
          <p:spPr bwMode="auto">
            <a:xfrm>
              <a:off x="1130234" y="1344533"/>
              <a:ext cx="1383280" cy="7010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36000" rIns="0" bIns="36000" anchorCtr="1">
              <a:spAutoFit/>
            </a:bodyPr>
            <a:lstStyle/>
            <a:p>
              <a:pPr defTabSz="169863">
                <a:lnSpc>
                  <a:spcPct val="150000"/>
                </a:lnSpc>
                <a:spcBef>
                  <a:spcPct val="0"/>
                </a:spcBef>
              </a:pPr>
              <a:r>
                <a:rPr lang="en-US" sz="1400" b="1" i="1" dirty="0">
                  <a:solidFill>
                    <a:srgbClr val="000000"/>
                  </a:solidFill>
                  <a:latin typeface="Arial" pitchFamily="34" charset="0"/>
                  <a:ea typeface="ＭＳ Ｐゴシック"/>
                  <a:cs typeface="Arial" pitchFamily="34" charset="0"/>
                </a:rPr>
                <a:t>Cases TBD:</a:t>
              </a:r>
              <a:br>
                <a:rPr lang="en-US" sz="1400" b="1" i="1" dirty="0">
                  <a:solidFill>
                    <a:srgbClr val="000000"/>
                  </a:solidFill>
                  <a:latin typeface="Arial" pitchFamily="34" charset="0"/>
                  <a:ea typeface="ＭＳ Ｐゴシック"/>
                  <a:cs typeface="Arial" pitchFamily="34" charset="0"/>
                </a:rPr>
              </a:br>
              <a:r>
                <a:rPr lang="en-US" sz="1400" b="1" i="1" dirty="0">
                  <a:solidFill>
                    <a:srgbClr val="000000"/>
                  </a:solidFill>
                  <a:latin typeface="Arial" pitchFamily="34" charset="0"/>
                  <a:ea typeface="ＭＳ Ｐゴシック"/>
                  <a:cs typeface="Arial" pitchFamily="34" charset="0"/>
                </a:rPr>
                <a:t>(triage criteria)</a:t>
              </a:r>
            </a:p>
          </p:txBody>
        </p:sp>
        <p:cxnSp>
          <p:nvCxnSpPr>
            <p:cNvPr id="4" name="Straight Connector 3"/>
            <p:cNvCxnSpPr/>
            <p:nvPr/>
          </p:nvCxnSpPr>
          <p:spPr bwMode="auto">
            <a:xfrm>
              <a:off x="1217614" y="1730912"/>
              <a:ext cx="1185754" cy="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1217614" y="2035019"/>
              <a:ext cx="1185754" cy="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6" name="Group 5"/>
          <p:cNvGrpSpPr/>
          <p:nvPr/>
        </p:nvGrpSpPr>
        <p:grpSpPr>
          <a:xfrm>
            <a:off x="9406920" y="4899399"/>
            <a:ext cx="2629386" cy="1495807"/>
            <a:chOff x="7348814" y="1030082"/>
            <a:chExt cx="2427126" cy="1495807"/>
          </a:xfrm>
        </p:grpSpPr>
        <p:sp>
          <p:nvSpPr>
            <p:cNvPr id="33" name="Line 36"/>
            <p:cNvSpPr>
              <a:spLocks noChangeShapeType="1"/>
            </p:cNvSpPr>
            <p:nvPr/>
          </p:nvSpPr>
          <p:spPr bwMode="auto">
            <a:xfrm>
              <a:off x="7348814" y="1487605"/>
              <a:ext cx="292100" cy="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sp>
          <p:nvSpPr>
            <p:cNvPr id="35" name="Oval 35"/>
            <p:cNvSpPr>
              <a:spLocks noChangeArrowheads="1"/>
            </p:cNvSpPr>
            <p:nvPr/>
          </p:nvSpPr>
          <p:spPr bwMode="auto">
            <a:xfrm>
              <a:off x="7645464" y="1305326"/>
              <a:ext cx="342628" cy="343294"/>
            </a:xfrm>
            <a:prstGeom prst="ellipse">
              <a:avLst/>
            </a:prstGeom>
            <a:solidFill>
              <a:srgbClr val="FF0000"/>
            </a:solidFill>
            <a:ln w="38100" algn="ctr">
              <a:solidFill>
                <a:schemeClr val="tx1"/>
              </a:solidFill>
              <a:round/>
              <a:headEnd/>
              <a:tailEnd/>
            </a:ln>
          </p:spPr>
          <p:txBody>
            <a:bodyPr wrap="square" anchor="ctr">
              <a:no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sp>
          <p:nvSpPr>
            <p:cNvPr id="34" name="Line 37"/>
            <p:cNvSpPr>
              <a:spLocks noChangeShapeType="1"/>
            </p:cNvSpPr>
            <p:nvPr/>
          </p:nvSpPr>
          <p:spPr bwMode="auto">
            <a:xfrm>
              <a:off x="7348814" y="1855209"/>
              <a:ext cx="292100" cy="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sp>
          <p:nvSpPr>
            <p:cNvPr id="36" name="Oval 35"/>
            <p:cNvSpPr>
              <a:spLocks noChangeArrowheads="1"/>
            </p:cNvSpPr>
            <p:nvPr/>
          </p:nvSpPr>
          <p:spPr bwMode="auto">
            <a:xfrm>
              <a:off x="7651814" y="1672930"/>
              <a:ext cx="342628" cy="343294"/>
            </a:xfrm>
            <a:prstGeom prst="ellipse">
              <a:avLst/>
            </a:prstGeom>
            <a:solidFill>
              <a:srgbClr val="FF0000"/>
            </a:solidFill>
            <a:ln w="38100" algn="ctr">
              <a:solidFill>
                <a:schemeClr val="tx1"/>
              </a:solidFill>
              <a:round/>
              <a:headEnd/>
              <a:tailEnd/>
            </a:ln>
          </p:spPr>
          <p:txBody>
            <a:bodyPr wrap="square" anchor="ctr">
              <a:no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sp>
          <p:nvSpPr>
            <p:cNvPr id="51" name="Text Box 27"/>
            <p:cNvSpPr txBox="1">
              <a:spLocks noChangeArrowheads="1"/>
            </p:cNvSpPr>
            <p:nvPr/>
          </p:nvSpPr>
          <p:spPr bwMode="auto">
            <a:xfrm>
              <a:off x="8138898" y="1030082"/>
              <a:ext cx="1637042"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lgn="ctr">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chemeClr val="tx2"/>
                    </a:outerShdw>
                  </a:effectLst>
                </a14:hiddenEffects>
              </a:ext>
            </a:extLst>
          </p:spPr>
          <p:txBody>
            <a:bodyPr wrap="square"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algn="l">
                <a:lnSpc>
                  <a:spcPct val="100000"/>
                </a:lnSpc>
                <a:spcBef>
                  <a:spcPct val="0"/>
                </a:spcBef>
                <a:buClrTx/>
                <a:buFontTx/>
                <a:buNone/>
              </a:pPr>
              <a:r>
                <a:rPr lang="en-US" sz="1400" b="1" i="1" dirty="0">
                  <a:solidFill>
                    <a:srgbClr val="000000"/>
                  </a:solidFill>
                  <a:ea typeface="ＭＳ Ｐゴシック"/>
                </a:rPr>
                <a:t>Customer result:</a:t>
              </a:r>
            </a:p>
            <a:p>
              <a:pPr algn="l">
                <a:lnSpc>
                  <a:spcPct val="100000"/>
                </a:lnSpc>
                <a:spcBef>
                  <a:spcPct val="0"/>
                </a:spcBef>
                <a:buClrTx/>
                <a:buFontTx/>
                <a:buNone/>
              </a:pPr>
              <a:r>
                <a:rPr lang="en-CA" sz="1400" i="1" dirty="0">
                  <a:solidFill>
                    <a:srgbClr val="000000"/>
                  </a:solidFill>
                  <a:ea typeface="ＭＳ Ｐゴシック"/>
                </a:rPr>
                <a:t>User (requestor) has publication on loan</a:t>
              </a:r>
            </a:p>
          </p:txBody>
        </p:sp>
        <p:sp>
          <p:nvSpPr>
            <p:cNvPr id="52" name="Text Box 27"/>
            <p:cNvSpPr txBox="1">
              <a:spLocks noChangeArrowheads="1"/>
            </p:cNvSpPr>
            <p:nvPr/>
          </p:nvSpPr>
          <p:spPr bwMode="auto">
            <a:xfrm>
              <a:off x="8138898" y="1787225"/>
              <a:ext cx="1637042"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lgn="ctr">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chemeClr val="tx2"/>
                    </a:outerShdw>
                  </a:effectLst>
                </a14:hiddenEffects>
              </a:ext>
            </a:extLst>
          </p:spPr>
          <p:txBody>
            <a:bodyPr wrap="square"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algn="l">
                <a:lnSpc>
                  <a:spcPct val="100000"/>
                </a:lnSpc>
                <a:spcBef>
                  <a:spcPct val="0"/>
                </a:spcBef>
                <a:buClrTx/>
                <a:buFontTx/>
                <a:buNone/>
              </a:pPr>
              <a:r>
                <a:rPr lang="en-CA" sz="1400" b="1" i="1" dirty="0">
                  <a:solidFill>
                    <a:srgbClr val="000000"/>
                  </a:solidFill>
                  <a:ea typeface="ＭＳ Ｐゴシック"/>
                </a:rPr>
                <a:t>Library result:</a:t>
              </a:r>
              <a:br>
                <a:rPr lang="en-CA" sz="1400" b="1" i="1" dirty="0">
                  <a:solidFill>
                    <a:srgbClr val="000000"/>
                  </a:solidFill>
                  <a:ea typeface="ＭＳ Ｐゴシック"/>
                </a:rPr>
              </a:br>
              <a:r>
                <a:rPr lang="en-CA" sz="1400" i="1" dirty="0">
                  <a:solidFill>
                    <a:srgbClr val="000000"/>
                  </a:solidFill>
                  <a:ea typeface="ＭＳ Ｐゴシック"/>
                </a:rPr>
                <a:t>Publication is available (shelved)</a:t>
              </a:r>
              <a:endParaRPr lang="en-CA" sz="1400" b="1" i="1" dirty="0">
                <a:solidFill>
                  <a:srgbClr val="000000"/>
                </a:solidFill>
                <a:ea typeface="ＭＳ Ｐゴシック"/>
              </a:endParaRPr>
            </a:p>
          </p:txBody>
        </p:sp>
        <p:sp>
          <p:nvSpPr>
            <p:cNvPr id="59" name="Line 37"/>
            <p:cNvSpPr>
              <a:spLocks noChangeShapeType="1"/>
            </p:cNvSpPr>
            <p:nvPr/>
          </p:nvSpPr>
          <p:spPr bwMode="auto">
            <a:xfrm>
              <a:off x="7348814" y="2222813"/>
              <a:ext cx="292100" cy="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sp>
          <p:nvSpPr>
            <p:cNvPr id="60" name="Oval 59"/>
            <p:cNvSpPr>
              <a:spLocks noChangeArrowheads="1"/>
            </p:cNvSpPr>
            <p:nvPr/>
          </p:nvSpPr>
          <p:spPr bwMode="auto">
            <a:xfrm>
              <a:off x="7651814" y="2040534"/>
              <a:ext cx="342628" cy="343294"/>
            </a:xfrm>
            <a:prstGeom prst="ellipse">
              <a:avLst/>
            </a:prstGeom>
            <a:solidFill>
              <a:srgbClr val="FF0000"/>
            </a:solidFill>
            <a:ln w="38100" algn="ctr">
              <a:solidFill>
                <a:schemeClr val="tx1"/>
              </a:solidFill>
              <a:round/>
              <a:headEnd/>
              <a:tailEnd/>
            </a:ln>
          </p:spPr>
          <p:txBody>
            <a:bodyPr wrap="square" anchor="ctr">
              <a:noAutofit/>
            </a:bodyPr>
            <a:lstStyle/>
            <a:p>
              <a:pPr algn="l" eaLnBrk="1" hangingPunct="1">
                <a:lnSpc>
                  <a:spcPct val="100000"/>
                </a:lnSpc>
                <a:spcBef>
                  <a:spcPct val="0"/>
                </a:spcBef>
                <a:buClr>
                  <a:srgbClr val="000000"/>
                </a:buClr>
                <a:buFontTx/>
                <a:buNone/>
              </a:pPr>
              <a:endParaRPr lang="en-CA" sz="1400" i="1">
                <a:solidFill>
                  <a:srgbClr val="000000"/>
                </a:solidFill>
                <a:latin typeface="Arial" pitchFamily="34" charset="0"/>
                <a:ea typeface="ＭＳ Ｐゴシック"/>
                <a:cs typeface="Arial" pitchFamily="34" charset="0"/>
              </a:endParaRPr>
            </a:p>
          </p:txBody>
        </p:sp>
      </p:grpSp>
      <p:grpSp>
        <p:nvGrpSpPr>
          <p:cNvPr id="2" name="Group 1">
            <a:extLst>
              <a:ext uri="{FF2B5EF4-FFF2-40B4-BE49-F238E27FC236}">
                <a16:creationId xmlns:a16="http://schemas.microsoft.com/office/drawing/2014/main" id="{41D0C119-A1B1-DA43-8CAB-33078F2F6CCF}"/>
              </a:ext>
            </a:extLst>
          </p:cNvPr>
          <p:cNvGrpSpPr/>
          <p:nvPr/>
        </p:nvGrpSpPr>
        <p:grpSpPr>
          <a:xfrm>
            <a:off x="727412" y="719795"/>
            <a:ext cx="10422163" cy="2717028"/>
            <a:chOff x="727412" y="719795"/>
            <a:chExt cx="10422163" cy="2717028"/>
          </a:xfrm>
        </p:grpSpPr>
        <p:pic>
          <p:nvPicPr>
            <p:cNvPr id="46" name="Picture 45" descr="@@ECB2.jpg">
              <a:extLst>
                <a:ext uri="{FF2B5EF4-FFF2-40B4-BE49-F238E27FC236}">
                  <a16:creationId xmlns:a16="http://schemas.microsoft.com/office/drawing/2014/main" id="{EA0506EE-DAF2-CC40-A6B8-8DF9F6DBB8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8808" y="719795"/>
              <a:ext cx="6132181" cy="2717028"/>
            </a:xfrm>
            <a:prstGeom prst="rect">
              <a:avLst/>
            </a:prstGeom>
          </p:spPr>
        </p:pic>
        <p:sp>
          <p:nvSpPr>
            <p:cNvPr id="47" name="Rectangle 6">
              <a:extLst>
                <a:ext uri="{FF2B5EF4-FFF2-40B4-BE49-F238E27FC236}">
                  <a16:creationId xmlns:a16="http://schemas.microsoft.com/office/drawing/2014/main" id="{8BF199D3-80E0-8D4C-A892-C006248DDAA7}"/>
                </a:ext>
              </a:extLst>
            </p:cNvPr>
            <p:cNvSpPr>
              <a:spLocks noChangeArrowheads="1"/>
            </p:cNvSpPr>
            <p:nvPr/>
          </p:nvSpPr>
          <p:spPr bwMode="auto">
            <a:xfrm rot="20381590">
              <a:off x="727412" y="1097169"/>
              <a:ext cx="2742904" cy="327782"/>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ea typeface="+mn-ea"/>
                  <a:cs typeface="Arial" pitchFamily="34" charset="0"/>
                </a:rPr>
                <a:t>Only took ~20 minutes</a:t>
              </a:r>
            </a:p>
          </p:txBody>
        </p:sp>
        <p:sp>
          <p:nvSpPr>
            <p:cNvPr id="48" name="Rectangle 47">
              <a:extLst>
                <a:ext uri="{FF2B5EF4-FFF2-40B4-BE49-F238E27FC236}">
                  <a16:creationId xmlns:a16="http://schemas.microsoft.com/office/drawing/2014/main" id="{21406C37-0973-E448-93F9-BDF21CC10EE6}"/>
                </a:ext>
              </a:extLst>
            </p:cNvPr>
            <p:cNvSpPr/>
            <p:nvPr/>
          </p:nvSpPr>
          <p:spPr>
            <a:xfrm>
              <a:off x="8183378" y="924260"/>
              <a:ext cx="2966197" cy="1339406"/>
            </a:xfrm>
            <a:prstGeom prst="rect">
              <a:avLst/>
            </a:prstGeom>
          </p:spPr>
          <p:txBody>
            <a:bodyPr wrap="square">
              <a:spAutoFit/>
            </a:bodyPr>
            <a:lstStyle/>
            <a:p>
              <a:pPr marL="12700" indent="-12700">
                <a:lnSpc>
                  <a:spcPct val="115000"/>
                </a:lnSpc>
              </a:pPr>
              <a:r>
                <a:rPr lang="en-US" dirty="0">
                  <a:solidFill>
                    <a:srgbClr val="000000"/>
                  </a:solidFill>
                  <a:latin typeface="Arial"/>
                  <a:ea typeface="Times New Roman"/>
                  <a:cs typeface="Arial"/>
                </a:rPr>
                <a:t>The process was actually "Acquire Information Asset" </a:t>
              </a:r>
              <a:br>
                <a:rPr lang="en-US" dirty="0">
                  <a:solidFill>
                    <a:srgbClr val="000000"/>
                  </a:solidFill>
                  <a:latin typeface="Arial"/>
                  <a:ea typeface="Times New Roman"/>
                  <a:cs typeface="Arial"/>
                </a:rPr>
              </a:br>
              <a:r>
                <a:rPr lang="en-US" dirty="0">
                  <a:solidFill>
                    <a:srgbClr val="000000"/>
                  </a:solidFill>
                  <a:latin typeface="Arial"/>
                  <a:ea typeface="Times New Roman"/>
                  <a:cs typeface="Arial"/>
                </a:rPr>
                <a:t>and the Case was </a:t>
              </a:r>
              <a:br>
                <a:rPr lang="en-US" dirty="0">
                  <a:solidFill>
                    <a:srgbClr val="000000"/>
                  </a:solidFill>
                  <a:latin typeface="Arial"/>
                  <a:ea typeface="Times New Roman"/>
                  <a:cs typeface="Arial"/>
                </a:rPr>
              </a:br>
              <a:r>
                <a:rPr lang="en-US" dirty="0">
                  <a:solidFill>
                    <a:srgbClr val="000000"/>
                  </a:solidFill>
                  <a:latin typeface="Arial"/>
                  <a:ea typeface="Times New Roman"/>
                  <a:cs typeface="Arial"/>
                </a:rPr>
                <a:t>"One-off Print Publication"</a:t>
              </a:r>
            </a:p>
          </p:txBody>
        </p:sp>
      </p:grpSp>
      <p:sp>
        <p:nvSpPr>
          <p:cNvPr id="49" name="Rectangle 11">
            <a:extLst>
              <a:ext uri="{FF2B5EF4-FFF2-40B4-BE49-F238E27FC236}">
                <a16:creationId xmlns:a16="http://schemas.microsoft.com/office/drawing/2014/main" id="{A76E29E6-F9EC-0740-B87A-4E47B4673FF3}"/>
              </a:ext>
            </a:extLst>
          </p:cNvPr>
          <p:cNvSpPr>
            <a:spLocks noChangeArrowheads="1"/>
          </p:cNvSpPr>
          <p:nvPr/>
        </p:nvSpPr>
        <p:spPr bwMode="auto">
          <a:xfrm>
            <a:off x="1501739" y="3581062"/>
            <a:ext cx="553875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defTabSz="873125">
              <a:spcBef>
                <a:spcPct val="20000"/>
              </a:spcBef>
              <a:buSzPct val="125000"/>
              <a:tabLst>
                <a:tab pos="0" algn="l"/>
              </a:tabLst>
              <a:defRPr/>
            </a:pPr>
            <a:r>
              <a:rPr lang="en-CA" sz="2000" i="1" dirty="0">
                <a:solidFill>
                  <a:srgbClr val="000000"/>
                </a:solidFill>
                <a:latin typeface="Arial" pitchFamily="34" charset="0"/>
                <a:cs typeface="Arial" pitchFamily="34" charset="0"/>
              </a:rPr>
              <a:t>Cleaner version using our “TRAC” framework – </a:t>
            </a:r>
            <a:br>
              <a:rPr lang="en-CA" sz="2000" i="1" dirty="0">
                <a:solidFill>
                  <a:srgbClr val="000000"/>
                </a:solidFill>
                <a:latin typeface="Arial" pitchFamily="34" charset="0"/>
                <a:cs typeface="Arial" pitchFamily="34" charset="0"/>
              </a:rPr>
            </a:br>
            <a:r>
              <a:rPr lang="en-CA" sz="2000" i="1" dirty="0">
                <a:solidFill>
                  <a:srgbClr val="000000"/>
                </a:solidFill>
                <a:latin typeface="Arial" pitchFamily="34" charset="0"/>
                <a:cs typeface="Arial" pitchFamily="34" charset="0"/>
              </a:rPr>
              <a:t>Trigger, Results, Activities, Cases:</a:t>
            </a:r>
          </a:p>
        </p:txBody>
      </p:sp>
      <p:sp>
        <p:nvSpPr>
          <p:cNvPr id="53" name="Rectangle 11">
            <a:extLst>
              <a:ext uri="{FF2B5EF4-FFF2-40B4-BE49-F238E27FC236}">
                <a16:creationId xmlns:a16="http://schemas.microsoft.com/office/drawing/2014/main" id="{33FC9C6B-EB7C-1B4F-BDD5-8C90D418E643}"/>
              </a:ext>
            </a:extLst>
          </p:cNvPr>
          <p:cNvSpPr>
            <a:spLocks noChangeArrowheads="1"/>
          </p:cNvSpPr>
          <p:nvPr/>
        </p:nvSpPr>
        <p:spPr bwMode="auto">
          <a:xfrm>
            <a:off x="7041792" y="3729000"/>
            <a:ext cx="3976704"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defTabSz="873125">
              <a:spcBef>
                <a:spcPct val="20000"/>
              </a:spcBef>
              <a:buSzPct val="125000"/>
              <a:tabLst>
                <a:tab pos="0" algn="l"/>
              </a:tabLst>
              <a:defRPr/>
            </a:pPr>
            <a:r>
              <a:rPr lang="en-CA" sz="2000" i="1" dirty="0">
                <a:solidFill>
                  <a:srgbClr val="000000"/>
                </a:solidFill>
                <a:latin typeface="Arial" pitchFamily="34" charset="0"/>
                <a:cs typeface="Arial" pitchFamily="34" charset="0"/>
              </a:rPr>
              <a:t>Then add </a:t>
            </a:r>
            <a:br>
              <a:rPr lang="en-CA" sz="2000" i="1" dirty="0">
                <a:solidFill>
                  <a:srgbClr val="000000"/>
                </a:solidFill>
                <a:latin typeface="Arial" pitchFamily="34" charset="0"/>
                <a:cs typeface="Arial" pitchFamily="34" charset="0"/>
              </a:rPr>
            </a:br>
            <a:r>
              <a:rPr lang="en-CA" sz="2000" i="1" dirty="0">
                <a:solidFill>
                  <a:srgbClr val="000000"/>
                </a:solidFill>
                <a:latin typeface="Arial" pitchFamily="34" charset="0"/>
                <a:cs typeface="Arial" pitchFamily="34" charset="0"/>
              </a:rPr>
              <a:t>participating functions:</a:t>
            </a:r>
          </a:p>
        </p:txBody>
      </p:sp>
    </p:spTree>
    <p:extLst>
      <p:ext uri="{BB962C8B-B14F-4D97-AF65-F5344CB8AC3E}">
        <p14:creationId xmlns:p14="http://schemas.microsoft.com/office/powerpoint/2010/main" val="10136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49">
                                            <p:txEl>
                                              <p:pRg st="0" end="0"/>
                                            </p:txEl>
                                          </p:spTgt>
                                        </p:tgtEl>
                                        <p:attrNameLst>
                                          <p:attrName>style.visibility</p:attrName>
                                        </p:attrNameLst>
                                      </p:cBhvr>
                                      <p:to>
                                        <p:strVal val="visible"/>
                                      </p:to>
                                    </p:set>
                                    <p:animEffect transition="in" filter="dissolve">
                                      <p:cBhvr>
                                        <p:cTn id="10" dur="500"/>
                                        <p:tgtEl>
                                          <p:spTgt spid="49">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53">
                                            <p:txEl>
                                              <p:pRg st="0" end="0"/>
                                            </p:txEl>
                                          </p:spTgt>
                                        </p:tgtEl>
                                        <p:attrNameLst>
                                          <p:attrName>style.visibility</p:attrName>
                                        </p:attrNameLst>
                                      </p:cBhvr>
                                      <p:to>
                                        <p:strVal val="visible"/>
                                      </p:to>
                                    </p:set>
                                    <p:animEffect transition="in" filter="dissolve">
                                      <p:cBhvr>
                                        <p:cTn id="33"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CB1.jpg">
            <a:extLst>
              <a:ext uri="{FF2B5EF4-FFF2-40B4-BE49-F238E27FC236}">
                <a16:creationId xmlns:a16="http://schemas.microsoft.com/office/drawing/2014/main" id="{734D163B-4835-9F49-8754-6916FABE21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4131" y="1859618"/>
            <a:ext cx="9354406" cy="3574822"/>
          </a:xfrm>
          <a:prstGeom prst="rect">
            <a:avLst/>
          </a:prstGeom>
        </p:spPr>
      </p:pic>
      <p:sp>
        <p:nvSpPr>
          <p:cNvPr id="4" name="Title 3"/>
          <p:cNvSpPr>
            <a:spLocks noGrp="1"/>
          </p:cNvSpPr>
          <p:nvPr>
            <p:ph type="title"/>
          </p:nvPr>
        </p:nvSpPr>
        <p:spPr/>
        <p:txBody>
          <a:bodyPr/>
          <a:lstStyle/>
          <a:p>
            <a:r>
              <a:rPr lang="en-US" dirty="0"/>
              <a:t>Process Scope Model puts the detail into context</a:t>
            </a:r>
          </a:p>
        </p:txBody>
      </p:sp>
      <p:pic>
        <p:nvPicPr>
          <p:cNvPr id="2" name="Picture 1" descr="@@ECB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4131" y="1825481"/>
            <a:ext cx="9354406" cy="4852778"/>
          </a:xfrm>
          <a:prstGeom prst="rect">
            <a:avLst/>
          </a:prstGeom>
        </p:spPr>
      </p:pic>
      <p:sp>
        <p:nvSpPr>
          <p:cNvPr id="5" name="Rectangle 3"/>
          <p:cNvSpPr txBox="1">
            <a:spLocks noChangeArrowheads="1"/>
          </p:cNvSpPr>
          <p:nvPr/>
        </p:nvSpPr>
        <p:spPr>
          <a:xfrm>
            <a:off x="1408480" y="692419"/>
            <a:ext cx="9843100" cy="835110"/>
          </a:xfrm>
          <a:prstGeom prst="rect">
            <a:avLst/>
          </a:prstGeom>
        </p:spPr>
        <p:txBody>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eaLnBrk="1" hangingPunct="1">
              <a:buClr>
                <a:srgbClr val="000000"/>
              </a:buClr>
              <a:buNone/>
              <a:defRPr/>
            </a:pPr>
            <a:r>
              <a:rPr lang="en-CA" sz="2200" dirty="0">
                <a:solidFill>
                  <a:srgbClr val="000000"/>
                </a:solidFill>
                <a:latin typeface="Arial" charset="0"/>
              </a:rPr>
              <a:t>One of the clients had a great idea – </a:t>
            </a:r>
            <a:br>
              <a:rPr lang="en-CA" sz="2200" dirty="0">
                <a:solidFill>
                  <a:srgbClr val="000000"/>
                </a:solidFill>
                <a:latin typeface="Arial" charset="0"/>
              </a:rPr>
            </a:br>
            <a:r>
              <a:rPr lang="en-CA" sz="2200" dirty="0">
                <a:solidFill>
                  <a:srgbClr val="000000"/>
                </a:solidFill>
                <a:latin typeface="Arial" charset="0"/>
              </a:rPr>
              <a:t>overlay the phases from the </a:t>
            </a:r>
            <a:r>
              <a:rPr lang="en-CA" sz="2200" i="1" dirty="0">
                <a:solidFill>
                  <a:srgbClr val="000000"/>
                </a:solidFill>
                <a:latin typeface="Arial" charset="0"/>
              </a:rPr>
              <a:t>Process</a:t>
            </a:r>
            <a:r>
              <a:rPr lang="en-CA" sz="2200" dirty="0">
                <a:solidFill>
                  <a:srgbClr val="000000"/>
                </a:solidFill>
                <a:latin typeface="Arial" charset="0"/>
              </a:rPr>
              <a:t> </a:t>
            </a:r>
            <a:r>
              <a:rPr lang="en-CA" sz="2200" i="1" dirty="0">
                <a:solidFill>
                  <a:srgbClr val="000000"/>
                </a:solidFill>
                <a:latin typeface="Arial" charset="0"/>
              </a:rPr>
              <a:t>Scope Model </a:t>
            </a:r>
            <a:r>
              <a:rPr lang="en-CA" sz="2200" dirty="0">
                <a:solidFill>
                  <a:srgbClr val="000000"/>
                </a:solidFill>
                <a:latin typeface="Arial" charset="0"/>
              </a:rPr>
              <a:t>on the </a:t>
            </a:r>
            <a:r>
              <a:rPr lang="en-CA" sz="2200" i="1" dirty="0">
                <a:solidFill>
                  <a:srgbClr val="000000"/>
                </a:solidFill>
                <a:latin typeface="Arial" charset="0"/>
              </a:rPr>
              <a:t>Workflow Model.</a:t>
            </a:r>
          </a:p>
          <a:p>
            <a:pPr marL="0" indent="0" eaLnBrk="1" hangingPunct="1">
              <a:buClr>
                <a:srgbClr val="000000"/>
              </a:buClr>
              <a:buNone/>
              <a:defRPr/>
            </a:pPr>
            <a:r>
              <a:rPr lang="en-CA" sz="2200" i="1" dirty="0">
                <a:solidFill>
                  <a:srgbClr val="000000"/>
                </a:solidFill>
                <a:latin typeface="Arial" charset="0"/>
              </a:rPr>
              <a:t>90+ % of the process is activities the customer dislikes or doesn't care about!</a:t>
            </a:r>
            <a:endParaRPr lang="en-US" sz="2200" dirty="0">
              <a:solidFill>
                <a:srgbClr val="000000"/>
              </a:solidFill>
              <a:latin typeface="Arial" charset="0"/>
            </a:endParaRPr>
          </a:p>
        </p:txBody>
      </p:sp>
      <p:sp>
        <p:nvSpPr>
          <p:cNvPr id="6" name="AutoShape 12">
            <a:extLst>
              <a:ext uri="{FF2B5EF4-FFF2-40B4-BE49-F238E27FC236}">
                <a16:creationId xmlns:a16="http://schemas.microsoft.com/office/drawing/2014/main" id="{08BCE9C1-F06A-E240-8EB8-F28AE2B8D392}"/>
              </a:ext>
            </a:extLst>
          </p:cNvPr>
          <p:cNvSpPr>
            <a:spLocks noChangeArrowheads="1"/>
          </p:cNvSpPr>
          <p:nvPr/>
        </p:nvSpPr>
        <p:spPr bwMode="auto">
          <a:xfrm>
            <a:off x="3241859" y="1998959"/>
            <a:ext cx="830168"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algn="ctr" eaLnBrk="1" hangingPunct="1">
              <a:lnSpc>
                <a:spcPct val="100000"/>
              </a:lnSpc>
              <a:spcBef>
                <a:spcPct val="0"/>
              </a:spcBef>
              <a:buClrTx/>
              <a:buFontTx/>
              <a:buNone/>
            </a:pPr>
            <a:r>
              <a:rPr lang="en-US" sz="1000" dirty="0">
                <a:solidFill>
                  <a:srgbClr val="000000"/>
                </a:solidFill>
                <a:latin typeface="Arial" pitchFamily="34" charset="0"/>
                <a:ea typeface="ＭＳ Ｐゴシック"/>
                <a:cs typeface="Arial" pitchFamily="34" charset="0"/>
              </a:rPr>
              <a:t>Validate</a:t>
            </a:r>
            <a:br>
              <a:rPr lang="en-US" sz="1000" dirty="0">
                <a:solidFill>
                  <a:srgbClr val="000000"/>
                </a:solidFill>
                <a:latin typeface="Arial" pitchFamily="34" charset="0"/>
                <a:ea typeface="ＭＳ Ｐゴシック"/>
                <a:cs typeface="Arial" pitchFamily="34" charset="0"/>
              </a:rPr>
            </a:br>
            <a:r>
              <a:rPr lang="en-US" sz="1000" dirty="0">
                <a:solidFill>
                  <a:srgbClr val="000000"/>
                </a:solidFill>
                <a:latin typeface="Arial" pitchFamily="34" charset="0"/>
                <a:ea typeface="ＭＳ Ｐゴシック"/>
                <a:cs typeface="Arial" pitchFamily="34" charset="0"/>
              </a:rPr>
              <a:t>Publication Request</a:t>
            </a:r>
          </a:p>
        </p:txBody>
      </p:sp>
      <p:sp>
        <p:nvSpPr>
          <p:cNvPr id="7" name="AutoShape 14">
            <a:extLst>
              <a:ext uri="{FF2B5EF4-FFF2-40B4-BE49-F238E27FC236}">
                <a16:creationId xmlns:a16="http://schemas.microsoft.com/office/drawing/2014/main" id="{04E6CD3D-0F45-2248-BA30-F231157D9D40}"/>
              </a:ext>
            </a:extLst>
          </p:cNvPr>
          <p:cNvSpPr>
            <a:spLocks noChangeArrowheads="1"/>
          </p:cNvSpPr>
          <p:nvPr/>
        </p:nvSpPr>
        <p:spPr bwMode="auto">
          <a:xfrm>
            <a:off x="5392924" y="2000562"/>
            <a:ext cx="804679" cy="763495"/>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algn="ctr" eaLnBrk="1" hangingPunct="1">
              <a:lnSpc>
                <a:spcPct val="100000"/>
              </a:lnSpc>
              <a:spcBef>
                <a:spcPct val="0"/>
              </a:spcBef>
              <a:buClrTx/>
              <a:buFontTx/>
              <a:buNone/>
            </a:pPr>
            <a:r>
              <a:rPr lang="en-US" sz="1000" dirty="0">
                <a:solidFill>
                  <a:srgbClr val="000000"/>
                </a:solidFill>
                <a:latin typeface="Arial" pitchFamily="34" charset="0"/>
                <a:ea typeface="ＭＳ Ｐゴシック"/>
                <a:cs typeface="Arial" pitchFamily="34" charset="0"/>
              </a:rPr>
              <a:t>Place Publication Order</a:t>
            </a:r>
          </a:p>
        </p:txBody>
      </p:sp>
      <p:sp>
        <p:nvSpPr>
          <p:cNvPr id="8" name="AutoShape 15">
            <a:extLst>
              <a:ext uri="{FF2B5EF4-FFF2-40B4-BE49-F238E27FC236}">
                <a16:creationId xmlns:a16="http://schemas.microsoft.com/office/drawing/2014/main" id="{C497777C-1953-3640-90BC-23EF0653ABF2}"/>
              </a:ext>
            </a:extLst>
          </p:cNvPr>
          <p:cNvSpPr>
            <a:spLocks noChangeArrowheads="1"/>
          </p:cNvSpPr>
          <p:nvPr/>
        </p:nvSpPr>
        <p:spPr bwMode="auto">
          <a:xfrm>
            <a:off x="5392924" y="2919107"/>
            <a:ext cx="804679"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algn="ctr" eaLnBrk="1" hangingPunct="1">
              <a:lnSpc>
                <a:spcPct val="100000"/>
              </a:lnSpc>
              <a:spcBef>
                <a:spcPct val="0"/>
              </a:spcBef>
              <a:buClrTx/>
              <a:buFontTx/>
              <a:buNone/>
            </a:pPr>
            <a:r>
              <a:rPr lang="en-US" sz="1000" dirty="0">
                <a:solidFill>
                  <a:srgbClr val="000000"/>
                </a:solidFill>
                <a:latin typeface="Arial" pitchFamily="34" charset="0"/>
                <a:ea typeface="ＭＳ Ｐゴシック"/>
                <a:cs typeface="Arial" pitchFamily="34" charset="0"/>
              </a:rPr>
              <a:t>Receive</a:t>
            </a:r>
            <a:br>
              <a:rPr lang="en-US" sz="1000" dirty="0">
                <a:solidFill>
                  <a:srgbClr val="000000"/>
                </a:solidFill>
                <a:latin typeface="Arial" pitchFamily="34" charset="0"/>
                <a:ea typeface="ＭＳ Ｐゴシック"/>
                <a:cs typeface="Arial" pitchFamily="34" charset="0"/>
              </a:rPr>
            </a:br>
            <a:r>
              <a:rPr lang="en-US" sz="1000" dirty="0">
                <a:solidFill>
                  <a:srgbClr val="000000"/>
                </a:solidFill>
                <a:latin typeface="Arial" pitchFamily="34" charset="0"/>
                <a:ea typeface="ＭＳ Ｐゴシック"/>
                <a:cs typeface="Arial" pitchFamily="34" charset="0"/>
              </a:rPr>
              <a:t>Publication</a:t>
            </a:r>
          </a:p>
        </p:txBody>
      </p:sp>
      <p:sp>
        <p:nvSpPr>
          <p:cNvPr id="9" name="AutoShape 16">
            <a:extLst>
              <a:ext uri="{FF2B5EF4-FFF2-40B4-BE49-F238E27FC236}">
                <a16:creationId xmlns:a16="http://schemas.microsoft.com/office/drawing/2014/main" id="{ACF491A6-9F60-9840-8033-4AD2A4A90927}"/>
              </a:ext>
            </a:extLst>
          </p:cNvPr>
          <p:cNvSpPr>
            <a:spLocks noChangeArrowheads="1"/>
          </p:cNvSpPr>
          <p:nvPr/>
        </p:nvSpPr>
        <p:spPr bwMode="auto">
          <a:xfrm>
            <a:off x="9788830" y="2002431"/>
            <a:ext cx="80468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algn="ctr" eaLnBrk="1" hangingPunct="1">
              <a:lnSpc>
                <a:spcPct val="100000"/>
              </a:lnSpc>
              <a:spcBef>
                <a:spcPct val="0"/>
              </a:spcBef>
              <a:buClrTx/>
              <a:buFontTx/>
              <a:buNone/>
            </a:pPr>
            <a:r>
              <a:rPr lang="en-US" sz="1000" dirty="0">
                <a:solidFill>
                  <a:srgbClr val="000000"/>
                </a:solidFill>
                <a:latin typeface="Arial" pitchFamily="34" charset="0"/>
                <a:ea typeface="ＭＳ Ｐゴシック"/>
                <a:cs typeface="Arial" pitchFamily="34" charset="0"/>
              </a:rPr>
              <a:t>Make Publication Available</a:t>
            </a:r>
          </a:p>
        </p:txBody>
      </p:sp>
      <p:sp>
        <p:nvSpPr>
          <p:cNvPr id="10" name="AutoShape 17">
            <a:extLst>
              <a:ext uri="{FF2B5EF4-FFF2-40B4-BE49-F238E27FC236}">
                <a16:creationId xmlns:a16="http://schemas.microsoft.com/office/drawing/2014/main" id="{9178F25C-6880-0C43-96F8-493D749CF751}"/>
              </a:ext>
            </a:extLst>
          </p:cNvPr>
          <p:cNvSpPr>
            <a:spLocks noChangeArrowheads="1"/>
          </p:cNvSpPr>
          <p:nvPr/>
        </p:nvSpPr>
        <p:spPr bwMode="auto">
          <a:xfrm>
            <a:off x="7166756" y="2016718"/>
            <a:ext cx="1174713"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algn="ctr" eaLnBrk="1" hangingPunct="1">
              <a:lnSpc>
                <a:spcPct val="100000"/>
              </a:lnSpc>
              <a:spcBef>
                <a:spcPct val="0"/>
              </a:spcBef>
              <a:buClrTx/>
              <a:buFontTx/>
              <a:buNone/>
            </a:pPr>
            <a:r>
              <a:rPr lang="en-US" sz="1000" dirty="0">
                <a:solidFill>
                  <a:srgbClr val="000000"/>
                </a:solidFill>
                <a:latin typeface="Arial" pitchFamily="34" charset="0"/>
                <a:ea typeface="ＭＳ Ｐゴシック"/>
                <a:cs typeface="Arial" pitchFamily="34" charset="0"/>
              </a:rPr>
              <a:t>Generate Publication Metadata</a:t>
            </a:r>
          </a:p>
        </p:txBody>
      </p:sp>
      <p:sp>
        <p:nvSpPr>
          <p:cNvPr id="12" name="Rectangle 6">
            <a:extLst>
              <a:ext uri="{FF2B5EF4-FFF2-40B4-BE49-F238E27FC236}">
                <a16:creationId xmlns:a16="http://schemas.microsoft.com/office/drawing/2014/main" id="{2FAE905C-C042-DC47-B8A4-22D81CE09A7B}"/>
              </a:ext>
            </a:extLst>
          </p:cNvPr>
          <p:cNvSpPr>
            <a:spLocks noChangeArrowheads="1"/>
          </p:cNvSpPr>
          <p:nvPr/>
        </p:nvSpPr>
        <p:spPr bwMode="auto">
          <a:xfrm rot="20381590">
            <a:off x="1991914" y="3342635"/>
            <a:ext cx="2742904" cy="798680"/>
          </a:xfrm>
          <a:prstGeom prst="rect">
            <a:avLst/>
          </a:prstGeom>
          <a:solidFill>
            <a:srgbClr val="CDFFFF"/>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ea typeface="+mn-ea"/>
                <a:cs typeface="Arial" pitchFamily="34" charset="0"/>
              </a:rPr>
              <a:t>In most cases, </a:t>
            </a:r>
            <a:br>
              <a:rPr kumimoji="1" lang="en-US" i="1" dirty="0">
                <a:solidFill>
                  <a:srgbClr val="000000"/>
                </a:solidFill>
                <a:latin typeface="Arial" pitchFamily="34" charset="0"/>
                <a:ea typeface="+mn-ea"/>
                <a:cs typeface="Arial" pitchFamily="34" charset="0"/>
              </a:rPr>
            </a:br>
            <a:r>
              <a:rPr kumimoji="1" lang="en-US" i="1" dirty="0">
                <a:solidFill>
                  <a:srgbClr val="000000"/>
                </a:solidFill>
                <a:latin typeface="Arial" pitchFamily="34" charset="0"/>
                <a:ea typeface="+mn-ea"/>
                <a:cs typeface="Arial" pitchFamily="34" charset="0"/>
              </a:rPr>
              <a:t>far too much time and effort on validation...</a:t>
            </a:r>
          </a:p>
        </p:txBody>
      </p:sp>
      <p:sp>
        <p:nvSpPr>
          <p:cNvPr id="13" name="Rectangle 6">
            <a:extLst>
              <a:ext uri="{FF2B5EF4-FFF2-40B4-BE49-F238E27FC236}">
                <a16:creationId xmlns:a16="http://schemas.microsoft.com/office/drawing/2014/main" id="{CB243353-8336-D84C-8EE3-E494DADB1C95}"/>
              </a:ext>
            </a:extLst>
          </p:cNvPr>
          <p:cNvSpPr>
            <a:spLocks noChangeArrowheads="1"/>
          </p:cNvSpPr>
          <p:nvPr/>
        </p:nvSpPr>
        <p:spPr bwMode="auto">
          <a:xfrm rot="20381590">
            <a:off x="6657046" y="3173508"/>
            <a:ext cx="2742904" cy="798680"/>
          </a:xfrm>
          <a:prstGeom prst="rect">
            <a:avLst/>
          </a:prstGeom>
          <a:solidFill>
            <a:srgbClr val="CDFFFF"/>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ea typeface="+mn-ea"/>
                <a:cs typeface="Arial" pitchFamily="34" charset="0"/>
              </a:rPr>
              <a:t>No need to do this before making publication available…</a:t>
            </a:r>
          </a:p>
        </p:txBody>
      </p:sp>
      <p:sp>
        <p:nvSpPr>
          <p:cNvPr id="37" name="Rectangle 6">
            <a:extLst>
              <a:ext uri="{FF2B5EF4-FFF2-40B4-BE49-F238E27FC236}">
                <a16:creationId xmlns:a16="http://schemas.microsoft.com/office/drawing/2014/main" id="{44964D99-3C33-8B4C-99FC-70381E74A14B}"/>
              </a:ext>
            </a:extLst>
          </p:cNvPr>
          <p:cNvSpPr>
            <a:spLocks noChangeArrowheads="1"/>
          </p:cNvSpPr>
          <p:nvPr/>
        </p:nvSpPr>
        <p:spPr bwMode="auto">
          <a:xfrm rot="20381590">
            <a:off x="2636859" y="4084667"/>
            <a:ext cx="2661019" cy="563231"/>
          </a:xfrm>
          <a:prstGeom prst="rect">
            <a:avLst/>
          </a:prstGeom>
          <a:solidFill>
            <a:srgbClr val="CDFFFF"/>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ea typeface="+mn-ea"/>
                <a:cs typeface="Arial" pitchFamily="34" charset="0"/>
              </a:rPr>
              <a:t>…so reduce it greatly</a:t>
            </a:r>
            <a:br>
              <a:rPr kumimoji="1" lang="en-US" i="1" dirty="0">
                <a:solidFill>
                  <a:srgbClr val="000000"/>
                </a:solidFill>
                <a:latin typeface="Arial" pitchFamily="34" charset="0"/>
                <a:ea typeface="+mn-ea"/>
                <a:cs typeface="Arial" pitchFamily="34" charset="0"/>
              </a:rPr>
            </a:br>
            <a:r>
              <a:rPr kumimoji="1" lang="en-US" i="1" dirty="0">
                <a:solidFill>
                  <a:srgbClr val="000000"/>
                </a:solidFill>
                <a:latin typeface="Arial" pitchFamily="34" charset="0"/>
                <a:ea typeface="+mn-ea"/>
                <a:cs typeface="Arial" pitchFamily="34" charset="0"/>
              </a:rPr>
              <a:t>during redesign.</a:t>
            </a:r>
          </a:p>
        </p:txBody>
      </p:sp>
      <p:sp>
        <p:nvSpPr>
          <p:cNvPr id="38" name="Rectangle 37">
            <a:extLst>
              <a:ext uri="{FF2B5EF4-FFF2-40B4-BE49-F238E27FC236}">
                <a16:creationId xmlns:a16="http://schemas.microsoft.com/office/drawing/2014/main" id="{EB5D7019-B62A-9342-B457-035692E77A79}"/>
              </a:ext>
            </a:extLst>
          </p:cNvPr>
          <p:cNvSpPr/>
          <p:nvPr/>
        </p:nvSpPr>
        <p:spPr>
          <a:xfrm>
            <a:off x="2262779" y="5185730"/>
            <a:ext cx="9312518" cy="1339406"/>
          </a:xfrm>
          <a:prstGeom prst="rect">
            <a:avLst/>
          </a:prstGeom>
          <a:solidFill>
            <a:srgbClr val="CDFFFF"/>
          </a:solidFill>
        </p:spPr>
        <p:txBody>
          <a:bodyPr wrap="square">
            <a:spAutoFit/>
          </a:bodyPr>
          <a:lstStyle/>
          <a:p>
            <a:pPr marL="12700" indent="-12700">
              <a:lnSpc>
                <a:spcPct val="115000"/>
              </a:lnSpc>
            </a:pPr>
            <a:r>
              <a:rPr lang="en-US" dirty="0">
                <a:solidFill>
                  <a:srgbClr val="000000"/>
                </a:solidFill>
                <a:latin typeface="Arial"/>
                <a:ea typeface="Times New Roman"/>
                <a:cs typeface="Arial"/>
              </a:rPr>
              <a:t>Client comments:</a:t>
            </a:r>
          </a:p>
          <a:p>
            <a:pPr marL="342900" indent="-342900">
              <a:lnSpc>
                <a:spcPct val="115000"/>
              </a:lnSpc>
              <a:buFont typeface="Arial" panose="020B0604020202020204" pitchFamily="34" charset="0"/>
              <a:buChar char="•"/>
            </a:pPr>
            <a:r>
              <a:rPr lang="en-US" i="1" dirty="0">
                <a:solidFill>
                  <a:srgbClr val="000000"/>
                </a:solidFill>
                <a:latin typeface="Arial"/>
                <a:ea typeface="Times New Roman"/>
                <a:cs typeface="Arial"/>
              </a:rPr>
              <a:t>The </a:t>
            </a:r>
            <a:r>
              <a:rPr lang="en-CA" i="1" dirty="0">
                <a:solidFill>
                  <a:srgbClr val="000000"/>
                </a:solidFill>
                <a:latin typeface="Arial"/>
                <a:ea typeface="Times New Roman"/>
                <a:cs typeface="Arial"/>
              </a:rPr>
              <a:t>steps we went through and starting at the high level “opened up our minds.”</a:t>
            </a:r>
          </a:p>
          <a:p>
            <a:pPr marL="342900" indent="-342900">
              <a:lnSpc>
                <a:spcPct val="115000"/>
              </a:lnSpc>
              <a:buFont typeface="Arial" panose="020B0604020202020204" pitchFamily="34" charset="0"/>
              <a:buChar char="•"/>
            </a:pPr>
            <a:r>
              <a:rPr lang="en-CA" i="1" dirty="0">
                <a:solidFill>
                  <a:srgbClr val="000000"/>
                </a:solidFill>
                <a:latin typeface="Arial"/>
                <a:ea typeface="Times New Roman"/>
                <a:cs typeface="Arial"/>
              </a:rPr>
              <a:t>Pulling back to the high level (Scope Model) enabled us to make the progress we did.</a:t>
            </a:r>
          </a:p>
          <a:p>
            <a:pPr marL="342900" indent="-342900">
              <a:lnSpc>
                <a:spcPct val="115000"/>
              </a:lnSpc>
              <a:buFont typeface="Arial" panose="020B0604020202020204" pitchFamily="34" charset="0"/>
              <a:buChar char="•"/>
            </a:pPr>
            <a:r>
              <a:rPr lang="en-CA" i="1" dirty="0">
                <a:solidFill>
                  <a:srgbClr val="000000"/>
                </a:solidFill>
                <a:latin typeface="Arial"/>
                <a:ea typeface="Times New Roman"/>
                <a:cs typeface="Arial"/>
              </a:rPr>
              <a:t>Without high level, it’s easy to get into the weeds.</a:t>
            </a:r>
          </a:p>
        </p:txBody>
      </p:sp>
      <p:sp>
        <p:nvSpPr>
          <p:cNvPr id="39" name="Rectangle 6">
            <a:extLst>
              <a:ext uri="{FF2B5EF4-FFF2-40B4-BE49-F238E27FC236}">
                <a16:creationId xmlns:a16="http://schemas.microsoft.com/office/drawing/2014/main" id="{AB980F1D-FE33-CB49-AB30-589ADF3964A8}"/>
              </a:ext>
            </a:extLst>
          </p:cNvPr>
          <p:cNvSpPr>
            <a:spLocks noChangeArrowheads="1"/>
          </p:cNvSpPr>
          <p:nvPr/>
        </p:nvSpPr>
        <p:spPr bwMode="auto">
          <a:xfrm rot="20381590">
            <a:off x="7381674" y="3880300"/>
            <a:ext cx="2661019" cy="563231"/>
          </a:xfrm>
          <a:prstGeom prst="rect">
            <a:avLst/>
          </a:prstGeom>
          <a:solidFill>
            <a:srgbClr val="CDFFFF"/>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ea typeface="+mn-ea"/>
                <a:cs typeface="Arial" pitchFamily="34" charset="0"/>
              </a:rPr>
              <a:t>…so Make Publication Available earlier</a:t>
            </a:r>
          </a:p>
        </p:txBody>
      </p:sp>
    </p:spTree>
    <p:extLst>
      <p:ext uri="{BB962C8B-B14F-4D97-AF65-F5344CB8AC3E}">
        <p14:creationId xmlns:p14="http://schemas.microsoft.com/office/powerpoint/2010/main" val="2291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dissolv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tgtEl>
                                          <p:spTgt spid="1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dissolve">
                                      <p:cBhvr>
                                        <p:cTn id="49" dur="500"/>
                                        <p:tgtEl>
                                          <p:spTgt spid="39"/>
                                        </p:tgtEl>
                                      </p:cBhvr>
                                    </p:animEffect>
                                  </p:childTnLst>
                                </p:cTn>
                              </p:par>
                            </p:childTnLst>
                          </p:cTn>
                        </p:par>
                        <p:par>
                          <p:cTn id="50" fill="hold">
                            <p:stCondLst>
                              <p:cond delay="500"/>
                            </p:stCondLst>
                            <p:childTnLst>
                              <p:par>
                                <p:cTn id="51" presetID="0" presetClass="path" presetSubtype="0" accel="50000" decel="50000" fill="hold" grpId="1" nodeType="afterEffect">
                                  <p:stCondLst>
                                    <p:cond delay="0"/>
                                  </p:stCondLst>
                                  <p:childTnLst>
                                    <p:animMotion origin="layout" path="M 2.70833E-6 -7.40741E-7 L -0.28685 0.00139 " pathEditMode="relative" rAng="0" ptsTypes="AA">
                                      <p:cBhvr>
                                        <p:cTn id="52" dur="3000" fill="hold"/>
                                        <p:tgtEl>
                                          <p:spTgt spid="9"/>
                                        </p:tgtEl>
                                        <p:attrNameLst>
                                          <p:attrName>ppt_x</p:attrName>
                                          <p:attrName>ppt_y</p:attrName>
                                        </p:attrNameLst>
                                      </p:cBhvr>
                                      <p:rCtr x="-14349" y="69"/>
                                    </p:animMotion>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dissolv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9" grpId="1" animBg="1"/>
      <p:bldP spid="10" grpId="0" animBg="1"/>
      <p:bldP spid="12" grpId="0" animBg="1"/>
      <p:bldP spid="13" grpId="0" animBg="1"/>
      <p:bldP spid="37" grpId="0" animBg="1"/>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9"/>
          <p:cNvSpPr>
            <a:spLocks noGrp="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eaLnBrk="1" hangingPunct="1"/>
            <a:r>
              <a:rPr lang="en-US" sz="3400"/>
              <a:t>Success with SAP implementation</a:t>
            </a:r>
          </a:p>
        </p:txBody>
      </p:sp>
      <p:sp>
        <p:nvSpPr>
          <p:cNvPr id="122889" name="Rectangle 21"/>
          <p:cNvSpPr>
            <a:spLocks noChangeArrowheads="1"/>
          </p:cNvSpPr>
          <p:nvPr/>
        </p:nvSpPr>
        <p:spPr bwMode="auto">
          <a:xfrm rot="-1931744">
            <a:off x="4419776" y="3422864"/>
            <a:ext cx="2994025" cy="415498"/>
          </a:xfrm>
          <a:prstGeom prst="rect">
            <a:avLst/>
          </a:prstGeom>
          <a:solidFill>
            <a:srgbClr val="FFFF00"/>
          </a:solidFill>
          <a:ln>
            <a:noFill/>
          </a:ln>
          <a:extLst>
            <a:ext uri="{91240B29-F687-4f45-9708-019B960494DF}">
              <a14:hiddenLine xmlns:a14="http://schemas.microsoft.com/office/drawing/2010/main" xmlns="" w="12700" cap="rnd">
                <a:solidFill>
                  <a:srgbClr val="000000"/>
                </a:solidFill>
                <a:prstDash val="sysDot"/>
                <a:miter lim="800000"/>
                <a:headEnd type="none" w="sm" len="sm"/>
                <a:tailEnd type="none" w="sm" len="sm"/>
              </a14:hiddenLine>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sz="2400" i="1">
                <a:latin typeface="Calibri" pitchFamily="34" charset="0"/>
              </a:rPr>
              <a:t>Guess the line or curve</a:t>
            </a:r>
          </a:p>
        </p:txBody>
      </p:sp>
      <p:sp>
        <p:nvSpPr>
          <p:cNvPr id="13" name="Slide Number Placeholder 12"/>
          <p:cNvSpPr txBox="1">
            <a:spLocks noGrp="1"/>
          </p:cNvSpPr>
          <p:nvPr/>
        </p:nvSpPr>
        <p:spPr>
          <a:xfrm>
            <a:off x="9856788" y="6473825"/>
            <a:ext cx="735012" cy="304800"/>
          </a:xfrm>
          <a:prstGeom prst="rect">
            <a:avLst/>
          </a:prstGeom>
          <a:noFill/>
        </p:spPr>
        <p:txBody>
          <a:bodyPr anchor="ctr"/>
          <a:lstStyle/>
          <a:p>
            <a:pPr algn="r">
              <a:defRPr/>
            </a:pPr>
            <a:fld id="{C95A1E1E-F261-4E38-8161-D8970811F3FC}" type="slidenum">
              <a:rPr lang="en-US" sz="1000"/>
              <a:pPr algn="r">
                <a:defRPr/>
              </a:pPr>
              <a:t>21</a:t>
            </a:fld>
            <a:endParaRPr lang="en-US" sz="1000" dirty="0"/>
          </a:p>
        </p:txBody>
      </p:sp>
      <p:sp>
        <p:nvSpPr>
          <p:cNvPr id="40965" name="Line 5"/>
          <p:cNvSpPr>
            <a:spLocks noChangeShapeType="1"/>
          </p:cNvSpPr>
          <p:nvPr/>
        </p:nvSpPr>
        <p:spPr bwMode="auto">
          <a:xfrm>
            <a:off x="2601917" y="5448300"/>
            <a:ext cx="709453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40966" name="Line 6"/>
          <p:cNvSpPr>
            <a:spLocks noChangeShapeType="1"/>
          </p:cNvSpPr>
          <p:nvPr/>
        </p:nvSpPr>
        <p:spPr bwMode="auto">
          <a:xfrm rot="-5400000">
            <a:off x="542925" y="3384550"/>
            <a:ext cx="4114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1990663" name="Rectangle 7"/>
          <p:cNvSpPr>
            <a:spLocks noChangeArrowheads="1"/>
          </p:cNvSpPr>
          <p:nvPr/>
        </p:nvSpPr>
        <p:spPr bwMode="auto">
          <a:xfrm>
            <a:off x="3430594" y="5865814"/>
            <a:ext cx="6299200" cy="415498"/>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sz="2400" i="1" dirty="0"/>
              <a:t>Success (ROI, etc.) ranked from 1 - 10</a:t>
            </a:r>
          </a:p>
        </p:txBody>
      </p:sp>
      <p:sp>
        <p:nvSpPr>
          <p:cNvPr id="1990664" name="Rectangle 8"/>
          <p:cNvSpPr>
            <a:spLocks noChangeArrowheads="1"/>
          </p:cNvSpPr>
          <p:nvPr/>
        </p:nvSpPr>
        <p:spPr bwMode="auto">
          <a:xfrm>
            <a:off x="2398245" y="5445126"/>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i="1" dirty="0"/>
              <a:t>1</a:t>
            </a:r>
          </a:p>
        </p:txBody>
      </p:sp>
      <p:sp>
        <p:nvSpPr>
          <p:cNvPr id="1990666" name="Rectangle 10"/>
          <p:cNvSpPr>
            <a:spLocks noChangeArrowheads="1"/>
          </p:cNvSpPr>
          <p:nvPr/>
        </p:nvSpPr>
        <p:spPr bwMode="auto">
          <a:xfrm>
            <a:off x="9336531" y="5445126"/>
            <a:ext cx="44435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i="1"/>
              <a:t>10</a:t>
            </a:r>
          </a:p>
        </p:txBody>
      </p:sp>
      <p:sp>
        <p:nvSpPr>
          <p:cNvPr id="1990667" name="Rectangle 11"/>
          <p:cNvSpPr>
            <a:spLocks noChangeArrowheads="1"/>
          </p:cNvSpPr>
          <p:nvPr/>
        </p:nvSpPr>
        <p:spPr bwMode="auto">
          <a:xfrm rot="-5400000">
            <a:off x="479435" y="3221255"/>
            <a:ext cx="3267075" cy="415498"/>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sz="2400" i="1"/>
              <a:t>Number of enterprises</a:t>
            </a:r>
          </a:p>
        </p:txBody>
      </p:sp>
      <p:sp>
        <p:nvSpPr>
          <p:cNvPr id="40972" name="Rectangle 12"/>
          <p:cNvSpPr>
            <a:spLocks noChangeArrowheads="1"/>
          </p:cNvSpPr>
          <p:nvPr/>
        </p:nvSpPr>
        <p:spPr bwMode="auto">
          <a:xfrm>
            <a:off x="885238" y="826879"/>
            <a:ext cx="96327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lnSpc>
                <a:spcPct val="100000"/>
              </a:lnSpc>
              <a:spcBef>
                <a:spcPct val="20000"/>
              </a:spcBef>
              <a:buClrTx/>
              <a:buFontTx/>
              <a:buNone/>
            </a:pPr>
            <a:r>
              <a:rPr lang="en-US" sz="2400" dirty="0">
                <a:latin typeface="Arial" panose="020B0604020202020204" pitchFamily="34" charset="0"/>
                <a:cs typeface="Arial" panose="020B0604020202020204" pitchFamily="34" charset="0"/>
              </a:rPr>
              <a:t>Hammer plotted the number of companies for each “success” ranking</a:t>
            </a:r>
          </a:p>
        </p:txBody>
      </p:sp>
      <p:sp>
        <p:nvSpPr>
          <p:cNvPr id="14" name="Rectangle 10"/>
          <p:cNvSpPr>
            <a:spLocks noChangeArrowheads="1"/>
          </p:cNvSpPr>
          <p:nvPr/>
        </p:nvSpPr>
        <p:spPr bwMode="auto">
          <a:xfrm>
            <a:off x="5969563" y="5330826"/>
            <a:ext cx="3032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dirty="0"/>
              <a:t>|</a:t>
            </a:r>
          </a:p>
        </p:txBody>
      </p:sp>
      <p:sp>
        <p:nvSpPr>
          <p:cNvPr id="15" name="Rectangle 10"/>
          <p:cNvSpPr>
            <a:spLocks noChangeArrowheads="1"/>
          </p:cNvSpPr>
          <p:nvPr/>
        </p:nvSpPr>
        <p:spPr bwMode="auto">
          <a:xfrm>
            <a:off x="4179370" y="5445125"/>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buClr>
                <a:srgbClr val="000000"/>
              </a:buClr>
              <a:buFontTx/>
              <a:buNone/>
            </a:pPr>
            <a:r>
              <a:rPr lang="en-US" sz="2000" i="1" dirty="0">
                <a:solidFill>
                  <a:srgbClr val="000000"/>
                </a:solidFill>
              </a:rPr>
              <a:t>3</a:t>
            </a:r>
          </a:p>
        </p:txBody>
      </p:sp>
      <p:sp>
        <p:nvSpPr>
          <p:cNvPr id="16" name="Rectangle 10"/>
          <p:cNvSpPr>
            <a:spLocks noChangeArrowheads="1"/>
          </p:cNvSpPr>
          <p:nvPr/>
        </p:nvSpPr>
        <p:spPr bwMode="auto">
          <a:xfrm>
            <a:off x="7727554" y="5450293"/>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buClr>
                <a:srgbClr val="000000"/>
              </a:buClr>
              <a:buFontTx/>
              <a:buNone/>
            </a:pPr>
            <a:r>
              <a:rPr lang="en-US" sz="2000" i="1" dirty="0">
                <a:solidFill>
                  <a:srgbClr val="000000"/>
                </a:solidFill>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90664"/>
                                        </p:tgtEl>
                                        <p:attrNameLst>
                                          <p:attrName>style.visibility</p:attrName>
                                        </p:attrNameLst>
                                      </p:cBhvr>
                                      <p:to>
                                        <p:strVal val="visible"/>
                                      </p:to>
                                    </p:set>
                                    <p:animEffect transition="in" filter="dissolve">
                                      <p:cBhvr>
                                        <p:cTn id="7" dur="500"/>
                                        <p:tgtEl>
                                          <p:spTgt spid="199066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90666"/>
                                        </p:tgtEl>
                                        <p:attrNameLst>
                                          <p:attrName>style.visibility</p:attrName>
                                        </p:attrNameLst>
                                      </p:cBhvr>
                                      <p:to>
                                        <p:strVal val="visible"/>
                                      </p:to>
                                    </p:set>
                                    <p:animEffect transition="in" filter="dissolve">
                                      <p:cBhvr>
                                        <p:cTn id="10" dur="500"/>
                                        <p:tgtEl>
                                          <p:spTgt spid="199066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90663"/>
                                        </p:tgtEl>
                                        <p:attrNameLst>
                                          <p:attrName>style.visibility</p:attrName>
                                        </p:attrNameLst>
                                      </p:cBhvr>
                                      <p:to>
                                        <p:strVal val="visible"/>
                                      </p:to>
                                    </p:set>
                                    <p:animEffect transition="in" filter="dissolve">
                                      <p:cBhvr>
                                        <p:cTn id="13" dur="500"/>
                                        <p:tgtEl>
                                          <p:spTgt spid="19906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90667"/>
                                        </p:tgtEl>
                                        <p:attrNameLst>
                                          <p:attrName>style.visibility</p:attrName>
                                        </p:attrNameLst>
                                      </p:cBhvr>
                                      <p:to>
                                        <p:strVal val="visible"/>
                                      </p:to>
                                    </p:set>
                                    <p:animEffect transition="in" filter="dissolve">
                                      <p:cBhvr>
                                        <p:cTn id="18" dur="500"/>
                                        <p:tgtEl>
                                          <p:spTgt spid="199066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2889"/>
                                        </p:tgtEl>
                                        <p:attrNameLst>
                                          <p:attrName>style.visibility</p:attrName>
                                        </p:attrNameLst>
                                      </p:cBhvr>
                                      <p:to>
                                        <p:strVal val="visible"/>
                                      </p:to>
                                    </p:set>
                                    <p:animEffect transition="in" filter="dissolve">
                                      <p:cBhvr>
                                        <p:cTn id="23"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9" grpId="0" animBg="1"/>
      <p:bldP spid="1990663" grpId="0" animBg="1"/>
      <p:bldP spid="1990664" grpId="0"/>
      <p:bldP spid="1990666" grpId="0"/>
      <p:bldP spid="199066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0">
            <a:extLst>
              <a:ext uri="{FF2B5EF4-FFF2-40B4-BE49-F238E27FC236}">
                <a16:creationId xmlns:a16="http://schemas.microsoft.com/office/drawing/2014/main" id="{D7B19B52-8ECB-964D-ACF2-A7574E03AD90}"/>
              </a:ext>
            </a:extLst>
          </p:cNvPr>
          <p:cNvSpPr>
            <a:spLocks noChangeArrowheads="1"/>
          </p:cNvSpPr>
          <p:nvPr/>
        </p:nvSpPr>
        <p:spPr bwMode="auto">
          <a:xfrm>
            <a:off x="4407899" y="4542867"/>
            <a:ext cx="3405621" cy="922379"/>
          </a:xfrm>
          <a:prstGeom prst="flowChartAlternateProcess">
            <a:avLst/>
          </a:prstGeom>
          <a:solidFill>
            <a:srgbClr val="CDFFFF"/>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72000" rIns="72000" anchor="ctr" anchorCtr="0"/>
          <a:lstStyle/>
          <a:p>
            <a:pPr marL="7938" indent="-3175" eaLnBrk="0" hangingPunct="0">
              <a:spcBef>
                <a:spcPct val="0"/>
              </a:spcBef>
            </a:pPr>
            <a:r>
              <a:rPr lang="en-US" dirty="0">
                <a:latin typeface="Arial" panose="020B0604020202020204" pitchFamily="34" charset="0"/>
                <a:cs typeface="Arial" panose="020B0604020202020204" pitchFamily="34" charset="0"/>
              </a:rPr>
              <a:t>Shows the entire, end-to-end process, from trigger to results</a:t>
            </a:r>
          </a:p>
        </p:txBody>
      </p:sp>
      <p:sp>
        <p:nvSpPr>
          <p:cNvPr id="2" name="Title 1">
            <a:extLst>
              <a:ext uri="{FF2B5EF4-FFF2-40B4-BE49-F238E27FC236}">
                <a16:creationId xmlns:a16="http://schemas.microsoft.com/office/drawing/2014/main" id="{CA068420-455A-F446-9C51-2BD38B6062EC}"/>
              </a:ext>
            </a:extLst>
          </p:cNvPr>
          <p:cNvSpPr>
            <a:spLocks noGrp="1"/>
          </p:cNvSpPr>
          <p:nvPr>
            <p:ph type="title"/>
          </p:nvPr>
        </p:nvSpPr>
        <p:spPr/>
        <p:txBody>
          <a:bodyPr/>
          <a:lstStyle/>
          <a:p>
            <a:r>
              <a:rPr lang="en-US" dirty="0"/>
              <a:t>Summary – where we've been, where we're going</a:t>
            </a:r>
          </a:p>
        </p:txBody>
      </p:sp>
      <p:sp>
        <p:nvSpPr>
          <p:cNvPr id="3" name="AutoShape 11">
            <a:extLst>
              <a:ext uri="{FF2B5EF4-FFF2-40B4-BE49-F238E27FC236}">
                <a16:creationId xmlns:a16="http://schemas.microsoft.com/office/drawing/2014/main" id="{916E3EB3-ADDE-974E-916B-DB04562472FD}"/>
              </a:ext>
            </a:extLst>
          </p:cNvPr>
          <p:cNvSpPr>
            <a:spLocks noChangeArrowheads="1"/>
          </p:cNvSpPr>
          <p:nvPr/>
        </p:nvSpPr>
        <p:spPr bwMode="auto">
          <a:xfrm>
            <a:off x="4407900" y="1284319"/>
            <a:ext cx="3405621" cy="917447"/>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72000" rIns="72000" anchor="ctr" anchorCtr="0"/>
          <a:lstStyle/>
          <a:p>
            <a:pPr marL="7938" indent="-3175" eaLnBrk="0" hangingPunct="0">
              <a:lnSpc>
                <a:spcPct val="100000"/>
              </a:lnSpc>
              <a:spcBef>
                <a:spcPct val="0"/>
              </a:spcBef>
              <a:buClrTx/>
              <a:buFontTx/>
              <a:buNone/>
            </a:pPr>
            <a:r>
              <a:rPr lang="en-US" dirty="0">
                <a:latin typeface="Arial" panose="020B0604020202020204" pitchFamily="34" charset="0"/>
                <a:cs typeface="Arial" panose="020B0604020202020204" pitchFamily="34" charset="0"/>
              </a:rPr>
              <a:t>Flow (sequence &amp; dependency) is clearly visible, left to right</a:t>
            </a:r>
          </a:p>
        </p:txBody>
      </p:sp>
      <p:sp>
        <p:nvSpPr>
          <p:cNvPr id="4" name="AutoShape 12">
            <a:extLst>
              <a:ext uri="{FF2B5EF4-FFF2-40B4-BE49-F238E27FC236}">
                <a16:creationId xmlns:a16="http://schemas.microsoft.com/office/drawing/2014/main" id="{6AC18ECC-8233-8645-9C05-968FE94B213A}"/>
              </a:ext>
            </a:extLst>
          </p:cNvPr>
          <p:cNvSpPr>
            <a:spLocks noChangeArrowheads="1"/>
          </p:cNvSpPr>
          <p:nvPr/>
        </p:nvSpPr>
        <p:spPr bwMode="auto">
          <a:xfrm>
            <a:off x="4407901" y="2362222"/>
            <a:ext cx="3405622" cy="922831"/>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72000" rIns="72000" anchor="ctr" anchorCtr="0"/>
          <a:lstStyle/>
          <a:p>
            <a:pPr marL="7938" indent="-7938" eaLnBrk="0" hangingPunct="0">
              <a:spcBef>
                <a:spcPct val="0"/>
              </a:spcBef>
            </a:pPr>
            <a:r>
              <a:rPr lang="en-US" dirty="0">
                <a:latin typeface="Arial" panose="020B0604020202020204" pitchFamily="34" charset="0"/>
                <a:cs typeface="Arial" panose="020B0604020202020204" pitchFamily="34" charset="0"/>
              </a:rPr>
              <a:t>Simple to read – the symbols are mostly boxes and lines</a:t>
            </a:r>
          </a:p>
        </p:txBody>
      </p:sp>
      <p:sp>
        <p:nvSpPr>
          <p:cNvPr id="5" name="AutoShape 10">
            <a:extLst>
              <a:ext uri="{FF2B5EF4-FFF2-40B4-BE49-F238E27FC236}">
                <a16:creationId xmlns:a16="http://schemas.microsoft.com/office/drawing/2014/main" id="{0AD4A14B-6C6B-1A45-964A-0DF21542C118}"/>
              </a:ext>
            </a:extLst>
          </p:cNvPr>
          <p:cNvSpPr>
            <a:spLocks noChangeArrowheads="1"/>
          </p:cNvSpPr>
          <p:nvPr/>
        </p:nvSpPr>
        <p:spPr bwMode="auto">
          <a:xfrm>
            <a:off x="4407900" y="3445083"/>
            <a:ext cx="3405621" cy="922379"/>
          </a:xfrm>
          <a:prstGeom prst="flowChartAlternateProcess">
            <a:avLst/>
          </a:prstGeom>
          <a:solidFill>
            <a:srgbClr val="EBC1FF"/>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72000" rIns="72000" anchor="ctr" anchorCtr="0"/>
          <a:lstStyle/>
          <a:p>
            <a:pPr marL="7938" indent="-3175" eaLnBrk="0" hangingPunct="0">
              <a:spcBef>
                <a:spcPct val="0"/>
              </a:spcBef>
            </a:pPr>
            <a:r>
              <a:rPr lang="en-US" dirty="0">
                <a:latin typeface="Arial" panose="020B0604020202020204" pitchFamily="34" charset="0"/>
                <a:cs typeface="Arial" panose="020B0604020202020204" pitchFamily="34" charset="0"/>
              </a:rPr>
              <a:t>Shows all actors and their steps, and therefore all interactions and handoffs</a:t>
            </a:r>
          </a:p>
        </p:txBody>
      </p:sp>
      <p:sp>
        <p:nvSpPr>
          <p:cNvPr id="8" name="Rectangle 7">
            <a:extLst>
              <a:ext uri="{FF2B5EF4-FFF2-40B4-BE49-F238E27FC236}">
                <a16:creationId xmlns:a16="http://schemas.microsoft.com/office/drawing/2014/main" id="{6AE5F430-869D-CD49-A8A8-A3D1150FD2FB}"/>
              </a:ext>
            </a:extLst>
          </p:cNvPr>
          <p:cNvSpPr/>
          <p:nvPr/>
        </p:nvSpPr>
        <p:spPr>
          <a:xfrm>
            <a:off x="5046045" y="742426"/>
            <a:ext cx="2256157" cy="461665"/>
          </a:xfrm>
          <a:prstGeom prst="rect">
            <a:avLst/>
          </a:prstGeom>
        </p:spPr>
        <p:txBody>
          <a:bodyPr wrap="square">
            <a:spAutoFit/>
          </a:bodyPr>
          <a:lstStyle/>
          <a:p>
            <a:pPr lvl="0" eaLnBrk="0" hangingPunct="0">
              <a:buClr>
                <a:srgbClr val="000000"/>
              </a:buClr>
            </a:pPr>
            <a:r>
              <a:rPr lang="en-US" sz="2400" dirty="0">
                <a:solidFill>
                  <a:srgbClr val="000000"/>
                </a:solidFill>
                <a:latin typeface="Arial" charset="0"/>
                <a:ea typeface="ＭＳ Ｐゴシック" charset="0"/>
                <a:cs typeface="ＭＳ Ｐゴシック" charset="0"/>
              </a:rPr>
              <a:t>Why they work</a:t>
            </a:r>
          </a:p>
        </p:txBody>
      </p:sp>
      <p:sp>
        <p:nvSpPr>
          <p:cNvPr id="10" name="Rounded Rectangle 9">
            <a:extLst>
              <a:ext uri="{FF2B5EF4-FFF2-40B4-BE49-F238E27FC236}">
                <a16:creationId xmlns:a16="http://schemas.microsoft.com/office/drawing/2014/main" id="{DE52F4F3-80FF-4E44-B3F5-0A68B1440F48}"/>
              </a:ext>
            </a:extLst>
          </p:cNvPr>
          <p:cNvSpPr/>
          <p:nvPr/>
        </p:nvSpPr>
        <p:spPr>
          <a:xfrm>
            <a:off x="417386" y="1823230"/>
            <a:ext cx="3200614" cy="1013938"/>
          </a:xfrm>
          <a:prstGeom prst="roundRect">
            <a:avLst/>
          </a:prstGeom>
          <a:solidFill>
            <a:srgbClr val="D7FC79"/>
          </a:solidFill>
          <a:ln w="3175" algn="ctr">
            <a:solidFill>
              <a:schemeClr val="tx1"/>
            </a:solidFill>
            <a:miter lim="800000"/>
            <a:headEnd/>
            <a:tailEnd/>
          </a:ln>
          <a:effectLst/>
        </p:spPr>
        <p:txBody>
          <a:bodyPr lIns="72000" rIns="72000" anchor="ctr" anchorCtr="0"/>
          <a:lstStyle/>
          <a:p>
            <a:pPr marL="7938" indent="-3175" eaLnBrk="0" hangingPunct="0">
              <a:lnSpc>
                <a:spcPct val="100000"/>
              </a:lnSpc>
              <a:spcBef>
                <a:spcPct val="0"/>
              </a:spcBef>
              <a:buClrTx/>
              <a:buFontTx/>
              <a:buNone/>
            </a:pPr>
            <a:r>
              <a:rPr lang="en-US" sz="2000" dirty="0">
                <a:latin typeface="Arial" panose="020B0604020202020204" pitchFamily="34" charset="0"/>
                <a:cs typeface="Arial" panose="020B0604020202020204" pitchFamily="34" charset="0"/>
              </a:rPr>
              <a:t>The purpose of a </a:t>
            </a:r>
            <a:r>
              <a:rPr lang="en-US" sz="2000" i="1" dirty="0">
                <a:latin typeface="Arial" panose="020B0604020202020204" pitchFamily="34" charset="0"/>
                <a:cs typeface="Arial" panose="020B0604020202020204" pitchFamily="34" charset="0"/>
              </a:rPr>
              <a:t>Workflow</a:t>
            </a:r>
            <a:r>
              <a:rPr lang="en-US" sz="2000" dirty="0">
                <a:latin typeface="Arial" panose="020B0604020202020204" pitchFamily="34" charset="0"/>
                <a:cs typeface="Arial" panose="020B0604020202020204" pitchFamily="34" charset="0"/>
              </a:rPr>
              <a:t> Model is to show the </a:t>
            </a:r>
            <a:r>
              <a:rPr lang="en-US" sz="2000" i="1" dirty="0">
                <a:latin typeface="Arial" panose="020B0604020202020204" pitchFamily="34" charset="0"/>
                <a:cs typeface="Arial" panose="020B0604020202020204" pitchFamily="34" charset="0"/>
              </a:rPr>
              <a:t>Flow</a:t>
            </a:r>
            <a:r>
              <a:rPr lang="en-US" sz="2000" dirty="0">
                <a:latin typeface="Arial" panose="020B0604020202020204" pitchFamily="34" charset="0"/>
                <a:cs typeface="Arial" panose="020B0604020202020204" pitchFamily="34" charset="0"/>
              </a:rPr>
              <a:t> of </a:t>
            </a:r>
            <a:r>
              <a:rPr lang="en-US" sz="2000" i="1" dirty="0">
                <a:latin typeface="Arial" panose="020B0604020202020204" pitchFamily="34" charset="0"/>
                <a:cs typeface="Arial" panose="020B0604020202020204" pitchFamily="34" charset="0"/>
              </a:rPr>
              <a:t>Work</a:t>
            </a:r>
            <a:r>
              <a:rPr lang="en-US" sz="2000" dirty="0">
                <a:latin typeface="Arial" panose="020B0604020202020204" pitchFamily="34" charset="0"/>
                <a:cs typeface="Arial" panose="020B0604020202020204" pitchFamily="34" charset="0"/>
              </a:rPr>
              <a:t> </a:t>
            </a:r>
          </a:p>
        </p:txBody>
      </p:sp>
      <p:sp>
        <p:nvSpPr>
          <p:cNvPr id="11" name="Rounded Rectangle 10">
            <a:extLst>
              <a:ext uri="{FF2B5EF4-FFF2-40B4-BE49-F238E27FC236}">
                <a16:creationId xmlns:a16="http://schemas.microsoft.com/office/drawing/2014/main" id="{6E25AAF2-ACFB-B142-AA00-3F7FE2E6A2D6}"/>
              </a:ext>
            </a:extLst>
          </p:cNvPr>
          <p:cNvSpPr/>
          <p:nvPr/>
        </p:nvSpPr>
        <p:spPr>
          <a:xfrm>
            <a:off x="417386" y="2937517"/>
            <a:ext cx="3200614" cy="1013938"/>
          </a:xfrm>
          <a:prstGeom prst="roundRect">
            <a:avLst/>
          </a:prstGeom>
          <a:solidFill>
            <a:srgbClr val="FFFD78"/>
          </a:solidFill>
          <a:ln w="3175" algn="ctr">
            <a:solidFill>
              <a:schemeClr val="tx1"/>
            </a:solidFill>
            <a:miter lim="800000"/>
            <a:headEnd/>
            <a:tailEnd/>
          </a:ln>
          <a:effectLst/>
        </p:spPr>
        <p:txBody>
          <a:bodyPr lIns="72000" rIns="72000" anchor="ctr" anchorCtr="0"/>
          <a:lstStyle/>
          <a:p>
            <a:pPr marL="7938" indent="-3175" eaLnBrk="0" hangingPunct="0">
              <a:lnSpc>
                <a:spcPct val="100000"/>
              </a:lnSpc>
              <a:spcBef>
                <a:spcPct val="0"/>
              </a:spcBef>
              <a:buClrTx/>
              <a:buFontTx/>
              <a:buNone/>
            </a:pPr>
            <a:r>
              <a:rPr lang="en-US" sz="2000" dirty="0">
                <a:latin typeface="Arial" panose="020B0604020202020204" pitchFamily="34" charset="0"/>
                <a:cs typeface="Arial" panose="020B0604020202020204" pitchFamily="34" charset="0"/>
              </a:rPr>
              <a:t>Simplicity is a virtue</a:t>
            </a:r>
          </a:p>
        </p:txBody>
      </p:sp>
      <p:sp>
        <p:nvSpPr>
          <p:cNvPr id="12" name="Rounded Rectangle 11">
            <a:extLst>
              <a:ext uri="{FF2B5EF4-FFF2-40B4-BE49-F238E27FC236}">
                <a16:creationId xmlns:a16="http://schemas.microsoft.com/office/drawing/2014/main" id="{FD160236-3545-0744-95A0-A293BFC85036}"/>
              </a:ext>
            </a:extLst>
          </p:cNvPr>
          <p:cNvSpPr/>
          <p:nvPr/>
        </p:nvSpPr>
        <p:spPr>
          <a:xfrm>
            <a:off x="417386" y="4051804"/>
            <a:ext cx="3200614" cy="1013938"/>
          </a:xfrm>
          <a:prstGeom prst="roundRect">
            <a:avLst/>
          </a:prstGeom>
          <a:solidFill>
            <a:srgbClr val="FFC000"/>
          </a:solidFill>
          <a:ln w="3175" algn="ctr">
            <a:solidFill>
              <a:schemeClr val="tx1"/>
            </a:solidFill>
            <a:miter lim="800000"/>
            <a:headEnd/>
            <a:tailEnd/>
          </a:ln>
          <a:effectLst/>
        </p:spPr>
        <p:txBody>
          <a:bodyPr lIns="72000" rIns="72000" anchor="ctr" anchorCtr="0"/>
          <a:lstStyle/>
          <a:p>
            <a:pPr marL="7938" indent="-3175" eaLnBrk="0" hangingPunct="0">
              <a:lnSpc>
                <a:spcPct val="100000"/>
              </a:lnSpc>
              <a:spcBef>
                <a:spcPct val="0"/>
              </a:spcBef>
              <a:buClrTx/>
              <a:buFontTx/>
              <a:buNone/>
            </a:pPr>
            <a:r>
              <a:rPr lang="en-US" sz="2000" dirty="0">
                <a:latin typeface="Arial" panose="020B0604020202020204" pitchFamily="34" charset="0"/>
                <a:cs typeface="Arial" panose="020B0604020202020204" pitchFamily="34" charset="0"/>
              </a:rPr>
              <a:t>Always do a Scope Model and a Summary Chart before flow modelling</a:t>
            </a:r>
          </a:p>
        </p:txBody>
      </p:sp>
      <p:sp>
        <p:nvSpPr>
          <p:cNvPr id="13" name="Rectangle 12">
            <a:extLst>
              <a:ext uri="{FF2B5EF4-FFF2-40B4-BE49-F238E27FC236}">
                <a16:creationId xmlns:a16="http://schemas.microsoft.com/office/drawing/2014/main" id="{405C842E-F0BE-CD45-AAE3-2605B692D46E}"/>
              </a:ext>
            </a:extLst>
          </p:cNvPr>
          <p:cNvSpPr/>
          <p:nvPr/>
        </p:nvSpPr>
        <p:spPr>
          <a:xfrm>
            <a:off x="1236208" y="1268569"/>
            <a:ext cx="1562970" cy="461665"/>
          </a:xfrm>
          <a:prstGeom prst="rect">
            <a:avLst/>
          </a:prstGeom>
        </p:spPr>
        <p:txBody>
          <a:bodyPr wrap="square">
            <a:spAutoFit/>
          </a:bodyPr>
          <a:lstStyle/>
          <a:p>
            <a:pPr lvl="0" eaLnBrk="0" hangingPunct="0">
              <a:buClr>
                <a:srgbClr val="000000"/>
              </a:buClr>
            </a:pPr>
            <a:r>
              <a:rPr lang="en-US" sz="2400" dirty="0">
                <a:solidFill>
                  <a:srgbClr val="000000"/>
                </a:solidFill>
                <a:latin typeface="Arial" charset="0"/>
                <a:ea typeface="ＭＳ Ｐゴシック" charset="0"/>
                <a:cs typeface="ＭＳ Ｐゴシック" charset="0"/>
              </a:rPr>
              <a:t>Principles</a:t>
            </a:r>
          </a:p>
        </p:txBody>
      </p:sp>
      <p:sp>
        <p:nvSpPr>
          <p:cNvPr id="18" name="AutoShape 10">
            <a:extLst>
              <a:ext uri="{FF2B5EF4-FFF2-40B4-BE49-F238E27FC236}">
                <a16:creationId xmlns:a16="http://schemas.microsoft.com/office/drawing/2014/main" id="{767C3781-08BC-B643-9FED-8D8476B6747B}"/>
              </a:ext>
            </a:extLst>
          </p:cNvPr>
          <p:cNvSpPr>
            <a:spLocks noChangeArrowheads="1"/>
          </p:cNvSpPr>
          <p:nvPr/>
        </p:nvSpPr>
        <p:spPr bwMode="auto">
          <a:xfrm>
            <a:off x="4407899" y="5640651"/>
            <a:ext cx="3405621" cy="922379"/>
          </a:xfrm>
          <a:prstGeom prst="flowChartAlternateProcess">
            <a:avLst/>
          </a:prstGeom>
          <a:solidFill>
            <a:srgbClr val="FFFD78"/>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72000" rIns="72000" anchor="ctr" anchorCtr="0"/>
          <a:lstStyle/>
          <a:p>
            <a:pPr marL="7938" indent="-3175" eaLnBrk="0" hangingPunct="0">
              <a:spcBef>
                <a:spcPct val="0"/>
              </a:spcBef>
            </a:pPr>
            <a:r>
              <a:rPr lang="en-US" dirty="0">
                <a:latin typeface="Arial" panose="020B0604020202020204" pitchFamily="34" charset="0"/>
                <a:cs typeface="Arial" panose="020B0604020202020204" pitchFamily="34" charset="0"/>
              </a:rPr>
              <a:t>Shows "what" the steps are without diving into "how"</a:t>
            </a:r>
          </a:p>
        </p:txBody>
      </p:sp>
      <p:sp>
        <p:nvSpPr>
          <p:cNvPr id="22" name="AutoShape 10">
            <a:extLst>
              <a:ext uri="{FF2B5EF4-FFF2-40B4-BE49-F238E27FC236}">
                <a16:creationId xmlns:a16="http://schemas.microsoft.com/office/drawing/2014/main" id="{B5FC3061-0C74-004C-A8E7-F73588DFAAD7}"/>
              </a:ext>
            </a:extLst>
          </p:cNvPr>
          <p:cNvSpPr>
            <a:spLocks noChangeArrowheads="1"/>
          </p:cNvSpPr>
          <p:nvPr/>
        </p:nvSpPr>
        <p:spPr bwMode="auto">
          <a:xfrm>
            <a:off x="8127467" y="4542867"/>
            <a:ext cx="3647147" cy="922379"/>
          </a:xfrm>
          <a:prstGeom prst="flowChartAlternateProcess">
            <a:avLst/>
          </a:prstGeom>
          <a:solidFill>
            <a:srgbClr val="CDFF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108000" rIns="108000" anchor="ctr" anchorCtr="0"/>
          <a:lstStyle/>
          <a:p>
            <a:pPr fontAlgn="base">
              <a:spcBef>
                <a:spcPct val="20000"/>
              </a:spcBef>
              <a:spcAft>
                <a:spcPct val="0"/>
              </a:spcAft>
              <a:buClr>
                <a:srgbClr val="000000"/>
              </a:buClr>
              <a:defRPr/>
            </a:pPr>
            <a:r>
              <a:rPr lang="en-CA" dirty="0">
                <a:solidFill>
                  <a:srgbClr val="000000"/>
                </a:solidFill>
                <a:latin typeface="Arial" panose="020B0604020202020204" pitchFamily="34" charset="0"/>
                <a:ea typeface="ＭＳ Ｐゴシック" charset="0"/>
                <a:cs typeface="Arial" panose="020B0604020202020204" pitchFamily="34" charset="0"/>
              </a:rPr>
              <a:t>Cutting the diagram into one-page segments – the initial flow model should be continuous</a:t>
            </a:r>
          </a:p>
        </p:txBody>
      </p:sp>
      <p:sp>
        <p:nvSpPr>
          <p:cNvPr id="23" name="AutoShape 11">
            <a:extLst>
              <a:ext uri="{FF2B5EF4-FFF2-40B4-BE49-F238E27FC236}">
                <a16:creationId xmlns:a16="http://schemas.microsoft.com/office/drawing/2014/main" id="{C2A432E6-97AD-E14F-9272-15FFBA1FED27}"/>
              </a:ext>
            </a:extLst>
          </p:cNvPr>
          <p:cNvSpPr>
            <a:spLocks noChangeArrowheads="1"/>
          </p:cNvSpPr>
          <p:nvPr/>
        </p:nvSpPr>
        <p:spPr bwMode="auto">
          <a:xfrm>
            <a:off x="8127467" y="1284319"/>
            <a:ext cx="3647147" cy="917447"/>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108000" rIns="108000" anchor="ctr" anchorCtr="0"/>
          <a:lstStyle/>
          <a:p>
            <a:pPr marL="7938" indent="-3175" eaLnBrk="0" hangingPunct="0">
              <a:lnSpc>
                <a:spcPct val="100000"/>
              </a:lnSpc>
              <a:spcBef>
                <a:spcPct val="0"/>
              </a:spcBef>
              <a:buClrTx/>
              <a:buFontTx/>
              <a:buNone/>
            </a:pPr>
            <a:r>
              <a:rPr lang="en-US" dirty="0">
                <a:latin typeface="Arial" panose="020B0604020202020204" pitchFamily="34" charset="0"/>
                <a:cs typeface="Arial" panose="020B0604020202020204" pitchFamily="34" charset="0"/>
              </a:rPr>
              <a:t>Concealing flow by drawing a convoluted diagram, usually in an attempt to make it a "one-pager" </a:t>
            </a:r>
          </a:p>
        </p:txBody>
      </p:sp>
      <p:sp>
        <p:nvSpPr>
          <p:cNvPr id="24" name="AutoShape 12">
            <a:extLst>
              <a:ext uri="{FF2B5EF4-FFF2-40B4-BE49-F238E27FC236}">
                <a16:creationId xmlns:a16="http://schemas.microsoft.com/office/drawing/2014/main" id="{99AFB0DC-8466-814E-8378-5BAE69422D0D}"/>
              </a:ext>
            </a:extLst>
          </p:cNvPr>
          <p:cNvSpPr>
            <a:spLocks noChangeArrowheads="1"/>
          </p:cNvSpPr>
          <p:nvPr/>
        </p:nvSpPr>
        <p:spPr bwMode="auto">
          <a:xfrm>
            <a:off x="8127466" y="2362222"/>
            <a:ext cx="3647148" cy="922831"/>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108000" rIns="108000" anchor="ctr" anchorCtr="0"/>
          <a:lstStyle/>
          <a:p>
            <a:pPr marL="7938" indent="-7938" eaLnBrk="0" hangingPunct="0">
              <a:spcBef>
                <a:spcPct val="0"/>
              </a:spcBef>
            </a:pPr>
            <a:r>
              <a:rPr lang="en-CA" dirty="0">
                <a:solidFill>
                  <a:srgbClr val="000000"/>
                </a:solidFill>
                <a:latin typeface="Arial" panose="020B0604020202020204" pitchFamily="34" charset="0"/>
                <a:ea typeface="ＭＳ Ｐゴシック" charset="0"/>
                <a:cs typeface="Arial" panose="020B0604020202020204" pitchFamily="34" charset="0"/>
              </a:rPr>
              <a:t>Using a lot of symbols that regular folks don't understand</a:t>
            </a:r>
            <a:endParaRPr lang="en-US" dirty="0">
              <a:latin typeface="Arial" panose="020B0604020202020204" pitchFamily="34" charset="0"/>
              <a:cs typeface="Arial" panose="020B0604020202020204" pitchFamily="34" charset="0"/>
            </a:endParaRPr>
          </a:p>
        </p:txBody>
      </p:sp>
      <p:sp>
        <p:nvSpPr>
          <p:cNvPr id="25" name="AutoShape 10">
            <a:extLst>
              <a:ext uri="{FF2B5EF4-FFF2-40B4-BE49-F238E27FC236}">
                <a16:creationId xmlns:a16="http://schemas.microsoft.com/office/drawing/2014/main" id="{CA0E4C9D-621A-2445-9B31-13A6F452D591}"/>
              </a:ext>
            </a:extLst>
          </p:cNvPr>
          <p:cNvSpPr>
            <a:spLocks noChangeArrowheads="1"/>
          </p:cNvSpPr>
          <p:nvPr/>
        </p:nvSpPr>
        <p:spPr bwMode="auto">
          <a:xfrm>
            <a:off x="8127467" y="3445083"/>
            <a:ext cx="3647147" cy="922379"/>
          </a:xfrm>
          <a:prstGeom prst="flowChartAlternateProcess">
            <a:avLst/>
          </a:prstGeom>
          <a:solidFill>
            <a:srgbClr val="EBC1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108000" rIns="108000" anchor="ctr" anchorCtr="0"/>
          <a:lstStyle/>
          <a:p>
            <a:pPr fontAlgn="base">
              <a:spcBef>
                <a:spcPct val="20000"/>
              </a:spcBef>
              <a:spcAft>
                <a:spcPct val="0"/>
              </a:spcAft>
              <a:buClr>
                <a:srgbClr val="000000"/>
              </a:buClr>
              <a:defRPr/>
            </a:pPr>
            <a:r>
              <a:rPr lang="en-CA" dirty="0">
                <a:solidFill>
                  <a:srgbClr val="000000"/>
                </a:solidFill>
                <a:latin typeface="Arial" panose="020B0604020202020204" pitchFamily="34" charset="0"/>
                <a:ea typeface="ＭＳ Ｐゴシック" charset="0"/>
                <a:cs typeface="Arial" panose="020B0604020202020204" pitchFamily="34" charset="0"/>
              </a:rPr>
              <a:t>Omitting actors just because they play a minor part –  e</a:t>
            </a:r>
            <a:r>
              <a:rPr lang="en-CA" i="1" dirty="0">
                <a:solidFill>
                  <a:srgbClr val="000000"/>
                </a:solidFill>
                <a:latin typeface="Arial" panose="020B0604020202020204" pitchFamily="34" charset="0"/>
                <a:ea typeface="ＭＳ Ｐゴシック" charset="0"/>
                <a:cs typeface="Arial" panose="020B0604020202020204" pitchFamily="34" charset="0"/>
              </a:rPr>
              <a:t>veryone</a:t>
            </a:r>
            <a:r>
              <a:rPr lang="en-CA" dirty="0">
                <a:solidFill>
                  <a:srgbClr val="000000"/>
                </a:solidFill>
                <a:latin typeface="Arial" panose="020B0604020202020204" pitchFamily="34" charset="0"/>
                <a:ea typeface="ＭＳ Ｐゴシック" charset="0"/>
                <a:cs typeface="Arial" panose="020B0604020202020204" pitchFamily="34" charset="0"/>
              </a:rPr>
              <a:t> has an impact</a:t>
            </a:r>
          </a:p>
        </p:txBody>
      </p:sp>
      <p:sp>
        <p:nvSpPr>
          <p:cNvPr id="26" name="AutoShape 10">
            <a:extLst>
              <a:ext uri="{FF2B5EF4-FFF2-40B4-BE49-F238E27FC236}">
                <a16:creationId xmlns:a16="http://schemas.microsoft.com/office/drawing/2014/main" id="{FF0DA800-1409-DA49-9A5B-5949F14355FB}"/>
              </a:ext>
            </a:extLst>
          </p:cNvPr>
          <p:cNvSpPr>
            <a:spLocks noChangeArrowheads="1"/>
          </p:cNvSpPr>
          <p:nvPr/>
        </p:nvSpPr>
        <p:spPr bwMode="auto">
          <a:xfrm>
            <a:off x="8127467" y="5640651"/>
            <a:ext cx="3647147" cy="922379"/>
          </a:xfrm>
          <a:prstGeom prst="flowChartAlternateProcess">
            <a:avLst/>
          </a:prstGeom>
          <a:solidFill>
            <a:srgbClr val="FFFD78"/>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108000" rIns="108000" anchor="ctr" anchorCtr="0"/>
          <a:lstStyle/>
          <a:p>
            <a:pPr marL="7938" indent="-3175" eaLnBrk="0" hangingPunct="0">
              <a:spcBef>
                <a:spcPct val="0"/>
              </a:spcBef>
            </a:pPr>
            <a:r>
              <a:rPr lang="en-CA" dirty="0">
                <a:solidFill>
                  <a:srgbClr val="000000"/>
                </a:solidFill>
                <a:latin typeface="Arial" panose="020B0604020202020204" pitchFamily="34" charset="0"/>
                <a:ea typeface="ＭＳ Ｐゴシック" charset="0"/>
                <a:cs typeface="Arial" panose="020B0604020202020204" pitchFamily="34" charset="0"/>
              </a:rPr>
              <a:t>Using a Workflow Model to document procedural level detail</a:t>
            </a:r>
            <a:endParaRPr lang="en-US"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17C825A-B960-5045-BAC9-9B337A2703F9}"/>
              </a:ext>
            </a:extLst>
          </p:cNvPr>
          <p:cNvSpPr/>
          <p:nvPr/>
        </p:nvSpPr>
        <p:spPr>
          <a:xfrm>
            <a:off x="8127466" y="742426"/>
            <a:ext cx="3647148" cy="461665"/>
          </a:xfrm>
          <a:prstGeom prst="rect">
            <a:avLst/>
          </a:prstGeom>
        </p:spPr>
        <p:txBody>
          <a:bodyPr wrap="square" anchor="ctr">
            <a:spAutoFit/>
          </a:bodyPr>
          <a:lstStyle/>
          <a:p>
            <a:pPr lvl="0" eaLnBrk="0" hangingPunct="0">
              <a:buClr>
                <a:srgbClr val="000000"/>
              </a:buClr>
            </a:pPr>
            <a:r>
              <a:rPr lang="en-US" sz="2400" dirty="0">
                <a:solidFill>
                  <a:srgbClr val="000000"/>
                </a:solidFill>
                <a:latin typeface="Arial" charset="0"/>
                <a:ea typeface="ＭＳ Ｐゴシック" charset="0"/>
                <a:cs typeface="ＭＳ Ｐゴシック" charset="0"/>
              </a:rPr>
              <a:t>The most </a:t>
            </a:r>
            <a:r>
              <a:rPr lang="en-US" sz="2400" i="1" dirty="0">
                <a:solidFill>
                  <a:srgbClr val="000000"/>
                </a:solidFill>
                <a:latin typeface="Arial" charset="0"/>
                <a:ea typeface="ＭＳ Ｐゴシック" charset="0"/>
                <a:cs typeface="ＭＳ Ｐゴシック" charset="0"/>
              </a:rPr>
              <a:t>common</a:t>
            </a:r>
            <a:r>
              <a:rPr lang="en-US" sz="2400" dirty="0">
                <a:solidFill>
                  <a:srgbClr val="000000"/>
                </a:solidFill>
                <a:latin typeface="Arial" charset="0"/>
                <a:ea typeface="ＭＳ Ｐゴシック" charset="0"/>
                <a:cs typeface="ＭＳ Ｐゴシック" charset="0"/>
              </a:rPr>
              <a:t> errors</a:t>
            </a:r>
          </a:p>
        </p:txBody>
      </p:sp>
    </p:spTree>
    <p:extLst>
      <p:ext uri="{BB962C8B-B14F-4D97-AF65-F5344CB8AC3E}">
        <p14:creationId xmlns:p14="http://schemas.microsoft.com/office/powerpoint/2010/main" val="22228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P spid="5" grpId="0" animBg="1"/>
      <p:bldP spid="18" grpId="0" animBg="1"/>
      <p:bldP spid="22" grpId="0" animBg="1"/>
      <p:bldP spid="23" grpId="0" animBg="1"/>
      <p:bldP spid="24" grpId="0" animBg="1"/>
      <p:bldP spid="25" grpId="0" animBg="1"/>
      <p:bldP spid="26"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906CE1-2B52-CB4B-8AF5-98F6E682F1FC}"/>
              </a:ext>
            </a:extLst>
          </p:cNvPr>
          <p:cNvSpPr>
            <a:spLocks noGrp="1"/>
          </p:cNvSpPr>
          <p:nvPr>
            <p:ph type="title"/>
          </p:nvPr>
        </p:nvSpPr>
        <p:spPr/>
        <p:txBody>
          <a:bodyPr/>
          <a:lstStyle/>
          <a:p>
            <a:r>
              <a:rPr lang="en-US" sz="3200" dirty="0"/>
              <a:t>Business Process assessment (as-is) and design (to-be)</a:t>
            </a:r>
            <a:endParaRPr lang="en-US" dirty="0"/>
          </a:p>
        </p:txBody>
      </p:sp>
      <p:sp>
        <p:nvSpPr>
          <p:cNvPr id="2" name="Rounded Rectangle 1">
            <a:extLst>
              <a:ext uri="{FF2B5EF4-FFF2-40B4-BE49-F238E27FC236}">
                <a16:creationId xmlns:a16="http://schemas.microsoft.com/office/drawing/2014/main" id="{912D23E8-47BA-BB55-D399-6BEA30EE9086}"/>
              </a:ext>
            </a:extLst>
          </p:cNvPr>
          <p:cNvSpPr>
            <a:spLocks/>
          </p:cNvSpPr>
          <p:nvPr/>
        </p:nvSpPr>
        <p:spPr bwMode="auto">
          <a:xfrm>
            <a:off x="885237" y="4842357"/>
            <a:ext cx="7426250" cy="1039828"/>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a:ln>
                <a:solidFill>
                  <a:srgbClr val="000000"/>
                </a:solidFill>
              </a:ln>
              <a:noFill/>
              <a:latin typeface="Arial" pitchFamily="34" charset="0"/>
              <a:ea typeface="ＭＳ Ｐゴシック" charset="0"/>
            </a:endParaRPr>
          </a:p>
        </p:txBody>
      </p:sp>
      <p:sp>
        <p:nvSpPr>
          <p:cNvPr id="4" name="Rectangle 3">
            <a:extLst>
              <a:ext uri="{FF2B5EF4-FFF2-40B4-BE49-F238E27FC236}">
                <a16:creationId xmlns:a16="http://schemas.microsoft.com/office/drawing/2014/main" id="{9A6B013D-0D17-37F9-39F9-F67457077ED1}"/>
              </a:ext>
            </a:extLst>
          </p:cNvPr>
          <p:cNvSpPr>
            <a:spLocks noChangeArrowheads="1"/>
          </p:cNvSpPr>
          <p:nvPr/>
        </p:nvSpPr>
        <p:spPr bwMode="auto">
          <a:xfrm>
            <a:off x="885235" y="868860"/>
            <a:ext cx="10421527" cy="5684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Five things you need to know about </a:t>
            </a:r>
            <a:r>
              <a:rPr lang="en-CA" sz="2800" i="1" dirty="0">
                <a:solidFill>
                  <a:srgbClr val="000000"/>
                </a:solidFill>
                <a:latin typeface="Arial"/>
                <a:ea typeface="ＭＳ Ｐゴシック" charset="0"/>
                <a:cs typeface="ＭＳ Ｐゴシック" charset="0"/>
              </a:rPr>
              <a:t>Business Processes</a:t>
            </a:r>
            <a:br>
              <a:rPr lang="en-CA" sz="2800"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Identifying true, end-to-end, cross-functional </a:t>
            </a:r>
            <a:br>
              <a:rPr lang="en-CA" sz="2800" dirty="0">
                <a:solidFill>
                  <a:srgbClr val="000000"/>
                </a:solidFill>
                <a:latin typeface="Arial"/>
                <a:ea typeface="ＭＳ Ｐゴシック" charset="0"/>
                <a:cs typeface="ＭＳ Ｐゴシック" charset="0"/>
              </a:rPr>
            </a:br>
            <a:r>
              <a:rPr lang="en-CA" sz="2800" i="1" dirty="0">
                <a:solidFill>
                  <a:srgbClr val="000000"/>
                </a:solidFill>
                <a:latin typeface="Arial"/>
                <a:ea typeface="ＭＳ Ｐゴシック" charset="0"/>
                <a:cs typeface="ＭＳ Ｐゴシック" charset="0"/>
              </a:rPr>
              <a:t>Business Processes </a:t>
            </a:r>
            <a:br>
              <a:rPr lang="en-CA" sz="2800" i="1"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Developing a </a:t>
            </a:r>
            <a:r>
              <a:rPr lang="en-CA" sz="2800" i="1" dirty="0">
                <a:solidFill>
                  <a:srgbClr val="000000"/>
                </a:solidFill>
                <a:latin typeface="Arial"/>
                <a:ea typeface="ＭＳ Ｐゴシック" charset="0"/>
                <a:cs typeface="ＭＳ Ｐゴシック" charset="0"/>
              </a:rPr>
              <a:t>Process Architecture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Seven ways to help people embrace </a:t>
            </a:r>
            <a:r>
              <a:rPr lang="en-CA" sz="2800" i="1" dirty="0">
                <a:solidFill>
                  <a:srgbClr val="000000"/>
                </a:solidFill>
                <a:latin typeface="Arial"/>
                <a:ea typeface="ＭＳ Ｐゴシック" charset="0"/>
                <a:cs typeface="ＭＳ Ｐゴシック" charset="0"/>
              </a:rPr>
              <a:t>Process Change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i="1" dirty="0">
                <a:solidFill>
                  <a:srgbClr val="000000"/>
                </a:solidFill>
                <a:latin typeface="Arial"/>
                <a:ea typeface="ＭＳ Ｐゴシック" charset="0"/>
                <a:cs typeface="ＭＳ Ｐゴシック" charset="0"/>
              </a:rPr>
              <a:t>Human-oriented</a:t>
            </a:r>
            <a:r>
              <a:rPr lang="en-CA" sz="2800" dirty="0">
                <a:solidFill>
                  <a:srgbClr val="000000"/>
                </a:solidFill>
                <a:latin typeface="Arial"/>
                <a:ea typeface="ＭＳ Ｐゴシック" charset="0"/>
                <a:cs typeface="ＭＳ Ｐゴシック" charset="0"/>
              </a:rPr>
              <a:t> process modelling</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A feature-based </a:t>
            </a:r>
            <a:r>
              <a:rPr lang="en-CA" sz="2800" i="1" dirty="0">
                <a:solidFill>
                  <a:srgbClr val="000000"/>
                </a:solidFill>
                <a:latin typeface="Arial"/>
                <a:ea typeface="ＭＳ Ｐゴシック" charset="0"/>
                <a:cs typeface="ＭＳ Ｐゴシック" charset="0"/>
              </a:rPr>
              <a:t>Process Design </a:t>
            </a:r>
            <a:r>
              <a:rPr lang="en-CA" sz="2800" dirty="0">
                <a:solidFill>
                  <a:srgbClr val="000000"/>
                </a:solidFill>
                <a:latin typeface="Arial"/>
                <a:ea typeface="ＭＳ Ｐゴシック" charset="0"/>
                <a:cs typeface="ＭＳ Ｐゴシック" charset="0"/>
              </a:rPr>
              <a:t>method – </a:t>
            </a:r>
            <a:br>
              <a:rPr lang="en-CA" sz="2800" dirty="0">
                <a:solidFill>
                  <a:srgbClr val="000000"/>
                </a:solidFill>
                <a:latin typeface="Arial"/>
                <a:ea typeface="ＭＳ Ｐゴシック" charset="0"/>
                <a:cs typeface="ＭＳ Ｐゴシック" charset="0"/>
              </a:rPr>
            </a:br>
            <a:r>
              <a:rPr lang="en-CA" sz="2800" dirty="0">
                <a:solidFill>
                  <a:srgbClr val="000000"/>
                </a:solidFill>
                <a:latin typeface="Arial"/>
                <a:ea typeface="ＭＳ Ｐゴシック" charset="0"/>
                <a:cs typeface="ＭＳ Ｐゴシック" charset="0"/>
              </a:rPr>
              <a:t>transitioning from </a:t>
            </a:r>
            <a:r>
              <a:rPr lang="en-CA" sz="2800" i="1" dirty="0">
                <a:solidFill>
                  <a:srgbClr val="000000"/>
                </a:solidFill>
                <a:latin typeface="Arial"/>
                <a:ea typeface="ＭＳ Ｐゴシック" charset="0"/>
                <a:cs typeface="ＭＳ Ｐゴシック" charset="0"/>
              </a:rPr>
              <a:t>as-is</a:t>
            </a:r>
            <a:r>
              <a:rPr lang="en-CA" sz="2800" dirty="0">
                <a:solidFill>
                  <a:srgbClr val="000000"/>
                </a:solidFill>
                <a:latin typeface="Arial"/>
                <a:ea typeface="ＭＳ Ｐゴシック" charset="0"/>
                <a:cs typeface="ＭＳ Ｐゴシック" charset="0"/>
              </a:rPr>
              <a:t> to </a:t>
            </a:r>
            <a:r>
              <a:rPr lang="en-CA" sz="2800" i="1" dirty="0">
                <a:solidFill>
                  <a:srgbClr val="000000"/>
                </a:solidFill>
                <a:latin typeface="Arial"/>
                <a:ea typeface="ＭＳ Ｐゴシック" charset="0"/>
                <a:cs typeface="ＭＳ Ｐゴシック" charset="0"/>
              </a:rPr>
              <a:t>to-be </a:t>
            </a:r>
            <a:endParaRPr lang="en-CA" sz="28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40163585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we do a "formal" as-is assessment…</a:t>
            </a:r>
            <a:endParaRPr lang="en-CA" dirty="0"/>
          </a:p>
        </p:txBody>
      </p:sp>
      <p:sp>
        <p:nvSpPr>
          <p:cNvPr id="4" name="Rectangle 3"/>
          <p:cNvSpPr/>
          <p:nvPr/>
        </p:nvSpPr>
        <p:spPr>
          <a:xfrm>
            <a:off x="885238" y="805256"/>
            <a:ext cx="10632444" cy="5233356"/>
          </a:xfrm>
          <a:prstGeom prst="rect">
            <a:avLst/>
          </a:prstGeom>
        </p:spPr>
        <p:txBody>
          <a:bodyPr wrap="square">
            <a:spAutoFit/>
          </a:bodyPr>
          <a:lstStyle/>
          <a:p>
            <a:pPr marL="457200" indent="-457200" fontAlgn="base">
              <a:lnSpc>
                <a:spcPct val="80000"/>
              </a:lnSpc>
              <a:spcBef>
                <a:spcPct val="32000"/>
              </a:spcBef>
              <a:spcAft>
                <a:spcPct val="0"/>
              </a:spcAft>
              <a:buClr>
                <a:srgbClr val="000000"/>
              </a:buClr>
              <a:buFont typeface="+mj-lt"/>
              <a:buAutoNum type="arabicPeriod"/>
            </a:pPr>
            <a:r>
              <a:rPr lang="en-US" sz="2400" dirty="0">
                <a:solidFill>
                  <a:srgbClr val="000000"/>
                </a:solidFill>
                <a:latin typeface="Arial" pitchFamily="34" charset="0"/>
                <a:ea typeface="ＭＳ Ｐゴシック" charset="0"/>
                <a:cs typeface="Arial" pitchFamily="34" charset="0"/>
              </a:rPr>
              <a:t>Record first impressions, and identify obvious problems </a:t>
            </a:r>
            <a:br>
              <a:rPr lang="en-US" sz="2400" dirty="0">
                <a:solidFill>
                  <a:srgbClr val="000000"/>
                </a:solidFill>
                <a:latin typeface="Arial" pitchFamily="34" charset="0"/>
                <a:ea typeface="ＭＳ Ｐゴシック" charset="0"/>
                <a:cs typeface="Arial" pitchFamily="34" charset="0"/>
              </a:rPr>
            </a:br>
            <a:r>
              <a:rPr lang="en-US" sz="2400" dirty="0">
                <a:solidFill>
                  <a:srgbClr val="000000"/>
                </a:solidFill>
                <a:latin typeface="Arial" pitchFamily="34" charset="0"/>
                <a:ea typeface="ＭＳ Ｐゴシック" charset="0"/>
                <a:cs typeface="Arial" pitchFamily="34" charset="0"/>
              </a:rPr>
              <a:t>and NVA (non-value added) work</a:t>
            </a:r>
          </a:p>
          <a:p>
            <a:pPr marL="457200" indent="-457200" fontAlgn="base">
              <a:lnSpc>
                <a:spcPct val="80000"/>
              </a:lnSpc>
              <a:spcBef>
                <a:spcPct val="32000"/>
              </a:spcBef>
              <a:spcAft>
                <a:spcPct val="0"/>
              </a:spcAft>
              <a:buClr>
                <a:srgbClr val="000000"/>
              </a:buClr>
              <a:buFont typeface="+mj-lt"/>
              <a:buAutoNum type="arabicPeriod"/>
            </a:pPr>
            <a:r>
              <a:rPr lang="en-US" sz="2400" dirty="0">
                <a:solidFill>
                  <a:srgbClr val="000000"/>
                </a:solidFill>
                <a:latin typeface="Arial" pitchFamily="34" charset="0"/>
                <a:ea typeface="ＭＳ Ｐゴシック" charset="0"/>
                <a:cs typeface="Arial" pitchFamily="34" charset="0"/>
              </a:rPr>
              <a:t>Identify </a:t>
            </a:r>
            <a:r>
              <a:rPr lang="en-US" sz="2400" i="1" dirty="0">
                <a:solidFill>
                  <a:srgbClr val="000000"/>
                </a:solidFill>
                <a:latin typeface="Arial" pitchFamily="34" charset="0"/>
                <a:ea typeface="ＭＳ Ｐゴシック" charset="0"/>
                <a:cs typeface="Arial" pitchFamily="34" charset="0"/>
              </a:rPr>
              <a:t>leverage points </a:t>
            </a:r>
            <a:r>
              <a:rPr lang="en-US" sz="2400" dirty="0">
                <a:solidFill>
                  <a:srgbClr val="000000"/>
                </a:solidFill>
                <a:latin typeface="Arial" pitchFamily="34" charset="0"/>
                <a:ea typeface="ＭＳ Ｐゴシック" charset="0"/>
                <a:cs typeface="Arial" pitchFamily="34" charset="0"/>
              </a:rPr>
              <a:t>–  </a:t>
            </a:r>
            <a:br>
              <a:rPr lang="en-US" sz="2400" dirty="0">
                <a:solidFill>
                  <a:srgbClr val="000000"/>
                </a:solidFill>
                <a:latin typeface="Arial" pitchFamily="34" charset="0"/>
                <a:ea typeface="ＭＳ Ｐゴシック" charset="0"/>
                <a:cs typeface="Arial" pitchFamily="34" charset="0"/>
              </a:rPr>
            </a:br>
            <a:r>
              <a:rPr lang="en-US" sz="2400" dirty="0">
                <a:solidFill>
                  <a:srgbClr val="000000"/>
                </a:solidFill>
                <a:latin typeface="Arial" pitchFamily="34" charset="0"/>
                <a:ea typeface="ＭＳ Ｐゴシック" charset="0"/>
                <a:cs typeface="Arial" pitchFamily="34" charset="0"/>
              </a:rPr>
              <a:t>A point in a process that has a </a:t>
            </a:r>
            <a:br>
              <a:rPr lang="en-US" sz="2400" dirty="0">
                <a:solidFill>
                  <a:srgbClr val="000000"/>
                </a:solidFill>
                <a:latin typeface="Arial" pitchFamily="34" charset="0"/>
                <a:ea typeface="ＭＳ Ｐゴシック" charset="0"/>
                <a:cs typeface="Arial" pitchFamily="34" charset="0"/>
              </a:rPr>
            </a:br>
            <a:r>
              <a:rPr lang="en-US" sz="2400" i="1" dirty="0">
                <a:solidFill>
                  <a:srgbClr val="000000"/>
                </a:solidFill>
                <a:latin typeface="Arial" pitchFamily="34" charset="0"/>
                <a:ea typeface="ＭＳ Ｐゴシック" charset="0"/>
                <a:cs typeface="Arial" pitchFamily="34" charset="0"/>
              </a:rPr>
              <a:t>disproportionate impact </a:t>
            </a:r>
            <a:r>
              <a:rPr lang="en-US" sz="2400" dirty="0">
                <a:solidFill>
                  <a:srgbClr val="000000"/>
                </a:solidFill>
                <a:latin typeface="Arial" pitchFamily="34" charset="0"/>
                <a:ea typeface="ＭＳ Ｐゴシック" charset="0"/>
                <a:cs typeface="Arial" pitchFamily="34" charset="0"/>
              </a:rPr>
              <a:t>on</a:t>
            </a:r>
            <a:br>
              <a:rPr lang="en-US" sz="2400" dirty="0">
                <a:solidFill>
                  <a:srgbClr val="000000"/>
                </a:solidFill>
                <a:latin typeface="Arial" pitchFamily="34" charset="0"/>
                <a:ea typeface="ＭＳ Ｐゴシック" charset="0"/>
                <a:cs typeface="Arial" pitchFamily="34" charset="0"/>
              </a:rPr>
            </a:br>
            <a:r>
              <a:rPr lang="en-US" sz="2400" dirty="0">
                <a:solidFill>
                  <a:srgbClr val="000000"/>
                </a:solidFill>
                <a:latin typeface="Arial" pitchFamily="34" charset="0"/>
                <a:ea typeface="ＭＳ Ｐゴシック" charset="0"/>
                <a:cs typeface="Arial" pitchFamily="34" charset="0"/>
              </a:rPr>
              <a:t>overall performance. </a:t>
            </a:r>
          </a:p>
          <a:p>
            <a:pPr marL="800100" lvl="1" indent="-342900" fontAlgn="base">
              <a:lnSpc>
                <a:spcPct val="80000"/>
              </a:lnSpc>
              <a:spcBef>
                <a:spcPct val="32000"/>
              </a:spcBef>
              <a:spcAft>
                <a:spcPct val="0"/>
              </a:spcAft>
              <a:buClr>
                <a:srgbClr val="000000"/>
              </a:buClr>
              <a:buFontTx/>
              <a:buChar char="•"/>
            </a:pPr>
            <a:r>
              <a:rPr lang="en-US" sz="2400" dirty="0">
                <a:solidFill>
                  <a:srgbClr val="000000"/>
                </a:solidFill>
                <a:latin typeface="Arial" pitchFamily="34" charset="0"/>
                <a:ea typeface="ＭＳ Ｐゴシック" charset="0"/>
                <a:cs typeface="Arial" pitchFamily="34" charset="0"/>
              </a:rPr>
              <a:t>Often early in the process</a:t>
            </a:r>
          </a:p>
          <a:p>
            <a:pPr marL="800100" lvl="1" indent="-342900" fontAlgn="base">
              <a:lnSpc>
                <a:spcPct val="80000"/>
              </a:lnSpc>
              <a:spcBef>
                <a:spcPct val="32000"/>
              </a:spcBef>
              <a:spcAft>
                <a:spcPct val="0"/>
              </a:spcAft>
              <a:buClr>
                <a:srgbClr val="000000"/>
              </a:buClr>
              <a:buFontTx/>
              <a:buChar char="•"/>
            </a:pPr>
            <a:r>
              <a:rPr lang="en-US" sz="2400" dirty="0">
                <a:solidFill>
                  <a:srgbClr val="000000"/>
                </a:solidFill>
                <a:latin typeface="Arial" pitchFamily="34" charset="0"/>
                <a:ea typeface="ＭＳ Ｐゴシック" charset="0"/>
                <a:cs typeface="Arial" pitchFamily="34" charset="0"/>
              </a:rPr>
              <a:t>Most “bang for the buck” – </a:t>
            </a:r>
            <a:r>
              <a:rPr lang="en-US" sz="2400" i="1" dirty="0">
                <a:solidFill>
                  <a:srgbClr val="000000"/>
                </a:solidFill>
                <a:latin typeface="Arial" pitchFamily="34" charset="0"/>
                <a:ea typeface="ＭＳ Ｐゴシック" charset="0"/>
                <a:cs typeface="Arial" pitchFamily="34" charset="0"/>
              </a:rPr>
              <a:t>fix first!</a:t>
            </a:r>
          </a:p>
          <a:p>
            <a:pPr fontAlgn="base">
              <a:lnSpc>
                <a:spcPct val="80000"/>
              </a:lnSpc>
              <a:spcBef>
                <a:spcPct val="32000"/>
              </a:spcBef>
              <a:spcAft>
                <a:spcPct val="0"/>
              </a:spcAft>
              <a:buClr>
                <a:srgbClr val="000000"/>
              </a:buClr>
            </a:pPr>
            <a:br>
              <a:rPr lang="en-US" sz="2400" dirty="0">
                <a:solidFill>
                  <a:srgbClr val="000000"/>
                </a:solidFill>
                <a:latin typeface="Arial" pitchFamily="34" charset="0"/>
                <a:ea typeface="ＭＳ Ｐゴシック" charset="0"/>
                <a:cs typeface="Arial" pitchFamily="34" charset="0"/>
              </a:rPr>
            </a:br>
            <a:r>
              <a:rPr lang="en-US" sz="2400" dirty="0">
                <a:solidFill>
                  <a:srgbClr val="000000"/>
                </a:solidFill>
                <a:latin typeface="Arial" pitchFamily="34" charset="0"/>
                <a:ea typeface="ＭＳ Ｐゴシック" charset="0"/>
                <a:cs typeface="Arial" pitchFamily="34" charset="0"/>
              </a:rPr>
              <a:t>Leverage point examples:</a:t>
            </a:r>
          </a:p>
          <a:p>
            <a:pPr marL="457200" indent="-457200" fontAlgn="base">
              <a:lnSpc>
                <a:spcPct val="80000"/>
              </a:lnSpc>
              <a:spcBef>
                <a:spcPct val="32000"/>
              </a:spcBef>
              <a:spcAft>
                <a:spcPct val="0"/>
              </a:spcAft>
              <a:buClr>
                <a:srgbClr val="000000"/>
              </a:buClr>
              <a:buFontTx/>
              <a:buChar char="•"/>
            </a:pPr>
            <a:r>
              <a:rPr lang="en-US" sz="2400" dirty="0">
                <a:solidFill>
                  <a:srgbClr val="000000"/>
                </a:solidFill>
                <a:latin typeface="Arial" pitchFamily="34" charset="0"/>
                <a:ea typeface="ＭＳ Ｐゴシック" charset="0"/>
                <a:cs typeface="Arial" pitchFamily="34" charset="0"/>
              </a:rPr>
              <a:t>Sales reps dislike returning to the office to submit orders, </a:t>
            </a:r>
            <a:br>
              <a:rPr lang="en-US" sz="2400" dirty="0">
                <a:solidFill>
                  <a:srgbClr val="000000"/>
                </a:solidFill>
                <a:latin typeface="Arial" pitchFamily="34" charset="0"/>
                <a:ea typeface="ＭＳ Ｐゴシック" charset="0"/>
                <a:cs typeface="Arial" pitchFamily="34" charset="0"/>
              </a:rPr>
            </a:br>
            <a:r>
              <a:rPr lang="en-US" sz="2400" dirty="0">
                <a:solidFill>
                  <a:srgbClr val="000000"/>
                </a:solidFill>
                <a:latin typeface="Arial" pitchFamily="34" charset="0"/>
                <a:ea typeface="ＭＳ Ｐゴシック" charset="0"/>
                <a:cs typeface="Arial" pitchFamily="34" charset="0"/>
              </a:rPr>
              <a:t>so, they submit in bulk at the last minute, causing a surge in workload</a:t>
            </a:r>
          </a:p>
          <a:p>
            <a:pPr marL="457200" indent="-457200" fontAlgn="base">
              <a:lnSpc>
                <a:spcPct val="80000"/>
              </a:lnSpc>
              <a:spcBef>
                <a:spcPct val="32000"/>
              </a:spcBef>
              <a:spcAft>
                <a:spcPct val="0"/>
              </a:spcAft>
              <a:buClr>
                <a:srgbClr val="000000"/>
              </a:buClr>
              <a:buFontTx/>
              <a:buChar char="•"/>
            </a:pPr>
            <a:r>
              <a:rPr lang="en-US" sz="2400" dirty="0">
                <a:solidFill>
                  <a:srgbClr val="000000"/>
                </a:solidFill>
                <a:latin typeface="Arial" pitchFamily="34" charset="0"/>
                <a:ea typeface="ＭＳ Ｐゴシック" charset="0"/>
                <a:cs typeface="Arial" pitchFamily="34" charset="0"/>
              </a:rPr>
              <a:t>Forensics lab accepts </a:t>
            </a:r>
            <a:r>
              <a:rPr lang="en-US" sz="2400" i="1" dirty="0">
                <a:solidFill>
                  <a:srgbClr val="000000"/>
                </a:solidFill>
                <a:latin typeface="Arial" pitchFamily="34" charset="0"/>
                <a:ea typeface="ＭＳ Ｐゴシック" charset="0"/>
                <a:cs typeface="Arial" pitchFamily="34" charset="0"/>
              </a:rPr>
              <a:t>all</a:t>
            </a:r>
            <a:r>
              <a:rPr lang="en-US" sz="2400" dirty="0">
                <a:solidFill>
                  <a:srgbClr val="000000"/>
                </a:solidFill>
                <a:latin typeface="Arial" pitchFamily="34" charset="0"/>
                <a:ea typeface="ＭＳ Ｐゴシック" charset="0"/>
                <a:cs typeface="Arial" pitchFamily="34" charset="0"/>
              </a:rPr>
              <a:t> items submitted, </a:t>
            </a:r>
            <a:br>
              <a:rPr lang="en-US" sz="2400" dirty="0">
                <a:solidFill>
                  <a:srgbClr val="000000"/>
                </a:solidFill>
                <a:latin typeface="Arial" pitchFamily="34" charset="0"/>
                <a:ea typeface="ＭＳ Ｐゴシック" charset="0"/>
                <a:cs typeface="Arial" pitchFamily="34" charset="0"/>
              </a:rPr>
            </a:br>
            <a:r>
              <a:rPr lang="en-US" sz="2400" dirty="0">
                <a:solidFill>
                  <a:srgbClr val="000000"/>
                </a:solidFill>
                <a:latin typeface="Arial" pitchFamily="34" charset="0"/>
                <a:ea typeface="ＭＳ Ｐゴシック" charset="0"/>
                <a:cs typeface="Arial" pitchFamily="34" charset="0"/>
              </a:rPr>
              <a:t>in the mistaken belief they are </a:t>
            </a:r>
            <a:r>
              <a:rPr lang="en-US" sz="2400" i="1" dirty="0">
                <a:solidFill>
                  <a:srgbClr val="000000"/>
                </a:solidFill>
                <a:latin typeface="Arial" pitchFamily="34" charset="0"/>
                <a:ea typeface="ＭＳ Ｐゴシック" charset="0"/>
                <a:cs typeface="Arial" pitchFamily="34" charset="0"/>
              </a:rPr>
              <a:t>legally obligated </a:t>
            </a:r>
            <a:r>
              <a:rPr lang="en-US" sz="2400" dirty="0">
                <a:solidFill>
                  <a:srgbClr val="000000"/>
                </a:solidFill>
                <a:latin typeface="Arial" pitchFamily="34" charset="0"/>
                <a:ea typeface="ＭＳ Ｐゴシック" charset="0"/>
                <a:cs typeface="Arial" pitchFamily="34" charset="0"/>
              </a:rPr>
              <a:t>to accept all of it, </a:t>
            </a:r>
            <a:br>
              <a:rPr lang="en-US" sz="2400" dirty="0">
                <a:solidFill>
                  <a:srgbClr val="000000"/>
                </a:solidFill>
                <a:latin typeface="Arial" pitchFamily="34" charset="0"/>
                <a:ea typeface="ＭＳ Ｐゴシック" charset="0"/>
                <a:cs typeface="Arial" pitchFamily="34" charset="0"/>
              </a:rPr>
            </a:br>
            <a:r>
              <a:rPr lang="en-US" sz="2400" dirty="0">
                <a:solidFill>
                  <a:srgbClr val="000000"/>
                </a:solidFill>
                <a:latin typeface="Arial" pitchFamily="34" charset="0"/>
                <a:ea typeface="ＭＳ Ｐゴシック" charset="0"/>
                <a:cs typeface="Arial" pitchFamily="34" charset="0"/>
              </a:rPr>
              <a:t>even though much of it is </a:t>
            </a:r>
            <a:r>
              <a:rPr lang="en-US" sz="2400" i="1" dirty="0">
                <a:solidFill>
                  <a:srgbClr val="000000"/>
                </a:solidFill>
                <a:latin typeface="Arial" pitchFamily="34" charset="0"/>
                <a:ea typeface="ＭＳ Ｐゴシック" charset="0"/>
                <a:cs typeface="Arial" pitchFamily="34" charset="0"/>
              </a:rPr>
              <a:t>redundant</a:t>
            </a:r>
            <a:r>
              <a:rPr lang="en-US" sz="2400" dirty="0">
                <a:solidFill>
                  <a:srgbClr val="000000"/>
                </a:solidFill>
                <a:latin typeface="Arial" pitchFamily="34" charset="0"/>
                <a:ea typeface="ＭＳ Ｐゴシック" charset="0"/>
                <a:cs typeface="Arial" pitchFamily="34" charset="0"/>
              </a:rPr>
              <a:t> or </a:t>
            </a:r>
            <a:r>
              <a:rPr lang="en-US" sz="2400" i="1" dirty="0">
                <a:solidFill>
                  <a:srgbClr val="000000"/>
                </a:solidFill>
                <a:latin typeface="Arial" pitchFamily="34" charset="0"/>
                <a:ea typeface="ＭＳ Ｐゴシック" charset="0"/>
                <a:cs typeface="Arial" pitchFamily="34" charset="0"/>
              </a:rPr>
              <a:t>useless</a:t>
            </a:r>
          </a:p>
        </p:txBody>
      </p:sp>
      <p:pic>
        <p:nvPicPr>
          <p:cNvPr id="3" name="Picture 2"/>
          <p:cNvPicPr>
            <a:picLocks noChangeAspect="1"/>
          </p:cNvPicPr>
          <p:nvPr/>
        </p:nvPicPr>
        <p:blipFill>
          <a:blip r:embed="rId3"/>
          <a:stretch>
            <a:fillRect/>
          </a:stretch>
        </p:blipFill>
        <p:spPr>
          <a:xfrm>
            <a:off x="6879891" y="1642436"/>
            <a:ext cx="2660974" cy="1786564"/>
          </a:xfrm>
          <a:prstGeom prst="rect">
            <a:avLst/>
          </a:prstGeom>
        </p:spPr>
      </p:pic>
    </p:spTree>
    <p:extLst>
      <p:ext uri="{BB962C8B-B14F-4D97-AF65-F5344CB8AC3E}">
        <p14:creationId xmlns:p14="http://schemas.microsoft.com/office/powerpoint/2010/main" val="3494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dissolv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dissolve">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dissolve">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extLst>
            <a:ext uri="{909E8E84-426E-40dd-AFC4-6F175D3DCCD1}">
              <a14:hiddenFill xmlns:a14="http://schemas.microsoft.com/office/drawing/2010/main" xmlns="">
                <a:gradFill rotWithShape="0">
                  <a:gsLst>
                    <a:gs pos="0">
                      <a:srgbClr val="008C8C"/>
                    </a:gs>
                    <a:gs pos="100000">
                      <a:srgbClr val="4CAEAE"/>
                    </a:gs>
                  </a:gsLst>
                  <a:lin ang="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a:defRPr/>
            </a:pPr>
            <a:r>
              <a:rPr lang="en-US" dirty="0">
                <a:latin typeface="Arial" charset="0"/>
                <a:cs typeface="+mj-cs"/>
              </a:rPr>
              <a:t>…then apply structured, enabler-based techniques</a:t>
            </a:r>
          </a:p>
        </p:txBody>
      </p:sp>
      <p:sp>
        <p:nvSpPr>
          <p:cNvPr id="1343495" name="Rectangle 7"/>
          <p:cNvSpPr>
            <a:spLocks noChangeArrowheads="1"/>
          </p:cNvSpPr>
          <p:nvPr/>
        </p:nvSpPr>
        <p:spPr bwMode="auto">
          <a:xfrm>
            <a:off x="1305304" y="963963"/>
            <a:ext cx="8249558" cy="5288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fontAlgn="base">
              <a:lnSpc>
                <a:spcPct val="75000"/>
              </a:lnSpc>
              <a:spcBef>
                <a:spcPct val="20000"/>
              </a:spcBef>
              <a:spcAft>
                <a:spcPct val="0"/>
              </a:spcAft>
              <a:buClr>
                <a:srgbClr val="000000"/>
              </a:buClr>
              <a:defRPr/>
            </a:pPr>
            <a:r>
              <a:rPr lang="en-US" sz="2200" dirty="0">
                <a:solidFill>
                  <a:srgbClr val="000000"/>
                </a:solidFill>
                <a:latin typeface="Arial" charset="0"/>
                <a:ea typeface="ＭＳ Ｐゴシック" charset="0"/>
              </a:rPr>
              <a:t>Two critical techniques address common problems:</a:t>
            </a:r>
          </a:p>
          <a:p>
            <a:pPr marL="914400" lvl="1" indent="-457200" fontAlgn="base">
              <a:spcBef>
                <a:spcPct val="20000"/>
              </a:spcBef>
              <a:spcAft>
                <a:spcPct val="0"/>
              </a:spcAft>
              <a:buClr>
                <a:srgbClr val="000000"/>
              </a:buClr>
              <a:buFontTx/>
              <a:buAutoNum type="arabicPeriod"/>
              <a:defRPr/>
            </a:pPr>
            <a:r>
              <a:rPr lang="en-US" sz="2000" i="1" dirty="0">
                <a:solidFill>
                  <a:srgbClr val="FF0000"/>
                </a:solidFill>
                <a:latin typeface="Arial" charset="0"/>
                <a:ea typeface="ＭＳ Ｐゴシック" charset="0"/>
              </a:rPr>
              <a:t>Problem:</a:t>
            </a:r>
            <a:r>
              <a:rPr lang="en-US" sz="2000" dirty="0">
                <a:solidFill>
                  <a:srgbClr val="000000"/>
                </a:solidFill>
                <a:latin typeface="Arial" charset="0"/>
                <a:ea typeface="ＭＳ Ｐゴシック" charset="0"/>
              </a:rPr>
              <a:t> focusing excessively on </a:t>
            </a:r>
            <a:r>
              <a:rPr lang="en-US" sz="2000" i="1" dirty="0">
                <a:solidFill>
                  <a:srgbClr val="000000"/>
                </a:solidFill>
                <a:latin typeface="Arial" charset="0"/>
                <a:ea typeface="ＭＳ Ｐゴシック" charset="0"/>
              </a:rPr>
              <a:t>workflow and IT.</a:t>
            </a:r>
            <a:br>
              <a:rPr lang="en-US" sz="2000" i="1" dirty="0">
                <a:solidFill>
                  <a:srgbClr val="000000"/>
                </a:solidFill>
                <a:latin typeface="Arial" charset="0"/>
                <a:ea typeface="ＭＳ Ｐゴシック" charset="0"/>
              </a:rPr>
            </a:br>
            <a:r>
              <a:rPr lang="en-US" sz="2000" i="1" dirty="0">
                <a:solidFill>
                  <a:srgbClr val="339966"/>
                </a:solidFill>
                <a:latin typeface="Arial" charset="0"/>
                <a:ea typeface="ＭＳ Ｐゴシック" charset="0"/>
              </a:rPr>
              <a:t>Solution:</a:t>
            </a:r>
            <a:r>
              <a:rPr lang="en-US" sz="2000" dirty="0">
                <a:solidFill>
                  <a:srgbClr val="000000"/>
                </a:solidFill>
                <a:latin typeface="Arial" charset="0"/>
                <a:ea typeface="ＭＳ Ｐゴシック" charset="0"/>
              </a:rPr>
              <a:t> conduct a </a:t>
            </a:r>
            <a:r>
              <a:rPr lang="en-US" sz="2000" i="1" dirty="0">
                <a:solidFill>
                  <a:srgbClr val="000000"/>
                </a:solidFill>
                <a:latin typeface="Arial" charset="0"/>
                <a:ea typeface="ＭＳ Ｐゴシック" charset="0"/>
              </a:rPr>
              <a:t>final assessment</a:t>
            </a:r>
            <a:r>
              <a:rPr lang="en-US" sz="2000" dirty="0">
                <a:solidFill>
                  <a:srgbClr val="000000"/>
                </a:solidFill>
                <a:latin typeface="Arial" charset="0"/>
                <a:ea typeface="ＭＳ Ｐゴシック" charset="0"/>
              </a:rPr>
              <a:t> that holistically addresses </a:t>
            </a:r>
            <a:br>
              <a:rPr lang="en-US" sz="2000" dirty="0">
                <a:solidFill>
                  <a:srgbClr val="000000"/>
                </a:solidFill>
                <a:latin typeface="Arial" charset="0"/>
                <a:ea typeface="ＭＳ Ｐゴシック" charset="0"/>
              </a:rPr>
            </a:br>
            <a:r>
              <a:rPr lang="en-US" sz="2000" i="1" dirty="0">
                <a:solidFill>
                  <a:srgbClr val="000000"/>
                </a:solidFill>
                <a:latin typeface="Arial" charset="0"/>
                <a:ea typeface="ＭＳ Ｐゴシック" charset="0"/>
              </a:rPr>
              <a:t>all</a:t>
            </a:r>
            <a:r>
              <a:rPr lang="en-US" sz="2000" dirty="0">
                <a:solidFill>
                  <a:srgbClr val="000000"/>
                </a:solidFill>
                <a:latin typeface="Arial" charset="0"/>
                <a:ea typeface="ＭＳ Ｐゴシック" charset="0"/>
              </a:rPr>
              <a:t> </a:t>
            </a:r>
            <a:r>
              <a:rPr lang="en-US" sz="2000" b="1" i="1" dirty="0">
                <a:solidFill>
                  <a:srgbClr val="000000"/>
                </a:solidFill>
                <a:latin typeface="Arial" charset="0"/>
                <a:ea typeface="ＭＳ Ｐゴシック" charset="0"/>
              </a:rPr>
              <a:t>enablers</a:t>
            </a:r>
            <a:r>
              <a:rPr lang="en-US" sz="2000" dirty="0">
                <a:solidFill>
                  <a:srgbClr val="000000"/>
                </a:solidFill>
                <a:latin typeface="Arial" charset="0"/>
                <a:ea typeface="ＭＳ Ｐゴシック" charset="0"/>
              </a:rPr>
              <a:t> and generates potential improvements</a:t>
            </a:r>
          </a:p>
          <a:p>
            <a:pPr marL="914400" lvl="1" indent="-457200" fontAlgn="base">
              <a:spcBef>
                <a:spcPct val="20000"/>
              </a:spcBef>
              <a:spcAft>
                <a:spcPct val="0"/>
              </a:spcAft>
              <a:buClr>
                <a:srgbClr val="000000"/>
              </a:buClr>
              <a:buFontTx/>
              <a:buAutoNum type="arabicPeriod"/>
              <a:defRPr/>
            </a:pPr>
            <a:r>
              <a:rPr lang="en-US" sz="2000" i="1" dirty="0">
                <a:solidFill>
                  <a:srgbClr val="FF0000"/>
                </a:solidFill>
                <a:latin typeface="Arial" charset="0"/>
                <a:ea typeface="ＭＳ Ｐゴシック" charset="0"/>
              </a:rPr>
              <a:t>Problem:</a:t>
            </a:r>
            <a:r>
              <a:rPr lang="en-US" sz="2000" dirty="0">
                <a:solidFill>
                  <a:srgbClr val="000000"/>
                </a:solidFill>
                <a:latin typeface="Arial" charset="0"/>
                <a:ea typeface="ＭＳ Ｐゴシック" charset="0"/>
              </a:rPr>
              <a:t> implementing process </a:t>
            </a:r>
            <a:r>
              <a:rPr lang="ja-JP" altLang="en-US"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improvements</a:t>
            </a:r>
            <a:r>
              <a:rPr lang="ja-JP" altLang="en-US"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 that have </a:t>
            </a:r>
            <a:r>
              <a:rPr lang="en-US" sz="2000" i="1" dirty="0">
                <a:solidFill>
                  <a:srgbClr val="000000"/>
                </a:solidFill>
                <a:latin typeface="Arial" charset="0"/>
                <a:ea typeface="ＭＳ Ｐゴシック" charset="0"/>
              </a:rPr>
              <a:t>unforeseen consequences </a:t>
            </a:r>
            <a:r>
              <a:rPr lang="en-US" sz="2000" dirty="0">
                <a:solidFill>
                  <a:srgbClr val="000000"/>
                </a:solidFill>
                <a:latin typeface="Arial" charset="0"/>
                <a:ea typeface="ＭＳ Ｐゴシック" charset="0"/>
              </a:rPr>
              <a:t>(negative and/or expensive)</a:t>
            </a:r>
            <a:br>
              <a:rPr lang="en-US" sz="2000" dirty="0">
                <a:solidFill>
                  <a:srgbClr val="000000"/>
                </a:solidFill>
                <a:latin typeface="Arial" charset="0"/>
                <a:ea typeface="ＭＳ Ｐゴシック" charset="0"/>
              </a:rPr>
            </a:br>
            <a:r>
              <a:rPr lang="en-US" sz="2000" i="1" dirty="0">
                <a:solidFill>
                  <a:srgbClr val="339966"/>
                </a:solidFill>
                <a:latin typeface="Arial" charset="0"/>
                <a:ea typeface="ＭＳ Ｐゴシック" charset="0"/>
              </a:rPr>
              <a:t>Solution:</a:t>
            </a:r>
            <a:r>
              <a:rPr lang="en-US" sz="2000" dirty="0">
                <a:solidFill>
                  <a:srgbClr val="000000"/>
                </a:solidFill>
                <a:latin typeface="Arial" charset="0"/>
                <a:ea typeface="ＭＳ Ｐゴシック" charset="0"/>
              </a:rPr>
              <a:t> assess each significant improvement ("feature")</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by specifically considering each of the six </a:t>
            </a:r>
            <a:r>
              <a:rPr lang="en-US" sz="2000" b="1" i="1" dirty="0">
                <a:solidFill>
                  <a:srgbClr val="000000"/>
                </a:solidFill>
                <a:latin typeface="Arial" charset="0"/>
                <a:ea typeface="ＭＳ Ｐゴシック" charset="0"/>
              </a:rPr>
              <a:t>enablers</a:t>
            </a:r>
          </a:p>
          <a:p>
            <a:pPr fontAlgn="base">
              <a:lnSpc>
                <a:spcPct val="75000"/>
              </a:lnSpc>
              <a:spcBef>
                <a:spcPct val="20000"/>
              </a:spcBef>
              <a:spcAft>
                <a:spcPct val="0"/>
              </a:spcAft>
              <a:buClr>
                <a:srgbClr val="000000"/>
              </a:buClr>
              <a:defRPr/>
            </a:pPr>
            <a:br>
              <a:rPr lang="en-US" sz="2200" dirty="0">
                <a:solidFill>
                  <a:srgbClr val="000000"/>
                </a:solidFill>
                <a:latin typeface="Arial" charset="0"/>
                <a:ea typeface="ＭＳ Ｐゴシック" charset="0"/>
              </a:rPr>
            </a:br>
            <a:r>
              <a:rPr lang="en-US" sz="2200" dirty="0">
                <a:solidFill>
                  <a:srgbClr val="000000"/>
                </a:solidFill>
                <a:latin typeface="Arial" charset="0"/>
                <a:ea typeface="ＭＳ Ｐゴシック" charset="0"/>
              </a:rPr>
              <a:t>Result: a set of to-be process characteristics (“features”) that:</a:t>
            </a:r>
          </a:p>
          <a:p>
            <a:pPr marL="914400" lvl="1" indent="-457200" fontAlgn="base">
              <a:spcBef>
                <a:spcPct val="20000"/>
              </a:spcBef>
              <a:spcAft>
                <a:spcPct val="0"/>
              </a:spcAft>
              <a:buClr>
                <a:srgbClr val="000000"/>
              </a:buClr>
              <a:buFont typeface="Wingdings" charset="2"/>
              <a:buChar char="§"/>
              <a:defRPr/>
            </a:pPr>
            <a:r>
              <a:rPr lang="en-US" sz="2000" dirty="0">
                <a:solidFill>
                  <a:srgbClr val="000000"/>
                </a:solidFill>
                <a:latin typeface="Arial" charset="0"/>
                <a:ea typeface="ＭＳ Ｐゴシック" charset="0"/>
              </a:rPr>
              <a:t>impact specific issues</a:t>
            </a:r>
          </a:p>
          <a:p>
            <a:pPr marL="914400" lvl="1" indent="-457200" fontAlgn="base">
              <a:spcBef>
                <a:spcPct val="20000"/>
              </a:spcBef>
              <a:spcAft>
                <a:spcPct val="0"/>
              </a:spcAft>
              <a:buClr>
                <a:srgbClr val="000000"/>
              </a:buClr>
              <a:buFont typeface="Wingdings" charset="2"/>
              <a:buChar char="§"/>
              <a:defRPr/>
            </a:pPr>
            <a:r>
              <a:rPr lang="en-US" sz="2000" dirty="0">
                <a:solidFill>
                  <a:srgbClr val="000000"/>
                </a:solidFill>
                <a:latin typeface="Arial" charset="0"/>
                <a:ea typeface="ＭＳ Ｐゴシック" charset="0"/>
              </a:rPr>
              <a:t>are consistent with one another and the differentiator</a:t>
            </a:r>
          </a:p>
          <a:p>
            <a:pPr marL="914400" lvl="1" indent="-457200" fontAlgn="base">
              <a:spcBef>
                <a:spcPct val="20000"/>
              </a:spcBef>
              <a:spcAft>
                <a:spcPct val="0"/>
              </a:spcAft>
              <a:buClr>
                <a:srgbClr val="000000"/>
              </a:buClr>
              <a:buFont typeface="Wingdings" charset="2"/>
              <a:buChar char="§"/>
              <a:defRPr/>
            </a:pPr>
            <a:r>
              <a:rPr lang="en-US" sz="2000" dirty="0">
                <a:solidFill>
                  <a:srgbClr val="000000"/>
                </a:solidFill>
                <a:latin typeface="Arial" charset="0"/>
                <a:ea typeface="ＭＳ Ｐゴシック" charset="0"/>
              </a:rPr>
              <a:t>are feasible with respect to culture, resources, …</a:t>
            </a:r>
          </a:p>
          <a:p>
            <a:pPr fontAlgn="base">
              <a:lnSpc>
                <a:spcPct val="75000"/>
              </a:lnSpc>
              <a:spcBef>
                <a:spcPct val="20000"/>
              </a:spcBef>
              <a:spcAft>
                <a:spcPct val="0"/>
              </a:spcAft>
              <a:buClr>
                <a:srgbClr val="000000"/>
              </a:buClr>
              <a:defRPr/>
            </a:pPr>
            <a:br>
              <a:rPr lang="en-US" sz="2200" dirty="0">
                <a:solidFill>
                  <a:srgbClr val="000000"/>
                </a:solidFill>
                <a:latin typeface="Arial" charset="0"/>
                <a:ea typeface="ＭＳ Ｐゴシック" charset="0"/>
              </a:rPr>
            </a:br>
            <a:r>
              <a:rPr lang="en-US" sz="2200" dirty="0">
                <a:solidFill>
                  <a:srgbClr val="000000"/>
                </a:solidFill>
                <a:latin typeface="Arial" charset="0"/>
                <a:ea typeface="ＭＳ Ｐゴシック" charset="0"/>
              </a:rPr>
              <a:t>Key point – don</a:t>
            </a:r>
            <a:r>
              <a:rPr lang="uk-UA" altLang="ja-JP" sz="2200" dirty="0">
                <a:solidFill>
                  <a:srgbClr val="000000"/>
                </a:solidFill>
                <a:latin typeface="Arial" charset="0"/>
                <a:ea typeface="ＭＳ Ｐゴシック" charset="0"/>
              </a:rPr>
              <a:t>'</a:t>
            </a:r>
            <a:r>
              <a:rPr lang="tr-TR" altLang="ja-JP" sz="2200" dirty="0">
                <a:solidFill>
                  <a:srgbClr val="000000"/>
                </a:solidFill>
                <a:latin typeface="Arial" charset="0"/>
                <a:ea typeface="ＭＳ Ｐゴシック" charset="0"/>
              </a:rPr>
              <a:t>t</a:t>
            </a:r>
            <a:r>
              <a:rPr lang="en-US" sz="2200" dirty="0">
                <a:solidFill>
                  <a:srgbClr val="000000"/>
                </a:solidFill>
                <a:latin typeface="Arial" charset="0"/>
                <a:ea typeface="ＭＳ Ｐゴシック" charset="0"/>
              </a:rPr>
              <a:t> jump into workflow design too soon!!!</a:t>
            </a:r>
          </a:p>
        </p:txBody>
      </p:sp>
    </p:spTree>
    <p:extLst>
      <p:ext uri="{BB962C8B-B14F-4D97-AF65-F5344CB8AC3E}">
        <p14:creationId xmlns:p14="http://schemas.microsoft.com/office/powerpoint/2010/main" val="4149784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43495">
                                            <p:txEl>
                                              <p:pRg st="1" end="1"/>
                                            </p:txEl>
                                          </p:spTgt>
                                        </p:tgtEl>
                                        <p:attrNameLst>
                                          <p:attrName>style.visibility</p:attrName>
                                        </p:attrNameLst>
                                      </p:cBhvr>
                                      <p:to>
                                        <p:strVal val="visible"/>
                                      </p:to>
                                    </p:set>
                                    <p:animEffect transition="in" filter="dissolve">
                                      <p:cBhvr>
                                        <p:cTn id="7" dur="500"/>
                                        <p:tgtEl>
                                          <p:spTgt spid="13434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43495">
                                            <p:txEl>
                                              <p:pRg st="2" end="2"/>
                                            </p:txEl>
                                          </p:spTgt>
                                        </p:tgtEl>
                                        <p:attrNameLst>
                                          <p:attrName>style.visibility</p:attrName>
                                        </p:attrNameLst>
                                      </p:cBhvr>
                                      <p:to>
                                        <p:strVal val="visible"/>
                                      </p:to>
                                    </p:set>
                                    <p:animEffect transition="in" filter="dissolve">
                                      <p:cBhvr>
                                        <p:cTn id="12" dur="500"/>
                                        <p:tgtEl>
                                          <p:spTgt spid="13434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43495">
                                            <p:txEl>
                                              <p:pRg st="3" end="3"/>
                                            </p:txEl>
                                          </p:spTgt>
                                        </p:tgtEl>
                                        <p:attrNameLst>
                                          <p:attrName>style.visibility</p:attrName>
                                        </p:attrNameLst>
                                      </p:cBhvr>
                                      <p:to>
                                        <p:strVal val="visible"/>
                                      </p:to>
                                    </p:set>
                                    <p:animEffect transition="in" filter="dissolve">
                                      <p:cBhvr>
                                        <p:cTn id="17" dur="500"/>
                                        <p:tgtEl>
                                          <p:spTgt spid="134349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343495">
                                            <p:txEl>
                                              <p:pRg st="4" end="4"/>
                                            </p:txEl>
                                          </p:spTgt>
                                        </p:tgtEl>
                                        <p:attrNameLst>
                                          <p:attrName>style.visibility</p:attrName>
                                        </p:attrNameLst>
                                      </p:cBhvr>
                                      <p:to>
                                        <p:strVal val="visible"/>
                                      </p:to>
                                    </p:set>
                                    <p:animEffect transition="in" filter="dissolve">
                                      <p:cBhvr>
                                        <p:cTn id="20" dur="500"/>
                                        <p:tgtEl>
                                          <p:spTgt spid="1343495">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343495">
                                            <p:txEl>
                                              <p:pRg st="5" end="5"/>
                                            </p:txEl>
                                          </p:spTgt>
                                        </p:tgtEl>
                                        <p:attrNameLst>
                                          <p:attrName>style.visibility</p:attrName>
                                        </p:attrNameLst>
                                      </p:cBhvr>
                                      <p:to>
                                        <p:strVal val="visible"/>
                                      </p:to>
                                    </p:set>
                                    <p:animEffect transition="in" filter="dissolve">
                                      <p:cBhvr>
                                        <p:cTn id="23" dur="500"/>
                                        <p:tgtEl>
                                          <p:spTgt spid="1343495">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343495">
                                            <p:txEl>
                                              <p:pRg st="6" end="6"/>
                                            </p:txEl>
                                          </p:spTgt>
                                        </p:tgtEl>
                                        <p:attrNameLst>
                                          <p:attrName>style.visibility</p:attrName>
                                        </p:attrNameLst>
                                      </p:cBhvr>
                                      <p:to>
                                        <p:strVal val="visible"/>
                                      </p:to>
                                    </p:set>
                                    <p:animEffect transition="in" filter="dissolve">
                                      <p:cBhvr>
                                        <p:cTn id="26" dur="500"/>
                                        <p:tgtEl>
                                          <p:spTgt spid="1343495">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343495">
                                            <p:txEl>
                                              <p:pRg st="7" end="7"/>
                                            </p:txEl>
                                          </p:spTgt>
                                        </p:tgtEl>
                                        <p:attrNameLst>
                                          <p:attrName>style.visibility</p:attrName>
                                        </p:attrNameLst>
                                      </p:cBhvr>
                                      <p:to>
                                        <p:strVal val="visible"/>
                                      </p:to>
                                    </p:set>
                                    <p:animEffect transition="in" filter="dissolve">
                                      <p:cBhvr>
                                        <p:cTn id="31" dur="500"/>
                                        <p:tgtEl>
                                          <p:spTgt spid="13434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8E59-CFCA-1C42-B7A4-CB8CA1A57A77}"/>
              </a:ext>
            </a:extLst>
          </p:cNvPr>
          <p:cNvSpPr>
            <a:spLocks noGrp="1"/>
          </p:cNvSpPr>
          <p:nvPr>
            <p:ph type="title"/>
          </p:nvPr>
        </p:nvSpPr>
        <p:spPr/>
        <p:txBody>
          <a:bodyPr/>
          <a:lstStyle/>
          <a:p>
            <a:r>
              <a:rPr lang="en-US" dirty="0"/>
              <a:t>Our methodology – two points highlighted by clients</a:t>
            </a:r>
          </a:p>
        </p:txBody>
      </p:sp>
      <p:sp>
        <p:nvSpPr>
          <p:cNvPr id="12" name="AutoShape 11">
            <a:extLst>
              <a:ext uri="{FF2B5EF4-FFF2-40B4-BE49-F238E27FC236}">
                <a16:creationId xmlns:a16="http://schemas.microsoft.com/office/drawing/2014/main" id="{C3936D37-AC16-EE4E-80EC-F7AE5827B8CC}"/>
              </a:ext>
            </a:extLst>
          </p:cNvPr>
          <p:cNvSpPr>
            <a:spLocks noChangeArrowheads="1"/>
          </p:cNvSpPr>
          <p:nvPr/>
        </p:nvSpPr>
        <p:spPr bwMode="auto">
          <a:xfrm>
            <a:off x="3145985" y="3624951"/>
            <a:ext cx="2080849" cy="780147"/>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eaLnBrk="0" hangingPunct="0">
              <a:lnSpc>
                <a:spcPct val="100000"/>
              </a:lnSpc>
              <a:spcBef>
                <a:spcPct val="0"/>
              </a:spcBef>
              <a:buClrTx/>
              <a:buFontTx/>
              <a:buNone/>
            </a:pPr>
            <a:r>
              <a:rPr lang="en-US" dirty="0">
                <a:latin typeface="Arial" panose="020B0604020202020204" pitchFamily="34" charset="0"/>
                <a:cs typeface="Arial" panose="020B0604020202020204" pitchFamily="34" charset="0"/>
              </a:rPr>
              <a:t>1 – Builds support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a:t>
            </a:r>
            <a:r>
              <a:rPr lang="en-US" i="1" dirty="0">
                <a:latin typeface="Arial" panose="020B0604020202020204" pitchFamily="34" charset="0"/>
                <a:cs typeface="Arial" panose="020B0604020202020204" pitchFamily="34" charset="0"/>
              </a:rPr>
              <a:t>change</a:t>
            </a:r>
          </a:p>
        </p:txBody>
      </p:sp>
      <p:sp>
        <p:nvSpPr>
          <p:cNvPr id="15" name="AutoShape 12">
            <a:extLst>
              <a:ext uri="{FF2B5EF4-FFF2-40B4-BE49-F238E27FC236}">
                <a16:creationId xmlns:a16="http://schemas.microsoft.com/office/drawing/2014/main" id="{24C0301C-1362-7C44-8656-414856898962}"/>
              </a:ext>
            </a:extLst>
          </p:cNvPr>
          <p:cNvSpPr>
            <a:spLocks noChangeArrowheads="1"/>
          </p:cNvSpPr>
          <p:nvPr/>
        </p:nvSpPr>
        <p:spPr bwMode="auto">
          <a:xfrm>
            <a:off x="9465413" y="4591516"/>
            <a:ext cx="2462128" cy="1961634"/>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eaLnBrk="0" hangingPunct="0">
              <a:spcBef>
                <a:spcPct val="0"/>
              </a:spcBef>
            </a:pPr>
            <a:r>
              <a:rPr lang="en-US" dirty="0">
                <a:latin typeface="Arial" panose="020B0604020202020204" pitchFamily="34" charset="0"/>
                <a:cs typeface="Arial" panose="020B0604020202020204" pitchFamily="34" charset="0"/>
              </a:rPr>
              <a:t>Feature-based approach makes it </a:t>
            </a:r>
            <a:r>
              <a:rPr lang="en-US" i="1" dirty="0">
                <a:latin typeface="Arial" panose="020B0604020202020204" pitchFamily="34" charset="0"/>
                <a:cs typeface="Arial" panose="020B0604020202020204" pitchFamily="34" charset="0"/>
              </a:rPr>
              <a:t>Agile</a:t>
            </a:r>
            <a:r>
              <a:rPr lang="en-US"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iterative. </a:t>
            </a:r>
            <a:br>
              <a:rPr lang="en-US" i="1" dirty="0">
                <a:latin typeface="Arial" panose="020B0604020202020204" pitchFamily="34" charset="0"/>
                <a:cs typeface="Arial" panose="020B0604020202020204" pitchFamily="34" charset="0"/>
              </a:rPr>
            </a:br>
            <a:br>
              <a:rPr lang="en-US" i="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fast!</a:t>
            </a:r>
            <a:r>
              <a:rPr lang="en-US" dirty="0">
                <a:latin typeface="Arial" panose="020B0604020202020204" pitchFamily="34" charset="0"/>
                <a:cs typeface="Arial" panose="020B0604020202020204" pitchFamily="34" charset="0"/>
              </a:rPr>
              <a:t> – up-front work avoids endless rehashing later</a:t>
            </a:r>
            <a:endParaRPr lang="en-US" i="1" dirty="0">
              <a:latin typeface="Arial" panose="020B0604020202020204" pitchFamily="34" charset="0"/>
              <a:cs typeface="Arial" panose="020B0604020202020204" pitchFamily="34" charset="0"/>
            </a:endParaRPr>
          </a:p>
        </p:txBody>
      </p:sp>
      <p:sp>
        <p:nvSpPr>
          <p:cNvPr id="33" name="AutoShape 12">
            <a:extLst>
              <a:ext uri="{FF2B5EF4-FFF2-40B4-BE49-F238E27FC236}">
                <a16:creationId xmlns:a16="http://schemas.microsoft.com/office/drawing/2014/main" id="{71C13E50-0E66-FF47-8E53-184DA78A8D97}"/>
              </a:ext>
            </a:extLst>
          </p:cNvPr>
          <p:cNvSpPr>
            <a:spLocks noChangeArrowheads="1"/>
          </p:cNvSpPr>
          <p:nvPr/>
        </p:nvSpPr>
        <p:spPr bwMode="auto">
          <a:xfrm>
            <a:off x="5975076" y="3588326"/>
            <a:ext cx="4540852" cy="927917"/>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D5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dirty="0">
                <a:latin typeface="Arial" panose="020B0604020202020204" pitchFamily="34" charset="0"/>
                <a:cs typeface="Arial" panose="020B0604020202020204" pitchFamily="34" charset="0"/>
              </a:rPr>
              <a:t>2 – Not a “big bang”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 effective, implementable, sustainable business process</a:t>
            </a:r>
          </a:p>
        </p:txBody>
      </p:sp>
      <p:sp>
        <p:nvSpPr>
          <p:cNvPr id="42" name="AutoShape 69">
            <a:extLst>
              <a:ext uri="{FF2B5EF4-FFF2-40B4-BE49-F238E27FC236}">
                <a16:creationId xmlns:a16="http://schemas.microsoft.com/office/drawing/2014/main" id="{88C14AC9-BCE2-AD4D-8736-CC13E7DF1B0B}"/>
              </a:ext>
            </a:extLst>
          </p:cNvPr>
          <p:cNvSpPr>
            <a:spLocks noChangeArrowheads="1"/>
          </p:cNvSpPr>
          <p:nvPr/>
        </p:nvSpPr>
        <p:spPr bwMode="auto">
          <a:xfrm>
            <a:off x="2060248" y="4591680"/>
            <a:ext cx="3166586" cy="1187547"/>
          </a:xfrm>
          <a:prstGeom prst="wedgeRoundRectCallout">
            <a:avLst>
              <a:gd name="adj1" fmla="val -53918"/>
              <a:gd name="adj2" fmla="val 85901"/>
              <a:gd name="adj3" fmla="val 16667"/>
            </a:avLst>
          </a:prstGeom>
          <a:solidFill>
            <a:schemeClr val="accent1">
              <a:lumMod val="20000"/>
              <a:lumOff val="80000"/>
            </a:schemeClr>
          </a:solidFill>
          <a:ln w="12700">
            <a:solidFill>
              <a:schemeClr val="accent5">
                <a:lumMod val="20000"/>
                <a:lumOff val="8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873125">
              <a:lnSpc>
                <a:spcPct val="100000"/>
              </a:lnSpc>
              <a:spcBef>
                <a:spcPct val="0"/>
              </a:spcBef>
              <a:buClrTx/>
              <a:buFontTx/>
              <a:buNone/>
              <a:defRPr/>
            </a:pPr>
            <a:r>
              <a:rPr lang="en-US" dirty="0">
                <a:solidFill>
                  <a:srgbClr val="000000"/>
                </a:solidFill>
                <a:latin typeface="Arial" charset="0"/>
                <a:ea typeface="ＭＳ Ｐゴシック" charset="0"/>
                <a:cs typeface="ＭＳ Ｐゴシック" charset="0"/>
              </a:rPr>
              <a:t>"We like the way support for change is built in </a:t>
            </a:r>
            <a:r>
              <a:rPr lang="en-US" i="1" dirty="0">
                <a:solidFill>
                  <a:srgbClr val="000000"/>
                </a:solidFill>
                <a:latin typeface="Arial" charset="0"/>
                <a:ea typeface="ＭＳ Ｐゴシック" charset="0"/>
                <a:cs typeface="ＭＳ Ｐゴシック" charset="0"/>
              </a:rPr>
              <a:t>throughout</a:t>
            </a:r>
            <a:r>
              <a:rPr lang="en-US" dirty="0">
                <a:solidFill>
                  <a:srgbClr val="000000"/>
                </a:solidFill>
                <a:latin typeface="Arial" charset="0"/>
                <a:ea typeface="ＭＳ Ｐゴシック" charset="0"/>
                <a:cs typeface="ＭＳ Ｐゴシック" charset="0"/>
              </a:rPr>
              <a:t> your approach, not bolted on at the end."</a:t>
            </a:r>
            <a:endParaRPr lang="en-US" b="1" dirty="0">
              <a:solidFill>
                <a:srgbClr val="000000"/>
              </a:solidFill>
              <a:latin typeface="Arial" charset="0"/>
              <a:ea typeface="ＭＳ Ｐゴシック" charset="0"/>
              <a:cs typeface="ＭＳ Ｐゴシック" charset="0"/>
            </a:endParaRPr>
          </a:p>
        </p:txBody>
      </p:sp>
      <p:pic>
        <p:nvPicPr>
          <p:cNvPr id="44" name="Picture 43">
            <a:extLst>
              <a:ext uri="{FF2B5EF4-FFF2-40B4-BE49-F238E27FC236}">
                <a16:creationId xmlns:a16="http://schemas.microsoft.com/office/drawing/2014/main" id="{480052A5-D15B-9946-BFB7-E81C6097D0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75076" y="4624128"/>
            <a:ext cx="3280374" cy="1536089"/>
          </a:xfrm>
          <a:prstGeom prst="rect">
            <a:avLst/>
          </a:prstGeom>
          <a:ln w="31750">
            <a:solidFill>
              <a:srgbClr val="FF6600"/>
            </a:solidFill>
          </a:ln>
        </p:spPr>
      </p:pic>
      <p:grpSp>
        <p:nvGrpSpPr>
          <p:cNvPr id="3" name="Group 2">
            <a:extLst>
              <a:ext uri="{FF2B5EF4-FFF2-40B4-BE49-F238E27FC236}">
                <a16:creationId xmlns:a16="http://schemas.microsoft.com/office/drawing/2014/main" id="{F3A50C15-B1EC-0B43-878F-496698701CC9}"/>
              </a:ext>
            </a:extLst>
          </p:cNvPr>
          <p:cNvGrpSpPr/>
          <p:nvPr/>
        </p:nvGrpSpPr>
        <p:grpSpPr>
          <a:xfrm>
            <a:off x="1371601" y="2818572"/>
            <a:ext cx="9144327" cy="529136"/>
            <a:chOff x="1371601" y="2818572"/>
            <a:chExt cx="9144327" cy="529136"/>
          </a:xfrm>
        </p:grpSpPr>
        <p:sp>
          <p:nvSpPr>
            <p:cNvPr id="27" name="AutoShape 11">
              <a:extLst>
                <a:ext uri="{FF2B5EF4-FFF2-40B4-BE49-F238E27FC236}">
                  <a16:creationId xmlns:a16="http://schemas.microsoft.com/office/drawing/2014/main" id="{13CD0C6B-A0AF-4D4A-8462-49B759CD70DF}"/>
                </a:ext>
              </a:extLst>
            </p:cNvPr>
            <p:cNvSpPr>
              <a:spLocks noChangeArrowheads="1"/>
            </p:cNvSpPr>
            <p:nvPr/>
          </p:nvSpPr>
          <p:spPr bwMode="auto">
            <a:xfrm>
              <a:off x="1371601" y="2825473"/>
              <a:ext cx="1471602"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dirty="0">
                  <a:cs typeface="Arial" panose="020B0604020202020204" pitchFamily="34" charset="0"/>
                </a:rPr>
                <a:t>Start with </a:t>
              </a:r>
              <a:r>
                <a:rPr lang="en-US" i="1" dirty="0">
                  <a:cs typeface="Arial" panose="020B0604020202020204" pitchFamily="34" charset="0"/>
                </a:rPr>
                <a:t>what</a:t>
              </a:r>
            </a:p>
          </p:txBody>
        </p:sp>
        <p:sp>
          <p:nvSpPr>
            <p:cNvPr id="30" name="AutoShape 11">
              <a:extLst>
                <a:ext uri="{FF2B5EF4-FFF2-40B4-BE49-F238E27FC236}">
                  <a16:creationId xmlns:a16="http://schemas.microsoft.com/office/drawing/2014/main" id="{CFD1B53B-C7C8-6B4D-8E4C-09ADD79B54CE}"/>
                </a:ext>
              </a:extLst>
            </p:cNvPr>
            <p:cNvSpPr>
              <a:spLocks noChangeArrowheads="1"/>
            </p:cNvSpPr>
            <p:nvPr/>
          </p:nvSpPr>
          <p:spPr bwMode="auto">
            <a:xfrm>
              <a:off x="2907740" y="2823776"/>
              <a:ext cx="1471602"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i="1" dirty="0">
                  <a:cs typeface="Arial" panose="020B0604020202020204" pitchFamily="34" charset="0"/>
                </a:rPr>
                <a:t>Inclusive</a:t>
              </a:r>
              <a:r>
                <a:rPr lang="en-US" dirty="0">
                  <a:cs typeface="Arial" panose="020B0604020202020204" pitchFamily="34" charset="0"/>
                </a:rPr>
                <a:t> assessment</a:t>
              </a:r>
            </a:p>
          </p:txBody>
        </p:sp>
        <p:sp>
          <p:nvSpPr>
            <p:cNvPr id="31" name="AutoShape 11">
              <a:extLst>
                <a:ext uri="{FF2B5EF4-FFF2-40B4-BE49-F238E27FC236}">
                  <a16:creationId xmlns:a16="http://schemas.microsoft.com/office/drawing/2014/main" id="{446E427E-70B9-1249-9424-E99E2985C29B}"/>
                </a:ext>
              </a:extLst>
            </p:cNvPr>
            <p:cNvSpPr>
              <a:spLocks noChangeArrowheads="1"/>
            </p:cNvSpPr>
            <p:nvPr/>
          </p:nvSpPr>
          <p:spPr bwMode="auto">
            <a:xfrm>
              <a:off x="5975076" y="2822079"/>
              <a:ext cx="1471602"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dirty="0">
                  <a:cs typeface="Arial" panose="020B0604020202020204" pitchFamily="34" charset="0"/>
                </a:rPr>
                <a:t>Awareness of </a:t>
              </a:r>
              <a:r>
                <a:rPr lang="en-US" i="1" dirty="0">
                  <a:cs typeface="Arial" panose="020B0604020202020204" pitchFamily="34" charset="0"/>
                </a:rPr>
                <a:t>all</a:t>
              </a:r>
              <a:r>
                <a:rPr lang="en-US" dirty="0">
                  <a:cs typeface="Arial" panose="020B0604020202020204" pitchFamily="34" charset="0"/>
                </a:rPr>
                <a:t> factors</a:t>
              </a:r>
            </a:p>
          </p:txBody>
        </p:sp>
        <p:sp>
          <p:nvSpPr>
            <p:cNvPr id="32" name="AutoShape 11">
              <a:extLst>
                <a:ext uri="{FF2B5EF4-FFF2-40B4-BE49-F238E27FC236}">
                  <a16:creationId xmlns:a16="http://schemas.microsoft.com/office/drawing/2014/main" id="{46619976-C665-7045-AD0F-8C3A5FA81635}"/>
                </a:ext>
              </a:extLst>
            </p:cNvPr>
            <p:cNvSpPr>
              <a:spLocks noChangeArrowheads="1"/>
            </p:cNvSpPr>
            <p:nvPr/>
          </p:nvSpPr>
          <p:spPr bwMode="auto">
            <a:xfrm>
              <a:off x="9044326" y="2820382"/>
              <a:ext cx="1471602"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dirty="0">
                  <a:cs typeface="Arial" panose="020B0604020202020204" pitchFamily="34" charset="0"/>
                </a:rPr>
                <a:t>We can </a:t>
              </a:r>
              <a:r>
                <a:rPr lang="en-US" i="1" dirty="0">
                  <a:cs typeface="Arial" panose="020B0604020202020204" pitchFamily="34" charset="0"/>
                </a:rPr>
                <a:t>do</a:t>
              </a:r>
              <a:r>
                <a:rPr lang="en-US" dirty="0">
                  <a:cs typeface="Arial" panose="020B0604020202020204" pitchFamily="34" charset="0"/>
                </a:rPr>
                <a:t> it!</a:t>
              </a:r>
            </a:p>
          </p:txBody>
        </p:sp>
        <p:sp>
          <p:nvSpPr>
            <p:cNvPr id="16" name="AutoShape 11">
              <a:extLst>
                <a:ext uri="{FF2B5EF4-FFF2-40B4-BE49-F238E27FC236}">
                  <a16:creationId xmlns:a16="http://schemas.microsoft.com/office/drawing/2014/main" id="{5B9CAD12-51A8-3342-B3ED-D303D39FE563}"/>
                </a:ext>
              </a:extLst>
            </p:cNvPr>
            <p:cNvSpPr>
              <a:spLocks noChangeArrowheads="1"/>
            </p:cNvSpPr>
            <p:nvPr/>
          </p:nvSpPr>
          <p:spPr bwMode="auto">
            <a:xfrm>
              <a:off x="4437362" y="2818572"/>
              <a:ext cx="1471602"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dirty="0">
                  <a:cs typeface="Arial" panose="020B0604020202020204" pitchFamily="34" charset="0"/>
                </a:rPr>
                <a:t>Based on  </a:t>
              </a:r>
              <a:r>
                <a:rPr lang="en-US" i="1" dirty="0">
                  <a:cs typeface="Arial" panose="020B0604020202020204" pitchFamily="34" charset="0"/>
                </a:rPr>
                <a:t>reality</a:t>
              </a:r>
              <a:endParaRPr lang="en-US" dirty="0">
                <a:cs typeface="Arial" panose="020B0604020202020204" pitchFamily="34" charset="0"/>
              </a:endParaRPr>
            </a:p>
          </p:txBody>
        </p:sp>
        <p:sp>
          <p:nvSpPr>
            <p:cNvPr id="17" name="AutoShape 11">
              <a:extLst>
                <a:ext uri="{FF2B5EF4-FFF2-40B4-BE49-F238E27FC236}">
                  <a16:creationId xmlns:a16="http://schemas.microsoft.com/office/drawing/2014/main" id="{6772403B-EEFF-804D-83D6-A85E3DB29EDE}"/>
                </a:ext>
              </a:extLst>
            </p:cNvPr>
            <p:cNvSpPr>
              <a:spLocks noChangeArrowheads="1"/>
            </p:cNvSpPr>
            <p:nvPr/>
          </p:nvSpPr>
          <p:spPr bwMode="auto">
            <a:xfrm>
              <a:off x="7509301" y="2825473"/>
              <a:ext cx="1471602"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dirty="0">
                  <a:cs typeface="Arial" panose="020B0604020202020204" pitchFamily="34" charset="0"/>
                </a:rPr>
                <a:t>Addresses </a:t>
              </a:r>
              <a:r>
                <a:rPr lang="en-US" i="1" dirty="0">
                  <a:cs typeface="Arial" panose="020B0604020202020204" pitchFamily="34" charset="0"/>
                </a:rPr>
                <a:t>our</a:t>
              </a:r>
              <a:r>
                <a:rPr lang="en-US" dirty="0">
                  <a:cs typeface="Arial" panose="020B0604020202020204" pitchFamily="34" charset="0"/>
                </a:rPr>
                <a:t> goals</a:t>
              </a:r>
            </a:p>
          </p:txBody>
        </p:sp>
      </p:grpSp>
      <p:sp>
        <p:nvSpPr>
          <p:cNvPr id="4" name="AutoShape 11">
            <a:extLst>
              <a:ext uri="{FF2B5EF4-FFF2-40B4-BE49-F238E27FC236}">
                <a16:creationId xmlns:a16="http://schemas.microsoft.com/office/drawing/2014/main" id="{17507397-4798-4BB7-B498-F9C905DE3E49}"/>
              </a:ext>
            </a:extLst>
          </p:cNvPr>
          <p:cNvSpPr>
            <a:spLocks noChangeArrowheads="1"/>
          </p:cNvSpPr>
          <p:nvPr/>
        </p:nvSpPr>
        <p:spPr bwMode="auto">
          <a:xfrm>
            <a:off x="10618163" y="2825473"/>
            <a:ext cx="1471602" cy="522235"/>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chemeClr val="accent4">
              <a:lumMod val="60000"/>
              <a:lumOff val="40000"/>
            </a:schemeClr>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sz="1600" dirty="0">
                <a:cs typeface="Arial" panose="020B0604020202020204" pitchFamily="34" charset="0"/>
              </a:rPr>
              <a:t>Feature-based approach</a:t>
            </a:r>
          </a:p>
        </p:txBody>
      </p:sp>
      <p:grpSp>
        <p:nvGrpSpPr>
          <p:cNvPr id="28" name="Group 27">
            <a:extLst>
              <a:ext uri="{FF2B5EF4-FFF2-40B4-BE49-F238E27FC236}">
                <a16:creationId xmlns:a16="http://schemas.microsoft.com/office/drawing/2014/main" id="{E156A533-0D6E-5D7A-8E43-FF6E1D289EB0}"/>
              </a:ext>
            </a:extLst>
          </p:cNvPr>
          <p:cNvGrpSpPr/>
          <p:nvPr/>
        </p:nvGrpSpPr>
        <p:grpSpPr>
          <a:xfrm>
            <a:off x="19050" y="643163"/>
            <a:ext cx="12001500" cy="2119087"/>
            <a:chOff x="19050" y="643163"/>
            <a:chExt cx="12001500" cy="2119087"/>
          </a:xfrm>
        </p:grpSpPr>
        <p:grpSp>
          <p:nvGrpSpPr>
            <p:cNvPr id="5" name="Group 4">
              <a:extLst>
                <a:ext uri="{FF2B5EF4-FFF2-40B4-BE49-F238E27FC236}">
                  <a16:creationId xmlns:a16="http://schemas.microsoft.com/office/drawing/2014/main" id="{7DC40064-A09E-E9D1-3976-81D0294550E6}"/>
                </a:ext>
              </a:extLst>
            </p:cNvPr>
            <p:cNvGrpSpPr/>
            <p:nvPr/>
          </p:nvGrpSpPr>
          <p:grpSpPr>
            <a:xfrm>
              <a:off x="1215140" y="643163"/>
              <a:ext cx="10805410" cy="2119087"/>
              <a:chOff x="1215140" y="643163"/>
              <a:chExt cx="10805410" cy="2119087"/>
            </a:xfrm>
          </p:grpSpPr>
          <p:sp>
            <p:nvSpPr>
              <p:cNvPr id="6" name="Rounded Rectangle 5">
                <a:extLst>
                  <a:ext uri="{FF2B5EF4-FFF2-40B4-BE49-F238E27FC236}">
                    <a16:creationId xmlns:a16="http://schemas.microsoft.com/office/drawing/2014/main" id="{83B73545-0FF1-B78F-EED5-16D5F7BCA997}"/>
                  </a:ext>
                </a:extLst>
              </p:cNvPr>
              <p:cNvSpPr/>
              <p:nvPr/>
            </p:nvSpPr>
            <p:spPr>
              <a:xfrm>
                <a:off x="7604330" y="788174"/>
                <a:ext cx="4416220" cy="1974076"/>
              </a:xfrm>
              <a:prstGeom prst="roundRect">
                <a:avLst>
                  <a:gd name="adj" fmla="val 5970"/>
                </a:avLst>
              </a:prstGeom>
              <a:solidFill>
                <a:srgbClr val="D5FC79"/>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Design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To-Be Process</a:t>
                </a:r>
              </a:p>
            </p:txBody>
          </p:sp>
          <p:sp>
            <p:nvSpPr>
              <p:cNvPr id="8" name="Rounded Rectangle 7">
                <a:extLst>
                  <a:ext uri="{FF2B5EF4-FFF2-40B4-BE49-F238E27FC236}">
                    <a16:creationId xmlns:a16="http://schemas.microsoft.com/office/drawing/2014/main" id="{537C689F-1B00-2F4C-3E44-E041D4B1C9E0}"/>
                  </a:ext>
                </a:extLst>
              </p:cNvPr>
              <p:cNvSpPr/>
              <p:nvPr/>
            </p:nvSpPr>
            <p:spPr>
              <a:xfrm>
                <a:off x="4492495" y="788174"/>
                <a:ext cx="2876550" cy="1974076"/>
              </a:xfrm>
              <a:prstGeom prst="roundRect">
                <a:avLst>
                  <a:gd name="adj" fmla="val 5970"/>
                </a:avLst>
              </a:prstGeom>
              <a:solidFill>
                <a:srgbClr val="73FEFF"/>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i="1" dirty="0">
                    <a:solidFill>
                      <a:schemeClr val="tx1"/>
                    </a:solidFill>
                    <a:latin typeface="Arial" panose="020B0604020202020204" pitchFamily="34" charset="0"/>
                    <a:cs typeface="Arial" panose="020B0604020202020204" pitchFamily="34" charset="0"/>
                  </a:rPr>
                  <a:t>Understand</a:t>
                </a:r>
                <a:r>
                  <a:rPr lang="en-US" sz="1400" dirty="0">
                    <a:solidFill>
                      <a:schemeClr val="tx1"/>
                    </a:solidFill>
                    <a:latin typeface="Arial" panose="020B0604020202020204" pitchFamily="34" charset="0"/>
                    <a:cs typeface="Arial" panose="020B0604020202020204" pitchFamily="34" charset="0"/>
                  </a:rPr>
                  <a:t>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As-Is Process</a:t>
                </a:r>
              </a:p>
            </p:txBody>
          </p:sp>
          <p:sp>
            <p:nvSpPr>
              <p:cNvPr id="9" name="Rounded Rectangle 8">
                <a:extLst>
                  <a:ext uri="{FF2B5EF4-FFF2-40B4-BE49-F238E27FC236}">
                    <a16:creationId xmlns:a16="http://schemas.microsoft.com/office/drawing/2014/main" id="{B9937A8E-AD58-7B27-83B2-809BA361E6E4}"/>
                  </a:ext>
                </a:extLst>
              </p:cNvPr>
              <p:cNvSpPr/>
              <p:nvPr/>
            </p:nvSpPr>
            <p:spPr>
              <a:xfrm>
                <a:off x="1362076" y="788174"/>
                <a:ext cx="2876550" cy="1974076"/>
              </a:xfrm>
              <a:prstGeom prst="roundRect">
                <a:avLst>
                  <a:gd name="adj" fmla="val 5970"/>
                </a:avLst>
              </a:prstGeom>
              <a:solidFill>
                <a:srgbClr val="FFFD7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Establish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Process Scope and Objectives</a:t>
                </a:r>
              </a:p>
            </p:txBody>
          </p:sp>
          <p:sp>
            <p:nvSpPr>
              <p:cNvPr id="10" name="Oval 87">
                <a:extLst>
                  <a:ext uri="{FF2B5EF4-FFF2-40B4-BE49-F238E27FC236}">
                    <a16:creationId xmlns:a16="http://schemas.microsoft.com/office/drawing/2014/main" id="{75583262-2EFC-2812-F47A-7342F8709562}"/>
                  </a:ext>
                </a:extLst>
              </p:cNvPr>
              <p:cNvSpPr>
                <a:spLocks noChangeArrowheads="1"/>
              </p:cNvSpPr>
              <p:nvPr/>
            </p:nvSpPr>
            <p:spPr bwMode="auto">
              <a:xfrm>
                <a:off x="1215140" y="656407"/>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11" name="Oval 87">
                <a:extLst>
                  <a:ext uri="{FF2B5EF4-FFF2-40B4-BE49-F238E27FC236}">
                    <a16:creationId xmlns:a16="http://schemas.microsoft.com/office/drawing/2014/main" id="{1CB91567-C4DA-3057-9C00-9260A18A2FCC}"/>
                  </a:ext>
                </a:extLst>
              </p:cNvPr>
              <p:cNvSpPr>
                <a:spLocks noChangeArrowheads="1"/>
              </p:cNvSpPr>
              <p:nvPr/>
            </p:nvSpPr>
            <p:spPr bwMode="auto">
              <a:xfrm>
                <a:off x="4291371" y="643163"/>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sp>
            <p:nvSpPr>
              <p:cNvPr id="13" name="Oval 87">
                <a:extLst>
                  <a:ext uri="{FF2B5EF4-FFF2-40B4-BE49-F238E27FC236}">
                    <a16:creationId xmlns:a16="http://schemas.microsoft.com/office/drawing/2014/main" id="{96F70CF6-ED71-C126-0D45-8833E0A4F52B}"/>
                  </a:ext>
                </a:extLst>
              </p:cNvPr>
              <p:cNvSpPr>
                <a:spLocks noChangeArrowheads="1"/>
              </p:cNvSpPr>
              <p:nvPr/>
            </p:nvSpPr>
            <p:spPr bwMode="auto">
              <a:xfrm>
                <a:off x="7409354" y="656407"/>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a:t>
                </a:r>
              </a:p>
            </p:txBody>
          </p:sp>
        </p:grpSp>
        <p:sp>
          <p:nvSpPr>
            <p:cNvPr id="14" name="Rounded Rectangle 13">
              <a:extLst>
                <a:ext uri="{FF2B5EF4-FFF2-40B4-BE49-F238E27FC236}">
                  <a16:creationId xmlns:a16="http://schemas.microsoft.com/office/drawing/2014/main" id="{4410CE97-B635-1026-D29B-63066A7E60B8}"/>
                </a:ext>
              </a:extLst>
            </p:cNvPr>
            <p:cNvSpPr/>
            <p:nvPr/>
          </p:nvSpPr>
          <p:spPr>
            <a:xfrm>
              <a:off x="1423668" y="1356176"/>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b="1" i="1" dirty="0">
                  <a:solidFill>
                    <a:schemeClr val="tx1"/>
                  </a:solidFill>
                  <a:latin typeface="Arial" panose="020B0604020202020204" pitchFamily="34" charset="0"/>
                  <a:cs typeface="Arial" panose="020B0604020202020204" pitchFamily="34" charset="0"/>
                </a:rPr>
                <a:t>Identify</a:t>
              </a:r>
              <a:r>
                <a:rPr lang="en-GB" sz="1100" dirty="0">
                  <a:solidFill>
                    <a:schemeClr val="tx1"/>
                  </a:solidFill>
                  <a:latin typeface="Arial" panose="020B0604020202020204" pitchFamily="34" charset="0"/>
                  <a:cs typeface="Arial" panose="020B0604020202020204" pitchFamily="34" charset="0"/>
                </a:rPr>
                <a:t> &amp; scope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the process with a Scope Model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&amp; a Process Summary Chart; 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Optional - build a Concept Model</a:t>
              </a:r>
            </a:p>
          </p:txBody>
        </p:sp>
        <p:sp>
          <p:nvSpPr>
            <p:cNvPr id="18" name="Rounded Rectangle 17">
              <a:extLst>
                <a:ext uri="{FF2B5EF4-FFF2-40B4-BE49-F238E27FC236}">
                  <a16:creationId xmlns:a16="http://schemas.microsoft.com/office/drawing/2014/main" id="{18A53A23-4AAE-515E-C224-E698E8DDE7CB}"/>
                </a:ext>
              </a:extLst>
            </p:cNvPr>
            <p:cNvSpPr/>
            <p:nvPr/>
          </p:nvSpPr>
          <p:spPr>
            <a:xfrm>
              <a:off x="2954546"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initial</a:t>
              </a:r>
            </a:p>
            <a:p>
              <a:r>
                <a:rPr lang="en-GB" sz="1100" dirty="0">
                  <a:solidFill>
                    <a:schemeClr val="tx1"/>
                  </a:solidFill>
                  <a:latin typeface="Arial" panose="020B0604020202020204" pitchFamily="34" charset="0"/>
                  <a:cs typeface="Arial" panose="020B0604020202020204" pitchFamily="34" charset="0"/>
                </a:rPr>
                <a:t>as-is process assessment, and to-be objective setting, by </a:t>
              </a:r>
              <a:r>
                <a:rPr lang="en-GB" sz="1100" b="1" i="1" dirty="0">
                  <a:solidFill>
                    <a:schemeClr val="tx1"/>
                  </a:solidFill>
                  <a:latin typeface="Arial" panose="020B0604020202020204" pitchFamily="34" charset="0"/>
                  <a:cs typeface="Arial" panose="020B0604020202020204" pitchFamily="34" charset="0"/>
                </a:rPr>
                <a:t>stakeholder</a:t>
              </a:r>
            </a:p>
          </p:txBody>
        </p:sp>
        <p:sp>
          <p:nvSpPr>
            <p:cNvPr id="19" name="Rounded Rectangle 18">
              <a:extLst>
                <a:ext uri="{FF2B5EF4-FFF2-40B4-BE49-F238E27FC236}">
                  <a16:creationId xmlns:a16="http://schemas.microsoft.com/office/drawing/2014/main" id="{89E6EEF6-C8D2-EBBC-5512-71306AEC8009}"/>
                </a:ext>
              </a:extLst>
            </p:cNvPr>
            <p:cNvSpPr/>
            <p:nvPr/>
          </p:nvSpPr>
          <p:spPr>
            <a:xfrm>
              <a:off x="4561624"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Perform more</a:t>
              </a:r>
            </a:p>
            <a:p>
              <a:r>
                <a:rPr lang="en-GB" sz="1100" b="1" i="1" dirty="0">
                  <a:solidFill>
                    <a:schemeClr val="tx1"/>
                  </a:solidFill>
                  <a:latin typeface="Arial" panose="020B0604020202020204" pitchFamily="34" charset="0"/>
                  <a:cs typeface="Arial" panose="020B0604020202020204" pitchFamily="34" charset="0"/>
                </a:rPr>
                <a:t>detailed</a:t>
              </a:r>
              <a:r>
                <a:rPr lang="en-GB" sz="1100" dirty="0">
                  <a:solidFill>
                    <a:schemeClr val="tx1"/>
                  </a:solidFill>
                  <a:latin typeface="Arial" panose="020B0604020202020204" pitchFamily="34" charset="0"/>
                  <a:cs typeface="Arial" panose="020B0604020202020204" pitchFamily="34" charset="0"/>
                </a:rPr>
                <a:t> as-is modelling:</a:t>
              </a:r>
            </a:p>
            <a:p>
              <a:r>
                <a:rPr lang="en-GB" sz="1100" dirty="0">
                  <a:solidFill>
                    <a:schemeClr val="tx1"/>
                  </a:solidFill>
                  <a:latin typeface="Arial" panose="020B0604020202020204" pitchFamily="34" charset="0"/>
                  <a:cs typeface="Arial" panose="020B0604020202020204" pitchFamily="34" charset="0"/>
                </a:rPr>
                <a:t>an Augmented   Scope Model &amp; optionally, Workflow Models</a:t>
              </a:r>
            </a:p>
          </p:txBody>
        </p:sp>
        <p:sp>
          <p:nvSpPr>
            <p:cNvPr id="20" name="Rounded Rectangle 19">
              <a:extLst>
                <a:ext uri="{FF2B5EF4-FFF2-40B4-BE49-F238E27FC236}">
                  <a16:creationId xmlns:a16="http://schemas.microsoft.com/office/drawing/2014/main" id="{787892EA-0BF3-67B7-2A3B-C083A64F0A52}"/>
                </a:ext>
              </a:extLst>
            </p:cNvPr>
            <p:cNvSpPr/>
            <p:nvPr/>
          </p:nvSpPr>
          <p:spPr>
            <a:xfrm>
              <a:off x="6092502"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final</a:t>
              </a:r>
              <a:r>
                <a:rPr lang="en-GB" sz="1100" dirty="0">
                  <a:solidFill>
                    <a:schemeClr val="tx1"/>
                  </a:solidFill>
                  <a:latin typeface="Arial" panose="020B0604020202020204" pitchFamily="34" charset="0"/>
                  <a:cs typeface="Arial" panose="020B0604020202020204" pitchFamily="34" charset="0"/>
                </a:rPr>
                <a:t> as-is process assessment by </a:t>
              </a:r>
              <a:r>
                <a:rPr lang="en-GB" sz="1100" b="1" i="1" dirty="0">
                  <a:solidFill>
                    <a:schemeClr val="tx1"/>
                  </a:solidFill>
                  <a:latin typeface="Arial" panose="020B0604020202020204" pitchFamily="34" charset="0"/>
                  <a:cs typeface="Arial" panose="020B0604020202020204" pitchFamily="34" charset="0"/>
                </a:rPr>
                <a:t>enabler</a:t>
              </a:r>
              <a:r>
                <a:rPr lang="en-GB" sz="1100" dirty="0">
                  <a:solidFill>
                    <a:schemeClr val="tx1"/>
                  </a:solidFill>
                  <a:latin typeface="Arial" panose="020B0604020202020204" pitchFamily="34" charset="0"/>
                  <a:cs typeface="Arial" panose="020B0604020202020204" pitchFamily="34" charset="0"/>
                </a:rPr>
                <a:t>, and generate to-be improvement ideas </a:t>
              </a:r>
            </a:p>
          </p:txBody>
        </p:sp>
        <p:sp>
          <p:nvSpPr>
            <p:cNvPr id="21" name="Rounded Rectangle 20">
              <a:extLst>
                <a:ext uri="{FF2B5EF4-FFF2-40B4-BE49-F238E27FC236}">
                  <a16:creationId xmlns:a16="http://schemas.microsoft.com/office/drawing/2014/main" id="{FD2032A3-8CEB-1D03-14FC-8557312D3503}"/>
                </a:ext>
              </a:extLst>
            </p:cNvPr>
            <p:cNvSpPr/>
            <p:nvPr/>
          </p:nvSpPr>
          <p:spPr>
            <a:xfrm>
              <a:off x="7654530"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Refine to-be improvement ideas and determine 5-10 </a:t>
              </a:r>
              <a:r>
                <a:rPr lang="en-GB" sz="1100" b="1" i="1" dirty="0">
                  <a:solidFill>
                    <a:schemeClr val="tx1"/>
                  </a:solidFill>
                  <a:latin typeface="Arial" panose="020B0604020202020204" pitchFamily="34" charset="0"/>
                  <a:cs typeface="Arial" panose="020B0604020202020204" pitchFamily="34" charset="0"/>
                </a:rPr>
                <a:t>key features </a:t>
              </a:r>
              <a:r>
                <a:rPr lang="en-GB" sz="1100" dirty="0">
                  <a:solidFill>
                    <a:schemeClr val="tx1"/>
                  </a:solidFill>
                  <a:latin typeface="Arial" panose="020B0604020202020204" pitchFamily="34" charset="0"/>
                  <a:cs typeface="Arial" panose="020B0604020202020204" pitchFamily="34" charset="0"/>
                </a:rPr>
                <a:t>of the to-be process</a:t>
              </a:r>
              <a:endParaRPr lang="en-GB" sz="1100" b="1" i="1" dirty="0">
                <a:solidFill>
                  <a:schemeClr val="tx1"/>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8CE31108-9A4F-0C5F-BB9A-09BDE42D491C}"/>
                </a:ext>
              </a:extLst>
            </p:cNvPr>
            <p:cNvSpPr/>
            <p:nvPr/>
          </p:nvSpPr>
          <p:spPr>
            <a:xfrm>
              <a:off x="9185408"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Assess each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to-be feature </a:t>
              </a:r>
              <a:br>
                <a:rPr lang="en-GB" sz="1100" dirty="0">
                  <a:solidFill>
                    <a:schemeClr val="tx1"/>
                  </a:solidFill>
                  <a:latin typeface="Arial" panose="020B0604020202020204" pitchFamily="34" charset="0"/>
                  <a:cs typeface="Arial" panose="020B0604020202020204" pitchFamily="34" charset="0"/>
                </a:rPr>
              </a:br>
              <a:r>
                <a:rPr lang="en-GB" sz="1100" b="1" i="1" dirty="0">
                  <a:solidFill>
                    <a:schemeClr val="tx1"/>
                  </a:solidFill>
                  <a:latin typeface="Arial" panose="020B0604020202020204" pitchFamily="34" charset="0"/>
                  <a:cs typeface="Arial" panose="020B0604020202020204" pitchFamily="34" charset="0"/>
                </a:rPr>
                <a:t>by enabler </a:t>
              </a:r>
              <a:r>
                <a:rPr lang="en-GB" sz="1100" dirty="0">
                  <a:solidFill>
                    <a:schemeClr val="tx1"/>
                  </a:solidFill>
                  <a:latin typeface="Arial" panose="020B0604020202020204" pitchFamily="34" charset="0"/>
                  <a:cs typeface="Arial" panose="020B0604020202020204" pitchFamily="34" charset="0"/>
                </a:rPr>
                <a:t>to ensure the new process is implementable and sustainable</a:t>
              </a:r>
            </a:p>
          </p:txBody>
        </p:sp>
        <p:sp>
          <p:nvSpPr>
            <p:cNvPr id="23" name="Rounded Rectangle 22">
              <a:extLst>
                <a:ext uri="{FF2B5EF4-FFF2-40B4-BE49-F238E27FC236}">
                  <a16:creationId xmlns:a16="http://schemas.microsoft.com/office/drawing/2014/main" id="{9857CCF1-5355-AB8D-AA73-456B1D559922}"/>
                </a:ext>
              </a:extLst>
            </p:cNvPr>
            <p:cNvSpPr/>
            <p:nvPr/>
          </p:nvSpPr>
          <p:spPr>
            <a:xfrm>
              <a:off x="10716286"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Design the to-be process:</a:t>
              </a:r>
            </a:p>
            <a:p>
              <a:pPr marL="179388" indent="-179388"/>
              <a:r>
                <a:rPr lang="en-GB" sz="1100" dirty="0">
                  <a:solidFill>
                    <a:schemeClr val="tx1"/>
                  </a:solidFill>
                  <a:latin typeface="Arial" panose="020B0604020202020204" pitchFamily="34" charset="0"/>
                  <a:cs typeface="Arial" panose="020B0604020202020204" pitchFamily="34" charset="0"/>
                </a:rPr>
                <a:t>1 - </a:t>
              </a:r>
              <a:r>
                <a:rPr lang="en-GB" sz="1100" b="1" i="1" dirty="0">
                  <a:solidFill>
                    <a:schemeClr val="tx1"/>
                  </a:solidFill>
                  <a:latin typeface="Arial" panose="020B0604020202020204" pitchFamily="34" charset="0"/>
                  <a:cs typeface="Arial" panose="020B0604020202020204" pitchFamily="34" charset="0"/>
                </a:rPr>
                <a:t>essential</a:t>
              </a:r>
              <a:r>
                <a:rPr lang="en-GB" sz="1100" dirty="0">
                  <a:solidFill>
                    <a:schemeClr val="tx1"/>
                  </a:solidFill>
                  <a:latin typeface="Arial" panose="020B0604020202020204" pitchFamily="34" charset="0"/>
                  <a:cs typeface="Arial" panose="020B0604020202020204" pitchFamily="34" charset="0"/>
                </a:rPr>
                <a:t> activities first</a:t>
              </a:r>
            </a:p>
            <a:p>
              <a:pPr marL="179388" indent="-179388"/>
              <a:r>
                <a:rPr lang="en-GB" sz="1100" dirty="0">
                  <a:solidFill>
                    <a:schemeClr val="tx1"/>
                  </a:solidFill>
                  <a:latin typeface="Arial" panose="020B0604020202020204" pitchFamily="34" charset="0"/>
                  <a:cs typeface="Arial" panose="020B0604020202020204" pitchFamily="34" charset="0"/>
                </a:rPr>
                <a:t>2 - "who &amp; how" next</a:t>
              </a:r>
            </a:p>
            <a:p>
              <a:pPr marL="179388" indent="-179388"/>
              <a:r>
                <a:rPr lang="en-GB" sz="1100" dirty="0">
                  <a:solidFill>
                    <a:schemeClr val="tx1"/>
                  </a:solidFill>
                  <a:latin typeface="Arial" panose="020B0604020202020204" pitchFamily="34" charset="0"/>
                  <a:cs typeface="Arial" panose="020B0604020202020204" pitchFamily="34" charset="0"/>
                </a:rPr>
                <a:t>3 – transport &amp; protocol last</a:t>
              </a:r>
            </a:p>
          </p:txBody>
        </p:sp>
        <p:grpSp>
          <p:nvGrpSpPr>
            <p:cNvPr id="24" name="Group 23">
              <a:extLst>
                <a:ext uri="{FF2B5EF4-FFF2-40B4-BE49-F238E27FC236}">
                  <a16:creationId xmlns:a16="http://schemas.microsoft.com/office/drawing/2014/main" id="{037C6086-892E-6B30-E34F-E4BD53F0F715}"/>
                </a:ext>
              </a:extLst>
            </p:cNvPr>
            <p:cNvGrpSpPr/>
            <p:nvPr/>
          </p:nvGrpSpPr>
          <p:grpSpPr>
            <a:xfrm>
              <a:off x="19050" y="1438275"/>
              <a:ext cx="1274444" cy="1019175"/>
              <a:chOff x="19050" y="1438275"/>
              <a:chExt cx="1274444" cy="1019175"/>
            </a:xfrm>
          </p:grpSpPr>
          <p:pic>
            <p:nvPicPr>
              <p:cNvPr id="25" name="Picture 14">
                <a:extLst>
                  <a:ext uri="{FF2B5EF4-FFF2-40B4-BE49-F238E27FC236}">
                    <a16:creationId xmlns:a16="http://schemas.microsoft.com/office/drawing/2014/main" id="{184ADD1E-2F63-E7B8-782B-9615787C075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flipH="1">
                <a:off x="19050" y="1438275"/>
                <a:ext cx="1274444" cy="10191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7406D66-611D-F8D8-F905-BA9A54675094}"/>
                  </a:ext>
                </a:extLst>
              </p:cNvPr>
              <p:cNvSpPr txBox="1"/>
              <p:nvPr/>
            </p:nvSpPr>
            <p:spPr>
              <a:xfrm>
                <a:off x="123825" y="1525071"/>
                <a:ext cx="1123950" cy="830997"/>
              </a:xfrm>
              <a:prstGeom prst="rect">
                <a:avLst/>
              </a:prstGeom>
              <a:noFill/>
            </p:spPr>
            <p:txBody>
              <a:bodyPr wrap="square">
                <a:spAutoFit/>
              </a:bodyPr>
              <a:lstStyle/>
              <a:p>
                <a:pPr algn="ctr"/>
                <a:r>
                  <a:rPr lang="en-GB" sz="1200" dirty="0">
                    <a:solidFill>
                      <a:srgbClr val="333333"/>
                    </a:solidFill>
                    <a:latin typeface="Arial" panose="020B0604020202020204" pitchFamily="34" charset="0"/>
                    <a:cs typeface="Arial" panose="020B0604020202020204" pitchFamily="34" charset="0"/>
                  </a:rPr>
                  <a:t>Some</a:t>
                </a:r>
                <a:br>
                  <a:rPr lang="en-GB" sz="1200" dirty="0">
                    <a:solidFill>
                      <a:srgbClr val="333333"/>
                    </a:solidFill>
                    <a:latin typeface="Arial" panose="020B0604020202020204" pitchFamily="34" charset="0"/>
                    <a:cs typeface="Arial" panose="020B0604020202020204" pitchFamily="34" charset="0"/>
                  </a:rPr>
                </a:br>
                <a:r>
                  <a:rPr lang="en-GB" sz="1200" dirty="0">
                    <a:solidFill>
                      <a:srgbClr val="333333"/>
                    </a:solidFill>
                    <a:latin typeface="Arial" panose="020B0604020202020204" pitchFamily="34" charset="0"/>
                    <a:cs typeface="Arial" panose="020B0604020202020204" pitchFamily="34" charset="0"/>
                  </a:rPr>
                  <a:t>g</a:t>
                </a:r>
                <a:r>
                  <a:rPr lang="en-GB" sz="1200" i="0" u="none" strike="noStrike" dirty="0">
                    <a:solidFill>
                      <a:srgbClr val="333333"/>
                    </a:solidFill>
                    <a:effectLst/>
                    <a:latin typeface="Arial" panose="020B0604020202020204" pitchFamily="34" charset="0"/>
                    <a:cs typeface="Arial" panose="020B0604020202020204" pitchFamily="34" charset="0"/>
                  </a:rPr>
                  <a:t>oal or issue,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not rigorously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specified</a:t>
                </a:r>
                <a:endParaRPr lang="en-GB" sz="12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2055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4"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A8915BB-7199-F482-D3B4-85EEF5F7B065}"/>
              </a:ext>
            </a:extLst>
          </p:cNvPr>
          <p:cNvGrpSpPr/>
          <p:nvPr/>
        </p:nvGrpSpPr>
        <p:grpSpPr>
          <a:xfrm>
            <a:off x="19050" y="643163"/>
            <a:ext cx="12001500" cy="2119087"/>
            <a:chOff x="19050" y="643163"/>
            <a:chExt cx="12001500" cy="2119087"/>
          </a:xfrm>
        </p:grpSpPr>
        <p:grpSp>
          <p:nvGrpSpPr>
            <p:cNvPr id="13" name="Group 12">
              <a:extLst>
                <a:ext uri="{FF2B5EF4-FFF2-40B4-BE49-F238E27FC236}">
                  <a16:creationId xmlns:a16="http://schemas.microsoft.com/office/drawing/2014/main" id="{304DB812-1DF9-284C-98F7-AE1BB166AAFC}"/>
                </a:ext>
              </a:extLst>
            </p:cNvPr>
            <p:cNvGrpSpPr/>
            <p:nvPr/>
          </p:nvGrpSpPr>
          <p:grpSpPr>
            <a:xfrm>
              <a:off x="1215140" y="643163"/>
              <a:ext cx="10805410" cy="2119087"/>
              <a:chOff x="1215140" y="643163"/>
              <a:chExt cx="10805410" cy="2119087"/>
            </a:xfrm>
          </p:grpSpPr>
          <p:sp>
            <p:nvSpPr>
              <p:cNvPr id="29" name="Rounded Rectangle 28">
                <a:extLst>
                  <a:ext uri="{FF2B5EF4-FFF2-40B4-BE49-F238E27FC236}">
                    <a16:creationId xmlns:a16="http://schemas.microsoft.com/office/drawing/2014/main" id="{AA4E5A0B-EC6A-B0D2-5165-19594403EFE9}"/>
                  </a:ext>
                </a:extLst>
              </p:cNvPr>
              <p:cNvSpPr/>
              <p:nvPr/>
            </p:nvSpPr>
            <p:spPr>
              <a:xfrm>
                <a:off x="7604330" y="788174"/>
                <a:ext cx="4416220" cy="1974076"/>
              </a:xfrm>
              <a:prstGeom prst="roundRect">
                <a:avLst>
                  <a:gd name="adj" fmla="val 5970"/>
                </a:avLst>
              </a:prstGeom>
              <a:solidFill>
                <a:srgbClr val="D5FC79"/>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Design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To-Be Process</a:t>
                </a:r>
              </a:p>
            </p:txBody>
          </p:sp>
          <p:sp>
            <p:nvSpPr>
              <p:cNvPr id="30" name="Rounded Rectangle 29">
                <a:extLst>
                  <a:ext uri="{FF2B5EF4-FFF2-40B4-BE49-F238E27FC236}">
                    <a16:creationId xmlns:a16="http://schemas.microsoft.com/office/drawing/2014/main" id="{3486CD67-CD1A-075B-0197-2F5AC80781CE}"/>
                  </a:ext>
                </a:extLst>
              </p:cNvPr>
              <p:cNvSpPr/>
              <p:nvPr/>
            </p:nvSpPr>
            <p:spPr>
              <a:xfrm>
                <a:off x="4492495" y="788174"/>
                <a:ext cx="2876550" cy="1974076"/>
              </a:xfrm>
              <a:prstGeom prst="roundRect">
                <a:avLst>
                  <a:gd name="adj" fmla="val 5970"/>
                </a:avLst>
              </a:prstGeom>
              <a:solidFill>
                <a:srgbClr val="73FEFF"/>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i="1" dirty="0">
                    <a:solidFill>
                      <a:schemeClr val="tx1"/>
                    </a:solidFill>
                    <a:latin typeface="Arial" panose="020B0604020202020204" pitchFamily="34" charset="0"/>
                    <a:cs typeface="Arial" panose="020B0604020202020204" pitchFamily="34" charset="0"/>
                  </a:rPr>
                  <a:t>Understand</a:t>
                </a:r>
                <a:r>
                  <a:rPr lang="en-US" sz="1400" dirty="0">
                    <a:solidFill>
                      <a:schemeClr val="tx1"/>
                    </a:solidFill>
                    <a:latin typeface="Arial" panose="020B0604020202020204" pitchFamily="34" charset="0"/>
                    <a:cs typeface="Arial" panose="020B0604020202020204" pitchFamily="34" charset="0"/>
                  </a:rPr>
                  <a:t>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As-Is Process</a:t>
                </a:r>
              </a:p>
            </p:txBody>
          </p:sp>
          <p:sp>
            <p:nvSpPr>
              <p:cNvPr id="31" name="Rounded Rectangle 30">
                <a:extLst>
                  <a:ext uri="{FF2B5EF4-FFF2-40B4-BE49-F238E27FC236}">
                    <a16:creationId xmlns:a16="http://schemas.microsoft.com/office/drawing/2014/main" id="{65EC1B82-B371-2928-702F-A9F66FDB7AE2}"/>
                  </a:ext>
                </a:extLst>
              </p:cNvPr>
              <p:cNvSpPr/>
              <p:nvPr/>
            </p:nvSpPr>
            <p:spPr>
              <a:xfrm>
                <a:off x="1362076" y="788174"/>
                <a:ext cx="2876550" cy="1974076"/>
              </a:xfrm>
              <a:prstGeom prst="roundRect">
                <a:avLst>
                  <a:gd name="adj" fmla="val 5970"/>
                </a:avLst>
              </a:prstGeom>
              <a:solidFill>
                <a:srgbClr val="FFFD7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Establish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Process Scope and Objectives</a:t>
                </a:r>
              </a:p>
            </p:txBody>
          </p:sp>
          <p:sp>
            <p:nvSpPr>
              <p:cNvPr id="32" name="Oval 87">
                <a:extLst>
                  <a:ext uri="{FF2B5EF4-FFF2-40B4-BE49-F238E27FC236}">
                    <a16:creationId xmlns:a16="http://schemas.microsoft.com/office/drawing/2014/main" id="{E64A6FEC-DC91-EAB2-D667-5A8412CB3A2A}"/>
                  </a:ext>
                </a:extLst>
              </p:cNvPr>
              <p:cNvSpPr>
                <a:spLocks noChangeArrowheads="1"/>
              </p:cNvSpPr>
              <p:nvPr/>
            </p:nvSpPr>
            <p:spPr bwMode="auto">
              <a:xfrm>
                <a:off x="1215140" y="656407"/>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33" name="Oval 87">
                <a:extLst>
                  <a:ext uri="{FF2B5EF4-FFF2-40B4-BE49-F238E27FC236}">
                    <a16:creationId xmlns:a16="http://schemas.microsoft.com/office/drawing/2014/main" id="{9F04295E-2B42-2513-DFC0-B695E795A027}"/>
                  </a:ext>
                </a:extLst>
              </p:cNvPr>
              <p:cNvSpPr>
                <a:spLocks noChangeArrowheads="1"/>
              </p:cNvSpPr>
              <p:nvPr/>
            </p:nvSpPr>
            <p:spPr bwMode="auto">
              <a:xfrm>
                <a:off x="4291371" y="643163"/>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sp>
            <p:nvSpPr>
              <p:cNvPr id="34" name="Oval 87">
                <a:extLst>
                  <a:ext uri="{FF2B5EF4-FFF2-40B4-BE49-F238E27FC236}">
                    <a16:creationId xmlns:a16="http://schemas.microsoft.com/office/drawing/2014/main" id="{84FA0B24-DB0D-F1A6-E503-CFEB5B809E8A}"/>
                  </a:ext>
                </a:extLst>
              </p:cNvPr>
              <p:cNvSpPr>
                <a:spLocks noChangeArrowheads="1"/>
              </p:cNvSpPr>
              <p:nvPr/>
            </p:nvSpPr>
            <p:spPr bwMode="auto">
              <a:xfrm>
                <a:off x="7409354" y="656407"/>
                <a:ext cx="410671" cy="3649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a:t>
                </a:r>
              </a:p>
            </p:txBody>
          </p:sp>
        </p:grpSp>
        <p:sp>
          <p:nvSpPr>
            <p:cNvPr id="14" name="Rounded Rectangle 13">
              <a:extLst>
                <a:ext uri="{FF2B5EF4-FFF2-40B4-BE49-F238E27FC236}">
                  <a16:creationId xmlns:a16="http://schemas.microsoft.com/office/drawing/2014/main" id="{26686589-1245-FB21-C83C-78CDF5AD92FF}"/>
                </a:ext>
              </a:extLst>
            </p:cNvPr>
            <p:cNvSpPr/>
            <p:nvPr/>
          </p:nvSpPr>
          <p:spPr>
            <a:xfrm>
              <a:off x="1423668" y="1356176"/>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b="1" i="1" dirty="0">
                  <a:solidFill>
                    <a:schemeClr val="tx1"/>
                  </a:solidFill>
                  <a:latin typeface="Arial" panose="020B0604020202020204" pitchFamily="34" charset="0"/>
                  <a:cs typeface="Arial" panose="020B0604020202020204" pitchFamily="34" charset="0"/>
                </a:rPr>
                <a:t>Identify</a:t>
              </a:r>
              <a:r>
                <a:rPr lang="en-GB" sz="1100" dirty="0">
                  <a:solidFill>
                    <a:schemeClr val="tx1"/>
                  </a:solidFill>
                  <a:latin typeface="Arial" panose="020B0604020202020204" pitchFamily="34" charset="0"/>
                  <a:cs typeface="Arial" panose="020B0604020202020204" pitchFamily="34" charset="0"/>
                </a:rPr>
                <a:t> &amp; scope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the process with a Scope Model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&amp; a Process Summary Chart; 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Optional - build a Concept Model</a:t>
              </a:r>
            </a:p>
          </p:txBody>
        </p:sp>
        <p:sp>
          <p:nvSpPr>
            <p:cNvPr id="15" name="Rounded Rectangle 14">
              <a:extLst>
                <a:ext uri="{FF2B5EF4-FFF2-40B4-BE49-F238E27FC236}">
                  <a16:creationId xmlns:a16="http://schemas.microsoft.com/office/drawing/2014/main" id="{93F2472D-E93D-A91B-D7D3-6AE20C80FC5D}"/>
                </a:ext>
              </a:extLst>
            </p:cNvPr>
            <p:cNvSpPr/>
            <p:nvPr/>
          </p:nvSpPr>
          <p:spPr>
            <a:xfrm>
              <a:off x="2954546"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initial</a:t>
              </a:r>
            </a:p>
            <a:p>
              <a:r>
                <a:rPr lang="en-GB" sz="1100" dirty="0">
                  <a:solidFill>
                    <a:schemeClr val="tx1"/>
                  </a:solidFill>
                  <a:latin typeface="Arial" panose="020B0604020202020204" pitchFamily="34" charset="0"/>
                  <a:cs typeface="Arial" panose="020B0604020202020204" pitchFamily="34" charset="0"/>
                </a:rPr>
                <a:t>as-is process assessment, and to-be objective setting, by </a:t>
              </a:r>
              <a:r>
                <a:rPr lang="en-GB" sz="1100" b="1" i="1" dirty="0">
                  <a:solidFill>
                    <a:schemeClr val="tx1"/>
                  </a:solidFill>
                  <a:latin typeface="Arial" panose="020B0604020202020204" pitchFamily="34" charset="0"/>
                  <a:cs typeface="Arial" panose="020B0604020202020204" pitchFamily="34" charset="0"/>
                </a:rPr>
                <a:t>stakeholder</a:t>
              </a:r>
            </a:p>
          </p:txBody>
        </p:sp>
        <p:sp>
          <p:nvSpPr>
            <p:cNvPr id="21" name="Rounded Rectangle 20">
              <a:extLst>
                <a:ext uri="{FF2B5EF4-FFF2-40B4-BE49-F238E27FC236}">
                  <a16:creationId xmlns:a16="http://schemas.microsoft.com/office/drawing/2014/main" id="{D93F44F8-5611-9B2B-C671-76CB6C8F3BA7}"/>
                </a:ext>
              </a:extLst>
            </p:cNvPr>
            <p:cNvSpPr/>
            <p:nvPr/>
          </p:nvSpPr>
          <p:spPr>
            <a:xfrm>
              <a:off x="4561624"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Perform more</a:t>
              </a:r>
            </a:p>
            <a:p>
              <a:r>
                <a:rPr lang="en-GB" sz="1100" b="1" i="1" dirty="0">
                  <a:solidFill>
                    <a:schemeClr val="tx1"/>
                  </a:solidFill>
                  <a:latin typeface="Arial" panose="020B0604020202020204" pitchFamily="34" charset="0"/>
                  <a:cs typeface="Arial" panose="020B0604020202020204" pitchFamily="34" charset="0"/>
                </a:rPr>
                <a:t>detailed</a:t>
              </a:r>
              <a:r>
                <a:rPr lang="en-GB" sz="1100" dirty="0">
                  <a:solidFill>
                    <a:schemeClr val="tx1"/>
                  </a:solidFill>
                  <a:latin typeface="Arial" panose="020B0604020202020204" pitchFamily="34" charset="0"/>
                  <a:cs typeface="Arial" panose="020B0604020202020204" pitchFamily="34" charset="0"/>
                </a:rPr>
                <a:t> as-is modelling:</a:t>
              </a:r>
            </a:p>
            <a:p>
              <a:r>
                <a:rPr lang="en-GB" sz="1100" dirty="0">
                  <a:solidFill>
                    <a:schemeClr val="tx1"/>
                  </a:solidFill>
                  <a:latin typeface="Arial" panose="020B0604020202020204" pitchFamily="34" charset="0"/>
                  <a:cs typeface="Arial" panose="020B0604020202020204" pitchFamily="34" charset="0"/>
                </a:rPr>
                <a:t>an Augmented   Scope Model &amp; optionally, Workflow Models</a:t>
              </a:r>
            </a:p>
          </p:txBody>
        </p:sp>
        <p:sp>
          <p:nvSpPr>
            <p:cNvPr id="22" name="Rounded Rectangle 21">
              <a:extLst>
                <a:ext uri="{FF2B5EF4-FFF2-40B4-BE49-F238E27FC236}">
                  <a16:creationId xmlns:a16="http://schemas.microsoft.com/office/drawing/2014/main" id="{68F50E1A-C1DC-C6E0-2C97-00D569A194DE}"/>
                </a:ext>
              </a:extLst>
            </p:cNvPr>
            <p:cNvSpPr/>
            <p:nvPr/>
          </p:nvSpPr>
          <p:spPr>
            <a:xfrm>
              <a:off x="6092502"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final</a:t>
              </a:r>
              <a:r>
                <a:rPr lang="en-GB" sz="1100" dirty="0">
                  <a:solidFill>
                    <a:schemeClr val="tx1"/>
                  </a:solidFill>
                  <a:latin typeface="Arial" panose="020B0604020202020204" pitchFamily="34" charset="0"/>
                  <a:cs typeface="Arial" panose="020B0604020202020204" pitchFamily="34" charset="0"/>
                </a:rPr>
                <a:t> as-is process assessment by </a:t>
              </a:r>
              <a:r>
                <a:rPr lang="en-GB" sz="1100" b="1" i="1" dirty="0">
                  <a:solidFill>
                    <a:schemeClr val="tx1"/>
                  </a:solidFill>
                  <a:latin typeface="Arial" panose="020B0604020202020204" pitchFamily="34" charset="0"/>
                  <a:cs typeface="Arial" panose="020B0604020202020204" pitchFamily="34" charset="0"/>
                </a:rPr>
                <a:t>enabler</a:t>
              </a:r>
              <a:r>
                <a:rPr lang="en-GB" sz="1100" dirty="0">
                  <a:solidFill>
                    <a:schemeClr val="tx1"/>
                  </a:solidFill>
                  <a:latin typeface="Arial" panose="020B0604020202020204" pitchFamily="34" charset="0"/>
                  <a:cs typeface="Arial" panose="020B0604020202020204" pitchFamily="34" charset="0"/>
                </a:rPr>
                <a:t>, and generate to-be improvement ideas </a:t>
              </a:r>
            </a:p>
          </p:txBody>
        </p:sp>
        <p:sp>
          <p:nvSpPr>
            <p:cNvPr id="23" name="Rounded Rectangle 22">
              <a:extLst>
                <a:ext uri="{FF2B5EF4-FFF2-40B4-BE49-F238E27FC236}">
                  <a16:creationId xmlns:a16="http://schemas.microsoft.com/office/drawing/2014/main" id="{834C6BA4-16E5-FF6D-EA5B-5BF82A2DFCF7}"/>
                </a:ext>
              </a:extLst>
            </p:cNvPr>
            <p:cNvSpPr/>
            <p:nvPr/>
          </p:nvSpPr>
          <p:spPr>
            <a:xfrm>
              <a:off x="7654530"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Refine to-be improvement ideas and determine 5-10 </a:t>
              </a:r>
              <a:r>
                <a:rPr lang="en-GB" sz="1100" b="1" i="1" dirty="0">
                  <a:solidFill>
                    <a:schemeClr val="tx1"/>
                  </a:solidFill>
                  <a:latin typeface="Arial" panose="020B0604020202020204" pitchFamily="34" charset="0"/>
                  <a:cs typeface="Arial" panose="020B0604020202020204" pitchFamily="34" charset="0"/>
                </a:rPr>
                <a:t>key features </a:t>
              </a:r>
              <a:r>
                <a:rPr lang="en-GB" sz="1100" dirty="0">
                  <a:solidFill>
                    <a:schemeClr val="tx1"/>
                  </a:solidFill>
                  <a:latin typeface="Arial" panose="020B0604020202020204" pitchFamily="34" charset="0"/>
                  <a:cs typeface="Arial" panose="020B0604020202020204" pitchFamily="34" charset="0"/>
                </a:rPr>
                <a:t>of the to-be process</a:t>
              </a:r>
              <a:endParaRPr lang="en-GB" sz="1100" b="1" i="1" dirty="0">
                <a:solidFill>
                  <a:schemeClr val="tx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E0A7BE18-F2D0-5379-1412-07DCF6F243D5}"/>
                </a:ext>
              </a:extLst>
            </p:cNvPr>
            <p:cNvSpPr/>
            <p:nvPr/>
          </p:nvSpPr>
          <p:spPr>
            <a:xfrm>
              <a:off x="9185408"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Assess each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to-be feature </a:t>
              </a:r>
              <a:br>
                <a:rPr lang="en-GB" sz="1100" dirty="0">
                  <a:solidFill>
                    <a:schemeClr val="tx1"/>
                  </a:solidFill>
                  <a:latin typeface="Arial" panose="020B0604020202020204" pitchFamily="34" charset="0"/>
                  <a:cs typeface="Arial" panose="020B0604020202020204" pitchFamily="34" charset="0"/>
                </a:rPr>
              </a:br>
              <a:r>
                <a:rPr lang="en-GB" sz="1100" b="1" i="1" dirty="0">
                  <a:solidFill>
                    <a:schemeClr val="tx1"/>
                  </a:solidFill>
                  <a:latin typeface="Arial" panose="020B0604020202020204" pitchFamily="34" charset="0"/>
                  <a:cs typeface="Arial" panose="020B0604020202020204" pitchFamily="34" charset="0"/>
                </a:rPr>
                <a:t>by enabler </a:t>
              </a:r>
              <a:r>
                <a:rPr lang="en-GB" sz="1100" dirty="0">
                  <a:solidFill>
                    <a:schemeClr val="tx1"/>
                  </a:solidFill>
                  <a:latin typeface="Arial" panose="020B0604020202020204" pitchFamily="34" charset="0"/>
                  <a:cs typeface="Arial" panose="020B0604020202020204" pitchFamily="34" charset="0"/>
                </a:rPr>
                <a:t>to ensure the new process is implementable and sustainable</a:t>
              </a:r>
            </a:p>
          </p:txBody>
        </p:sp>
        <p:sp>
          <p:nvSpPr>
            <p:cNvPr id="25" name="Rounded Rectangle 24">
              <a:extLst>
                <a:ext uri="{FF2B5EF4-FFF2-40B4-BE49-F238E27FC236}">
                  <a16:creationId xmlns:a16="http://schemas.microsoft.com/office/drawing/2014/main" id="{B8E046B6-1E47-B080-4472-23D0DBDE29B2}"/>
                </a:ext>
              </a:extLst>
            </p:cNvPr>
            <p:cNvSpPr/>
            <p:nvPr/>
          </p:nvSpPr>
          <p:spPr>
            <a:xfrm>
              <a:off x="10716286"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Design the to-be process:</a:t>
              </a:r>
            </a:p>
            <a:p>
              <a:pPr marL="179388" indent="-179388"/>
              <a:r>
                <a:rPr lang="en-GB" sz="1100" dirty="0">
                  <a:solidFill>
                    <a:schemeClr val="tx1"/>
                  </a:solidFill>
                  <a:latin typeface="Arial" panose="020B0604020202020204" pitchFamily="34" charset="0"/>
                  <a:cs typeface="Arial" panose="020B0604020202020204" pitchFamily="34" charset="0"/>
                </a:rPr>
                <a:t>1 - </a:t>
              </a:r>
              <a:r>
                <a:rPr lang="en-GB" sz="1100" b="1" i="1" dirty="0">
                  <a:solidFill>
                    <a:schemeClr val="tx1"/>
                  </a:solidFill>
                  <a:latin typeface="Arial" panose="020B0604020202020204" pitchFamily="34" charset="0"/>
                  <a:cs typeface="Arial" panose="020B0604020202020204" pitchFamily="34" charset="0"/>
                </a:rPr>
                <a:t>essential</a:t>
              </a:r>
              <a:r>
                <a:rPr lang="en-GB" sz="1100" dirty="0">
                  <a:solidFill>
                    <a:schemeClr val="tx1"/>
                  </a:solidFill>
                  <a:latin typeface="Arial" panose="020B0604020202020204" pitchFamily="34" charset="0"/>
                  <a:cs typeface="Arial" panose="020B0604020202020204" pitchFamily="34" charset="0"/>
                </a:rPr>
                <a:t> activities first</a:t>
              </a:r>
            </a:p>
            <a:p>
              <a:pPr marL="179388" indent="-179388"/>
              <a:r>
                <a:rPr lang="en-GB" sz="1100" dirty="0">
                  <a:solidFill>
                    <a:schemeClr val="tx1"/>
                  </a:solidFill>
                  <a:latin typeface="Arial" panose="020B0604020202020204" pitchFamily="34" charset="0"/>
                  <a:cs typeface="Arial" panose="020B0604020202020204" pitchFamily="34" charset="0"/>
                </a:rPr>
                <a:t>2 - "who &amp; how" next</a:t>
              </a:r>
            </a:p>
            <a:p>
              <a:pPr marL="179388" indent="-179388"/>
              <a:r>
                <a:rPr lang="en-GB" sz="1100" dirty="0">
                  <a:solidFill>
                    <a:schemeClr val="tx1"/>
                  </a:solidFill>
                  <a:latin typeface="Arial" panose="020B0604020202020204" pitchFamily="34" charset="0"/>
                  <a:cs typeface="Arial" panose="020B0604020202020204" pitchFamily="34" charset="0"/>
                </a:rPr>
                <a:t>3 – transport &amp; protocol last</a:t>
              </a:r>
            </a:p>
          </p:txBody>
        </p:sp>
        <p:grpSp>
          <p:nvGrpSpPr>
            <p:cNvPr id="26" name="Group 25">
              <a:extLst>
                <a:ext uri="{FF2B5EF4-FFF2-40B4-BE49-F238E27FC236}">
                  <a16:creationId xmlns:a16="http://schemas.microsoft.com/office/drawing/2014/main" id="{7FEA032E-87C9-8113-8032-F90355B89A4F}"/>
                </a:ext>
              </a:extLst>
            </p:cNvPr>
            <p:cNvGrpSpPr/>
            <p:nvPr/>
          </p:nvGrpSpPr>
          <p:grpSpPr>
            <a:xfrm>
              <a:off x="19050" y="1438275"/>
              <a:ext cx="1274444" cy="1019175"/>
              <a:chOff x="19050" y="1438275"/>
              <a:chExt cx="1274444" cy="1019175"/>
            </a:xfrm>
          </p:grpSpPr>
          <p:pic>
            <p:nvPicPr>
              <p:cNvPr id="27" name="Picture 14">
                <a:extLst>
                  <a:ext uri="{FF2B5EF4-FFF2-40B4-BE49-F238E27FC236}">
                    <a16:creationId xmlns:a16="http://schemas.microsoft.com/office/drawing/2014/main" id="{196359D8-E463-4D52-1AA8-363CD76CAF7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flipH="1">
                <a:off x="19050" y="1438275"/>
                <a:ext cx="1274444" cy="101917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074F4D3-1D6D-6D7B-4A04-E4C3D3FB2FDE}"/>
                  </a:ext>
                </a:extLst>
              </p:cNvPr>
              <p:cNvSpPr txBox="1"/>
              <p:nvPr/>
            </p:nvSpPr>
            <p:spPr>
              <a:xfrm>
                <a:off x="123825" y="1525071"/>
                <a:ext cx="1123950" cy="830997"/>
              </a:xfrm>
              <a:prstGeom prst="rect">
                <a:avLst/>
              </a:prstGeom>
              <a:noFill/>
            </p:spPr>
            <p:txBody>
              <a:bodyPr wrap="square">
                <a:spAutoFit/>
              </a:bodyPr>
              <a:lstStyle/>
              <a:p>
                <a:pPr algn="ctr"/>
                <a:r>
                  <a:rPr lang="en-GB" sz="1200" dirty="0">
                    <a:solidFill>
                      <a:srgbClr val="333333"/>
                    </a:solidFill>
                    <a:latin typeface="Arial" panose="020B0604020202020204" pitchFamily="34" charset="0"/>
                    <a:cs typeface="Arial" panose="020B0604020202020204" pitchFamily="34" charset="0"/>
                  </a:rPr>
                  <a:t>Some</a:t>
                </a:r>
                <a:br>
                  <a:rPr lang="en-GB" sz="1200" dirty="0">
                    <a:solidFill>
                      <a:srgbClr val="333333"/>
                    </a:solidFill>
                    <a:latin typeface="Arial" panose="020B0604020202020204" pitchFamily="34" charset="0"/>
                    <a:cs typeface="Arial" panose="020B0604020202020204" pitchFamily="34" charset="0"/>
                  </a:rPr>
                </a:br>
                <a:r>
                  <a:rPr lang="en-GB" sz="1200" dirty="0">
                    <a:solidFill>
                      <a:srgbClr val="333333"/>
                    </a:solidFill>
                    <a:latin typeface="Arial" panose="020B0604020202020204" pitchFamily="34" charset="0"/>
                    <a:cs typeface="Arial" panose="020B0604020202020204" pitchFamily="34" charset="0"/>
                  </a:rPr>
                  <a:t>g</a:t>
                </a:r>
                <a:r>
                  <a:rPr lang="en-GB" sz="1200" i="0" u="none" strike="noStrike" dirty="0">
                    <a:solidFill>
                      <a:srgbClr val="333333"/>
                    </a:solidFill>
                    <a:effectLst/>
                    <a:latin typeface="Arial" panose="020B0604020202020204" pitchFamily="34" charset="0"/>
                    <a:cs typeface="Arial" panose="020B0604020202020204" pitchFamily="34" charset="0"/>
                  </a:rPr>
                  <a:t>oal or issue,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not rigorously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specified</a:t>
                </a:r>
                <a:endParaRPr lang="en-GB" sz="1200" dirty="0">
                  <a:latin typeface="Arial" panose="020B0604020202020204" pitchFamily="34" charset="0"/>
                  <a:cs typeface="Arial" panose="020B0604020202020204" pitchFamily="34" charset="0"/>
                </a:endParaRPr>
              </a:p>
            </p:txBody>
          </p:sp>
        </p:grpSp>
      </p:grpSp>
      <p:sp>
        <p:nvSpPr>
          <p:cNvPr id="4" name="Title 3">
            <a:extLst>
              <a:ext uri="{FF2B5EF4-FFF2-40B4-BE49-F238E27FC236}">
                <a16:creationId xmlns:a16="http://schemas.microsoft.com/office/drawing/2014/main" id="{39CAFE2F-F8C5-0746-A168-F4965478C7CF}"/>
              </a:ext>
            </a:extLst>
          </p:cNvPr>
          <p:cNvSpPr>
            <a:spLocks noGrp="1"/>
          </p:cNvSpPr>
          <p:nvPr>
            <p:ph type="title"/>
          </p:nvPr>
        </p:nvSpPr>
        <p:spPr/>
        <p:txBody>
          <a:bodyPr/>
          <a:lstStyle/>
          <a:p>
            <a:r>
              <a:rPr lang="en-US" dirty="0">
                <a:latin typeface="Arial" panose="020B0604020202020204" pitchFamily="34" charset="0"/>
              </a:rPr>
              <a:t>The link between the As-is Process and the To-be Process</a:t>
            </a:r>
          </a:p>
        </p:txBody>
      </p:sp>
      <p:sp>
        <p:nvSpPr>
          <p:cNvPr id="7" name="Rounded Rectangle 6">
            <a:extLst>
              <a:ext uri="{FF2B5EF4-FFF2-40B4-BE49-F238E27FC236}">
                <a16:creationId xmlns:a16="http://schemas.microsoft.com/office/drawing/2014/main" id="{697E06E5-3802-144E-BC4A-F375BBEB0A16}"/>
              </a:ext>
            </a:extLst>
          </p:cNvPr>
          <p:cNvSpPr/>
          <p:nvPr/>
        </p:nvSpPr>
        <p:spPr>
          <a:xfrm>
            <a:off x="1362269" y="1276376"/>
            <a:ext cx="6080253" cy="1688954"/>
          </a:xfrm>
          <a:prstGeom prst="roundRect">
            <a:avLst>
              <a:gd name="adj" fmla="val 539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BBD5C1B-507D-F84F-916A-6207C7606163}"/>
              </a:ext>
            </a:extLst>
          </p:cNvPr>
          <p:cNvSpPr/>
          <p:nvPr/>
        </p:nvSpPr>
        <p:spPr>
          <a:xfrm>
            <a:off x="1193179" y="3402687"/>
            <a:ext cx="10919667" cy="3453253"/>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This activity (       ) marks the pivot from as-is to to-be:</a:t>
            </a: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lang="en-US" sz="2800" kern="0" dirty="0">
                <a:solidFill>
                  <a:srgbClr val="000000"/>
                </a:solidFill>
                <a:latin typeface="Arial" charset="0"/>
                <a:ea typeface="ＭＳ Ｐゴシック" charset="0"/>
              </a:rPr>
              <a:t>we capture what we learned while studying the </a:t>
            </a:r>
            <a:r>
              <a:rPr lang="en-US" sz="2800" i="1" kern="0" dirty="0">
                <a:solidFill>
                  <a:srgbClr val="000000"/>
                </a:solidFill>
                <a:latin typeface="Arial" charset="0"/>
                <a:ea typeface="ＭＳ Ｐゴシック" charset="0"/>
              </a:rPr>
              <a:t>as-is</a:t>
            </a: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we use this to generate ideas for the </a:t>
            </a:r>
            <a:r>
              <a:rPr kumimoji="0" lang="en-US" sz="2800" b="0" i="1" u="none" strike="noStrike" kern="0" cap="none" spc="0" normalizeH="0" baseline="0" noProof="0" dirty="0">
                <a:ln>
                  <a:noFill/>
                </a:ln>
                <a:solidFill>
                  <a:srgbClr val="000000"/>
                </a:solidFill>
                <a:effectLst/>
                <a:uLnTx/>
                <a:uFillTx/>
                <a:latin typeface="Arial" charset="0"/>
                <a:ea typeface="ＭＳ Ｐゴシック" charset="0"/>
              </a:rPr>
              <a:t>to</a:t>
            </a:r>
            <a:r>
              <a:rPr lang="en-US" sz="2800" i="1" kern="0" dirty="0">
                <a:solidFill>
                  <a:srgbClr val="000000"/>
                </a:solidFill>
                <a:latin typeface="Arial" charset="0"/>
                <a:ea typeface="ＭＳ Ｐゴシック" charset="0"/>
              </a:rPr>
              <a:t>-be</a:t>
            </a: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lang="en-US" sz="2800" kern="0" dirty="0">
                <a:solidFill>
                  <a:srgbClr val="000000"/>
                </a:solidFill>
                <a:latin typeface="Arial" charset="0"/>
                <a:ea typeface="ＭＳ Ｐゴシック" charset="0"/>
              </a:rPr>
              <a:t>three more activities (                   ) lead us to a new design</a:t>
            </a:r>
          </a:p>
          <a:p>
            <a:pPr marR="0" lvl="0" algn="l" defTabSz="914400" rtl="0" eaLnBrk="1" fontAlgn="base" latinLnBrk="0" hangingPunct="1">
              <a:lnSpc>
                <a:spcPct val="100000"/>
              </a:lnSpc>
              <a:spcBef>
                <a:spcPct val="20000"/>
              </a:spcBef>
              <a:spcAft>
                <a:spcPct val="0"/>
              </a:spcAft>
              <a:buClr>
                <a:srgbClr val="000000"/>
              </a:buClr>
              <a:buSzTx/>
              <a:tabLst/>
              <a:defRPr/>
            </a:pPr>
            <a:r>
              <a:rPr kumimoji="0" lang="en-US" sz="2800" b="0" i="1" u="none" strike="noStrike" kern="0" cap="none" spc="0" normalizeH="0" baseline="0" noProof="0" dirty="0">
                <a:ln>
                  <a:noFill/>
                </a:ln>
                <a:solidFill>
                  <a:srgbClr val="000000"/>
                </a:solidFill>
                <a:effectLst/>
                <a:uLnTx/>
                <a:uFillTx/>
                <a:latin typeface="Arial" charset="0"/>
                <a:ea typeface="ＭＳ Ｐゴシック" charset="0"/>
                <a:cs typeface="+mn-cs"/>
              </a:rPr>
              <a:t>Key point! </a:t>
            </a:r>
            <a:br>
              <a:rPr kumimoji="0" lang="en-US" sz="2800" b="0" i="1" u="none" strike="noStrike" kern="0" cap="none" spc="0" normalizeH="0" baseline="0" noProof="0" dirty="0">
                <a:ln>
                  <a:noFill/>
                </a:ln>
                <a:solidFill>
                  <a:srgbClr val="000000"/>
                </a:solidFill>
                <a:effectLst/>
                <a:uLnTx/>
                <a:uFillTx/>
                <a:latin typeface="Arial" charset="0"/>
                <a:ea typeface="ＭＳ Ｐゴシック" charset="0"/>
                <a:cs typeface="+mn-cs"/>
              </a:rPr>
            </a:b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Much of what we learn comes f</a:t>
            </a:r>
            <a:r>
              <a:rPr lang="en-US" sz="2800" kern="0" dirty="0">
                <a:solidFill>
                  <a:srgbClr val="000000"/>
                </a:solidFill>
                <a:latin typeface="Arial" charset="0"/>
                <a:ea typeface="ＭＳ Ｐゴシック" charset="0"/>
              </a:rPr>
              <a:t>rom discussions along the way, </a:t>
            </a:r>
            <a:br>
              <a:rPr lang="en-US" sz="2800" kern="0" dirty="0">
                <a:solidFill>
                  <a:srgbClr val="000000"/>
                </a:solidFill>
                <a:latin typeface="Arial" charset="0"/>
                <a:ea typeface="ＭＳ Ｐゴシック" charset="0"/>
              </a:rPr>
            </a:br>
            <a:r>
              <a:rPr lang="en-US" sz="2800" kern="0" dirty="0">
                <a:solidFill>
                  <a:srgbClr val="000000"/>
                </a:solidFill>
                <a:latin typeface="Arial" charset="0"/>
                <a:ea typeface="ＭＳ Ｐゴシック" charset="0"/>
              </a:rPr>
              <a:t>not from studying the swimlane diagram.</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9" name="Rounded Rectangle 18">
            <a:extLst>
              <a:ext uri="{FF2B5EF4-FFF2-40B4-BE49-F238E27FC236}">
                <a16:creationId xmlns:a16="http://schemas.microsoft.com/office/drawing/2014/main" id="{93B5B106-B09F-1A45-ABAC-6A96521A52CB}"/>
              </a:ext>
            </a:extLst>
          </p:cNvPr>
          <p:cNvSpPr/>
          <p:nvPr/>
        </p:nvSpPr>
        <p:spPr>
          <a:xfrm>
            <a:off x="5983928" y="1311279"/>
            <a:ext cx="6128918" cy="1508121"/>
          </a:xfrm>
          <a:prstGeom prst="roundRect">
            <a:avLst>
              <a:gd name="adj" fmla="val 5399"/>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Badge 1 with solid fill">
            <a:extLst>
              <a:ext uri="{FF2B5EF4-FFF2-40B4-BE49-F238E27FC236}">
                <a16:creationId xmlns:a16="http://schemas.microsoft.com/office/drawing/2014/main" id="{700EC692-1399-B743-AA66-972E434B7B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80400" y="2922834"/>
            <a:ext cx="509507" cy="509507"/>
          </a:xfrm>
          <a:prstGeom prst="rect">
            <a:avLst/>
          </a:prstGeom>
        </p:spPr>
      </p:pic>
      <p:grpSp>
        <p:nvGrpSpPr>
          <p:cNvPr id="6" name="Group 5">
            <a:extLst>
              <a:ext uri="{FF2B5EF4-FFF2-40B4-BE49-F238E27FC236}">
                <a16:creationId xmlns:a16="http://schemas.microsoft.com/office/drawing/2014/main" id="{13D69CC4-9BAE-EF48-AC89-FC901CF29F3F}"/>
              </a:ext>
            </a:extLst>
          </p:cNvPr>
          <p:cNvGrpSpPr/>
          <p:nvPr/>
        </p:nvGrpSpPr>
        <p:grpSpPr>
          <a:xfrm>
            <a:off x="5250915" y="4963010"/>
            <a:ext cx="1695013" cy="523364"/>
            <a:chOff x="4993740" y="4963010"/>
            <a:chExt cx="1695013" cy="523364"/>
          </a:xfrm>
        </p:grpSpPr>
        <p:pic>
          <p:nvPicPr>
            <p:cNvPr id="9" name="Graphic 8" descr="Badge 3 with solid fill">
              <a:extLst>
                <a:ext uri="{FF2B5EF4-FFF2-40B4-BE49-F238E27FC236}">
                  <a16:creationId xmlns:a16="http://schemas.microsoft.com/office/drawing/2014/main" id="{36A0DCFA-126D-DF4B-AB0E-C8C95D0B38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86493" y="4967710"/>
              <a:ext cx="509507" cy="509507"/>
            </a:xfrm>
            <a:prstGeom prst="rect">
              <a:avLst/>
            </a:prstGeom>
          </p:spPr>
        </p:pic>
        <p:pic>
          <p:nvPicPr>
            <p:cNvPr id="10" name="Graphic 9" descr="Badge with solid fill">
              <a:extLst>
                <a:ext uri="{FF2B5EF4-FFF2-40B4-BE49-F238E27FC236}">
                  <a16:creationId xmlns:a16="http://schemas.microsoft.com/office/drawing/2014/main" id="{A632F5E1-B159-AC42-9355-5449F11F8F6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93740" y="4976867"/>
              <a:ext cx="509507" cy="509507"/>
            </a:xfrm>
            <a:prstGeom prst="rect">
              <a:avLst/>
            </a:prstGeom>
          </p:spPr>
        </p:pic>
        <p:pic>
          <p:nvPicPr>
            <p:cNvPr id="3" name="Graphic 2" descr="Badge 4 with solid fill">
              <a:extLst>
                <a:ext uri="{FF2B5EF4-FFF2-40B4-BE49-F238E27FC236}">
                  <a16:creationId xmlns:a16="http://schemas.microsoft.com/office/drawing/2014/main" id="{8C5B6179-6F18-174B-963C-193A88F4146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179246" y="4963010"/>
              <a:ext cx="509507" cy="509507"/>
            </a:xfrm>
            <a:prstGeom prst="rect">
              <a:avLst/>
            </a:prstGeom>
          </p:spPr>
        </p:pic>
      </p:grpSp>
      <p:pic>
        <p:nvPicPr>
          <p:cNvPr id="11" name="Graphic 10" descr="Badge 1 with solid fill">
            <a:extLst>
              <a:ext uri="{FF2B5EF4-FFF2-40B4-BE49-F238E27FC236}">
                <a16:creationId xmlns:a16="http://schemas.microsoft.com/office/drawing/2014/main" id="{823A7DF2-6993-854A-9D2D-0BBFB6334D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9161" y="3429000"/>
            <a:ext cx="509507" cy="509507"/>
          </a:xfrm>
          <a:prstGeom prst="rect">
            <a:avLst/>
          </a:prstGeom>
        </p:spPr>
      </p:pic>
      <p:grpSp>
        <p:nvGrpSpPr>
          <p:cNvPr id="2" name="Group 1">
            <a:extLst>
              <a:ext uri="{FF2B5EF4-FFF2-40B4-BE49-F238E27FC236}">
                <a16:creationId xmlns:a16="http://schemas.microsoft.com/office/drawing/2014/main" id="{33262A23-2DAE-874C-9B74-D2E2A0F6F738}"/>
              </a:ext>
            </a:extLst>
          </p:cNvPr>
          <p:cNvGrpSpPr/>
          <p:nvPr/>
        </p:nvGrpSpPr>
        <p:grpSpPr>
          <a:xfrm>
            <a:off x="8004267" y="2908977"/>
            <a:ext cx="3578111" cy="523364"/>
            <a:chOff x="8004267" y="3004227"/>
            <a:chExt cx="3578111" cy="523364"/>
          </a:xfrm>
        </p:grpSpPr>
        <p:pic>
          <p:nvPicPr>
            <p:cNvPr id="16" name="Graphic 15" descr="Badge 3 with solid fill">
              <a:extLst>
                <a:ext uri="{FF2B5EF4-FFF2-40B4-BE49-F238E27FC236}">
                  <a16:creationId xmlns:a16="http://schemas.microsoft.com/office/drawing/2014/main" id="{8B3C4A7F-3390-6246-BEB6-856AE8F323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525727" y="3008927"/>
              <a:ext cx="509507" cy="509507"/>
            </a:xfrm>
            <a:prstGeom prst="rect">
              <a:avLst/>
            </a:prstGeom>
          </p:spPr>
        </p:pic>
        <p:pic>
          <p:nvPicPr>
            <p:cNvPr id="17" name="Graphic 16" descr="Badge with solid fill">
              <a:extLst>
                <a:ext uri="{FF2B5EF4-FFF2-40B4-BE49-F238E27FC236}">
                  <a16:creationId xmlns:a16="http://schemas.microsoft.com/office/drawing/2014/main" id="{9FAF001F-823B-9643-9603-169D4F75566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04267" y="3018084"/>
              <a:ext cx="509507" cy="509507"/>
            </a:xfrm>
            <a:prstGeom prst="rect">
              <a:avLst/>
            </a:prstGeom>
          </p:spPr>
        </p:pic>
        <p:pic>
          <p:nvPicPr>
            <p:cNvPr id="20" name="Graphic 19" descr="Badge 4 with solid fill">
              <a:extLst>
                <a:ext uri="{FF2B5EF4-FFF2-40B4-BE49-F238E27FC236}">
                  <a16:creationId xmlns:a16="http://schemas.microsoft.com/office/drawing/2014/main" id="{0F43C10F-360C-A146-9800-9726F193FBF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72871" y="3004227"/>
              <a:ext cx="509507" cy="509507"/>
            </a:xfrm>
            <a:prstGeom prst="rect">
              <a:avLst/>
            </a:prstGeom>
          </p:spPr>
        </p:pic>
      </p:grpSp>
    </p:spTree>
    <p:extLst>
      <p:ext uri="{BB962C8B-B14F-4D97-AF65-F5344CB8AC3E}">
        <p14:creationId xmlns:p14="http://schemas.microsoft.com/office/powerpoint/2010/main" val="40046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dissolve">
                                      <p:cBhvr>
                                        <p:cTn id="7" dur="500"/>
                                        <p:tgtEl>
                                          <p:spTgt spid="18">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dissolve">
                                      <p:cBhvr>
                                        <p:cTn id="15" dur="500"/>
                                        <p:tgtEl>
                                          <p:spTgt spid="18">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animEffect transition="in" filter="dissolve">
                                      <p:cBhvr>
                                        <p:cTn id="23" dur="500"/>
                                        <p:tgtEl>
                                          <p:spTgt spid="18">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par>
                                <p:cTn id="27" presetID="9"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dissolve">
                                      <p:cBhvr>
                                        <p:cTn id="34"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0FC93-CF18-C4AC-D374-7DFE5566B5CF}"/>
              </a:ext>
            </a:extLst>
          </p:cNvPr>
          <p:cNvPicPr>
            <a:picLocks noChangeAspect="1"/>
          </p:cNvPicPr>
          <p:nvPr/>
        </p:nvPicPr>
        <p:blipFill>
          <a:blip r:embed="rId3"/>
          <a:stretch>
            <a:fillRect/>
          </a:stretch>
        </p:blipFill>
        <p:spPr>
          <a:xfrm>
            <a:off x="514350" y="579112"/>
            <a:ext cx="7772400" cy="1470676"/>
          </a:xfrm>
          <a:prstGeom prst="rect">
            <a:avLst/>
          </a:prstGeom>
        </p:spPr>
      </p:pic>
      <p:sp>
        <p:nvSpPr>
          <p:cNvPr id="115722" name="AutoShape 42"/>
          <p:cNvSpPr>
            <a:spLocks noChangeArrowheads="1"/>
          </p:cNvSpPr>
          <p:nvPr/>
        </p:nvSpPr>
        <p:spPr bwMode="auto">
          <a:xfrm>
            <a:off x="412077" y="2069527"/>
            <a:ext cx="8758238" cy="471488"/>
          </a:xfrm>
          <a:prstGeom prst="roundRect">
            <a:avLst>
              <a:gd name="adj" fmla="val 16667"/>
            </a:avLst>
          </a:prstGeom>
          <a:solidFill>
            <a:srgbClr val="00FF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2400" b="1" i="1">
                <a:solidFill>
                  <a:srgbClr val="000000"/>
                </a:solidFill>
                <a:latin typeface="Arial" charset="0"/>
                <a:ea typeface="ＭＳ Ｐゴシック" charset="0"/>
                <a:cs typeface="ＭＳ Ｐゴシック" charset="0"/>
              </a:rPr>
              <a:t>Business Process</a:t>
            </a:r>
          </a:p>
        </p:txBody>
      </p:sp>
      <p:sp>
        <p:nvSpPr>
          <p:cNvPr id="115714" name="Rectangle 2"/>
          <p:cNvSpPr>
            <a:spLocks noGrp="1" noChangeArrowheads="1"/>
          </p:cNvSpPr>
          <p:nvPr>
            <p:ph type="title"/>
          </p:nvPr>
        </p:nvSpPr>
        <p:spPr>
          <a:extLst>
            <a:ext uri="{909E8E84-426E-40dd-AFC4-6F175D3DCCD1}">
              <a14:hiddenFill xmlns:a14="http://schemas.microsoft.com/office/drawing/2010/main" xmlns="">
                <a:gradFill rotWithShape="0">
                  <a:gsLst>
                    <a:gs pos="0">
                      <a:srgbClr val="008C8C"/>
                    </a:gs>
                    <a:gs pos="100000">
                      <a:srgbClr val="4CAEAE"/>
                    </a:gs>
                  </a:gsLst>
                  <a:lin ang="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vert="horz" wrap="square" lIns="92075" tIns="46038" rIns="92075" bIns="46038" numCol="1" anchor="ctr" anchorCtr="0" compatLnSpc="1">
            <a:prstTxWarp prst="textNoShape">
              <a:avLst/>
            </a:prstTxWarp>
          </a:bodyPr>
          <a:lstStyle/>
          <a:p>
            <a:pPr marL="742950" indent="-742950" defTabSz="873125">
              <a:defRPr/>
            </a:pPr>
            <a:r>
              <a:rPr lang="en-US" dirty="0"/>
              <a:t>Complete final as-is assessment, generate to-be ideas</a:t>
            </a:r>
            <a:endParaRPr lang="en-US" sz="3600" dirty="0">
              <a:latin typeface="Arial" charset="0"/>
            </a:endParaRPr>
          </a:p>
        </p:txBody>
      </p:sp>
      <p:sp>
        <p:nvSpPr>
          <p:cNvPr id="1656835" name="Text Box 3"/>
          <p:cNvSpPr txBox="1">
            <a:spLocks noChangeArrowheads="1"/>
          </p:cNvSpPr>
          <p:nvPr/>
        </p:nvSpPr>
        <p:spPr bwMode="auto">
          <a:xfrm>
            <a:off x="7714572" y="4286287"/>
            <a:ext cx="1631950" cy="2030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Mismatch of work needs and facility </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No support for team work </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Layout that impedes flow of people or material</a:t>
            </a:r>
          </a:p>
        </p:txBody>
      </p:sp>
      <p:sp>
        <p:nvSpPr>
          <p:cNvPr id="1656836" name="Text Box 4"/>
          <p:cNvSpPr txBox="1">
            <a:spLocks noChangeArrowheads="1"/>
          </p:cNvSpPr>
          <p:nvPr/>
        </p:nvSpPr>
        <p:spPr bwMode="auto">
          <a:xfrm>
            <a:off x="1813835" y="4286287"/>
            <a:ext cx="1708150" cy="237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Unavailable information</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Data re-entry</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Missing functionality</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Awkward interfaces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Lack of </a:t>
            </a:r>
            <a:br>
              <a:rPr lang="en-US" sz="1600" dirty="0">
                <a:solidFill>
                  <a:srgbClr val="000000"/>
                </a:solidFill>
                <a:cs typeface="ＭＳ Ｐゴシック" charset="0"/>
              </a:rPr>
            </a:br>
            <a:r>
              <a:rPr lang="en-US" sz="1600" dirty="0">
                <a:solidFill>
                  <a:srgbClr val="000000"/>
                </a:solidFill>
                <a:cs typeface="ＭＳ Ｐゴシック" charset="0"/>
              </a:rPr>
              <a:t>support for workflow</a:t>
            </a:r>
          </a:p>
        </p:txBody>
      </p:sp>
      <p:sp>
        <p:nvSpPr>
          <p:cNvPr id="1656850" name="Text Box 18"/>
          <p:cNvSpPr txBox="1">
            <a:spLocks noChangeArrowheads="1"/>
          </p:cNvSpPr>
          <p:nvPr/>
        </p:nvSpPr>
        <p:spPr bwMode="auto">
          <a:xfrm>
            <a:off x="315235" y="4286307"/>
            <a:ext cx="1631950" cy="2385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Too many actors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Non-value -added steps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Duplicate steps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Delays and bottlenecks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Excessively sequential</a:t>
            </a:r>
          </a:p>
        </p:txBody>
      </p:sp>
      <p:sp>
        <p:nvSpPr>
          <p:cNvPr id="1656851" name="Text Box 19"/>
          <p:cNvSpPr txBox="1">
            <a:spLocks noChangeArrowheads="1"/>
          </p:cNvSpPr>
          <p:nvPr/>
        </p:nvSpPr>
        <p:spPr bwMode="auto">
          <a:xfrm>
            <a:off x="3325135" y="4286346"/>
            <a:ext cx="1708150" cy="22278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Inappropriate performer or process measures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Internal rather than customer focus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Measures of tasks vs. outcomes</a:t>
            </a:r>
          </a:p>
        </p:txBody>
      </p:sp>
      <p:sp>
        <p:nvSpPr>
          <p:cNvPr id="1656852" name="Text Box 20"/>
          <p:cNvSpPr txBox="1">
            <a:spLocks noChangeArrowheads="1"/>
          </p:cNvSpPr>
          <p:nvPr/>
        </p:nvSpPr>
        <p:spPr bwMode="auto">
          <a:xfrm>
            <a:off x="4750710" y="4286273"/>
            <a:ext cx="1708150" cy="2503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Mismatches between task value and performer</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Too little empowerment</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Fragmented jobs / roles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Inappropriate recruiting and placement</a:t>
            </a:r>
          </a:p>
        </p:txBody>
      </p:sp>
      <p:sp>
        <p:nvSpPr>
          <p:cNvPr id="1656859" name="Text Box 27"/>
          <p:cNvSpPr txBox="1">
            <a:spLocks noChangeArrowheads="1"/>
          </p:cNvSpPr>
          <p:nvPr/>
        </p:nvSpPr>
        <p:spPr bwMode="auto">
          <a:xfrm>
            <a:off x="6233435" y="4286346"/>
            <a:ext cx="1708150" cy="2503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Out-of-date policies or numerical limits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Excessive review or approval steps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“Anecdotal” or inconsistent policies</a:t>
            </a:r>
          </a:p>
          <a:p>
            <a:pPr eaLnBrk="0" fontAlgn="base" hangingPunct="0">
              <a:lnSpc>
                <a:spcPct val="80000"/>
              </a:lnSpc>
              <a:spcBef>
                <a:spcPct val="32000"/>
              </a:spcBef>
              <a:spcAft>
                <a:spcPct val="0"/>
              </a:spcAft>
              <a:buClr>
                <a:srgbClr val="CC0000"/>
              </a:buClr>
              <a:buFontTx/>
              <a:buChar char="•"/>
              <a:defRPr/>
            </a:pPr>
            <a:r>
              <a:rPr lang="en-US" sz="1600" dirty="0">
                <a:solidFill>
                  <a:srgbClr val="000000"/>
                </a:solidFill>
                <a:cs typeface="ＭＳ Ｐゴシック" charset="0"/>
              </a:rPr>
              <a:t>Misinterpreted regulations</a:t>
            </a:r>
          </a:p>
        </p:txBody>
      </p:sp>
      <p:sp>
        <p:nvSpPr>
          <p:cNvPr id="115723" name="Line 43"/>
          <p:cNvSpPr>
            <a:spLocks noChangeShapeType="1"/>
          </p:cNvSpPr>
          <p:nvPr/>
        </p:nvSpPr>
        <p:spPr bwMode="auto">
          <a:xfrm flipV="1">
            <a:off x="1135972" y="2537840"/>
            <a:ext cx="0" cy="5016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115724" name="Line 44"/>
          <p:cNvSpPr>
            <a:spLocks noChangeShapeType="1"/>
          </p:cNvSpPr>
          <p:nvPr/>
        </p:nvSpPr>
        <p:spPr bwMode="auto">
          <a:xfrm flipV="1">
            <a:off x="2564722" y="2537840"/>
            <a:ext cx="0" cy="5016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115725" name="Line 45"/>
          <p:cNvSpPr>
            <a:spLocks noChangeShapeType="1"/>
          </p:cNvSpPr>
          <p:nvPr/>
        </p:nvSpPr>
        <p:spPr bwMode="auto">
          <a:xfrm flipV="1">
            <a:off x="4106185" y="2537840"/>
            <a:ext cx="0" cy="5016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115726" name="Line 46"/>
          <p:cNvSpPr>
            <a:spLocks noChangeShapeType="1"/>
          </p:cNvSpPr>
          <p:nvPr/>
        </p:nvSpPr>
        <p:spPr bwMode="auto">
          <a:xfrm flipV="1">
            <a:off x="5585735" y="2537840"/>
            <a:ext cx="0" cy="5016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115727" name="Line 47"/>
          <p:cNvSpPr>
            <a:spLocks noChangeShapeType="1"/>
          </p:cNvSpPr>
          <p:nvPr/>
        </p:nvSpPr>
        <p:spPr bwMode="auto">
          <a:xfrm flipV="1">
            <a:off x="6997022" y="2537840"/>
            <a:ext cx="0" cy="5016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115728" name="Line 48"/>
          <p:cNvSpPr>
            <a:spLocks noChangeShapeType="1"/>
          </p:cNvSpPr>
          <p:nvPr/>
        </p:nvSpPr>
        <p:spPr bwMode="auto">
          <a:xfrm flipV="1">
            <a:off x="8476572" y="2537840"/>
            <a:ext cx="0" cy="50165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sp>
        <p:nvSpPr>
          <p:cNvPr id="115729" name="Rectangle 49"/>
          <p:cNvSpPr>
            <a:spLocks noChangeArrowheads="1"/>
          </p:cNvSpPr>
          <p:nvPr/>
        </p:nvSpPr>
        <p:spPr bwMode="auto">
          <a:xfrm>
            <a:off x="1131264" y="2723577"/>
            <a:ext cx="904695" cy="318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fontAlgn="base" hangingPunct="0">
              <a:lnSpc>
                <a:spcPct val="90000"/>
              </a:lnSpc>
              <a:spcBef>
                <a:spcPct val="0"/>
              </a:spcBef>
              <a:spcAft>
                <a:spcPct val="0"/>
              </a:spcAft>
              <a:defRPr/>
            </a:pPr>
            <a:r>
              <a:rPr lang="en-US" sz="1600">
                <a:solidFill>
                  <a:srgbClr val="000000"/>
                </a:solidFill>
                <a:latin typeface="Arial" charset="0"/>
                <a:ea typeface="ＭＳ Ｐゴシック" charset="0"/>
                <a:cs typeface="ＭＳ Ｐゴシック" charset="0"/>
              </a:rPr>
              <a:t>enables</a:t>
            </a:r>
          </a:p>
        </p:txBody>
      </p:sp>
      <p:sp>
        <p:nvSpPr>
          <p:cNvPr id="115734" name="Rectangle 54"/>
          <p:cNvSpPr>
            <a:spLocks noChangeArrowheads="1"/>
          </p:cNvSpPr>
          <p:nvPr/>
        </p:nvSpPr>
        <p:spPr bwMode="auto">
          <a:xfrm>
            <a:off x="8452814" y="2723577"/>
            <a:ext cx="904695" cy="318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fontAlgn="base" hangingPunct="0">
              <a:lnSpc>
                <a:spcPct val="90000"/>
              </a:lnSpc>
              <a:spcBef>
                <a:spcPct val="0"/>
              </a:spcBef>
              <a:spcAft>
                <a:spcPct val="0"/>
              </a:spcAft>
              <a:defRPr/>
            </a:pPr>
            <a:r>
              <a:rPr lang="en-US" sz="1600">
                <a:solidFill>
                  <a:srgbClr val="000000"/>
                </a:solidFill>
                <a:latin typeface="Arial" charset="0"/>
                <a:ea typeface="ＭＳ Ｐゴシック" charset="0"/>
                <a:cs typeface="ＭＳ Ｐゴシック" charset="0"/>
              </a:rPr>
              <a:t>enables</a:t>
            </a:r>
          </a:p>
        </p:txBody>
      </p:sp>
      <p:sp>
        <p:nvSpPr>
          <p:cNvPr id="115735" name="Rectangle 55"/>
          <p:cNvSpPr>
            <a:spLocks noChangeArrowheads="1"/>
          </p:cNvSpPr>
          <p:nvPr/>
        </p:nvSpPr>
        <p:spPr bwMode="auto">
          <a:xfrm>
            <a:off x="432714" y="3053777"/>
            <a:ext cx="1322387" cy="117475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400" dirty="0">
                <a:solidFill>
                  <a:srgbClr val="000000"/>
                </a:solidFill>
                <a:latin typeface="Arial" charset="0"/>
                <a:ea typeface="ＭＳ Ｐゴシック" charset="0"/>
                <a:cs typeface="ＭＳ Ｐゴシック"/>
              </a:rPr>
              <a:t>Business</a:t>
            </a:r>
            <a:br>
              <a:rPr lang="en-US" sz="1400" dirty="0">
                <a:solidFill>
                  <a:srgbClr val="000000"/>
                </a:solidFill>
                <a:latin typeface="Arial" charset="0"/>
                <a:ea typeface="ＭＳ Ｐゴシック" charset="0"/>
                <a:cs typeface="ＭＳ Ｐゴシック"/>
              </a:rPr>
            </a:br>
            <a:r>
              <a:rPr lang="en-US" sz="1400" dirty="0">
                <a:solidFill>
                  <a:srgbClr val="000000"/>
                </a:solidFill>
                <a:latin typeface="Arial" charset="0"/>
                <a:ea typeface="ＭＳ Ｐゴシック" charset="0"/>
                <a:cs typeface="ＭＳ Ｐゴシック"/>
              </a:rPr>
              <a:t>Process</a:t>
            </a:r>
          </a:p>
          <a:p>
            <a:pPr algn="ctr" eaLnBrk="0" fontAlgn="base" hangingPunct="0">
              <a:spcBef>
                <a:spcPct val="0"/>
              </a:spcBef>
              <a:spcAft>
                <a:spcPct val="0"/>
              </a:spcAft>
              <a:defRPr/>
            </a:pPr>
            <a:r>
              <a:rPr lang="en-US" sz="1400" dirty="0">
                <a:solidFill>
                  <a:srgbClr val="000000"/>
                </a:solidFill>
                <a:latin typeface="Arial" charset="0"/>
                <a:ea typeface="ＭＳ Ｐゴシック" charset="0"/>
                <a:cs typeface="ＭＳ Ｐゴシック"/>
              </a:rPr>
              <a:t>Design</a:t>
            </a:r>
            <a:br>
              <a:rPr lang="en-US" sz="1400" dirty="0">
                <a:solidFill>
                  <a:srgbClr val="000000"/>
                </a:solidFill>
                <a:latin typeface="Arial" charset="0"/>
                <a:ea typeface="ＭＳ Ｐゴシック" charset="0"/>
                <a:cs typeface="ＭＳ Ｐゴシック"/>
              </a:rPr>
            </a:br>
            <a:r>
              <a:rPr lang="en-US" sz="1400" dirty="0">
                <a:solidFill>
                  <a:srgbClr val="000000"/>
                </a:solidFill>
                <a:latin typeface="Arial" charset="0"/>
                <a:ea typeface="ＭＳ Ｐゴシック" charset="0"/>
                <a:cs typeface="ＭＳ Ｐゴシック"/>
              </a:rPr>
              <a:t>(Workflow)</a:t>
            </a:r>
          </a:p>
        </p:txBody>
      </p:sp>
      <p:sp>
        <p:nvSpPr>
          <p:cNvPr id="115736" name="Rectangle 56"/>
          <p:cNvSpPr>
            <a:spLocks noChangeArrowheads="1"/>
          </p:cNvSpPr>
          <p:nvPr/>
        </p:nvSpPr>
        <p:spPr bwMode="auto">
          <a:xfrm>
            <a:off x="1913847" y="3053777"/>
            <a:ext cx="1320800" cy="117475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400" dirty="0">
                <a:solidFill>
                  <a:srgbClr val="000000"/>
                </a:solidFill>
                <a:latin typeface="Arial" charset="0"/>
                <a:ea typeface="ＭＳ Ｐゴシック" charset="0"/>
                <a:cs typeface="ＭＳ Ｐゴシック"/>
              </a:rPr>
              <a:t>Technology &amp; Information Systems</a:t>
            </a:r>
          </a:p>
        </p:txBody>
      </p:sp>
      <p:sp>
        <p:nvSpPr>
          <p:cNvPr id="115737" name="Rectangle 57"/>
          <p:cNvSpPr>
            <a:spLocks noChangeArrowheads="1"/>
          </p:cNvSpPr>
          <p:nvPr/>
        </p:nvSpPr>
        <p:spPr bwMode="auto">
          <a:xfrm>
            <a:off x="3393397" y="3047427"/>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algn="ctr" eaLnBrk="0" fontAlgn="base" hangingPunct="0">
              <a:spcBef>
                <a:spcPct val="0"/>
              </a:spcBef>
              <a:spcAft>
                <a:spcPct val="0"/>
              </a:spcAft>
              <a:defRPr/>
            </a:pPr>
            <a:r>
              <a:rPr lang="en-US" sz="1400" b="1" i="1">
                <a:solidFill>
                  <a:srgbClr val="FFFFFF"/>
                </a:solidFill>
                <a:latin typeface="Arial" charset="0"/>
                <a:ea typeface="ＭＳ Ｐゴシック" charset="0"/>
                <a:cs typeface="ＭＳ Ｐゴシック" charset="0"/>
              </a:rPr>
              <a:t>Motivation &amp; Measurement</a:t>
            </a:r>
          </a:p>
        </p:txBody>
      </p:sp>
      <p:sp>
        <p:nvSpPr>
          <p:cNvPr id="115738" name="Rectangle 58"/>
          <p:cNvSpPr>
            <a:spLocks noChangeArrowheads="1"/>
          </p:cNvSpPr>
          <p:nvPr/>
        </p:nvSpPr>
        <p:spPr bwMode="auto">
          <a:xfrm>
            <a:off x="4874535" y="3047427"/>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Human Resources &amp; Organisation</a:t>
            </a:r>
          </a:p>
        </p:txBody>
      </p:sp>
      <p:sp>
        <p:nvSpPr>
          <p:cNvPr id="115739" name="Rectangle 59"/>
          <p:cNvSpPr>
            <a:spLocks noChangeArrowheads="1"/>
          </p:cNvSpPr>
          <p:nvPr/>
        </p:nvSpPr>
        <p:spPr bwMode="auto">
          <a:xfrm>
            <a:off x="6354085" y="3034727"/>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400" b="1" i="1">
                <a:solidFill>
                  <a:srgbClr val="FFFFFF"/>
                </a:solidFill>
                <a:latin typeface="Arial" charset="0"/>
                <a:ea typeface="ＭＳ Ｐゴシック" charset="0"/>
                <a:cs typeface="ＭＳ Ｐゴシック" charset="0"/>
              </a:rPr>
              <a:t>Policies &amp; Rules</a:t>
            </a:r>
            <a:endParaRPr lang="en-US" sz="1400" b="1" i="1" dirty="0">
              <a:solidFill>
                <a:srgbClr val="FFFFFF"/>
              </a:solidFill>
              <a:latin typeface="Arial" charset="0"/>
              <a:ea typeface="ＭＳ Ｐゴシック" charset="0"/>
              <a:cs typeface="ＭＳ Ｐゴシック" charset="0"/>
            </a:endParaRPr>
          </a:p>
        </p:txBody>
      </p:sp>
      <p:sp>
        <p:nvSpPr>
          <p:cNvPr id="115740" name="Rectangle 60"/>
          <p:cNvSpPr>
            <a:spLocks noChangeArrowheads="1"/>
          </p:cNvSpPr>
          <p:nvPr/>
        </p:nvSpPr>
        <p:spPr bwMode="auto">
          <a:xfrm>
            <a:off x="7835222" y="3034727"/>
            <a:ext cx="1322388" cy="117475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36000" rIns="36000" anchor="ctr"/>
          <a:lstStyle/>
          <a:p>
            <a:pPr algn="ctr" eaLnBrk="0" fontAlgn="base" hangingPunct="0">
              <a:spcBef>
                <a:spcPct val="0"/>
              </a:spcBef>
              <a:spcAft>
                <a:spcPct val="0"/>
              </a:spcAft>
              <a:defRPr/>
            </a:pPr>
            <a:r>
              <a:rPr lang="en-US" sz="1400" dirty="0">
                <a:solidFill>
                  <a:srgbClr val="000000"/>
                </a:solidFill>
                <a:latin typeface="Arial" charset="0"/>
                <a:ea typeface="ＭＳ Ｐゴシック" charset="0"/>
                <a:cs typeface="ＭＳ Ｐゴシック" charset="0"/>
              </a:rPr>
              <a:t>Facilities</a:t>
            </a:r>
            <a:br>
              <a:rPr lang="en-US" sz="1400" dirty="0">
                <a:solidFill>
                  <a:srgbClr val="000000"/>
                </a:solidFill>
                <a:latin typeface="Arial" charset="0"/>
                <a:ea typeface="ＭＳ Ｐゴシック" charset="0"/>
                <a:cs typeface="ＭＳ Ｐゴシック" charset="0"/>
              </a:rPr>
            </a:br>
            <a:r>
              <a:rPr lang="en-US" sz="1200" dirty="0">
                <a:solidFill>
                  <a:srgbClr val="000000"/>
                </a:solidFill>
                <a:latin typeface="Arial" charset="0"/>
                <a:ea typeface="ＭＳ Ｐゴシック"/>
                <a:cs typeface="ＭＳ Ｐゴシック"/>
              </a:rPr>
              <a:t>(or, </a:t>
            </a:r>
            <a:r>
              <a:rPr lang="en-US" sz="1200" b="1" dirty="0">
                <a:solidFill>
                  <a:srgbClr val="000000"/>
                </a:solidFill>
                <a:latin typeface="Arial" charset="0"/>
                <a:ea typeface="ＭＳ Ｐゴシック"/>
                <a:cs typeface="ＭＳ Ｐゴシック"/>
              </a:rPr>
              <a:t>Knowledge / Info / Data</a:t>
            </a:r>
            <a:r>
              <a:rPr lang="en-US" sz="1200" dirty="0">
                <a:solidFill>
                  <a:srgbClr val="000000"/>
                </a:solidFill>
                <a:latin typeface="Arial" charset="0"/>
                <a:ea typeface="ＭＳ Ｐゴシック"/>
                <a:cs typeface="ＭＳ Ｐゴシック"/>
              </a:rPr>
              <a:t>, Communications, Documents, </a:t>
            </a:r>
            <a:r>
              <a:rPr lang="is-IS" sz="1200" dirty="0">
                <a:solidFill>
                  <a:srgbClr val="000000"/>
                </a:solidFill>
                <a:latin typeface="Arial" charset="0"/>
                <a:ea typeface="ＭＳ Ｐゴシック"/>
                <a:cs typeface="ＭＳ Ｐゴシック"/>
              </a:rPr>
              <a:t>…</a:t>
            </a:r>
            <a:r>
              <a:rPr lang="en-US" sz="1200" dirty="0">
                <a:solidFill>
                  <a:srgbClr val="000000"/>
                </a:solidFill>
                <a:latin typeface="Arial" charset="0"/>
                <a:ea typeface="ＭＳ Ｐゴシック"/>
                <a:cs typeface="ＭＳ Ｐゴシック"/>
              </a:rPr>
              <a:t>)</a:t>
            </a:r>
          </a:p>
        </p:txBody>
      </p:sp>
      <p:sp>
        <p:nvSpPr>
          <p:cNvPr id="27" name="AutoShape 11">
            <a:extLst>
              <a:ext uri="{FF2B5EF4-FFF2-40B4-BE49-F238E27FC236}">
                <a16:creationId xmlns:a16="http://schemas.microsoft.com/office/drawing/2014/main" id="{E5AA6196-BC22-7B46-8B03-41080F9A12A2}"/>
              </a:ext>
            </a:extLst>
          </p:cNvPr>
          <p:cNvSpPr>
            <a:spLocks noChangeArrowheads="1"/>
          </p:cNvSpPr>
          <p:nvPr/>
        </p:nvSpPr>
        <p:spPr bwMode="auto">
          <a:xfrm>
            <a:off x="9347133" y="741554"/>
            <a:ext cx="2754994" cy="1305694"/>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algn="ctr" eaLnBrk="0" hangingPunct="0">
              <a:lnSpc>
                <a:spcPct val="100000"/>
              </a:lnSpc>
              <a:spcBef>
                <a:spcPct val="0"/>
              </a:spcBef>
              <a:buClrTx/>
              <a:buFontTx/>
              <a:buNone/>
            </a:pPr>
            <a:r>
              <a:rPr lang="en-US" sz="2000" dirty="0">
                <a:cs typeface="Arial" panose="020B0604020202020204" pitchFamily="34" charset="0"/>
              </a:rPr>
              <a:t>Considering all six enablers is at the heart of this methodology</a:t>
            </a:r>
            <a:endParaRPr lang="en-US" sz="2000" i="1" dirty="0">
              <a:cs typeface="Arial" panose="020B0604020202020204" pitchFamily="34" charset="0"/>
            </a:endParaRPr>
          </a:p>
        </p:txBody>
      </p:sp>
      <p:sp>
        <p:nvSpPr>
          <p:cNvPr id="28" name="Rounded Rectangle 27">
            <a:extLst>
              <a:ext uri="{FF2B5EF4-FFF2-40B4-BE49-F238E27FC236}">
                <a16:creationId xmlns:a16="http://schemas.microsoft.com/office/drawing/2014/main" id="{47349817-DD9E-CE43-9DB7-185061524012}"/>
              </a:ext>
            </a:extLst>
          </p:cNvPr>
          <p:cNvSpPr/>
          <p:nvPr/>
        </p:nvSpPr>
        <p:spPr>
          <a:xfrm>
            <a:off x="4396133" y="1052733"/>
            <a:ext cx="890242" cy="957042"/>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9563020-FABA-4F44-B70B-89BADF268AC0}"/>
              </a:ext>
            </a:extLst>
          </p:cNvPr>
          <p:cNvSpPr/>
          <p:nvPr/>
        </p:nvSpPr>
        <p:spPr>
          <a:xfrm>
            <a:off x="9344165" y="2964198"/>
            <a:ext cx="2754994" cy="2308324"/>
          </a:xfrm>
          <a:prstGeom prst="rect">
            <a:avLst/>
          </a:prstGeom>
        </p:spPr>
        <p:txBody>
          <a:bodyPr wrap="square">
            <a:spAutoFit/>
          </a:bodyPr>
          <a:lstStyle/>
          <a:p>
            <a:r>
              <a:rPr lang="en-CA" dirty="0">
                <a:solidFill>
                  <a:srgbClr val="000000"/>
                </a:solidFill>
                <a:cs typeface="ＭＳ Ｐゴシック" charset="0"/>
              </a:rPr>
              <a:t>This </a:t>
            </a:r>
            <a:r>
              <a:rPr lang="en-CA" i="1" dirty="0">
                <a:solidFill>
                  <a:srgbClr val="000000"/>
                </a:solidFill>
                <a:cs typeface="ＭＳ Ｐゴシック" charset="0"/>
              </a:rPr>
              <a:t>always </a:t>
            </a:r>
            <a:r>
              <a:rPr lang="en-CA" dirty="0">
                <a:solidFill>
                  <a:srgbClr val="000000"/>
                </a:solidFill>
                <a:cs typeface="ＭＳ Ｐゴシック" charset="0"/>
              </a:rPr>
              <a:t>uncovers issues </a:t>
            </a:r>
            <a:br>
              <a:rPr lang="en-CA" dirty="0">
                <a:solidFill>
                  <a:srgbClr val="000000"/>
                </a:solidFill>
                <a:cs typeface="ＭＳ Ｐゴシック" charset="0"/>
              </a:rPr>
            </a:br>
            <a:r>
              <a:rPr lang="en-CA" dirty="0">
                <a:solidFill>
                  <a:srgbClr val="000000"/>
                </a:solidFill>
                <a:cs typeface="ＭＳ Ｐゴシック" charset="0"/>
              </a:rPr>
              <a:t>that would have been missed otherwise and </a:t>
            </a:r>
            <a:br>
              <a:rPr lang="en-CA" dirty="0">
                <a:solidFill>
                  <a:srgbClr val="000000"/>
                </a:solidFill>
                <a:cs typeface="ＭＳ Ｐゴシック" charset="0"/>
              </a:rPr>
            </a:br>
            <a:r>
              <a:rPr lang="en-US" i="1" dirty="0">
                <a:solidFill>
                  <a:srgbClr val="000000"/>
                </a:solidFill>
                <a:cs typeface="ＭＳ Ｐゴシック" charset="0"/>
              </a:rPr>
              <a:t>always</a:t>
            </a:r>
            <a:r>
              <a:rPr lang="en-US" dirty="0">
                <a:solidFill>
                  <a:srgbClr val="000000"/>
                </a:solidFill>
                <a:cs typeface="ＭＳ Ｐゴシック" charset="0"/>
              </a:rPr>
              <a:t> generates ideas </a:t>
            </a:r>
            <a:br>
              <a:rPr lang="en-US" dirty="0">
                <a:solidFill>
                  <a:srgbClr val="000000"/>
                </a:solidFill>
                <a:cs typeface="ＭＳ Ｐゴシック" charset="0"/>
              </a:rPr>
            </a:br>
            <a:r>
              <a:rPr lang="en-US" dirty="0">
                <a:solidFill>
                  <a:srgbClr val="000000"/>
                </a:solidFill>
                <a:cs typeface="ＭＳ Ｐゴシック" charset="0"/>
              </a:rPr>
              <a:t>(potential </a:t>
            </a:r>
            <a:r>
              <a:rPr lang="en-US" i="1" dirty="0">
                <a:solidFill>
                  <a:srgbClr val="000000"/>
                </a:solidFill>
                <a:cs typeface="ＭＳ Ｐゴシック" charset="0"/>
              </a:rPr>
              <a:t>features</a:t>
            </a:r>
            <a:r>
              <a:rPr lang="en-US" dirty="0">
                <a:solidFill>
                  <a:srgbClr val="000000"/>
                </a:solidFill>
                <a:cs typeface="ＭＳ Ｐゴシック" charset="0"/>
              </a:rPr>
              <a:t>) for the </a:t>
            </a:r>
            <a:br>
              <a:rPr lang="en-US" dirty="0">
                <a:solidFill>
                  <a:srgbClr val="000000"/>
                </a:solidFill>
                <a:cs typeface="ＭＳ Ｐゴシック" charset="0"/>
              </a:rPr>
            </a:br>
            <a:r>
              <a:rPr lang="en-US" dirty="0">
                <a:solidFill>
                  <a:srgbClr val="000000"/>
                </a:solidFill>
                <a:cs typeface="ＭＳ Ｐゴシック" charset="0"/>
              </a:rPr>
              <a:t>to-be process</a:t>
            </a:r>
            <a:br>
              <a:rPr lang="en-US" dirty="0">
                <a:solidFill>
                  <a:srgbClr val="000000"/>
                </a:solidFill>
                <a:cs typeface="ＭＳ Ｐゴシック" charset="0"/>
              </a:rPr>
            </a:br>
            <a:br>
              <a:rPr lang="en-US" dirty="0">
                <a:solidFill>
                  <a:srgbClr val="000000"/>
                </a:solidFill>
                <a:cs typeface="ＭＳ Ｐゴシック" charset="0"/>
              </a:rPr>
            </a:br>
            <a:endParaRPr lang="en-US" dirty="0"/>
          </a:p>
        </p:txBody>
      </p:sp>
    </p:spTree>
    <p:extLst>
      <p:ext uri="{BB962C8B-B14F-4D97-AF65-F5344CB8AC3E}">
        <p14:creationId xmlns:p14="http://schemas.microsoft.com/office/powerpoint/2010/main" val="89877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p:txBody>
          <a:bodyPr/>
          <a:lstStyle/>
          <a:p>
            <a:r>
              <a:rPr lang="en-US" dirty="0"/>
              <a:t>A few examples…</a:t>
            </a:r>
            <a:endParaRPr lang="en-CA" dirty="0"/>
          </a:p>
        </p:txBody>
      </p:sp>
      <p:sp>
        <p:nvSpPr>
          <p:cNvPr id="8" name="Rectangle 55">
            <a:extLst>
              <a:ext uri="{FF2B5EF4-FFF2-40B4-BE49-F238E27FC236}">
                <a16:creationId xmlns:a16="http://schemas.microsoft.com/office/drawing/2014/main" id="{E44AD181-E057-D64A-A369-F97E6524B7C9}"/>
              </a:ext>
            </a:extLst>
          </p:cNvPr>
          <p:cNvSpPr>
            <a:spLocks noChangeArrowheads="1"/>
          </p:cNvSpPr>
          <p:nvPr/>
        </p:nvSpPr>
        <p:spPr bwMode="auto">
          <a:xfrm>
            <a:off x="885238" y="806763"/>
            <a:ext cx="1322387" cy="117475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Business</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Process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Design</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(Workflow)</a:t>
            </a:r>
          </a:p>
        </p:txBody>
      </p:sp>
      <p:sp>
        <p:nvSpPr>
          <p:cNvPr id="9" name="Rectangle 56">
            <a:extLst>
              <a:ext uri="{FF2B5EF4-FFF2-40B4-BE49-F238E27FC236}">
                <a16:creationId xmlns:a16="http://schemas.microsoft.com/office/drawing/2014/main" id="{867C85FF-6199-FA45-A4B3-B52B27997496}"/>
              </a:ext>
            </a:extLst>
          </p:cNvPr>
          <p:cNvSpPr>
            <a:spLocks noChangeArrowheads="1"/>
          </p:cNvSpPr>
          <p:nvPr/>
        </p:nvSpPr>
        <p:spPr bwMode="auto">
          <a:xfrm>
            <a:off x="2366371" y="806763"/>
            <a:ext cx="1320800" cy="117475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Technology &amp; Information Systems</a:t>
            </a:r>
          </a:p>
        </p:txBody>
      </p:sp>
      <p:sp>
        <p:nvSpPr>
          <p:cNvPr id="10" name="Rectangle 57">
            <a:extLst>
              <a:ext uri="{FF2B5EF4-FFF2-40B4-BE49-F238E27FC236}">
                <a16:creationId xmlns:a16="http://schemas.microsoft.com/office/drawing/2014/main" id="{764BB8CA-A1A5-A146-8B30-2E157355492B}"/>
              </a:ext>
            </a:extLst>
          </p:cNvPr>
          <p:cNvSpPr>
            <a:spLocks noChangeArrowheads="1"/>
          </p:cNvSpPr>
          <p:nvPr/>
        </p:nvSpPr>
        <p:spPr bwMode="auto">
          <a:xfrm>
            <a:off x="3845921" y="800413"/>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Motivation &amp; Measurement</a:t>
            </a:r>
          </a:p>
        </p:txBody>
      </p:sp>
      <p:sp>
        <p:nvSpPr>
          <p:cNvPr id="11" name="Rectangle 58">
            <a:extLst>
              <a:ext uri="{FF2B5EF4-FFF2-40B4-BE49-F238E27FC236}">
                <a16:creationId xmlns:a16="http://schemas.microsoft.com/office/drawing/2014/main" id="{07A4EB72-D3B0-9645-8397-007BCA636560}"/>
              </a:ext>
            </a:extLst>
          </p:cNvPr>
          <p:cNvSpPr>
            <a:spLocks noChangeArrowheads="1"/>
          </p:cNvSpPr>
          <p:nvPr/>
        </p:nvSpPr>
        <p:spPr bwMode="auto">
          <a:xfrm>
            <a:off x="5327059" y="800413"/>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Human Resources &amp; Organisation</a:t>
            </a:r>
          </a:p>
        </p:txBody>
      </p:sp>
      <p:sp>
        <p:nvSpPr>
          <p:cNvPr id="12" name="Rectangle 59">
            <a:extLst>
              <a:ext uri="{FF2B5EF4-FFF2-40B4-BE49-F238E27FC236}">
                <a16:creationId xmlns:a16="http://schemas.microsoft.com/office/drawing/2014/main" id="{2D235129-787A-004A-B796-8B79F7A3C7A3}"/>
              </a:ext>
            </a:extLst>
          </p:cNvPr>
          <p:cNvSpPr>
            <a:spLocks noChangeArrowheads="1"/>
          </p:cNvSpPr>
          <p:nvPr/>
        </p:nvSpPr>
        <p:spPr bwMode="auto">
          <a:xfrm>
            <a:off x="6806609" y="787713"/>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Policies &amp; Rules</a:t>
            </a:r>
            <a:endPar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3" name="Rectangle 60">
            <a:extLst>
              <a:ext uri="{FF2B5EF4-FFF2-40B4-BE49-F238E27FC236}">
                <a16:creationId xmlns:a16="http://schemas.microsoft.com/office/drawing/2014/main" id="{7EF4F5B4-7892-4446-8B7B-1E02B7278E17}"/>
              </a:ext>
            </a:extLst>
          </p:cNvPr>
          <p:cNvSpPr>
            <a:spLocks noChangeArrowheads="1"/>
          </p:cNvSpPr>
          <p:nvPr/>
        </p:nvSpPr>
        <p:spPr bwMode="auto">
          <a:xfrm>
            <a:off x="8287746" y="787713"/>
            <a:ext cx="1322388" cy="117475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Facilities</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(or, </a:t>
            </a:r>
            <a:r>
              <a:rPr kumimoji="0" lang="en-US" sz="1200" b="1" i="0" u="none" strike="noStrike" kern="1200" cap="none" spc="0" normalizeH="0" baseline="0" noProof="0" dirty="0">
                <a:ln>
                  <a:noFill/>
                </a:ln>
                <a:solidFill>
                  <a:srgbClr val="000000"/>
                </a:solidFill>
                <a:effectLst/>
                <a:uLnTx/>
                <a:uFillTx/>
                <a:latin typeface="Arial" charset="0"/>
                <a:ea typeface="ＭＳ Ｐゴシック"/>
                <a:cs typeface="ＭＳ Ｐゴシック"/>
              </a:rPr>
              <a:t>Knowledge / Info / Data</a:t>
            </a: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Communications, Documents, </a:t>
            </a:r>
            <a:r>
              <a:rPr kumimoji="0" lang="is-I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t>
            </a: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t>
            </a:r>
          </a:p>
        </p:txBody>
      </p:sp>
      <p:grpSp>
        <p:nvGrpSpPr>
          <p:cNvPr id="21" name="Group 20">
            <a:extLst>
              <a:ext uri="{FF2B5EF4-FFF2-40B4-BE49-F238E27FC236}">
                <a16:creationId xmlns:a16="http://schemas.microsoft.com/office/drawing/2014/main" id="{680BB50E-D5A6-544D-1A85-0380C114F991}"/>
              </a:ext>
            </a:extLst>
          </p:cNvPr>
          <p:cNvGrpSpPr/>
          <p:nvPr/>
        </p:nvGrpSpPr>
        <p:grpSpPr>
          <a:xfrm>
            <a:off x="213649" y="1975163"/>
            <a:ext cx="4646741" cy="3411741"/>
            <a:chOff x="213649" y="1975163"/>
            <a:chExt cx="4646741" cy="3411741"/>
          </a:xfrm>
        </p:grpSpPr>
        <p:sp>
          <p:nvSpPr>
            <p:cNvPr id="2" name="Rectangle 1">
              <a:extLst>
                <a:ext uri="{FF2B5EF4-FFF2-40B4-BE49-F238E27FC236}">
                  <a16:creationId xmlns:a16="http://schemas.microsoft.com/office/drawing/2014/main" id="{B63F30FF-1BDE-3C45-B0B4-7C206E273794}"/>
                </a:ext>
              </a:extLst>
            </p:cNvPr>
            <p:cNvSpPr/>
            <p:nvPr/>
          </p:nvSpPr>
          <p:spPr>
            <a:xfrm>
              <a:off x="213649" y="4088087"/>
              <a:ext cx="3822706" cy="129881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mn-cs"/>
                </a:rPr>
                <a:t>Motivation and Measurement</a:t>
              </a:r>
            </a:p>
            <a:p>
              <a:pPr marL="285750" marR="0" lvl="0" indent="-285750" algn="l" defTabSz="914400" rtl="0" eaLnBrk="1" fontAlgn="auto" latinLnBrk="0" hangingPunct="1">
                <a:lnSpc>
                  <a:spcPct val="80000"/>
                </a:lnSpc>
                <a:spcBef>
                  <a:spcPts val="0"/>
                </a:spcBef>
                <a:spcAft>
                  <a:spcPts val="0"/>
                </a:spcAft>
                <a:buClr>
                  <a:prstClr val="black"/>
                </a:buClr>
                <a:buSzPct val="100000"/>
                <a:buFont typeface="Arial" panose="020B0604020202020204" pitchFamily="34" charset="0"/>
                <a:buChar char="•"/>
                <a:tabLst/>
                <a:defRPr/>
              </a:pPr>
              <a:r>
                <a:rPr kumimoji="0" lang="en-US" sz="1600" b="0" u="none" strike="noStrike" kern="1200" cap="none" spc="0" normalizeH="0" baseline="0" noProof="0" dirty="0">
                  <a:ln>
                    <a:noFill/>
                  </a:ln>
                  <a:solidFill>
                    <a:srgbClr val="000000"/>
                  </a:solidFill>
                  <a:effectLst/>
                  <a:uLnTx/>
                  <a:uFillTx/>
                  <a:latin typeface="Arial"/>
                  <a:ea typeface="+mn-ea"/>
                  <a:cs typeface="+mn-cs"/>
                </a:rPr>
                <a:t>What you measure is what you get…</a:t>
              </a:r>
            </a:p>
            <a:p>
              <a:pPr marL="285750" marR="0" lvl="0" indent="-285750" algn="l" defTabSz="914400" rtl="0" eaLnBrk="1" fontAlgn="auto" latinLnBrk="0" hangingPunct="1">
                <a:lnSpc>
                  <a:spcPct val="80000"/>
                </a:lnSpc>
                <a:spcBef>
                  <a:spcPts val="0"/>
                </a:spcBef>
                <a:spcAft>
                  <a:spcPts val="0"/>
                </a:spcAft>
                <a:buClr>
                  <a:prstClr val="black"/>
                </a:buClr>
                <a:buSzPct val="100000"/>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Arial"/>
                  <a:ea typeface="+mn-ea"/>
                  <a:cs typeface="+mn-cs"/>
                </a:rPr>
                <a:t>Customer Service Representatives:</a:t>
              </a:r>
              <a:br>
                <a:rPr kumimoji="0" lang="en-US" sz="1600" b="0" i="1" u="none" strike="noStrike" kern="1200" cap="none" spc="0" normalizeH="0" baseline="0" noProof="0" dirty="0">
                  <a:ln>
                    <a:noFill/>
                  </a:ln>
                  <a:solidFill>
                    <a:srgbClr val="000000"/>
                  </a:solidFill>
                  <a:effectLst/>
                  <a:uLnTx/>
                  <a:uFillTx/>
                  <a:latin typeface="Arial"/>
                  <a:ea typeface="+mn-ea"/>
                  <a:cs typeface="+mn-cs"/>
                </a:rPr>
              </a:br>
              <a:r>
                <a:rPr kumimoji="0" lang="en-US" sz="1600" b="0" i="1" u="none" strike="noStrike" kern="1200" cap="none" spc="0" normalizeH="0" baseline="0" noProof="0" dirty="0">
                  <a:ln>
                    <a:noFill/>
                  </a:ln>
                  <a:solidFill>
                    <a:srgbClr val="000000"/>
                  </a:solidFill>
                  <a:effectLst/>
                  <a:uLnTx/>
                  <a:uFillTx/>
                  <a:latin typeface="Arial"/>
                  <a:ea typeface="+mn-ea"/>
                  <a:cs typeface="Arial" pitchFamily="34" charset="0"/>
                </a:rPr>
                <a:t>measured on not exceeding </a:t>
              </a:r>
              <a:br>
                <a:rPr kumimoji="0" lang="en-US" sz="1600" b="0" i="1" u="none" strike="noStrike" kern="1200" cap="none" spc="0" normalizeH="0" baseline="0" noProof="0" dirty="0">
                  <a:ln>
                    <a:noFill/>
                  </a:ln>
                  <a:solidFill>
                    <a:srgbClr val="000000"/>
                  </a:solidFill>
                  <a:effectLst/>
                  <a:uLnTx/>
                  <a:uFillTx/>
                  <a:latin typeface="Arial"/>
                  <a:ea typeface="+mn-ea"/>
                  <a:cs typeface="Arial" pitchFamily="34" charset="0"/>
                </a:rPr>
              </a:br>
              <a:r>
                <a:rPr kumimoji="0" lang="en-US" sz="1600" b="0" i="1" u="none" strike="noStrike" kern="1200" cap="none" spc="0" normalizeH="0" baseline="0" noProof="0" dirty="0">
                  <a:ln>
                    <a:noFill/>
                  </a:ln>
                  <a:solidFill>
                    <a:srgbClr val="000000"/>
                  </a:solidFill>
                  <a:effectLst/>
                  <a:uLnTx/>
                  <a:uFillTx/>
                  <a:latin typeface="Arial"/>
                  <a:ea typeface="+mn-ea"/>
                  <a:cs typeface="Arial" pitchFamily="34" charset="0"/>
                </a:rPr>
                <a:t>2 minute call time, so they hung up on Customers at 1:58 or 1:59</a:t>
              </a:r>
            </a:p>
          </p:txBody>
        </p:sp>
        <p:cxnSp>
          <p:nvCxnSpPr>
            <p:cNvPr id="14" name="Straight Arrow Connector 13">
              <a:extLst>
                <a:ext uri="{FF2B5EF4-FFF2-40B4-BE49-F238E27FC236}">
                  <a16:creationId xmlns:a16="http://schemas.microsoft.com/office/drawing/2014/main" id="{67BA34B9-9138-D148-963C-65CADBF53D71}"/>
                </a:ext>
              </a:extLst>
            </p:cNvPr>
            <p:cNvCxnSpPr>
              <a:cxnSpLocks/>
            </p:cNvCxnSpPr>
            <p:nvPr/>
          </p:nvCxnSpPr>
          <p:spPr>
            <a:xfrm flipV="1">
              <a:off x="3618583" y="1975163"/>
              <a:ext cx="1241807" cy="222718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C5EFA97-D6C5-C8DB-D0A7-435E5EEA4DAF}"/>
              </a:ext>
            </a:extLst>
          </p:cNvPr>
          <p:cNvGrpSpPr/>
          <p:nvPr/>
        </p:nvGrpSpPr>
        <p:grpSpPr>
          <a:xfrm>
            <a:off x="155463" y="1974073"/>
            <a:ext cx="3822706" cy="1947348"/>
            <a:chOff x="155463" y="1974073"/>
            <a:chExt cx="3822706" cy="1947348"/>
          </a:xfrm>
        </p:grpSpPr>
        <p:sp>
          <p:nvSpPr>
            <p:cNvPr id="22" name="Rectangle 21">
              <a:extLst>
                <a:ext uri="{FF2B5EF4-FFF2-40B4-BE49-F238E27FC236}">
                  <a16:creationId xmlns:a16="http://schemas.microsoft.com/office/drawing/2014/main" id="{90C8DDD5-9590-BA55-BC1A-1451723C1CA9}"/>
                </a:ext>
              </a:extLst>
            </p:cNvPr>
            <p:cNvSpPr/>
            <p:nvPr/>
          </p:nvSpPr>
          <p:spPr>
            <a:xfrm>
              <a:off x="155463" y="2228650"/>
              <a:ext cx="3822706" cy="169277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mn-cs"/>
                </a:rPr>
                <a:t>Workflow AND Technology</a:t>
              </a:r>
            </a:p>
            <a:p>
              <a:pPr marL="285750" indent="-285750">
                <a:lnSpc>
                  <a:spcPct val="80000"/>
                </a:lnSpc>
                <a:buClr>
                  <a:prstClr val="black"/>
                </a:buClr>
                <a:buSzPct val="100000"/>
                <a:buFont typeface="Arial" panose="020B0604020202020204" pitchFamily="34" charset="0"/>
                <a:buChar char="•"/>
                <a:defRPr/>
              </a:pPr>
              <a:r>
                <a:rPr lang="en-US" sz="1600" dirty="0">
                  <a:solidFill>
                    <a:srgbClr val="000000"/>
                  </a:solidFill>
                  <a:latin typeface="Arial"/>
                </a:rPr>
                <a:t>Failing to rethink process design to take advantage of new technology…</a:t>
              </a:r>
            </a:p>
            <a:p>
              <a:pPr marL="285750" lvl="0" indent="-285750">
                <a:lnSpc>
                  <a:spcPct val="80000"/>
                </a:lnSpc>
                <a:buClr>
                  <a:prstClr val="black"/>
                </a:buClr>
                <a:buSzPct val="100000"/>
                <a:buFont typeface="Arial" panose="020B0604020202020204" pitchFamily="34" charset="0"/>
                <a:buChar char="•"/>
                <a:defRPr/>
              </a:pPr>
              <a:r>
                <a:rPr lang="en-US" sz="1600" i="1" dirty="0">
                  <a:solidFill>
                    <a:srgbClr val="000000"/>
                  </a:solidFill>
                  <a:latin typeface="Arial"/>
                </a:rPr>
                <a:t>The new "Settle Claim" process was still completely sequential after implementing a Workflow system because they copied the old paper-based workflow</a:t>
              </a:r>
              <a:r>
                <a:rPr lang="en-US" sz="1600" dirty="0">
                  <a:solidFill>
                    <a:srgbClr val="000000"/>
                  </a:solidFill>
                  <a:latin typeface="Arial"/>
                </a:rPr>
                <a:t> </a:t>
              </a:r>
              <a:endParaRPr kumimoji="0" lang="en-US" sz="1600" b="0" i="1" u="none" strike="noStrike" kern="1200" cap="none" spc="0" normalizeH="0" baseline="0" noProof="0" dirty="0">
                <a:ln>
                  <a:noFill/>
                </a:ln>
                <a:solidFill>
                  <a:srgbClr val="000000"/>
                </a:solidFill>
                <a:effectLst/>
                <a:uLnTx/>
                <a:uFillTx/>
                <a:latin typeface="Arial"/>
                <a:ea typeface="+mn-ea"/>
                <a:cs typeface="Arial" pitchFamily="34" charset="0"/>
              </a:endParaRPr>
            </a:p>
          </p:txBody>
        </p:sp>
        <p:cxnSp>
          <p:nvCxnSpPr>
            <p:cNvPr id="24" name="Straight Arrow Connector 23">
              <a:extLst>
                <a:ext uri="{FF2B5EF4-FFF2-40B4-BE49-F238E27FC236}">
                  <a16:creationId xmlns:a16="http://schemas.microsoft.com/office/drawing/2014/main" id="{FAF8C4DF-DA7E-B642-AD8F-8F747BECD6C5}"/>
                </a:ext>
              </a:extLst>
            </p:cNvPr>
            <p:cNvCxnSpPr>
              <a:cxnSpLocks/>
            </p:cNvCxnSpPr>
            <p:nvPr/>
          </p:nvCxnSpPr>
          <p:spPr>
            <a:xfrm flipV="1">
              <a:off x="2532492" y="1974073"/>
              <a:ext cx="160687" cy="25457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BD57B1B-CFCB-B1E8-E69D-82C26D5A324D}"/>
                </a:ext>
              </a:extLst>
            </p:cNvPr>
            <p:cNvCxnSpPr>
              <a:cxnSpLocks/>
            </p:cNvCxnSpPr>
            <p:nvPr/>
          </p:nvCxnSpPr>
          <p:spPr>
            <a:xfrm flipV="1">
              <a:off x="1017169" y="1983477"/>
              <a:ext cx="160687" cy="25457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F0A4945-264A-BB47-A24F-14F13FDE4A16}"/>
              </a:ext>
            </a:extLst>
          </p:cNvPr>
          <p:cNvGrpSpPr/>
          <p:nvPr/>
        </p:nvGrpSpPr>
        <p:grpSpPr>
          <a:xfrm>
            <a:off x="4353901" y="1975163"/>
            <a:ext cx="4226378" cy="3185157"/>
            <a:chOff x="4353901" y="1975163"/>
            <a:chExt cx="4226378" cy="3185157"/>
          </a:xfrm>
        </p:grpSpPr>
        <p:sp>
          <p:nvSpPr>
            <p:cNvPr id="3" name="Rectangle 2">
              <a:extLst>
                <a:ext uri="{FF2B5EF4-FFF2-40B4-BE49-F238E27FC236}">
                  <a16:creationId xmlns:a16="http://schemas.microsoft.com/office/drawing/2014/main" id="{024F407C-07C6-2444-8A9D-751D41437267}"/>
                </a:ext>
              </a:extLst>
            </p:cNvPr>
            <p:cNvSpPr/>
            <p:nvPr/>
          </p:nvSpPr>
          <p:spPr>
            <a:xfrm>
              <a:off x="4353901" y="3861503"/>
              <a:ext cx="4226378" cy="129881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
                  <a:srgbClr val="CC0000"/>
                </a:buClr>
                <a:buSzPct val="125000"/>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mn-cs"/>
                </a:rPr>
                <a:t>Human Resources</a:t>
              </a:r>
            </a:p>
            <a:p>
              <a:pPr marL="285750" marR="0" lvl="0" indent="-285750" algn="l" defTabSz="914400" rtl="0" eaLnBrk="1" fontAlgn="auto" latinLnBrk="0" hangingPunct="1">
                <a:lnSpc>
                  <a:spcPct val="80000"/>
                </a:lnSpc>
                <a:spcBef>
                  <a:spcPts val="0"/>
                </a:spcBef>
                <a:spcAft>
                  <a:spcPts val="0"/>
                </a:spcAft>
                <a:buClr>
                  <a:prstClr val="black"/>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Depressingly common…</a:t>
              </a:r>
            </a:p>
            <a:p>
              <a:pPr marL="285750" marR="0" lvl="0" indent="-285750" algn="l" defTabSz="914400" rtl="0" eaLnBrk="1" fontAlgn="auto" latinLnBrk="0" hangingPunct="1">
                <a:lnSpc>
                  <a:spcPct val="80000"/>
                </a:lnSpc>
                <a:spcBef>
                  <a:spcPts val="0"/>
                </a:spcBef>
                <a:spcAft>
                  <a:spcPts val="0"/>
                </a:spcAft>
                <a:buClr>
                  <a:prstClr val="black"/>
                </a:buClr>
                <a:buSzPct val="100000"/>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Arial"/>
                  <a:ea typeface="+mn-ea"/>
                  <a:cs typeface="+mn-cs"/>
                </a:rPr>
                <a:t>Clerical, administrative, and </a:t>
              </a:r>
              <a:br>
                <a:rPr kumimoji="0" lang="en-US" sz="1600" b="0" i="1" u="none" strike="noStrike" kern="1200" cap="none" spc="0" normalizeH="0" baseline="0" noProof="0" dirty="0">
                  <a:ln>
                    <a:noFill/>
                  </a:ln>
                  <a:solidFill>
                    <a:srgbClr val="000000"/>
                  </a:solidFill>
                  <a:effectLst/>
                  <a:uLnTx/>
                  <a:uFillTx/>
                  <a:latin typeface="Arial"/>
                  <a:ea typeface="+mn-ea"/>
                  <a:cs typeface="+mn-cs"/>
                </a:rPr>
              </a:br>
              <a:r>
                <a:rPr kumimoji="0" lang="en-US" sz="1600" b="0" i="1" u="none" strike="noStrike" kern="1200" cap="none" spc="0" normalizeH="0" baseline="0" noProof="0" dirty="0">
                  <a:ln>
                    <a:noFill/>
                  </a:ln>
                  <a:solidFill>
                    <a:srgbClr val="000000"/>
                  </a:solidFill>
                  <a:effectLst/>
                  <a:uLnTx/>
                  <a:uFillTx/>
                  <a:latin typeface="Arial"/>
                  <a:ea typeface="+mn-ea"/>
                  <a:cs typeface="+mn-cs"/>
                </a:rPr>
                <a:t>support staff made redundant, </a:t>
              </a:r>
              <a:br>
                <a:rPr kumimoji="0" lang="en-US" sz="1600" b="0" i="1" u="none" strike="noStrike" kern="1200" cap="none" spc="0" normalizeH="0" baseline="0" noProof="0" dirty="0">
                  <a:ln>
                    <a:noFill/>
                  </a:ln>
                  <a:solidFill>
                    <a:srgbClr val="000000"/>
                  </a:solidFill>
                  <a:effectLst/>
                  <a:uLnTx/>
                  <a:uFillTx/>
                  <a:latin typeface="Arial"/>
                  <a:ea typeface="+mn-ea"/>
                  <a:cs typeface="+mn-cs"/>
                </a:rPr>
              </a:br>
              <a:r>
                <a:rPr kumimoji="0" lang="en-US" sz="1600" b="0" i="1" u="none" strike="noStrike" kern="1200" cap="none" spc="0" normalizeH="0" baseline="0" noProof="0" dirty="0">
                  <a:ln>
                    <a:noFill/>
                  </a:ln>
                  <a:solidFill>
                    <a:srgbClr val="000000"/>
                  </a:solidFill>
                  <a:effectLst/>
                  <a:uLnTx/>
                  <a:uFillTx/>
                  <a:latin typeface="Arial"/>
                  <a:ea typeface="+mn-ea"/>
                  <a:cs typeface="+mn-cs"/>
                </a:rPr>
                <a:t>so highly-paid professional staff </a:t>
              </a:r>
              <a:br>
                <a:rPr kumimoji="0" lang="en-US" sz="1600" b="0" i="1" u="none" strike="noStrike" kern="1200" cap="none" spc="0" normalizeH="0" baseline="0" noProof="0" dirty="0">
                  <a:ln>
                    <a:noFill/>
                  </a:ln>
                  <a:solidFill>
                    <a:srgbClr val="000000"/>
                  </a:solidFill>
                  <a:effectLst/>
                  <a:uLnTx/>
                  <a:uFillTx/>
                  <a:latin typeface="Arial"/>
                  <a:ea typeface="+mn-ea"/>
                  <a:cs typeface="+mn-cs"/>
                </a:rPr>
              </a:br>
              <a:r>
                <a:rPr kumimoji="0" lang="en-US" sz="1600" b="0" i="1" u="none" strike="noStrike" kern="1200" cap="none" spc="0" normalizeH="0" baseline="0" noProof="0" dirty="0">
                  <a:ln>
                    <a:noFill/>
                  </a:ln>
                  <a:solidFill>
                    <a:srgbClr val="000000"/>
                  </a:solidFill>
                  <a:effectLst/>
                  <a:uLnTx/>
                  <a:uFillTx/>
                  <a:latin typeface="Arial"/>
                  <a:ea typeface="+mn-ea"/>
                  <a:cs typeface="+mn-cs"/>
                </a:rPr>
                <a:t>do the work instead (and poorly)</a:t>
              </a:r>
            </a:p>
          </p:txBody>
        </p:sp>
        <p:cxnSp>
          <p:nvCxnSpPr>
            <p:cNvPr id="18" name="Straight Arrow Connector 17">
              <a:extLst>
                <a:ext uri="{FF2B5EF4-FFF2-40B4-BE49-F238E27FC236}">
                  <a16:creationId xmlns:a16="http://schemas.microsoft.com/office/drawing/2014/main" id="{FA03E03D-201F-F247-9D60-BC9C2D400C71}"/>
                </a:ext>
              </a:extLst>
            </p:cNvPr>
            <p:cNvCxnSpPr>
              <a:cxnSpLocks/>
              <a:endCxn id="11" idx="2"/>
            </p:cNvCxnSpPr>
            <p:nvPr/>
          </p:nvCxnSpPr>
          <p:spPr>
            <a:xfrm flipV="1">
              <a:off x="5987459" y="1975163"/>
              <a:ext cx="0" cy="18736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557B388-DE62-594A-96A9-8DA4EAF20A52}"/>
              </a:ext>
            </a:extLst>
          </p:cNvPr>
          <p:cNvGrpSpPr/>
          <p:nvPr/>
        </p:nvGrpSpPr>
        <p:grpSpPr>
          <a:xfrm>
            <a:off x="7301117" y="1979500"/>
            <a:ext cx="4677234" cy="3377797"/>
            <a:chOff x="7301117" y="1979500"/>
            <a:chExt cx="4677234" cy="3377797"/>
          </a:xfrm>
        </p:grpSpPr>
        <p:sp>
          <p:nvSpPr>
            <p:cNvPr id="5" name="Rectangle 4">
              <a:extLst>
                <a:ext uri="{FF2B5EF4-FFF2-40B4-BE49-F238E27FC236}">
                  <a16:creationId xmlns:a16="http://schemas.microsoft.com/office/drawing/2014/main" id="{135BEA72-6E19-7842-915A-9933221E4366}"/>
                </a:ext>
              </a:extLst>
            </p:cNvPr>
            <p:cNvSpPr/>
            <p:nvPr/>
          </p:nvSpPr>
          <p:spPr>
            <a:xfrm>
              <a:off x="8580279" y="3861503"/>
              <a:ext cx="3398072" cy="1495794"/>
            </a:xfrm>
            <a:prstGeom prst="rect">
              <a:avLst/>
            </a:prstGeom>
          </p:spPr>
          <p:txBody>
            <a:bodyPr wrap="square">
              <a:spAutoFit/>
            </a:bodyPr>
            <a:lstStyle/>
            <a:p>
              <a:pPr marL="0" marR="0" lvl="1" indent="0" algn="l" defTabSz="914400" rtl="0" eaLnBrk="1" fontAlgn="auto" latinLnBrk="0" hangingPunct="1">
                <a:lnSpc>
                  <a:spcPct val="80000"/>
                </a:lnSpc>
                <a:spcBef>
                  <a:spcPts val="0"/>
                </a:spcBef>
                <a:spcAft>
                  <a:spcPts val="0"/>
                </a:spcAft>
                <a:buClr>
                  <a:srgbClr val="CC0000"/>
                </a:buClr>
                <a:buSzPct val="125000"/>
                <a:buFontTx/>
                <a:buNone/>
                <a:tabLst/>
                <a:defRPr/>
              </a:pPr>
              <a:r>
                <a:rPr kumimoji="0" lang="is-IS" sz="1800" b="0" i="1" u="none" strike="noStrike" kern="1200" cap="none" spc="0" normalizeH="0" baseline="0" noProof="0" dirty="0">
                  <a:ln>
                    <a:noFill/>
                  </a:ln>
                  <a:solidFill>
                    <a:srgbClr val="000000"/>
                  </a:solidFill>
                  <a:effectLst/>
                  <a:uLnTx/>
                  <a:uFillTx/>
                  <a:latin typeface="Arial"/>
                  <a:ea typeface="ＭＳ Ｐゴシック" charset="0"/>
                  <a:cs typeface="Arial" pitchFamily="34" charset="0"/>
                </a:rPr>
                <a:t>Policies &amp; Rules</a:t>
              </a:r>
            </a:p>
            <a:p>
              <a:pPr marL="285750" marR="0" lvl="1" indent="-285750" algn="l" defTabSz="914400" rtl="0" eaLnBrk="1" fontAlgn="auto" latinLnBrk="0" hangingPunct="1">
                <a:lnSpc>
                  <a:spcPct val="80000"/>
                </a:lnSpc>
                <a:spcBef>
                  <a:spcPts val="0"/>
                </a:spcBef>
                <a:spcAft>
                  <a:spcPts val="0"/>
                </a:spcAft>
                <a:buClr>
                  <a:prstClr val="black"/>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Micromanagement…</a:t>
              </a:r>
            </a:p>
            <a:p>
              <a:pPr marL="285750" marR="0" lvl="1" indent="-285750" algn="l" defTabSz="914400" rtl="0" eaLnBrk="1" fontAlgn="auto" latinLnBrk="0" hangingPunct="1">
                <a:lnSpc>
                  <a:spcPct val="80000"/>
                </a:lnSpc>
                <a:spcBef>
                  <a:spcPts val="0"/>
                </a:spcBef>
                <a:spcAft>
                  <a:spcPts val="0"/>
                </a:spcAft>
                <a:buClr>
                  <a:prstClr val="black"/>
                </a:buClr>
                <a:buSzPct val="100000"/>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Arial"/>
                  <a:ea typeface="+mn-ea"/>
                  <a:cs typeface="+mn-cs"/>
                </a:rPr>
                <a:t>Laboratory technicians:</a:t>
              </a:r>
              <a:br>
                <a:rPr kumimoji="0" lang="en-US" sz="1600" b="0" i="1" u="none" strike="noStrike" kern="1200" cap="none" spc="0" normalizeH="0" baseline="0" noProof="0" dirty="0">
                  <a:ln>
                    <a:noFill/>
                  </a:ln>
                  <a:solidFill>
                    <a:srgbClr val="000000"/>
                  </a:solidFill>
                  <a:effectLst/>
                  <a:uLnTx/>
                  <a:uFillTx/>
                  <a:latin typeface="Arial"/>
                  <a:ea typeface="+mn-ea"/>
                  <a:cs typeface="+mn-cs"/>
                </a:rPr>
              </a:br>
              <a:r>
                <a:rPr kumimoji="0" lang="en-US" sz="1600" b="0" i="1" u="none" strike="noStrike" kern="1200" cap="none" spc="0" normalizeH="0" baseline="0" noProof="0" dirty="0">
                  <a:ln>
                    <a:noFill/>
                  </a:ln>
                  <a:solidFill>
                    <a:srgbClr val="000000"/>
                  </a:solidFill>
                  <a:effectLst/>
                  <a:uLnTx/>
                  <a:uFillTx/>
                  <a:latin typeface="Arial"/>
                  <a:ea typeface="+mn-ea"/>
                  <a:cs typeface="+mn-cs"/>
                </a:rPr>
                <a:t>work had to be checked by a </a:t>
              </a:r>
              <a:br>
                <a:rPr kumimoji="0" lang="en-US" sz="1600" b="0" i="1" u="none" strike="noStrike" kern="1200" cap="none" spc="0" normalizeH="0" baseline="0" noProof="0" dirty="0">
                  <a:ln>
                    <a:noFill/>
                  </a:ln>
                  <a:solidFill>
                    <a:srgbClr val="000000"/>
                  </a:solidFill>
                  <a:effectLst/>
                  <a:uLnTx/>
                  <a:uFillTx/>
                  <a:latin typeface="Arial"/>
                  <a:ea typeface="+mn-ea"/>
                  <a:cs typeface="+mn-cs"/>
                </a:rPr>
              </a:br>
              <a:r>
                <a:rPr kumimoji="0" lang="en-US" sz="1600" b="0" i="1" u="none" strike="noStrike" kern="1200" cap="none" spc="0" normalizeH="0" baseline="0" noProof="0" dirty="0">
                  <a:ln>
                    <a:noFill/>
                  </a:ln>
                  <a:solidFill>
                    <a:srgbClr val="000000"/>
                  </a:solidFill>
                  <a:effectLst/>
                  <a:uLnTx/>
                  <a:uFillTx/>
                  <a:latin typeface="Arial"/>
                  <a:ea typeface="+mn-ea"/>
                  <a:cs typeface="+mn-cs"/>
                </a:rPr>
                <a:t>senior manager after every step,</a:t>
              </a:r>
              <a:br>
                <a:rPr kumimoji="0" lang="en-US" sz="1600" b="0" i="1" u="none" strike="noStrike" kern="1200" cap="none" spc="0" normalizeH="0" baseline="0" noProof="0" dirty="0">
                  <a:ln>
                    <a:noFill/>
                  </a:ln>
                  <a:solidFill>
                    <a:srgbClr val="000000"/>
                  </a:solidFill>
                  <a:effectLst/>
                  <a:uLnTx/>
                  <a:uFillTx/>
                  <a:latin typeface="Arial"/>
                  <a:ea typeface="+mn-ea"/>
                  <a:cs typeface="+mn-cs"/>
                </a:rPr>
              </a:br>
              <a:r>
                <a:rPr kumimoji="0" lang="en-US" sz="1600" b="0" i="1" u="none" strike="noStrike" kern="1200" cap="none" spc="0" normalizeH="0" baseline="0" noProof="0" dirty="0">
                  <a:ln>
                    <a:noFill/>
                  </a:ln>
                  <a:solidFill>
                    <a:srgbClr val="000000"/>
                  </a:solidFill>
                  <a:effectLst/>
                  <a:uLnTx/>
                  <a:uFillTx/>
                  <a:latin typeface="Arial"/>
                  <a:ea typeface="+mn-ea"/>
                  <a:cs typeface="+mn-cs"/>
                </a:rPr>
                <a:t>so the process was bogged down in pointless reviews </a:t>
              </a:r>
            </a:p>
          </p:txBody>
        </p:sp>
        <p:cxnSp>
          <p:nvCxnSpPr>
            <p:cNvPr id="20" name="Straight Arrow Connector 19">
              <a:extLst>
                <a:ext uri="{FF2B5EF4-FFF2-40B4-BE49-F238E27FC236}">
                  <a16:creationId xmlns:a16="http://schemas.microsoft.com/office/drawing/2014/main" id="{3BA425F9-5A50-E24A-ADE3-B09BFB2EBDE3}"/>
                </a:ext>
              </a:extLst>
            </p:cNvPr>
            <p:cNvCxnSpPr>
              <a:cxnSpLocks/>
            </p:cNvCxnSpPr>
            <p:nvPr/>
          </p:nvCxnSpPr>
          <p:spPr>
            <a:xfrm flipH="1" flipV="1">
              <a:off x="7301117" y="1979500"/>
              <a:ext cx="1380870" cy="186930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414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76E9A-301C-B14D-AF48-56B601A9ED75}"/>
              </a:ext>
            </a:extLst>
          </p:cNvPr>
          <p:cNvSpPr>
            <a:spLocks noGrp="1"/>
          </p:cNvSpPr>
          <p:nvPr>
            <p:ph type="title"/>
          </p:nvPr>
        </p:nvSpPr>
        <p:spPr/>
        <p:txBody>
          <a:bodyPr/>
          <a:lstStyle/>
          <a:p>
            <a:r>
              <a:rPr lang="en-US" dirty="0">
                <a:latin typeface="Arial" panose="020B0604020202020204" pitchFamily="34" charset="0"/>
              </a:rPr>
              <a:t>    Assessment by enabler – Business Process Design</a:t>
            </a:r>
          </a:p>
        </p:txBody>
      </p:sp>
      <p:sp>
        <p:nvSpPr>
          <p:cNvPr id="8" name="Text Box 18">
            <a:extLst>
              <a:ext uri="{FF2B5EF4-FFF2-40B4-BE49-F238E27FC236}">
                <a16:creationId xmlns:a16="http://schemas.microsoft.com/office/drawing/2014/main" id="{B98DD1A7-595F-8A41-849D-1974D1C1401E}"/>
              </a:ext>
            </a:extLst>
          </p:cNvPr>
          <p:cNvSpPr txBox="1">
            <a:spLocks noChangeArrowheads="1"/>
          </p:cNvSpPr>
          <p:nvPr/>
        </p:nvSpPr>
        <p:spPr bwMode="auto">
          <a:xfrm>
            <a:off x="1112173" y="2185693"/>
            <a:ext cx="4767632" cy="4524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Assessment points:</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marR="0" lvl="0" indent="-274638" algn="l" defTabSz="914400" rtl="0" eaLnBrk="0" fontAlgn="base" latinLnBrk="0" hangingPunct="0">
              <a:lnSpc>
                <a:spcPct val="80000"/>
              </a:lnSpc>
              <a:spcBef>
                <a:spcPct val="32000"/>
              </a:spcBef>
              <a:spcAft>
                <a:spcPct val="0"/>
              </a:spcAft>
              <a:buClr>
                <a:schemeClr val="tx1"/>
              </a:buClr>
              <a:buSzTx/>
              <a:buFontTx/>
              <a:buChar char="•"/>
              <a:defRPr/>
            </a:pPr>
            <a:r>
              <a:rPr lang="en-US" sz="2400" dirty="0">
                <a:solidFill>
                  <a:srgbClr val="000000"/>
                </a:solidFill>
                <a:cs typeface="ＭＳ Ｐゴシック" charset="0"/>
              </a:rPr>
              <a:t>T</a:t>
            </a:r>
            <a:r>
              <a:rPr kumimoji="0" lang="en-US" sz="2400" b="0" i="0" u="none" strike="noStrike" kern="1200" cap="none" spc="0" normalizeH="0" baseline="0" noProof="0" dirty="0" err="1">
                <a:ln>
                  <a:noFill/>
                </a:ln>
                <a:solidFill>
                  <a:srgbClr val="000000"/>
                </a:solidFill>
                <a:effectLst/>
                <a:uLnTx/>
                <a:uFillTx/>
                <a:cs typeface="ＭＳ Ｐゴシック" charset="0"/>
              </a:rPr>
              <a:t>oo</a:t>
            </a:r>
            <a:r>
              <a:rPr kumimoji="0" lang="en-US" sz="2400" b="0" i="0" u="none" strike="noStrike" kern="1200" cap="none" spc="0" normalizeH="0" baseline="0" noProof="0" dirty="0">
                <a:ln>
                  <a:noFill/>
                </a:ln>
                <a:solidFill>
                  <a:srgbClr val="000000"/>
                </a:solidFill>
                <a:effectLst/>
                <a:uLnTx/>
                <a:uFillTx/>
                <a:cs typeface="ＭＳ Ｐゴシック" charset="0"/>
              </a:rPr>
              <a:t> many actors</a:t>
            </a:r>
            <a:r>
              <a:rPr lang="en-US" sz="2400" dirty="0">
                <a:solidFill>
                  <a:srgbClr val="000000"/>
                </a:solidFill>
                <a:cs typeface="ＭＳ Ｐゴシック" charset="0"/>
              </a:rPr>
              <a:t> </a:t>
            </a:r>
            <a:br>
              <a:rPr lang="en-US" sz="2400" dirty="0">
                <a:solidFill>
                  <a:srgbClr val="000000"/>
                </a:solidFill>
                <a:cs typeface="ＭＳ Ｐゴシック" charset="0"/>
              </a:rPr>
            </a:br>
            <a:r>
              <a:rPr lang="en-US" sz="2400" dirty="0">
                <a:solidFill>
                  <a:srgbClr val="000000"/>
                </a:solidFill>
                <a:cs typeface="ＭＳ Ｐゴシック" charset="0"/>
              </a:rPr>
              <a:t>or excessively granular activities?</a:t>
            </a:r>
          </a:p>
          <a:p>
            <a:pPr marL="274638" marR="0" lvl="0" indent="-274638" algn="l" defTabSz="914400" rtl="0" eaLnBrk="0" fontAlgn="base" latinLnBrk="0" hangingPunct="0">
              <a:lnSpc>
                <a:spcPct val="80000"/>
              </a:lnSpc>
              <a:spcBef>
                <a:spcPct val="32000"/>
              </a:spcBef>
              <a:spcAft>
                <a:spcPct val="0"/>
              </a:spcAft>
              <a:buClr>
                <a:schemeClr val="tx1"/>
              </a:buClr>
              <a:buSzTx/>
              <a:buFontTx/>
              <a:buChar char="•"/>
              <a:defRPr/>
            </a:pPr>
            <a:r>
              <a:rPr kumimoji="0" lang="en-US" sz="2400" b="0" i="0" u="none" strike="noStrike" kern="1200" cap="none" spc="0" normalizeH="0" baseline="0" noProof="0" dirty="0">
                <a:ln>
                  <a:noFill/>
                </a:ln>
                <a:solidFill>
                  <a:srgbClr val="000000"/>
                </a:solidFill>
                <a:effectLst/>
                <a:uLnTx/>
                <a:uFillTx/>
                <a:cs typeface="ＭＳ Ｐゴシック" charset="0"/>
              </a:rPr>
              <a:t>Non-value-adding </a:t>
            </a:r>
            <a:r>
              <a:rPr lang="en-US" sz="2400" dirty="0">
                <a:solidFill>
                  <a:srgbClr val="000000"/>
                </a:solidFill>
                <a:cs typeface="ＭＳ Ｐゴシック" charset="0"/>
              </a:rPr>
              <a:t>or </a:t>
            </a:r>
            <a:br>
              <a:rPr lang="en-US" sz="2400" dirty="0">
                <a:solidFill>
                  <a:srgbClr val="000000"/>
                </a:solidFill>
                <a:cs typeface="ＭＳ Ｐゴシック" charset="0"/>
              </a:rPr>
            </a:br>
            <a:r>
              <a:rPr lang="en-US" sz="2400" dirty="0">
                <a:solidFill>
                  <a:srgbClr val="000000"/>
                </a:solidFill>
                <a:cs typeface="ＭＳ Ｐゴシック" charset="0"/>
              </a:rPr>
              <a:t>d</a:t>
            </a:r>
            <a:r>
              <a:rPr kumimoji="0" lang="en-US" sz="2400" b="0" i="0" u="none" strike="noStrike" kern="1200" cap="none" spc="0" normalizeH="0" baseline="0" noProof="0" dirty="0" err="1">
                <a:ln>
                  <a:noFill/>
                </a:ln>
                <a:solidFill>
                  <a:srgbClr val="000000"/>
                </a:solidFill>
                <a:effectLst/>
                <a:uLnTx/>
                <a:uFillTx/>
                <a:cs typeface="ＭＳ Ｐゴシック" charset="0"/>
              </a:rPr>
              <a:t>uplicated</a:t>
            </a:r>
            <a:r>
              <a:rPr kumimoji="0" lang="en-US" sz="2400" b="0" i="0" u="none" strike="noStrike" kern="1200" cap="none" spc="0" normalizeH="0" baseline="0" noProof="0" dirty="0">
                <a:ln>
                  <a:noFill/>
                </a:ln>
                <a:solidFill>
                  <a:srgbClr val="000000"/>
                </a:solidFill>
                <a:effectLst/>
                <a:uLnTx/>
                <a:uFillTx/>
                <a:cs typeface="ＭＳ Ｐゴシック" charset="0"/>
              </a:rPr>
              <a:t> steps?</a:t>
            </a:r>
          </a:p>
          <a:p>
            <a:pPr marL="274638" marR="0" lvl="0" indent="-274638" algn="l" defTabSz="914400" rtl="0" eaLnBrk="0" fontAlgn="base" latinLnBrk="0" hangingPunct="0">
              <a:lnSpc>
                <a:spcPct val="80000"/>
              </a:lnSpc>
              <a:spcBef>
                <a:spcPct val="32000"/>
              </a:spcBef>
              <a:spcAft>
                <a:spcPct val="0"/>
              </a:spcAft>
              <a:buClr>
                <a:schemeClr val="tx1"/>
              </a:buClr>
              <a:buSzTx/>
              <a:buFontTx/>
              <a:buChar char="•"/>
              <a:defRPr/>
            </a:pPr>
            <a:r>
              <a:rPr lang="en-US" sz="2400" dirty="0">
                <a:solidFill>
                  <a:srgbClr val="000000"/>
                </a:solidFill>
                <a:cs typeface="ＭＳ Ｐゴシック" charset="0"/>
              </a:rPr>
              <a:t>Unnecessary intermediaries</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Steps excessively sequential or not performed in natural sequence?</a:t>
            </a:r>
          </a:p>
          <a:p>
            <a:pPr marL="274638" marR="0" lvl="0" indent="-274638" algn="l" defTabSz="914400" rtl="0" eaLnBrk="0" fontAlgn="base" latinLnBrk="0" hangingPunct="0">
              <a:lnSpc>
                <a:spcPct val="80000"/>
              </a:lnSpc>
              <a:spcBef>
                <a:spcPct val="32000"/>
              </a:spcBef>
              <a:spcAft>
                <a:spcPct val="0"/>
              </a:spcAft>
              <a:buClr>
                <a:schemeClr val="tx1"/>
              </a:buClr>
              <a:buSzTx/>
              <a:buFontTx/>
              <a:buChar char="•"/>
              <a:defRPr/>
            </a:pPr>
            <a:r>
              <a:rPr lang="en-US" sz="2400" dirty="0">
                <a:solidFill>
                  <a:srgbClr val="000000"/>
                </a:solidFill>
                <a:cs typeface="ＭＳ Ｐゴシック" charset="0"/>
              </a:rPr>
              <a:t>Confusing "inform" with "approve," leading to unnecessary delay?</a:t>
            </a:r>
            <a:endParaRPr kumimoji="0" lang="en-US" sz="2400" b="0" i="0" u="none" strike="noStrike" kern="1200" cap="none" spc="0" normalizeH="0" baseline="0" noProof="0" dirty="0">
              <a:ln>
                <a:noFill/>
              </a:ln>
              <a:solidFill>
                <a:srgbClr val="000000"/>
              </a:solidFill>
              <a:effectLst/>
              <a:uLnTx/>
              <a:uFillTx/>
              <a:cs typeface="ＭＳ Ｐゴシック" charset="0"/>
            </a:endParaRPr>
          </a:p>
        </p:txBody>
      </p:sp>
      <p:sp>
        <p:nvSpPr>
          <p:cNvPr id="19" name="Rectangle 16">
            <a:extLst>
              <a:ext uri="{FF2B5EF4-FFF2-40B4-BE49-F238E27FC236}">
                <a16:creationId xmlns:a16="http://schemas.microsoft.com/office/drawing/2014/main" id="{BE648334-93BC-B648-8AB0-89A9155BFFF5}"/>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20" name="Rectangle 17">
            <a:extLst>
              <a:ext uri="{FF2B5EF4-FFF2-40B4-BE49-F238E27FC236}">
                <a16:creationId xmlns:a16="http://schemas.microsoft.com/office/drawing/2014/main" id="{D577BCB9-E005-8240-B50C-033E7A38B48C}"/>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21" name="Rectangle 18">
            <a:extLst>
              <a:ext uri="{FF2B5EF4-FFF2-40B4-BE49-F238E27FC236}">
                <a16:creationId xmlns:a16="http://schemas.microsoft.com/office/drawing/2014/main" id="{0A6A3453-7335-F34E-A493-66E1C7CA615B}"/>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22" name="Rectangle 19">
            <a:extLst>
              <a:ext uri="{FF2B5EF4-FFF2-40B4-BE49-F238E27FC236}">
                <a16:creationId xmlns:a16="http://schemas.microsoft.com/office/drawing/2014/main" id="{A0FD4EFB-55ED-424F-BF88-1A58BFC5922E}"/>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23" name="Rectangle 20">
            <a:extLst>
              <a:ext uri="{FF2B5EF4-FFF2-40B4-BE49-F238E27FC236}">
                <a16:creationId xmlns:a16="http://schemas.microsoft.com/office/drawing/2014/main" id="{1D54CE1C-C90F-0943-953D-B96D5BDA5BA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24" name="Rectangle 21">
            <a:extLst>
              <a:ext uri="{FF2B5EF4-FFF2-40B4-BE49-F238E27FC236}">
                <a16:creationId xmlns:a16="http://schemas.microsoft.com/office/drawing/2014/main" id="{AE5B8F9E-87CD-694C-97C2-B3B67ACE7C78}"/>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25" name="Rounded Rectangle 24">
            <a:extLst>
              <a:ext uri="{FF2B5EF4-FFF2-40B4-BE49-F238E27FC236}">
                <a16:creationId xmlns:a16="http://schemas.microsoft.com/office/drawing/2014/main" id="{7E0D4D05-BA1E-1148-8ED6-643A6F2BD1B4}"/>
              </a:ext>
            </a:extLst>
          </p:cNvPr>
          <p:cNvSpPr/>
          <p:nvPr/>
        </p:nvSpPr>
        <p:spPr>
          <a:xfrm>
            <a:off x="1081783"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Box 18">
            <a:extLst>
              <a:ext uri="{FF2B5EF4-FFF2-40B4-BE49-F238E27FC236}">
                <a16:creationId xmlns:a16="http://schemas.microsoft.com/office/drawing/2014/main" id="{3A9C7FD5-4B54-0D48-A027-729F0E0FB3E7}"/>
              </a:ext>
            </a:extLst>
          </p:cNvPr>
          <p:cNvSpPr txBox="1">
            <a:spLocks noChangeArrowheads="1"/>
          </p:cNvSpPr>
          <p:nvPr/>
        </p:nvSpPr>
        <p:spPr bwMode="auto">
          <a:xfrm>
            <a:off x="6094242" y="2179430"/>
            <a:ext cx="5705871" cy="4287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Example:</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indent="-274638" defTabSz="914400" eaLnBrk="0" fontAlgn="base" hangingPunct="0">
              <a:lnSpc>
                <a:spcPct val="80000"/>
              </a:lnSpc>
              <a:spcBef>
                <a:spcPct val="32000"/>
              </a:spcBef>
              <a:spcAft>
                <a:spcPct val="0"/>
              </a:spcAft>
              <a:buClr>
                <a:schemeClr val="tx1"/>
              </a:buClr>
              <a:buFontTx/>
              <a:buChar char="•"/>
              <a:defRPr/>
            </a:pPr>
            <a:r>
              <a:rPr lang="en-CA" sz="2400" dirty="0">
                <a:solidFill>
                  <a:srgbClr val="000000"/>
                </a:solidFill>
              </a:rPr>
              <a:t>The paper-based </a:t>
            </a:r>
            <a:r>
              <a:rPr lang="en-CA" sz="2400" b="1" i="1" dirty="0">
                <a:solidFill>
                  <a:srgbClr val="000000"/>
                </a:solidFill>
              </a:rPr>
              <a:t>Settle Claim </a:t>
            </a:r>
            <a:r>
              <a:rPr lang="en-CA" sz="2400" dirty="0">
                <a:solidFill>
                  <a:srgbClr val="000000"/>
                </a:solidFill>
              </a:rPr>
              <a:t>process was highly sequential, involving many roles and many tracking and checking steps. The to-be process perfectly duplicated the as-is flow using a workflow engine!</a:t>
            </a:r>
          </a:p>
          <a:p>
            <a:pPr marL="0" indent="0" defTabSz="914400" eaLnBrk="0" fontAlgn="base" hangingPunct="0">
              <a:lnSpc>
                <a:spcPct val="80000"/>
              </a:lnSpc>
              <a:spcBef>
                <a:spcPct val="32000"/>
              </a:spcBef>
              <a:spcAft>
                <a:spcPct val="0"/>
              </a:spcAft>
              <a:buClr>
                <a:schemeClr val="tx1"/>
              </a:buClr>
              <a:defRPr/>
            </a:pPr>
            <a:r>
              <a:rPr lang="en-CA" sz="2400" dirty="0">
                <a:solidFill>
                  <a:srgbClr val="000000"/>
                </a:solidFill>
              </a:rPr>
              <a:t>A quote:</a:t>
            </a:r>
            <a:endParaRPr lang="en-US" sz="2400" dirty="0">
              <a:solidFill>
                <a:srgbClr val="000000"/>
              </a:solidFill>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"We have </a:t>
            </a:r>
            <a:r>
              <a:rPr lang="en-US" sz="2400" dirty="0" err="1">
                <a:solidFill>
                  <a:srgbClr val="000000"/>
                </a:solidFill>
                <a:cs typeface="ＭＳ Ｐゴシック" charset="0"/>
              </a:rPr>
              <a:t>customised</a:t>
            </a:r>
            <a:r>
              <a:rPr lang="en-US" sz="2400" dirty="0">
                <a:solidFill>
                  <a:srgbClr val="000000"/>
                </a:solidFill>
                <a:cs typeface="ＭＳ Ｐゴシック" charset="0"/>
              </a:rPr>
              <a:t> the process to meet every possible variation and need. Every instance is unique. Can we develop a baseline process that would meet </a:t>
            </a:r>
            <a:r>
              <a:rPr lang="en-US" sz="2400" i="1" dirty="0">
                <a:solidFill>
                  <a:srgbClr val="000000"/>
                </a:solidFill>
                <a:cs typeface="ＭＳ Ｐゴシック" charset="0"/>
              </a:rPr>
              <a:t>most</a:t>
            </a:r>
            <a:r>
              <a:rPr lang="en-US" sz="2400" dirty="0">
                <a:solidFill>
                  <a:srgbClr val="000000"/>
                </a:solidFill>
                <a:cs typeface="ＭＳ Ｐゴシック" charset="0"/>
              </a:rPr>
              <a:t> needs?"</a:t>
            </a:r>
          </a:p>
        </p:txBody>
      </p:sp>
      <p:sp>
        <p:nvSpPr>
          <p:cNvPr id="2" name="Rectangle 6">
            <a:extLst>
              <a:ext uri="{FF2B5EF4-FFF2-40B4-BE49-F238E27FC236}">
                <a16:creationId xmlns:a16="http://schemas.microsoft.com/office/drawing/2014/main" id="{DD5384B7-D988-9419-7DDD-6551F2469ABA}"/>
              </a:ext>
            </a:extLst>
          </p:cNvPr>
          <p:cNvSpPr>
            <a:spLocks noChangeArrowheads="1"/>
          </p:cNvSpPr>
          <p:nvPr/>
        </p:nvSpPr>
        <p:spPr bwMode="auto">
          <a:xfrm rot="20634574">
            <a:off x="9536375" y="498258"/>
            <a:ext cx="2495952" cy="1505027"/>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cs typeface="Arial" pitchFamily="34" charset="0"/>
              </a:rPr>
              <a:t>Slides 218 – 226 are</a:t>
            </a:r>
            <a:br>
              <a:rPr kumimoji="1" lang="en-US" i="1" dirty="0">
                <a:solidFill>
                  <a:srgbClr val="000000"/>
                </a:solidFill>
                <a:latin typeface="Arial" pitchFamily="34" charset="0"/>
                <a:cs typeface="Arial" pitchFamily="34" charset="0"/>
              </a:rPr>
            </a:br>
            <a:r>
              <a:rPr kumimoji="1" lang="en-US" i="1" dirty="0">
                <a:solidFill>
                  <a:srgbClr val="000000"/>
                </a:solidFill>
                <a:latin typeface="Arial" pitchFamily="34" charset="0"/>
                <a:cs typeface="Arial" pitchFamily="34" charset="0"/>
              </a:rPr>
              <a:t>for reference – I </a:t>
            </a:r>
            <a:r>
              <a:rPr kumimoji="1" lang="en-US" i="1" dirty="0">
                <a:solidFill>
                  <a:srgbClr val="000000"/>
                </a:solidFill>
                <a:latin typeface="Arial" pitchFamily="34" charset="0"/>
                <a:ea typeface="+mn-ea"/>
                <a:cs typeface="Arial" pitchFamily="34" charset="0"/>
              </a:rPr>
              <a:t>won't go through each of them except 225. </a:t>
            </a:r>
            <a:br>
              <a:rPr kumimoji="1" lang="en-US" i="1" dirty="0">
                <a:solidFill>
                  <a:srgbClr val="000000"/>
                </a:solidFill>
                <a:latin typeface="Arial" pitchFamily="34" charset="0"/>
                <a:ea typeface="+mn-ea"/>
                <a:cs typeface="Arial" pitchFamily="34" charset="0"/>
              </a:rPr>
            </a:br>
            <a:r>
              <a:rPr kumimoji="1" lang="en-US" i="1" dirty="0">
                <a:solidFill>
                  <a:srgbClr val="000000"/>
                </a:solidFill>
                <a:latin typeface="Arial" pitchFamily="34" charset="0"/>
                <a:ea typeface="+mn-ea"/>
                <a:cs typeface="Arial" pitchFamily="34" charset="0"/>
              </a:rPr>
              <a:t>(But some are very interesting!)</a:t>
            </a:r>
          </a:p>
        </p:txBody>
      </p:sp>
    </p:spTree>
    <p:extLst>
      <p:ext uri="{BB962C8B-B14F-4D97-AF65-F5344CB8AC3E}">
        <p14:creationId xmlns:p14="http://schemas.microsoft.com/office/powerpoint/2010/main" val="7911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500"/>
                                        <p:tgtEl>
                                          <p:spTgt spid="8">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dissolve">
                                      <p:cBhvr>
                                        <p:cTn id="16" dur="500"/>
                                        <p:tgtEl>
                                          <p:spTgt spid="8">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dissolve">
                                      <p:cBhvr>
                                        <p:cTn id="19" dur="500"/>
                                        <p:tgtEl>
                                          <p:spTgt spid="8">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dissolv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dissolve">
                                      <p:cBhvr>
                                        <p:cTn id="27" dur="500"/>
                                        <p:tgtEl>
                                          <p:spTgt spid="26">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dissolve">
                                      <p:cBhvr>
                                        <p:cTn id="30" dur="500"/>
                                        <p:tgtEl>
                                          <p:spTgt spid="2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dissolve">
                                      <p:cBhvr>
                                        <p:cTn id="35" dur="500"/>
                                        <p:tgtEl>
                                          <p:spTgt spid="26">
                                            <p:txEl>
                                              <p:pRg st="2" end="2"/>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26">
                                            <p:txEl>
                                              <p:pRg st="3" end="3"/>
                                            </p:txEl>
                                          </p:spTgt>
                                        </p:tgtEl>
                                        <p:attrNameLst>
                                          <p:attrName>style.visibility</p:attrName>
                                        </p:attrNameLst>
                                      </p:cBhvr>
                                      <p:to>
                                        <p:strVal val="visible"/>
                                      </p:to>
                                    </p:set>
                                    <p:animEffect transition="in" filter="dissolve">
                                      <p:cBhvr>
                                        <p:cTn id="38"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76E9A-301C-B14D-AF48-56B601A9ED75}"/>
              </a:ext>
            </a:extLst>
          </p:cNvPr>
          <p:cNvSpPr>
            <a:spLocks noGrp="1"/>
          </p:cNvSpPr>
          <p:nvPr>
            <p:ph type="title"/>
          </p:nvPr>
        </p:nvSpPr>
        <p:spPr/>
        <p:txBody>
          <a:bodyPr/>
          <a:lstStyle/>
          <a:p>
            <a:r>
              <a:rPr lang="en-US" dirty="0">
                <a:latin typeface="Arial" panose="020B0604020202020204" pitchFamily="34" charset="0"/>
              </a:rPr>
              <a:t>Technology &amp; Information Systems</a:t>
            </a:r>
          </a:p>
        </p:txBody>
      </p:sp>
      <p:sp>
        <p:nvSpPr>
          <p:cNvPr id="8" name="Text Box 18">
            <a:extLst>
              <a:ext uri="{FF2B5EF4-FFF2-40B4-BE49-F238E27FC236}">
                <a16:creationId xmlns:a16="http://schemas.microsoft.com/office/drawing/2014/main" id="{B98DD1A7-595F-8A41-849D-1974D1C1401E}"/>
              </a:ext>
            </a:extLst>
          </p:cNvPr>
          <p:cNvSpPr txBox="1">
            <a:spLocks noChangeArrowheads="1"/>
          </p:cNvSpPr>
          <p:nvPr/>
        </p:nvSpPr>
        <p:spPr bwMode="auto">
          <a:xfrm>
            <a:off x="1112173" y="2179430"/>
            <a:ext cx="4586878" cy="4051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Assessment points:</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Unavailable information or redundant data re-entry?</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Missing functionality?</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Awkward interfaces?</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Lack of support for workflow?</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Not leveraging new technologies? </a:t>
            </a:r>
            <a:br>
              <a:rPr lang="en-US" sz="2400" dirty="0">
                <a:solidFill>
                  <a:srgbClr val="000000"/>
                </a:solidFill>
                <a:cs typeface="ＭＳ Ｐゴシック" charset="0"/>
              </a:rPr>
            </a:br>
            <a:r>
              <a:rPr lang="en-US" sz="2400" dirty="0">
                <a:solidFill>
                  <a:srgbClr val="000000"/>
                </a:solidFill>
                <a:cs typeface="ＭＳ Ｐゴシック" charset="0"/>
              </a:rPr>
              <a:t>(Robotics, drones, AI, BPA…)</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Purchased software that is more complex than necessary</a:t>
            </a:r>
          </a:p>
        </p:txBody>
      </p:sp>
      <p:sp>
        <p:nvSpPr>
          <p:cNvPr id="19" name="Rectangle 16">
            <a:extLst>
              <a:ext uri="{FF2B5EF4-FFF2-40B4-BE49-F238E27FC236}">
                <a16:creationId xmlns:a16="http://schemas.microsoft.com/office/drawing/2014/main" id="{BE648334-93BC-B648-8AB0-89A9155BFFF5}"/>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20" name="Rectangle 17">
            <a:extLst>
              <a:ext uri="{FF2B5EF4-FFF2-40B4-BE49-F238E27FC236}">
                <a16:creationId xmlns:a16="http://schemas.microsoft.com/office/drawing/2014/main" id="{D577BCB9-E005-8240-B50C-033E7A38B48C}"/>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21" name="Rectangle 18">
            <a:extLst>
              <a:ext uri="{FF2B5EF4-FFF2-40B4-BE49-F238E27FC236}">
                <a16:creationId xmlns:a16="http://schemas.microsoft.com/office/drawing/2014/main" id="{0A6A3453-7335-F34E-A493-66E1C7CA615B}"/>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22" name="Rectangle 19">
            <a:extLst>
              <a:ext uri="{FF2B5EF4-FFF2-40B4-BE49-F238E27FC236}">
                <a16:creationId xmlns:a16="http://schemas.microsoft.com/office/drawing/2014/main" id="{A0FD4EFB-55ED-424F-BF88-1A58BFC5922E}"/>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23" name="Rectangle 20">
            <a:extLst>
              <a:ext uri="{FF2B5EF4-FFF2-40B4-BE49-F238E27FC236}">
                <a16:creationId xmlns:a16="http://schemas.microsoft.com/office/drawing/2014/main" id="{1D54CE1C-C90F-0943-953D-B96D5BDA5BA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24" name="Rectangle 21">
            <a:extLst>
              <a:ext uri="{FF2B5EF4-FFF2-40B4-BE49-F238E27FC236}">
                <a16:creationId xmlns:a16="http://schemas.microsoft.com/office/drawing/2014/main" id="{AE5B8F9E-87CD-694C-97C2-B3B67ACE7C78}"/>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25" name="Rounded Rectangle 24">
            <a:extLst>
              <a:ext uri="{FF2B5EF4-FFF2-40B4-BE49-F238E27FC236}">
                <a16:creationId xmlns:a16="http://schemas.microsoft.com/office/drawing/2014/main" id="{7E0D4D05-BA1E-1148-8ED6-643A6F2BD1B4}"/>
              </a:ext>
            </a:extLst>
          </p:cNvPr>
          <p:cNvSpPr/>
          <p:nvPr/>
        </p:nvSpPr>
        <p:spPr>
          <a:xfrm>
            <a:off x="2514065"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Box 18">
            <a:extLst>
              <a:ext uri="{FF2B5EF4-FFF2-40B4-BE49-F238E27FC236}">
                <a16:creationId xmlns:a16="http://schemas.microsoft.com/office/drawing/2014/main" id="{E447CC0F-2FDB-5C45-8DE2-2A9DE05A8211}"/>
              </a:ext>
            </a:extLst>
          </p:cNvPr>
          <p:cNvSpPr txBox="1">
            <a:spLocks noChangeArrowheads="1"/>
          </p:cNvSpPr>
          <p:nvPr/>
        </p:nvSpPr>
        <p:spPr bwMode="auto">
          <a:xfrm>
            <a:off x="6094242" y="2179430"/>
            <a:ext cx="5938101" cy="45833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Example:</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indent="-274638" defTabSz="914400" eaLnBrk="0" fontAlgn="base" hangingPunct="0">
              <a:lnSpc>
                <a:spcPct val="80000"/>
              </a:lnSpc>
              <a:spcBef>
                <a:spcPct val="32000"/>
              </a:spcBef>
              <a:spcAft>
                <a:spcPct val="0"/>
              </a:spcAft>
              <a:buClr>
                <a:schemeClr val="tx1"/>
              </a:buClr>
              <a:buFontTx/>
              <a:buChar char="•"/>
              <a:defRPr/>
            </a:pPr>
            <a:r>
              <a:rPr lang="en-CA" sz="2400" dirty="0">
                <a:solidFill>
                  <a:srgbClr val="000000"/>
                </a:solidFill>
              </a:rPr>
              <a:t>Nurses in a </a:t>
            </a:r>
            <a:r>
              <a:rPr lang="en-CA" sz="2400" b="1" i="1" dirty="0">
                <a:solidFill>
                  <a:srgbClr val="000000"/>
                </a:solidFill>
              </a:rPr>
              <a:t>Regional Dialysis Program</a:t>
            </a:r>
            <a:r>
              <a:rPr lang="en-CA" sz="2400" dirty="0">
                <a:solidFill>
                  <a:srgbClr val="000000"/>
                </a:solidFill>
              </a:rPr>
              <a:t> were “supported” by multiple, dis-integrated applications, most externally hosted. They spent &gt;50% of their work hours manually copying or “cut and pasting” data between applications.</a:t>
            </a:r>
          </a:p>
          <a:p>
            <a:pPr marL="0" indent="0" defTabSz="914400" eaLnBrk="0" fontAlgn="base" hangingPunct="0">
              <a:lnSpc>
                <a:spcPct val="80000"/>
              </a:lnSpc>
              <a:spcBef>
                <a:spcPct val="32000"/>
              </a:spcBef>
              <a:spcAft>
                <a:spcPct val="0"/>
              </a:spcAft>
              <a:buClr>
                <a:schemeClr val="tx1"/>
              </a:buClr>
              <a:defRPr/>
            </a:pPr>
            <a:r>
              <a:rPr lang="en-CA" sz="2400" dirty="0">
                <a:solidFill>
                  <a:srgbClr val="000000"/>
                </a:solidFill>
              </a:rPr>
              <a:t>A quote:</a:t>
            </a:r>
            <a:endParaRPr lang="en-US" sz="2400" dirty="0">
              <a:solidFill>
                <a:srgbClr val="000000"/>
              </a:solidFill>
              <a:cs typeface="ＭＳ Ｐゴシック" charset="0"/>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"We are so 'last-century' – printing, scanning, sending, and emailing inaccessible information. The result – we have local 'information factories' of shadow systems and Excel nightmares."</a:t>
            </a:r>
          </a:p>
        </p:txBody>
      </p:sp>
    </p:spTree>
    <p:extLst>
      <p:ext uri="{BB962C8B-B14F-4D97-AF65-F5344CB8AC3E}">
        <p14:creationId xmlns:p14="http://schemas.microsoft.com/office/powerpoint/2010/main" val="199057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dissolv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dissolve">
                                      <p:cBhvr>
                                        <p:cTn id="15" dur="500"/>
                                        <p:tgtEl>
                                          <p:spTgt spid="1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eaLnBrk="1" hangingPunct="1"/>
            <a:r>
              <a:rPr lang="en-US" sz="3000">
                <a:solidFill>
                  <a:srgbClr val="000000"/>
                </a:solidFill>
              </a:rPr>
              <a:t>Hammer not sure what the outcome would be</a:t>
            </a:r>
            <a:endParaRPr lang="en-US" sz="3400"/>
          </a:p>
        </p:txBody>
      </p:sp>
      <p:sp>
        <p:nvSpPr>
          <p:cNvPr id="41987" name="Line 3"/>
          <p:cNvSpPr>
            <a:spLocks noChangeShapeType="1"/>
          </p:cNvSpPr>
          <p:nvPr/>
        </p:nvSpPr>
        <p:spPr bwMode="auto">
          <a:xfrm>
            <a:off x="2601917" y="5448300"/>
            <a:ext cx="709453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41988" name="Line 4"/>
          <p:cNvSpPr>
            <a:spLocks noChangeShapeType="1"/>
          </p:cNvSpPr>
          <p:nvPr/>
        </p:nvSpPr>
        <p:spPr bwMode="auto">
          <a:xfrm rot="-5400000">
            <a:off x="542925" y="3384550"/>
            <a:ext cx="4114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41989" name="Rectangle 5"/>
          <p:cNvSpPr>
            <a:spLocks noChangeArrowheads="1"/>
          </p:cNvSpPr>
          <p:nvPr/>
        </p:nvSpPr>
        <p:spPr bwMode="auto">
          <a:xfrm>
            <a:off x="3430594" y="5865814"/>
            <a:ext cx="6299200" cy="415498"/>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sz="2400" i="1" dirty="0"/>
              <a:t>Success (ROI, etc.) ranked from 1 - 10</a:t>
            </a:r>
          </a:p>
        </p:txBody>
      </p:sp>
      <p:sp>
        <p:nvSpPr>
          <p:cNvPr id="41990" name="Rectangle 6"/>
          <p:cNvSpPr>
            <a:spLocks noChangeArrowheads="1"/>
          </p:cNvSpPr>
          <p:nvPr/>
        </p:nvSpPr>
        <p:spPr bwMode="auto">
          <a:xfrm>
            <a:off x="2398245" y="5445126"/>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i="1" dirty="0"/>
              <a:t>1</a:t>
            </a:r>
          </a:p>
        </p:txBody>
      </p:sp>
      <p:sp>
        <p:nvSpPr>
          <p:cNvPr id="41992" name="Rectangle 8"/>
          <p:cNvSpPr>
            <a:spLocks noChangeArrowheads="1"/>
          </p:cNvSpPr>
          <p:nvPr/>
        </p:nvSpPr>
        <p:spPr bwMode="auto">
          <a:xfrm>
            <a:off x="9336531" y="5445126"/>
            <a:ext cx="44435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i="1"/>
              <a:t>10</a:t>
            </a:r>
          </a:p>
        </p:txBody>
      </p:sp>
      <p:sp>
        <p:nvSpPr>
          <p:cNvPr id="41993" name="Rectangle 9"/>
          <p:cNvSpPr>
            <a:spLocks noChangeArrowheads="1"/>
          </p:cNvSpPr>
          <p:nvPr/>
        </p:nvSpPr>
        <p:spPr bwMode="auto">
          <a:xfrm rot="-5400000">
            <a:off x="479435" y="3221255"/>
            <a:ext cx="3267075" cy="415498"/>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sz="2400" i="1"/>
              <a:t>Number of enterprises</a:t>
            </a:r>
          </a:p>
        </p:txBody>
      </p:sp>
      <p:sp>
        <p:nvSpPr>
          <p:cNvPr id="2015242" name="Freeform 10"/>
          <p:cNvSpPr>
            <a:spLocks/>
          </p:cNvSpPr>
          <p:nvPr/>
        </p:nvSpPr>
        <p:spPr bwMode="auto">
          <a:xfrm>
            <a:off x="2611446" y="1884363"/>
            <a:ext cx="7050087" cy="3257550"/>
          </a:xfrm>
          <a:custGeom>
            <a:avLst/>
            <a:gdLst>
              <a:gd name="T0" fmla="*/ 0 w 4441"/>
              <a:gd name="T1" fmla="*/ 2147483647 h 2052"/>
              <a:gd name="T2" fmla="*/ 2147483647 w 4441"/>
              <a:gd name="T3" fmla="*/ 2147483647 h 2052"/>
              <a:gd name="T4" fmla="*/ 2147483647 w 4441"/>
              <a:gd name="T5" fmla="*/ 2147483647 h 2052"/>
              <a:gd name="T6" fmla="*/ 2147483647 w 4441"/>
              <a:gd name="T7" fmla="*/ 2147483647 h 2052"/>
              <a:gd name="T8" fmla="*/ 2147483647 w 4441"/>
              <a:gd name="T9" fmla="*/ 2147483647 h 2052"/>
              <a:gd name="T10" fmla="*/ 2147483647 w 4441"/>
              <a:gd name="T11" fmla="*/ 2147483647 h 2052"/>
              <a:gd name="T12" fmla="*/ 2147483647 w 4441"/>
              <a:gd name="T13" fmla="*/ 2147483647 h 2052"/>
              <a:gd name="T14" fmla="*/ 2147483647 w 4441"/>
              <a:gd name="T15" fmla="*/ 2147483647 h 2052"/>
              <a:gd name="T16" fmla="*/ 2147483647 w 4441"/>
              <a:gd name="T17" fmla="*/ 2147483647 h 2052"/>
              <a:gd name="T18" fmla="*/ 2147483647 w 4441"/>
              <a:gd name="T19" fmla="*/ 2147483647 h 2052"/>
              <a:gd name="T20" fmla="*/ 2147483647 w 4441"/>
              <a:gd name="T21" fmla="*/ 2147483647 h 20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1" h="2052">
                <a:moveTo>
                  <a:pt x="0" y="2027"/>
                </a:moveTo>
                <a:cubicBezTo>
                  <a:pt x="321" y="1949"/>
                  <a:pt x="643" y="1872"/>
                  <a:pt x="834" y="1726"/>
                </a:cubicBezTo>
                <a:cubicBezTo>
                  <a:pt x="1025" y="1580"/>
                  <a:pt x="1046" y="1354"/>
                  <a:pt x="1143" y="1150"/>
                </a:cubicBezTo>
                <a:cubicBezTo>
                  <a:pt x="1240" y="946"/>
                  <a:pt x="1331" y="659"/>
                  <a:pt x="1419" y="499"/>
                </a:cubicBezTo>
                <a:cubicBezTo>
                  <a:pt x="1507" y="339"/>
                  <a:pt x="1534" y="272"/>
                  <a:pt x="1669" y="190"/>
                </a:cubicBezTo>
                <a:cubicBezTo>
                  <a:pt x="1804" y="108"/>
                  <a:pt x="2043" y="0"/>
                  <a:pt x="2228" y="7"/>
                </a:cubicBezTo>
                <a:cubicBezTo>
                  <a:pt x="2413" y="14"/>
                  <a:pt x="2645" y="147"/>
                  <a:pt x="2779" y="232"/>
                </a:cubicBezTo>
                <a:cubicBezTo>
                  <a:pt x="2913" y="317"/>
                  <a:pt x="2939" y="361"/>
                  <a:pt x="3030" y="516"/>
                </a:cubicBezTo>
                <a:cubicBezTo>
                  <a:pt x="3121" y="671"/>
                  <a:pt x="3222" y="963"/>
                  <a:pt x="3322" y="1159"/>
                </a:cubicBezTo>
                <a:cubicBezTo>
                  <a:pt x="3422" y="1355"/>
                  <a:pt x="3445" y="1544"/>
                  <a:pt x="3631" y="1693"/>
                </a:cubicBezTo>
                <a:cubicBezTo>
                  <a:pt x="3817" y="1842"/>
                  <a:pt x="4306" y="1992"/>
                  <a:pt x="4441" y="2052"/>
                </a:cubicBezTo>
              </a:path>
            </a:pathLst>
          </a:custGeom>
          <a:noFill/>
          <a:ln w="25400" cap="flat" cmpd="sng">
            <a:solidFill>
              <a:srgbClr val="33CC33"/>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2015243" name="Freeform 11"/>
          <p:cNvSpPr>
            <a:spLocks/>
          </p:cNvSpPr>
          <p:nvPr/>
        </p:nvSpPr>
        <p:spPr bwMode="auto">
          <a:xfrm>
            <a:off x="2611501" y="1835150"/>
            <a:ext cx="7075487" cy="3289300"/>
          </a:xfrm>
          <a:custGeom>
            <a:avLst/>
            <a:gdLst>
              <a:gd name="T0" fmla="*/ 0 w 4457"/>
              <a:gd name="T1" fmla="*/ 2147483647 h 2072"/>
              <a:gd name="T2" fmla="*/ 2147483647 w 4457"/>
              <a:gd name="T3" fmla="*/ 2147483647 h 2072"/>
              <a:gd name="T4" fmla="*/ 2147483647 w 4457"/>
              <a:gd name="T5" fmla="*/ 2147483647 h 2072"/>
              <a:gd name="T6" fmla="*/ 2147483647 w 4457"/>
              <a:gd name="T7" fmla="*/ 2147483647 h 2072"/>
              <a:gd name="T8" fmla="*/ 2147483647 w 4457"/>
              <a:gd name="T9" fmla="*/ 2147483647 h 2072"/>
              <a:gd name="T10" fmla="*/ 2147483647 w 4457"/>
              <a:gd name="T11" fmla="*/ 2147483647 h 2072"/>
              <a:gd name="T12" fmla="*/ 2147483647 w 4457"/>
              <a:gd name="T13" fmla="*/ 2147483647 h 2072"/>
              <a:gd name="T14" fmla="*/ 2147483647 w 4457"/>
              <a:gd name="T15" fmla="*/ 2147483647 h 2072"/>
              <a:gd name="T16" fmla="*/ 2147483647 w 4457"/>
              <a:gd name="T17" fmla="*/ 2147483647 h 2072"/>
              <a:gd name="T18" fmla="*/ 2147483647 w 4457"/>
              <a:gd name="T19" fmla="*/ 2147483647 h 2072"/>
              <a:gd name="T20" fmla="*/ 2147483647 w 4457"/>
              <a:gd name="T21" fmla="*/ 2147483647 h 2072"/>
              <a:gd name="T22" fmla="*/ 2147483647 w 4457"/>
              <a:gd name="T23" fmla="*/ 2147483647 h 2072"/>
              <a:gd name="T24" fmla="*/ 2147483647 w 4457"/>
              <a:gd name="T25" fmla="*/ 2147483647 h 2072"/>
              <a:gd name="T26" fmla="*/ 2147483647 w 4457"/>
              <a:gd name="T27" fmla="*/ 2147483647 h 2072"/>
              <a:gd name="T28" fmla="*/ 2147483647 w 4457"/>
              <a:gd name="T29" fmla="*/ 2147483647 h 2072"/>
              <a:gd name="T30" fmla="*/ 2147483647 w 4457"/>
              <a:gd name="T31" fmla="*/ 2147483647 h 2072"/>
              <a:gd name="T32" fmla="*/ 2147483647 w 4457"/>
              <a:gd name="T33" fmla="*/ 2147483647 h 2072"/>
              <a:gd name="T34" fmla="*/ 2147483647 w 4457"/>
              <a:gd name="T35" fmla="*/ 2147483647 h 2072"/>
              <a:gd name="T36" fmla="*/ 2147483647 w 4457"/>
              <a:gd name="T37" fmla="*/ 2147483647 h 2072"/>
              <a:gd name="T38" fmla="*/ 2147483647 w 4457"/>
              <a:gd name="T39" fmla="*/ 2147483647 h 2072"/>
              <a:gd name="T40" fmla="*/ 2147483647 w 4457"/>
              <a:gd name="T41" fmla="*/ 2147483647 h 2072"/>
              <a:gd name="T42" fmla="*/ 2147483647 w 4457"/>
              <a:gd name="T43" fmla="*/ 2147483647 h 2072"/>
              <a:gd name="T44" fmla="*/ 2147483647 w 4457"/>
              <a:gd name="T45" fmla="*/ 2147483647 h 2072"/>
              <a:gd name="T46" fmla="*/ 2147483647 w 4457"/>
              <a:gd name="T47" fmla="*/ 2147483647 h 2072"/>
              <a:gd name="T48" fmla="*/ 2147483647 w 4457"/>
              <a:gd name="T49" fmla="*/ 2147483647 h 2072"/>
              <a:gd name="T50" fmla="*/ 2147483647 w 4457"/>
              <a:gd name="T51" fmla="*/ 2147483647 h 20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57" h="2072">
                <a:moveTo>
                  <a:pt x="0" y="2051"/>
                </a:moveTo>
                <a:cubicBezTo>
                  <a:pt x="28" y="2025"/>
                  <a:pt x="123" y="1953"/>
                  <a:pt x="166" y="1897"/>
                </a:cubicBezTo>
                <a:cubicBezTo>
                  <a:pt x="210" y="1840"/>
                  <a:pt x="234" y="1784"/>
                  <a:pt x="258" y="1712"/>
                </a:cubicBezTo>
                <a:cubicBezTo>
                  <a:pt x="283" y="1640"/>
                  <a:pt x="298" y="1548"/>
                  <a:pt x="314" y="1461"/>
                </a:cubicBezTo>
                <a:cubicBezTo>
                  <a:pt x="329" y="1375"/>
                  <a:pt x="343" y="1265"/>
                  <a:pt x="352" y="1193"/>
                </a:cubicBezTo>
                <a:cubicBezTo>
                  <a:pt x="360" y="1122"/>
                  <a:pt x="360" y="1094"/>
                  <a:pt x="369" y="1034"/>
                </a:cubicBezTo>
                <a:cubicBezTo>
                  <a:pt x="378" y="974"/>
                  <a:pt x="390" y="915"/>
                  <a:pt x="407" y="833"/>
                </a:cubicBezTo>
                <a:cubicBezTo>
                  <a:pt x="424" y="752"/>
                  <a:pt x="453" y="620"/>
                  <a:pt x="471" y="549"/>
                </a:cubicBezTo>
                <a:cubicBezTo>
                  <a:pt x="490" y="477"/>
                  <a:pt x="500" y="452"/>
                  <a:pt x="518" y="406"/>
                </a:cubicBezTo>
                <a:cubicBezTo>
                  <a:pt x="536" y="360"/>
                  <a:pt x="548" y="321"/>
                  <a:pt x="580" y="273"/>
                </a:cubicBezTo>
                <a:cubicBezTo>
                  <a:pt x="612" y="225"/>
                  <a:pt x="662" y="158"/>
                  <a:pt x="709" y="116"/>
                </a:cubicBezTo>
                <a:cubicBezTo>
                  <a:pt x="755" y="74"/>
                  <a:pt x="812" y="39"/>
                  <a:pt x="860" y="20"/>
                </a:cubicBezTo>
                <a:cubicBezTo>
                  <a:pt x="907" y="1"/>
                  <a:pt x="955" y="0"/>
                  <a:pt x="997" y="4"/>
                </a:cubicBezTo>
                <a:cubicBezTo>
                  <a:pt x="1039" y="8"/>
                  <a:pt x="1079" y="25"/>
                  <a:pt x="1113" y="44"/>
                </a:cubicBezTo>
                <a:cubicBezTo>
                  <a:pt x="1146" y="63"/>
                  <a:pt x="1164" y="80"/>
                  <a:pt x="1200" y="119"/>
                </a:cubicBezTo>
                <a:cubicBezTo>
                  <a:pt x="1237" y="158"/>
                  <a:pt x="1292" y="219"/>
                  <a:pt x="1333" y="279"/>
                </a:cubicBezTo>
                <a:cubicBezTo>
                  <a:pt x="1374" y="339"/>
                  <a:pt x="1405" y="403"/>
                  <a:pt x="1443" y="480"/>
                </a:cubicBezTo>
                <a:cubicBezTo>
                  <a:pt x="1481" y="558"/>
                  <a:pt x="1523" y="658"/>
                  <a:pt x="1556" y="739"/>
                </a:cubicBezTo>
                <a:cubicBezTo>
                  <a:pt x="1589" y="820"/>
                  <a:pt x="1612" y="892"/>
                  <a:pt x="1639" y="965"/>
                </a:cubicBezTo>
                <a:cubicBezTo>
                  <a:pt x="1667" y="1038"/>
                  <a:pt x="1698" y="1109"/>
                  <a:pt x="1725" y="1179"/>
                </a:cubicBezTo>
                <a:cubicBezTo>
                  <a:pt x="1751" y="1250"/>
                  <a:pt x="1763" y="1311"/>
                  <a:pt x="1800" y="1388"/>
                </a:cubicBezTo>
                <a:cubicBezTo>
                  <a:pt x="1838" y="1465"/>
                  <a:pt x="1890" y="1570"/>
                  <a:pt x="1949" y="1645"/>
                </a:cubicBezTo>
                <a:cubicBezTo>
                  <a:pt x="1981" y="1708"/>
                  <a:pt x="2083" y="1784"/>
                  <a:pt x="2155" y="1837"/>
                </a:cubicBezTo>
                <a:cubicBezTo>
                  <a:pt x="2235" y="1886"/>
                  <a:pt x="2267" y="1906"/>
                  <a:pt x="2428" y="1934"/>
                </a:cubicBezTo>
                <a:cubicBezTo>
                  <a:pt x="2589" y="1962"/>
                  <a:pt x="2780" y="1983"/>
                  <a:pt x="3118" y="2006"/>
                </a:cubicBezTo>
                <a:cubicBezTo>
                  <a:pt x="3456" y="2029"/>
                  <a:pt x="4178" y="2058"/>
                  <a:pt x="4457" y="2072"/>
                </a:cubicBezTo>
              </a:path>
            </a:pathLst>
          </a:cu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2015244" name="Freeform 12"/>
          <p:cNvSpPr>
            <a:spLocks/>
          </p:cNvSpPr>
          <p:nvPr/>
        </p:nvSpPr>
        <p:spPr bwMode="auto">
          <a:xfrm flipH="1">
            <a:off x="2608405" y="1784350"/>
            <a:ext cx="7075487" cy="3289300"/>
          </a:xfrm>
          <a:custGeom>
            <a:avLst/>
            <a:gdLst>
              <a:gd name="T0" fmla="*/ 0 w 4457"/>
              <a:gd name="T1" fmla="*/ 2147483647 h 2072"/>
              <a:gd name="T2" fmla="*/ 2147483647 w 4457"/>
              <a:gd name="T3" fmla="*/ 2147483647 h 2072"/>
              <a:gd name="T4" fmla="*/ 2147483647 w 4457"/>
              <a:gd name="T5" fmla="*/ 2147483647 h 2072"/>
              <a:gd name="T6" fmla="*/ 2147483647 w 4457"/>
              <a:gd name="T7" fmla="*/ 2147483647 h 2072"/>
              <a:gd name="T8" fmla="*/ 2147483647 w 4457"/>
              <a:gd name="T9" fmla="*/ 2147483647 h 2072"/>
              <a:gd name="T10" fmla="*/ 2147483647 w 4457"/>
              <a:gd name="T11" fmla="*/ 2147483647 h 2072"/>
              <a:gd name="T12" fmla="*/ 2147483647 w 4457"/>
              <a:gd name="T13" fmla="*/ 2147483647 h 2072"/>
              <a:gd name="T14" fmla="*/ 2147483647 w 4457"/>
              <a:gd name="T15" fmla="*/ 2147483647 h 2072"/>
              <a:gd name="T16" fmla="*/ 2147483647 w 4457"/>
              <a:gd name="T17" fmla="*/ 2147483647 h 2072"/>
              <a:gd name="T18" fmla="*/ 2147483647 w 4457"/>
              <a:gd name="T19" fmla="*/ 2147483647 h 2072"/>
              <a:gd name="T20" fmla="*/ 2147483647 w 4457"/>
              <a:gd name="T21" fmla="*/ 2147483647 h 2072"/>
              <a:gd name="T22" fmla="*/ 2147483647 w 4457"/>
              <a:gd name="T23" fmla="*/ 2147483647 h 2072"/>
              <a:gd name="T24" fmla="*/ 2147483647 w 4457"/>
              <a:gd name="T25" fmla="*/ 2147483647 h 2072"/>
              <a:gd name="T26" fmla="*/ 2147483647 w 4457"/>
              <a:gd name="T27" fmla="*/ 2147483647 h 2072"/>
              <a:gd name="T28" fmla="*/ 2147483647 w 4457"/>
              <a:gd name="T29" fmla="*/ 2147483647 h 2072"/>
              <a:gd name="T30" fmla="*/ 2147483647 w 4457"/>
              <a:gd name="T31" fmla="*/ 2147483647 h 2072"/>
              <a:gd name="T32" fmla="*/ 2147483647 w 4457"/>
              <a:gd name="T33" fmla="*/ 2147483647 h 2072"/>
              <a:gd name="T34" fmla="*/ 2147483647 w 4457"/>
              <a:gd name="T35" fmla="*/ 2147483647 h 2072"/>
              <a:gd name="T36" fmla="*/ 2147483647 w 4457"/>
              <a:gd name="T37" fmla="*/ 2147483647 h 2072"/>
              <a:gd name="T38" fmla="*/ 2147483647 w 4457"/>
              <a:gd name="T39" fmla="*/ 2147483647 h 2072"/>
              <a:gd name="T40" fmla="*/ 2147483647 w 4457"/>
              <a:gd name="T41" fmla="*/ 2147483647 h 2072"/>
              <a:gd name="T42" fmla="*/ 2147483647 w 4457"/>
              <a:gd name="T43" fmla="*/ 2147483647 h 2072"/>
              <a:gd name="T44" fmla="*/ 2147483647 w 4457"/>
              <a:gd name="T45" fmla="*/ 2147483647 h 2072"/>
              <a:gd name="T46" fmla="*/ 2147483647 w 4457"/>
              <a:gd name="T47" fmla="*/ 2147483647 h 2072"/>
              <a:gd name="T48" fmla="*/ 2147483647 w 4457"/>
              <a:gd name="T49" fmla="*/ 2147483647 h 2072"/>
              <a:gd name="T50" fmla="*/ 2147483647 w 4457"/>
              <a:gd name="T51" fmla="*/ 2147483647 h 20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57" h="2072">
                <a:moveTo>
                  <a:pt x="0" y="2051"/>
                </a:moveTo>
                <a:cubicBezTo>
                  <a:pt x="28" y="2025"/>
                  <a:pt x="123" y="1953"/>
                  <a:pt x="166" y="1897"/>
                </a:cubicBezTo>
                <a:cubicBezTo>
                  <a:pt x="210" y="1840"/>
                  <a:pt x="234" y="1784"/>
                  <a:pt x="258" y="1712"/>
                </a:cubicBezTo>
                <a:cubicBezTo>
                  <a:pt x="283" y="1640"/>
                  <a:pt x="298" y="1548"/>
                  <a:pt x="314" y="1461"/>
                </a:cubicBezTo>
                <a:cubicBezTo>
                  <a:pt x="329" y="1375"/>
                  <a:pt x="343" y="1265"/>
                  <a:pt x="352" y="1193"/>
                </a:cubicBezTo>
                <a:cubicBezTo>
                  <a:pt x="360" y="1122"/>
                  <a:pt x="360" y="1094"/>
                  <a:pt x="369" y="1034"/>
                </a:cubicBezTo>
                <a:cubicBezTo>
                  <a:pt x="378" y="974"/>
                  <a:pt x="390" y="915"/>
                  <a:pt x="407" y="833"/>
                </a:cubicBezTo>
                <a:cubicBezTo>
                  <a:pt x="424" y="752"/>
                  <a:pt x="453" y="620"/>
                  <a:pt x="471" y="549"/>
                </a:cubicBezTo>
                <a:cubicBezTo>
                  <a:pt x="490" y="477"/>
                  <a:pt x="500" y="452"/>
                  <a:pt x="518" y="406"/>
                </a:cubicBezTo>
                <a:cubicBezTo>
                  <a:pt x="536" y="360"/>
                  <a:pt x="548" y="321"/>
                  <a:pt x="580" y="273"/>
                </a:cubicBezTo>
                <a:cubicBezTo>
                  <a:pt x="612" y="225"/>
                  <a:pt x="662" y="158"/>
                  <a:pt x="709" y="116"/>
                </a:cubicBezTo>
                <a:cubicBezTo>
                  <a:pt x="755" y="74"/>
                  <a:pt x="812" y="39"/>
                  <a:pt x="860" y="20"/>
                </a:cubicBezTo>
                <a:cubicBezTo>
                  <a:pt x="907" y="1"/>
                  <a:pt x="955" y="0"/>
                  <a:pt x="997" y="4"/>
                </a:cubicBezTo>
                <a:cubicBezTo>
                  <a:pt x="1039" y="8"/>
                  <a:pt x="1079" y="25"/>
                  <a:pt x="1113" y="44"/>
                </a:cubicBezTo>
                <a:cubicBezTo>
                  <a:pt x="1146" y="63"/>
                  <a:pt x="1164" y="80"/>
                  <a:pt x="1200" y="119"/>
                </a:cubicBezTo>
                <a:cubicBezTo>
                  <a:pt x="1237" y="158"/>
                  <a:pt x="1292" y="219"/>
                  <a:pt x="1333" y="279"/>
                </a:cubicBezTo>
                <a:cubicBezTo>
                  <a:pt x="1374" y="339"/>
                  <a:pt x="1405" y="403"/>
                  <a:pt x="1443" y="480"/>
                </a:cubicBezTo>
                <a:cubicBezTo>
                  <a:pt x="1481" y="558"/>
                  <a:pt x="1523" y="658"/>
                  <a:pt x="1556" y="739"/>
                </a:cubicBezTo>
                <a:cubicBezTo>
                  <a:pt x="1589" y="820"/>
                  <a:pt x="1612" y="892"/>
                  <a:pt x="1639" y="965"/>
                </a:cubicBezTo>
                <a:cubicBezTo>
                  <a:pt x="1667" y="1038"/>
                  <a:pt x="1698" y="1109"/>
                  <a:pt x="1725" y="1179"/>
                </a:cubicBezTo>
                <a:cubicBezTo>
                  <a:pt x="1751" y="1250"/>
                  <a:pt x="1763" y="1311"/>
                  <a:pt x="1800" y="1388"/>
                </a:cubicBezTo>
                <a:cubicBezTo>
                  <a:pt x="1838" y="1465"/>
                  <a:pt x="1890" y="1570"/>
                  <a:pt x="1949" y="1645"/>
                </a:cubicBezTo>
                <a:cubicBezTo>
                  <a:pt x="1981" y="1708"/>
                  <a:pt x="2083" y="1784"/>
                  <a:pt x="2155" y="1837"/>
                </a:cubicBezTo>
                <a:cubicBezTo>
                  <a:pt x="2235" y="1886"/>
                  <a:pt x="2267" y="1906"/>
                  <a:pt x="2428" y="1934"/>
                </a:cubicBezTo>
                <a:cubicBezTo>
                  <a:pt x="2589" y="1962"/>
                  <a:pt x="2780" y="1983"/>
                  <a:pt x="3118" y="2006"/>
                </a:cubicBezTo>
                <a:cubicBezTo>
                  <a:pt x="3456" y="2029"/>
                  <a:pt x="4178" y="2058"/>
                  <a:pt x="4457" y="2072"/>
                </a:cubicBezTo>
              </a:path>
            </a:pathLst>
          </a:custGeom>
          <a:noFill/>
          <a:ln w="25400" cap="flat" cmpd="sng">
            <a:solidFill>
              <a:schemeClr val="hlink"/>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2015245" name="Line 13"/>
          <p:cNvSpPr>
            <a:spLocks noChangeShapeType="1"/>
          </p:cNvSpPr>
          <p:nvPr/>
        </p:nvSpPr>
        <p:spPr bwMode="auto">
          <a:xfrm>
            <a:off x="2600326" y="1552575"/>
            <a:ext cx="7058025" cy="3600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2015246" name="Rectangle 14"/>
          <p:cNvSpPr>
            <a:spLocks noChangeArrowheads="1"/>
          </p:cNvSpPr>
          <p:nvPr/>
        </p:nvSpPr>
        <p:spPr bwMode="auto">
          <a:xfrm>
            <a:off x="5332903" y="972144"/>
            <a:ext cx="1545466" cy="805605"/>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pitchFamily="2" charset="2"/>
              <a:buNone/>
            </a:pPr>
            <a:r>
              <a:rPr lang="en-US" i="1" dirty="0"/>
              <a:t>Expected a normal distribution</a:t>
            </a:r>
            <a:r>
              <a:rPr lang="is-IS" i="1" dirty="0"/>
              <a:t>…</a:t>
            </a:r>
            <a:endParaRPr lang="en-US" i="1" dirty="0"/>
          </a:p>
        </p:txBody>
      </p:sp>
      <p:sp>
        <p:nvSpPr>
          <p:cNvPr id="2015247" name="Rectangle 15"/>
          <p:cNvSpPr>
            <a:spLocks noChangeArrowheads="1"/>
          </p:cNvSpPr>
          <p:nvPr/>
        </p:nvSpPr>
        <p:spPr bwMode="auto">
          <a:xfrm>
            <a:off x="7404100" y="1209675"/>
            <a:ext cx="1511300" cy="570156"/>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5000"/>
              </a:lnSpc>
              <a:spcBef>
                <a:spcPct val="50000"/>
              </a:spcBef>
              <a:buClr>
                <a:srgbClr val="CC3300"/>
              </a:buClr>
              <a:buSzPct val="125000"/>
              <a:buFont typeface="Wingdings" pitchFamily="2" charset="2"/>
              <a:buNone/>
            </a:pPr>
            <a:r>
              <a:rPr lang="en-US" i="1"/>
              <a:t>Skewed optimistically</a:t>
            </a:r>
          </a:p>
        </p:txBody>
      </p:sp>
      <p:sp>
        <p:nvSpPr>
          <p:cNvPr id="2015248" name="Rectangle 16"/>
          <p:cNvSpPr>
            <a:spLocks noChangeArrowheads="1"/>
          </p:cNvSpPr>
          <p:nvPr/>
        </p:nvSpPr>
        <p:spPr bwMode="auto">
          <a:xfrm>
            <a:off x="3243277" y="1209675"/>
            <a:ext cx="1806575" cy="570156"/>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5000"/>
              </a:lnSpc>
              <a:spcBef>
                <a:spcPct val="50000"/>
              </a:spcBef>
              <a:buClr>
                <a:srgbClr val="CC3300"/>
              </a:buClr>
              <a:buSzPct val="125000"/>
              <a:buFont typeface="Wingdings" pitchFamily="2" charset="2"/>
              <a:buNone/>
            </a:pPr>
            <a:r>
              <a:rPr lang="en-US" i="1"/>
              <a:t>Skewed pessimistically</a:t>
            </a:r>
          </a:p>
        </p:txBody>
      </p:sp>
      <p:sp>
        <p:nvSpPr>
          <p:cNvPr id="2015249" name="Rectangle 17"/>
          <p:cNvSpPr>
            <a:spLocks noChangeArrowheads="1"/>
          </p:cNvSpPr>
          <p:nvPr/>
        </p:nvSpPr>
        <p:spPr bwMode="auto">
          <a:xfrm>
            <a:off x="5370514" y="3051175"/>
            <a:ext cx="1346200" cy="570156"/>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5000"/>
              </a:lnSpc>
              <a:spcBef>
                <a:spcPct val="50000"/>
              </a:spcBef>
              <a:buClr>
                <a:srgbClr val="CC3300"/>
              </a:buClr>
              <a:buSzPct val="125000"/>
              <a:buFont typeface="Wingdings" pitchFamily="2" charset="2"/>
              <a:buNone/>
            </a:pPr>
            <a:r>
              <a:rPr lang="en-US" i="1"/>
              <a:t>Really</a:t>
            </a:r>
            <a:br>
              <a:rPr lang="en-US" i="1"/>
            </a:br>
            <a:r>
              <a:rPr lang="en-US" i="1"/>
              <a:t>pessimistic</a:t>
            </a:r>
          </a:p>
        </p:txBody>
      </p:sp>
      <p:sp>
        <p:nvSpPr>
          <p:cNvPr id="18" name="Rectangle 10"/>
          <p:cNvSpPr>
            <a:spLocks noChangeArrowheads="1"/>
          </p:cNvSpPr>
          <p:nvPr/>
        </p:nvSpPr>
        <p:spPr bwMode="auto">
          <a:xfrm>
            <a:off x="5969563" y="5330826"/>
            <a:ext cx="3032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dirty="0"/>
              <a:t>|</a:t>
            </a:r>
          </a:p>
        </p:txBody>
      </p:sp>
      <p:sp>
        <p:nvSpPr>
          <p:cNvPr id="19" name="Rectangle 10"/>
          <p:cNvSpPr>
            <a:spLocks noChangeArrowheads="1"/>
          </p:cNvSpPr>
          <p:nvPr/>
        </p:nvSpPr>
        <p:spPr bwMode="auto">
          <a:xfrm>
            <a:off x="4179370" y="5445125"/>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buClr>
                <a:srgbClr val="000000"/>
              </a:buClr>
              <a:buFontTx/>
              <a:buNone/>
            </a:pPr>
            <a:r>
              <a:rPr lang="en-US" sz="2000" i="1" dirty="0">
                <a:solidFill>
                  <a:srgbClr val="000000"/>
                </a:solidFill>
              </a:rPr>
              <a:t>3</a:t>
            </a:r>
          </a:p>
        </p:txBody>
      </p:sp>
      <p:sp>
        <p:nvSpPr>
          <p:cNvPr id="20" name="Rectangle 10"/>
          <p:cNvSpPr>
            <a:spLocks noChangeArrowheads="1"/>
          </p:cNvSpPr>
          <p:nvPr/>
        </p:nvSpPr>
        <p:spPr bwMode="auto">
          <a:xfrm>
            <a:off x="7727554" y="5450293"/>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buClr>
                <a:srgbClr val="000000"/>
              </a:buClr>
              <a:buFontTx/>
              <a:buNone/>
            </a:pPr>
            <a:r>
              <a:rPr lang="en-US" sz="2000" i="1" dirty="0">
                <a:solidFill>
                  <a:srgbClr val="000000"/>
                </a:solidFill>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15242"/>
                                        </p:tgtEl>
                                        <p:attrNameLst>
                                          <p:attrName>style.visibility</p:attrName>
                                        </p:attrNameLst>
                                      </p:cBhvr>
                                      <p:to>
                                        <p:strVal val="visible"/>
                                      </p:to>
                                    </p:set>
                                    <p:animEffect transition="in" filter="dissolve">
                                      <p:cBhvr>
                                        <p:cTn id="7" dur="500"/>
                                        <p:tgtEl>
                                          <p:spTgt spid="20152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15246"/>
                                        </p:tgtEl>
                                        <p:attrNameLst>
                                          <p:attrName>style.visibility</p:attrName>
                                        </p:attrNameLst>
                                      </p:cBhvr>
                                      <p:to>
                                        <p:strVal val="visible"/>
                                      </p:to>
                                    </p:set>
                                    <p:animEffect transition="in" filter="dissolve">
                                      <p:cBhvr>
                                        <p:cTn id="10" dur="500"/>
                                        <p:tgtEl>
                                          <p:spTgt spid="20152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15244"/>
                                        </p:tgtEl>
                                        <p:attrNameLst>
                                          <p:attrName>style.visibility</p:attrName>
                                        </p:attrNameLst>
                                      </p:cBhvr>
                                      <p:to>
                                        <p:strVal val="visible"/>
                                      </p:to>
                                    </p:set>
                                    <p:animEffect transition="in" filter="dissolve">
                                      <p:cBhvr>
                                        <p:cTn id="15" dur="500"/>
                                        <p:tgtEl>
                                          <p:spTgt spid="2015244"/>
                                        </p:tgtEl>
                                      </p:cBhvr>
                                    </p:animEffect>
                                  </p:childTnLst>
                                </p:cTn>
                              </p:par>
                              <p:par>
                                <p:cTn id="16" presetID="9" presetClass="entr" presetSubtype="0" fill="hold" nodeType="withEffect">
                                  <p:stCondLst>
                                    <p:cond delay="0"/>
                                  </p:stCondLst>
                                  <p:childTnLst>
                                    <p:set>
                                      <p:cBhvr>
                                        <p:cTn id="17" dur="1" fill="hold">
                                          <p:stCondLst>
                                            <p:cond delay="0"/>
                                          </p:stCondLst>
                                        </p:cTn>
                                        <p:tgtEl>
                                          <p:spTgt spid="2015247"/>
                                        </p:tgtEl>
                                        <p:attrNameLst>
                                          <p:attrName>style.visibility</p:attrName>
                                        </p:attrNameLst>
                                      </p:cBhvr>
                                      <p:to>
                                        <p:strVal val="visible"/>
                                      </p:to>
                                    </p:set>
                                    <p:animEffect transition="in" filter="dissolve">
                                      <p:cBhvr>
                                        <p:cTn id="18" dur="500"/>
                                        <p:tgtEl>
                                          <p:spTgt spid="2015247"/>
                                        </p:tgtEl>
                                      </p:cBhvr>
                                    </p:animEffect>
                                  </p:childTnLst>
                                </p:cTn>
                              </p:par>
                              <p:par>
                                <p:cTn id="19" presetID="9" presetClass="exit" presetSubtype="0" fill="hold" grpId="1" nodeType="withEffect">
                                  <p:stCondLst>
                                    <p:cond delay="0"/>
                                  </p:stCondLst>
                                  <p:childTnLst>
                                    <p:animEffect transition="out" filter="dissolve">
                                      <p:cBhvr>
                                        <p:cTn id="20" dur="500"/>
                                        <p:tgtEl>
                                          <p:spTgt spid="2015242"/>
                                        </p:tgtEl>
                                      </p:cBhvr>
                                    </p:animEffect>
                                    <p:set>
                                      <p:cBhvr>
                                        <p:cTn id="21" dur="1" fill="hold">
                                          <p:stCondLst>
                                            <p:cond delay="499"/>
                                          </p:stCondLst>
                                        </p:cTn>
                                        <p:tgtEl>
                                          <p:spTgt spid="2015242"/>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2015246"/>
                                        </p:tgtEl>
                                      </p:cBhvr>
                                    </p:animEffect>
                                    <p:set>
                                      <p:cBhvr>
                                        <p:cTn id="24" dur="1" fill="hold">
                                          <p:stCondLst>
                                            <p:cond delay="499"/>
                                          </p:stCondLst>
                                        </p:cTn>
                                        <p:tgtEl>
                                          <p:spTgt spid="201524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015243"/>
                                        </p:tgtEl>
                                        <p:attrNameLst>
                                          <p:attrName>style.visibility</p:attrName>
                                        </p:attrNameLst>
                                      </p:cBhvr>
                                      <p:to>
                                        <p:strVal val="visible"/>
                                      </p:to>
                                    </p:set>
                                    <p:animEffect transition="in" filter="dissolve">
                                      <p:cBhvr>
                                        <p:cTn id="29" dur="500"/>
                                        <p:tgtEl>
                                          <p:spTgt spid="2015243"/>
                                        </p:tgtEl>
                                      </p:cBhvr>
                                    </p:animEffect>
                                  </p:childTnLst>
                                </p:cTn>
                              </p:par>
                              <p:par>
                                <p:cTn id="30" presetID="9" presetClass="entr" presetSubtype="0" fill="hold" nodeType="withEffect">
                                  <p:stCondLst>
                                    <p:cond delay="0"/>
                                  </p:stCondLst>
                                  <p:childTnLst>
                                    <p:set>
                                      <p:cBhvr>
                                        <p:cTn id="31" dur="1" fill="hold">
                                          <p:stCondLst>
                                            <p:cond delay="0"/>
                                          </p:stCondLst>
                                        </p:cTn>
                                        <p:tgtEl>
                                          <p:spTgt spid="2015248"/>
                                        </p:tgtEl>
                                        <p:attrNameLst>
                                          <p:attrName>style.visibility</p:attrName>
                                        </p:attrNameLst>
                                      </p:cBhvr>
                                      <p:to>
                                        <p:strVal val="visible"/>
                                      </p:to>
                                    </p:set>
                                    <p:animEffect transition="in" filter="dissolve">
                                      <p:cBhvr>
                                        <p:cTn id="32" dur="500"/>
                                        <p:tgtEl>
                                          <p:spTgt spid="2015248"/>
                                        </p:tgtEl>
                                      </p:cBhvr>
                                    </p:animEffect>
                                  </p:childTnLst>
                                </p:cTn>
                              </p:par>
                              <p:par>
                                <p:cTn id="33" presetID="9" presetClass="exit" presetSubtype="0" fill="hold" grpId="1" nodeType="withEffect">
                                  <p:stCondLst>
                                    <p:cond delay="0"/>
                                  </p:stCondLst>
                                  <p:childTnLst>
                                    <p:animEffect transition="out" filter="dissolve">
                                      <p:cBhvr>
                                        <p:cTn id="34" dur="500"/>
                                        <p:tgtEl>
                                          <p:spTgt spid="2015244"/>
                                        </p:tgtEl>
                                      </p:cBhvr>
                                    </p:animEffect>
                                    <p:set>
                                      <p:cBhvr>
                                        <p:cTn id="35" dur="1" fill="hold">
                                          <p:stCondLst>
                                            <p:cond delay="499"/>
                                          </p:stCondLst>
                                        </p:cTn>
                                        <p:tgtEl>
                                          <p:spTgt spid="2015244"/>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2015247"/>
                                        </p:tgtEl>
                                      </p:cBhvr>
                                    </p:animEffect>
                                    <p:set>
                                      <p:cBhvr>
                                        <p:cTn id="38" dur="1" fill="hold">
                                          <p:stCondLst>
                                            <p:cond delay="499"/>
                                          </p:stCondLst>
                                        </p:cTn>
                                        <p:tgtEl>
                                          <p:spTgt spid="2015247"/>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15245"/>
                                        </p:tgtEl>
                                        <p:attrNameLst>
                                          <p:attrName>style.visibility</p:attrName>
                                        </p:attrNameLst>
                                      </p:cBhvr>
                                      <p:to>
                                        <p:strVal val="visible"/>
                                      </p:to>
                                    </p:set>
                                    <p:animEffect transition="in" filter="dissolve">
                                      <p:cBhvr>
                                        <p:cTn id="43" dur="500"/>
                                        <p:tgtEl>
                                          <p:spTgt spid="201524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015249"/>
                                        </p:tgtEl>
                                        <p:attrNameLst>
                                          <p:attrName>style.visibility</p:attrName>
                                        </p:attrNameLst>
                                      </p:cBhvr>
                                      <p:to>
                                        <p:strVal val="visible"/>
                                      </p:to>
                                    </p:set>
                                    <p:animEffect transition="in" filter="dissolve">
                                      <p:cBhvr>
                                        <p:cTn id="46" dur="500"/>
                                        <p:tgtEl>
                                          <p:spTgt spid="2015249"/>
                                        </p:tgtEl>
                                      </p:cBhvr>
                                    </p:animEffect>
                                  </p:childTnLst>
                                </p:cTn>
                              </p:par>
                              <p:par>
                                <p:cTn id="47" presetID="9" presetClass="exit" presetSubtype="0" fill="hold" grpId="1" nodeType="withEffect">
                                  <p:stCondLst>
                                    <p:cond delay="0"/>
                                  </p:stCondLst>
                                  <p:childTnLst>
                                    <p:animEffect transition="out" filter="dissolve">
                                      <p:cBhvr>
                                        <p:cTn id="48" dur="500"/>
                                        <p:tgtEl>
                                          <p:spTgt spid="2015243"/>
                                        </p:tgtEl>
                                      </p:cBhvr>
                                    </p:animEffect>
                                    <p:set>
                                      <p:cBhvr>
                                        <p:cTn id="49" dur="1" fill="hold">
                                          <p:stCondLst>
                                            <p:cond delay="499"/>
                                          </p:stCondLst>
                                        </p:cTn>
                                        <p:tgtEl>
                                          <p:spTgt spid="2015243"/>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500"/>
                                        <p:tgtEl>
                                          <p:spTgt spid="2015248"/>
                                        </p:tgtEl>
                                      </p:cBhvr>
                                    </p:animEffect>
                                    <p:set>
                                      <p:cBhvr>
                                        <p:cTn id="52" dur="1" fill="hold">
                                          <p:stCondLst>
                                            <p:cond delay="499"/>
                                          </p:stCondLst>
                                        </p:cTn>
                                        <p:tgtEl>
                                          <p:spTgt spid="2015248"/>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xit" presetSubtype="0" fill="hold" grpId="1" nodeType="clickEffect">
                                  <p:stCondLst>
                                    <p:cond delay="0"/>
                                  </p:stCondLst>
                                  <p:childTnLst>
                                    <p:animEffect transition="out" filter="dissolve">
                                      <p:cBhvr>
                                        <p:cTn id="56" dur="500"/>
                                        <p:tgtEl>
                                          <p:spTgt spid="2015245"/>
                                        </p:tgtEl>
                                      </p:cBhvr>
                                    </p:animEffect>
                                    <p:set>
                                      <p:cBhvr>
                                        <p:cTn id="57" dur="1" fill="hold">
                                          <p:stCondLst>
                                            <p:cond delay="499"/>
                                          </p:stCondLst>
                                        </p:cTn>
                                        <p:tgtEl>
                                          <p:spTgt spid="2015245"/>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2015249"/>
                                        </p:tgtEl>
                                      </p:cBhvr>
                                    </p:animEffect>
                                    <p:set>
                                      <p:cBhvr>
                                        <p:cTn id="60" dur="1" fill="hold">
                                          <p:stCondLst>
                                            <p:cond delay="499"/>
                                          </p:stCondLst>
                                        </p:cTn>
                                        <p:tgtEl>
                                          <p:spTgt spid="20152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5242" grpId="0" animBg="1"/>
      <p:bldP spid="2015242" grpId="1" animBg="1"/>
      <p:bldP spid="2015243" grpId="0" animBg="1"/>
      <p:bldP spid="2015243" grpId="1" animBg="1"/>
      <p:bldP spid="2015244" grpId="0" animBg="1"/>
      <p:bldP spid="2015244" grpId="1" animBg="1"/>
      <p:bldP spid="2015245" grpId="0" animBg="1"/>
      <p:bldP spid="2015245" grpId="1" animBg="1"/>
      <p:bldP spid="2015246" grpId="0" animBg="1"/>
      <p:bldP spid="2015248" grpId="0" animBg="1"/>
      <p:bldP spid="2015249" grpId="0" animBg="1"/>
      <p:bldP spid="2015249" grpId="1"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76E9A-301C-B14D-AF48-56B601A9ED75}"/>
              </a:ext>
            </a:extLst>
          </p:cNvPr>
          <p:cNvSpPr>
            <a:spLocks noGrp="1"/>
          </p:cNvSpPr>
          <p:nvPr>
            <p:ph type="title"/>
          </p:nvPr>
        </p:nvSpPr>
        <p:spPr/>
        <p:txBody>
          <a:bodyPr/>
          <a:lstStyle/>
          <a:p>
            <a:r>
              <a:rPr lang="en-US" dirty="0">
                <a:latin typeface="Arial" panose="020B0604020202020204" pitchFamily="34" charset="0"/>
              </a:rPr>
              <a:t>Motivation &amp; Measurement</a:t>
            </a:r>
          </a:p>
        </p:txBody>
      </p:sp>
      <p:sp>
        <p:nvSpPr>
          <p:cNvPr id="8" name="Text Box 18">
            <a:extLst>
              <a:ext uri="{FF2B5EF4-FFF2-40B4-BE49-F238E27FC236}">
                <a16:creationId xmlns:a16="http://schemas.microsoft.com/office/drawing/2014/main" id="{B98DD1A7-595F-8A41-849D-1974D1C1401E}"/>
              </a:ext>
            </a:extLst>
          </p:cNvPr>
          <p:cNvSpPr txBox="1">
            <a:spLocks noChangeArrowheads="1"/>
          </p:cNvSpPr>
          <p:nvPr/>
        </p:nvSpPr>
        <p:spPr bwMode="auto">
          <a:xfrm>
            <a:off x="1112172" y="2179430"/>
            <a:ext cx="4983827" cy="4228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Assessment points:</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Inappropriate performer or process measures?</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Internal rather than customer focus?</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Measures of tasks vs. outcomes?</a:t>
            </a:r>
            <a:br>
              <a:rPr lang="en-US" sz="2400" dirty="0">
                <a:solidFill>
                  <a:srgbClr val="000000"/>
                </a:solidFill>
                <a:cs typeface="ＭＳ Ｐゴシック" charset="0"/>
              </a:rPr>
            </a:br>
            <a:r>
              <a:rPr lang="en-US" sz="2400" dirty="0">
                <a:solidFill>
                  <a:srgbClr val="000000"/>
                </a:solidFill>
                <a:cs typeface="ＭＳ Ｐゴシック" charset="0"/>
              </a:rPr>
              <a:t>(e.g., piecework)</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Simple measures that are easy to game vs. metrics (algorithms) that are hard to game?</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Rewards that work against the process? ("Perverse incentives")</a:t>
            </a:r>
          </a:p>
        </p:txBody>
      </p:sp>
      <p:sp>
        <p:nvSpPr>
          <p:cNvPr id="19" name="Rectangle 16">
            <a:extLst>
              <a:ext uri="{FF2B5EF4-FFF2-40B4-BE49-F238E27FC236}">
                <a16:creationId xmlns:a16="http://schemas.microsoft.com/office/drawing/2014/main" id="{BE648334-93BC-B648-8AB0-89A9155BFFF5}"/>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20" name="Rectangle 17">
            <a:extLst>
              <a:ext uri="{FF2B5EF4-FFF2-40B4-BE49-F238E27FC236}">
                <a16:creationId xmlns:a16="http://schemas.microsoft.com/office/drawing/2014/main" id="{D577BCB9-E005-8240-B50C-033E7A38B48C}"/>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21" name="Rectangle 18">
            <a:extLst>
              <a:ext uri="{FF2B5EF4-FFF2-40B4-BE49-F238E27FC236}">
                <a16:creationId xmlns:a16="http://schemas.microsoft.com/office/drawing/2014/main" id="{0A6A3453-7335-F34E-A493-66E1C7CA615B}"/>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22" name="Rectangle 19">
            <a:extLst>
              <a:ext uri="{FF2B5EF4-FFF2-40B4-BE49-F238E27FC236}">
                <a16:creationId xmlns:a16="http://schemas.microsoft.com/office/drawing/2014/main" id="{A0FD4EFB-55ED-424F-BF88-1A58BFC5922E}"/>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23" name="Rectangle 20">
            <a:extLst>
              <a:ext uri="{FF2B5EF4-FFF2-40B4-BE49-F238E27FC236}">
                <a16:creationId xmlns:a16="http://schemas.microsoft.com/office/drawing/2014/main" id="{1D54CE1C-C90F-0943-953D-B96D5BDA5BA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24" name="Rectangle 21">
            <a:extLst>
              <a:ext uri="{FF2B5EF4-FFF2-40B4-BE49-F238E27FC236}">
                <a16:creationId xmlns:a16="http://schemas.microsoft.com/office/drawing/2014/main" id="{AE5B8F9E-87CD-694C-97C2-B3B67ACE7C78}"/>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25" name="Rounded Rectangle 24">
            <a:extLst>
              <a:ext uri="{FF2B5EF4-FFF2-40B4-BE49-F238E27FC236}">
                <a16:creationId xmlns:a16="http://schemas.microsoft.com/office/drawing/2014/main" id="{7E0D4D05-BA1E-1148-8ED6-643A6F2BD1B4}"/>
              </a:ext>
            </a:extLst>
          </p:cNvPr>
          <p:cNvSpPr/>
          <p:nvPr/>
        </p:nvSpPr>
        <p:spPr>
          <a:xfrm>
            <a:off x="3952671"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Box 18">
            <a:extLst>
              <a:ext uri="{FF2B5EF4-FFF2-40B4-BE49-F238E27FC236}">
                <a16:creationId xmlns:a16="http://schemas.microsoft.com/office/drawing/2014/main" id="{D520C8C1-7320-A94D-93AE-6E20FB3D9B56}"/>
              </a:ext>
            </a:extLst>
          </p:cNvPr>
          <p:cNvSpPr txBox="1">
            <a:spLocks noChangeArrowheads="1"/>
          </p:cNvSpPr>
          <p:nvPr/>
        </p:nvSpPr>
        <p:spPr bwMode="auto">
          <a:xfrm>
            <a:off x="6094242" y="2380876"/>
            <a:ext cx="5778444" cy="4287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Example:</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indent="-274638" defTabSz="914400" eaLnBrk="0" fontAlgn="base" hangingPunct="0">
              <a:lnSpc>
                <a:spcPct val="80000"/>
              </a:lnSpc>
              <a:spcBef>
                <a:spcPct val="32000"/>
              </a:spcBef>
              <a:spcAft>
                <a:spcPct val="0"/>
              </a:spcAft>
              <a:buClr>
                <a:schemeClr val="tx1"/>
              </a:buClr>
              <a:buFontTx/>
              <a:buChar char="•"/>
              <a:defRPr/>
            </a:pPr>
            <a:r>
              <a:rPr lang="en-CA" sz="2400" dirty="0">
                <a:solidFill>
                  <a:srgbClr val="000000"/>
                </a:solidFill>
              </a:rPr>
              <a:t>A major telephone company invested hugely in reengineering Customer Service “processes” to enable CSRs to up-sell and cross-sell, but left performance measures based on call time in place. The result – total failure.</a:t>
            </a:r>
            <a:endParaRPr lang="en-US" sz="2400" dirty="0">
              <a:solidFill>
                <a:srgbClr val="000000"/>
              </a:solidFill>
            </a:endParaRPr>
          </a:p>
          <a:p>
            <a:pPr marL="0" indent="0" defTabSz="914400" eaLnBrk="0" fontAlgn="base" hangingPunct="0">
              <a:lnSpc>
                <a:spcPct val="80000"/>
              </a:lnSpc>
              <a:spcBef>
                <a:spcPct val="32000"/>
              </a:spcBef>
              <a:spcAft>
                <a:spcPct val="0"/>
              </a:spcAft>
              <a:buClr>
                <a:schemeClr val="tx1"/>
              </a:buClr>
              <a:defRPr/>
            </a:pPr>
            <a:r>
              <a:rPr lang="en-CA" sz="2400" dirty="0">
                <a:solidFill>
                  <a:srgbClr val="000000"/>
                </a:solidFill>
              </a:rPr>
              <a:t>A quote:</a:t>
            </a:r>
            <a:endParaRPr lang="en-US" sz="2400" dirty="0">
              <a:solidFill>
                <a:srgbClr val="000000"/>
              </a:solidFill>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"We reward our Quality Assurance people on the number of defects they discover. Naturally, they find a LOT of defects, and in some cases actually introduce them!"</a:t>
            </a:r>
          </a:p>
        </p:txBody>
      </p:sp>
      <p:pic>
        <p:nvPicPr>
          <p:cNvPr id="5" name="Picture 4">
            <a:extLst>
              <a:ext uri="{FF2B5EF4-FFF2-40B4-BE49-F238E27FC236}">
                <a16:creationId xmlns:a16="http://schemas.microsoft.com/office/drawing/2014/main" id="{C232E0BF-CCF9-0A47-A3C3-9E90A602CD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40815" y="87923"/>
            <a:ext cx="1677239" cy="2677592"/>
          </a:xfrm>
          <a:prstGeom prst="rect">
            <a:avLst/>
          </a:prstGeom>
        </p:spPr>
      </p:pic>
    </p:spTree>
    <p:extLst>
      <p:ext uri="{BB962C8B-B14F-4D97-AF65-F5344CB8AC3E}">
        <p14:creationId xmlns:p14="http://schemas.microsoft.com/office/powerpoint/2010/main" val="40728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dissolv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dissolve">
                                      <p:cBhvr>
                                        <p:cTn id="15" dur="500"/>
                                        <p:tgtEl>
                                          <p:spTgt spid="1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76E9A-301C-B14D-AF48-56B601A9ED75}"/>
              </a:ext>
            </a:extLst>
          </p:cNvPr>
          <p:cNvSpPr>
            <a:spLocks noGrp="1"/>
          </p:cNvSpPr>
          <p:nvPr>
            <p:ph type="title"/>
          </p:nvPr>
        </p:nvSpPr>
        <p:spPr/>
        <p:txBody>
          <a:bodyPr/>
          <a:lstStyle/>
          <a:p>
            <a:r>
              <a:rPr lang="en-US" dirty="0">
                <a:latin typeface="Arial" panose="020B0604020202020204" pitchFamily="34" charset="0"/>
              </a:rPr>
              <a:t>Human Resources &amp; Organisation</a:t>
            </a:r>
          </a:p>
        </p:txBody>
      </p:sp>
      <p:sp>
        <p:nvSpPr>
          <p:cNvPr id="8" name="Text Box 18">
            <a:extLst>
              <a:ext uri="{FF2B5EF4-FFF2-40B4-BE49-F238E27FC236}">
                <a16:creationId xmlns:a16="http://schemas.microsoft.com/office/drawing/2014/main" id="{B98DD1A7-595F-8A41-849D-1974D1C1401E}"/>
              </a:ext>
            </a:extLst>
          </p:cNvPr>
          <p:cNvSpPr txBox="1">
            <a:spLocks noChangeArrowheads="1"/>
          </p:cNvSpPr>
          <p:nvPr/>
        </p:nvSpPr>
        <p:spPr bwMode="auto">
          <a:xfrm>
            <a:off x="1112173" y="2179430"/>
            <a:ext cx="4982070" cy="3342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Assessment points:</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Mismatches between </a:t>
            </a:r>
            <a:br>
              <a:rPr lang="en-US" sz="2400" dirty="0">
                <a:solidFill>
                  <a:srgbClr val="000000"/>
                </a:solidFill>
                <a:cs typeface="ＭＳ Ｐゴシック" charset="0"/>
              </a:rPr>
            </a:br>
            <a:r>
              <a:rPr lang="en-US" sz="2400" dirty="0">
                <a:solidFill>
                  <a:srgbClr val="000000"/>
                </a:solidFill>
                <a:cs typeface="ＭＳ Ｐゴシック" charset="0"/>
              </a:rPr>
              <a:t>task value and performer?</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Too little empowerment?</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Fragmented jobs / roles?</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Recruiting for past needs?</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Roles needed to hold the process together – Expediter, Co-</a:t>
            </a:r>
            <a:r>
              <a:rPr lang="en-US" sz="2400" dirty="0" err="1">
                <a:solidFill>
                  <a:srgbClr val="000000"/>
                </a:solidFill>
                <a:cs typeface="ＭＳ Ｐゴシック" charset="0"/>
              </a:rPr>
              <a:t>ordinator</a:t>
            </a:r>
            <a:r>
              <a:rPr lang="en-US" sz="2400" dirty="0">
                <a:solidFill>
                  <a:srgbClr val="000000"/>
                </a:solidFill>
                <a:cs typeface="ＭＳ Ｐゴシック" charset="0"/>
              </a:rPr>
              <a:t>, Traffic Manager, …</a:t>
            </a:r>
          </a:p>
        </p:txBody>
      </p:sp>
      <p:sp>
        <p:nvSpPr>
          <p:cNvPr id="19" name="Rectangle 16">
            <a:extLst>
              <a:ext uri="{FF2B5EF4-FFF2-40B4-BE49-F238E27FC236}">
                <a16:creationId xmlns:a16="http://schemas.microsoft.com/office/drawing/2014/main" id="{BE648334-93BC-B648-8AB0-89A9155BFFF5}"/>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20" name="Rectangle 17">
            <a:extLst>
              <a:ext uri="{FF2B5EF4-FFF2-40B4-BE49-F238E27FC236}">
                <a16:creationId xmlns:a16="http://schemas.microsoft.com/office/drawing/2014/main" id="{D577BCB9-E005-8240-B50C-033E7A38B48C}"/>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21" name="Rectangle 18">
            <a:extLst>
              <a:ext uri="{FF2B5EF4-FFF2-40B4-BE49-F238E27FC236}">
                <a16:creationId xmlns:a16="http://schemas.microsoft.com/office/drawing/2014/main" id="{0A6A3453-7335-F34E-A493-66E1C7CA615B}"/>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22" name="Rectangle 19">
            <a:extLst>
              <a:ext uri="{FF2B5EF4-FFF2-40B4-BE49-F238E27FC236}">
                <a16:creationId xmlns:a16="http://schemas.microsoft.com/office/drawing/2014/main" id="{A0FD4EFB-55ED-424F-BF88-1A58BFC5922E}"/>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23" name="Rectangle 20">
            <a:extLst>
              <a:ext uri="{FF2B5EF4-FFF2-40B4-BE49-F238E27FC236}">
                <a16:creationId xmlns:a16="http://schemas.microsoft.com/office/drawing/2014/main" id="{1D54CE1C-C90F-0943-953D-B96D5BDA5BA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24" name="Rectangle 21">
            <a:extLst>
              <a:ext uri="{FF2B5EF4-FFF2-40B4-BE49-F238E27FC236}">
                <a16:creationId xmlns:a16="http://schemas.microsoft.com/office/drawing/2014/main" id="{AE5B8F9E-87CD-694C-97C2-B3B67ACE7C78}"/>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25" name="Rounded Rectangle 24">
            <a:extLst>
              <a:ext uri="{FF2B5EF4-FFF2-40B4-BE49-F238E27FC236}">
                <a16:creationId xmlns:a16="http://schemas.microsoft.com/office/drawing/2014/main" id="{7E0D4D05-BA1E-1148-8ED6-643A6F2BD1B4}"/>
              </a:ext>
            </a:extLst>
          </p:cNvPr>
          <p:cNvSpPr/>
          <p:nvPr/>
        </p:nvSpPr>
        <p:spPr>
          <a:xfrm>
            <a:off x="5397601"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Box 18">
            <a:extLst>
              <a:ext uri="{FF2B5EF4-FFF2-40B4-BE49-F238E27FC236}">
                <a16:creationId xmlns:a16="http://schemas.microsoft.com/office/drawing/2014/main" id="{39DA0355-5E4F-1A44-8205-A880206BF8BB}"/>
              </a:ext>
            </a:extLst>
          </p:cNvPr>
          <p:cNvSpPr txBox="1">
            <a:spLocks noChangeArrowheads="1"/>
          </p:cNvSpPr>
          <p:nvPr/>
        </p:nvSpPr>
        <p:spPr bwMode="auto">
          <a:xfrm>
            <a:off x="6094243" y="2179430"/>
            <a:ext cx="5923586" cy="4701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Example:</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indent="-274638" defTabSz="914400" eaLnBrk="0" fontAlgn="base" hangingPunct="0">
              <a:lnSpc>
                <a:spcPct val="80000"/>
              </a:lnSpc>
              <a:spcBef>
                <a:spcPct val="32000"/>
              </a:spcBef>
              <a:spcAft>
                <a:spcPct val="0"/>
              </a:spcAft>
              <a:buClr>
                <a:schemeClr val="tx1"/>
              </a:buClr>
              <a:buFontTx/>
              <a:buChar char="•"/>
              <a:defRPr/>
            </a:pPr>
            <a:r>
              <a:rPr lang="en-CA" sz="2400" dirty="0">
                <a:solidFill>
                  <a:srgbClr val="000000"/>
                </a:solidFill>
              </a:rPr>
              <a:t>A laboratory underwent major cost cutting and laid off many administrative and clerical support workers. Highly paid, scarce scientists then spent ~55% of their time on administrative tasks – </a:t>
            </a:r>
            <a:br>
              <a:rPr lang="en-CA" sz="2400" dirty="0">
                <a:solidFill>
                  <a:srgbClr val="000000"/>
                </a:solidFill>
              </a:rPr>
            </a:br>
            <a:r>
              <a:rPr lang="en-CA" sz="2400" i="1" dirty="0">
                <a:solidFill>
                  <a:srgbClr val="000000"/>
                </a:solidFill>
              </a:rPr>
              <a:t>and they were not very good at them!</a:t>
            </a:r>
            <a:endParaRPr lang="en-US" sz="2400" i="1" dirty="0">
              <a:solidFill>
                <a:srgbClr val="000000"/>
              </a:solidFill>
            </a:endParaRPr>
          </a:p>
          <a:p>
            <a:pPr marL="0" indent="0" defTabSz="914400" eaLnBrk="0" fontAlgn="base" hangingPunct="0">
              <a:lnSpc>
                <a:spcPct val="80000"/>
              </a:lnSpc>
              <a:spcBef>
                <a:spcPct val="32000"/>
              </a:spcBef>
              <a:spcAft>
                <a:spcPct val="0"/>
              </a:spcAft>
              <a:buClr>
                <a:schemeClr val="tx1"/>
              </a:buClr>
              <a:defRPr/>
            </a:pPr>
            <a:r>
              <a:rPr lang="en-CA" sz="2400" dirty="0">
                <a:solidFill>
                  <a:srgbClr val="000000"/>
                </a:solidFill>
              </a:rPr>
              <a:t>A quote:</a:t>
            </a:r>
            <a:endParaRPr lang="en-US" sz="2400" dirty="0">
              <a:solidFill>
                <a:srgbClr val="000000"/>
              </a:solidFill>
            </a:endParaRP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rPr>
              <a:t>"Our complex, decentralised, granular organisation structure and role definitions lead to a fractured process where no one feels responsible for the whole."</a:t>
            </a:r>
          </a:p>
          <a:p>
            <a:pPr marL="274638" lvl="0" indent="-274638" defTabSz="914400" eaLnBrk="0" fontAlgn="base" hangingPunct="0">
              <a:lnSpc>
                <a:spcPct val="80000"/>
              </a:lnSpc>
              <a:spcBef>
                <a:spcPct val="32000"/>
              </a:spcBef>
              <a:spcAft>
                <a:spcPct val="0"/>
              </a:spcAft>
              <a:buClr>
                <a:schemeClr val="tx1"/>
              </a:buClr>
              <a:buFontTx/>
              <a:buChar char="•"/>
              <a:defRPr/>
            </a:pPr>
            <a:endParaRPr lang="en-US" sz="2400" dirty="0">
              <a:solidFill>
                <a:srgbClr val="000000"/>
              </a:solidFill>
              <a:cs typeface="ＭＳ Ｐゴシック" charset="0"/>
            </a:endParaRPr>
          </a:p>
        </p:txBody>
      </p:sp>
    </p:spTree>
    <p:extLst>
      <p:ext uri="{BB962C8B-B14F-4D97-AF65-F5344CB8AC3E}">
        <p14:creationId xmlns:p14="http://schemas.microsoft.com/office/powerpoint/2010/main" val="41624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dissolv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dissolve">
                                      <p:cBhvr>
                                        <p:cTn id="15" dur="500"/>
                                        <p:tgtEl>
                                          <p:spTgt spid="1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76E9A-301C-B14D-AF48-56B601A9ED75}"/>
              </a:ext>
            </a:extLst>
          </p:cNvPr>
          <p:cNvSpPr>
            <a:spLocks noGrp="1"/>
          </p:cNvSpPr>
          <p:nvPr>
            <p:ph type="title"/>
          </p:nvPr>
        </p:nvSpPr>
        <p:spPr/>
        <p:txBody>
          <a:bodyPr/>
          <a:lstStyle/>
          <a:p>
            <a:r>
              <a:rPr lang="en-US" dirty="0">
                <a:latin typeface="Arial" panose="020B0604020202020204" pitchFamily="34" charset="0"/>
              </a:rPr>
              <a:t>Policies &amp; Rules</a:t>
            </a:r>
          </a:p>
        </p:txBody>
      </p:sp>
      <p:sp>
        <p:nvSpPr>
          <p:cNvPr id="8" name="Text Box 18">
            <a:extLst>
              <a:ext uri="{FF2B5EF4-FFF2-40B4-BE49-F238E27FC236}">
                <a16:creationId xmlns:a16="http://schemas.microsoft.com/office/drawing/2014/main" id="{B98DD1A7-595F-8A41-849D-1974D1C1401E}"/>
              </a:ext>
            </a:extLst>
          </p:cNvPr>
          <p:cNvSpPr txBox="1">
            <a:spLocks noChangeArrowheads="1"/>
          </p:cNvSpPr>
          <p:nvPr/>
        </p:nvSpPr>
        <p:spPr bwMode="auto">
          <a:xfrm>
            <a:off x="1112173" y="2179430"/>
            <a:ext cx="4586878" cy="3342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Assessment points:</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Out-of-date policies or numerical limits?</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Excessive review, inform, or approval steps?</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Inconsistent or conflicting policies</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“Anecdotal” policies </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Misinterpreted regulations</a:t>
            </a:r>
          </a:p>
        </p:txBody>
      </p:sp>
      <p:sp>
        <p:nvSpPr>
          <p:cNvPr id="19" name="Rectangle 16">
            <a:extLst>
              <a:ext uri="{FF2B5EF4-FFF2-40B4-BE49-F238E27FC236}">
                <a16:creationId xmlns:a16="http://schemas.microsoft.com/office/drawing/2014/main" id="{BE648334-93BC-B648-8AB0-89A9155BFFF5}"/>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20" name="Rectangle 17">
            <a:extLst>
              <a:ext uri="{FF2B5EF4-FFF2-40B4-BE49-F238E27FC236}">
                <a16:creationId xmlns:a16="http://schemas.microsoft.com/office/drawing/2014/main" id="{D577BCB9-E005-8240-B50C-033E7A38B48C}"/>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21" name="Rectangle 18">
            <a:extLst>
              <a:ext uri="{FF2B5EF4-FFF2-40B4-BE49-F238E27FC236}">
                <a16:creationId xmlns:a16="http://schemas.microsoft.com/office/drawing/2014/main" id="{0A6A3453-7335-F34E-A493-66E1C7CA615B}"/>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22" name="Rectangle 19">
            <a:extLst>
              <a:ext uri="{FF2B5EF4-FFF2-40B4-BE49-F238E27FC236}">
                <a16:creationId xmlns:a16="http://schemas.microsoft.com/office/drawing/2014/main" id="{A0FD4EFB-55ED-424F-BF88-1A58BFC5922E}"/>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23" name="Rectangle 20">
            <a:extLst>
              <a:ext uri="{FF2B5EF4-FFF2-40B4-BE49-F238E27FC236}">
                <a16:creationId xmlns:a16="http://schemas.microsoft.com/office/drawing/2014/main" id="{1D54CE1C-C90F-0943-953D-B96D5BDA5BA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24" name="Rectangle 21">
            <a:extLst>
              <a:ext uri="{FF2B5EF4-FFF2-40B4-BE49-F238E27FC236}">
                <a16:creationId xmlns:a16="http://schemas.microsoft.com/office/drawing/2014/main" id="{AE5B8F9E-87CD-694C-97C2-B3B67ACE7C78}"/>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25" name="Rounded Rectangle 24">
            <a:extLst>
              <a:ext uri="{FF2B5EF4-FFF2-40B4-BE49-F238E27FC236}">
                <a16:creationId xmlns:a16="http://schemas.microsoft.com/office/drawing/2014/main" id="{7E0D4D05-BA1E-1148-8ED6-643A6F2BD1B4}"/>
              </a:ext>
            </a:extLst>
          </p:cNvPr>
          <p:cNvSpPr/>
          <p:nvPr/>
        </p:nvSpPr>
        <p:spPr>
          <a:xfrm>
            <a:off x="6829883"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Box 18">
            <a:extLst>
              <a:ext uri="{FF2B5EF4-FFF2-40B4-BE49-F238E27FC236}">
                <a16:creationId xmlns:a16="http://schemas.microsoft.com/office/drawing/2014/main" id="{C8036B19-867E-6D4A-8FD4-F8D1FE7E9F04}"/>
              </a:ext>
            </a:extLst>
          </p:cNvPr>
          <p:cNvSpPr txBox="1">
            <a:spLocks noChangeArrowheads="1"/>
          </p:cNvSpPr>
          <p:nvPr/>
        </p:nvSpPr>
        <p:spPr bwMode="auto">
          <a:xfrm>
            <a:off x="6094242" y="2179430"/>
            <a:ext cx="5514662" cy="36969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Example:</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indent="-274638" defTabSz="914400" eaLnBrk="0" fontAlgn="base" hangingPunct="0">
              <a:lnSpc>
                <a:spcPct val="80000"/>
              </a:lnSpc>
              <a:spcBef>
                <a:spcPct val="32000"/>
              </a:spcBef>
              <a:spcAft>
                <a:spcPct val="0"/>
              </a:spcAft>
              <a:buClr>
                <a:schemeClr val="tx1"/>
              </a:buClr>
              <a:buFontTx/>
              <a:buChar char="•"/>
              <a:defRPr/>
            </a:pPr>
            <a:r>
              <a:rPr lang="en-CA" sz="2400" dirty="0">
                <a:solidFill>
                  <a:srgbClr val="000000"/>
                </a:solidFill>
              </a:rPr>
              <a:t>For any policy change, a Property and Casualty Insurer required a document be signed at a broker</a:t>
            </a:r>
            <a:r>
              <a:rPr lang="uk-UA" sz="2400" dirty="0">
                <a:solidFill>
                  <a:srgbClr val="000000"/>
                </a:solidFill>
              </a:rPr>
              <a:t>'</a:t>
            </a:r>
            <a:r>
              <a:rPr lang="en-US" sz="2400" dirty="0">
                <a:solidFill>
                  <a:srgbClr val="000000"/>
                </a:solidFill>
              </a:rPr>
              <a:t>s</a:t>
            </a:r>
            <a:r>
              <a:rPr lang="en-CA" sz="2400" dirty="0">
                <a:solidFill>
                  <a:srgbClr val="000000"/>
                </a:solidFill>
              </a:rPr>
              <a:t> office and sent to their centralised Signature Verification Unit. This was of dubious value and is now a major bottleneck for a global company. </a:t>
            </a:r>
            <a:endParaRPr lang="en-US" sz="2400" dirty="0">
              <a:solidFill>
                <a:srgbClr val="000000"/>
              </a:solidFill>
            </a:endParaRPr>
          </a:p>
          <a:p>
            <a:pPr marL="0" indent="0" defTabSz="914400" eaLnBrk="0" fontAlgn="base" hangingPunct="0">
              <a:lnSpc>
                <a:spcPct val="80000"/>
              </a:lnSpc>
              <a:spcBef>
                <a:spcPct val="32000"/>
              </a:spcBef>
              <a:spcAft>
                <a:spcPct val="0"/>
              </a:spcAft>
              <a:buClr>
                <a:schemeClr val="tx1"/>
              </a:buClr>
              <a:defRPr/>
            </a:pPr>
            <a:r>
              <a:rPr lang="en-CA" sz="2400" dirty="0">
                <a:solidFill>
                  <a:srgbClr val="000000"/>
                </a:solidFill>
              </a:rPr>
              <a:t>A quote:</a:t>
            </a:r>
            <a:endParaRPr lang="en-US" sz="2400" dirty="0">
              <a:solidFill>
                <a:srgbClr val="000000"/>
              </a:solidFill>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"All these 'wet signatures' may be a cultural need, not a legal need."</a:t>
            </a:r>
          </a:p>
        </p:txBody>
      </p:sp>
    </p:spTree>
    <p:extLst>
      <p:ext uri="{BB962C8B-B14F-4D97-AF65-F5344CB8AC3E}">
        <p14:creationId xmlns:p14="http://schemas.microsoft.com/office/powerpoint/2010/main" val="299929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dissolv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dissolve">
                                      <p:cBhvr>
                                        <p:cTn id="15" dur="500"/>
                                        <p:tgtEl>
                                          <p:spTgt spid="1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76E9A-301C-B14D-AF48-56B601A9ED75}"/>
              </a:ext>
            </a:extLst>
          </p:cNvPr>
          <p:cNvSpPr>
            <a:spLocks noGrp="1"/>
          </p:cNvSpPr>
          <p:nvPr>
            <p:ph type="title"/>
          </p:nvPr>
        </p:nvSpPr>
        <p:spPr/>
        <p:txBody>
          <a:bodyPr/>
          <a:lstStyle/>
          <a:p>
            <a:r>
              <a:rPr lang="en-US" dirty="0">
                <a:latin typeface="Arial" panose="020B0604020202020204" pitchFamily="34" charset="0"/>
              </a:rPr>
              <a:t>Facilities (or other)</a:t>
            </a:r>
          </a:p>
        </p:txBody>
      </p:sp>
      <p:sp>
        <p:nvSpPr>
          <p:cNvPr id="8" name="Text Box 18">
            <a:extLst>
              <a:ext uri="{FF2B5EF4-FFF2-40B4-BE49-F238E27FC236}">
                <a16:creationId xmlns:a16="http://schemas.microsoft.com/office/drawing/2014/main" id="{B98DD1A7-595F-8A41-849D-1974D1C1401E}"/>
              </a:ext>
            </a:extLst>
          </p:cNvPr>
          <p:cNvSpPr txBox="1">
            <a:spLocks noChangeArrowheads="1"/>
          </p:cNvSpPr>
          <p:nvPr/>
        </p:nvSpPr>
        <p:spPr bwMode="auto">
          <a:xfrm>
            <a:off x="1112173" y="2179430"/>
            <a:ext cx="4586878" cy="4051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Assessment points:</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Mismatch of work needs and facility?</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No support for teamwork? </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Layout that impedes flow of work, people, or materials?</a:t>
            </a: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Process design that </a:t>
            </a:r>
            <a:r>
              <a:rPr lang="en-US" sz="2400" dirty="0" err="1">
                <a:solidFill>
                  <a:srgbClr val="000000"/>
                </a:solidFill>
                <a:cs typeface="ＭＳ Ｐゴシック" charset="0"/>
              </a:rPr>
              <a:t>optimises</a:t>
            </a:r>
            <a:r>
              <a:rPr lang="en-US" sz="2400" dirty="0">
                <a:solidFill>
                  <a:srgbClr val="000000"/>
                </a:solidFill>
                <a:cs typeface="ＭＳ Ｐゴシック" charset="0"/>
              </a:rPr>
              <a:t> a facility, not the process?</a:t>
            </a:r>
          </a:p>
          <a:p>
            <a:pPr marL="274638"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"Facilities flow" that bears no relation to the "workflow?"</a:t>
            </a:r>
          </a:p>
          <a:p>
            <a:pPr marL="274638" lvl="0" indent="-274638" defTabSz="914400" eaLnBrk="0" fontAlgn="base" hangingPunct="0">
              <a:lnSpc>
                <a:spcPct val="80000"/>
              </a:lnSpc>
              <a:spcBef>
                <a:spcPct val="32000"/>
              </a:spcBef>
              <a:spcAft>
                <a:spcPct val="0"/>
              </a:spcAft>
              <a:buClr>
                <a:schemeClr val="tx1"/>
              </a:buClr>
              <a:buFontTx/>
              <a:buChar char="•"/>
              <a:defRPr/>
            </a:pPr>
            <a:endParaRPr lang="en-US" sz="2400" dirty="0">
              <a:solidFill>
                <a:srgbClr val="000000"/>
              </a:solidFill>
              <a:cs typeface="ＭＳ Ｐゴシック" charset="0"/>
            </a:endParaRPr>
          </a:p>
        </p:txBody>
      </p:sp>
      <p:sp>
        <p:nvSpPr>
          <p:cNvPr id="19" name="Rectangle 16">
            <a:extLst>
              <a:ext uri="{FF2B5EF4-FFF2-40B4-BE49-F238E27FC236}">
                <a16:creationId xmlns:a16="http://schemas.microsoft.com/office/drawing/2014/main" id="{BE648334-93BC-B648-8AB0-89A9155BFFF5}"/>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20" name="Rectangle 17">
            <a:extLst>
              <a:ext uri="{FF2B5EF4-FFF2-40B4-BE49-F238E27FC236}">
                <a16:creationId xmlns:a16="http://schemas.microsoft.com/office/drawing/2014/main" id="{D577BCB9-E005-8240-B50C-033E7A38B48C}"/>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21" name="Rectangle 18">
            <a:extLst>
              <a:ext uri="{FF2B5EF4-FFF2-40B4-BE49-F238E27FC236}">
                <a16:creationId xmlns:a16="http://schemas.microsoft.com/office/drawing/2014/main" id="{0A6A3453-7335-F34E-A493-66E1C7CA615B}"/>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22" name="Rectangle 19">
            <a:extLst>
              <a:ext uri="{FF2B5EF4-FFF2-40B4-BE49-F238E27FC236}">
                <a16:creationId xmlns:a16="http://schemas.microsoft.com/office/drawing/2014/main" id="{A0FD4EFB-55ED-424F-BF88-1A58BFC5922E}"/>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23" name="Rectangle 20">
            <a:extLst>
              <a:ext uri="{FF2B5EF4-FFF2-40B4-BE49-F238E27FC236}">
                <a16:creationId xmlns:a16="http://schemas.microsoft.com/office/drawing/2014/main" id="{1D54CE1C-C90F-0943-953D-B96D5BDA5BA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24" name="Rectangle 21">
            <a:extLst>
              <a:ext uri="{FF2B5EF4-FFF2-40B4-BE49-F238E27FC236}">
                <a16:creationId xmlns:a16="http://schemas.microsoft.com/office/drawing/2014/main" id="{AE5B8F9E-87CD-694C-97C2-B3B67ACE7C78}"/>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25" name="Rounded Rectangle 24">
            <a:extLst>
              <a:ext uri="{FF2B5EF4-FFF2-40B4-BE49-F238E27FC236}">
                <a16:creationId xmlns:a16="http://schemas.microsoft.com/office/drawing/2014/main" id="{7E0D4D05-BA1E-1148-8ED6-643A6F2BD1B4}"/>
              </a:ext>
            </a:extLst>
          </p:cNvPr>
          <p:cNvSpPr/>
          <p:nvPr/>
        </p:nvSpPr>
        <p:spPr>
          <a:xfrm>
            <a:off x="8275548"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Box 18">
            <a:extLst>
              <a:ext uri="{FF2B5EF4-FFF2-40B4-BE49-F238E27FC236}">
                <a16:creationId xmlns:a16="http://schemas.microsoft.com/office/drawing/2014/main" id="{B71B46D8-4FFA-B341-9DF1-6E0CD9BE1F10}"/>
              </a:ext>
            </a:extLst>
          </p:cNvPr>
          <p:cNvSpPr txBox="1">
            <a:spLocks noChangeArrowheads="1"/>
          </p:cNvSpPr>
          <p:nvPr/>
        </p:nvSpPr>
        <p:spPr bwMode="auto">
          <a:xfrm>
            <a:off x="6094242" y="2179430"/>
            <a:ext cx="5455027" cy="45833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914400" rtl="0" eaLnBrk="0" fontAlgn="base" latinLnBrk="0" hangingPunct="0">
              <a:lnSpc>
                <a:spcPct val="80000"/>
              </a:lnSpc>
              <a:spcBef>
                <a:spcPct val="32000"/>
              </a:spcBef>
              <a:spcAft>
                <a:spcPct val="0"/>
              </a:spcAft>
              <a:buClr>
                <a:srgbClr val="CC0000"/>
              </a:buClr>
              <a:buSzTx/>
              <a:tabLst/>
              <a:defRPr/>
            </a:pPr>
            <a:r>
              <a:rPr lang="en-US" sz="2400" dirty="0">
                <a:solidFill>
                  <a:srgbClr val="000000"/>
                </a:solidFill>
                <a:cs typeface="ＭＳ Ｐゴシック" charset="0"/>
              </a:rPr>
              <a:t>Example:</a:t>
            </a:r>
            <a:endParaRPr kumimoji="0" lang="en-US" sz="2400" b="0" i="0" u="none" strike="noStrike" kern="1200" cap="none" spc="0" normalizeH="0" baseline="0" noProof="0" dirty="0">
              <a:ln>
                <a:noFill/>
              </a:ln>
              <a:solidFill>
                <a:srgbClr val="000000"/>
              </a:solidFill>
              <a:effectLst/>
              <a:uLnTx/>
              <a:uFillTx/>
              <a:cs typeface="ＭＳ Ｐゴシック" charset="0"/>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In a hospital, the location of units (Imaging, Toxicology, Cath Lab, …) dictated a bizarre (</a:t>
            </a:r>
            <a:r>
              <a:rPr lang="en-US" sz="2400" i="1" dirty="0">
                <a:solidFill>
                  <a:srgbClr val="000000"/>
                </a:solidFill>
                <a:cs typeface="ＭＳ Ｐゴシック" charset="0"/>
              </a:rPr>
              <a:t>and risky!</a:t>
            </a:r>
            <a:r>
              <a:rPr lang="en-US" sz="2400" dirty="0">
                <a:solidFill>
                  <a:srgbClr val="000000"/>
                </a:solidFill>
                <a:cs typeface="ＭＳ Ｐゴシック" charset="0"/>
              </a:rPr>
              <a:t>) patient flow that took them through every floor and area of the hospital.</a:t>
            </a:r>
          </a:p>
          <a:p>
            <a:pPr marL="0" indent="0" defTabSz="914400" eaLnBrk="0" fontAlgn="base" hangingPunct="0">
              <a:lnSpc>
                <a:spcPct val="80000"/>
              </a:lnSpc>
              <a:spcBef>
                <a:spcPct val="32000"/>
              </a:spcBef>
              <a:spcAft>
                <a:spcPct val="0"/>
              </a:spcAft>
              <a:buClr>
                <a:schemeClr val="tx1"/>
              </a:buClr>
              <a:defRPr/>
            </a:pPr>
            <a:r>
              <a:rPr lang="en-CA" sz="2400" dirty="0">
                <a:solidFill>
                  <a:srgbClr val="000000"/>
                </a:solidFill>
              </a:rPr>
              <a:t>A quote:</a:t>
            </a:r>
            <a:endParaRPr lang="en-US" sz="2400" dirty="0">
              <a:solidFill>
                <a:srgbClr val="000000"/>
              </a:solidFill>
            </a:endParaRPr>
          </a:p>
          <a:p>
            <a:pPr marL="274638" lvl="0" indent="-274638" defTabSz="914400" eaLnBrk="0" fontAlgn="base" hangingPunct="0">
              <a:lnSpc>
                <a:spcPct val="80000"/>
              </a:lnSpc>
              <a:spcBef>
                <a:spcPct val="32000"/>
              </a:spcBef>
              <a:spcAft>
                <a:spcPct val="0"/>
              </a:spcAft>
              <a:buClr>
                <a:schemeClr val="tx1"/>
              </a:buClr>
              <a:buFontTx/>
              <a:buChar char="•"/>
              <a:defRPr/>
            </a:pPr>
            <a:r>
              <a:rPr lang="en-US" sz="2400" dirty="0">
                <a:solidFill>
                  <a:srgbClr val="000000"/>
                </a:solidFill>
                <a:cs typeface="ＭＳ Ｐゴシック" charset="0"/>
              </a:rPr>
              <a:t>"Our in-person Customer Service area has two separated counter areas – essentially "Payments" and "Returns" – requiring two people to staff them, even in slow times. It's not so great when we're busy, either."</a:t>
            </a:r>
          </a:p>
        </p:txBody>
      </p:sp>
    </p:spTree>
    <p:extLst>
      <p:ext uri="{BB962C8B-B14F-4D97-AF65-F5344CB8AC3E}">
        <p14:creationId xmlns:p14="http://schemas.microsoft.com/office/powerpoint/2010/main" val="180213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dissolv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dissolve">
                                      <p:cBhvr>
                                        <p:cTn id="15" dur="500"/>
                                        <p:tgtEl>
                                          <p:spTgt spid="1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dissolve">
                                      <p:cBhvr>
                                        <p:cTn id="1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CB810-0473-B344-9BB1-91CDA49723FB}"/>
              </a:ext>
            </a:extLst>
          </p:cNvPr>
          <p:cNvSpPr>
            <a:spLocks noGrp="1"/>
          </p:cNvSpPr>
          <p:nvPr>
            <p:ph type="title"/>
          </p:nvPr>
        </p:nvSpPr>
        <p:spPr/>
        <p:txBody>
          <a:bodyPr/>
          <a:lstStyle/>
          <a:p>
            <a:r>
              <a:rPr lang="en-US" dirty="0">
                <a:latin typeface="Arial" panose="020B0604020202020204" pitchFamily="34" charset="0"/>
              </a:rPr>
              <a:t>Conflict </a:t>
            </a:r>
            <a:r>
              <a:rPr lang="en-US" u="sng" dirty="0">
                <a:latin typeface="Arial" panose="020B0604020202020204" pitchFamily="34" charset="0"/>
              </a:rPr>
              <a:t>within</a:t>
            </a:r>
            <a:r>
              <a:rPr lang="en-US" dirty="0">
                <a:latin typeface="Arial" panose="020B0604020202020204" pitchFamily="34" charset="0"/>
              </a:rPr>
              <a:t> an enabler</a:t>
            </a:r>
          </a:p>
        </p:txBody>
      </p:sp>
      <p:sp>
        <p:nvSpPr>
          <p:cNvPr id="5" name="Rectangle 16">
            <a:extLst>
              <a:ext uri="{FF2B5EF4-FFF2-40B4-BE49-F238E27FC236}">
                <a16:creationId xmlns:a16="http://schemas.microsoft.com/office/drawing/2014/main" id="{4AD0CCB9-37A6-D140-A574-11F8BFDB1FEA}"/>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Business</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Process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Design</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(Workflow)</a:t>
            </a:r>
          </a:p>
        </p:txBody>
      </p:sp>
      <p:sp>
        <p:nvSpPr>
          <p:cNvPr id="6" name="Rectangle 17">
            <a:extLst>
              <a:ext uri="{FF2B5EF4-FFF2-40B4-BE49-F238E27FC236}">
                <a16:creationId xmlns:a16="http://schemas.microsoft.com/office/drawing/2014/main" id="{1E5643CD-5195-CC4F-9E68-3CD96939C46B}"/>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Technology &amp; Information Systems</a:t>
            </a:r>
          </a:p>
        </p:txBody>
      </p:sp>
      <p:sp>
        <p:nvSpPr>
          <p:cNvPr id="7" name="Rectangle 18">
            <a:extLst>
              <a:ext uri="{FF2B5EF4-FFF2-40B4-BE49-F238E27FC236}">
                <a16:creationId xmlns:a16="http://schemas.microsoft.com/office/drawing/2014/main" id="{B9EA4E9C-8F48-634E-82B2-A3FF0B7A1B1C}"/>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Motivation</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&amp;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Measurement</a:t>
            </a:r>
          </a:p>
        </p:txBody>
      </p:sp>
      <p:sp>
        <p:nvSpPr>
          <p:cNvPr id="8" name="Rectangle 19">
            <a:extLst>
              <a:ext uri="{FF2B5EF4-FFF2-40B4-BE49-F238E27FC236}">
                <a16:creationId xmlns:a16="http://schemas.microsoft.com/office/drawing/2014/main" id="{09741E79-0029-7E49-8811-F2D771B9DF56}"/>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Human Resources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&amp;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Organisation</a:t>
            </a:r>
          </a:p>
        </p:txBody>
      </p:sp>
      <p:sp>
        <p:nvSpPr>
          <p:cNvPr id="9" name="Rectangle 20">
            <a:extLst>
              <a:ext uri="{FF2B5EF4-FFF2-40B4-BE49-F238E27FC236}">
                <a16:creationId xmlns:a16="http://schemas.microsoft.com/office/drawing/2014/main" id="{041C41DE-AECD-6641-9FD4-8C03AE4F62C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Policies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&amp;</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Rules</a:t>
            </a:r>
          </a:p>
        </p:txBody>
      </p:sp>
      <p:sp>
        <p:nvSpPr>
          <p:cNvPr id="10" name="Rectangle 21">
            <a:extLst>
              <a:ext uri="{FF2B5EF4-FFF2-40B4-BE49-F238E27FC236}">
                <a16:creationId xmlns:a16="http://schemas.microsoft.com/office/drawing/2014/main" id="{09C9CE2F-913C-EC44-9E8D-AB1603CCD489}"/>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Facilities</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(or other, e.g.</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Data / Info / Knowledge)</a:t>
            </a:r>
          </a:p>
        </p:txBody>
      </p:sp>
      <p:sp>
        <p:nvSpPr>
          <p:cNvPr id="11" name="Rounded Rectangle 10">
            <a:extLst>
              <a:ext uri="{FF2B5EF4-FFF2-40B4-BE49-F238E27FC236}">
                <a16:creationId xmlns:a16="http://schemas.microsoft.com/office/drawing/2014/main" id="{038697EA-D62B-974F-807C-7BC7C7CC0E38}"/>
              </a:ext>
            </a:extLst>
          </p:cNvPr>
          <p:cNvSpPr/>
          <p:nvPr/>
        </p:nvSpPr>
        <p:spPr>
          <a:xfrm>
            <a:off x="6836206"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7FD21C8-92C4-434B-A285-E54BF4E02319}"/>
              </a:ext>
            </a:extLst>
          </p:cNvPr>
          <p:cNvSpPr/>
          <p:nvPr/>
        </p:nvSpPr>
        <p:spPr>
          <a:xfrm>
            <a:off x="1060444" y="2318999"/>
            <a:ext cx="10270165" cy="4315027"/>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Contradictory policies, or "gaps and laps"</a:t>
            </a:r>
          </a:p>
          <a:p>
            <a:pPr lvl="0" fontAlgn="base">
              <a:spcBef>
                <a:spcPct val="20000"/>
              </a:spcBef>
              <a:spcAft>
                <a:spcPct val="0"/>
              </a:spcAft>
              <a:buClr>
                <a:srgbClr val="000000"/>
              </a:buClr>
              <a:defRPr/>
            </a:pP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E.g., at a manufacturer of high-tech manufacturing equipment</a:t>
            </a:r>
            <a:r>
              <a:rPr lang="en-US" sz="2800" kern="0" dirty="0">
                <a:solidFill>
                  <a:srgbClr val="000000"/>
                </a:solidFill>
                <a:latin typeface="Arial" charset="0"/>
                <a:ea typeface="ＭＳ Ｐゴシック" charset="0"/>
              </a:rPr>
              <a:t>, the #1 problem was </a:t>
            </a:r>
            <a:r>
              <a:rPr lang="en-US" sz="2800" i="1" kern="0" dirty="0">
                <a:solidFill>
                  <a:srgbClr val="000000"/>
                </a:solidFill>
                <a:latin typeface="Arial" charset="0"/>
                <a:ea typeface="ＭＳ Ｐゴシック" charset="0"/>
              </a:rPr>
              <a:t>inability to ship complete systems on time</a:t>
            </a:r>
            <a:endPar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endParaRP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Policy: Virtually no finished goods inventory of spare parts and consumables – </a:t>
            </a:r>
            <a:r>
              <a:rPr kumimoji="0" lang="en-US" sz="2800" b="0" i="1" u="none" strike="noStrike" kern="0" cap="none" spc="0" normalizeH="0" baseline="0" noProof="0" dirty="0">
                <a:ln>
                  <a:noFill/>
                </a:ln>
                <a:solidFill>
                  <a:srgbClr val="000000"/>
                </a:solidFill>
                <a:effectLst/>
                <a:uLnTx/>
                <a:uFillTx/>
                <a:latin typeface="Arial" charset="0"/>
                <a:ea typeface="ＭＳ Ｐゴシック" charset="0"/>
                <a:cs typeface="+mn-cs"/>
              </a:rPr>
              <a:t>"overly Lean"</a:t>
            </a: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Policy: All orders for spare parts or consumables </a:t>
            </a:r>
            <a:r>
              <a:rPr kumimoji="0" lang="en-US" sz="2800" b="0" i="1" u="none" strike="noStrike" kern="0" cap="none" spc="0" normalizeH="0" baseline="0" noProof="0" dirty="0">
                <a:ln>
                  <a:noFill/>
                </a:ln>
                <a:solidFill>
                  <a:srgbClr val="000000"/>
                </a:solidFill>
                <a:effectLst/>
                <a:uLnTx/>
                <a:uFillTx/>
                <a:latin typeface="Arial" charset="0"/>
                <a:ea typeface="ＭＳ Ｐゴシック" charset="0"/>
                <a:cs typeface="+mn-cs"/>
              </a:rPr>
              <a:t>must be </a:t>
            </a: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shipped within 24 hours</a:t>
            </a: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US" sz="2800" b="0" i="1" u="none" strike="noStrike" kern="0" cap="none" spc="0" normalizeH="0" baseline="0" noProof="0" dirty="0">
                <a:ln>
                  <a:noFill/>
                </a:ln>
                <a:solidFill>
                  <a:srgbClr val="000000"/>
                </a:solidFill>
                <a:effectLst/>
                <a:uLnTx/>
                <a:uFillTx/>
                <a:latin typeface="Arial" charset="0"/>
                <a:ea typeface="ＭＳ Ｐゴシック" charset="0"/>
                <a:cs typeface="+mn-cs"/>
              </a:rPr>
              <a:t>Outcome</a:t>
            </a: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 – complete systems awaiting shipping were </a:t>
            </a:r>
            <a:r>
              <a:rPr kumimoji="0" lang="en-US" sz="2800" b="0" i="1" u="none" strike="noStrike" kern="0" cap="none" spc="0" normalizeH="0" baseline="0" noProof="0" dirty="0" err="1">
                <a:ln>
                  <a:noFill/>
                </a:ln>
                <a:solidFill>
                  <a:srgbClr val="000000"/>
                </a:solidFill>
                <a:effectLst/>
                <a:uLnTx/>
                <a:uFillTx/>
                <a:latin typeface="Arial" charset="0"/>
                <a:ea typeface="ＭＳ Ｐゴシック" charset="0"/>
                <a:cs typeface="+mn-cs"/>
              </a:rPr>
              <a:t>cannibalised</a:t>
            </a: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 for spare parts and consumables</a:t>
            </a:r>
          </a:p>
        </p:txBody>
      </p:sp>
    </p:spTree>
    <p:extLst>
      <p:ext uri="{BB962C8B-B14F-4D97-AF65-F5344CB8AC3E}">
        <p14:creationId xmlns:p14="http://schemas.microsoft.com/office/powerpoint/2010/main" val="375309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dissolve">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CB810-0473-B344-9BB1-91CDA49723FB}"/>
              </a:ext>
            </a:extLst>
          </p:cNvPr>
          <p:cNvSpPr>
            <a:spLocks noGrp="1"/>
          </p:cNvSpPr>
          <p:nvPr>
            <p:ph type="title"/>
          </p:nvPr>
        </p:nvSpPr>
        <p:spPr/>
        <p:txBody>
          <a:bodyPr/>
          <a:lstStyle/>
          <a:p>
            <a:r>
              <a:rPr lang="en-US" dirty="0">
                <a:latin typeface="Arial" panose="020B0604020202020204" pitchFamily="34" charset="0"/>
              </a:rPr>
              <a:t>Conflict </a:t>
            </a:r>
            <a:r>
              <a:rPr lang="en-US" u="sng" dirty="0">
                <a:latin typeface="Arial" panose="020B0604020202020204" pitchFamily="34" charset="0"/>
              </a:rPr>
              <a:t>between</a:t>
            </a:r>
            <a:r>
              <a:rPr lang="en-US" dirty="0">
                <a:latin typeface="Arial" panose="020B0604020202020204" pitchFamily="34" charset="0"/>
              </a:rPr>
              <a:t> enablers</a:t>
            </a:r>
          </a:p>
        </p:txBody>
      </p:sp>
      <p:sp>
        <p:nvSpPr>
          <p:cNvPr id="5" name="Rectangle 16">
            <a:extLst>
              <a:ext uri="{FF2B5EF4-FFF2-40B4-BE49-F238E27FC236}">
                <a16:creationId xmlns:a16="http://schemas.microsoft.com/office/drawing/2014/main" id="{4AD0CCB9-37A6-D140-A574-11F8BFDB1FEA}"/>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6" name="Rectangle 17">
            <a:extLst>
              <a:ext uri="{FF2B5EF4-FFF2-40B4-BE49-F238E27FC236}">
                <a16:creationId xmlns:a16="http://schemas.microsoft.com/office/drawing/2014/main" id="{1E5643CD-5195-CC4F-9E68-3CD96939C46B}"/>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7" name="Rectangle 18">
            <a:extLst>
              <a:ext uri="{FF2B5EF4-FFF2-40B4-BE49-F238E27FC236}">
                <a16:creationId xmlns:a16="http://schemas.microsoft.com/office/drawing/2014/main" id="{B9EA4E9C-8F48-634E-82B2-A3FF0B7A1B1C}"/>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8" name="Rectangle 19">
            <a:extLst>
              <a:ext uri="{FF2B5EF4-FFF2-40B4-BE49-F238E27FC236}">
                <a16:creationId xmlns:a16="http://schemas.microsoft.com/office/drawing/2014/main" id="{09741E79-0029-7E49-8811-F2D771B9DF56}"/>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9" name="Rectangle 20">
            <a:extLst>
              <a:ext uri="{FF2B5EF4-FFF2-40B4-BE49-F238E27FC236}">
                <a16:creationId xmlns:a16="http://schemas.microsoft.com/office/drawing/2014/main" id="{041C41DE-AECD-6641-9FD4-8C03AE4F62C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10" name="Rectangle 21">
            <a:extLst>
              <a:ext uri="{FF2B5EF4-FFF2-40B4-BE49-F238E27FC236}">
                <a16:creationId xmlns:a16="http://schemas.microsoft.com/office/drawing/2014/main" id="{09C9CE2F-913C-EC44-9E8D-AB1603CCD489}"/>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11" name="Rounded Rectangle 10">
            <a:extLst>
              <a:ext uri="{FF2B5EF4-FFF2-40B4-BE49-F238E27FC236}">
                <a16:creationId xmlns:a16="http://schemas.microsoft.com/office/drawing/2014/main" id="{038697EA-D62B-974F-807C-7BC7C7CC0E38}"/>
              </a:ext>
            </a:extLst>
          </p:cNvPr>
          <p:cNvSpPr/>
          <p:nvPr/>
        </p:nvSpPr>
        <p:spPr>
          <a:xfrm>
            <a:off x="6836206"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AA4B9D9A-0B13-A346-A686-16B54EBB4A8C}"/>
              </a:ext>
            </a:extLst>
          </p:cNvPr>
          <p:cNvSpPr/>
          <p:nvPr/>
        </p:nvSpPr>
        <p:spPr>
          <a:xfrm>
            <a:off x="5385093"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7EACD2F3-70AF-B14E-BF07-2F4D46B62E77}"/>
              </a:ext>
            </a:extLst>
          </p:cNvPr>
          <p:cNvSpPr/>
          <p:nvPr/>
        </p:nvSpPr>
        <p:spPr>
          <a:xfrm>
            <a:off x="3946487" y="782294"/>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976D498-E246-4647-8969-C192E3AB4458}"/>
              </a:ext>
            </a:extLst>
          </p:cNvPr>
          <p:cNvSpPr/>
          <p:nvPr/>
        </p:nvSpPr>
        <p:spPr>
          <a:xfrm>
            <a:off x="763006" y="2297464"/>
            <a:ext cx="11156092" cy="3884140"/>
          </a:xfrm>
          <a:prstGeom prst="rect">
            <a:avLst/>
          </a:prstGeom>
        </p:spPr>
        <p:txBody>
          <a:bodyPr wrap="square">
            <a:spAutoFit/>
          </a:bodyPr>
          <a:lstStyle/>
          <a:p>
            <a:pPr lvl="0" defTabSz="914400" fontAlgn="base">
              <a:spcBef>
                <a:spcPct val="20000"/>
              </a:spcBef>
              <a:spcAft>
                <a:spcPct val="0"/>
              </a:spcAft>
              <a:buClr>
                <a:srgbClr val="000000"/>
              </a:buClr>
              <a:defRPr/>
            </a:pPr>
            <a:r>
              <a:rPr lang="en-US" sz="2800" kern="0" dirty="0">
                <a:solidFill>
                  <a:srgbClr val="000000"/>
                </a:solidFill>
                <a:latin typeface="Arial" charset="0"/>
                <a:ea typeface="ＭＳ Ｐゴシック" charset="0"/>
              </a:rPr>
              <a:t>E.g., at a gas utility a staffing decision (HR), a policy, and a </a:t>
            </a:r>
            <a:br>
              <a:rPr lang="en-US" sz="2800" kern="0" dirty="0">
                <a:solidFill>
                  <a:srgbClr val="000000"/>
                </a:solidFill>
                <a:latin typeface="Arial" charset="0"/>
                <a:ea typeface="ＭＳ Ｐゴシック" charset="0"/>
              </a:rPr>
            </a:br>
            <a:r>
              <a:rPr lang="en-US" sz="2800" kern="0" dirty="0">
                <a:solidFill>
                  <a:srgbClr val="000000"/>
                </a:solidFill>
                <a:latin typeface="Arial" charset="0"/>
                <a:ea typeface="ＭＳ Ｐゴシック" charset="0"/>
              </a:rPr>
              <a:t>performance reward (punishment) collectively harmed the process</a:t>
            </a:r>
          </a:p>
          <a:p>
            <a:pPr marL="457200" indent="-457200" defTabSz="914400" fontAlgn="base">
              <a:spcBef>
                <a:spcPct val="20000"/>
              </a:spcBef>
              <a:spcAft>
                <a:spcPct val="0"/>
              </a:spcAft>
              <a:buClr>
                <a:srgbClr val="000000"/>
              </a:buClr>
              <a:buFont typeface="Arial" panose="020B0604020202020204" pitchFamily="34" charset="0"/>
              <a:buChar char="•"/>
              <a:defRPr/>
            </a:pPr>
            <a:r>
              <a:rPr lang="en-US" sz="2800" kern="0" dirty="0">
                <a:solidFill>
                  <a:srgbClr val="000000"/>
                </a:solidFill>
                <a:latin typeface="Arial" charset="0"/>
                <a:ea typeface="ＭＳ Ｐゴシック" charset="0"/>
              </a:rPr>
              <a:t>HR – Outsourced Level 1 Customer Service Reps to BPO provider</a:t>
            </a:r>
            <a:endPar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endParaRPr>
          </a:p>
          <a:p>
            <a:pPr marL="457200" indent="-457200" defTabSz="914400" fontAlgn="base">
              <a:spcBef>
                <a:spcPct val="20000"/>
              </a:spcBef>
              <a:spcAft>
                <a:spcPct val="0"/>
              </a:spcAft>
              <a:buClr>
                <a:srgbClr val="000000"/>
              </a:buClr>
              <a:buFont typeface="Arial" panose="020B0604020202020204" pitchFamily="34" charset="0"/>
              <a:buChar char="•"/>
              <a:defRPr/>
            </a:pPr>
            <a:r>
              <a:rPr lang="en-US" sz="2800" kern="0" dirty="0">
                <a:solidFill>
                  <a:srgbClr val="000000"/>
                </a:solidFill>
                <a:latin typeface="Arial" charset="0"/>
                <a:ea typeface="ＭＳ Ｐゴシック" charset="0"/>
              </a:rPr>
              <a:t>Policies and Rules – Level 1 CSRs must escalate certain cases (e.g., disconnection) to Level 2 CSRs employed at the utility</a:t>
            </a:r>
          </a:p>
          <a:p>
            <a:pPr marL="457200" indent="-457200" defTabSz="914400" fontAlgn="base">
              <a:spcBef>
                <a:spcPct val="20000"/>
              </a:spcBef>
              <a:spcAft>
                <a:spcPct val="0"/>
              </a:spcAft>
              <a:buClr>
                <a:srgbClr val="000000"/>
              </a:buClr>
              <a:buFont typeface="Arial" panose="020B0604020202020204" pitchFamily="34" charset="0"/>
              <a:buChar char="•"/>
              <a:defRPr/>
            </a:pPr>
            <a:r>
              <a:rPr lang="is-IS" sz="2800" dirty="0">
                <a:solidFill>
                  <a:srgbClr val="000000"/>
                </a:solidFill>
                <a:latin typeface="Arial"/>
                <a:ea typeface="ＭＳ Ｐゴシック" charset="0"/>
                <a:cs typeface="Arial" pitchFamily="34" charset="0"/>
              </a:rPr>
              <a:t>Motivation and Measurement – Outsourcer is hit with a  </a:t>
            </a:r>
            <a:br>
              <a:rPr lang="is-IS" sz="2800" dirty="0">
                <a:solidFill>
                  <a:srgbClr val="000000"/>
                </a:solidFill>
                <a:latin typeface="Arial"/>
                <a:ea typeface="ＭＳ Ｐゴシック" charset="0"/>
                <a:cs typeface="Arial" pitchFamily="34" charset="0"/>
              </a:rPr>
            </a:br>
            <a:r>
              <a:rPr lang="is-IS" sz="2800" i="1" dirty="0">
                <a:solidFill>
                  <a:srgbClr val="000000"/>
                </a:solidFill>
                <a:latin typeface="Arial"/>
                <a:ea typeface="ＭＳ Ｐゴシック" charset="0"/>
                <a:cs typeface="Arial" pitchFamily="34" charset="0"/>
              </a:rPr>
              <a:t>financial penalty for every escalation!</a:t>
            </a:r>
          </a:p>
          <a:p>
            <a:pPr marL="457200" indent="-457200" fontAlgn="base">
              <a:spcBef>
                <a:spcPct val="20000"/>
              </a:spcBef>
              <a:spcAft>
                <a:spcPct val="0"/>
              </a:spcAft>
              <a:buClr>
                <a:srgbClr val="000000"/>
              </a:buClr>
              <a:buFont typeface="Arial" panose="020B0604020202020204" pitchFamily="34" charset="0"/>
              <a:buChar char="•"/>
              <a:defRPr/>
            </a:pPr>
            <a:r>
              <a:rPr lang="is-IS" sz="2800" i="1" dirty="0">
                <a:solidFill>
                  <a:srgbClr val="000000"/>
                </a:solidFill>
                <a:latin typeface="Arial"/>
                <a:ea typeface="ＭＳ Ｐゴシック" charset="0"/>
                <a:cs typeface="Arial" pitchFamily="34" charset="0"/>
              </a:rPr>
              <a:t>Outcome</a:t>
            </a:r>
            <a:r>
              <a:rPr lang="is-IS" sz="2800" dirty="0">
                <a:solidFill>
                  <a:srgbClr val="000000"/>
                </a:solidFill>
                <a:latin typeface="Arial"/>
                <a:ea typeface="ＭＳ Ｐゴシック" charset="0"/>
                <a:cs typeface="Arial" pitchFamily="34" charset="0"/>
              </a:rPr>
              <a:t> – Discuss with your colleagues the likely outcome</a:t>
            </a:r>
            <a:endParaRPr lang="is-IS" sz="2800" i="1" dirty="0">
              <a:solidFill>
                <a:srgbClr val="000000"/>
              </a:solidFill>
              <a:latin typeface="Arial"/>
              <a:ea typeface="ＭＳ Ｐゴシック" charset="0"/>
              <a:cs typeface="Arial" pitchFamily="34" charset="0"/>
            </a:endParaRPr>
          </a:p>
        </p:txBody>
      </p:sp>
    </p:spTree>
    <p:extLst>
      <p:ext uri="{BB962C8B-B14F-4D97-AF65-F5344CB8AC3E}">
        <p14:creationId xmlns:p14="http://schemas.microsoft.com/office/powerpoint/2010/main" val="367930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dissolv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dissolv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CB810-0473-B344-9BB1-91CDA49723FB}"/>
              </a:ext>
            </a:extLst>
          </p:cNvPr>
          <p:cNvSpPr>
            <a:spLocks noGrp="1"/>
          </p:cNvSpPr>
          <p:nvPr>
            <p:ph type="title"/>
          </p:nvPr>
        </p:nvSpPr>
        <p:spPr/>
        <p:txBody>
          <a:bodyPr/>
          <a:lstStyle/>
          <a:p>
            <a:r>
              <a:rPr lang="en-US" dirty="0">
                <a:latin typeface="Arial" panose="020B0604020202020204" pitchFamily="34" charset="0"/>
              </a:rPr>
              <a:t>A problem in </a:t>
            </a:r>
            <a:r>
              <a:rPr lang="en-US" u="sng" dirty="0">
                <a:latin typeface="Arial" panose="020B0604020202020204" pitchFamily="34" charset="0"/>
              </a:rPr>
              <a:t>one enabler </a:t>
            </a:r>
            <a:r>
              <a:rPr lang="en-US" dirty="0">
                <a:latin typeface="Arial" panose="020B0604020202020204" pitchFamily="34" charset="0"/>
              </a:rPr>
              <a:t>surfacing in </a:t>
            </a:r>
            <a:r>
              <a:rPr lang="en-US" u="sng" dirty="0">
                <a:latin typeface="Arial" panose="020B0604020202020204" pitchFamily="34" charset="0"/>
              </a:rPr>
              <a:t>another</a:t>
            </a:r>
          </a:p>
        </p:txBody>
      </p:sp>
      <p:sp>
        <p:nvSpPr>
          <p:cNvPr id="5" name="Rectangle 16">
            <a:extLst>
              <a:ext uri="{FF2B5EF4-FFF2-40B4-BE49-F238E27FC236}">
                <a16:creationId xmlns:a16="http://schemas.microsoft.com/office/drawing/2014/main" id="{4AD0CCB9-37A6-D140-A574-11F8BFDB1FEA}"/>
              </a:ext>
            </a:extLst>
          </p:cNvPr>
          <p:cNvSpPr>
            <a:spLocks noChangeArrowheads="1"/>
          </p:cNvSpPr>
          <p:nvPr/>
        </p:nvSpPr>
        <p:spPr bwMode="auto">
          <a:xfrm>
            <a:off x="1193180" y="919380"/>
            <a:ext cx="1226986"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Business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Process</a:t>
            </a:r>
          </a:p>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Design</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(Workflow)</a:t>
            </a:r>
          </a:p>
        </p:txBody>
      </p:sp>
      <p:sp>
        <p:nvSpPr>
          <p:cNvPr id="6" name="Rectangle 17">
            <a:extLst>
              <a:ext uri="{FF2B5EF4-FFF2-40B4-BE49-F238E27FC236}">
                <a16:creationId xmlns:a16="http://schemas.microsoft.com/office/drawing/2014/main" id="{1E5643CD-5195-CC4F-9E68-3CD96939C46B}"/>
              </a:ext>
            </a:extLst>
          </p:cNvPr>
          <p:cNvSpPr>
            <a:spLocks noChangeArrowheads="1"/>
          </p:cNvSpPr>
          <p:nvPr/>
        </p:nvSpPr>
        <p:spPr bwMode="auto">
          <a:xfrm>
            <a:off x="2633258" y="919380"/>
            <a:ext cx="1225514" cy="1005835"/>
          </a:xfrm>
          <a:prstGeom prst="rect">
            <a:avLst/>
          </a:prstGeom>
          <a:solidFill>
            <a:srgbClr val="CCFF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000000"/>
                </a:solidFill>
                <a:latin typeface="Arial" panose="020B0604020202020204" pitchFamily="34" charset="0"/>
                <a:cs typeface="Arial" panose="020B0604020202020204" pitchFamily="34" charset="0"/>
              </a:rPr>
              <a:t>Technology &amp; Information Systems</a:t>
            </a:r>
          </a:p>
        </p:txBody>
      </p:sp>
      <p:sp>
        <p:nvSpPr>
          <p:cNvPr id="7" name="Rectangle 18">
            <a:extLst>
              <a:ext uri="{FF2B5EF4-FFF2-40B4-BE49-F238E27FC236}">
                <a16:creationId xmlns:a16="http://schemas.microsoft.com/office/drawing/2014/main" id="{B9EA4E9C-8F48-634E-82B2-A3FF0B7A1B1C}"/>
              </a:ext>
            </a:extLst>
          </p:cNvPr>
          <p:cNvSpPr>
            <a:spLocks noChangeArrowheads="1"/>
          </p:cNvSpPr>
          <p:nvPr/>
        </p:nvSpPr>
        <p:spPr bwMode="auto">
          <a:xfrm>
            <a:off x="4071864" y="913030"/>
            <a:ext cx="1225514" cy="1005835"/>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Motivation</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Measurement</a:t>
            </a:r>
          </a:p>
        </p:txBody>
      </p:sp>
      <p:sp>
        <p:nvSpPr>
          <p:cNvPr id="8" name="Rectangle 19">
            <a:extLst>
              <a:ext uri="{FF2B5EF4-FFF2-40B4-BE49-F238E27FC236}">
                <a16:creationId xmlns:a16="http://schemas.microsoft.com/office/drawing/2014/main" id="{09741E79-0029-7E49-8811-F2D771B9DF56}"/>
              </a:ext>
            </a:extLst>
          </p:cNvPr>
          <p:cNvSpPr>
            <a:spLocks noChangeArrowheads="1"/>
          </p:cNvSpPr>
          <p:nvPr/>
        </p:nvSpPr>
        <p:spPr bwMode="auto">
          <a:xfrm>
            <a:off x="5510470" y="913030"/>
            <a:ext cx="1225514" cy="1005835"/>
          </a:xfrm>
          <a:prstGeom prst="rect">
            <a:avLst/>
          </a:prstGeom>
          <a:solidFill>
            <a:srgbClr val="0000FF"/>
          </a:solidFill>
          <a:ln w="12700">
            <a:solidFill>
              <a:schemeClr val="tx1"/>
            </a:solidFill>
            <a:miter lim="800000"/>
            <a:headEnd type="none" w="sm" len="sm"/>
            <a:tailEnd type="none" w="sm" len="sm"/>
          </a:ln>
          <a:effectLst/>
        </p:spPr>
        <p:txBody>
          <a:bodyPr anchor="ctr"/>
          <a:lstStyle/>
          <a:p>
            <a:pPr algn="ctr">
              <a:lnSpc>
                <a:spcPct val="100000"/>
              </a:lnSpc>
              <a:spcBef>
                <a:spcPct val="0"/>
              </a:spcBef>
              <a:buClrTx/>
              <a:buFontTx/>
              <a:buNone/>
              <a:defRPr/>
            </a:pPr>
            <a:r>
              <a:rPr lang="en-US" sz="1400" dirty="0">
                <a:solidFill>
                  <a:srgbClr val="FFFFFF"/>
                </a:solidFill>
                <a:latin typeface="Arial" panose="020B0604020202020204" pitchFamily="34" charset="0"/>
                <a:cs typeface="Arial" panose="020B0604020202020204" pitchFamily="34" charset="0"/>
              </a:rPr>
              <a:t>Human Resources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&amp; </a:t>
            </a:r>
            <a:br>
              <a:rPr lang="en-US" sz="1400" dirty="0">
                <a:solidFill>
                  <a:srgbClr val="FFFFFF"/>
                </a:solidFill>
                <a:latin typeface="Arial" panose="020B0604020202020204" pitchFamily="34" charset="0"/>
                <a:cs typeface="Arial" panose="020B0604020202020204" pitchFamily="34" charset="0"/>
              </a:rPr>
            </a:br>
            <a:r>
              <a:rPr lang="en-US" sz="1400" dirty="0">
                <a:solidFill>
                  <a:srgbClr val="FFFFFF"/>
                </a:solidFill>
                <a:latin typeface="Arial" panose="020B0604020202020204" pitchFamily="34" charset="0"/>
                <a:cs typeface="Arial" panose="020B0604020202020204" pitchFamily="34" charset="0"/>
              </a:rPr>
              <a:t>Organisation</a:t>
            </a:r>
          </a:p>
        </p:txBody>
      </p:sp>
      <p:sp>
        <p:nvSpPr>
          <p:cNvPr id="9" name="Rectangle 20">
            <a:extLst>
              <a:ext uri="{FF2B5EF4-FFF2-40B4-BE49-F238E27FC236}">
                <a16:creationId xmlns:a16="http://schemas.microsoft.com/office/drawing/2014/main" id="{041C41DE-AECD-6641-9FD4-8C03AE4F62CC}"/>
              </a:ext>
            </a:extLst>
          </p:cNvPr>
          <p:cNvSpPr>
            <a:spLocks noChangeArrowheads="1"/>
          </p:cNvSpPr>
          <p:nvPr/>
        </p:nvSpPr>
        <p:spPr bwMode="auto">
          <a:xfrm>
            <a:off x="6949076" y="900330"/>
            <a:ext cx="1225514" cy="1005835"/>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algn="ctr">
              <a:lnSpc>
                <a:spcPct val="100000"/>
              </a:lnSpc>
              <a:spcBef>
                <a:spcPct val="0"/>
              </a:spcBef>
              <a:buClrTx/>
              <a:buFontTx/>
              <a:buNone/>
            </a:pPr>
            <a:r>
              <a:rPr lang="en-US" sz="1400" dirty="0">
                <a:solidFill>
                  <a:srgbClr val="FFFFFF"/>
                </a:solidFill>
                <a:latin typeface="Arial" panose="020B0604020202020204" pitchFamily="34" charset="0"/>
                <a:ea typeface="ＭＳ Ｐゴシック"/>
                <a:cs typeface="Arial" panose="020B0604020202020204" pitchFamily="34" charset="0"/>
              </a:rPr>
              <a:t>Policies </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&amp;</a:t>
            </a:r>
            <a:br>
              <a:rPr lang="en-US" sz="1400" dirty="0">
                <a:solidFill>
                  <a:srgbClr val="FFFFFF"/>
                </a:solidFill>
                <a:latin typeface="Arial" panose="020B0604020202020204" pitchFamily="34" charset="0"/>
                <a:ea typeface="ＭＳ Ｐゴシック"/>
                <a:cs typeface="Arial" panose="020B0604020202020204" pitchFamily="34" charset="0"/>
              </a:rPr>
            </a:br>
            <a:r>
              <a:rPr lang="en-US" sz="1400" dirty="0">
                <a:solidFill>
                  <a:srgbClr val="FFFFFF"/>
                </a:solidFill>
                <a:latin typeface="Arial" panose="020B0604020202020204" pitchFamily="34" charset="0"/>
                <a:ea typeface="ＭＳ Ｐゴシック"/>
                <a:cs typeface="Arial" panose="020B0604020202020204" pitchFamily="34" charset="0"/>
              </a:rPr>
              <a:t>Rules</a:t>
            </a:r>
          </a:p>
        </p:txBody>
      </p:sp>
      <p:sp>
        <p:nvSpPr>
          <p:cNvPr id="10" name="Rectangle 21">
            <a:extLst>
              <a:ext uri="{FF2B5EF4-FFF2-40B4-BE49-F238E27FC236}">
                <a16:creationId xmlns:a16="http://schemas.microsoft.com/office/drawing/2014/main" id="{09C9CE2F-913C-EC44-9E8D-AB1603CCD489}"/>
              </a:ext>
            </a:extLst>
          </p:cNvPr>
          <p:cNvSpPr>
            <a:spLocks noChangeArrowheads="1"/>
          </p:cNvSpPr>
          <p:nvPr/>
        </p:nvSpPr>
        <p:spPr bwMode="auto">
          <a:xfrm>
            <a:off x="8387682" y="900330"/>
            <a:ext cx="1226987" cy="1005835"/>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algn="ctr">
              <a:lnSpc>
                <a:spcPct val="100000"/>
              </a:lnSpc>
              <a:spcBef>
                <a:spcPct val="0"/>
              </a:spcBef>
              <a:buClrTx/>
              <a:buFontTx/>
              <a:buNone/>
            </a:pPr>
            <a:r>
              <a:rPr lang="en-US" sz="1400" dirty="0">
                <a:solidFill>
                  <a:srgbClr val="000000"/>
                </a:solidFill>
                <a:latin typeface="Arial" panose="020B0604020202020204" pitchFamily="34" charset="0"/>
                <a:ea typeface="ＭＳ Ｐゴシック"/>
                <a:cs typeface="Arial" panose="020B0604020202020204" pitchFamily="34" charset="0"/>
              </a:rPr>
              <a:t>Facilities</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(or other, e.g.</a:t>
            </a:r>
            <a:br>
              <a:rPr lang="en-US" sz="1400" dirty="0">
                <a:solidFill>
                  <a:srgbClr val="000000"/>
                </a:solidFill>
                <a:latin typeface="Arial" panose="020B0604020202020204" pitchFamily="34" charset="0"/>
                <a:ea typeface="ＭＳ Ｐゴシック"/>
                <a:cs typeface="Arial" panose="020B0604020202020204" pitchFamily="34" charset="0"/>
              </a:rPr>
            </a:br>
            <a:r>
              <a:rPr lang="en-US" sz="1400" dirty="0">
                <a:solidFill>
                  <a:srgbClr val="000000"/>
                </a:solidFill>
                <a:latin typeface="Arial" panose="020B0604020202020204" pitchFamily="34" charset="0"/>
                <a:ea typeface="ＭＳ Ｐゴシック"/>
                <a:cs typeface="Arial" panose="020B0604020202020204" pitchFamily="34" charset="0"/>
              </a:rPr>
              <a:t>Data / Info / Knowledge)</a:t>
            </a:r>
          </a:p>
        </p:txBody>
      </p:sp>
      <p:sp>
        <p:nvSpPr>
          <p:cNvPr id="12" name="Rectangle 11">
            <a:extLst>
              <a:ext uri="{FF2B5EF4-FFF2-40B4-BE49-F238E27FC236}">
                <a16:creationId xmlns:a16="http://schemas.microsoft.com/office/drawing/2014/main" id="{20A29052-41BC-5742-8961-93470F46BDF4}"/>
              </a:ext>
            </a:extLst>
          </p:cNvPr>
          <p:cNvSpPr/>
          <p:nvPr/>
        </p:nvSpPr>
        <p:spPr>
          <a:xfrm>
            <a:off x="1060444" y="2633910"/>
            <a:ext cx="10919667" cy="4228850"/>
          </a:xfrm>
          <a:prstGeom prst="rect">
            <a:avLst/>
          </a:prstGeom>
        </p:spPr>
        <p:txBody>
          <a:bodyPr wrap="square">
            <a:spAutoFit/>
          </a:bodyPr>
          <a:lstStyle/>
          <a:p>
            <a:pPr defTabSz="914400" fontAlgn="base">
              <a:spcBef>
                <a:spcPct val="20000"/>
              </a:spcBef>
              <a:spcAft>
                <a:spcPct val="0"/>
              </a:spcAft>
              <a:buClr>
                <a:srgbClr val="000000"/>
              </a:buClr>
              <a:defRPr/>
            </a:pPr>
            <a:r>
              <a:rPr lang="en-US" sz="2800" kern="0" dirty="0">
                <a:solidFill>
                  <a:srgbClr val="000000"/>
                </a:solidFill>
                <a:latin typeface="Arial" charset="0"/>
                <a:ea typeface="ＭＳ Ｐゴシック" charset="0"/>
              </a:rPr>
              <a:t>E.g., at a national Forensics Lab, a reclassified job definition led to fractured workflow</a:t>
            </a: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a:t>
            </a: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lang="en-US" sz="2800" kern="0" dirty="0">
                <a:solidFill>
                  <a:srgbClr val="000000"/>
                </a:solidFill>
                <a:latin typeface="Arial" charset="0"/>
                <a:ea typeface="ＭＳ Ｐゴシック" charset="0"/>
              </a:rPr>
              <a:t>Police Officer submitting an Item met with Submissions Clerk</a:t>
            </a:r>
          </a:p>
          <a:p>
            <a:pPr marL="457200" marR="0" lvl="0" indent="-4572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lang="en-US" sz="2800" kern="0" dirty="0">
                <a:solidFill>
                  <a:srgbClr val="000000"/>
                </a:solidFill>
                <a:latin typeface="Arial" charset="0"/>
                <a:ea typeface="ＭＳ Ｐゴシック" charset="0"/>
              </a:rPr>
              <a:t>Police Officer then had to go elsewhere meet with Customer Services to complete  submission. </a:t>
            </a:r>
          </a:p>
          <a:p>
            <a:pPr marR="0" lvl="0" algn="l" defTabSz="914400" rtl="0" eaLnBrk="1" fontAlgn="base" latinLnBrk="0" hangingPunct="1">
              <a:lnSpc>
                <a:spcPct val="100000"/>
              </a:lnSpc>
              <a:spcBef>
                <a:spcPct val="20000"/>
              </a:spcBef>
              <a:spcAft>
                <a:spcPct val="0"/>
              </a:spcAft>
              <a:buClr>
                <a:srgbClr val="000000"/>
              </a:buClr>
              <a:buSzTx/>
              <a:tabLst/>
              <a:defRPr/>
            </a:pPr>
            <a:r>
              <a:rPr lang="en-US" sz="2800" kern="0" dirty="0">
                <a:solidFill>
                  <a:srgbClr val="000000"/>
                </a:solidFill>
                <a:latin typeface="Arial" charset="0"/>
                <a:ea typeface="ＭＳ Ｐゴシック" charset="0"/>
              </a:rPr>
              <a:t>Why? Submissions Clerk role improperly reclassified, now lacks legal authority to accept evidence (the Item) – Police Officer sent to Customer Services who have legal authority to accept the Item even though it's </a:t>
            </a:r>
            <a:r>
              <a:rPr lang="en-US" sz="2800" i="1" kern="0" dirty="0">
                <a:solidFill>
                  <a:srgbClr val="000000"/>
                </a:solidFill>
                <a:latin typeface="Arial" charset="0"/>
                <a:ea typeface="ＭＳ Ｐゴシック" charset="0"/>
              </a:rPr>
              <a:t>not their job!</a:t>
            </a:r>
          </a:p>
        </p:txBody>
      </p:sp>
      <p:sp>
        <p:nvSpPr>
          <p:cNvPr id="13" name="Rounded Rectangle 12">
            <a:extLst>
              <a:ext uri="{FF2B5EF4-FFF2-40B4-BE49-F238E27FC236}">
                <a16:creationId xmlns:a16="http://schemas.microsoft.com/office/drawing/2014/main" id="{AA4B9D9A-0B13-A346-A686-16B54EBB4A8C}"/>
              </a:ext>
            </a:extLst>
          </p:cNvPr>
          <p:cNvSpPr/>
          <p:nvPr/>
        </p:nvSpPr>
        <p:spPr>
          <a:xfrm>
            <a:off x="5385093" y="784779"/>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7EACD2F3-70AF-B14E-BF07-2F4D46B62E77}"/>
              </a:ext>
            </a:extLst>
          </p:cNvPr>
          <p:cNvSpPr/>
          <p:nvPr/>
        </p:nvSpPr>
        <p:spPr>
          <a:xfrm>
            <a:off x="1075459" y="782294"/>
            <a:ext cx="1451253" cy="126730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dissolv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dissolve">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4F23-B3D8-B441-A679-F23918F0C584}"/>
              </a:ext>
            </a:extLst>
          </p:cNvPr>
          <p:cNvSpPr>
            <a:spLocks noGrp="1"/>
          </p:cNvSpPr>
          <p:nvPr>
            <p:ph type="title"/>
          </p:nvPr>
        </p:nvSpPr>
        <p:spPr/>
        <p:txBody>
          <a:bodyPr/>
          <a:lstStyle/>
          <a:p>
            <a:r>
              <a:rPr lang="en-US" sz="2800" dirty="0"/>
              <a:t>Assessment by Enabler generates potential features for the To-Be</a:t>
            </a:r>
          </a:p>
        </p:txBody>
      </p:sp>
      <p:sp>
        <p:nvSpPr>
          <p:cNvPr id="3" name="Rectangle 2">
            <a:extLst>
              <a:ext uri="{FF2B5EF4-FFF2-40B4-BE49-F238E27FC236}">
                <a16:creationId xmlns:a16="http://schemas.microsoft.com/office/drawing/2014/main" id="{236F290D-0E8C-CC4D-AC1A-C7DDC4BC0CF9}"/>
              </a:ext>
            </a:extLst>
          </p:cNvPr>
          <p:cNvSpPr/>
          <p:nvPr/>
        </p:nvSpPr>
        <p:spPr>
          <a:xfrm>
            <a:off x="1180877" y="652465"/>
            <a:ext cx="10419244" cy="6288581"/>
          </a:xfrm>
          <a:prstGeom prst="rect">
            <a:avLst/>
          </a:prstGeom>
        </p:spPr>
        <p:txBody>
          <a:bodyPr wrap="square">
            <a:spAutoFit/>
          </a:bodyPr>
          <a:lstStyle/>
          <a:p>
            <a:pPr algn="l" eaLnBrk="0" hangingPunct="0">
              <a:lnSpc>
                <a:spcPct val="115000"/>
              </a:lnSpc>
              <a:spcBef>
                <a:spcPts val="0"/>
              </a:spcBef>
              <a:spcAft>
                <a:spcPts val="0"/>
              </a:spcAft>
              <a:buClr>
                <a:srgbClr val="000000"/>
              </a:buClr>
              <a:buFontTx/>
              <a:buNone/>
              <a:tabLst>
                <a:tab pos="228600" algn="l"/>
              </a:tabLst>
            </a:pPr>
            <a:r>
              <a:rPr lang="en-US" sz="2200" b="1" i="1" dirty="0">
                <a:solidFill>
                  <a:srgbClr val="000000"/>
                </a:solidFill>
                <a:latin typeface="Arial"/>
                <a:ea typeface="Times New Roman"/>
                <a:cs typeface="Arial"/>
              </a:rPr>
              <a:t>Workflow:</a:t>
            </a:r>
          </a:p>
          <a:p>
            <a:pPr marL="14288" eaLnBrk="0" hangingPunct="0">
              <a:lnSpc>
                <a:spcPct val="115000"/>
              </a:lnSpc>
              <a:buClr>
                <a:srgbClr val="000000"/>
              </a:buClr>
            </a:pPr>
            <a:r>
              <a:rPr lang="en-US" sz="2200" dirty="0">
                <a:solidFill>
                  <a:srgbClr val="000000"/>
                </a:solidFill>
                <a:latin typeface="Arial"/>
                <a:ea typeface="Times New Roman"/>
                <a:cs typeface="Arial"/>
              </a:rPr>
              <a:t>- </a:t>
            </a:r>
            <a:r>
              <a:rPr lang="en-CA" sz="2200" dirty="0">
                <a:solidFill>
                  <a:srgbClr val="000000"/>
                </a:solidFill>
                <a:latin typeface="Arial"/>
                <a:ea typeface="Times New Roman"/>
                <a:cs typeface="Arial"/>
              </a:rPr>
              <a:t>Resource not </a:t>
            </a:r>
            <a:r>
              <a:rPr lang="en-US" sz="2200" dirty="0">
                <a:solidFill>
                  <a:srgbClr val="000000"/>
                </a:solidFill>
                <a:latin typeface="Arial"/>
                <a:ea typeface="Times New Roman"/>
                <a:cs typeface="Arial"/>
              </a:rPr>
              <a:t>available to Requestor until after </a:t>
            </a:r>
            <a:r>
              <a:rPr lang="en-US" sz="2200" i="1" dirty="0">
                <a:solidFill>
                  <a:srgbClr val="000000"/>
                </a:solidFill>
                <a:latin typeface="Arial"/>
                <a:ea typeface="Times New Roman"/>
                <a:cs typeface="Arial"/>
              </a:rPr>
              <a:t>all</a:t>
            </a:r>
            <a:r>
              <a:rPr lang="en-US" sz="2200" dirty="0">
                <a:solidFill>
                  <a:srgbClr val="000000"/>
                </a:solidFill>
                <a:latin typeface="Arial"/>
                <a:ea typeface="Times New Roman"/>
                <a:cs typeface="Arial"/>
              </a:rPr>
              <a:t> classification and tagging is complete, even though classification and tagging is unnecessary in many/most cases because the US Library of Congress and British Library do it and make it freely available to other libraries.</a:t>
            </a:r>
          </a:p>
          <a:p>
            <a:pPr marL="14288" eaLnBrk="0" hangingPunct="0">
              <a:lnSpc>
                <a:spcPct val="115000"/>
              </a:lnSpc>
              <a:buClr>
                <a:srgbClr val="000000"/>
              </a:buClr>
            </a:pPr>
            <a:r>
              <a:rPr lang="en-US" sz="2200" i="1" dirty="0">
                <a:solidFill>
                  <a:srgbClr val="000000"/>
                </a:solidFill>
                <a:latin typeface="Arial"/>
                <a:ea typeface="Times New Roman"/>
                <a:cs typeface="Arial"/>
              </a:rPr>
              <a:t>To-Be </a:t>
            </a:r>
            <a:r>
              <a:rPr lang="en-US" sz="2200" b="1" i="1" dirty="0">
                <a:solidFill>
                  <a:srgbClr val="000000"/>
                </a:solidFill>
                <a:latin typeface="Arial"/>
                <a:ea typeface="Times New Roman"/>
                <a:cs typeface="Arial"/>
              </a:rPr>
              <a:t>potential feature </a:t>
            </a:r>
            <a:r>
              <a:rPr lang="en-US" sz="2200" i="1" dirty="0">
                <a:solidFill>
                  <a:srgbClr val="000000"/>
                </a:solidFill>
                <a:latin typeface="Arial"/>
                <a:ea typeface="Times New Roman"/>
                <a:cs typeface="Arial"/>
              </a:rPr>
              <a:t>(an idea) – make Resource available immediately, then do classification and tagging only if necessary, first checking if other libraries have done it</a:t>
            </a:r>
            <a:br>
              <a:rPr lang="en-US" sz="2200" i="1" dirty="0">
                <a:solidFill>
                  <a:srgbClr val="000000"/>
                </a:solidFill>
                <a:latin typeface="Arial"/>
                <a:ea typeface="Times New Roman"/>
                <a:cs typeface="Arial"/>
              </a:rPr>
            </a:br>
            <a:endParaRPr lang="en-US" sz="2200" i="1" dirty="0">
              <a:solidFill>
                <a:srgbClr val="000000"/>
              </a:solidFill>
              <a:latin typeface="Arial"/>
              <a:ea typeface="Times New Roman"/>
              <a:cs typeface="Arial"/>
            </a:endParaRPr>
          </a:p>
          <a:p>
            <a:pPr marL="22225" indent="-22225" algn="l" eaLnBrk="0" hangingPunct="0">
              <a:lnSpc>
                <a:spcPct val="115000"/>
              </a:lnSpc>
              <a:spcBef>
                <a:spcPts val="0"/>
              </a:spcBef>
              <a:spcAft>
                <a:spcPts val="0"/>
              </a:spcAft>
              <a:buClr>
                <a:srgbClr val="000000"/>
              </a:buClr>
              <a:buFontTx/>
              <a:buNone/>
            </a:pPr>
            <a:r>
              <a:rPr lang="en-US" sz="2200" b="1" i="1" dirty="0">
                <a:solidFill>
                  <a:srgbClr val="000000"/>
                </a:solidFill>
                <a:latin typeface="Arial"/>
                <a:ea typeface="Times New Roman"/>
                <a:cs typeface="Arial"/>
              </a:rPr>
              <a:t>IT:</a:t>
            </a:r>
          </a:p>
          <a:p>
            <a:pPr marL="22225" indent="-22225" algn="l" eaLnBrk="0" hangingPunct="0">
              <a:lnSpc>
                <a:spcPct val="115000"/>
              </a:lnSpc>
              <a:spcBef>
                <a:spcPts val="0"/>
              </a:spcBef>
              <a:spcAft>
                <a:spcPts val="0"/>
              </a:spcAft>
              <a:buClr>
                <a:srgbClr val="000000"/>
              </a:buClr>
            </a:pPr>
            <a:r>
              <a:rPr lang="en-US" sz="2200" dirty="0">
                <a:solidFill>
                  <a:srgbClr val="000000"/>
                </a:solidFill>
                <a:latin typeface="Arial"/>
                <a:ea typeface="Times New Roman"/>
                <a:cs typeface="Arial"/>
              </a:rPr>
              <a:t>- Three separate core systems lead to manual copying of data from system to system, often through "shadow systems."</a:t>
            </a:r>
          </a:p>
          <a:p>
            <a:pPr marL="22225" indent="-22225" eaLnBrk="0" hangingPunct="0">
              <a:lnSpc>
                <a:spcPct val="115000"/>
              </a:lnSpc>
              <a:buClr>
                <a:srgbClr val="000000"/>
              </a:buClr>
            </a:pPr>
            <a:r>
              <a:rPr lang="en-US" sz="2200" i="1" dirty="0">
                <a:solidFill>
                  <a:srgbClr val="000000"/>
                </a:solidFill>
                <a:latin typeface="Arial"/>
                <a:ea typeface="Times New Roman"/>
                <a:cs typeface="Arial"/>
              </a:rPr>
              <a:t>To-Be potential feature – automated data replication</a:t>
            </a:r>
          </a:p>
          <a:p>
            <a:pPr marL="22225" indent="-22225" algn="l" eaLnBrk="0" hangingPunct="0">
              <a:lnSpc>
                <a:spcPct val="115000"/>
              </a:lnSpc>
              <a:spcBef>
                <a:spcPts val="0"/>
              </a:spcBef>
              <a:spcAft>
                <a:spcPts val="0"/>
              </a:spcAft>
              <a:buClr>
                <a:srgbClr val="000000"/>
              </a:buClr>
            </a:pPr>
            <a:r>
              <a:rPr lang="en-US" sz="2200" dirty="0">
                <a:solidFill>
                  <a:srgbClr val="000000"/>
                </a:solidFill>
                <a:latin typeface="Arial"/>
                <a:ea typeface="Times New Roman"/>
                <a:cs typeface="Arial"/>
              </a:rPr>
              <a:t>- Functional richness of core systems leads to overcomplexity</a:t>
            </a:r>
          </a:p>
          <a:p>
            <a:pPr marL="22225" indent="-22225" eaLnBrk="0" hangingPunct="0">
              <a:lnSpc>
                <a:spcPct val="115000"/>
              </a:lnSpc>
              <a:buClr>
                <a:srgbClr val="000000"/>
              </a:buClr>
            </a:pPr>
            <a:r>
              <a:rPr lang="en-US" sz="2200" i="1" dirty="0">
                <a:solidFill>
                  <a:srgbClr val="000000"/>
                </a:solidFill>
                <a:latin typeface="Arial"/>
                <a:ea typeface="Times New Roman"/>
                <a:cs typeface="Arial"/>
              </a:rPr>
              <a:t>To-Be potential feature – identify the subset of features are really needed, </a:t>
            </a:r>
            <a:br>
              <a:rPr lang="en-US" sz="2200" i="1" dirty="0">
                <a:solidFill>
                  <a:srgbClr val="000000"/>
                </a:solidFill>
                <a:latin typeface="Arial"/>
                <a:ea typeface="Times New Roman"/>
                <a:cs typeface="Arial"/>
              </a:rPr>
            </a:br>
            <a:r>
              <a:rPr lang="en-US" sz="2200" i="1" dirty="0">
                <a:solidFill>
                  <a:srgbClr val="000000"/>
                </a:solidFill>
                <a:latin typeface="Arial"/>
                <a:ea typeface="Times New Roman"/>
                <a:cs typeface="Arial"/>
              </a:rPr>
              <a:t>and only use those</a:t>
            </a:r>
          </a:p>
        </p:txBody>
      </p:sp>
    </p:spTree>
    <p:extLst>
      <p:ext uri="{BB962C8B-B14F-4D97-AF65-F5344CB8AC3E}">
        <p14:creationId xmlns:p14="http://schemas.microsoft.com/office/powerpoint/2010/main" val="34226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dissolv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EBC8-E7EB-5F42-8346-30E7EFB19271}"/>
              </a:ext>
            </a:extLst>
          </p:cNvPr>
          <p:cNvSpPr>
            <a:spLocks noGrp="1"/>
          </p:cNvSpPr>
          <p:nvPr>
            <p:ph type="title"/>
          </p:nvPr>
        </p:nvSpPr>
        <p:spPr/>
        <p:txBody>
          <a:bodyPr/>
          <a:lstStyle/>
          <a:p>
            <a:r>
              <a:rPr lang="en-US" dirty="0"/>
              <a:t>Assessment by Enabler generates ideas for the To-Be</a:t>
            </a:r>
          </a:p>
        </p:txBody>
      </p:sp>
      <p:sp>
        <p:nvSpPr>
          <p:cNvPr id="3" name="Rectangle 2">
            <a:extLst>
              <a:ext uri="{FF2B5EF4-FFF2-40B4-BE49-F238E27FC236}">
                <a16:creationId xmlns:a16="http://schemas.microsoft.com/office/drawing/2014/main" id="{6E9A9DA9-2000-FB4F-A35F-57CA7C6801DB}"/>
              </a:ext>
            </a:extLst>
          </p:cNvPr>
          <p:cNvSpPr/>
          <p:nvPr/>
        </p:nvSpPr>
        <p:spPr>
          <a:xfrm>
            <a:off x="1193180" y="786683"/>
            <a:ext cx="10069552" cy="5899244"/>
          </a:xfrm>
          <a:prstGeom prst="rect">
            <a:avLst/>
          </a:prstGeom>
        </p:spPr>
        <p:txBody>
          <a:bodyPr wrap="square">
            <a:spAutoFit/>
          </a:bodyPr>
          <a:lstStyle/>
          <a:p>
            <a:pPr eaLnBrk="0" hangingPunct="0">
              <a:lnSpc>
                <a:spcPct val="115000"/>
              </a:lnSpc>
              <a:buClr>
                <a:srgbClr val="000000"/>
              </a:buClr>
              <a:tabLst>
                <a:tab pos="228600" algn="l"/>
              </a:tabLst>
            </a:pPr>
            <a:r>
              <a:rPr lang="en-US" sz="2200" b="1" i="1" dirty="0">
                <a:solidFill>
                  <a:srgbClr val="000000"/>
                </a:solidFill>
                <a:latin typeface="Arial"/>
                <a:ea typeface="Times New Roman"/>
                <a:cs typeface="Arial"/>
              </a:rPr>
              <a:t>Motivation &amp; Measurement:</a:t>
            </a:r>
          </a:p>
          <a:p>
            <a:pPr marL="22225" indent="-22225" eaLnBrk="0" hangingPunct="0">
              <a:lnSpc>
                <a:spcPct val="115000"/>
              </a:lnSpc>
              <a:buClr>
                <a:srgbClr val="000000"/>
              </a:buClr>
            </a:pPr>
            <a:r>
              <a:rPr lang="en-US" sz="2200" dirty="0">
                <a:solidFill>
                  <a:srgbClr val="000000"/>
                </a:solidFill>
                <a:latin typeface="Arial"/>
                <a:ea typeface="Times New Roman"/>
                <a:cs typeface="Arial"/>
              </a:rPr>
              <a:t>- Because work is so granular, no one is motivated by the performance of the whole, which is not even measured. </a:t>
            </a:r>
          </a:p>
          <a:p>
            <a:pPr marL="22225" indent="-22225" eaLnBrk="0" hangingPunct="0">
              <a:lnSpc>
                <a:spcPct val="115000"/>
              </a:lnSpc>
              <a:buClr>
                <a:srgbClr val="000000"/>
              </a:buClr>
            </a:pPr>
            <a:r>
              <a:rPr lang="en-US" sz="2200" i="1" dirty="0">
                <a:solidFill>
                  <a:srgbClr val="000000"/>
                </a:solidFill>
                <a:latin typeface="Arial"/>
                <a:ea typeface="Times New Roman"/>
                <a:cs typeface="Arial"/>
              </a:rPr>
              <a:t>To-Be potential feature – develop relevant end-to-end metrics, and develop role and workgroup metrics to assess our impact on professional staff</a:t>
            </a:r>
          </a:p>
          <a:p>
            <a:pPr algn="l" eaLnBrk="0" hangingPunct="0">
              <a:lnSpc>
                <a:spcPct val="115000"/>
              </a:lnSpc>
              <a:spcBef>
                <a:spcPts val="0"/>
              </a:spcBef>
              <a:spcAft>
                <a:spcPts val="0"/>
              </a:spcAft>
              <a:buClr>
                <a:srgbClr val="000000"/>
              </a:buClr>
              <a:buFontTx/>
              <a:buNone/>
              <a:tabLst>
                <a:tab pos="228600" algn="l"/>
              </a:tabLst>
            </a:pPr>
            <a:endParaRPr lang="en-US" sz="2200" dirty="0">
              <a:solidFill>
                <a:srgbClr val="000000"/>
              </a:solidFill>
              <a:latin typeface="Arial"/>
              <a:ea typeface="Times New Roman"/>
              <a:cs typeface="Arial"/>
            </a:endParaRPr>
          </a:p>
          <a:p>
            <a:pPr algn="l" eaLnBrk="0" hangingPunct="0">
              <a:lnSpc>
                <a:spcPct val="115000"/>
              </a:lnSpc>
              <a:spcBef>
                <a:spcPts val="0"/>
              </a:spcBef>
              <a:spcAft>
                <a:spcPts val="0"/>
              </a:spcAft>
              <a:buClr>
                <a:srgbClr val="000000"/>
              </a:buClr>
              <a:buFontTx/>
              <a:buNone/>
              <a:tabLst>
                <a:tab pos="228600" algn="l"/>
              </a:tabLst>
            </a:pPr>
            <a:r>
              <a:rPr lang="en-US" sz="2200" b="1" i="1" dirty="0">
                <a:solidFill>
                  <a:srgbClr val="000000"/>
                </a:solidFill>
                <a:latin typeface="Arial"/>
                <a:ea typeface="Times New Roman"/>
                <a:cs typeface="Arial"/>
              </a:rPr>
              <a:t>Human Resources:</a:t>
            </a:r>
          </a:p>
          <a:p>
            <a:pPr marL="22225" indent="-22225" algn="l" eaLnBrk="0" hangingPunct="0">
              <a:lnSpc>
                <a:spcPct val="115000"/>
              </a:lnSpc>
              <a:spcBef>
                <a:spcPts val="0"/>
              </a:spcBef>
              <a:spcAft>
                <a:spcPts val="0"/>
              </a:spcAft>
              <a:buClr>
                <a:srgbClr val="000000"/>
              </a:buClr>
            </a:pPr>
            <a:r>
              <a:rPr lang="en-US" sz="2200" dirty="0">
                <a:solidFill>
                  <a:srgbClr val="000000"/>
                </a:solidFill>
                <a:latin typeface="Arial"/>
                <a:ea typeface="Times New Roman"/>
                <a:cs typeface="Arial"/>
              </a:rPr>
              <a:t>- Acquisition tasks don</a:t>
            </a:r>
            <a:r>
              <a:rPr lang="uk-UA" sz="2200" dirty="0">
                <a:solidFill>
                  <a:srgbClr val="000000"/>
                </a:solidFill>
                <a:latin typeface="Arial"/>
                <a:ea typeface="Times New Roman"/>
                <a:cs typeface="Arial"/>
              </a:rPr>
              <a:t>'</a:t>
            </a:r>
            <a:r>
              <a:rPr lang="en-US" sz="2200" dirty="0">
                <a:solidFill>
                  <a:srgbClr val="000000"/>
                </a:solidFill>
                <a:latin typeface="Arial"/>
                <a:ea typeface="Times New Roman"/>
                <a:cs typeface="Arial"/>
              </a:rPr>
              <a:t>t require a skilled, higher cost Records Manager – Agency staff could do much more, RMs could do higher value work.</a:t>
            </a:r>
          </a:p>
          <a:p>
            <a:pPr marL="22225" indent="-22225" eaLnBrk="0" hangingPunct="0">
              <a:lnSpc>
                <a:spcPct val="115000"/>
              </a:lnSpc>
              <a:buClr>
                <a:srgbClr val="000000"/>
              </a:buClr>
            </a:pPr>
            <a:r>
              <a:rPr lang="en-US" sz="2200" i="1" dirty="0">
                <a:solidFill>
                  <a:srgbClr val="000000"/>
                </a:solidFill>
                <a:latin typeface="Arial"/>
                <a:ea typeface="Times New Roman"/>
                <a:cs typeface="Arial"/>
              </a:rPr>
              <a:t>To-Be potential feature – Assign authority for higher-value work to Agency staff</a:t>
            </a:r>
            <a:br>
              <a:rPr lang="en-US" sz="2200" b="1" i="1" dirty="0">
                <a:solidFill>
                  <a:srgbClr val="000000"/>
                </a:solidFill>
                <a:latin typeface="Arial"/>
                <a:ea typeface="Times New Roman"/>
                <a:cs typeface="Arial"/>
              </a:rPr>
            </a:br>
            <a:endParaRPr lang="en-US" sz="2200" b="1" i="1" dirty="0">
              <a:solidFill>
                <a:srgbClr val="000000"/>
              </a:solidFill>
              <a:latin typeface="Arial"/>
              <a:ea typeface="Times New Roman"/>
              <a:cs typeface="Arial"/>
            </a:endParaRPr>
          </a:p>
          <a:p>
            <a:pPr eaLnBrk="0" hangingPunct="0">
              <a:lnSpc>
                <a:spcPct val="115000"/>
              </a:lnSpc>
              <a:buClr>
                <a:srgbClr val="000000"/>
              </a:buClr>
              <a:tabLst>
                <a:tab pos="228600" algn="l"/>
              </a:tabLst>
            </a:pPr>
            <a:r>
              <a:rPr lang="en-US" sz="2200" b="1" i="1" dirty="0">
                <a:solidFill>
                  <a:srgbClr val="000000"/>
                </a:solidFill>
                <a:latin typeface="Arial"/>
                <a:ea typeface="Times New Roman"/>
                <a:cs typeface="Arial"/>
              </a:rPr>
              <a:t>Policies &amp; Rules:</a:t>
            </a:r>
          </a:p>
          <a:p>
            <a:pPr marL="22225" indent="-22225" eaLnBrk="0" hangingPunct="0">
              <a:lnSpc>
                <a:spcPct val="115000"/>
              </a:lnSpc>
              <a:buClr>
                <a:srgbClr val="000000"/>
              </a:buClr>
            </a:pPr>
            <a:r>
              <a:rPr lang="en-US" sz="2200" dirty="0">
                <a:solidFill>
                  <a:srgbClr val="000000"/>
                </a:solidFill>
                <a:latin typeface="Arial"/>
                <a:ea typeface="Times New Roman"/>
                <a:cs typeface="Arial"/>
              </a:rPr>
              <a:t>Three </a:t>
            </a:r>
            <a:r>
              <a:rPr lang="en-US" sz="2200" i="1" dirty="0">
                <a:solidFill>
                  <a:srgbClr val="000000"/>
                </a:solidFill>
                <a:latin typeface="Arial"/>
                <a:ea typeface="Times New Roman"/>
                <a:cs typeface="Arial"/>
              </a:rPr>
              <a:t>(3!) </a:t>
            </a:r>
            <a:r>
              <a:rPr lang="en-US" sz="2200" dirty="0">
                <a:solidFill>
                  <a:srgbClr val="000000"/>
                </a:solidFill>
                <a:latin typeface="Arial"/>
                <a:ea typeface="Times New Roman"/>
                <a:cs typeface="Arial"/>
              </a:rPr>
              <a:t>approvals required for low-value (€20 - €50) cases</a:t>
            </a:r>
          </a:p>
          <a:p>
            <a:pPr marL="22225" indent="-22225" eaLnBrk="0" hangingPunct="0">
              <a:lnSpc>
                <a:spcPct val="115000"/>
              </a:lnSpc>
              <a:buClr>
                <a:srgbClr val="000000"/>
              </a:buClr>
            </a:pPr>
            <a:r>
              <a:rPr lang="en-US" sz="2200" i="1" dirty="0">
                <a:solidFill>
                  <a:srgbClr val="000000"/>
                </a:solidFill>
                <a:latin typeface="Arial"/>
                <a:ea typeface="Times New Roman"/>
                <a:cs typeface="Arial"/>
              </a:rPr>
              <a:t>To-Be potential feature – revise policy to reduce approvals, </a:t>
            </a:r>
            <a:br>
              <a:rPr lang="en-US" sz="2200" i="1" dirty="0">
                <a:solidFill>
                  <a:srgbClr val="000000"/>
                </a:solidFill>
                <a:latin typeface="Arial"/>
                <a:ea typeface="Times New Roman"/>
                <a:cs typeface="Arial"/>
              </a:rPr>
            </a:br>
            <a:r>
              <a:rPr lang="en-US" sz="2200" i="1" dirty="0">
                <a:solidFill>
                  <a:srgbClr val="000000"/>
                </a:solidFill>
                <a:latin typeface="Arial"/>
                <a:ea typeface="Times New Roman"/>
                <a:cs typeface="Arial"/>
              </a:rPr>
              <a:t>eliminate them entirely for low-value cases</a:t>
            </a:r>
          </a:p>
        </p:txBody>
      </p:sp>
    </p:spTree>
    <p:extLst>
      <p:ext uri="{BB962C8B-B14F-4D97-AF65-F5344CB8AC3E}">
        <p14:creationId xmlns:p14="http://schemas.microsoft.com/office/powerpoint/2010/main" val="380277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dissolve">
                                      <p:cBhvr>
                                        <p:cTn id="33" dur="500"/>
                                        <p:tgtEl>
                                          <p:spTgt spid="3">
                                            <p:txEl>
                                              <p:pRg st="7" end="7"/>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dissolv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dissolv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3048D3-37D9-454C-967F-CF9FACA0A79D}"/>
              </a:ext>
            </a:extLst>
          </p:cNvPr>
          <p:cNvSpPr>
            <a:spLocks noGrp="1"/>
          </p:cNvSpPr>
          <p:nvPr>
            <p:ph type="title"/>
          </p:nvPr>
        </p:nvSpPr>
        <p:spPr/>
        <p:txBody>
          <a:bodyPr/>
          <a:lstStyle/>
          <a:p>
            <a:r>
              <a:rPr lang="en-US" dirty="0">
                <a:latin typeface="Arial" panose="020B0604020202020204" pitchFamily="34" charset="0"/>
              </a:rPr>
              <a:t>The value of a framework, </a:t>
            </a:r>
          </a:p>
        </p:txBody>
      </p:sp>
      <p:grpSp>
        <p:nvGrpSpPr>
          <p:cNvPr id="5" name="Group 4">
            <a:extLst>
              <a:ext uri="{FF2B5EF4-FFF2-40B4-BE49-F238E27FC236}">
                <a16:creationId xmlns:a16="http://schemas.microsoft.com/office/drawing/2014/main" id="{B470023B-4483-C64A-ADD6-35A9E6FC7415}"/>
              </a:ext>
            </a:extLst>
          </p:cNvPr>
          <p:cNvGrpSpPr/>
          <p:nvPr/>
        </p:nvGrpSpPr>
        <p:grpSpPr>
          <a:xfrm>
            <a:off x="300038" y="1584503"/>
            <a:ext cx="11683074" cy="5183136"/>
            <a:chOff x="-1627" y="2534157"/>
            <a:chExt cx="10170867" cy="4444613"/>
          </a:xfrm>
        </p:grpSpPr>
        <p:pic>
          <p:nvPicPr>
            <p:cNvPr id="6" name="Picture 5">
              <a:extLst>
                <a:ext uri="{FF2B5EF4-FFF2-40B4-BE49-F238E27FC236}">
                  <a16:creationId xmlns:a16="http://schemas.microsoft.com/office/drawing/2014/main" id="{657CAD06-06EB-EF4E-9AE3-197EE3951B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51632" y="2552073"/>
              <a:ext cx="3317608" cy="4423476"/>
            </a:xfrm>
            <a:prstGeom prst="rect">
              <a:avLst/>
            </a:prstGeom>
          </p:spPr>
        </p:pic>
        <p:pic>
          <p:nvPicPr>
            <p:cNvPr id="7" name="Picture 6" descr="@@ECBassess3.jpg">
              <a:extLst>
                <a:ext uri="{FF2B5EF4-FFF2-40B4-BE49-F238E27FC236}">
                  <a16:creationId xmlns:a16="http://schemas.microsoft.com/office/drawing/2014/main" id="{5863599D-A7B3-6E48-988C-A1C96D285F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86927" y="2552802"/>
              <a:ext cx="3204401" cy="4425968"/>
            </a:xfrm>
            <a:prstGeom prst="rect">
              <a:avLst/>
            </a:prstGeom>
          </p:spPr>
        </p:pic>
        <p:pic>
          <p:nvPicPr>
            <p:cNvPr id="8" name="Picture 7" descr="@@ECBassess2.jpg">
              <a:extLst>
                <a:ext uri="{FF2B5EF4-FFF2-40B4-BE49-F238E27FC236}">
                  <a16:creationId xmlns:a16="http://schemas.microsoft.com/office/drawing/2014/main" id="{5E746AD4-710D-014C-B1EC-EBBA7310C08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27" y="2534157"/>
              <a:ext cx="3331043" cy="4441391"/>
            </a:xfrm>
            <a:prstGeom prst="rect">
              <a:avLst/>
            </a:prstGeom>
          </p:spPr>
        </p:pic>
      </p:grpSp>
      <p:sp>
        <p:nvSpPr>
          <p:cNvPr id="9" name="Rectangle 8">
            <a:extLst>
              <a:ext uri="{FF2B5EF4-FFF2-40B4-BE49-F238E27FC236}">
                <a16:creationId xmlns:a16="http://schemas.microsoft.com/office/drawing/2014/main" id="{ACA57656-A92C-BE46-B9AD-C07050D9B85E}"/>
              </a:ext>
            </a:extLst>
          </p:cNvPr>
          <p:cNvSpPr/>
          <p:nvPr/>
        </p:nvSpPr>
        <p:spPr>
          <a:xfrm>
            <a:off x="825391" y="648299"/>
            <a:ext cx="10541217" cy="954107"/>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Give people a framework, go through it point-by-point, </a:t>
            </a:r>
            <a:b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b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and they will </a:t>
            </a:r>
            <a:r>
              <a:rPr kumimoji="0" lang="en-US" sz="2800" b="0" i="1" u="none" strike="noStrike" kern="0" cap="none" spc="0" normalizeH="0" baseline="0" noProof="0" dirty="0">
                <a:ln>
                  <a:noFill/>
                </a:ln>
                <a:solidFill>
                  <a:srgbClr val="000000"/>
                </a:solidFill>
                <a:effectLst/>
                <a:uLnTx/>
                <a:uFillTx/>
                <a:latin typeface="Arial" charset="0"/>
                <a:ea typeface="ＭＳ Ｐゴシック" charset="0"/>
                <a:cs typeface="+mn-cs"/>
              </a:rPr>
              <a:t>quickly</a:t>
            </a: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 identify factors that would have been </a:t>
            </a:r>
            <a:r>
              <a:rPr kumimoji="0" lang="en-US" sz="2800" b="0" i="1" u="none" strike="noStrike" kern="0" cap="none" spc="0" normalizeH="0" baseline="0" noProof="0" dirty="0">
                <a:ln>
                  <a:noFill/>
                </a:ln>
                <a:solidFill>
                  <a:srgbClr val="000000"/>
                </a:solidFill>
                <a:effectLst/>
                <a:uLnTx/>
                <a:uFillTx/>
                <a:latin typeface="Arial" charset="0"/>
                <a:ea typeface="ＭＳ Ｐゴシック" charset="0"/>
                <a:cs typeface="+mn-cs"/>
              </a:rPr>
              <a:t>missed</a:t>
            </a:r>
            <a:r>
              <a:rPr kumimoji="0" lang="en-US" sz="2800" b="0" i="0" u="none" strike="noStrike" kern="0" cap="none" spc="0" normalizeH="0" baseline="0" noProof="0" dirty="0">
                <a:ln>
                  <a:noFill/>
                </a:ln>
                <a:solidFill>
                  <a:srgbClr val="000000"/>
                </a:solidFill>
                <a:effectLst/>
                <a:uLnTx/>
                <a:uFillTx/>
                <a:latin typeface="Arial" charset="0"/>
                <a:ea typeface="ＭＳ Ｐゴシック" charset="0"/>
                <a:cs typeface="+mn-cs"/>
              </a:rPr>
              <a:t>.</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92D004BD-5E95-B947-8CBE-3549806FA41B}"/>
                  </a:ext>
                </a:extLst>
              </p14:cNvPr>
              <p14:cNvContentPartPr/>
              <p14:nvPr/>
            </p14:nvContentPartPr>
            <p14:xfrm>
              <a:off x="3867568" y="3580429"/>
              <a:ext cx="119160" cy="97200"/>
            </p14:xfrm>
          </p:contentPart>
        </mc:Choice>
        <mc:Fallback xmlns="">
          <p:pic>
            <p:nvPicPr>
              <p:cNvPr id="17" name="Ink 16">
                <a:extLst>
                  <a:ext uri="{FF2B5EF4-FFF2-40B4-BE49-F238E27FC236}">
                    <a16:creationId xmlns:a16="http://schemas.microsoft.com/office/drawing/2014/main" id="{92D004BD-5E95-B947-8CBE-3549806FA41B}"/>
                  </a:ext>
                </a:extLst>
              </p:cNvPr>
              <p:cNvPicPr/>
              <p:nvPr/>
            </p:nvPicPr>
            <p:blipFill>
              <a:blip r:embed="rId7"/>
              <a:stretch>
                <a:fillRect/>
              </a:stretch>
            </p:blipFill>
            <p:spPr>
              <a:xfrm>
                <a:off x="3849568" y="3562429"/>
                <a:ext cx="1548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C9F63EA3-8494-AA49-91DA-7F890E3843C3}"/>
                  </a:ext>
                </a:extLst>
              </p14:cNvPr>
              <p14:cNvContentPartPr/>
              <p14:nvPr/>
            </p14:nvContentPartPr>
            <p14:xfrm>
              <a:off x="4304608" y="3734149"/>
              <a:ext cx="305280" cy="91080"/>
            </p14:xfrm>
          </p:contentPart>
        </mc:Choice>
        <mc:Fallback xmlns="">
          <p:pic>
            <p:nvPicPr>
              <p:cNvPr id="18" name="Ink 17">
                <a:extLst>
                  <a:ext uri="{FF2B5EF4-FFF2-40B4-BE49-F238E27FC236}">
                    <a16:creationId xmlns:a16="http://schemas.microsoft.com/office/drawing/2014/main" id="{C9F63EA3-8494-AA49-91DA-7F890E3843C3}"/>
                  </a:ext>
                </a:extLst>
              </p:cNvPr>
              <p:cNvPicPr/>
              <p:nvPr/>
            </p:nvPicPr>
            <p:blipFill>
              <a:blip r:embed="rId9"/>
              <a:stretch>
                <a:fillRect/>
              </a:stretch>
            </p:blipFill>
            <p:spPr>
              <a:xfrm>
                <a:off x="4286608" y="3716509"/>
                <a:ext cx="3409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6B8728BE-EDE4-6D45-AC12-FFDEE601DBCF}"/>
                  </a:ext>
                </a:extLst>
              </p14:cNvPr>
              <p14:cNvContentPartPr/>
              <p14:nvPr/>
            </p14:nvContentPartPr>
            <p14:xfrm>
              <a:off x="4629688" y="5193949"/>
              <a:ext cx="1096920" cy="120960"/>
            </p14:xfrm>
          </p:contentPart>
        </mc:Choice>
        <mc:Fallback xmlns="">
          <p:pic>
            <p:nvPicPr>
              <p:cNvPr id="19" name="Ink 18">
                <a:extLst>
                  <a:ext uri="{FF2B5EF4-FFF2-40B4-BE49-F238E27FC236}">
                    <a16:creationId xmlns:a16="http://schemas.microsoft.com/office/drawing/2014/main" id="{6B8728BE-EDE4-6D45-AC12-FFDEE601DBCF}"/>
                  </a:ext>
                </a:extLst>
              </p:cNvPr>
              <p:cNvPicPr/>
              <p:nvPr/>
            </p:nvPicPr>
            <p:blipFill>
              <a:blip r:embed="rId11"/>
              <a:stretch>
                <a:fillRect/>
              </a:stretch>
            </p:blipFill>
            <p:spPr>
              <a:xfrm>
                <a:off x="4612048" y="5175949"/>
                <a:ext cx="11325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6BF1E3CC-9D6C-DD4B-B0BD-8EAEAC6DD5EF}"/>
                  </a:ext>
                </a:extLst>
              </p14:cNvPr>
              <p14:cNvContentPartPr/>
              <p14:nvPr/>
            </p14:nvContentPartPr>
            <p14:xfrm>
              <a:off x="8590551" y="3897229"/>
              <a:ext cx="205560" cy="97200"/>
            </p14:xfrm>
          </p:contentPart>
        </mc:Choice>
        <mc:Fallback xmlns="">
          <p:pic>
            <p:nvPicPr>
              <p:cNvPr id="21" name="Ink 20">
                <a:extLst>
                  <a:ext uri="{FF2B5EF4-FFF2-40B4-BE49-F238E27FC236}">
                    <a16:creationId xmlns:a16="http://schemas.microsoft.com/office/drawing/2014/main" id="{6BF1E3CC-9D6C-DD4B-B0BD-8EAEAC6DD5EF}"/>
                  </a:ext>
                </a:extLst>
              </p:cNvPr>
              <p:cNvPicPr/>
              <p:nvPr/>
            </p:nvPicPr>
            <p:blipFill>
              <a:blip r:embed="rId13"/>
              <a:stretch>
                <a:fillRect/>
              </a:stretch>
            </p:blipFill>
            <p:spPr>
              <a:xfrm>
                <a:off x="8572911" y="3879229"/>
                <a:ext cx="2412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5E9266BF-5BD8-5C41-8990-ABF866B8FDD8}"/>
                  </a:ext>
                </a:extLst>
              </p14:cNvPr>
              <p14:cNvContentPartPr/>
              <p14:nvPr/>
            </p14:nvContentPartPr>
            <p14:xfrm>
              <a:off x="9495591" y="3738109"/>
              <a:ext cx="151560" cy="91440"/>
            </p14:xfrm>
          </p:contentPart>
        </mc:Choice>
        <mc:Fallback xmlns="">
          <p:pic>
            <p:nvPicPr>
              <p:cNvPr id="22" name="Ink 21">
                <a:extLst>
                  <a:ext uri="{FF2B5EF4-FFF2-40B4-BE49-F238E27FC236}">
                    <a16:creationId xmlns:a16="http://schemas.microsoft.com/office/drawing/2014/main" id="{5E9266BF-5BD8-5C41-8990-ABF866B8FDD8}"/>
                  </a:ext>
                </a:extLst>
              </p:cNvPr>
              <p:cNvPicPr/>
              <p:nvPr/>
            </p:nvPicPr>
            <p:blipFill>
              <a:blip r:embed="rId15"/>
              <a:stretch>
                <a:fillRect/>
              </a:stretch>
            </p:blipFill>
            <p:spPr>
              <a:xfrm>
                <a:off x="9477591" y="3720469"/>
                <a:ext cx="1872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7F1363D1-547A-B84D-B184-07735C778B09}"/>
                  </a:ext>
                </a:extLst>
              </p14:cNvPr>
              <p14:cNvContentPartPr/>
              <p14:nvPr/>
            </p14:nvContentPartPr>
            <p14:xfrm>
              <a:off x="9108951" y="4502029"/>
              <a:ext cx="624960" cy="110880"/>
            </p14:xfrm>
          </p:contentPart>
        </mc:Choice>
        <mc:Fallback xmlns="">
          <p:pic>
            <p:nvPicPr>
              <p:cNvPr id="23" name="Ink 22">
                <a:extLst>
                  <a:ext uri="{FF2B5EF4-FFF2-40B4-BE49-F238E27FC236}">
                    <a16:creationId xmlns:a16="http://schemas.microsoft.com/office/drawing/2014/main" id="{7F1363D1-547A-B84D-B184-07735C778B09}"/>
                  </a:ext>
                </a:extLst>
              </p:cNvPr>
              <p:cNvPicPr/>
              <p:nvPr/>
            </p:nvPicPr>
            <p:blipFill>
              <a:blip r:embed="rId17"/>
              <a:stretch>
                <a:fillRect/>
              </a:stretch>
            </p:blipFill>
            <p:spPr>
              <a:xfrm>
                <a:off x="9090951" y="4484389"/>
                <a:ext cx="6606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EAAB127C-7903-E74A-BE78-CD2C8E1C48C9}"/>
                  </a:ext>
                </a:extLst>
              </p14:cNvPr>
              <p14:cNvContentPartPr/>
              <p14:nvPr/>
            </p14:nvContentPartPr>
            <p14:xfrm>
              <a:off x="9315220" y="6023823"/>
              <a:ext cx="435600" cy="96120"/>
            </p14:xfrm>
          </p:contentPart>
        </mc:Choice>
        <mc:Fallback xmlns="">
          <p:pic>
            <p:nvPicPr>
              <p:cNvPr id="24" name="Ink 23">
                <a:extLst>
                  <a:ext uri="{FF2B5EF4-FFF2-40B4-BE49-F238E27FC236}">
                    <a16:creationId xmlns:a16="http://schemas.microsoft.com/office/drawing/2014/main" id="{EAAB127C-7903-E74A-BE78-CD2C8E1C48C9}"/>
                  </a:ext>
                </a:extLst>
              </p:cNvPr>
              <p:cNvPicPr/>
              <p:nvPr/>
            </p:nvPicPr>
            <p:blipFill>
              <a:blip r:embed="rId19"/>
              <a:stretch>
                <a:fillRect/>
              </a:stretch>
            </p:blipFill>
            <p:spPr>
              <a:xfrm>
                <a:off x="9297220" y="6005823"/>
                <a:ext cx="4712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3C7C90D9-AE3F-5A4D-AB67-510A8A0330BE}"/>
                  </a:ext>
                </a:extLst>
              </p14:cNvPr>
              <p14:cNvContentPartPr/>
              <p14:nvPr/>
            </p14:nvContentPartPr>
            <p14:xfrm>
              <a:off x="7237300" y="6265023"/>
              <a:ext cx="430200" cy="60840"/>
            </p14:xfrm>
          </p:contentPart>
        </mc:Choice>
        <mc:Fallback xmlns="">
          <p:pic>
            <p:nvPicPr>
              <p:cNvPr id="25" name="Ink 24">
                <a:extLst>
                  <a:ext uri="{FF2B5EF4-FFF2-40B4-BE49-F238E27FC236}">
                    <a16:creationId xmlns:a16="http://schemas.microsoft.com/office/drawing/2014/main" id="{3C7C90D9-AE3F-5A4D-AB67-510A8A0330BE}"/>
                  </a:ext>
                </a:extLst>
              </p:cNvPr>
              <p:cNvPicPr/>
              <p:nvPr/>
            </p:nvPicPr>
            <p:blipFill>
              <a:blip r:embed="rId21"/>
              <a:stretch>
                <a:fillRect/>
              </a:stretch>
            </p:blipFill>
            <p:spPr>
              <a:xfrm>
                <a:off x="7219300" y="6247383"/>
                <a:ext cx="4658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6325EDD6-C0EB-F442-A975-5FC1A8C78F07}"/>
                  </a:ext>
                </a:extLst>
              </p14:cNvPr>
              <p14:cNvContentPartPr/>
              <p14:nvPr/>
            </p14:nvContentPartPr>
            <p14:xfrm>
              <a:off x="10381422" y="2259625"/>
              <a:ext cx="324360" cy="104400"/>
            </p14:xfrm>
          </p:contentPart>
        </mc:Choice>
        <mc:Fallback xmlns="">
          <p:pic>
            <p:nvPicPr>
              <p:cNvPr id="27" name="Ink 26">
                <a:extLst>
                  <a:ext uri="{FF2B5EF4-FFF2-40B4-BE49-F238E27FC236}">
                    <a16:creationId xmlns:a16="http://schemas.microsoft.com/office/drawing/2014/main" id="{6325EDD6-C0EB-F442-A975-5FC1A8C78F07}"/>
                  </a:ext>
                </a:extLst>
              </p:cNvPr>
              <p:cNvPicPr/>
              <p:nvPr/>
            </p:nvPicPr>
            <p:blipFill>
              <a:blip r:embed="rId23"/>
              <a:stretch>
                <a:fillRect/>
              </a:stretch>
            </p:blipFill>
            <p:spPr>
              <a:xfrm>
                <a:off x="10363782" y="2241625"/>
                <a:ext cx="3600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Ink 27">
                <a:extLst>
                  <a:ext uri="{FF2B5EF4-FFF2-40B4-BE49-F238E27FC236}">
                    <a16:creationId xmlns:a16="http://schemas.microsoft.com/office/drawing/2014/main" id="{1A24B93D-646A-FA4E-BF51-2B913B9F821E}"/>
                  </a:ext>
                </a:extLst>
              </p14:cNvPr>
              <p14:cNvContentPartPr/>
              <p14:nvPr/>
            </p14:nvContentPartPr>
            <p14:xfrm>
              <a:off x="12429462" y="3033985"/>
              <a:ext cx="381240" cy="90360"/>
            </p14:xfrm>
          </p:contentPart>
        </mc:Choice>
        <mc:Fallback xmlns="">
          <p:pic>
            <p:nvPicPr>
              <p:cNvPr id="28" name="Ink 27">
                <a:extLst>
                  <a:ext uri="{FF2B5EF4-FFF2-40B4-BE49-F238E27FC236}">
                    <a16:creationId xmlns:a16="http://schemas.microsoft.com/office/drawing/2014/main" id="{1A24B93D-646A-FA4E-BF51-2B913B9F821E}"/>
                  </a:ext>
                </a:extLst>
              </p:cNvPr>
              <p:cNvPicPr/>
              <p:nvPr/>
            </p:nvPicPr>
            <p:blipFill>
              <a:blip r:embed="rId25"/>
              <a:stretch>
                <a:fillRect/>
              </a:stretch>
            </p:blipFill>
            <p:spPr>
              <a:xfrm>
                <a:off x="12411462" y="3015985"/>
                <a:ext cx="4168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a:extLst>
                  <a:ext uri="{FF2B5EF4-FFF2-40B4-BE49-F238E27FC236}">
                    <a16:creationId xmlns:a16="http://schemas.microsoft.com/office/drawing/2014/main" id="{BEDC336C-A42E-9F4B-80D4-516BBC090246}"/>
                  </a:ext>
                </a:extLst>
              </p14:cNvPr>
              <p14:cNvContentPartPr/>
              <p14:nvPr/>
            </p14:nvContentPartPr>
            <p14:xfrm>
              <a:off x="10779222" y="3228745"/>
              <a:ext cx="329040" cy="100800"/>
            </p14:xfrm>
          </p:contentPart>
        </mc:Choice>
        <mc:Fallback xmlns="">
          <p:pic>
            <p:nvPicPr>
              <p:cNvPr id="29" name="Ink 28">
                <a:extLst>
                  <a:ext uri="{FF2B5EF4-FFF2-40B4-BE49-F238E27FC236}">
                    <a16:creationId xmlns:a16="http://schemas.microsoft.com/office/drawing/2014/main" id="{BEDC336C-A42E-9F4B-80D4-516BBC090246}"/>
                  </a:ext>
                </a:extLst>
              </p:cNvPr>
              <p:cNvPicPr/>
              <p:nvPr/>
            </p:nvPicPr>
            <p:blipFill>
              <a:blip r:embed="rId27"/>
              <a:stretch>
                <a:fillRect/>
              </a:stretch>
            </p:blipFill>
            <p:spPr>
              <a:xfrm>
                <a:off x="10761582" y="3211105"/>
                <a:ext cx="364680" cy="136440"/>
              </a:xfrm>
              <a:prstGeom prst="rect">
                <a:avLst/>
              </a:prstGeom>
            </p:spPr>
          </p:pic>
        </mc:Fallback>
      </mc:AlternateContent>
      <p:sp>
        <p:nvSpPr>
          <p:cNvPr id="2" name="Rectangle 6">
            <a:extLst>
              <a:ext uri="{FF2B5EF4-FFF2-40B4-BE49-F238E27FC236}">
                <a16:creationId xmlns:a16="http://schemas.microsoft.com/office/drawing/2014/main" id="{41593C12-A769-7153-46E7-E47DD2AEC266}"/>
              </a:ext>
            </a:extLst>
          </p:cNvPr>
          <p:cNvSpPr>
            <a:spLocks noChangeArrowheads="1"/>
          </p:cNvSpPr>
          <p:nvPr/>
        </p:nvSpPr>
        <p:spPr bwMode="auto">
          <a:xfrm rot="20634574">
            <a:off x="8874121" y="5801720"/>
            <a:ext cx="2495952" cy="327782"/>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cs typeface="Arial" pitchFamily="34" charset="0"/>
              </a:rPr>
              <a:t>This took ~45 minutes</a:t>
            </a:r>
            <a:endParaRPr kumimoji="1" lang="en-US" i="1" dirty="0">
              <a:solidFill>
                <a:srgbClr val="000000"/>
              </a:solidFill>
              <a:latin typeface="Arial" pitchFamily="34" charset="0"/>
              <a:ea typeface="+mn-ea"/>
              <a:cs typeface="Arial" pitchFamily="34" charset="0"/>
            </a:endParaRPr>
          </a:p>
        </p:txBody>
      </p:sp>
    </p:spTree>
    <p:extLst>
      <p:ext uri="{BB962C8B-B14F-4D97-AF65-F5344CB8AC3E}">
        <p14:creationId xmlns:p14="http://schemas.microsoft.com/office/powerpoint/2010/main" val="421973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eaLnBrk="1" hangingPunct="1"/>
            <a:r>
              <a:rPr lang="en-US" sz="3400"/>
              <a:t>The surprising result</a:t>
            </a:r>
          </a:p>
        </p:txBody>
      </p:sp>
      <p:grpSp>
        <p:nvGrpSpPr>
          <p:cNvPr id="1994755" name="Group 3"/>
          <p:cNvGrpSpPr>
            <a:grpSpLocks/>
          </p:cNvGrpSpPr>
          <p:nvPr/>
        </p:nvGrpSpPr>
        <p:grpSpPr bwMode="auto">
          <a:xfrm>
            <a:off x="2611441" y="1831975"/>
            <a:ext cx="7080250" cy="3252788"/>
            <a:chOff x="685" y="1154"/>
            <a:chExt cx="4460" cy="2049"/>
          </a:xfrm>
        </p:grpSpPr>
        <p:sp>
          <p:nvSpPr>
            <p:cNvPr id="43023" name="Freeform 4"/>
            <p:cNvSpPr>
              <a:spLocks/>
            </p:cNvSpPr>
            <p:nvPr/>
          </p:nvSpPr>
          <p:spPr bwMode="auto">
            <a:xfrm>
              <a:off x="685" y="1154"/>
              <a:ext cx="2231" cy="2047"/>
            </a:xfrm>
            <a:custGeom>
              <a:avLst/>
              <a:gdLst>
                <a:gd name="T0" fmla="*/ 0 w 2231"/>
                <a:gd name="T1" fmla="*/ 2047 h 2047"/>
                <a:gd name="T2" fmla="*/ 248 w 2231"/>
                <a:gd name="T3" fmla="*/ 1916 h 2047"/>
                <a:gd name="T4" fmla="*/ 394 w 2231"/>
                <a:gd name="T5" fmla="*/ 1704 h 2047"/>
                <a:gd name="T6" fmla="*/ 474 w 2231"/>
                <a:gd name="T7" fmla="*/ 1478 h 2047"/>
                <a:gd name="T8" fmla="*/ 518 w 2231"/>
                <a:gd name="T9" fmla="*/ 1165 h 2047"/>
                <a:gd name="T10" fmla="*/ 562 w 2231"/>
                <a:gd name="T11" fmla="*/ 851 h 2047"/>
                <a:gd name="T12" fmla="*/ 620 w 2231"/>
                <a:gd name="T13" fmla="*/ 567 h 2047"/>
                <a:gd name="T14" fmla="*/ 708 w 2231"/>
                <a:gd name="T15" fmla="*/ 312 h 2047"/>
                <a:gd name="T16" fmla="*/ 861 w 2231"/>
                <a:gd name="T17" fmla="*/ 107 h 2047"/>
                <a:gd name="T18" fmla="*/ 992 w 2231"/>
                <a:gd name="T19" fmla="*/ 27 h 2047"/>
                <a:gd name="T20" fmla="*/ 1116 w 2231"/>
                <a:gd name="T21" fmla="*/ 5 h 2047"/>
                <a:gd name="T22" fmla="*/ 1305 w 2231"/>
                <a:gd name="T23" fmla="*/ 56 h 2047"/>
                <a:gd name="T24" fmla="*/ 1466 w 2231"/>
                <a:gd name="T25" fmla="*/ 231 h 2047"/>
                <a:gd name="T26" fmla="*/ 1583 w 2231"/>
                <a:gd name="T27" fmla="*/ 428 h 2047"/>
                <a:gd name="T28" fmla="*/ 1655 w 2231"/>
                <a:gd name="T29" fmla="*/ 727 h 2047"/>
                <a:gd name="T30" fmla="*/ 1677 w 2231"/>
                <a:gd name="T31" fmla="*/ 1041 h 2047"/>
                <a:gd name="T32" fmla="*/ 1699 w 2231"/>
                <a:gd name="T33" fmla="*/ 1296 h 2047"/>
                <a:gd name="T34" fmla="*/ 1750 w 2231"/>
                <a:gd name="T35" fmla="*/ 1529 h 2047"/>
                <a:gd name="T36" fmla="*/ 1838 w 2231"/>
                <a:gd name="T37" fmla="*/ 1741 h 2047"/>
                <a:gd name="T38" fmla="*/ 1954 w 2231"/>
                <a:gd name="T39" fmla="*/ 1894 h 2047"/>
                <a:gd name="T40" fmla="*/ 2086 w 2231"/>
                <a:gd name="T41" fmla="*/ 1988 h 2047"/>
                <a:gd name="T42" fmla="*/ 2231 w 2231"/>
                <a:gd name="T43" fmla="*/ 201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31" h="2047">
                  <a:moveTo>
                    <a:pt x="0" y="2047"/>
                  </a:moveTo>
                  <a:cubicBezTo>
                    <a:pt x="41" y="2026"/>
                    <a:pt x="182" y="1973"/>
                    <a:pt x="248" y="1916"/>
                  </a:cubicBezTo>
                  <a:cubicBezTo>
                    <a:pt x="314" y="1859"/>
                    <a:pt x="356" y="1777"/>
                    <a:pt x="394" y="1704"/>
                  </a:cubicBezTo>
                  <a:cubicBezTo>
                    <a:pt x="432" y="1631"/>
                    <a:pt x="453" y="1568"/>
                    <a:pt x="474" y="1478"/>
                  </a:cubicBezTo>
                  <a:cubicBezTo>
                    <a:pt x="495" y="1388"/>
                    <a:pt x="503" y="1269"/>
                    <a:pt x="518" y="1165"/>
                  </a:cubicBezTo>
                  <a:cubicBezTo>
                    <a:pt x="533" y="1061"/>
                    <a:pt x="545" y="951"/>
                    <a:pt x="562" y="851"/>
                  </a:cubicBezTo>
                  <a:cubicBezTo>
                    <a:pt x="579" y="751"/>
                    <a:pt x="596" y="657"/>
                    <a:pt x="620" y="567"/>
                  </a:cubicBezTo>
                  <a:cubicBezTo>
                    <a:pt x="644" y="477"/>
                    <a:pt x="668" y="389"/>
                    <a:pt x="708" y="312"/>
                  </a:cubicBezTo>
                  <a:cubicBezTo>
                    <a:pt x="748" y="235"/>
                    <a:pt x="814" y="154"/>
                    <a:pt x="861" y="107"/>
                  </a:cubicBezTo>
                  <a:cubicBezTo>
                    <a:pt x="908" y="60"/>
                    <a:pt x="950" y="44"/>
                    <a:pt x="992" y="27"/>
                  </a:cubicBezTo>
                  <a:cubicBezTo>
                    <a:pt x="1034" y="10"/>
                    <a:pt x="1064" y="0"/>
                    <a:pt x="1116" y="5"/>
                  </a:cubicBezTo>
                  <a:cubicBezTo>
                    <a:pt x="1168" y="10"/>
                    <a:pt x="1247" y="18"/>
                    <a:pt x="1305" y="56"/>
                  </a:cubicBezTo>
                  <a:cubicBezTo>
                    <a:pt x="1363" y="94"/>
                    <a:pt x="1420" y="169"/>
                    <a:pt x="1466" y="231"/>
                  </a:cubicBezTo>
                  <a:cubicBezTo>
                    <a:pt x="1512" y="293"/>
                    <a:pt x="1552" y="345"/>
                    <a:pt x="1583" y="428"/>
                  </a:cubicBezTo>
                  <a:cubicBezTo>
                    <a:pt x="1614" y="511"/>
                    <a:pt x="1639" y="625"/>
                    <a:pt x="1655" y="727"/>
                  </a:cubicBezTo>
                  <a:cubicBezTo>
                    <a:pt x="1671" y="829"/>
                    <a:pt x="1670" y="946"/>
                    <a:pt x="1677" y="1041"/>
                  </a:cubicBezTo>
                  <a:cubicBezTo>
                    <a:pt x="1684" y="1136"/>
                    <a:pt x="1687" y="1215"/>
                    <a:pt x="1699" y="1296"/>
                  </a:cubicBezTo>
                  <a:cubicBezTo>
                    <a:pt x="1711" y="1377"/>
                    <a:pt x="1727" y="1455"/>
                    <a:pt x="1750" y="1529"/>
                  </a:cubicBezTo>
                  <a:cubicBezTo>
                    <a:pt x="1773" y="1603"/>
                    <a:pt x="1804" y="1680"/>
                    <a:pt x="1838" y="1741"/>
                  </a:cubicBezTo>
                  <a:cubicBezTo>
                    <a:pt x="1872" y="1802"/>
                    <a:pt x="1913" y="1853"/>
                    <a:pt x="1954" y="1894"/>
                  </a:cubicBezTo>
                  <a:cubicBezTo>
                    <a:pt x="1995" y="1935"/>
                    <a:pt x="2040" y="1969"/>
                    <a:pt x="2086" y="1988"/>
                  </a:cubicBezTo>
                  <a:cubicBezTo>
                    <a:pt x="2132" y="2007"/>
                    <a:pt x="2201" y="2006"/>
                    <a:pt x="2231" y="2010"/>
                  </a:cubicBezTo>
                </a:path>
              </a:pathLst>
            </a:custGeom>
            <a:noFill/>
            <a:ln w="25400"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43024" name="Freeform 5"/>
            <p:cNvSpPr>
              <a:spLocks/>
            </p:cNvSpPr>
            <p:nvPr/>
          </p:nvSpPr>
          <p:spPr bwMode="auto">
            <a:xfrm flipH="1">
              <a:off x="2914" y="1156"/>
              <a:ext cx="2231" cy="2047"/>
            </a:xfrm>
            <a:custGeom>
              <a:avLst/>
              <a:gdLst>
                <a:gd name="T0" fmla="*/ 0 w 2231"/>
                <a:gd name="T1" fmla="*/ 2047 h 2047"/>
                <a:gd name="T2" fmla="*/ 248 w 2231"/>
                <a:gd name="T3" fmla="*/ 1916 h 2047"/>
                <a:gd name="T4" fmla="*/ 394 w 2231"/>
                <a:gd name="T5" fmla="*/ 1704 h 2047"/>
                <a:gd name="T6" fmla="*/ 474 w 2231"/>
                <a:gd name="T7" fmla="*/ 1478 h 2047"/>
                <a:gd name="T8" fmla="*/ 518 w 2231"/>
                <a:gd name="T9" fmla="*/ 1165 h 2047"/>
                <a:gd name="T10" fmla="*/ 562 w 2231"/>
                <a:gd name="T11" fmla="*/ 851 h 2047"/>
                <a:gd name="T12" fmla="*/ 620 w 2231"/>
                <a:gd name="T13" fmla="*/ 567 h 2047"/>
                <a:gd name="T14" fmla="*/ 708 w 2231"/>
                <a:gd name="T15" fmla="*/ 312 h 2047"/>
                <a:gd name="T16" fmla="*/ 861 w 2231"/>
                <a:gd name="T17" fmla="*/ 107 h 2047"/>
                <a:gd name="T18" fmla="*/ 992 w 2231"/>
                <a:gd name="T19" fmla="*/ 27 h 2047"/>
                <a:gd name="T20" fmla="*/ 1116 w 2231"/>
                <a:gd name="T21" fmla="*/ 5 h 2047"/>
                <a:gd name="T22" fmla="*/ 1305 w 2231"/>
                <a:gd name="T23" fmla="*/ 56 h 2047"/>
                <a:gd name="T24" fmla="*/ 1466 w 2231"/>
                <a:gd name="T25" fmla="*/ 231 h 2047"/>
                <a:gd name="T26" fmla="*/ 1583 w 2231"/>
                <a:gd name="T27" fmla="*/ 428 h 2047"/>
                <a:gd name="T28" fmla="*/ 1655 w 2231"/>
                <a:gd name="T29" fmla="*/ 727 h 2047"/>
                <a:gd name="T30" fmla="*/ 1677 w 2231"/>
                <a:gd name="T31" fmla="*/ 1041 h 2047"/>
                <a:gd name="T32" fmla="*/ 1699 w 2231"/>
                <a:gd name="T33" fmla="*/ 1296 h 2047"/>
                <a:gd name="T34" fmla="*/ 1750 w 2231"/>
                <a:gd name="T35" fmla="*/ 1529 h 2047"/>
                <a:gd name="T36" fmla="*/ 1838 w 2231"/>
                <a:gd name="T37" fmla="*/ 1741 h 2047"/>
                <a:gd name="T38" fmla="*/ 1954 w 2231"/>
                <a:gd name="T39" fmla="*/ 1894 h 2047"/>
                <a:gd name="T40" fmla="*/ 2086 w 2231"/>
                <a:gd name="T41" fmla="*/ 1988 h 2047"/>
                <a:gd name="T42" fmla="*/ 2231 w 2231"/>
                <a:gd name="T43" fmla="*/ 201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31" h="2047">
                  <a:moveTo>
                    <a:pt x="0" y="2047"/>
                  </a:moveTo>
                  <a:cubicBezTo>
                    <a:pt x="41" y="2026"/>
                    <a:pt x="182" y="1973"/>
                    <a:pt x="248" y="1916"/>
                  </a:cubicBezTo>
                  <a:cubicBezTo>
                    <a:pt x="314" y="1859"/>
                    <a:pt x="356" y="1777"/>
                    <a:pt x="394" y="1704"/>
                  </a:cubicBezTo>
                  <a:cubicBezTo>
                    <a:pt x="432" y="1631"/>
                    <a:pt x="453" y="1568"/>
                    <a:pt x="474" y="1478"/>
                  </a:cubicBezTo>
                  <a:cubicBezTo>
                    <a:pt x="495" y="1388"/>
                    <a:pt x="503" y="1269"/>
                    <a:pt x="518" y="1165"/>
                  </a:cubicBezTo>
                  <a:cubicBezTo>
                    <a:pt x="533" y="1061"/>
                    <a:pt x="545" y="951"/>
                    <a:pt x="562" y="851"/>
                  </a:cubicBezTo>
                  <a:cubicBezTo>
                    <a:pt x="579" y="751"/>
                    <a:pt x="596" y="657"/>
                    <a:pt x="620" y="567"/>
                  </a:cubicBezTo>
                  <a:cubicBezTo>
                    <a:pt x="644" y="477"/>
                    <a:pt x="668" y="389"/>
                    <a:pt x="708" y="312"/>
                  </a:cubicBezTo>
                  <a:cubicBezTo>
                    <a:pt x="748" y="235"/>
                    <a:pt x="814" y="154"/>
                    <a:pt x="861" y="107"/>
                  </a:cubicBezTo>
                  <a:cubicBezTo>
                    <a:pt x="908" y="60"/>
                    <a:pt x="950" y="44"/>
                    <a:pt x="992" y="27"/>
                  </a:cubicBezTo>
                  <a:cubicBezTo>
                    <a:pt x="1034" y="10"/>
                    <a:pt x="1064" y="0"/>
                    <a:pt x="1116" y="5"/>
                  </a:cubicBezTo>
                  <a:cubicBezTo>
                    <a:pt x="1168" y="10"/>
                    <a:pt x="1247" y="18"/>
                    <a:pt x="1305" y="56"/>
                  </a:cubicBezTo>
                  <a:cubicBezTo>
                    <a:pt x="1363" y="94"/>
                    <a:pt x="1420" y="169"/>
                    <a:pt x="1466" y="231"/>
                  </a:cubicBezTo>
                  <a:cubicBezTo>
                    <a:pt x="1512" y="293"/>
                    <a:pt x="1552" y="345"/>
                    <a:pt x="1583" y="428"/>
                  </a:cubicBezTo>
                  <a:cubicBezTo>
                    <a:pt x="1614" y="511"/>
                    <a:pt x="1639" y="625"/>
                    <a:pt x="1655" y="727"/>
                  </a:cubicBezTo>
                  <a:cubicBezTo>
                    <a:pt x="1671" y="829"/>
                    <a:pt x="1670" y="946"/>
                    <a:pt x="1677" y="1041"/>
                  </a:cubicBezTo>
                  <a:cubicBezTo>
                    <a:pt x="1684" y="1136"/>
                    <a:pt x="1687" y="1215"/>
                    <a:pt x="1699" y="1296"/>
                  </a:cubicBezTo>
                  <a:cubicBezTo>
                    <a:pt x="1711" y="1377"/>
                    <a:pt x="1727" y="1455"/>
                    <a:pt x="1750" y="1529"/>
                  </a:cubicBezTo>
                  <a:cubicBezTo>
                    <a:pt x="1773" y="1603"/>
                    <a:pt x="1804" y="1680"/>
                    <a:pt x="1838" y="1741"/>
                  </a:cubicBezTo>
                  <a:cubicBezTo>
                    <a:pt x="1872" y="1802"/>
                    <a:pt x="1913" y="1853"/>
                    <a:pt x="1954" y="1894"/>
                  </a:cubicBezTo>
                  <a:cubicBezTo>
                    <a:pt x="1995" y="1935"/>
                    <a:pt x="2040" y="1969"/>
                    <a:pt x="2086" y="1988"/>
                  </a:cubicBezTo>
                  <a:cubicBezTo>
                    <a:pt x="2132" y="2007"/>
                    <a:pt x="2201" y="2006"/>
                    <a:pt x="2231" y="2010"/>
                  </a:cubicBezTo>
                </a:path>
              </a:pathLst>
            </a:custGeom>
            <a:noFill/>
            <a:ln w="25400"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grpSp>
      <p:sp>
        <p:nvSpPr>
          <p:cNvPr id="43012" name="Line 6"/>
          <p:cNvSpPr>
            <a:spLocks noChangeShapeType="1"/>
          </p:cNvSpPr>
          <p:nvPr/>
        </p:nvSpPr>
        <p:spPr bwMode="auto">
          <a:xfrm>
            <a:off x="2601917" y="5448300"/>
            <a:ext cx="709453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43013" name="Line 7"/>
          <p:cNvSpPr>
            <a:spLocks noChangeShapeType="1"/>
          </p:cNvSpPr>
          <p:nvPr/>
        </p:nvSpPr>
        <p:spPr bwMode="auto">
          <a:xfrm rot="-5400000">
            <a:off x="542925" y="3384550"/>
            <a:ext cx="4114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CA"/>
          </a:p>
        </p:txBody>
      </p:sp>
      <p:sp>
        <p:nvSpPr>
          <p:cNvPr id="43014" name="Rectangle 8"/>
          <p:cNvSpPr>
            <a:spLocks noChangeArrowheads="1"/>
          </p:cNvSpPr>
          <p:nvPr/>
        </p:nvSpPr>
        <p:spPr bwMode="auto">
          <a:xfrm>
            <a:off x="3430594" y="5865814"/>
            <a:ext cx="6299200" cy="415498"/>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sz="2400" i="1" dirty="0"/>
              <a:t>Success (ROI, etc.) ranked from 1 - 10</a:t>
            </a:r>
          </a:p>
        </p:txBody>
      </p:sp>
      <p:sp>
        <p:nvSpPr>
          <p:cNvPr id="43015" name="Rectangle 9"/>
          <p:cNvSpPr>
            <a:spLocks noChangeArrowheads="1"/>
          </p:cNvSpPr>
          <p:nvPr/>
        </p:nvSpPr>
        <p:spPr bwMode="auto">
          <a:xfrm>
            <a:off x="2398245" y="5445126"/>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i="1" dirty="0"/>
              <a:t>1</a:t>
            </a:r>
          </a:p>
        </p:txBody>
      </p:sp>
      <p:sp>
        <p:nvSpPr>
          <p:cNvPr id="43016" name="Rectangle 10"/>
          <p:cNvSpPr>
            <a:spLocks noChangeArrowheads="1"/>
          </p:cNvSpPr>
          <p:nvPr/>
        </p:nvSpPr>
        <p:spPr bwMode="auto">
          <a:xfrm>
            <a:off x="5969563" y="5330826"/>
            <a:ext cx="3032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dirty="0"/>
              <a:t>|</a:t>
            </a:r>
          </a:p>
        </p:txBody>
      </p:sp>
      <p:sp>
        <p:nvSpPr>
          <p:cNvPr id="43017" name="Rectangle 11"/>
          <p:cNvSpPr>
            <a:spLocks noChangeArrowheads="1"/>
          </p:cNvSpPr>
          <p:nvPr/>
        </p:nvSpPr>
        <p:spPr bwMode="auto">
          <a:xfrm>
            <a:off x="9336531" y="5445126"/>
            <a:ext cx="44435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2000" i="1"/>
              <a:t>10</a:t>
            </a:r>
          </a:p>
        </p:txBody>
      </p:sp>
      <p:sp>
        <p:nvSpPr>
          <p:cNvPr id="43018" name="Rectangle 12"/>
          <p:cNvSpPr>
            <a:spLocks noChangeArrowheads="1"/>
          </p:cNvSpPr>
          <p:nvPr/>
        </p:nvSpPr>
        <p:spPr bwMode="auto">
          <a:xfrm rot="-5400000">
            <a:off x="479435" y="3221255"/>
            <a:ext cx="3267075" cy="415498"/>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sz="2400" i="1"/>
              <a:t>Number of enterprises</a:t>
            </a:r>
          </a:p>
        </p:txBody>
      </p:sp>
      <p:sp>
        <p:nvSpPr>
          <p:cNvPr id="1994765" name="Rectangle 13"/>
          <p:cNvSpPr>
            <a:spLocks noChangeArrowheads="1"/>
          </p:cNvSpPr>
          <p:nvPr/>
        </p:nvSpPr>
        <p:spPr bwMode="auto">
          <a:xfrm>
            <a:off x="7266015" y="1367189"/>
            <a:ext cx="1336675" cy="334707"/>
          </a:xfrm>
          <a:prstGeom prst="rect">
            <a:avLst/>
          </a:prstGeom>
          <a:solidFill>
            <a:srgbClr val="99FF66"/>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5000"/>
              </a:lnSpc>
              <a:spcBef>
                <a:spcPct val="50000"/>
              </a:spcBef>
              <a:buClr>
                <a:srgbClr val="CC3300"/>
              </a:buClr>
              <a:buSzPct val="125000"/>
              <a:buFont typeface="Wingdings" pitchFamily="2" charset="2"/>
              <a:buNone/>
            </a:pPr>
            <a:r>
              <a:rPr lang="en-US" i="1"/>
              <a:t>Winners</a:t>
            </a:r>
          </a:p>
        </p:txBody>
      </p:sp>
      <p:sp>
        <p:nvSpPr>
          <p:cNvPr id="1994766" name="Rectangle 14"/>
          <p:cNvSpPr>
            <a:spLocks noChangeArrowheads="1"/>
          </p:cNvSpPr>
          <p:nvPr/>
        </p:nvSpPr>
        <p:spPr bwMode="auto">
          <a:xfrm>
            <a:off x="3681589" y="1367189"/>
            <a:ext cx="1336675" cy="334707"/>
          </a:xfrm>
          <a:prstGeom prst="rect">
            <a:avLst/>
          </a:prstGeom>
          <a:solidFill>
            <a:srgbClr val="FF99CC"/>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5000"/>
              </a:lnSpc>
              <a:spcBef>
                <a:spcPct val="50000"/>
              </a:spcBef>
              <a:buClr>
                <a:srgbClr val="CC3300"/>
              </a:buClr>
              <a:buSzPct val="125000"/>
              <a:buFont typeface="Wingdings" pitchFamily="2" charset="2"/>
              <a:buNone/>
            </a:pPr>
            <a:r>
              <a:rPr lang="en-US" i="1"/>
              <a:t>Losers</a:t>
            </a:r>
          </a:p>
        </p:txBody>
      </p:sp>
      <p:sp>
        <p:nvSpPr>
          <p:cNvPr id="1994767" name="Rectangle 15"/>
          <p:cNvSpPr>
            <a:spLocks noChangeArrowheads="1"/>
          </p:cNvSpPr>
          <p:nvPr/>
        </p:nvSpPr>
        <p:spPr bwMode="auto">
          <a:xfrm>
            <a:off x="7158039" y="3402013"/>
            <a:ext cx="1527175" cy="708656"/>
          </a:xfrm>
          <a:prstGeom prst="rect">
            <a:avLst/>
          </a:prstGeom>
          <a:solidFill>
            <a:srgbClr val="99FF66"/>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eaLnBrk="0" hangingPunct="0">
              <a:lnSpc>
                <a:spcPct val="85000"/>
              </a:lnSpc>
              <a:spcBef>
                <a:spcPct val="50000"/>
              </a:spcBef>
              <a:buClr>
                <a:srgbClr val="CC3300"/>
              </a:buClr>
              <a:buSzPct val="125000"/>
              <a:buFont typeface="Wingdings" pitchFamily="2" charset="2"/>
              <a:buNone/>
            </a:pPr>
            <a:r>
              <a:rPr lang="en-US" i="1"/>
              <a:t>Process first,</a:t>
            </a:r>
          </a:p>
          <a:p>
            <a:pPr algn="l" eaLnBrk="0" hangingPunct="0">
              <a:lnSpc>
                <a:spcPct val="85000"/>
              </a:lnSpc>
              <a:spcBef>
                <a:spcPct val="50000"/>
              </a:spcBef>
              <a:buClr>
                <a:srgbClr val="CC3300"/>
              </a:buClr>
              <a:buSzPct val="125000"/>
              <a:buFont typeface="Wingdings" pitchFamily="2" charset="2"/>
              <a:buNone/>
            </a:pPr>
            <a:r>
              <a:rPr lang="en-US" i="1"/>
              <a:t>IT secondary</a:t>
            </a:r>
          </a:p>
        </p:txBody>
      </p:sp>
      <p:sp>
        <p:nvSpPr>
          <p:cNvPr id="1994768" name="Rectangle 16"/>
          <p:cNvSpPr>
            <a:spLocks noChangeArrowheads="1"/>
          </p:cNvSpPr>
          <p:nvPr/>
        </p:nvSpPr>
        <p:spPr bwMode="auto">
          <a:xfrm>
            <a:off x="3582994" y="3417889"/>
            <a:ext cx="1527175" cy="805605"/>
          </a:xfrm>
          <a:prstGeom prst="rect">
            <a:avLst/>
          </a:prstGeom>
          <a:solidFill>
            <a:srgbClr val="FF99CC"/>
          </a:solidFill>
          <a:ln>
            <a:noFill/>
          </a:ln>
          <a:effectLst/>
          <a:extLst>
            <a:ext uri="{91240B29-F687-4f45-9708-019B960494DF}">
              <a14:hiddenLine xmlns:a14="http://schemas.microsoft.com/office/drawing/2010/main" xmlns="" w="12700" cap="rnd" algn="ctr">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5000"/>
              </a:lnSpc>
              <a:spcBef>
                <a:spcPct val="50000"/>
              </a:spcBef>
              <a:buClr>
                <a:srgbClr val="CC3300"/>
              </a:buClr>
              <a:buSzPct val="125000"/>
              <a:buFont typeface="Wingdings" pitchFamily="2" charset="2"/>
              <a:buNone/>
            </a:pPr>
            <a:r>
              <a:rPr lang="en-US" i="1"/>
              <a:t>IT focus,</a:t>
            </a:r>
            <a:br>
              <a:rPr lang="en-US" i="1"/>
            </a:br>
            <a:r>
              <a:rPr lang="en-US" i="1"/>
              <a:t>Functional orientation</a:t>
            </a:r>
          </a:p>
        </p:txBody>
      </p:sp>
      <p:sp>
        <p:nvSpPr>
          <p:cNvPr id="17" name="Rectangle 10"/>
          <p:cNvSpPr>
            <a:spLocks noChangeArrowheads="1"/>
          </p:cNvSpPr>
          <p:nvPr/>
        </p:nvSpPr>
        <p:spPr bwMode="auto">
          <a:xfrm>
            <a:off x="4179370" y="5445125"/>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buClr>
                <a:srgbClr val="000000"/>
              </a:buClr>
              <a:buFontTx/>
              <a:buNone/>
            </a:pPr>
            <a:r>
              <a:rPr lang="en-US" sz="2000" i="1" dirty="0">
                <a:solidFill>
                  <a:srgbClr val="000000"/>
                </a:solidFill>
              </a:rPr>
              <a:t>3</a:t>
            </a:r>
          </a:p>
        </p:txBody>
      </p:sp>
      <p:sp>
        <p:nvSpPr>
          <p:cNvPr id="18" name="Rectangle 10"/>
          <p:cNvSpPr>
            <a:spLocks noChangeArrowheads="1"/>
          </p:cNvSpPr>
          <p:nvPr/>
        </p:nvSpPr>
        <p:spPr bwMode="auto">
          <a:xfrm>
            <a:off x="7727554" y="5450293"/>
            <a:ext cx="314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buClr>
                <a:srgbClr val="000000"/>
              </a:buClr>
              <a:buFontTx/>
              <a:buNone/>
            </a:pPr>
            <a:r>
              <a:rPr lang="en-US" sz="2000" i="1" dirty="0">
                <a:solidFill>
                  <a:srgbClr val="000000"/>
                </a:solidFill>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94755"/>
                                        </p:tgtEl>
                                        <p:attrNameLst>
                                          <p:attrName>style.visibility</p:attrName>
                                        </p:attrNameLst>
                                      </p:cBhvr>
                                      <p:to>
                                        <p:strVal val="visible"/>
                                      </p:to>
                                    </p:set>
                                    <p:animEffect transition="in" filter="dissolve">
                                      <p:cBhvr>
                                        <p:cTn id="7" dur="500"/>
                                        <p:tgtEl>
                                          <p:spTgt spid="199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94765"/>
                                        </p:tgtEl>
                                        <p:attrNameLst>
                                          <p:attrName>style.visibility</p:attrName>
                                        </p:attrNameLst>
                                      </p:cBhvr>
                                      <p:to>
                                        <p:strVal val="visible"/>
                                      </p:to>
                                    </p:set>
                                    <p:animEffect transition="in" filter="dissolve">
                                      <p:cBhvr>
                                        <p:cTn id="12" dur="500"/>
                                        <p:tgtEl>
                                          <p:spTgt spid="1994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94766"/>
                                        </p:tgtEl>
                                        <p:attrNameLst>
                                          <p:attrName>style.visibility</p:attrName>
                                        </p:attrNameLst>
                                      </p:cBhvr>
                                      <p:to>
                                        <p:strVal val="visible"/>
                                      </p:to>
                                    </p:set>
                                    <p:animEffect transition="in" filter="dissolve">
                                      <p:cBhvr>
                                        <p:cTn id="17" dur="500"/>
                                        <p:tgtEl>
                                          <p:spTgt spid="19947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94767"/>
                                        </p:tgtEl>
                                        <p:attrNameLst>
                                          <p:attrName>style.visibility</p:attrName>
                                        </p:attrNameLst>
                                      </p:cBhvr>
                                      <p:to>
                                        <p:strVal val="visible"/>
                                      </p:to>
                                    </p:set>
                                    <p:animEffect transition="in" filter="dissolve">
                                      <p:cBhvr>
                                        <p:cTn id="22" dur="500"/>
                                        <p:tgtEl>
                                          <p:spTgt spid="19947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94768"/>
                                        </p:tgtEl>
                                        <p:attrNameLst>
                                          <p:attrName>style.visibility</p:attrName>
                                        </p:attrNameLst>
                                      </p:cBhvr>
                                      <p:to>
                                        <p:strVal val="visible"/>
                                      </p:to>
                                    </p:set>
                                    <p:animEffect transition="in" filter="dissolve">
                                      <p:cBhvr>
                                        <p:cTn id="27" dur="500"/>
                                        <p:tgtEl>
                                          <p:spTgt spid="1994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4765" grpId="0" animBg="1"/>
      <p:bldP spid="1994766" grpId="0" animBg="1"/>
      <p:bldP spid="1994767" grpId="0" animBg="1"/>
      <p:bldP spid="199476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D9E5-31CC-BF4F-B687-A017502FD60C}"/>
              </a:ext>
            </a:extLst>
          </p:cNvPr>
          <p:cNvSpPr>
            <a:spLocks noGrp="1"/>
          </p:cNvSpPr>
          <p:nvPr>
            <p:ph type="title"/>
          </p:nvPr>
        </p:nvSpPr>
        <p:spPr>
          <a:xfrm>
            <a:off x="886542" y="0"/>
            <a:ext cx="11156092" cy="652464"/>
          </a:xfrm>
        </p:spPr>
        <p:txBody>
          <a:bodyPr/>
          <a:lstStyle/>
          <a:p>
            <a:r>
              <a:rPr lang="en-US" sz="2400" dirty="0"/>
              <a:t>Assess by enabler, establish 5-10 to-be features, assess each feature by enabler</a:t>
            </a:r>
          </a:p>
        </p:txBody>
      </p:sp>
      <p:sp>
        <p:nvSpPr>
          <p:cNvPr id="15" name="Line 10">
            <a:extLst>
              <a:ext uri="{FF2B5EF4-FFF2-40B4-BE49-F238E27FC236}">
                <a16:creationId xmlns:a16="http://schemas.microsoft.com/office/drawing/2014/main" id="{FA0B2C7F-49CE-CA4F-9F04-801A8CA0525A}"/>
              </a:ext>
            </a:extLst>
          </p:cNvPr>
          <p:cNvSpPr>
            <a:spLocks noChangeShapeType="1"/>
          </p:cNvSpPr>
          <p:nvPr/>
        </p:nvSpPr>
        <p:spPr bwMode="auto">
          <a:xfrm rot="5400000">
            <a:off x="5116752" y="3087443"/>
            <a:ext cx="1814698"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36000" tIns="36000" rIns="36000" bIns="36000" anchor="ctr" anchorCtr="1"/>
          <a:lstStyle/>
          <a:p>
            <a:pPr>
              <a:buClr>
                <a:srgbClr val="000000"/>
              </a:buClr>
              <a:defRPr/>
            </a:pPr>
            <a:endParaRPr lang="en-US">
              <a:solidFill>
                <a:srgbClr val="000000"/>
              </a:solidFill>
            </a:endParaRPr>
          </a:p>
        </p:txBody>
      </p:sp>
      <p:sp>
        <p:nvSpPr>
          <p:cNvPr id="16" name="Line 12">
            <a:extLst>
              <a:ext uri="{FF2B5EF4-FFF2-40B4-BE49-F238E27FC236}">
                <a16:creationId xmlns:a16="http://schemas.microsoft.com/office/drawing/2014/main" id="{715CA1F1-8C22-6247-9C23-3352B0046BBC}"/>
              </a:ext>
            </a:extLst>
          </p:cNvPr>
          <p:cNvSpPr>
            <a:spLocks noChangeShapeType="1"/>
          </p:cNvSpPr>
          <p:nvPr/>
        </p:nvSpPr>
        <p:spPr bwMode="auto">
          <a:xfrm>
            <a:off x="1456682" y="2167066"/>
            <a:ext cx="880110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36000" tIns="36000" rIns="36000" bIns="36000" anchor="ctr" anchorCtr="1"/>
          <a:lstStyle/>
          <a:p>
            <a:pPr>
              <a:buClr>
                <a:srgbClr val="000000"/>
              </a:buClr>
              <a:defRPr/>
            </a:pPr>
            <a:endParaRPr lang="en-US">
              <a:solidFill>
                <a:srgbClr val="000000"/>
              </a:solidFill>
            </a:endParaRPr>
          </a:p>
        </p:txBody>
      </p:sp>
      <p:sp>
        <p:nvSpPr>
          <p:cNvPr id="18" name="Line 14">
            <a:extLst>
              <a:ext uri="{FF2B5EF4-FFF2-40B4-BE49-F238E27FC236}">
                <a16:creationId xmlns:a16="http://schemas.microsoft.com/office/drawing/2014/main" id="{D7CE3224-5476-3149-8E2E-E07DE51C4883}"/>
              </a:ext>
            </a:extLst>
          </p:cNvPr>
          <p:cNvSpPr>
            <a:spLocks noChangeShapeType="1"/>
          </p:cNvSpPr>
          <p:nvPr/>
        </p:nvSpPr>
        <p:spPr bwMode="auto">
          <a:xfrm>
            <a:off x="1469387" y="3065463"/>
            <a:ext cx="880110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36000" tIns="36000" rIns="36000" bIns="36000" anchor="ctr" anchorCtr="1"/>
          <a:lstStyle/>
          <a:p>
            <a:pPr>
              <a:buClr>
                <a:srgbClr val="000000"/>
              </a:buClr>
              <a:defRPr/>
            </a:pPr>
            <a:endParaRPr lang="en-US">
              <a:solidFill>
                <a:srgbClr val="000000"/>
              </a:solidFill>
            </a:endParaRPr>
          </a:p>
        </p:txBody>
      </p:sp>
      <p:sp>
        <p:nvSpPr>
          <p:cNvPr id="20" name="Line 16">
            <a:extLst>
              <a:ext uri="{FF2B5EF4-FFF2-40B4-BE49-F238E27FC236}">
                <a16:creationId xmlns:a16="http://schemas.microsoft.com/office/drawing/2014/main" id="{070898AC-11B2-BE42-AD14-2285D6A91636}"/>
              </a:ext>
            </a:extLst>
          </p:cNvPr>
          <p:cNvSpPr>
            <a:spLocks noChangeShapeType="1"/>
          </p:cNvSpPr>
          <p:nvPr/>
        </p:nvSpPr>
        <p:spPr bwMode="auto">
          <a:xfrm>
            <a:off x="1456682" y="4005263"/>
            <a:ext cx="880110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36000" tIns="36000" rIns="36000" bIns="36000" anchor="ctr" anchorCtr="1"/>
          <a:lstStyle/>
          <a:p>
            <a:pPr>
              <a:buClr>
                <a:srgbClr val="000000"/>
              </a:buClr>
              <a:defRPr/>
            </a:pPr>
            <a:endParaRPr lang="en-US">
              <a:solidFill>
                <a:srgbClr val="000000"/>
              </a:solidFill>
            </a:endParaRPr>
          </a:p>
        </p:txBody>
      </p:sp>
      <p:sp>
        <p:nvSpPr>
          <p:cNvPr id="21" name="Text Box 8">
            <a:extLst>
              <a:ext uri="{FF2B5EF4-FFF2-40B4-BE49-F238E27FC236}">
                <a16:creationId xmlns:a16="http://schemas.microsoft.com/office/drawing/2014/main" id="{3DF13F02-6246-5044-A00D-893B5DDEDE54}"/>
              </a:ext>
            </a:extLst>
          </p:cNvPr>
          <p:cNvSpPr txBox="1">
            <a:spLocks noChangeArrowheads="1"/>
          </p:cNvSpPr>
          <p:nvPr/>
        </p:nvSpPr>
        <p:spPr bwMode="auto">
          <a:xfrm>
            <a:off x="6139365" y="2167066"/>
            <a:ext cx="428034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82563" indent="-182563" algn="l">
              <a:lnSpc>
                <a:spcPct val="100000"/>
              </a:lnSpc>
              <a:spcBef>
                <a:spcPct val="0"/>
              </a:spcBef>
              <a:buClrTx/>
              <a:defRPr/>
            </a:pPr>
            <a:r>
              <a:rPr lang="en-CA" sz="1600" dirty="0">
                <a:solidFill>
                  <a:srgbClr val="000000"/>
                </a:solidFill>
                <a:latin typeface="+mn-lt"/>
              </a:rPr>
              <a:t>Increase Rep</a:t>
            </a:r>
            <a:r>
              <a:rPr lang="uk-UA" sz="1600" dirty="0">
                <a:solidFill>
                  <a:srgbClr val="000000"/>
                </a:solidFill>
                <a:latin typeface="+mn-lt"/>
              </a:rPr>
              <a:t>'</a:t>
            </a:r>
            <a:r>
              <a:rPr lang="en-CA" sz="1600" dirty="0">
                <a:solidFill>
                  <a:srgbClr val="000000"/>
                </a:solidFill>
                <a:latin typeface="+mn-lt"/>
              </a:rPr>
              <a:t>s commission for early submission</a:t>
            </a:r>
          </a:p>
          <a:p>
            <a:pPr marL="182563" indent="-182563" algn="l">
              <a:lnSpc>
                <a:spcPct val="100000"/>
              </a:lnSpc>
              <a:spcBef>
                <a:spcPct val="0"/>
              </a:spcBef>
              <a:buClrTx/>
              <a:defRPr/>
            </a:pPr>
            <a:r>
              <a:rPr lang="en-CA" sz="1600" dirty="0">
                <a:solidFill>
                  <a:srgbClr val="000000"/>
                </a:solidFill>
                <a:latin typeface="+mn-lt"/>
              </a:rPr>
              <a:t>New Sales Assistant role to enter Service Orders</a:t>
            </a:r>
            <a:endParaRPr lang="en-US" sz="1600" dirty="0">
              <a:solidFill>
                <a:srgbClr val="000000"/>
              </a:solidFill>
              <a:latin typeface="+mn-lt"/>
            </a:endParaRPr>
          </a:p>
        </p:txBody>
      </p:sp>
      <p:sp>
        <p:nvSpPr>
          <p:cNvPr id="22" name="Text Box 8">
            <a:extLst>
              <a:ext uri="{FF2B5EF4-FFF2-40B4-BE49-F238E27FC236}">
                <a16:creationId xmlns:a16="http://schemas.microsoft.com/office/drawing/2014/main" id="{AFE9455B-3D1C-E74D-AF3C-D5070A2017B4}"/>
              </a:ext>
            </a:extLst>
          </p:cNvPr>
          <p:cNvSpPr txBox="1">
            <a:spLocks noChangeArrowheads="1"/>
          </p:cNvSpPr>
          <p:nvPr/>
        </p:nvSpPr>
        <p:spPr bwMode="auto">
          <a:xfrm>
            <a:off x="6139365" y="3108457"/>
            <a:ext cx="4280341"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82563" indent="-182563" algn="l">
              <a:lnSpc>
                <a:spcPct val="100000"/>
              </a:lnSpc>
              <a:spcBef>
                <a:spcPct val="0"/>
              </a:spcBef>
              <a:buClrTx/>
              <a:defRPr/>
            </a:pPr>
            <a:r>
              <a:rPr lang="en-CA" sz="1600" dirty="0">
                <a:solidFill>
                  <a:srgbClr val="000000"/>
                </a:solidFill>
                <a:latin typeface="+mn-lt"/>
              </a:rPr>
              <a:t>Service Order entry directly by Customer</a:t>
            </a:r>
            <a:br>
              <a:rPr lang="en-CA" sz="1600" dirty="0">
                <a:solidFill>
                  <a:srgbClr val="000000"/>
                </a:solidFill>
                <a:latin typeface="+mn-lt"/>
              </a:rPr>
            </a:br>
            <a:endParaRPr lang="en-CA" sz="1600" dirty="0">
              <a:solidFill>
                <a:srgbClr val="000000"/>
              </a:solidFill>
              <a:latin typeface="+mn-lt"/>
            </a:endParaRPr>
          </a:p>
          <a:p>
            <a:pPr marL="182563" indent="-182563" algn="l">
              <a:lnSpc>
                <a:spcPct val="100000"/>
              </a:lnSpc>
              <a:spcBef>
                <a:spcPct val="0"/>
              </a:spcBef>
              <a:buClrTx/>
              <a:defRPr/>
            </a:pPr>
            <a:r>
              <a:rPr lang="en-CA" sz="1600" dirty="0">
                <a:solidFill>
                  <a:srgbClr val="000000"/>
                </a:solidFill>
                <a:latin typeface="+mn-lt"/>
              </a:rPr>
              <a:t>New Sales Assistant role to enter Service Orders</a:t>
            </a:r>
            <a:endParaRPr lang="en-US" sz="1600" dirty="0">
              <a:solidFill>
                <a:srgbClr val="000000"/>
              </a:solidFill>
              <a:latin typeface="+mn-lt"/>
            </a:endParaRPr>
          </a:p>
        </p:txBody>
      </p:sp>
      <p:sp>
        <p:nvSpPr>
          <p:cNvPr id="3" name="Rounded Rectangle 2">
            <a:extLst>
              <a:ext uri="{FF2B5EF4-FFF2-40B4-BE49-F238E27FC236}">
                <a16:creationId xmlns:a16="http://schemas.microsoft.com/office/drawing/2014/main" id="{027E2462-3166-2446-981C-31531972F9F9}"/>
              </a:ext>
            </a:extLst>
          </p:cNvPr>
          <p:cNvSpPr/>
          <p:nvPr/>
        </p:nvSpPr>
        <p:spPr>
          <a:xfrm>
            <a:off x="6199173" y="2459453"/>
            <a:ext cx="4058608" cy="241667"/>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7E48AD0-635C-B641-B967-8CBC9D2081E4}"/>
              </a:ext>
            </a:extLst>
          </p:cNvPr>
          <p:cNvSpPr/>
          <p:nvPr/>
        </p:nvSpPr>
        <p:spPr>
          <a:xfrm>
            <a:off x="6199173" y="3642765"/>
            <a:ext cx="4058608" cy="241667"/>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392236C-0A6A-3F4E-866C-23ED9CDC61D7}"/>
              </a:ext>
            </a:extLst>
          </p:cNvPr>
          <p:cNvCxnSpPr/>
          <p:nvPr/>
        </p:nvCxnSpPr>
        <p:spPr>
          <a:xfrm>
            <a:off x="6199173" y="2338620"/>
            <a:ext cx="4058609"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78A6C940-AA3E-5A4D-BCFE-F0987E72E04B}"/>
              </a:ext>
            </a:extLst>
          </p:cNvPr>
          <p:cNvSpPr/>
          <p:nvPr/>
        </p:nvSpPr>
        <p:spPr>
          <a:xfrm>
            <a:off x="6190912" y="3149783"/>
            <a:ext cx="4058608" cy="241667"/>
          </a:xfrm>
          <a:prstGeom prst="round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1BF308-DA62-8D4E-A404-1C01EC934D9B}"/>
              </a:ext>
            </a:extLst>
          </p:cNvPr>
          <p:cNvSpPr/>
          <p:nvPr/>
        </p:nvSpPr>
        <p:spPr>
          <a:xfrm>
            <a:off x="10340741" y="2407174"/>
            <a:ext cx="1108317" cy="369332"/>
          </a:xfrm>
          <a:prstGeom prst="rect">
            <a:avLst/>
          </a:prstGeom>
        </p:spPr>
        <p:txBody>
          <a:bodyPr wrap="none">
            <a:spAutoFit/>
          </a:bodyPr>
          <a:lstStyle/>
          <a:p>
            <a:r>
              <a:rPr lang="en-CA" dirty="0">
                <a:solidFill>
                  <a:srgbClr val="000000"/>
                </a:solidFill>
              </a:rPr>
              <a:t>A </a:t>
            </a:r>
            <a:r>
              <a:rPr lang="en-CA" i="1" dirty="0">
                <a:solidFill>
                  <a:srgbClr val="000000"/>
                </a:solidFill>
              </a:rPr>
              <a:t>feature</a:t>
            </a:r>
            <a:r>
              <a:rPr lang="en-CA" dirty="0">
                <a:solidFill>
                  <a:srgbClr val="000000"/>
                </a:solidFill>
              </a:rPr>
              <a:t>.</a:t>
            </a:r>
            <a:endParaRPr lang="en-US" dirty="0"/>
          </a:p>
        </p:txBody>
      </p:sp>
      <p:sp>
        <p:nvSpPr>
          <p:cNvPr id="28" name="Rectangle 27">
            <a:extLst>
              <a:ext uri="{FF2B5EF4-FFF2-40B4-BE49-F238E27FC236}">
                <a16:creationId xmlns:a16="http://schemas.microsoft.com/office/drawing/2014/main" id="{287044C3-9DFA-B445-821F-984F8E112034}"/>
              </a:ext>
            </a:extLst>
          </p:cNvPr>
          <p:cNvSpPr/>
          <p:nvPr/>
        </p:nvSpPr>
        <p:spPr>
          <a:xfrm>
            <a:off x="10335415" y="3065765"/>
            <a:ext cx="1746312" cy="369332"/>
          </a:xfrm>
          <a:prstGeom prst="rect">
            <a:avLst/>
          </a:prstGeom>
        </p:spPr>
        <p:txBody>
          <a:bodyPr wrap="none">
            <a:spAutoFit/>
          </a:bodyPr>
          <a:lstStyle/>
          <a:p>
            <a:r>
              <a:rPr lang="en-CA" dirty="0">
                <a:solidFill>
                  <a:srgbClr val="000000"/>
                </a:solidFill>
              </a:rPr>
              <a:t>Another </a:t>
            </a:r>
            <a:r>
              <a:rPr lang="en-CA" i="1" dirty="0">
                <a:solidFill>
                  <a:srgbClr val="000000"/>
                </a:solidFill>
              </a:rPr>
              <a:t>feature</a:t>
            </a:r>
            <a:r>
              <a:rPr lang="en-CA" dirty="0">
                <a:solidFill>
                  <a:srgbClr val="000000"/>
                </a:solidFill>
              </a:rPr>
              <a:t>.</a:t>
            </a:r>
            <a:endParaRPr lang="en-US" dirty="0"/>
          </a:p>
        </p:txBody>
      </p:sp>
      <p:graphicFrame>
        <p:nvGraphicFramePr>
          <p:cNvPr id="31" name="Object 4">
            <a:extLst>
              <a:ext uri="{FF2B5EF4-FFF2-40B4-BE49-F238E27FC236}">
                <a16:creationId xmlns:a16="http://schemas.microsoft.com/office/drawing/2014/main" id="{F31A8997-EA18-EA4D-A93A-A4626E8ACDEB}"/>
              </a:ext>
            </a:extLst>
          </p:cNvPr>
          <p:cNvGraphicFramePr>
            <a:graphicFrameLocks/>
          </p:cNvGraphicFramePr>
          <p:nvPr/>
        </p:nvGraphicFramePr>
        <p:xfrm>
          <a:off x="1467795" y="4369775"/>
          <a:ext cx="8323262" cy="2576513"/>
        </p:xfrm>
        <a:graphic>
          <a:graphicData uri="http://schemas.openxmlformats.org/presentationml/2006/ole">
            <mc:AlternateContent xmlns:mc="http://schemas.openxmlformats.org/markup-compatibility/2006">
              <mc:Choice xmlns:v="urn:schemas-microsoft-com:vml" Requires="v">
                <p:oleObj name="Document" r:id="rId3" imgW="8547100" imgH="2641600" progId="Word.Document.8">
                  <p:embed/>
                </p:oleObj>
              </mc:Choice>
              <mc:Fallback>
                <p:oleObj name="Document" r:id="rId3" imgW="8547100" imgH="2641600" progId="Word.Document.8">
                  <p:embed/>
                  <p:pic>
                    <p:nvPicPr>
                      <p:cNvPr id="31" name="Object 4">
                        <a:extLst>
                          <a:ext uri="{FF2B5EF4-FFF2-40B4-BE49-F238E27FC236}">
                            <a16:creationId xmlns:a16="http://schemas.microsoft.com/office/drawing/2014/main" id="{F31A8997-EA18-EA4D-A93A-A4626E8ACDEB}"/>
                          </a:ext>
                        </a:extLst>
                      </p:cNvPr>
                      <p:cNvPicPr>
                        <a:picLocks noChangeArrowheads="1"/>
                      </p:cNvPicPr>
                      <p:nvPr/>
                    </p:nvPicPr>
                    <p:blipFill>
                      <a:blip r:embed="rId4"/>
                      <a:srcRect/>
                      <a:stretch>
                        <a:fillRect/>
                      </a:stretch>
                    </p:blipFill>
                    <p:spPr bwMode="auto">
                      <a:xfrm>
                        <a:off x="1467795" y="4369775"/>
                        <a:ext cx="8323262" cy="2576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 name="Rectangle 31">
            <a:extLst>
              <a:ext uri="{FF2B5EF4-FFF2-40B4-BE49-F238E27FC236}">
                <a16:creationId xmlns:a16="http://schemas.microsoft.com/office/drawing/2014/main" id="{910B8B40-1979-7942-81CC-2A61D3D9A7CE}"/>
              </a:ext>
            </a:extLst>
          </p:cNvPr>
          <p:cNvSpPr/>
          <p:nvPr/>
        </p:nvSpPr>
        <p:spPr>
          <a:xfrm>
            <a:off x="994657" y="3989670"/>
            <a:ext cx="9923550" cy="369332"/>
          </a:xfrm>
          <a:prstGeom prst="rect">
            <a:avLst/>
          </a:prstGeom>
        </p:spPr>
        <p:txBody>
          <a:bodyPr wrap="none">
            <a:spAutoFit/>
          </a:bodyPr>
          <a:lstStyle/>
          <a:p>
            <a:r>
              <a:rPr lang="en-CA" dirty="0">
                <a:solidFill>
                  <a:srgbClr val="000000"/>
                </a:solidFill>
              </a:rPr>
              <a:t>Then, assess each Feature – what changes are needed, enabler by enabler, to make this feature work?</a:t>
            </a:r>
            <a:endParaRPr lang="en-US" dirty="0"/>
          </a:p>
        </p:txBody>
      </p:sp>
      <p:sp>
        <p:nvSpPr>
          <p:cNvPr id="34" name="Rectangle 33">
            <a:extLst>
              <a:ext uri="{FF2B5EF4-FFF2-40B4-BE49-F238E27FC236}">
                <a16:creationId xmlns:a16="http://schemas.microsoft.com/office/drawing/2014/main" id="{D8B56438-DE8C-D54B-969C-CF6E82486BC0}"/>
              </a:ext>
            </a:extLst>
          </p:cNvPr>
          <p:cNvSpPr/>
          <p:nvPr/>
        </p:nvSpPr>
        <p:spPr>
          <a:xfrm>
            <a:off x="0" y="2068010"/>
            <a:ext cx="1583909" cy="2031325"/>
          </a:xfrm>
          <a:prstGeom prst="rect">
            <a:avLst/>
          </a:prstGeom>
        </p:spPr>
        <p:txBody>
          <a:bodyPr wrap="square">
            <a:spAutoFit/>
          </a:bodyPr>
          <a:lstStyle/>
          <a:p>
            <a:r>
              <a:rPr lang="en-CA" i="1" dirty="0">
                <a:solidFill>
                  <a:srgbClr val="000000"/>
                </a:solidFill>
              </a:rPr>
              <a:t>Enabler-based </a:t>
            </a:r>
            <a:br>
              <a:rPr lang="en-CA" dirty="0">
                <a:solidFill>
                  <a:srgbClr val="000000"/>
                </a:solidFill>
              </a:rPr>
            </a:br>
            <a:r>
              <a:rPr lang="en-CA" dirty="0">
                <a:solidFill>
                  <a:srgbClr val="000000"/>
                </a:solidFill>
              </a:rPr>
              <a:t>assessment of</a:t>
            </a:r>
            <a:br>
              <a:rPr lang="en-CA" dirty="0">
                <a:solidFill>
                  <a:srgbClr val="000000"/>
                </a:solidFill>
              </a:rPr>
            </a:br>
            <a:r>
              <a:rPr lang="en-CA" dirty="0">
                <a:solidFill>
                  <a:srgbClr val="000000"/>
                </a:solidFill>
              </a:rPr>
              <a:t>the </a:t>
            </a:r>
            <a:br>
              <a:rPr lang="en-CA" dirty="0">
                <a:solidFill>
                  <a:srgbClr val="000000"/>
                </a:solidFill>
              </a:rPr>
            </a:br>
            <a:r>
              <a:rPr lang="en-CA" i="1" dirty="0">
                <a:solidFill>
                  <a:srgbClr val="000000"/>
                </a:solidFill>
              </a:rPr>
              <a:t>as-is process</a:t>
            </a:r>
            <a:br>
              <a:rPr lang="en-CA" dirty="0">
                <a:solidFill>
                  <a:srgbClr val="000000"/>
                </a:solidFill>
              </a:rPr>
            </a:br>
            <a:r>
              <a:rPr lang="en-CA" dirty="0">
                <a:solidFill>
                  <a:srgbClr val="000000"/>
                </a:solidFill>
              </a:rPr>
              <a:t>generates</a:t>
            </a:r>
            <a:br>
              <a:rPr lang="en-CA" dirty="0">
                <a:solidFill>
                  <a:srgbClr val="000000"/>
                </a:solidFill>
              </a:rPr>
            </a:br>
            <a:r>
              <a:rPr lang="en-CA" dirty="0">
                <a:solidFill>
                  <a:srgbClr val="000000"/>
                </a:solidFill>
              </a:rPr>
              <a:t>ideas for the </a:t>
            </a:r>
            <a:r>
              <a:rPr lang="en-CA" i="1" dirty="0">
                <a:solidFill>
                  <a:srgbClr val="000000"/>
                </a:solidFill>
              </a:rPr>
              <a:t>to-be process</a:t>
            </a:r>
            <a:r>
              <a:rPr lang="en-CA" dirty="0">
                <a:solidFill>
                  <a:srgbClr val="000000"/>
                </a:solidFill>
              </a:rPr>
              <a:t>.</a:t>
            </a:r>
            <a:endParaRPr lang="en-US" dirty="0"/>
          </a:p>
        </p:txBody>
      </p:sp>
      <p:sp>
        <p:nvSpPr>
          <p:cNvPr id="33" name="Rectangle 32">
            <a:extLst>
              <a:ext uri="{FF2B5EF4-FFF2-40B4-BE49-F238E27FC236}">
                <a16:creationId xmlns:a16="http://schemas.microsoft.com/office/drawing/2014/main" id="{FB775562-3E25-5947-BC3D-9A249D1D0832}"/>
              </a:ext>
            </a:extLst>
          </p:cNvPr>
          <p:cNvSpPr/>
          <p:nvPr/>
        </p:nvSpPr>
        <p:spPr>
          <a:xfrm>
            <a:off x="9989212" y="4619748"/>
            <a:ext cx="2151230" cy="646331"/>
          </a:xfrm>
          <a:prstGeom prst="rect">
            <a:avLst/>
          </a:prstGeom>
          <a:solidFill>
            <a:srgbClr val="FFFD78"/>
          </a:solidFill>
        </p:spPr>
        <p:txBody>
          <a:bodyPr wrap="none">
            <a:spAutoFit/>
          </a:bodyPr>
          <a:lstStyle/>
          <a:p>
            <a:pPr fontAlgn="base">
              <a:spcBef>
                <a:spcPct val="20000"/>
              </a:spcBef>
              <a:spcAft>
                <a:spcPct val="0"/>
              </a:spcAft>
              <a:buClr>
                <a:srgbClr val="000000"/>
              </a:buClr>
              <a:defRPr/>
            </a:pPr>
            <a:r>
              <a:rPr lang="en-CA" dirty="0">
                <a:solidFill>
                  <a:srgbClr val="000000"/>
                </a:solidFill>
                <a:latin typeface="Calibri" panose="020F0502020204030204" pitchFamily="34" charset="0"/>
                <a:ea typeface="ＭＳ Ｐゴシック" charset="0"/>
                <a:cs typeface="Calibri" panose="020F0502020204030204" pitchFamily="34" charset="0"/>
              </a:rPr>
              <a:t>Avoids unanticipated</a:t>
            </a:r>
            <a:br>
              <a:rPr lang="en-CA" dirty="0">
                <a:solidFill>
                  <a:srgbClr val="000000"/>
                </a:solidFill>
                <a:latin typeface="Calibri" panose="020F0502020204030204" pitchFamily="34" charset="0"/>
                <a:ea typeface="ＭＳ Ｐゴシック" charset="0"/>
                <a:cs typeface="Calibri" panose="020F0502020204030204" pitchFamily="34" charset="0"/>
              </a:rPr>
            </a:br>
            <a:r>
              <a:rPr lang="en-CA" dirty="0">
                <a:solidFill>
                  <a:srgbClr val="000000"/>
                </a:solidFill>
                <a:latin typeface="Calibri" panose="020F0502020204030204" pitchFamily="34" charset="0"/>
                <a:ea typeface="ＭＳ Ｐゴシック" charset="0"/>
                <a:cs typeface="Calibri" panose="020F0502020204030204" pitchFamily="34" charset="0"/>
              </a:rPr>
              <a:t>consequences!</a:t>
            </a:r>
          </a:p>
        </p:txBody>
      </p:sp>
      <p:sp>
        <p:nvSpPr>
          <p:cNvPr id="35" name="Rectangle 34">
            <a:extLst>
              <a:ext uri="{FF2B5EF4-FFF2-40B4-BE49-F238E27FC236}">
                <a16:creationId xmlns:a16="http://schemas.microsoft.com/office/drawing/2014/main" id="{05922B3C-C768-1049-AC19-0942BAC30315}"/>
              </a:ext>
            </a:extLst>
          </p:cNvPr>
          <p:cNvSpPr/>
          <p:nvPr/>
        </p:nvSpPr>
        <p:spPr>
          <a:xfrm>
            <a:off x="10335415" y="3591682"/>
            <a:ext cx="1433726" cy="512320"/>
          </a:xfrm>
          <a:prstGeom prst="rect">
            <a:avLst/>
          </a:prstGeom>
        </p:spPr>
        <p:txBody>
          <a:bodyPr wrap="none">
            <a:spAutoFit/>
          </a:bodyPr>
          <a:lstStyle/>
          <a:p>
            <a:pPr>
              <a:lnSpc>
                <a:spcPts val="1560"/>
              </a:lnSpc>
            </a:pPr>
            <a:r>
              <a:rPr lang="en-CA" dirty="0">
                <a:solidFill>
                  <a:srgbClr val="000000"/>
                </a:solidFill>
              </a:rPr>
              <a:t>Same </a:t>
            </a:r>
            <a:r>
              <a:rPr lang="en-CA" i="1" dirty="0">
                <a:solidFill>
                  <a:srgbClr val="000000"/>
                </a:solidFill>
              </a:rPr>
              <a:t>feature</a:t>
            </a:r>
            <a:br>
              <a:rPr lang="en-CA" dirty="0">
                <a:solidFill>
                  <a:srgbClr val="000000"/>
                </a:solidFill>
              </a:rPr>
            </a:br>
            <a:r>
              <a:rPr lang="en-CA" dirty="0">
                <a:solidFill>
                  <a:srgbClr val="000000"/>
                </a:solidFill>
              </a:rPr>
              <a:t>again.</a:t>
            </a:r>
            <a:endParaRPr lang="en-US" dirty="0"/>
          </a:p>
        </p:txBody>
      </p:sp>
      <p:sp>
        <p:nvSpPr>
          <p:cNvPr id="36" name="AutoShape 11">
            <a:extLst>
              <a:ext uri="{FF2B5EF4-FFF2-40B4-BE49-F238E27FC236}">
                <a16:creationId xmlns:a16="http://schemas.microsoft.com/office/drawing/2014/main" id="{BD1B8A79-C752-DF48-8E93-0FFA98555D4F}"/>
              </a:ext>
            </a:extLst>
          </p:cNvPr>
          <p:cNvSpPr>
            <a:spLocks noChangeArrowheads="1"/>
          </p:cNvSpPr>
          <p:nvPr/>
        </p:nvSpPr>
        <p:spPr bwMode="auto">
          <a:xfrm>
            <a:off x="7885139" y="700601"/>
            <a:ext cx="3908828" cy="1305694"/>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pPr fontAlgn="base">
              <a:spcBef>
                <a:spcPct val="20000"/>
              </a:spcBef>
              <a:spcAft>
                <a:spcPct val="0"/>
              </a:spcAft>
              <a:buClr>
                <a:srgbClr val="000000"/>
              </a:buClr>
              <a:defRPr/>
            </a:pPr>
            <a:r>
              <a:rPr lang="en-CA" sz="2000" dirty="0">
                <a:solidFill>
                  <a:srgbClr val="000000"/>
                </a:solidFill>
                <a:latin typeface="Calibri" panose="020F0502020204030204" pitchFamily="34" charset="0"/>
                <a:ea typeface="ＭＳ Ｐゴシック" charset="0"/>
                <a:cs typeface="Calibri" panose="020F0502020204030204" pitchFamily="34" charset="0"/>
              </a:rPr>
              <a:t>A </a:t>
            </a:r>
            <a:r>
              <a:rPr lang="en-CA" sz="2000" i="1" dirty="0">
                <a:solidFill>
                  <a:srgbClr val="000000"/>
                </a:solidFill>
                <a:latin typeface="Calibri" panose="020F0502020204030204" pitchFamily="34" charset="0"/>
                <a:ea typeface="ＭＳ Ｐゴシック" charset="0"/>
                <a:cs typeface="Calibri" panose="020F0502020204030204" pitchFamily="34" charset="0"/>
              </a:rPr>
              <a:t>feature</a:t>
            </a:r>
            <a:r>
              <a:rPr lang="en-CA" sz="2000" dirty="0">
                <a:solidFill>
                  <a:srgbClr val="000000"/>
                </a:solidFill>
                <a:latin typeface="Calibri" panose="020F0502020204030204" pitchFamily="34" charset="0"/>
                <a:ea typeface="ＭＳ Ｐゴシック" charset="0"/>
                <a:cs typeface="Calibri" panose="020F0502020204030204" pitchFamily="34" charset="0"/>
              </a:rPr>
              <a:t> is a significant </a:t>
            </a:r>
            <a:r>
              <a:rPr lang="en-CA" sz="2000" i="1" dirty="0">
                <a:solidFill>
                  <a:srgbClr val="000000"/>
                </a:solidFill>
                <a:latin typeface="Calibri" panose="020F0502020204030204" pitchFamily="34" charset="0"/>
                <a:ea typeface="ＭＳ Ｐゴシック" charset="0"/>
                <a:cs typeface="Calibri" panose="020F0502020204030204" pitchFamily="34" charset="0"/>
              </a:rPr>
              <a:t>change</a:t>
            </a:r>
            <a:r>
              <a:rPr lang="en-CA" sz="2000" dirty="0">
                <a:solidFill>
                  <a:srgbClr val="000000"/>
                </a:solidFill>
                <a:latin typeface="Calibri" panose="020F0502020204030204" pitchFamily="34" charset="0"/>
                <a:ea typeface="ＭＳ Ｐゴシック" charset="0"/>
                <a:cs typeface="Calibri" panose="020F0502020204030204" pitchFamily="34" charset="0"/>
              </a:rPr>
              <a:t> or </a:t>
            </a:r>
            <a:r>
              <a:rPr lang="en-CA" sz="2000" i="1" dirty="0">
                <a:solidFill>
                  <a:srgbClr val="000000"/>
                </a:solidFill>
                <a:latin typeface="Calibri" panose="020F0502020204030204" pitchFamily="34" charset="0"/>
                <a:ea typeface="ＭＳ Ｐゴシック" charset="0"/>
                <a:cs typeface="Calibri" panose="020F0502020204030204" pitchFamily="34" charset="0"/>
              </a:rPr>
              <a:t>improvement</a:t>
            </a:r>
            <a:r>
              <a:rPr lang="en-CA" sz="2000" dirty="0">
                <a:solidFill>
                  <a:srgbClr val="000000"/>
                </a:solidFill>
                <a:latin typeface="Calibri" panose="020F0502020204030204" pitchFamily="34" charset="0"/>
                <a:ea typeface="ＭＳ Ｐゴシック" charset="0"/>
                <a:cs typeface="Calibri" panose="020F0502020204030204" pitchFamily="34" charset="0"/>
              </a:rPr>
              <a:t> to the process, </a:t>
            </a:r>
            <a:br>
              <a:rPr lang="en-CA" sz="2000" dirty="0">
                <a:solidFill>
                  <a:srgbClr val="000000"/>
                </a:solidFill>
                <a:latin typeface="Calibri" panose="020F0502020204030204" pitchFamily="34" charset="0"/>
                <a:ea typeface="ＭＳ Ｐゴシック" charset="0"/>
                <a:cs typeface="Calibri" panose="020F0502020204030204" pitchFamily="34" charset="0"/>
              </a:rPr>
            </a:br>
            <a:r>
              <a:rPr lang="en-CA" sz="2000" dirty="0">
                <a:solidFill>
                  <a:srgbClr val="000000"/>
                </a:solidFill>
                <a:latin typeface="Calibri" panose="020F0502020204030204" pitchFamily="34" charset="0"/>
                <a:ea typeface="ＭＳ Ｐゴシック" charset="0"/>
                <a:cs typeface="Calibri" panose="020F0502020204030204" pitchFamily="34" charset="0"/>
              </a:rPr>
              <a:t>or a significant </a:t>
            </a:r>
            <a:r>
              <a:rPr lang="en-CA" sz="2000" i="1" dirty="0">
                <a:solidFill>
                  <a:srgbClr val="000000"/>
                </a:solidFill>
                <a:latin typeface="Calibri" panose="020F0502020204030204" pitchFamily="34" charset="0"/>
                <a:ea typeface="ＭＳ Ｐゴシック" charset="0"/>
                <a:cs typeface="Calibri" panose="020F0502020204030204" pitchFamily="34" charset="0"/>
              </a:rPr>
              <a:t>factor</a:t>
            </a:r>
            <a:r>
              <a:rPr lang="en-CA" sz="2000" dirty="0">
                <a:solidFill>
                  <a:srgbClr val="000000"/>
                </a:solidFill>
                <a:latin typeface="Calibri" panose="020F0502020204030204" pitchFamily="34" charset="0"/>
                <a:ea typeface="ＭＳ Ｐゴシック" charset="0"/>
                <a:cs typeface="Calibri" panose="020F0502020204030204" pitchFamily="34" charset="0"/>
              </a:rPr>
              <a:t> in the design of an all-new process.</a:t>
            </a:r>
          </a:p>
        </p:txBody>
      </p:sp>
      <p:grpSp>
        <p:nvGrpSpPr>
          <p:cNvPr id="12" name="Group 11">
            <a:extLst>
              <a:ext uri="{FF2B5EF4-FFF2-40B4-BE49-F238E27FC236}">
                <a16:creationId xmlns:a16="http://schemas.microsoft.com/office/drawing/2014/main" id="{B7F808CE-CC4E-E39B-A527-EC04DC808FB3}"/>
              </a:ext>
            </a:extLst>
          </p:cNvPr>
          <p:cNvGrpSpPr/>
          <p:nvPr/>
        </p:nvGrpSpPr>
        <p:grpSpPr>
          <a:xfrm>
            <a:off x="1467795" y="1890102"/>
            <a:ext cx="4553562" cy="2060969"/>
            <a:chOff x="1467795" y="1890102"/>
            <a:chExt cx="4553562" cy="2060969"/>
          </a:xfrm>
        </p:grpSpPr>
        <p:sp>
          <p:nvSpPr>
            <p:cNvPr id="13" name="Rectangle 5">
              <a:extLst>
                <a:ext uri="{FF2B5EF4-FFF2-40B4-BE49-F238E27FC236}">
                  <a16:creationId xmlns:a16="http://schemas.microsoft.com/office/drawing/2014/main" id="{9840F6E0-BA9C-8744-A3DF-7F0CC7666B80}"/>
                </a:ext>
              </a:extLst>
            </p:cNvPr>
            <p:cNvSpPr>
              <a:spLocks noChangeArrowheads="1"/>
            </p:cNvSpPr>
            <p:nvPr/>
          </p:nvSpPr>
          <p:spPr bwMode="auto">
            <a:xfrm>
              <a:off x="1467795" y="2214569"/>
              <a:ext cx="1144487" cy="765175"/>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2000" rIns="72000" anchor="ctr"/>
            <a:lstStyle/>
            <a:p>
              <a:pPr>
                <a:lnSpc>
                  <a:spcPct val="100000"/>
                </a:lnSpc>
                <a:spcBef>
                  <a:spcPct val="0"/>
                </a:spcBef>
                <a:buClrTx/>
                <a:buFontTx/>
                <a:buNone/>
                <a:defRPr/>
              </a:pPr>
              <a:r>
                <a:rPr lang="en-US" sz="1200" b="1" i="1" dirty="0">
                  <a:solidFill>
                    <a:srgbClr val="FFFFFF"/>
                  </a:solidFill>
                </a:rPr>
                <a:t>Motivation &amp; Measurement</a:t>
              </a:r>
            </a:p>
          </p:txBody>
        </p:sp>
        <p:sp>
          <p:nvSpPr>
            <p:cNvPr id="14" name="Rectangle 9">
              <a:extLst>
                <a:ext uri="{FF2B5EF4-FFF2-40B4-BE49-F238E27FC236}">
                  <a16:creationId xmlns:a16="http://schemas.microsoft.com/office/drawing/2014/main" id="{477FAB87-5918-F44F-A58B-C9DA4B619F48}"/>
                </a:ext>
              </a:extLst>
            </p:cNvPr>
            <p:cNvSpPr>
              <a:spLocks noChangeArrowheads="1"/>
            </p:cNvSpPr>
            <p:nvPr/>
          </p:nvSpPr>
          <p:spPr bwMode="auto">
            <a:xfrm>
              <a:off x="1467795" y="3149783"/>
              <a:ext cx="1144487" cy="765175"/>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100000"/>
                </a:lnSpc>
                <a:spcBef>
                  <a:spcPct val="0"/>
                </a:spcBef>
                <a:buClrTx/>
                <a:buFontTx/>
                <a:buNone/>
                <a:defRPr/>
              </a:pPr>
              <a:r>
                <a:rPr lang="en-US" sz="1200" b="1" i="1" dirty="0">
                  <a:solidFill>
                    <a:srgbClr val="FFFFFF"/>
                  </a:solidFill>
                </a:rPr>
                <a:t>Human </a:t>
              </a:r>
              <a:br>
                <a:rPr lang="en-US" sz="1200" b="1" i="1" dirty="0">
                  <a:solidFill>
                    <a:srgbClr val="FFFFFF"/>
                  </a:solidFill>
                </a:rPr>
              </a:br>
              <a:r>
                <a:rPr lang="en-US" sz="1200" b="1" i="1" dirty="0">
                  <a:solidFill>
                    <a:srgbClr val="FFFFFF"/>
                  </a:solidFill>
                </a:rPr>
                <a:t>Resources</a:t>
              </a:r>
            </a:p>
          </p:txBody>
        </p:sp>
        <p:sp>
          <p:nvSpPr>
            <p:cNvPr id="17" name="Text Box 13">
              <a:extLst>
                <a:ext uri="{FF2B5EF4-FFF2-40B4-BE49-F238E27FC236}">
                  <a16:creationId xmlns:a16="http://schemas.microsoft.com/office/drawing/2014/main" id="{A4D8BDC9-F2D4-E547-AB53-28683289A92B}"/>
                </a:ext>
              </a:extLst>
            </p:cNvPr>
            <p:cNvSpPr txBox="1">
              <a:spLocks noChangeArrowheads="1"/>
            </p:cNvSpPr>
            <p:nvPr/>
          </p:nvSpPr>
          <p:spPr bwMode="auto">
            <a:xfrm>
              <a:off x="2742846" y="2180094"/>
              <a:ext cx="3278511"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indent="0" algn="l">
                <a:lnSpc>
                  <a:spcPct val="100000"/>
                </a:lnSpc>
                <a:spcBef>
                  <a:spcPct val="0"/>
                </a:spcBef>
                <a:buClr>
                  <a:srgbClr val="CC0000"/>
                </a:buClr>
                <a:buFontTx/>
                <a:buNone/>
                <a:defRPr/>
              </a:pPr>
              <a:r>
                <a:rPr lang="en-CA" sz="1600" dirty="0">
                  <a:solidFill>
                    <a:srgbClr val="000000"/>
                  </a:solidFill>
                  <a:latin typeface="+mn-lt"/>
                </a:rPr>
                <a:t>Sales Reps motivated entirely by commission, with no motivation to return and submit Service Orders</a:t>
              </a:r>
              <a:endParaRPr lang="en-US" sz="1600" dirty="0">
                <a:solidFill>
                  <a:srgbClr val="000000"/>
                </a:solidFill>
                <a:latin typeface="+mn-lt"/>
              </a:endParaRPr>
            </a:p>
          </p:txBody>
        </p:sp>
        <p:sp>
          <p:nvSpPr>
            <p:cNvPr id="19" name="Text Box 15">
              <a:extLst>
                <a:ext uri="{FF2B5EF4-FFF2-40B4-BE49-F238E27FC236}">
                  <a16:creationId xmlns:a16="http://schemas.microsoft.com/office/drawing/2014/main" id="{0A0F6397-CDF5-674C-A1A7-764E9CA6C3B7}"/>
                </a:ext>
              </a:extLst>
            </p:cNvPr>
            <p:cNvSpPr txBox="1">
              <a:spLocks noChangeArrowheads="1"/>
            </p:cNvSpPr>
            <p:nvPr/>
          </p:nvSpPr>
          <p:spPr bwMode="auto">
            <a:xfrm>
              <a:off x="2742846" y="3120074"/>
              <a:ext cx="326011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indent="0" algn="l">
                <a:lnSpc>
                  <a:spcPct val="100000"/>
                </a:lnSpc>
                <a:spcBef>
                  <a:spcPct val="0"/>
                </a:spcBef>
                <a:buClr>
                  <a:srgbClr val="CC0000"/>
                </a:buClr>
                <a:buFontTx/>
                <a:buNone/>
                <a:defRPr/>
              </a:pPr>
              <a:r>
                <a:rPr lang="en-CA" sz="1600" dirty="0">
                  <a:solidFill>
                    <a:srgbClr val="000000"/>
                  </a:solidFill>
                  <a:latin typeface="+mn-lt"/>
                </a:rPr>
                <a:t>Order Capture and Order Submission are not effective uses of a Sales Rep</a:t>
              </a:r>
              <a:r>
                <a:rPr lang="uk-UA" sz="1600" dirty="0">
                  <a:solidFill>
                    <a:srgbClr val="000000"/>
                  </a:solidFill>
                  <a:latin typeface="+mn-lt"/>
                </a:rPr>
                <a:t>'</a:t>
              </a:r>
              <a:r>
                <a:rPr lang="en-CA" sz="1600" dirty="0">
                  <a:solidFill>
                    <a:srgbClr val="000000"/>
                  </a:solidFill>
                  <a:latin typeface="+mn-lt"/>
                </a:rPr>
                <a:t>s time</a:t>
              </a:r>
              <a:endParaRPr lang="en-US" sz="1600" dirty="0">
                <a:solidFill>
                  <a:srgbClr val="000000"/>
                </a:solidFill>
                <a:latin typeface="+mn-lt"/>
              </a:endParaRPr>
            </a:p>
          </p:txBody>
        </p:sp>
        <p:sp>
          <p:nvSpPr>
            <p:cNvPr id="7" name="TextBox 6">
              <a:extLst>
                <a:ext uri="{FF2B5EF4-FFF2-40B4-BE49-F238E27FC236}">
                  <a16:creationId xmlns:a16="http://schemas.microsoft.com/office/drawing/2014/main" id="{1BCB0792-707E-6EDB-D6C5-D16278BD0B21}"/>
                </a:ext>
              </a:extLst>
            </p:cNvPr>
            <p:cNvSpPr txBox="1"/>
            <p:nvPr/>
          </p:nvSpPr>
          <p:spPr>
            <a:xfrm>
              <a:off x="2742846" y="1890102"/>
              <a:ext cx="1240549" cy="338554"/>
            </a:xfrm>
            <a:prstGeom prst="rect">
              <a:avLst/>
            </a:prstGeom>
            <a:noFill/>
          </p:spPr>
          <p:txBody>
            <a:bodyPr wrap="square">
              <a:spAutoFit/>
            </a:bodyPr>
            <a:lstStyle/>
            <a:p>
              <a:r>
                <a:rPr lang="en-CA" sz="1600" dirty="0">
                  <a:solidFill>
                    <a:srgbClr val="000000"/>
                  </a:solidFill>
                </a:rPr>
                <a:t>Assessment:</a:t>
              </a:r>
              <a:endParaRPr lang="en-GB" sz="1600" dirty="0"/>
            </a:p>
          </p:txBody>
        </p:sp>
      </p:grpSp>
      <p:sp>
        <p:nvSpPr>
          <p:cNvPr id="9" name="TextBox 8">
            <a:extLst>
              <a:ext uri="{FF2B5EF4-FFF2-40B4-BE49-F238E27FC236}">
                <a16:creationId xmlns:a16="http://schemas.microsoft.com/office/drawing/2014/main" id="{8B8716ED-27CA-F46E-7BE9-C79F576B0A96}"/>
              </a:ext>
            </a:extLst>
          </p:cNvPr>
          <p:cNvSpPr txBox="1"/>
          <p:nvPr/>
        </p:nvSpPr>
        <p:spPr>
          <a:xfrm>
            <a:off x="6126329" y="1888596"/>
            <a:ext cx="1240549" cy="338554"/>
          </a:xfrm>
          <a:prstGeom prst="rect">
            <a:avLst/>
          </a:prstGeom>
          <a:noFill/>
        </p:spPr>
        <p:txBody>
          <a:bodyPr wrap="square">
            <a:spAutoFit/>
          </a:bodyPr>
          <a:lstStyle/>
          <a:p>
            <a:r>
              <a:rPr lang="en-CA" sz="1600" dirty="0">
                <a:solidFill>
                  <a:srgbClr val="000000"/>
                </a:solidFill>
              </a:rPr>
              <a:t>Features:</a:t>
            </a:r>
            <a:endParaRPr lang="en-GB" sz="1600" dirty="0"/>
          </a:p>
        </p:txBody>
      </p:sp>
      <p:sp>
        <p:nvSpPr>
          <p:cNvPr id="5" name="Rounded Rectangle 4">
            <a:extLst>
              <a:ext uri="{FF2B5EF4-FFF2-40B4-BE49-F238E27FC236}">
                <a16:creationId xmlns:a16="http://schemas.microsoft.com/office/drawing/2014/main" id="{E95AA9EF-A809-2961-A58E-3FC337248B53}"/>
              </a:ext>
            </a:extLst>
          </p:cNvPr>
          <p:cNvSpPr/>
          <p:nvPr/>
        </p:nvSpPr>
        <p:spPr>
          <a:xfrm>
            <a:off x="4645661" y="4289247"/>
            <a:ext cx="1277708" cy="2496687"/>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nchorCtr="0"/>
          <a:lstStyle/>
          <a:p>
            <a:endParaRPr lang="en-US" dirty="0">
              <a:solidFill>
                <a:srgbClr val="FF0000"/>
              </a:solidFill>
            </a:endParaRPr>
          </a:p>
        </p:txBody>
      </p:sp>
      <p:sp>
        <p:nvSpPr>
          <p:cNvPr id="10" name="Rounded Rectangle 9">
            <a:extLst>
              <a:ext uri="{FF2B5EF4-FFF2-40B4-BE49-F238E27FC236}">
                <a16:creationId xmlns:a16="http://schemas.microsoft.com/office/drawing/2014/main" id="{E698EDD7-58D6-0FA8-D0B3-E76D928B4521}"/>
              </a:ext>
            </a:extLst>
          </p:cNvPr>
          <p:cNvSpPr/>
          <p:nvPr/>
        </p:nvSpPr>
        <p:spPr>
          <a:xfrm>
            <a:off x="5923369" y="4289247"/>
            <a:ext cx="900416" cy="2496687"/>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nchorCtr="0"/>
          <a:lstStyle/>
          <a:p>
            <a:endParaRPr lang="en-US" dirty="0">
              <a:solidFill>
                <a:srgbClr val="FF0000"/>
              </a:solidFill>
            </a:endParaRPr>
          </a:p>
        </p:txBody>
      </p:sp>
      <p:sp>
        <p:nvSpPr>
          <p:cNvPr id="11" name="Rounded Rectangle 10">
            <a:extLst>
              <a:ext uri="{FF2B5EF4-FFF2-40B4-BE49-F238E27FC236}">
                <a16:creationId xmlns:a16="http://schemas.microsoft.com/office/drawing/2014/main" id="{7B4B26AA-A0B3-1F93-9C5F-68887E4BDD34}"/>
              </a:ext>
            </a:extLst>
          </p:cNvPr>
          <p:cNvSpPr/>
          <p:nvPr/>
        </p:nvSpPr>
        <p:spPr>
          <a:xfrm>
            <a:off x="6823784" y="4289246"/>
            <a:ext cx="1107235" cy="2496687"/>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nchorCtr="0"/>
          <a:lstStyle/>
          <a:p>
            <a:endParaRPr lang="en-US" dirty="0">
              <a:solidFill>
                <a:srgbClr val="FF0000"/>
              </a:solidFill>
            </a:endParaRPr>
          </a:p>
        </p:txBody>
      </p:sp>
      <p:sp>
        <p:nvSpPr>
          <p:cNvPr id="24" name="Rectangle 23">
            <a:extLst>
              <a:ext uri="{FF2B5EF4-FFF2-40B4-BE49-F238E27FC236}">
                <a16:creationId xmlns:a16="http://schemas.microsoft.com/office/drawing/2014/main" id="{58D793DD-7C4A-01D7-254A-37E36BA4DABF}"/>
              </a:ext>
            </a:extLst>
          </p:cNvPr>
          <p:cNvSpPr/>
          <p:nvPr/>
        </p:nvSpPr>
        <p:spPr>
          <a:xfrm>
            <a:off x="10330750" y="2146800"/>
            <a:ext cx="1897058" cy="369332"/>
          </a:xfrm>
          <a:prstGeom prst="rect">
            <a:avLst/>
          </a:prstGeom>
        </p:spPr>
        <p:txBody>
          <a:bodyPr wrap="none">
            <a:spAutoFit/>
          </a:bodyPr>
          <a:lstStyle/>
          <a:p>
            <a:r>
              <a:rPr lang="en-CA" dirty="0">
                <a:solidFill>
                  <a:srgbClr val="000000"/>
                </a:solidFill>
              </a:rPr>
              <a:t>Rejected by execs.</a:t>
            </a:r>
            <a:endParaRPr lang="en-US" dirty="0"/>
          </a:p>
        </p:txBody>
      </p:sp>
      <p:pic>
        <p:nvPicPr>
          <p:cNvPr id="37" name="Picture 36">
            <a:extLst>
              <a:ext uri="{FF2B5EF4-FFF2-40B4-BE49-F238E27FC236}">
                <a16:creationId xmlns:a16="http://schemas.microsoft.com/office/drawing/2014/main" id="{0FBA99F9-3F01-DE2A-8729-FAEA57061931}"/>
              </a:ext>
            </a:extLst>
          </p:cNvPr>
          <p:cNvPicPr>
            <a:picLocks noChangeAspect="1"/>
          </p:cNvPicPr>
          <p:nvPr/>
        </p:nvPicPr>
        <p:blipFill>
          <a:blip r:embed="rId5"/>
          <a:stretch>
            <a:fillRect/>
          </a:stretch>
        </p:blipFill>
        <p:spPr>
          <a:xfrm>
            <a:off x="20642" y="498902"/>
            <a:ext cx="7772400" cy="1470676"/>
          </a:xfrm>
          <a:prstGeom prst="rect">
            <a:avLst/>
          </a:prstGeom>
        </p:spPr>
      </p:pic>
      <p:sp>
        <p:nvSpPr>
          <p:cNvPr id="4" name="Rounded Rectangle 3">
            <a:extLst>
              <a:ext uri="{FF2B5EF4-FFF2-40B4-BE49-F238E27FC236}">
                <a16:creationId xmlns:a16="http://schemas.microsoft.com/office/drawing/2014/main" id="{BFE72713-D425-2B42-A2D7-D6874D14C949}"/>
              </a:ext>
            </a:extLst>
          </p:cNvPr>
          <p:cNvSpPr/>
          <p:nvPr/>
        </p:nvSpPr>
        <p:spPr>
          <a:xfrm>
            <a:off x="3906842" y="990644"/>
            <a:ext cx="2916942" cy="960012"/>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6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dissolv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dissolve">
                                      <p:cBhvr>
                                        <p:cTn id="50" dur="500"/>
                                        <p:tgtEl>
                                          <p:spTgt spid="2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dissolv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dissolv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dissolve">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dissolv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dissolve">
                                      <p:cBhvr>
                                        <p:cTn id="78" dur="5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dissolve">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animBg="1"/>
      <p:bldP spid="23" grpId="0" animBg="1"/>
      <p:bldP spid="26" grpId="0" animBg="1"/>
      <p:bldP spid="27" grpId="0"/>
      <p:bldP spid="28" grpId="0"/>
      <p:bldP spid="32" grpId="0"/>
      <p:bldP spid="33" grpId="0" animBg="1"/>
      <p:bldP spid="35" grpId="0"/>
      <p:bldP spid="36" grpId="0" animBg="1"/>
      <p:bldP spid="9" grpId="0"/>
      <p:bldP spid="5" grpId="0" animBg="1"/>
      <p:bldP spid="10" grpId="0" animBg="1"/>
      <p:bldP spid="11" grpId="0" animBg="1"/>
      <p:bldP spid="2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to-be process key features – consensus approach</a:t>
            </a:r>
          </a:p>
        </p:txBody>
      </p:sp>
      <p:grpSp>
        <p:nvGrpSpPr>
          <p:cNvPr id="96" name="Group 95"/>
          <p:cNvGrpSpPr/>
          <p:nvPr/>
        </p:nvGrpSpPr>
        <p:grpSpPr>
          <a:xfrm>
            <a:off x="5366670" y="2087778"/>
            <a:ext cx="2179422" cy="4308612"/>
            <a:chOff x="3548029" y="927845"/>
            <a:chExt cx="2179422" cy="4308612"/>
          </a:xfrm>
        </p:grpSpPr>
        <p:grpSp>
          <p:nvGrpSpPr>
            <p:cNvPr id="25" name="Group 24"/>
            <p:cNvGrpSpPr/>
            <p:nvPr/>
          </p:nvGrpSpPr>
          <p:grpSpPr>
            <a:xfrm>
              <a:off x="4693519" y="1018987"/>
              <a:ext cx="1033932" cy="4043066"/>
              <a:chOff x="3095813" y="1018987"/>
              <a:chExt cx="1033932" cy="4043066"/>
            </a:xfrm>
          </p:grpSpPr>
          <p:sp>
            <p:nvSpPr>
              <p:cNvPr id="20" name="Oval 19"/>
              <p:cNvSpPr/>
              <p:nvPr/>
            </p:nvSpPr>
            <p:spPr bwMode="auto">
              <a:xfrm>
                <a:off x="3095813" y="1018987"/>
                <a:ext cx="968188" cy="968188"/>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21" name="Oval 20"/>
              <p:cNvSpPr/>
              <p:nvPr/>
            </p:nvSpPr>
            <p:spPr bwMode="auto">
              <a:xfrm>
                <a:off x="3128685" y="2568755"/>
                <a:ext cx="968188" cy="968188"/>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22" name="Oval 21"/>
              <p:cNvSpPr/>
              <p:nvPr/>
            </p:nvSpPr>
            <p:spPr bwMode="auto">
              <a:xfrm>
                <a:off x="3161557" y="4093865"/>
                <a:ext cx="968188" cy="968188"/>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grpSp>
        <p:cxnSp>
          <p:nvCxnSpPr>
            <p:cNvPr id="27" name="Straight Arrow Connector 26"/>
            <p:cNvCxnSpPr>
              <a:stCxn id="4" idx="6"/>
              <a:endCxn id="20" idx="1"/>
            </p:cNvCxnSpPr>
            <p:nvPr/>
          </p:nvCxnSpPr>
          <p:spPr bwMode="auto">
            <a:xfrm>
              <a:off x="3548029" y="927845"/>
              <a:ext cx="1287278" cy="232930"/>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9" name="Straight Arrow Connector 28"/>
            <p:cNvCxnSpPr>
              <a:cxnSpLocks/>
            </p:cNvCxnSpPr>
            <p:nvPr/>
          </p:nvCxnSpPr>
          <p:spPr bwMode="auto">
            <a:xfrm>
              <a:off x="3548030" y="1313327"/>
              <a:ext cx="1186568" cy="60689"/>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Straight Arrow Connector 30"/>
            <p:cNvCxnSpPr>
              <a:cxnSpLocks/>
            </p:cNvCxnSpPr>
            <p:nvPr/>
          </p:nvCxnSpPr>
          <p:spPr bwMode="auto">
            <a:xfrm flipV="1">
              <a:off x="3548030" y="1595938"/>
              <a:ext cx="1211227" cy="109702"/>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3" name="Straight Arrow Connector 32"/>
            <p:cNvCxnSpPr>
              <a:endCxn id="20" idx="3"/>
            </p:cNvCxnSpPr>
            <p:nvPr/>
          </p:nvCxnSpPr>
          <p:spPr bwMode="auto">
            <a:xfrm flipV="1">
              <a:off x="3549030" y="1845387"/>
              <a:ext cx="1286277" cy="229280"/>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1" name="Straight Arrow Connector 40"/>
            <p:cNvCxnSpPr>
              <a:cxnSpLocks/>
            </p:cNvCxnSpPr>
            <p:nvPr/>
          </p:nvCxnSpPr>
          <p:spPr bwMode="auto">
            <a:xfrm>
              <a:off x="3548029" y="2683306"/>
              <a:ext cx="1186569" cy="199572"/>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Straight Arrow Connector 41"/>
            <p:cNvCxnSpPr>
              <a:cxnSpLocks/>
              <a:stCxn id="9" idx="6"/>
              <a:endCxn id="21" idx="2"/>
            </p:cNvCxnSpPr>
            <p:nvPr/>
          </p:nvCxnSpPr>
          <p:spPr bwMode="auto">
            <a:xfrm flipV="1">
              <a:off x="3548029" y="3052849"/>
              <a:ext cx="1178362" cy="29601"/>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3" name="Straight Arrow Connector 42"/>
            <p:cNvCxnSpPr>
              <a:cxnSpLocks/>
            </p:cNvCxnSpPr>
            <p:nvPr/>
          </p:nvCxnSpPr>
          <p:spPr bwMode="auto">
            <a:xfrm flipV="1">
              <a:off x="3548029" y="3193568"/>
              <a:ext cx="1186569" cy="274364"/>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9" name="Straight Arrow Connector 48"/>
            <p:cNvCxnSpPr>
              <a:cxnSpLocks/>
            </p:cNvCxnSpPr>
            <p:nvPr/>
          </p:nvCxnSpPr>
          <p:spPr bwMode="auto">
            <a:xfrm>
              <a:off x="3548030" y="4059518"/>
              <a:ext cx="1283835" cy="197906"/>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0" name="Straight Arrow Connector 49"/>
            <p:cNvCxnSpPr>
              <a:cxnSpLocks/>
            </p:cNvCxnSpPr>
            <p:nvPr/>
          </p:nvCxnSpPr>
          <p:spPr bwMode="auto">
            <a:xfrm>
              <a:off x="3548030" y="4451831"/>
              <a:ext cx="1183126" cy="25665"/>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1" name="Straight Arrow Connector 50"/>
            <p:cNvCxnSpPr>
              <a:cxnSpLocks/>
            </p:cNvCxnSpPr>
            <p:nvPr/>
          </p:nvCxnSpPr>
          <p:spPr bwMode="auto">
            <a:xfrm flipV="1">
              <a:off x="3548030" y="4699419"/>
              <a:ext cx="1207785" cy="144725"/>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2" name="Straight Arrow Connector 51"/>
            <p:cNvCxnSpPr>
              <a:cxnSpLocks/>
            </p:cNvCxnSpPr>
            <p:nvPr/>
          </p:nvCxnSpPr>
          <p:spPr bwMode="auto">
            <a:xfrm flipV="1">
              <a:off x="3548030" y="4942036"/>
              <a:ext cx="1283835" cy="294421"/>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94" name="Group 93"/>
          <p:cNvGrpSpPr/>
          <p:nvPr/>
        </p:nvGrpSpPr>
        <p:grpSpPr>
          <a:xfrm>
            <a:off x="609601" y="3508683"/>
            <a:ext cx="4266802" cy="3254341"/>
            <a:chOff x="-1209040" y="2348750"/>
            <a:chExt cx="4266802" cy="3254341"/>
          </a:xfrm>
        </p:grpSpPr>
        <p:sp>
          <p:nvSpPr>
            <p:cNvPr id="3" name="Oval 2"/>
            <p:cNvSpPr/>
            <p:nvPr/>
          </p:nvSpPr>
          <p:spPr bwMode="auto">
            <a:xfrm>
              <a:off x="403412" y="2348750"/>
              <a:ext cx="1613647" cy="1613647"/>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88" name="Right Arrow 87"/>
            <p:cNvSpPr/>
            <p:nvPr/>
          </p:nvSpPr>
          <p:spPr bwMode="auto">
            <a:xfrm>
              <a:off x="2133035" y="2886924"/>
              <a:ext cx="924726" cy="493160"/>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FF0000"/>
                </a:solidFill>
                <a:latin typeface="Arial" charset="0"/>
                <a:ea typeface="ＭＳ Ｐゴシック" charset="0"/>
                <a:cs typeface="ＭＳ Ｐゴシック" charset="0"/>
              </a:endParaRPr>
            </a:p>
          </p:txBody>
        </p:sp>
        <p:sp>
          <p:nvSpPr>
            <p:cNvPr id="89" name="TextBox 88"/>
            <p:cNvSpPr txBox="1"/>
            <p:nvPr/>
          </p:nvSpPr>
          <p:spPr>
            <a:xfrm>
              <a:off x="-1209040" y="3971875"/>
              <a:ext cx="4266802" cy="1631216"/>
            </a:xfrm>
            <a:prstGeom prst="rect">
              <a:avLst/>
            </a:prstGeom>
            <a:noFill/>
          </p:spPr>
          <p:txBody>
            <a:bodyPr wrap="square" rtlCol="0">
              <a:spAutoFit/>
            </a:bodyPr>
            <a:lstStyle/>
            <a:p>
              <a:pPr marL="271463" indent="-271463" eaLnBrk="0" hangingPunct="0">
                <a:buClr>
                  <a:srgbClr val="000000"/>
                </a:buClr>
              </a:pPr>
              <a:r>
                <a:rPr lang="en-US" sz="2000" dirty="0">
                  <a:solidFill>
                    <a:srgbClr val="000000"/>
                  </a:solidFill>
                  <a:latin typeface="Arial" charset="0"/>
                  <a:ea typeface="ＭＳ Ｐゴシック" charset="0"/>
                  <a:cs typeface="ＭＳ Ｐゴシック" charset="0"/>
                </a:rPr>
                <a:t>1. Facilitator gives question or instruction to entire group</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(11 participants, in this case.)</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"Let's each identify ~5 to 7 key features of the new process."</a:t>
              </a:r>
            </a:p>
          </p:txBody>
        </p:sp>
      </p:grpSp>
      <p:grpSp>
        <p:nvGrpSpPr>
          <p:cNvPr id="95" name="Group 94"/>
          <p:cNvGrpSpPr/>
          <p:nvPr/>
        </p:nvGrpSpPr>
        <p:grpSpPr>
          <a:xfrm>
            <a:off x="408079" y="1830151"/>
            <a:ext cx="4958591" cy="4765811"/>
            <a:chOff x="-1410561" y="670218"/>
            <a:chExt cx="4958591" cy="4765811"/>
          </a:xfrm>
        </p:grpSpPr>
        <p:grpSp>
          <p:nvGrpSpPr>
            <p:cNvPr id="19" name="Group 18"/>
            <p:cNvGrpSpPr/>
            <p:nvPr/>
          </p:nvGrpSpPr>
          <p:grpSpPr>
            <a:xfrm>
              <a:off x="3162548" y="735104"/>
              <a:ext cx="385482" cy="4700925"/>
              <a:chOff x="3370731" y="735104"/>
              <a:chExt cx="385482" cy="4700925"/>
            </a:xfrm>
          </p:grpSpPr>
          <p:sp>
            <p:nvSpPr>
              <p:cNvPr id="4" name="Oval 3"/>
              <p:cNvSpPr/>
              <p:nvPr/>
            </p:nvSpPr>
            <p:spPr bwMode="auto">
              <a:xfrm>
                <a:off x="3370731" y="735104"/>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5" name="Oval 4"/>
              <p:cNvSpPr/>
              <p:nvPr/>
            </p:nvSpPr>
            <p:spPr bwMode="auto">
              <a:xfrm>
                <a:off x="3370731" y="1127417"/>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6" name="Oval 5"/>
              <p:cNvSpPr/>
              <p:nvPr/>
            </p:nvSpPr>
            <p:spPr bwMode="auto">
              <a:xfrm>
                <a:off x="3370731" y="1519730"/>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7" name="Oval 6"/>
              <p:cNvSpPr/>
              <p:nvPr/>
            </p:nvSpPr>
            <p:spPr bwMode="auto">
              <a:xfrm>
                <a:off x="3370731" y="1912043"/>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8" name="Oval 7"/>
              <p:cNvSpPr/>
              <p:nvPr/>
            </p:nvSpPr>
            <p:spPr bwMode="auto">
              <a:xfrm>
                <a:off x="3370731" y="2497396"/>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9" name="Oval 8"/>
              <p:cNvSpPr/>
              <p:nvPr/>
            </p:nvSpPr>
            <p:spPr bwMode="auto">
              <a:xfrm>
                <a:off x="3370731" y="2889709"/>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10" name="Oval 9"/>
              <p:cNvSpPr/>
              <p:nvPr/>
            </p:nvSpPr>
            <p:spPr bwMode="auto">
              <a:xfrm>
                <a:off x="3370731" y="3282022"/>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12" name="Oval 11"/>
              <p:cNvSpPr/>
              <p:nvPr/>
            </p:nvSpPr>
            <p:spPr bwMode="auto">
              <a:xfrm>
                <a:off x="3370731" y="3873608"/>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13" name="Oval 12"/>
              <p:cNvSpPr/>
              <p:nvPr/>
            </p:nvSpPr>
            <p:spPr bwMode="auto">
              <a:xfrm>
                <a:off x="3370731" y="4265921"/>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14" name="Oval 13"/>
              <p:cNvSpPr/>
              <p:nvPr/>
            </p:nvSpPr>
            <p:spPr bwMode="auto">
              <a:xfrm>
                <a:off x="3370731" y="4658234"/>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sp>
            <p:nvSpPr>
              <p:cNvPr id="15" name="Oval 14"/>
              <p:cNvSpPr/>
              <p:nvPr/>
            </p:nvSpPr>
            <p:spPr bwMode="auto">
              <a:xfrm>
                <a:off x="3370731" y="5050547"/>
                <a:ext cx="385482" cy="38548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grpSp>
        <p:sp>
          <p:nvSpPr>
            <p:cNvPr id="90" name="TextBox 89"/>
            <p:cNvSpPr txBox="1"/>
            <p:nvPr/>
          </p:nvSpPr>
          <p:spPr>
            <a:xfrm>
              <a:off x="-1410561" y="670218"/>
              <a:ext cx="4640014" cy="1015663"/>
            </a:xfrm>
            <a:prstGeom prst="rect">
              <a:avLst/>
            </a:prstGeom>
            <a:noFill/>
          </p:spPr>
          <p:txBody>
            <a:bodyPr wrap="square" rtlCol="0">
              <a:spAutoFit/>
            </a:bodyPr>
            <a:lstStyle/>
            <a:p>
              <a:pPr marL="271463" indent="-271463" eaLnBrk="0" hangingPunct="0">
                <a:buClr>
                  <a:srgbClr val="000000"/>
                </a:buClr>
              </a:pPr>
              <a:r>
                <a:rPr lang="en-US" sz="2000" dirty="0">
                  <a:solidFill>
                    <a:srgbClr val="000000"/>
                  </a:solidFill>
                  <a:latin typeface="Arial" charset="0"/>
                  <a:ea typeface="ＭＳ Ｐゴシック" charset="0"/>
                  <a:cs typeface="ＭＳ Ｐゴシック" charset="0"/>
                </a:rPr>
                <a:t>2. Each participant “</a:t>
              </a:r>
              <a:r>
                <a:rPr lang="en-US" sz="2000" dirty="0" err="1">
                  <a:solidFill>
                    <a:srgbClr val="000000"/>
                  </a:solidFill>
                  <a:latin typeface="Arial" charset="0"/>
                  <a:ea typeface="ＭＳ Ｐゴシック" charset="0"/>
                  <a:cs typeface="ＭＳ Ｐゴシック" charset="0"/>
                </a:rPr>
                <a:t>brainwrites</a:t>
              </a:r>
              <a:r>
                <a:rPr lang="en-US" sz="2000" dirty="0">
                  <a:solidFill>
                    <a:srgbClr val="000000"/>
                  </a:solidFill>
                  <a:latin typeface="Arial" charset="0"/>
                  <a:ea typeface="ＭＳ Ｐゴシック" charset="0"/>
                  <a:cs typeface="ＭＳ Ｐゴシック" charset="0"/>
                </a:rPr>
                <a:t>” ideas,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each on a separate Post-it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or Lucidchart "Sticky Note".  </a:t>
              </a:r>
            </a:p>
          </p:txBody>
        </p:sp>
      </p:grpSp>
      <p:sp>
        <p:nvSpPr>
          <p:cNvPr id="91" name="TextBox 90"/>
          <p:cNvSpPr txBox="1"/>
          <p:nvPr/>
        </p:nvSpPr>
        <p:spPr>
          <a:xfrm>
            <a:off x="7870621" y="1678845"/>
            <a:ext cx="3321308" cy="1323439"/>
          </a:xfrm>
          <a:prstGeom prst="rect">
            <a:avLst/>
          </a:prstGeom>
          <a:noFill/>
        </p:spPr>
        <p:txBody>
          <a:bodyPr wrap="square" lIns="36000" rIns="36000" rtlCol="0">
            <a:spAutoFit/>
          </a:bodyPr>
          <a:lstStyle/>
          <a:p>
            <a:pPr marL="271463" indent="-271463" eaLnBrk="0" hangingPunct="0">
              <a:buClr>
                <a:srgbClr val="000000"/>
              </a:buClr>
            </a:pPr>
            <a:r>
              <a:rPr lang="en-US" sz="2000" dirty="0">
                <a:solidFill>
                  <a:srgbClr val="000000"/>
                </a:solidFill>
                <a:latin typeface="Arial" charset="0"/>
                <a:ea typeface="ＭＳ Ｐゴシック" charset="0"/>
                <a:cs typeface="ＭＳ Ｐゴシック" charset="0"/>
              </a:rPr>
              <a:t>3. Small groups synthesise ideas into a “team effort” (again, ~5 to 7) then present to entire group.</a:t>
            </a:r>
          </a:p>
        </p:txBody>
      </p:sp>
      <p:grpSp>
        <p:nvGrpSpPr>
          <p:cNvPr id="18" name="Group 17">
            <a:extLst>
              <a:ext uri="{FF2B5EF4-FFF2-40B4-BE49-F238E27FC236}">
                <a16:creationId xmlns:a16="http://schemas.microsoft.com/office/drawing/2014/main" id="{EFD6A78E-1025-DC89-5B57-284A1F89C34F}"/>
              </a:ext>
            </a:extLst>
          </p:cNvPr>
          <p:cNvGrpSpPr/>
          <p:nvPr/>
        </p:nvGrpSpPr>
        <p:grpSpPr>
          <a:xfrm>
            <a:off x="7480348" y="2663013"/>
            <a:ext cx="2563111" cy="3074878"/>
            <a:chOff x="7480348" y="2663034"/>
            <a:chExt cx="2563111" cy="3074878"/>
          </a:xfrm>
        </p:grpSpPr>
        <p:sp>
          <p:nvSpPr>
            <p:cNvPr id="24" name="Oval 23"/>
            <p:cNvSpPr/>
            <p:nvPr/>
          </p:nvSpPr>
          <p:spPr bwMode="auto">
            <a:xfrm>
              <a:off x="8429812" y="3035546"/>
              <a:ext cx="1613647" cy="1613647"/>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defTabSz="873125" eaLnBrk="0" hangingPunct="0">
                <a:buClr>
                  <a:srgbClr val="000000"/>
                </a:buClr>
              </a:pPr>
              <a:endParaRPr lang="en-US">
                <a:solidFill>
                  <a:srgbClr val="000000"/>
                </a:solidFill>
                <a:latin typeface="Arial" charset="0"/>
                <a:ea typeface="ＭＳ Ｐゴシック" charset="0"/>
                <a:cs typeface="ＭＳ Ｐゴシック" charset="0"/>
              </a:endParaRPr>
            </a:p>
          </p:txBody>
        </p:sp>
        <p:cxnSp>
          <p:nvCxnSpPr>
            <p:cNvPr id="69" name="Straight Arrow Connector 68"/>
            <p:cNvCxnSpPr>
              <a:stCxn id="20" idx="6"/>
              <a:endCxn id="24" idx="1"/>
            </p:cNvCxnSpPr>
            <p:nvPr/>
          </p:nvCxnSpPr>
          <p:spPr bwMode="auto">
            <a:xfrm>
              <a:off x="7480348" y="2663034"/>
              <a:ext cx="1185777" cy="608825"/>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1" name="Straight Arrow Connector 70"/>
            <p:cNvCxnSpPr>
              <a:cxnSpLocks/>
              <a:stCxn id="22" idx="6"/>
              <a:endCxn id="24" idx="3"/>
            </p:cNvCxnSpPr>
            <p:nvPr/>
          </p:nvCxnSpPr>
          <p:spPr bwMode="auto">
            <a:xfrm flipV="1">
              <a:off x="7546092" y="4412880"/>
              <a:ext cx="1120033" cy="1325032"/>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2" name="Straight Arrow Connector 71"/>
            <p:cNvCxnSpPr>
              <a:cxnSpLocks/>
              <a:stCxn id="21" idx="6"/>
              <a:endCxn id="24" idx="2"/>
            </p:cNvCxnSpPr>
            <p:nvPr/>
          </p:nvCxnSpPr>
          <p:spPr bwMode="auto">
            <a:xfrm flipV="1">
              <a:off x="7513220" y="3842370"/>
              <a:ext cx="916592" cy="370432"/>
            </a:xfrm>
            <a:prstGeom prst="straightConnector1">
              <a:avLst/>
            </a:prstGeom>
            <a:solidFill>
              <a:schemeClr val="accent1"/>
            </a:solidFill>
            <a:ln w="31750" cap="flat" cmpd="sng" algn="ctr">
              <a:solidFill>
                <a:srgbClr val="FF0000"/>
              </a:solidFill>
              <a:prstDash val="solid"/>
              <a:round/>
              <a:headEnd type="none" w="med" len="med"/>
              <a:tailEnd type="triangle" w="med"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93" name="TextBox 92"/>
          <p:cNvSpPr txBox="1"/>
          <p:nvPr/>
        </p:nvSpPr>
        <p:spPr>
          <a:xfrm>
            <a:off x="9713647" y="4532861"/>
            <a:ext cx="2259691" cy="2246769"/>
          </a:xfrm>
          <a:prstGeom prst="rect">
            <a:avLst/>
          </a:prstGeom>
          <a:noFill/>
        </p:spPr>
        <p:txBody>
          <a:bodyPr wrap="square" rtlCol="0">
            <a:spAutoFit/>
          </a:bodyPr>
          <a:lstStyle/>
          <a:p>
            <a:pPr marL="271463" indent="-271463" eaLnBrk="0" hangingPunct="0">
              <a:buClr>
                <a:srgbClr val="000000"/>
              </a:buClr>
            </a:pPr>
            <a:r>
              <a:rPr lang="en-US" sz="2000" dirty="0">
                <a:solidFill>
                  <a:srgbClr val="000000"/>
                </a:solidFill>
                <a:latin typeface="Arial" charset="0"/>
                <a:ea typeface="ＭＳ Ｐゴシック" charset="0"/>
                <a:cs typeface="ＭＳ Ｐゴシック" charset="0"/>
              </a:rPr>
              <a:t>4. Entire group synthesises ideas into a group effort,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~5 to 7 </a:t>
            </a:r>
            <a:r>
              <a:rPr lang="en-US" sz="2000" i="1" dirty="0">
                <a:solidFill>
                  <a:srgbClr val="000000"/>
                </a:solidFill>
                <a:latin typeface="Arial" charset="0"/>
                <a:ea typeface="ＭＳ Ｐゴシック" charset="0"/>
                <a:cs typeface="ＭＳ Ｐゴシック" charset="0"/>
              </a:rPr>
              <a:t>features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(rarely more than 10)</a:t>
            </a:r>
          </a:p>
        </p:txBody>
      </p:sp>
      <p:sp>
        <p:nvSpPr>
          <p:cNvPr id="11" name="Rectangle 10">
            <a:extLst>
              <a:ext uri="{FF2B5EF4-FFF2-40B4-BE49-F238E27FC236}">
                <a16:creationId xmlns:a16="http://schemas.microsoft.com/office/drawing/2014/main" id="{CFCF9A94-F50C-C84E-A7D6-AC6F18776A9F}"/>
              </a:ext>
            </a:extLst>
          </p:cNvPr>
          <p:cNvSpPr/>
          <p:nvPr/>
        </p:nvSpPr>
        <p:spPr>
          <a:xfrm>
            <a:off x="-70659" y="691690"/>
            <a:ext cx="7551007" cy="1015663"/>
          </a:xfrm>
          <a:prstGeom prst="rect">
            <a:avLst/>
          </a:prstGeom>
        </p:spPr>
        <p:txBody>
          <a:bodyPr wrap="square">
            <a:spAutoFit/>
          </a:bodyPr>
          <a:lstStyle/>
          <a:p>
            <a:pPr marL="406400"/>
            <a:r>
              <a:rPr lang="en-US" sz="2000" dirty="0">
                <a:latin typeface="Arial" panose="020B0604020202020204" pitchFamily="34" charset="0"/>
                <a:cs typeface="Arial" panose="020B0604020202020204" pitchFamily="34" charset="0"/>
              </a:rPr>
              <a:t>Use "brainwriting" and "big wheel, little wheel" facilitation</a:t>
            </a:r>
          </a:p>
          <a:p>
            <a:pPr marL="762000" indent="-355600">
              <a:buFont typeface="Arial" panose="020B0604020202020204" pitchFamily="34" charset="0"/>
              <a:buChar char="•"/>
            </a:pPr>
            <a:r>
              <a:rPr lang="en-US" sz="2000" dirty="0">
                <a:latin typeface="Arial" panose="020B0604020202020204" pitchFamily="34" charset="0"/>
                <a:cs typeface="Arial" panose="020B0604020202020204" pitchFamily="34" charset="0"/>
              </a:rPr>
              <a:t>Proven to generate </a:t>
            </a:r>
            <a:r>
              <a:rPr lang="en-US" sz="2000" i="1" dirty="0">
                <a:latin typeface="Arial" panose="020B0604020202020204" pitchFamily="34" charset="0"/>
                <a:cs typeface="Arial" panose="020B0604020202020204" pitchFamily="34" charset="0"/>
              </a:rPr>
              <a:t>more</a:t>
            </a:r>
            <a:r>
              <a:rPr lang="en-US" sz="2000" dirty="0">
                <a:latin typeface="Arial" panose="020B0604020202020204" pitchFamily="34" charset="0"/>
                <a:cs typeface="Arial" panose="020B0604020202020204" pitchFamily="34" charset="0"/>
              </a:rPr>
              <a:t> ideas / more </a:t>
            </a:r>
            <a:r>
              <a:rPr lang="en-US" sz="2000" i="1" dirty="0">
                <a:latin typeface="Arial" panose="020B0604020202020204" pitchFamily="34" charset="0"/>
                <a:cs typeface="Arial" panose="020B0604020202020204" pitchFamily="34" charset="0"/>
              </a:rPr>
              <a:t>diverse</a:t>
            </a:r>
            <a:r>
              <a:rPr lang="en-US" sz="2000" dirty="0">
                <a:latin typeface="Arial" panose="020B0604020202020204" pitchFamily="34" charset="0"/>
                <a:cs typeface="Arial" panose="020B0604020202020204" pitchFamily="34" charset="0"/>
              </a:rPr>
              <a:t> ideas</a:t>
            </a:r>
          </a:p>
          <a:p>
            <a:pPr marL="762000" indent="-355600">
              <a:buFont typeface="Arial" panose="020B0604020202020204" pitchFamily="34" charset="0"/>
              <a:buChar char="•"/>
            </a:pPr>
            <a:r>
              <a:rPr lang="en-US" sz="2000" dirty="0">
                <a:latin typeface="Arial" panose="020B0604020202020204" pitchFamily="34" charset="0"/>
                <a:cs typeface="Arial" panose="020B0604020202020204" pitchFamily="34" charset="0"/>
              </a:rPr>
              <a:t>Easier for </a:t>
            </a:r>
            <a:r>
              <a:rPr lang="en-US" sz="2000" i="1" dirty="0">
                <a:latin typeface="Arial" panose="020B0604020202020204" pitchFamily="34" charset="0"/>
                <a:cs typeface="Arial" panose="020B0604020202020204" pitchFamily="34" charset="0"/>
              </a:rPr>
              <a:t>everyone</a:t>
            </a:r>
            <a:r>
              <a:rPr lang="en-US" sz="2000" dirty="0">
                <a:latin typeface="Arial" panose="020B0604020202020204" pitchFamily="34" charset="0"/>
                <a:cs typeface="Arial" panose="020B0604020202020204" pitchFamily="34" charset="0"/>
              </a:rPr>
              <a:t> to contribute</a:t>
            </a:r>
          </a:p>
        </p:txBody>
      </p:sp>
    </p:spTree>
    <p:extLst>
      <p:ext uri="{BB962C8B-B14F-4D97-AF65-F5344CB8AC3E}">
        <p14:creationId xmlns:p14="http://schemas.microsoft.com/office/powerpoint/2010/main" val="30397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dissolv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dissolv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dissolve">
                                      <p:cBhvr>
                                        <p:cTn id="17" dur="500"/>
                                        <p:tgtEl>
                                          <p:spTgt spid="9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dissolve">
                                      <p:cBhvr>
                                        <p:cTn id="20" dur="500"/>
                                        <p:tgtEl>
                                          <p:spTgt spid="9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dissolve">
                                      <p:cBhvr>
                                        <p:cTn id="2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3"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D782-86E3-0540-BF53-5135F58A1CA2}"/>
              </a:ext>
            </a:extLst>
          </p:cNvPr>
          <p:cNvSpPr>
            <a:spLocks noGrp="1"/>
          </p:cNvSpPr>
          <p:nvPr>
            <p:ph type="title"/>
          </p:nvPr>
        </p:nvSpPr>
        <p:spPr/>
        <p:txBody>
          <a:bodyPr/>
          <a:lstStyle/>
          <a:p>
            <a:r>
              <a:rPr lang="en-US" dirty="0"/>
              <a:t>Example – determining features of the to-be process</a:t>
            </a:r>
          </a:p>
        </p:txBody>
      </p:sp>
      <p:sp>
        <p:nvSpPr>
          <p:cNvPr id="11" name="Rectangle 10">
            <a:extLst>
              <a:ext uri="{FF2B5EF4-FFF2-40B4-BE49-F238E27FC236}">
                <a16:creationId xmlns:a16="http://schemas.microsoft.com/office/drawing/2014/main" id="{125F09D9-1F05-F140-8021-2BAF6E44D467}"/>
              </a:ext>
            </a:extLst>
          </p:cNvPr>
          <p:cNvSpPr/>
          <p:nvPr/>
        </p:nvSpPr>
        <p:spPr>
          <a:xfrm>
            <a:off x="6248398" y="920300"/>
            <a:ext cx="5545439" cy="4663456"/>
          </a:xfrm>
          <a:prstGeom prst="rect">
            <a:avLst/>
          </a:prstGeom>
        </p:spPr>
        <p:txBody>
          <a:bodyPr wrap="square">
            <a:spAutoFit/>
          </a:bodyPr>
          <a:lstStyle/>
          <a:p>
            <a:pPr eaLnBrk="0" hangingPunct="0">
              <a:lnSpc>
                <a:spcPct val="115000"/>
              </a:lnSpc>
              <a:buClr>
                <a:srgbClr val="000000"/>
              </a:buClr>
              <a:tabLst>
                <a:tab pos="228600" algn="l"/>
              </a:tabLst>
            </a:pPr>
            <a:r>
              <a:rPr lang="en-US" sz="2000" dirty="0">
                <a:solidFill>
                  <a:srgbClr val="000000"/>
                </a:solidFill>
                <a:latin typeface="Arial" charset="0"/>
                <a:ea typeface="ＭＳ Ｐゴシック" charset="0"/>
                <a:cs typeface="ＭＳ Ｐゴシック" charset="0"/>
              </a:rPr>
              <a:t>Five of seven features determined by the team</a:t>
            </a:r>
          </a:p>
          <a:p>
            <a:pPr marL="457200" indent="-457200" eaLnBrk="0" hangingPunct="0">
              <a:lnSpc>
                <a:spcPct val="115000"/>
              </a:lnSpc>
              <a:buClr>
                <a:srgbClr val="000000"/>
              </a:buClr>
              <a:buFont typeface="+mj-lt"/>
              <a:buAutoNum type="arabicPeriod"/>
              <a:tabLst>
                <a:tab pos="228600" algn="l"/>
              </a:tabLst>
            </a:pPr>
            <a:r>
              <a:rPr lang="en-US" sz="2000" dirty="0">
                <a:solidFill>
                  <a:srgbClr val="000000"/>
                </a:solidFill>
                <a:latin typeface="Arial" charset="0"/>
                <a:ea typeface="ＭＳ Ｐゴシック" charset="0"/>
                <a:cs typeface="ＭＳ Ｐゴシック" charset="0"/>
              </a:rPr>
              <a:t>Data digital by default, validated and captured at source, and suitable for all downstream use.</a:t>
            </a:r>
            <a:endParaRPr lang="en-US" sz="2000" i="1" dirty="0">
              <a:solidFill>
                <a:srgbClr val="000000"/>
              </a:solidFill>
              <a:latin typeface="Arial" charset="0"/>
              <a:ea typeface="ＭＳ Ｐゴシック" charset="0"/>
              <a:cs typeface="ＭＳ Ｐゴシック" charset="0"/>
            </a:endParaRPr>
          </a:p>
          <a:p>
            <a:pPr marL="457200" indent="-457200" eaLnBrk="0" hangingPunct="0">
              <a:lnSpc>
                <a:spcPct val="115000"/>
              </a:lnSpc>
              <a:buClr>
                <a:srgbClr val="000000"/>
              </a:buClr>
              <a:buFont typeface="+mj-lt"/>
              <a:buAutoNum type="arabicPeriod"/>
              <a:tabLst>
                <a:tab pos="228600" algn="l"/>
              </a:tabLst>
            </a:pPr>
            <a:r>
              <a:rPr lang="en-US" sz="2000" dirty="0">
                <a:solidFill>
                  <a:srgbClr val="000000"/>
                </a:solidFill>
                <a:latin typeface="Arial" charset="0"/>
                <a:ea typeface="ＭＳ Ｐゴシック" charset="0"/>
                <a:cs typeface="ＭＳ Ｐゴシック" charset="0"/>
              </a:rPr>
              <a:t>Visibility into the current state of each instance of the process (each faculty search) by anyone with a need to know. </a:t>
            </a:r>
            <a:endParaRPr lang="en-US" sz="2000" i="1" dirty="0">
              <a:solidFill>
                <a:srgbClr val="000000"/>
              </a:solidFill>
              <a:latin typeface="Arial" charset="0"/>
              <a:ea typeface="ＭＳ Ｐゴシック" charset="0"/>
              <a:cs typeface="ＭＳ Ｐゴシック" charset="0"/>
            </a:endParaRPr>
          </a:p>
          <a:p>
            <a:pPr marL="457200" indent="-457200" eaLnBrk="0" hangingPunct="0">
              <a:lnSpc>
                <a:spcPct val="115000"/>
              </a:lnSpc>
              <a:buClr>
                <a:srgbClr val="000000"/>
              </a:buClr>
              <a:buFont typeface="+mj-lt"/>
              <a:buAutoNum type="arabicPeriod"/>
              <a:tabLst>
                <a:tab pos="228600" algn="l"/>
              </a:tabLst>
            </a:pPr>
            <a:r>
              <a:rPr lang="en-US" sz="2000" dirty="0">
                <a:solidFill>
                  <a:srgbClr val="000000"/>
                </a:solidFill>
                <a:latin typeface="Arial" charset="0"/>
                <a:ea typeface="ＭＳ Ｐゴシック" charset="0"/>
                <a:cs typeface="ＭＳ Ｐゴシック" charset="0"/>
              </a:rPr>
              <a:t>Separate the “need to approve” from the “need to be informed.”</a:t>
            </a:r>
          </a:p>
          <a:p>
            <a:pPr marL="457200" indent="-457200" eaLnBrk="0" hangingPunct="0">
              <a:lnSpc>
                <a:spcPct val="115000"/>
              </a:lnSpc>
              <a:buClr>
                <a:srgbClr val="000000"/>
              </a:buClr>
              <a:buFont typeface="+mj-lt"/>
              <a:buAutoNum type="arabicPeriod"/>
              <a:tabLst>
                <a:tab pos="228600" algn="l"/>
              </a:tabLst>
            </a:pPr>
            <a:r>
              <a:rPr lang="en-US" sz="2000" dirty="0">
                <a:solidFill>
                  <a:srgbClr val="000000"/>
                </a:solidFill>
                <a:latin typeface="Arial" charset="0"/>
                <a:ea typeface="ＭＳ Ｐゴシック" charset="0"/>
                <a:cs typeface="ＭＳ Ｐゴシック" charset="0"/>
              </a:rPr>
              <a:t>Each search will follow a defined and visible workflow. </a:t>
            </a:r>
          </a:p>
          <a:p>
            <a:pPr marL="457200" indent="-457200" eaLnBrk="0" hangingPunct="0">
              <a:lnSpc>
                <a:spcPct val="115000"/>
              </a:lnSpc>
              <a:buClr>
                <a:srgbClr val="000000"/>
              </a:buClr>
              <a:buFont typeface="+mj-lt"/>
              <a:buAutoNum type="arabicPeriod"/>
              <a:tabLst>
                <a:tab pos="228600" algn="l"/>
              </a:tabLst>
            </a:pPr>
            <a:r>
              <a:rPr lang="en-US" sz="2000" i="1" dirty="0">
                <a:solidFill>
                  <a:srgbClr val="000000"/>
                </a:solidFill>
                <a:latin typeface="Arial" charset="0"/>
                <a:ea typeface="ＭＳ Ｐゴシック" charset="0"/>
                <a:cs typeface="ＭＳ Ｐゴシック" charset="0"/>
              </a:rPr>
              <a:t>The process will be designed for digital signatures </a:t>
            </a:r>
            <a:r>
              <a:rPr lang="en-US" sz="2000" b="1" i="1" dirty="0">
                <a:solidFill>
                  <a:srgbClr val="000000"/>
                </a:solidFill>
                <a:latin typeface="Arial" charset="0"/>
                <a:ea typeface="ＭＳ Ｐゴシック" charset="0"/>
                <a:cs typeface="ＭＳ Ｐゴシック" charset="0"/>
              </a:rPr>
              <a:t>only – no fallback!</a:t>
            </a:r>
          </a:p>
        </p:txBody>
      </p:sp>
      <p:grpSp>
        <p:nvGrpSpPr>
          <p:cNvPr id="3" name="Group 2">
            <a:extLst>
              <a:ext uri="{FF2B5EF4-FFF2-40B4-BE49-F238E27FC236}">
                <a16:creationId xmlns:a16="http://schemas.microsoft.com/office/drawing/2014/main" id="{2532FB34-DE00-A941-B438-02BB5D1DD1A2}"/>
              </a:ext>
            </a:extLst>
          </p:cNvPr>
          <p:cNvGrpSpPr/>
          <p:nvPr/>
        </p:nvGrpSpPr>
        <p:grpSpPr>
          <a:xfrm>
            <a:off x="398162" y="1458780"/>
            <a:ext cx="5697838" cy="2529990"/>
            <a:chOff x="398162" y="1458780"/>
            <a:chExt cx="5697838" cy="2529990"/>
          </a:xfrm>
        </p:grpSpPr>
        <p:pic>
          <p:nvPicPr>
            <p:cNvPr id="15" name="Picture 14">
              <a:extLst>
                <a:ext uri="{FF2B5EF4-FFF2-40B4-BE49-F238E27FC236}">
                  <a16:creationId xmlns:a16="http://schemas.microsoft.com/office/drawing/2014/main" id="{2B8DD593-593F-0946-A27D-0908CAA8D143}"/>
                </a:ext>
              </a:extLst>
            </p:cNvPr>
            <p:cNvPicPr>
              <a:picLocks noChangeAspect="1"/>
            </p:cNvPicPr>
            <p:nvPr/>
          </p:nvPicPr>
          <p:blipFill>
            <a:blip r:embed="rId3"/>
            <a:stretch>
              <a:fillRect/>
            </a:stretch>
          </p:blipFill>
          <p:spPr>
            <a:xfrm>
              <a:off x="398162" y="1458780"/>
              <a:ext cx="5697838" cy="2108200"/>
            </a:xfrm>
            <a:prstGeom prst="rect">
              <a:avLst/>
            </a:prstGeom>
          </p:spPr>
        </p:pic>
        <p:sp>
          <p:nvSpPr>
            <p:cNvPr id="22" name="TextBox 21">
              <a:extLst>
                <a:ext uri="{FF2B5EF4-FFF2-40B4-BE49-F238E27FC236}">
                  <a16:creationId xmlns:a16="http://schemas.microsoft.com/office/drawing/2014/main" id="{6CA3145C-3498-BD4B-BE4D-F6F45FB0F478}"/>
                </a:ext>
              </a:extLst>
            </p:cNvPr>
            <p:cNvSpPr txBox="1"/>
            <p:nvPr/>
          </p:nvSpPr>
          <p:spPr>
            <a:xfrm>
              <a:off x="860661" y="3491184"/>
              <a:ext cx="4643119" cy="497586"/>
            </a:xfrm>
            <a:prstGeom prst="rect">
              <a:avLst/>
            </a:prstGeom>
            <a:noFill/>
            <a:ln w="28575">
              <a:solidFill>
                <a:srgbClr val="FF0000"/>
              </a:solidFill>
            </a:ln>
          </p:spPr>
          <p:txBody>
            <a:bodyPr wrap="square" lIns="72000" tIns="36000" rIns="72000" bIns="36000" rtlCol="0">
              <a:noAutofit/>
            </a:bodyPr>
            <a:lstStyle>
              <a:defPPr>
                <a:defRPr lang="en-US"/>
              </a:defPPr>
              <a:lvl1pPr>
                <a:defRPr sz="2000">
                  <a:latin typeface="Arial" panose="020B0604020202020204" pitchFamily="34" charset="0"/>
                  <a:cs typeface="Arial" panose="020B0604020202020204" pitchFamily="34" charset="0"/>
                </a:defRPr>
              </a:lvl1pPr>
            </a:lstStyle>
            <a:p>
              <a:r>
                <a:rPr lang="en-US" sz="2400" dirty="0"/>
                <a:t>Ideas from the smaller groups…</a:t>
              </a:r>
            </a:p>
          </p:txBody>
        </p:sp>
      </p:grpSp>
      <p:grpSp>
        <p:nvGrpSpPr>
          <p:cNvPr id="4" name="Group 3">
            <a:extLst>
              <a:ext uri="{FF2B5EF4-FFF2-40B4-BE49-F238E27FC236}">
                <a16:creationId xmlns:a16="http://schemas.microsoft.com/office/drawing/2014/main" id="{E8FC400A-45D4-DD45-9AFB-1194685AF624}"/>
              </a:ext>
            </a:extLst>
          </p:cNvPr>
          <p:cNvGrpSpPr/>
          <p:nvPr/>
        </p:nvGrpSpPr>
        <p:grpSpPr>
          <a:xfrm>
            <a:off x="398161" y="4085629"/>
            <a:ext cx="5760361" cy="2722513"/>
            <a:chOff x="398161" y="4085629"/>
            <a:chExt cx="5760361" cy="2722513"/>
          </a:xfrm>
        </p:grpSpPr>
        <p:pic>
          <p:nvPicPr>
            <p:cNvPr id="17" name="Picture 16">
              <a:extLst>
                <a:ext uri="{FF2B5EF4-FFF2-40B4-BE49-F238E27FC236}">
                  <a16:creationId xmlns:a16="http://schemas.microsoft.com/office/drawing/2014/main" id="{518BA65E-9E96-874D-8F3C-4B15B480657C}"/>
                </a:ext>
              </a:extLst>
            </p:cNvPr>
            <p:cNvPicPr>
              <a:picLocks noChangeAspect="1"/>
            </p:cNvPicPr>
            <p:nvPr/>
          </p:nvPicPr>
          <p:blipFill>
            <a:blip r:embed="rId4"/>
            <a:stretch>
              <a:fillRect/>
            </a:stretch>
          </p:blipFill>
          <p:spPr>
            <a:xfrm>
              <a:off x="398161" y="4085629"/>
              <a:ext cx="5760361" cy="2390550"/>
            </a:xfrm>
            <a:prstGeom prst="rect">
              <a:avLst/>
            </a:prstGeom>
          </p:spPr>
        </p:pic>
        <p:sp>
          <p:nvSpPr>
            <p:cNvPr id="23" name="TextBox 22">
              <a:extLst>
                <a:ext uri="{FF2B5EF4-FFF2-40B4-BE49-F238E27FC236}">
                  <a16:creationId xmlns:a16="http://schemas.microsoft.com/office/drawing/2014/main" id="{8865BCCA-15A3-5945-B7C6-0E20632AB46E}"/>
                </a:ext>
              </a:extLst>
            </p:cNvPr>
            <p:cNvSpPr txBox="1"/>
            <p:nvPr/>
          </p:nvSpPr>
          <p:spPr>
            <a:xfrm>
              <a:off x="860660" y="6310556"/>
              <a:ext cx="4643119" cy="497586"/>
            </a:xfrm>
            <a:prstGeom prst="rect">
              <a:avLst/>
            </a:prstGeom>
            <a:noFill/>
            <a:ln w="28575">
              <a:solidFill>
                <a:srgbClr val="FF0000"/>
              </a:solidFill>
            </a:ln>
          </p:spPr>
          <p:txBody>
            <a:bodyPr wrap="square" lIns="72000" tIns="36000" rIns="72000" bIns="36000" rtlCol="0">
              <a:noAutofit/>
            </a:bodyPr>
            <a:lstStyle>
              <a:defPPr>
                <a:defRPr lang="en-US"/>
              </a:defPPr>
              <a:lvl1pPr>
                <a:defRPr sz="2000">
                  <a:latin typeface="Arial" panose="020B0604020202020204" pitchFamily="34" charset="0"/>
                  <a:cs typeface="Arial" panose="020B0604020202020204" pitchFamily="34" charset="0"/>
                </a:defRPr>
              </a:lvl1pPr>
            </a:lstStyle>
            <a:p>
              <a:r>
                <a:rPr lang="en-US" sz="2400" dirty="0"/>
                <a:t>Ideas from the smaller groups…</a:t>
              </a:r>
            </a:p>
          </p:txBody>
        </p:sp>
      </p:grpSp>
      <p:sp>
        <p:nvSpPr>
          <p:cNvPr id="20" name="TextBox 19">
            <a:extLst>
              <a:ext uri="{FF2B5EF4-FFF2-40B4-BE49-F238E27FC236}">
                <a16:creationId xmlns:a16="http://schemas.microsoft.com/office/drawing/2014/main" id="{4EDBC839-D1EA-7442-9D2E-21C21AF69344}"/>
              </a:ext>
            </a:extLst>
          </p:cNvPr>
          <p:cNvSpPr txBox="1"/>
          <p:nvPr/>
        </p:nvSpPr>
        <p:spPr>
          <a:xfrm>
            <a:off x="264160" y="951476"/>
            <a:ext cx="5831840" cy="380480"/>
          </a:xfrm>
          <a:prstGeom prst="rect">
            <a:avLst/>
          </a:prstGeom>
          <a:noFill/>
        </p:spPr>
        <p:txBody>
          <a:bodyPr wrap="square" lIns="72000" tIns="36000" rIns="72000" bIns="36000" rtlCol="0">
            <a:noAutofit/>
          </a:bodyPr>
          <a:lstStyle/>
          <a:p>
            <a:r>
              <a:rPr lang="en-US" sz="2000" dirty="0">
                <a:latin typeface="Arial" panose="020B0604020202020204" pitchFamily="34" charset="0"/>
                <a:cs typeface="Arial" panose="020B0604020202020204" pitchFamily="34" charset="0"/>
              </a:rPr>
              <a:t>Synthesis of features from group suggestions…</a:t>
            </a:r>
          </a:p>
        </p:txBody>
      </p:sp>
      <p:sp>
        <p:nvSpPr>
          <p:cNvPr id="5" name="Rectangle 5">
            <a:extLst>
              <a:ext uri="{FF2B5EF4-FFF2-40B4-BE49-F238E27FC236}">
                <a16:creationId xmlns:a16="http://schemas.microsoft.com/office/drawing/2014/main" id="{D84A3D31-1E13-B934-3232-391C2A975E98}"/>
              </a:ext>
            </a:extLst>
          </p:cNvPr>
          <p:cNvSpPr txBox="1">
            <a:spLocks noChangeArrowheads="1"/>
          </p:cNvSpPr>
          <p:nvPr/>
        </p:nvSpPr>
        <p:spPr>
          <a:xfrm rot="21170926">
            <a:off x="7907891" y="5553778"/>
            <a:ext cx="3728596" cy="1026272"/>
          </a:xfrm>
          <a:prstGeom prst="rect">
            <a:avLst/>
          </a:prstGeom>
          <a:solidFill>
            <a:srgbClr val="FFFD78"/>
          </a:solidFill>
        </p:spPr>
        <p:txBody>
          <a:bodyPr>
            <a:normAutofit/>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New Roman" charset="0"/>
              <a:buChar char="&gt;"/>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2514600" indent="-228600" algn="l" rtl="0" fontAlgn="base">
              <a:spcBef>
                <a:spcPct val="20000"/>
              </a:spcBef>
              <a:spcAft>
                <a:spcPct val="0"/>
              </a:spcAft>
              <a:buClr>
                <a:schemeClr val="tx1"/>
              </a:buClr>
              <a:defRPr>
                <a:solidFill>
                  <a:schemeClr val="tx1"/>
                </a:solidFill>
                <a:latin typeface="+mn-lt"/>
              </a:defRPr>
            </a:lvl6pPr>
            <a:lvl7pPr marL="2971800" indent="-228600" algn="l" rtl="0" fontAlgn="base">
              <a:spcBef>
                <a:spcPct val="20000"/>
              </a:spcBef>
              <a:spcAft>
                <a:spcPct val="0"/>
              </a:spcAft>
              <a:buClr>
                <a:schemeClr val="tx1"/>
              </a:buClr>
              <a:defRPr>
                <a:solidFill>
                  <a:schemeClr val="tx1"/>
                </a:solidFill>
                <a:latin typeface="+mn-lt"/>
              </a:defRPr>
            </a:lvl7pPr>
            <a:lvl8pPr marL="3429000" indent="-228600" algn="l" rtl="0" fontAlgn="base">
              <a:spcBef>
                <a:spcPct val="20000"/>
              </a:spcBef>
              <a:spcAft>
                <a:spcPct val="0"/>
              </a:spcAft>
              <a:buClr>
                <a:schemeClr val="tx1"/>
              </a:buClr>
              <a:defRPr>
                <a:solidFill>
                  <a:schemeClr val="tx1"/>
                </a:solidFill>
                <a:latin typeface="+mn-lt"/>
              </a:defRPr>
            </a:lvl8pPr>
            <a:lvl9pPr marL="3886200" indent="-228600" algn="l" rtl="0" fontAlgn="base">
              <a:spcBef>
                <a:spcPct val="20000"/>
              </a:spcBef>
              <a:spcAft>
                <a:spcPct val="0"/>
              </a:spcAft>
              <a:buClr>
                <a:schemeClr val="tx1"/>
              </a:buClr>
              <a:defRPr>
                <a:solidFill>
                  <a:schemeClr val="tx1"/>
                </a:solidFill>
                <a:latin typeface="+mn-lt"/>
              </a:defRPr>
            </a:lvl9pPr>
          </a:lstStyle>
          <a:p>
            <a:pPr marL="0" indent="0" algn="ctr" eaLnBrk="1" hangingPunct="1">
              <a:buClr>
                <a:srgbClr val="000000"/>
              </a:buClr>
              <a:buNone/>
              <a:defRPr/>
            </a:pPr>
            <a:r>
              <a:rPr lang="en-CA" sz="1800" dirty="0">
                <a:solidFill>
                  <a:srgbClr val="000000"/>
                </a:solidFill>
                <a:latin typeface="Arial"/>
              </a:rPr>
              <a:t>Lucidchart / </a:t>
            </a:r>
            <a:r>
              <a:rPr lang="en-CA" sz="1800" dirty="0" err="1">
                <a:solidFill>
                  <a:srgbClr val="000000"/>
                </a:solidFill>
                <a:latin typeface="Arial"/>
              </a:rPr>
              <a:t>Lucidspark</a:t>
            </a:r>
            <a:r>
              <a:rPr lang="en-CA" sz="1800" dirty="0">
                <a:solidFill>
                  <a:srgbClr val="000000"/>
                </a:solidFill>
                <a:latin typeface="Arial"/>
              </a:rPr>
              <a:t>, Miro, or even Google </a:t>
            </a:r>
            <a:r>
              <a:rPr lang="en-CA" sz="1800" dirty="0" err="1">
                <a:solidFill>
                  <a:srgbClr val="000000"/>
                </a:solidFill>
                <a:latin typeface="Arial"/>
              </a:rPr>
              <a:t>Jamboard</a:t>
            </a:r>
            <a:r>
              <a:rPr lang="en-CA" sz="1800" dirty="0">
                <a:solidFill>
                  <a:srgbClr val="000000"/>
                </a:solidFill>
                <a:latin typeface="Arial"/>
              </a:rPr>
              <a:t> are perfect for a brainwriting session like this. </a:t>
            </a:r>
            <a:endParaRPr lang="en-US" sz="1800" dirty="0">
              <a:solidFill>
                <a:srgbClr val="000000"/>
              </a:solidFill>
              <a:latin typeface="Arial"/>
            </a:endParaRPr>
          </a:p>
        </p:txBody>
      </p:sp>
    </p:spTree>
    <p:extLst>
      <p:ext uri="{BB962C8B-B14F-4D97-AF65-F5344CB8AC3E}">
        <p14:creationId xmlns:p14="http://schemas.microsoft.com/office/powerpoint/2010/main" val="266534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dissolve">
                                      <p:cBhvr>
                                        <p:cTn id="25" dur="500"/>
                                        <p:tgtEl>
                                          <p:spTgt spid="11">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dissolve">
                                      <p:cBhvr>
                                        <p:cTn id="28" dur="500"/>
                                        <p:tgtEl>
                                          <p:spTgt spid="1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D782-86E3-0540-BF53-5135F58A1CA2}"/>
              </a:ext>
            </a:extLst>
          </p:cNvPr>
          <p:cNvSpPr>
            <a:spLocks noGrp="1"/>
          </p:cNvSpPr>
          <p:nvPr>
            <p:ph type="title"/>
          </p:nvPr>
        </p:nvSpPr>
        <p:spPr/>
        <p:txBody>
          <a:bodyPr/>
          <a:lstStyle/>
          <a:p>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Another example – assessing each to-be feature, enabler by enabler</a:t>
            </a:r>
            <a:endParaRPr lang="en-US" sz="2800" dirty="0"/>
          </a:p>
        </p:txBody>
      </p:sp>
      <p:sp>
        <p:nvSpPr>
          <p:cNvPr id="3" name="Text Box 8">
            <a:extLst>
              <a:ext uri="{FF2B5EF4-FFF2-40B4-BE49-F238E27FC236}">
                <a16:creationId xmlns:a16="http://schemas.microsoft.com/office/drawing/2014/main" id="{EC362C85-9854-1543-89C8-A54C4B73AE11}"/>
              </a:ext>
            </a:extLst>
          </p:cNvPr>
          <p:cNvSpPr txBox="1">
            <a:spLocks noChangeArrowheads="1"/>
          </p:cNvSpPr>
          <p:nvPr/>
        </p:nvSpPr>
        <p:spPr bwMode="auto">
          <a:xfrm>
            <a:off x="1035908" y="659820"/>
            <a:ext cx="9906412"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403225" indent="-398463" algn="l">
              <a:lnSpc>
                <a:spcPct val="100000"/>
              </a:lnSpc>
              <a:spcBef>
                <a:spcPct val="0"/>
              </a:spcBef>
              <a:buClrTx/>
              <a:defRPr/>
            </a:pPr>
            <a:r>
              <a:rPr lang="en-CA" sz="2400" dirty="0">
                <a:solidFill>
                  <a:srgbClr val="000000"/>
                </a:solidFill>
                <a:latin typeface="Arial" panose="020B0604020202020204" pitchFamily="34" charset="0"/>
                <a:cs typeface="Arial" panose="020B0604020202020204" pitchFamily="34" charset="0"/>
              </a:rPr>
              <a:t>Intent:</a:t>
            </a:r>
          </a:p>
          <a:p>
            <a:pPr marL="314325" indent="-309563" algn="l">
              <a:lnSpc>
                <a:spcPct val="100000"/>
              </a:lnSpc>
              <a:spcBef>
                <a:spcPct val="0"/>
              </a:spcBef>
              <a:buClrTx/>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Ensure each feature is </a:t>
            </a:r>
            <a:r>
              <a:rPr lang="en-CA" sz="2400" i="1" dirty="0">
                <a:solidFill>
                  <a:srgbClr val="000000"/>
                </a:solidFill>
                <a:latin typeface="Arial" panose="020B0604020202020204" pitchFamily="34" charset="0"/>
                <a:cs typeface="Arial" panose="020B0604020202020204" pitchFamily="34" charset="0"/>
              </a:rPr>
              <a:t>implementable</a:t>
            </a:r>
            <a:r>
              <a:rPr lang="en-CA" sz="2400" dirty="0">
                <a:solidFill>
                  <a:srgbClr val="000000"/>
                </a:solidFill>
                <a:latin typeface="Arial" panose="020B0604020202020204" pitchFamily="34" charset="0"/>
                <a:cs typeface="Arial" panose="020B0604020202020204" pitchFamily="34" charset="0"/>
              </a:rPr>
              <a:t> and </a:t>
            </a:r>
            <a:r>
              <a:rPr lang="en-CA" sz="2400" i="1" dirty="0">
                <a:solidFill>
                  <a:srgbClr val="000000"/>
                </a:solidFill>
                <a:latin typeface="Arial" panose="020B0604020202020204" pitchFamily="34" charset="0"/>
                <a:cs typeface="Arial" panose="020B0604020202020204" pitchFamily="34" charset="0"/>
              </a:rPr>
              <a:t>sustainable</a:t>
            </a:r>
          </a:p>
          <a:p>
            <a:pPr marL="314325" indent="-309563" algn="l">
              <a:lnSpc>
                <a:spcPct val="100000"/>
              </a:lnSpc>
              <a:spcBef>
                <a:spcPct val="0"/>
              </a:spcBef>
              <a:buClrTx/>
              <a:buFont typeface="Arial" panose="020B0604020202020204" pitchFamily="34" charset="0"/>
              <a:buChar char="•"/>
              <a:defRPr/>
            </a:pPr>
            <a:r>
              <a:rPr lang="en-CA" sz="2400" dirty="0">
                <a:solidFill>
                  <a:srgbClr val="000000"/>
                </a:solidFill>
                <a:latin typeface="Arial" panose="020B0604020202020204" pitchFamily="34" charset="0"/>
                <a:cs typeface="Arial" panose="020B0604020202020204" pitchFamily="34" charset="0"/>
              </a:rPr>
              <a:t>Avoid </a:t>
            </a:r>
            <a:r>
              <a:rPr lang="en-CA" sz="2400" i="1" dirty="0">
                <a:solidFill>
                  <a:srgbClr val="000000"/>
                </a:solidFill>
                <a:latin typeface="Arial" panose="020B0604020202020204" pitchFamily="34" charset="0"/>
                <a:cs typeface="Arial" panose="020B0604020202020204" pitchFamily="34" charset="0"/>
              </a:rPr>
              <a:t>unanticipated consequences </a:t>
            </a:r>
            <a:r>
              <a:rPr lang="en-CA" sz="2400" dirty="0">
                <a:solidFill>
                  <a:srgbClr val="000000"/>
                </a:solidFill>
                <a:latin typeface="Arial" panose="020B0604020202020204" pitchFamily="34" charset="0"/>
                <a:cs typeface="Arial" panose="020B0604020202020204" pitchFamily="34" charset="0"/>
              </a:rPr>
              <a:t>through a holistic assessment</a:t>
            </a:r>
            <a:endParaRPr lang="en-US" sz="2400" dirty="0">
              <a:solidFill>
                <a:srgbClr val="000000"/>
              </a:solidFill>
              <a:latin typeface="Arial" panose="020B0604020202020204" pitchFamily="34" charset="0"/>
              <a:cs typeface="Arial" panose="020B0604020202020204" pitchFamily="34" charset="0"/>
            </a:endParaRPr>
          </a:p>
        </p:txBody>
      </p:sp>
      <p:graphicFrame>
        <p:nvGraphicFramePr>
          <p:cNvPr id="4" name="Object 4">
            <a:extLst>
              <a:ext uri="{FF2B5EF4-FFF2-40B4-BE49-F238E27FC236}">
                <a16:creationId xmlns:a16="http://schemas.microsoft.com/office/drawing/2014/main" id="{D7BAB22A-8150-3444-9339-B271A78A22AB}"/>
              </a:ext>
            </a:extLst>
          </p:cNvPr>
          <p:cNvGraphicFramePr>
            <a:graphicFrameLocks/>
          </p:cNvGraphicFramePr>
          <p:nvPr/>
        </p:nvGraphicFramePr>
        <p:xfrm>
          <a:off x="1748108" y="3570078"/>
          <a:ext cx="8482013" cy="2428875"/>
        </p:xfrm>
        <a:graphic>
          <a:graphicData uri="http://schemas.openxmlformats.org/presentationml/2006/ole">
            <mc:AlternateContent xmlns:mc="http://schemas.openxmlformats.org/markup-compatibility/2006">
              <mc:Choice xmlns:v="urn:schemas-microsoft-com:vml" Requires="v">
                <p:oleObj name="Document" r:id="rId3" imgW="8712200" imgH="2489200" progId="Word.Document.8">
                  <p:embed/>
                </p:oleObj>
              </mc:Choice>
              <mc:Fallback>
                <p:oleObj name="Document" r:id="rId3" imgW="8712200" imgH="2489200" progId="Word.Document.8">
                  <p:embed/>
                  <p:pic>
                    <p:nvPicPr>
                      <p:cNvPr id="4" name="Object 4">
                        <a:extLst>
                          <a:ext uri="{FF2B5EF4-FFF2-40B4-BE49-F238E27FC236}">
                            <a16:creationId xmlns:a16="http://schemas.microsoft.com/office/drawing/2014/main" id="{D7BAB22A-8150-3444-9339-B271A78A22AB}"/>
                          </a:ext>
                        </a:extLst>
                      </p:cNvPr>
                      <p:cNvPicPr>
                        <a:picLocks noChangeArrowheads="1"/>
                      </p:cNvPicPr>
                      <p:nvPr/>
                    </p:nvPicPr>
                    <p:blipFill>
                      <a:blip r:embed="rId4"/>
                      <a:srcRect/>
                      <a:stretch>
                        <a:fillRect/>
                      </a:stretch>
                    </p:blipFill>
                    <p:spPr bwMode="auto">
                      <a:xfrm>
                        <a:off x="1748108" y="3570078"/>
                        <a:ext cx="8482013" cy="2428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4C4F00BE-7AB7-9D45-A9E9-141448074080}"/>
              </a:ext>
            </a:extLst>
          </p:cNvPr>
          <p:cNvSpPr/>
          <p:nvPr/>
        </p:nvSpPr>
        <p:spPr>
          <a:xfrm>
            <a:off x="1035908" y="1983421"/>
            <a:ext cx="10294806" cy="1200329"/>
          </a:xfrm>
          <a:prstGeom prst="rect">
            <a:avLst/>
          </a:prstGeom>
        </p:spPr>
        <p:txBody>
          <a:bodyPr wrap="none">
            <a:spAutoFit/>
          </a:bodyPr>
          <a:lstStyle/>
          <a:p>
            <a:r>
              <a:rPr lang="en-CA" sz="2400" dirty="0">
                <a:solidFill>
                  <a:srgbClr val="000000"/>
                </a:solidFill>
                <a:latin typeface="Arial" panose="020B0604020202020204" pitchFamily="34" charset="0"/>
                <a:cs typeface="Arial" panose="020B0604020202020204" pitchFamily="34" charset="0"/>
              </a:rPr>
              <a:t>For each </a:t>
            </a:r>
            <a:r>
              <a:rPr lang="en-CA" sz="2400" i="1" dirty="0">
                <a:solidFill>
                  <a:srgbClr val="000000"/>
                </a:solidFill>
                <a:latin typeface="Arial" panose="020B0604020202020204" pitchFamily="34" charset="0"/>
                <a:cs typeface="Arial" panose="020B0604020202020204" pitchFamily="34" charset="0"/>
              </a:rPr>
              <a:t>feature, </a:t>
            </a:r>
            <a:r>
              <a:rPr lang="en-CA" sz="2400" dirty="0">
                <a:solidFill>
                  <a:srgbClr val="000000"/>
                </a:solidFill>
                <a:latin typeface="Arial" panose="020B0604020202020204" pitchFamily="34" charset="0"/>
                <a:cs typeface="Arial" panose="020B0604020202020204" pitchFamily="34" charset="0"/>
              </a:rPr>
              <a:t>ask…</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"What needs to change in </a:t>
            </a:r>
            <a:r>
              <a:rPr lang="en-CA" sz="2400" i="1" dirty="0">
                <a:solidFill>
                  <a:srgbClr val="000000"/>
                </a:solidFill>
                <a:latin typeface="Arial" panose="020B0604020202020204" pitchFamily="34" charset="0"/>
                <a:cs typeface="Arial" panose="020B0604020202020204" pitchFamily="34" charset="0"/>
              </a:rPr>
              <a:t>this specific enabler </a:t>
            </a:r>
            <a:r>
              <a:rPr lang="en-CA" sz="2400" dirty="0">
                <a:solidFill>
                  <a:srgbClr val="000000"/>
                </a:solidFill>
                <a:latin typeface="Arial" panose="020B0604020202020204" pitchFamily="34" charset="0"/>
                <a:cs typeface="Arial" panose="020B0604020202020204" pitchFamily="34" charset="0"/>
              </a:rPr>
              <a:t>to make this </a:t>
            </a:r>
            <a:r>
              <a:rPr lang="en-CA" sz="2400" i="1" dirty="0">
                <a:solidFill>
                  <a:srgbClr val="000000"/>
                </a:solidFill>
                <a:latin typeface="Arial" panose="020B0604020202020204" pitchFamily="34" charset="0"/>
                <a:cs typeface="Arial" panose="020B0604020202020204" pitchFamily="34" charset="0"/>
              </a:rPr>
              <a:t>feature</a:t>
            </a:r>
            <a:r>
              <a:rPr lang="en-CA" sz="2400" dirty="0">
                <a:solidFill>
                  <a:srgbClr val="000000"/>
                </a:solidFill>
                <a:latin typeface="Arial" panose="020B0604020202020204" pitchFamily="34" charset="0"/>
                <a:cs typeface="Arial" panose="020B0604020202020204" pitchFamily="34" charset="0"/>
              </a:rPr>
              <a:t> work?"</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***Changes in multiple enablers are usually needed for each feature.</a:t>
            </a:r>
            <a:endParaRPr lang="en-US" sz="2400" dirty="0">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6D66260D-7973-E94B-82C8-293CD32A8636}"/>
              </a:ext>
            </a:extLst>
          </p:cNvPr>
          <p:cNvSpPr/>
          <p:nvPr/>
        </p:nvSpPr>
        <p:spPr bwMode="auto">
          <a:xfrm>
            <a:off x="7110753" y="3302911"/>
            <a:ext cx="1111511" cy="2696042"/>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marR="0" indent="-742950" algn="ctr" defTabSz="873125" rtl="0" eaLnBrk="0" fontAlgn="base" latinLnBrk="0" hangingPunct="0">
              <a:lnSpc>
                <a:spcPct val="80000"/>
              </a:lnSpc>
              <a:spcBef>
                <a:spcPct val="32000"/>
              </a:spcBef>
              <a:spcAft>
                <a:spcPct val="0"/>
              </a:spcAft>
              <a:buClr>
                <a:schemeClr val="tx1"/>
              </a:buClr>
              <a:buSzTx/>
              <a:buFontTx/>
              <a:buChar char="•"/>
              <a:tabLst/>
            </a:pPr>
            <a:endParaRPr kumimoji="0" lang="en-US" sz="1800" b="0" i="0" u="none" strike="noStrike" cap="none" normalizeH="0" baseline="0">
              <a:ln>
                <a:noFill/>
              </a:ln>
              <a:solidFill>
                <a:schemeClr val="tx1"/>
              </a:solidFill>
              <a:effectLst/>
              <a:latin typeface="Arial" charset="0"/>
            </a:endParaRPr>
          </a:p>
        </p:txBody>
      </p:sp>
      <p:sp>
        <p:nvSpPr>
          <p:cNvPr id="8" name="Rounded Rectangle 7">
            <a:extLst>
              <a:ext uri="{FF2B5EF4-FFF2-40B4-BE49-F238E27FC236}">
                <a16:creationId xmlns:a16="http://schemas.microsoft.com/office/drawing/2014/main" id="{395AB2FE-8332-6E4E-9750-5855898D8BA7}"/>
              </a:ext>
            </a:extLst>
          </p:cNvPr>
          <p:cNvSpPr/>
          <p:nvPr/>
        </p:nvSpPr>
        <p:spPr bwMode="auto">
          <a:xfrm>
            <a:off x="4993898" y="3302911"/>
            <a:ext cx="1111511" cy="2696042"/>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marR="0" indent="-742950" algn="ctr" defTabSz="873125" rtl="0" eaLnBrk="0" fontAlgn="base" latinLnBrk="0" hangingPunct="0">
              <a:lnSpc>
                <a:spcPct val="80000"/>
              </a:lnSpc>
              <a:spcBef>
                <a:spcPct val="32000"/>
              </a:spcBef>
              <a:spcAft>
                <a:spcPct val="0"/>
              </a:spcAft>
              <a:buClr>
                <a:schemeClr val="tx1"/>
              </a:buClr>
              <a:buSzTx/>
              <a:buFontTx/>
              <a:buChar char="•"/>
              <a:tabLst/>
            </a:pPr>
            <a:endParaRPr kumimoji="0" lang="en-US" sz="1800" b="0" i="0" u="none" strike="noStrike" cap="none" normalizeH="0" baseline="0">
              <a:ln>
                <a:noFill/>
              </a:ln>
              <a:solidFill>
                <a:schemeClr val="tx1"/>
              </a:solidFill>
              <a:effectLst/>
              <a:latin typeface="Arial" charset="0"/>
            </a:endParaRPr>
          </a:p>
        </p:txBody>
      </p:sp>
      <p:sp>
        <p:nvSpPr>
          <p:cNvPr id="10" name="Text Box 8">
            <a:extLst>
              <a:ext uri="{FF2B5EF4-FFF2-40B4-BE49-F238E27FC236}">
                <a16:creationId xmlns:a16="http://schemas.microsoft.com/office/drawing/2014/main" id="{407F8DEB-FE4E-8140-8055-6C0A81372806}"/>
              </a:ext>
            </a:extLst>
          </p:cNvPr>
          <p:cNvSpPr txBox="1">
            <a:spLocks noChangeArrowheads="1"/>
          </p:cNvSpPr>
          <p:nvPr/>
        </p:nvSpPr>
        <p:spPr bwMode="auto">
          <a:xfrm>
            <a:off x="841711" y="6198180"/>
            <a:ext cx="10294806" cy="461665"/>
          </a:xfrm>
          <a:prstGeom prst="rect">
            <a:avLst/>
          </a:prstGeom>
          <a:solidFill>
            <a:srgbClr val="FFFD78"/>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403225" indent="-398463" algn="l">
              <a:lnSpc>
                <a:spcPct val="100000"/>
              </a:lnSpc>
              <a:spcBef>
                <a:spcPct val="0"/>
              </a:spcBef>
              <a:buClrTx/>
              <a:defRPr/>
            </a:pPr>
            <a:r>
              <a:rPr lang="en-CA" sz="2400" dirty="0">
                <a:solidFill>
                  <a:srgbClr val="000000"/>
                </a:solidFill>
                <a:latin typeface="Arial" panose="020B0604020202020204" pitchFamily="34" charset="0"/>
                <a:cs typeface="Arial" panose="020B0604020202020204" pitchFamily="34" charset="0"/>
              </a:rPr>
              <a:t>This feature required change in </a:t>
            </a:r>
            <a:r>
              <a:rPr lang="en-CA" sz="2400" i="1" dirty="0">
                <a:solidFill>
                  <a:srgbClr val="000000"/>
                </a:solidFill>
                <a:latin typeface="Arial" panose="020B0604020202020204" pitchFamily="34" charset="0"/>
                <a:cs typeface="Arial" panose="020B0604020202020204" pitchFamily="34" charset="0"/>
              </a:rPr>
              <a:t>all six </a:t>
            </a:r>
            <a:r>
              <a:rPr lang="en-CA" sz="2400" dirty="0">
                <a:solidFill>
                  <a:srgbClr val="000000"/>
                </a:solidFill>
                <a:latin typeface="Arial" panose="020B0604020202020204" pitchFamily="34" charset="0"/>
                <a:cs typeface="Arial" panose="020B0604020202020204" pitchFamily="34" charset="0"/>
              </a:rPr>
              <a:t>enablers, especially M&amp;M and P&amp;R!</a:t>
            </a:r>
          </a:p>
        </p:txBody>
      </p:sp>
    </p:spTree>
    <p:extLst>
      <p:ext uri="{BB962C8B-B14F-4D97-AF65-F5344CB8AC3E}">
        <p14:creationId xmlns:p14="http://schemas.microsoft.com/office/powerpoint/2010/main" val="214062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defRPr/>
            </a:pPr>
            <a:r>
              <a:rPr lang="en-US" sz="2400" dirty="0">
                <a:latin typeface="Arial" charset="0"/>
                <a:cs typeface="+mj-cs"/>
              </a:rPr>
              <a:t>A richer example – first, describe the feature (page 1 of 2)</a:t>
            </a:r>
          </a:p>
        </p:txBody>
      </p:sp>
      <p:graphicFrame>
        <p:nvGraphicFramePr>
          <p:cNvPr id="1767427" name="Group 3"/>
          <p:cNvGraphicFramePr>
            <a:graphicFrameLocks noGrp="1"/>
          </p:cNvGraphicFramePr>
          <p:nvPr/>
        </p:nvGraphicFramePr>
        <p:xfrm>
          <a:off x="1035909" y="1190313"/>
          <a:ext cx="9144000" cy="5429265"/>
        </p:xfrm>
        <a:graphic>
          <a:graphicData uri="http://schemas.openxmlformats.org/drawingml/2006/table">
            <a:tbl>
              <a:tblPr/>
              <a:tblGrid>
                <a:gridCol w="9144000">
                  <a:extLst>
                    <a:ext uri="{9D8B030D-6E8A-4147-A177-3AD203B41FA5}">
                      <a16:colId xmlns:a16="http://schemas.microsoft.com/office/drawing/2014/main" val="20000"/>
                    </a:ext>
                  </a:extLst>
                </a:gridCol>
              </a:tblGrid>
              <a:tr h="305434">
                <a:tc>
                  <a:txBody>
                    <a:bodyPr/>
                    <a:lstStyle/>
                    <a:p>
                      <a:pPr marL="342900" marR="0" lvl="0" indent="-34290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1" i="1" u="none" strike="noStrike" cap="none" normalizeH="0" baseline="0" dirty="0">
                          <a:ln>
                            <a:noFill/>
                          </a:ln>
                          <a:solidFill>
                            <a:srgbClr val="000000"/>
                          </a:solidFill>
                          <a:effectLst/>
                          <a:latin typeface="Arial" charset="0"/>
                          <a:ea typeface="Times New Roman" charset="0"/>
                          <a:cs typeface="Arial" charset="0"/>
                        </a:rPr>
                        <a:t>Feature name (A feature is a particular characteristic or improvement in the to-be process)</a:t>
                      </a: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0"/>
                  </a:ext>
                </a:extLst>
              </a:tr>
              <a:tr h="457834">
                <a:tc>
                  <a:txBody>
                    <a:bodyPr/>
                    <a:lstStyle/>
                    <a:p>
                      <a:pPr marL="342900" marR="0" lvl="0" indent="-342900" algn="l" defTabSz="873125" rtl="0" eaLnBrk="1" fontAlgn="base" latinLnBrk="0" hangingPunct="1">
                        <a:lnSpc>
                          <a:spcPct val="100000"/>
                        </a:lnSpc>
                        <a:spcBef>
                          <a:spcPct val="0"/>
                        </a:spcBef>
                        <a:spcAft>
                          <a:spcPct val="0"/>
                        </a:spcAft>
                        <a:buClrTx/>
                        <a:buSzTx/>
                        <a:buFontTx/>
                        <a:buNone/>
                        <a:tabLst>
                          <a:tab pos="228600" algn="l"/>
                          <a:tab pos="457200" algn="l"/>
                          <a:tab pos="685800" algn="l"/>
                          <a:tab pos="3657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Forensic strategy (</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applying science at the front end</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a:t>
                      </a:r>
                    </a:p>
                    <a:p>
                      <a:pPr marL="342900" marR="0" lvl="0" indent="-342900" algn="l" defTabSz="873125" rtl="0" eaLnBrk="1" fontAlgn="base" latinLnBrk="0" hangingPunct="1">
                        <a:lnSpc>
                          <a:spcPct val="100000"/>
                        </a:lnSpc>
                        <a:spcBef>
                          <a:spcPct val="0"/>
                        </a:spcBef>
                        <a:spcAft>
                          <a:spcPct val="0"/>
                        </a:spcAft>
                        <a:buClrTx/>
                        <a:buSzTx/>
                        <a:buFontTx/>
                        <a:buNone/>
                        <a:tabLst>
                          <a:tab pos="228600" algn="l"/>
                          <a:tab pos="457200" algn="l"/>
                          <a:tab pos="685800" algn="l"/>
                          <a:tab pos="3657600" algn="l"/>
                        </a:tabLst>
                      </a:pP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5434">
                <a:tc>
                  <a:txBody>
                    <a:bodyPr/>
                    <a:lstStyle/>
                    <a:p>
                      <a:pPr marL="342900" marR="0" lvl="0" indent="-34290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1" i="1" u="none" strike="noStrike" cap="none" normalizeH="0" baseline="0">
                          <a:ln>
                            <a:noFill/>
                          </a:ln>
                          <a:solidFill>
                            <a:srgbClr val="000000"/>
                          </a:solidFill>
                          <a:effectLst/>
                          <a:latin typeface="Arial" charset="0"/>
                          <a:ea typeface="Times New Roman" charset="0"/>
                          <a:cs typeface="Arial" charset="0"/>
                        </a:rPr>
                        <a:t>Description</a:t>
                      </a: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2"/>
                  </a:ext>
                </a:extLst>
              </a:tr>
              <a:tr h="1187306">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A Senior Scientist, typically the Case Manager, will meet with the Submitting Officer and develop a case strategy specifying which avenues of investigation, and which items and tests are most likely to yield the needed results in the least time with the least effort. The goal is to do this for as high a percentage of cases as possible.</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This is the first decision point in another characteristic, </a:t>
                      </a:r>
                      <a:r>
                        <a:rPr kumimoji="0" lang="en-US" sz="1200" b="0" i="1" u="none" strike="noStrike" cap="none" normalizeH="0" baseline="0" dirty="0">
                          <a:ln>
                            <a:noFill/>
                          </a:ln>
                          <a:solidFill>
                            <a:srgbClr val="000000"/>
                          </a:solidFill>
                          <a:effectLst/>
                          <a:latin typeface="Arial" charset="0"/>
                          <a:ea typeface="Times New Roman" charset="0"/>
                          <a:cs typeface="Arial" charset="0"/>
                        </a:rPr>
                        <a:t>multiple decision points.</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Visually, this is the first stage in a funnel, in which the work being performed on a case is continually reduced as new facts arise.</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5434">
                <a:tc>
                  <a:txBody>
                    <a:bodyPr/>
                    <a:lstStyle/>
                    <a:p>
                      <a:pPr marL="342900" marR="0" lvl="0" indent="-34290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1" i="1" u="none" strike="noStrike" cap="none" normalizeH="0" baseline="0" dirty="0">
                          <a:ln>
                            <a:noFill/>
                          </a:ln>
                          <a:solidFill>
                            <a:srgbClr val="000000"/>
                          </a:solidFill>
                          <a:effectLst/>
                          <a:latin typeface="Arial" charset="0"/>
                          <a:ea typeface="Times New Roman" charset="0"/>
                          <a:cs typeface="Arial" charset="0"/>
                        </a:rPr>
                        <a:t>Issues addressed</a:t>
                      </a: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4"/>
                  </a:ext>
                </a:extLst>
              </a:tr>
              <a:tr h="1189350">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There is a tendency for the Customer (the police) to submit all possible items, and request all possible tests, or at least submit more items for more tests than are necessary or justified. This is known as </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forensicating</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 a case and is ironically a primary cause of the delay and expense that the customer is unhappy with.</a:t>
                      </a: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Currently, Forensics accepts all items and performs all requested tests through to completion. In some cases, the suspect has become the accused and then the defendant, and has been convicted and incarcerated, yet testing continues. </a:t>
                      </a: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endParaRPr kumimoji="0" lang="en-US" sz="1200" b="0" i="0" u="none" strike="noStrike" cap="none" normalizeH="0" baseline="0" dirty="0">
                        <a:ln>
                          <a:noFill/>
                        </a:ln>
                        <a:solidFill>
                          <a:srgbClr val="000000"/>
                        </a:solidFill>
                        <a:effectLst/>
                        <a:latin typeface="Arial" charset="0"/>
                        <a:ea typeface="Times New Roman" charset="0"/>
                        <a:cs typeface="Arial" charset="0"/>
                      </a:endParaRP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5434">
                <a:tc>
                  <a:txBody>
                    <a:bodyPr/>
                    <a:lstStyle/>
                    <a:p>
                      <a:pPr marL="342900" marR="0" lvl="0" indent="-34290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1" i="1" u="none" strike="noStrike" cap="none" normalizeH="0" baseline="0">
                          <a:ln>
                            <a:noFill/>
                          </a:ln>
                          <a:solidFill>
                            <a:srgbClr val="000000"/>
                          </a:solidFill>
                          <a:effectLst/>
                          <a:latin typeface="Arial" charset="0"/>
                          <a:ea typeface="Times New Roman" charset="0"/>
                          <a:cs typeface="Arial" charset="0"/>
                        </a:rPr>
                        <a:t>Anticipated outcomes / benefits</a:t>
                      </a: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6"/>
                  </a:ext>
                </a:extLst>
              </a:tr>
              <a:tr h="1373023">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For the Customer – deliver a positive result in less time, at less cost.</a:t>
                      </a: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For Forensics – free up resources by reducing submissions, and performing fewer tests on fewer items, thereby providing better throughput for all cases.</a:t>
                      </a: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In the future, Forensics will only perform those tests that will help, and which will stand up in court because we can say </a:t>
                      </a:r>
                      <a:r>
                        <a:rPr kumimoji="0" lang="ja-JP" altLang="en-US" sz="1200" b="0" i="0" u="none" strike="noStrike" cap="none" normalizeH="0" baseline="0" dirty="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we chose these tests for these reasons.</a:t>
                      </a:r>
                      <a:r>
                        <a:rPr kumimoji="0" lang="ja-JP" altLang="en-US" sz="1200" b="0" i="0" u="none" strike="noStrike" cap="none" normalizeH="0" baseline="0" dirty="0">
                          <a:ln>
                            <a:noFill/>
                          </a:ln>
                          <a:solidFill>
                            <a:srgbClr val="000000"/>
                          </a:solidFill>
                          <a:effectLst/>
                          <a:latin typeface="Arial" charset="0"/>
                          <a:ea typeface="Times New Roman" charset="0"/>
                          <a:cs typeface="Arial" charset="0"/>
                        </a:rPr>
                        <a:t>”</a:t>
                      </a:r>
                      <a:endParaRPr kumimoji="0" lang="en-US" sz="1200" b="0" i="0" u="none" strike="noStrike" cap="none" normalizeH="0" baseline="0" dirty="0">
                        <a:ln>
                          <a:noFill/>
                        </a:ln>
                        <a:solidFill>
                          <a:srgbClr val="000000"/>
                        </a:solidFill>
                        <a:effectLst/>
                        <a:latin typeface="Arial" charset="0"/>
                        <a:ea typeface="Times New Roman" charset="0"/>
                        <a:cs typeface="Arial" charset="0"/>
                      </a:endParaRP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On an ongoing basis the customer will become more aware of the avenues that are most effective. </a:t>
                      </a:r>
                    </a:p>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endParaRPr kumimoji="0" lang="en-US" sz="1200" b="0" i="0" u="none" strike="noStrike" cap="none" normalizeH="0" baseline="0" dirty="0">
                        <a:ln>
                          <a:noFill/>
                        </a:ln>
                        <a:solidFill>
                          <a:srgbClr val="000000"/>
                        </a:solidFill>
                        <a:effectLst/>
                        <a:latin typeface="Arial" charset="0"/>
                        <a:ea typeface="Times New Roman" charset="0"/>
                        <a:cs typeface="Arial" charset="0"/>
                      </a:endParaRPr>
                    </a:p>
                  </a:txBody>
                  <a:tcPr marL="92075" marR="92075" marT="46038" marB="4603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DDF8B957-6B96-F948-BD72-13F973900E6C}"/>
              </a:ext>
            </a:extLst>
          </p:cNvPr>
          <p:cNvSpPr txBox="1"/>
          <p:nvPr/>
        </p:nvSpPr>
        <p:spPr>
          <a:xfrm>
            <a:off x="4035855" y="652465"/>
            <a:ext cx="8067246" cy="462791"/>
          </a:xfrm>
          <a:prstGeom prst="rect">
            <a:avLst/>
          </a:prstGeom>
          <a:solidFill>
            <a:srgbClr val="FFFD78"/>
          </a:solidFill>
        </p:spPr>
        <p:txBody>
          <a:bodyPr wrap="square" lIns="72000" tIns="36000" rIns="72000" bIns="36000" rtlCol="0">
            <a:noAutofit/>
          </a:bodyPr>
          <a:lstStyle>
            <a:defPPr>
              <a:defRPr lang="en-US"/>
            </a:defPPr>
            <a:lvl1pPr>
              <a:defRPr sz="2000">
                <a:latin typeface="Arial" panose="020B0604020202020204" pitchFamily="34" charset="0"/>
                <a:cs typeface="Arial" panose="020B0604020202020204" pitchFamily="34" charset="0"/>
              </a:defRPr>
            </a:lvl1pPr>
          </a:lstStyle>
          <a:p>
            <a:r>
              <a:rPr lang="en-US" sz="2400" dirty="0"/>
              <a:t>A surprise benefit – invaluable during training and roll-out. </a:t>
            </a:r>
          </a:p>
        </p:txBody>
      </p:sp>
    </p:spTree>
    <p:extLst>
      <p:ext uri="{BB962C8B-B14F-4D97-AF65-F5344CB8AC3E}">
        <p14:creationId xmlns:p14="http://schemas.microsoft.com/office/powerpoint/2010/main" val="328373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9474" name="Group 2"/>
          <p:cNvGraphicFramePr>
            <a:graphicFrameLocks noGrp="1"/>
          </p:cNvGraphicFramePr>
          <p:nvPr/>
        </p:nvGraphicFramePr>
        <p:xfrm>
          <a:off x="1035909" y="652465"/>
          <a:ext cx="9144000" cy="6162681"/>
        </p:xfrm>
        <a:graphic>
          <a:graphicData uri="http://schemas.openxmlformats.org/drawingml/2006/table">
            <a:tbl>
              <a:tblPr/>
              <a:tblGrid>
                <a:gridCol w="2251075">
                  <a:extLst>
                    <a:ext uri="{9D8B030D-6E8A-4147-A177-3AD203B41FA5}">
                      <a16:colId xmlns:a16="http://schemas.microsoft.com/office/drawing/2014/main" val="20000"/>
                    </a:ext>
                  </a:extLst>
                </a:gridCol>
                <a:gridCol w="6892925">
                  <a:extLst>
                    <a:ext uri="{9D8B030D-6E8A-4147-A177-3AD203B41FA5}">
                      <a16:colId xmlns:a16="http://schemas.microsoft.com/office/drawing/2014/main" val="20001"/>
                    </a:ext>
                  </a:extLst>
                </a:gridCol>
              </a:tblGrid>
              <a:tr h="305393">
                <a:tc gridSpan="2">
                  <a:txBody>
                    <a:bodyPr/>
                    <a:lstStyle/>
                    <a:p>
                      <a:pPr marL="342900" marR="0" lvl="0" indent="-34290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1" i="1" u="none" strike="noStrike" cap="none" normalizeH="0" baseline="0" dirty="0">
                          <a:ln>
                            <a:noFill/>
                          </a:ln>
                          <a:solidFill>
                            <a:srgbClr val="000000"/>
                          </a:solidFill>
                          <a:effectLst/>
                          <a:latin typeface="Arial" charset="0"/>
                          <a:ea typeface="Times New Roman" charset="0"/>
                          <a:cs typeface="Arial" charset="0"/>
                        </a:rPr>
                        <a:t>Enablers</a:t>
                      </a:r>
                      <a:endParaRPr kumimoji="0" lang="en-US" sz="1400" b="1" i="1" u="none" strike="noStrike" cap="none" normalizeH="0" baseline="0" dirty="0">
                        <a:ln>
                          <a:noFill/>
                        </a:ln>
                        <a:solidFill>
                          <a:schemeClr val="tx1"/>
                        </a:solidFill>
                        <a:effectLst/>
                        <a:latin typeface="Times New Roman" charset="0"/>
                        <a:ea typeface="Times New Roman" charset="0"/>
                        <a:cs typeface="Arial" charset="0"/>
                      </a:endParaRP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hMerge="1">
                  <a:txBody>
                    <a:bodyPr/>
                    <a:lstStyle/>
                    <a:p>
                      <a:endParaRPr lang="en-US"/>
                    </a:p>
                  </a:txBody>
                  <a:tcPr/>
                </a:tc>
                <a:extLst>
                  <a:ext uri="{0D108BD9-81ED-4DB2-BD59-A6C34878D82A}">
                    <a16:rowId xmlns:a16="http://schemas.microsoft.com/office/drawing/2014/main" val="10000"/>
                  </a:ext>
                </a:extLst>
              </a:tr>
              <a:tr h="1372191">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0" i="0" u="none" strike="noStrike" cap="none" normalizeH="0" baseline="0" dirty="0">
                          <a:ln>
                            <a:noFill/>
                          </a:ln>
                          <a:solidFill>
                            <a:srgbClr val="000000"/>
                          </a:solidFill>
                          <a:effectLst/>
                          <a:latin typeface="Arial" charset="0"/>
                          <a:ea typeface="Times New Roman" charset="0"/>
                          <a:cs typeface="Arial" charset="0"/>
                        </a:rPr>
                        <a:t>Process Design</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233363" algn="just" defTabSz="873125" rtl="0" eaLnBrk="1" fontAlgn="base" latinLnBrk="0" hangingPunct="1">
                        <a:lnSpc>
                          <a:spcPct val="100000"/>
                        </a:lnSpc>
                        <a:spcBef>
                          <a:spcPct val="0"/>
                        </a:spcBef>
                        <a:spcAft>
                          <a:spcPct val="0"/>
                        </a:spcAft>
                        <a:buClrTx/>
                        <a:buSzPct val="90000"/>
                        <a:buFontTx/>
                        <a:buNone/>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Performers (</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actors</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  tasks, sequence, dependency</a:t>
                      </a:r>
                      <a:endParaRPr kumimoji="0" lang="en-US" sz="1200" b="0" i="0" u="none" strike="noStrike" cap="none" normalizeH="0" baseline="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Senior scientist </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meets with</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 appropriate scientist, not necessarily in person</a:t>
                      </a:r>
                      <a:endParaRPr kumimoji="0" lang="en-US" sz="1200" b="0" i="0" u="none" strike="noStrike" cap="none" normalizeH="0" baseline="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Assessment and agreement and recording of </a:t>
                      </a:r>
                      <a:r>
                        <a:rPr kumimoji="0" lang="en-US" sz="1200" b="0" i="1" u="none" strike="noStrike" cap="none" normalizeH="0" baseline="0">
                          <a:ln>
                            <a:noFill/>
                          </a:ln>
                          <a:solidFill>
                            <a:srgbClr val="000000"/>
                          </a:solidFill>
                          <a:effectLst/>
                          <a:latin typeface="Arial" charset="0"/>
                          <a:ea typeface="Times New Roman" charset="0"/>
                          <a:cs typeface="Arial" charset="0"/>
                        </a:rPr>
                        <a:t>requirement </a:t>
                      </a:r>
                      <a:r>
                        <a:rPr kumimoji="0" lang="en-US" sz="1200" b="0" i="0" u="none" strike="noStrike" cap="none" normalizeH="0" baseline="0">
                          <a:ln>
                            <a:noFill/>
                          </a:ln>
                          <a:solidFill>
                            <a:srgbClr val="000000"/>
                          </a:solidFill>
                          <a:effectLst/>
                          <a:latin typeface="Arial" charset="0"/>
                          <a:ea typeface="Times New Roman" charset="0"/>
                          <a:cs typeface="Arial" charset="0"/>
                        </a:rPr>
                        <a:t>which is not contracted yet.</a:t>
                      </a:r>
                      <a:endParaRPr kumimoji="0" lang="en-US" sz="1200" b="0" i="0" u="none" strike="noStrike" cap="none" normalizeH="0" baseline="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The requirement must be made available to the Process Manager, who will assess it with respect to current capacity. </a:t>
                      </a:r>
                      <a:endParaRPr kumimoji="0" lang="en-US" sz="1200" b="0" i="0" u="none" strike="noStrike" cap="none" normalizeH="0" baseline="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The Case Manager and Process Manager will then negotiate and refine the requirement. They will then agree on </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what and when</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 and commit capacity, which might involve another provider.</a:t>
                      </a:r>
                      <a:endParaRPr kumimoji="0" lang="en-US" sz="1200" b="0" i="0" u="none" strike="noStrike" cap="none" normalizeH="0" baseline="0">
                        <a:ln>
                          <a:noFill/>
                        </a:ln>
                        <a:solidFill>
                          <a:schemeClr val="tx1"/>
                        </a:solidFill>
                        <a:effectLst/>
                        <a:latin typeface="Times New Roman" charset="0"/>
                        <a:ea typeface="Times New Roman" charset="0"/>
                        <a:cs typeface="Arial" charset="0"/>
                      </a:endParaRP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1319">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defRPr/>
                      </a:pPr>
                      <a:r>
                        <a:rPr lang="en-US" sz="1400" dirty="0">
                          <a:solidFill>
                            <a:srgbClr val="000000"/>
                          </a:solidFill>
                          <a:cs typeface="ＭＳ Ｐゴシック"/>
                        </a:rPr>
                        <a:t>Information Systems &amp;</a:t>
                      </a:r>
                      <a:br>
                        <a:rPr lang="en-US" sz="1400" dirty="0">
                          <a:solidFill>
                            <a:srgbClr val="000000"/>
                          </a:solidFill>
                          <a:cs typeface="ＭＳ Ｐゴシック"/>
                        </a:rPr>
                      </a:br>
                      <a:r>
                        <a:rPr lang="en-US" sz="1400" dirty="0">
                          <a:solidFill>
                            <a:srgbClr val="000000"/>
                          </a:solidFill>
                          <a:cs typeface="ＭＳ Ｐゴシック"/>
                        </a:rPr>
                        <a:t>Technology</a:t>
                      </a: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233363" algn="just" defTabSz="873125" rtl="0" eaLnBrk="1" fontAlgn="base" latinLnBrk="0" hangingPunct="1">
                        <a:lnSpc>
                          <a:spcPct val="100000"/>
                        </a:lnSpc>
                        <a:spcBef>
                          <a:spcPct val="0"/>
                        </a:spcBef>
                        <a:spcAft>
                          <a:spcPct val="0"/>
                        </a:spcAft>
                        <a:buClrTx/>
                        <a:buSzPct val="90000"/>
                        <a:buFontTx/>
                        <a:buNone/>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Systems, automated support, data and Information, comm.</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Capture requirement</a:t>
                      </a: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Real-time view into work-in-progress and committed capacity (Forensics</a:t>
                      </a:r>
                      <a:r>
                        <a:rPr kumimoji="0" lang="uk-UA" altLang="ja-JP" sz="1200" b="0" i="0" u="none" strike="noStrike" cap="none" normalizeH="0" baseline="0" dirty="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 and subcontractors)</a:t>
                      </a: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872">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0" i="0" u="none" strike="noStrike" cap="none" normalizeH="0" baseline="0">
                          <a:ln>
                            <a:noFill/>
                          </a:ln>
                          <a:solidFill>
                            <a:srgbClr val="000000"/>
                          </a:solidFill>
                          <a:effectLst/>
                          <a:latin typeface="Arial" charset="0"/>
                          <a:ea typeface="Times New Roman" charset="0"/>
                          <a:cs typeface="Arial" charset="0"/>
                        </a:rPr>
                        <a:t>Motivation and Measurement</a:t>
                      </a: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233363" algn="just" defTabSz="873125" rtl="0" eaLnBrk="1" fontAlgn="base" latinLnBrk="0" hangingPunct="1">
                        <a:lnSpc>
                          <a:spcPct val="100000"/>
                        </a:lnSpc>
                        <a:spcBef>
                          <a:spcPct val="0"/>
                        </a:spcBef>
                        <a:spcAft>
                          <a:spcPct val="0"/>
                        </a:spcAft>
                        <a:buClrTx/>
                        <a:buSzPct val="90000"/>
                        <a:buFontTx/>
                        <a:buNone/>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Measurement, assessment, consequences</a:t>
                      </a:r>
                      <a:endParaRPr kumimoji="0" lang="en-US" sz="1200" b="0" i="0" u="none" strike="noStrike" cap="none" normalizeH="0" baseline="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The Process Manager will be measured on accurately estimating capacity and throughput. </a:t>
                      </a: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a:ln>
                            <a:noFill/>
                          </a:ln>
                          <a:solidFill>
                            <a:srgbClr val="000000"/>
                          </a:solidFill>
                          <a:effectLst/>
                          <a:latin typeface="Arial" charset="0"/>
                          <a:ea typeface="Times New Roman" charset="0"/>
                          <a:cs typeface="Arial" charset="0"/>
                        </a:rPr>
                        <a:t>The Process Manager makes a commitment for Forensics, and will be measured on having done the least to get the necessary result. (</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lean consumption</a:t>
                      </a:r>
                      <a:r>
                        <a:rPr kumimoji="0" lang="ja-JP" altLang="en-US" sz="1200" b="0" i="0" u="none" strike="noStrike" cap="none" normalizeH="0" baseline="0">
                          <a:ln>
                            <a:noFill/>
                          </a:ln>
                          <a:solidFill>
                            <a:srgbClr val="000000"/>
                          </a:solidFill>
                          <a:effectLst/>
                          <a:latin typeface="Arial" charset="0"/>
                          <a:ea typeface="Times New Roman" charset="0"/>
                          <a:cs typeface="Arial" charset="0"/>
                        </a:rPr>
                        <a:t>”</a:t>
                      </a:r>
                      <a:r>
                        <a:rPr kumimoji="0" lang="en-US" sz="1200" b="0" i="0" u="none" strike="noStrike" cap="none" normalizeH="0" baseline="0">
                          <a:ln>
                            <a:noFill/>
                          </a:ln>
                          <a:solidFill>
                            <a:srgbClr val="000000"/>
                          </a:solidFill>
                          <a:effectLst/>
                          <a:latin typeface="Arial" charset="0"/>
                          <a:ea typeface="Times New Roman" charset="0"/>
                          <a:cs typeface="Arial" charset="0"/>
                        </a:rPr>
                        <a:t>)</a:t>
                      </a: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432">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0" i="0" u="none" strike="noStrike" cap="none" normalizeH="0" baseline="0">
                          <a:ln>
                            <a:noFill/>
                          </a:ln>
                          <a:solidFill>
                            <a:srgbClr val="000000"/>
                          </a:solidFill>
                          <a:effectLst/>
                          <a:latin typeface="Arial" charset="0"/>
                          <a:ea typeface="Times New Roman" charset="0"/>
                          <a:cs typeface="Arial" charset="0"/>
                        </a:rPr>
                        <a:t>Human Resources</a:t>
                      </a: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233363" algn="just" defTabSz="873125" rtl="0" eaLnBrk="1" fontAlgn="base" latinLnBrk="0" hangingPunct="1">
                        <a:lnSpc>
                          <a:spcPct val="100000"/>
                        </a:lnSpc>
                        <a:spcBef>
                          <a:spcPct val="0"/>
                        </a:spcBef>
                        <a:spcAft>
                          <a:spcPct val="0"/>
                        </a:spcAft>
                        <a:buClrTx/>
                        <a:buSzPct val="90000"/>
                        <a:buFontTx/>
                        <a:buNone/>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Recruitment, placement, education, roles, matching task to role</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New front-end role for scientists</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Process Manager role</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Provide service 24x7 will impact some staff.</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Recruitment, recognition, and reward are fundamental to making this work</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555674">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0" i="0" u="none" strike="noStrike" cap="none" normalizeH="0" baseline="0">
                          <a:ln>
                            <a:noFill/>
                          </a:ln>
                          <a:solidFill>
                            <a:srgbClr val="000000"/>
                          </a:solidFill>
                          <a:effectLst/>
                          <a:latin typeface="Arial" charset="0"/>
                          <a:ea typeface="Times New Roman" charset="0"/>
                          <a:cs typeface="Arial" charset="0"/>
                        </a:rPr>
                        <a:t>Policies and Rules</a:t>
                      </a: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233363" algn="just" defTabSz="873125" rtl="0" eaLnBrk="1" fontAlgn="base" latinLnBrk="0" hangingPunct="1">
                        <a:lnSpc>
                          <a:spcPct val="100000"/>
                        </a:lnSpc>
                        <a:spcBef>
                          <a:spcPct val="0"/>
                        </a:spcBef>
                        <a:spcAft>
                          <a:spcPct val="0"/>
                        </a:spcAft>
                        <a:buClrTx/>
                        <a:buSzPct val="90000"/>
                        <a:buFontTx/>
                        <a:buNone/>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Internal: policies &amp; guidelines. External: laws and regulations</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The overall submissions policy must be revised to reflect forensic strategy vs. </a:t>
                      </a:r>
                      <a:r>
                        <a:rPr kumimoji="0" lang="ja-JP" altLang="en-US" sz="1200" b="0" i="0" u="none" strike="noStrike" cap="none" normalizeH="0" baseline="0" dirty="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take it all.</a:t>
                      </a:r>
                      <a:r>
                        <a:rPr kumimoji="0" lang="ja-JP" altLang="en-US" sz="1200" b="0" i="0" u="none" strike="noStrike" cap="none" normalizeH="0" baseline="0" dirty="0">
                          <a:ln>
                            <a:noFill/>
                          </a:ln>
                          <a:solidFill>
                            <a:srgbClr val="000000"/>
                          </a:solidFill>
                          <a:effectLst/>
                          <a:latin typeface="Arial" charset="0"/>
                          <a:ea typeface="Times New Roman" charset="0"/>
                          <a:cs typeface="Arial" charset="0"/>
                        </a:rPr>
                        <a:t>”</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Investigate legal consequences of forensic strategy.</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Mechanism to protect the individual scientist from pressure. (</a:t>
                      </a:r>
                      <a:r>
                        <a:rPr kumimoji="0" lang="ja-JP" altLang="en-US" sz="1200" b="0" i="0" u="none" strike="noStrike" cap="none" normalizeH="0" baseline="0" dirty="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Forensics, not the individual scientist</a:t>
                      </a:r>
                      <a:r>
                        <a:rPr kumimoji="0" lang="ja-JP" altLang="en-US" sz="1200" b="0" i="0" u="none" strike="noStrike" cap="none" normalizeH="0" baseline="0" dirty="0">
                          <a:ln>
                            <a:noFill/>
                          </a:ln>
                          <a:solidFill>
                            <a:srgbClr val="000000"/>
                          </a:solidFill>
                          <a:effectLst/>
                          <a:latin typeface="Arial" charset="0"/>
                          <a:ea typeface="Times New Roman" charset="0"/>
                          <a:cs typeface="Arial" charset="0"/>
                        </a:rPr>
                        <a:t>”</a:t>
                      </a:r>
                      <a:r>
                        <a:rPr kumimoji="0" lang="en-US" sz="1200" b="0" i="0" u="none" strike="noStrike" cap="none" normalizeH="0" baseline="0" dirty="0">
                          <a:ln>
                            <a:noFill/>
                          </a:ln>
                          <a:solidFill>
                            <a:srgbClr val="000000"/>
                          </a:solidFill>
                          <a:effectLst/>
                          <a:latin typeface="Arial" charset="0"/>
                          <a:ea typeface="Times New Roman" charset="0"/>
                          <a:cs typeface="Arial" charset="0"/>
                        </a:rPr>
                        <a:t> – this is a corporate decision, not a personal decision)</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Scientists can</a:t>
                      </a:r>
                      <a:r>
                        <a:rPr kumimoji="0" lang="uk-UA" altLang="ja-JP" sz="1200" b="0" i="0" u="none" strike="noStrike" cap="none" normalizeH="0" baseline="0" dirty="0">
                          <a:ln>
                            <a:noFill/>
                          </a:ln>
                          <a:solidFill>
                            <a:srgbClr val="000000"/>
                          </a:solidFill>
                          <a:effectLst/>
                          <a:latin typeface="Arial" charset="0"/>
                          <a:ea typeface="Times New Roman" charset="0"/>
                          <a:cs typeface="Arial" charset="0"/>
                        </a:rPr>
                        <a:t>'</a:t>
                      </a:r>
                      <a:r>
                        <a:rPr kumimoji="0" lang="tr-TR" altLang="ja-JP" sz="1200" b="0" i="0" u="none" strike="noStrike" cap="none" normalizeH="0" baseline="0" dirty="0">
                          <a:ln>
                            <a:noFill/>
                          </a:ln>
                          <a:solidFill>
                            <a:srgbClr val="000000"/>
                          </a:solidFill>
                          <a:effectLst/>
                          <a:latin typeface="Arial" charset="0"/>
                          <a:ea typeface="Times New Roman" charset="0"/>
                          <a:cs typeface="Arial" charset="0"/>
                        </a:rPr>
                        <a:t>t</a:t>
                      </a:r>
                      <a:r>
                        <a:rPr kumimoji="0" lang="en-US" sz="1200" b="0" i="0" u="none" strike="noStrike" cap="none" normalizeH="0" baseline="0" dirty="0">
                          <a:ln>
                            <a:noFill/>
                          </a:ln>
                          <a:solidFill>
                            <a:srgbClr val="000000"/>
                          </a:solidFill>
                          <a:effectLst/>
                          <a:latin typeface="Arial" charset="0"/>
                          <a:ea typeface="Times New Roman" charset="0"/>
                          <a:cs typeface="Arial" charset="0"/>
                        </a:rPr>
                        <a:t> make commitment without the Process Manager.</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A 10 minute phone call and a 4 hour conference both constitute delivery of a service. A request to confer with a Case Manager constitutes contract initiation.</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793">
                <a:tc>
                  <a:txBody>
                    <a:bodyPr/>
                    <a:lstStyle/>
                    <a:p>
                      <a:pPr marL="0" marR="0" lvl="0" indent="0" algn="l" defTabSz="873125" rtl="0" eaLnBrk="1" fontAlgn="base" latinLnBrk="0" hangingPunct="1">
                        <a:lnSpc>
                          <a:spcPct val="100000"/>
                        </a:lnSpc>
                        <a:spcBef>
                          <a:spcPct val="0"/>
                        </a:spcBef>
                        <a:spcAft>
                          <a:spcPct val="0"/>
                        </a:spcAft>
                        <a:buClrTx/>
                        <a:buSzTx/>
                        <a:buFontTx/>
                        <a:buNone/>
                        <a:tabLst>
                          <a:tab pos="228600" algn="l"/>
                          <a:tab pos="457200" algn="l"/>
                        </a:tabLst>
                      </a:pPr>
                      <a:r>
                        <a:rPr kumimoji="0" lang="en-US" sz="1400" b="0" i="0" u="none" strike="noStrike" cap="none" normalizeH="0" baseline="0">
                          <a:ln>
                            <a:noFill/>
                          </a:ln>
                          <a:solidFill>
                            <a:srgbClr val="000000"/>
                          </a:solidFill>
                          <a:effectLst/>
                          <a:latin typeface="Arial" charset="0"/>
                          <a:ea typeface="Times New Roman" charset="0"/>
                          <a:cs typeface="Arial" charset="0"/>
                        </a:rPr>
                        <a:t>Facilities and Equipment</a:t>
                      </a: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233363" algn="just" defTabSz="873125" rtl="0" eaLnBrk="1" fontAlgn="base" latinLnBrk="0" hangingPunct="1">
                        <a:lnSpc>
                          <a:spcPct val="100000"/>
                        </a:lnSpc>
                        <a:spcBef>
                          <a:spcPct val="0"/>
                        </a:spcBef>
                        <a:spcAft>
                          <a:spcPct val="0"/>
                        </a:spcAft>
                        <a:buClrTx/>
                        <a:buSzPct val="90000"/>
                        <a:buFontTx/>
                        <a:buNone/>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Physical accommodations, layout, equipment, furnishings</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p>
                      <a:pPr marL="233363" marR="0" lvl="0" indent="-233363" algn="just" defTabSz="873125" rtl="0" eaLnBrk="1" fontAlgn="base" latinLnBrk="0" hangingPunct="1">
                        <a:lnSpc>
                          <a:spcPct val="100000"/>
                        </a:lnSpc>
                        <a:spcBef>
                          <a:spcPct val="0"/>
                        </a:spcBef>
                        <a:spcAft>
                          <a:spcPct val="0"/>
                        </a:spcAft>
                        <a:buClrTx/>
                        <a:buSzPct val="90000"/>
                        <a:buFont typeface="Symbol" charset="0"/>
                        <a:buChar char=""/>
                        <a:tabLst>
                          <a:tab pos="228600" algn="l"/>
                        </a:tabLst>
                      </a:pPr>
                      <a:r>
                        <a:rPr kumimoji="0" lang="en-US" sz="1200" b="0" i="0" u="none" strike="noStrike" cap="none" normalizeH="0" baseline="0" dirty="0">
                          <a:ln>
                            <a:noFill/>
                          </a:ln>
                          <a:solidFill>
                            <a:srgbClr val="000000"/>
                          </a:solidFill>
                          <a:effectLst/>
                          <a:latin typeface="Arial" charset="0"/>
                          <a:ea typeface="Times New Roman" charset="0"/>
                          <a:cs typeface="Arial" charset="0"/>
                        </a:rPr>
                        <a:t>Some place to meet – in person, teleconference, …</a:t>
                      </a:r>
                      <a:endParaRPr kumimoji="0" lang="en-US" sz="1200" b="0" i="0" u="none" strike="noStrike" cap="none" normalizeH="0" baseline="0" dirty="0">
                        <a:ln>
                          <a:noFill/>
                        </a:ln>
                        <a:solidFill>
                          <a:schemeClr val="tx1"/>
                        </a:solidFill>
                        <a:effectLst/>
                        <a:latin typeface="Times New Roman" charset="0"/>
                        <a:ea typeface="Times New Roman" charset="0"/>
                        <a:cs typeface="Arial" charset="0"/>
                      </a:endParaRPr>
                    </a:p>
                  </a:txBody>
                  <a:tcPr marL="92075" marR="92075" marT="46017" marB="460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9835" name="Rectangle 27"/>
          <p:cNvSpPr>
            <a:spLocks noGrp="1" noChangeArrowheads="1"/>
          </p:cNvSpPr>
          <p:nvPr>
            <p:ph type="title"/>
          </p:nvPr>
        </p:nvSpPr>
        <p:spPr/>
        <p:txBody>
          <a:bodyPr/>
          <a:lstStyle/>
          <a:p>
            <a:pPr>
              <a:defRPr/>
            </a:pPr>
            <a:r>
              <a:rPr lang="en-US" sz="2400" dirty="0">
                <a:latin typeface="Arial" charset="0"/>
              </a:rPr>
              <a:t>Then identify requirements to implement each feature (page 2 of 2)</a:t>
            </a:r>
            <a:endParaRPr lang="en-US" sz="2400" dirty="0">
              <a:latin typeface="Arial" charset="0"/>
              <a:cs typeface="+mj-cs"/>
            </a:endParaRPr>
          </a:p>
        </p:txBody>
      </p:sp>
      <p:sp>
        <p:nvSpPr>
          <p:cNvPr id="4" name="TextBox 3">
            <a:extLst>
              <a:ext uri="{FF2B5EF4-FFF2-40B4-BE49-F238E27FC236}">
                <a16:creationId xmlns:a16="http://schemas.microsoft.com/office/drawing/2014/main" id="{7279147D-8638-CD45-AEF4-8C6DEAE11EDC}"/>
              </a:ext>
            </a:extLst>
          </p:cNvPr>
          <p:cNvSpPr txBox="1"/>
          <p:nvPr/>
        </p:nvSpPr>
        <p:spPr>
          <a:xfrm>
            <a:off x="4439715" y="497546"/>
            <a:ext cx="7660845" cy="462791"/>
          </a:xfrm>
          <a:prstGeom prst="rect">
            <a:avLst/>
          </a:prstGeom>
          <a:solidFill>
            <a:srgbClr val="FFFD78"/>
          </a:solidFill>
        </p:spPr>
        <p:txBody>
          <a:bodyPr wrap="square" lIns="72000" tIns="36000" rIns="72000" bIns="36000" rtlCol="0">
            <a:noAutofit/>
          </a:bodyPr>
          <a:lstStyle>
            <a:defPPr>
              <a:defRPr lang="en-US"/>
            </a:defPPr>
            <a:lvl1pPr>
              <a:defRPr sz="2000">
                <a:latin typeface="Arial" panose="020B0604020202020204" pitchFamily="34" charset="0"/>
                <a:cs typeface="Arial" panose="020B0604020202020204" pitchFamily="34" charset="0"/>
              </a:defRPr>
            </a:lvl1pPr>
          </a:lstStyle>
          <a:p>
            <a:r>
              <a:rPr lang="en-US" sz="2400" dirty="0"/>
              <a:t>Eight features assessed in a single five-hour session!</a:t>
            </a:r>
          </a:p>
        </p:txBody>
      </p:sp>
      <p:sp>
        <p:nvSpPr>
          <p:cNvPr id="5" name="Rounded Rectangle 4">
            <a:extLst>
              <a:ext uri="{FF2B5EF4-FFF2-40B4-BE49-F238E27FC236}">
                <a16:creationId xmlns:a16="http://schemas.microsoft.com/office/drawing/2014/main" id="{1A04BF51-86F0-284B-830F-75A6D26A7AD2}"/>
              </a:ext>
            </a:extLst>
          </p:cNvPr>
          <p:cNvSpPr/>
          <p:nvPr/>
        </p:nvSpPr>
        <p:spPr bwMode="auto">
          <a:xfrm>
            <a:off x="891347" y="3788229"/>
            <a:ext cx="9420625" cy="986972"/>
          </a:xfrm>
          <a:prstGeom prst="roundRect">
            <a:avLst>
              <a:gd name="adj" fmla="val 3556"/>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marR="0" indent="-742950" algn="ctr" defTabSz="873125" rtl="0" eaLnBrk="0" fontAlgn="base" latinLnBrk="0" hangingPunct="0">
              <a:lnSpc>
                <a:spcPct val="80000"/>
              </a:lnSpc>
              <a:spcBef>
                <a:spcPct val="32000"/>
              </a:spcBef>
              <a:spcAft>
                <a:spcPct val="0"/>
              </a:spcAft>
              <a:buClr>
                <a:schemeClr val="tx1"/>
              </a:buClr>
              <a:buSzTx/>
              <a:buFontTx/>
              <a:buChar char="•"/>
              <a:tabLst/>
            </a:pPr>
            <a:endParaRPr kumimoji="0" lang="en-US" sz="1800" b="0" i="0" u="none" strike="noStrike" cap="none" normalizeH="0" baseline="0">
              <a:ln>
                <a:noFill/>
              </a:ln>
              <a:solidFill>
                <a:schemeClr val="tx1"/>
              </a:solidFill>
              <a:effectLst/>
              <a:latin typeface="Arial" charset="0"/>
            </a:endParaRPr>
          </a:p>
        </p:txBody>
      </p:sp>
      <p:sp>
        <p:nvSpPr>
          <p:cNvPr id="6" name="Rounded Rectangle 5">
            <a:extLst>
              <a:ext uri="{FF2B5EF4-FFF2-40B4-BE49-F238E27FC236}">
                <a16:creationId xmlns:a16="http://schemas.microsoft.com/office/drawing/2014/main" id="{3E016A42-DCD7-9F42-B713-14F0F12FDF6A}"/>
              </a:ext>
            </a:extLst>
          </p:cNvPr>
          <p:cNvSpPr/>
          <p:nvPr/>
        </p:nvSpPr>
        <p:spPr bwMode="auto">
          <a:xfrm>
            <a:off x="891346" y="4775200"/>
            <a:ext cx="9420625" cy="1585253"/>
          </a:xfrm>
          <a:prstGeom prst="roundRect">
            <a:avLst>
              <a:gd name="adj" fmla="val 3556"/>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marR="0" indent="-742950" algn="ctr" defTabSz="873125" rtl="0" eaLnBrk="0" fontAlgn="base" latinLnBrk="0" hangingPunct="0">
              <a:lnSpc>
                <a:spcPct val="80000"/>
              </a:lnSpc>
              <a:spcBef>
                <a:spcPct val="32000"/>
              </a:spcBef>
              <a:spcAft>
                <a:spcPct val="0"/>
              </a:spcAft>
              <a:buClr>
                <a:schemeClr val="tx1"/>
              </a:buClr>
              <a:buSzTx/>
              <a:buFontTx/>
              <a:buChar char="•"/>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722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D9E5-31CC-BF4F-B687-A017502FD60C}"/>
              </a:ext>
            </a:extLst>
          </p:cNvPr>
          <p:cNvSpPr>
            <a:spLocks noGrp="1"/>
          </p:cNvSpPr>
          <p:nvPr>
            <p:ph type="title"/>
          </p:nvPr>
        </p:nvSpPr>
        <p:spPr/>
        <p:txBody>
          <a:bodyPr/>
          <a:lstStyle/>
          <a:p>
            <a:r>
              <a:rPr lang="en-US" dirty="0"/>
              <a:t>4 – Design to-be process – overview</a:t>
            </a:r>
          </a:p>
        </p:txBody>
      </p:sp>
      <p:graphicFrame>
        <p:nvGraphicFramePr>
          <p:cNvPr id="7" name="Object 4">
            <a:extLst>
              <a:ext uri="{FF2B5EF4-FFF2-40B4-BE49-F238E27FC236}">
                <a16:creationId xmlns:a16="http://schemas.microsoft.com/office/drawing/2014/main" id="{5120C887-882A-A54A-A693-22D7AF850C0D}"/>
              </a:ext>
            </a:extLst>
          </p:cNvPr>
          <p:cNvGraphicFramePr>
            <a:graphicFrameLocks/>
          </p:cNvGraphicFramePr>
          <p:nvPr/>
        </p:nvGraphicFramePr>
        <p:xfrm>
          <a:off x="6956854" y="2373090"/>
          <a:ext cx="5217879" cy="2201314"/>
        </p:xfrm>
        <a:graphic>
          <a:graphicData uri="http://schemas.openxmlformats.org/presentationml/2006/ole">
            <mc:AlternateContent xmlns:mc="http://schemas.openxmlformats.org/markup-compatibility/2006">
              <mc:Choice xmlns:v="urn:schemas-microsoft-com:vml" Requires="v">
                <p:oleObj name="VISIO" r:id="rId3" imgW="6131052" imgH="2758440" progId="Visio.Drawing.6">
                  <p:embed/>
                </p:oleObj>
              </mc:Choice>
              <mc:Fallback>
                <p:oleObj name="VISIO" r:id="rId3" imgW="6131052" imgH="2758440" progId="Visio.Drawing.6">
                  <p:embed/>
                  <p:pic>
                    <p:nvPicPr>
                      <p:cNvPr id="7" name="Object 4">
                        <a:extLst>
                          <a:ext uri="{FF2B5EF4-FFF2-40B4-BE49-F238E27FC236}">
                            <a16:creationId xmlns:a16="http://schemas.microsoft.com/office/drawing/2014/main" id="{5120C887-882A-A54A-A693-22D7AF850C0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854" y="2373090"/>
                        <a:ext cx="5217879" cy="2201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9" name="Rectangle 3">
            <a:extLst>
              <a:ext uri="{FF2B5EF4-FFF2-40B4-BE49-F238E27FC236}">
                <a16:creationId xmlns:a16="http://schemas.microsoft.com/office/drawing/2014/main" id="{C72509AF-624F-1C4C-9C00-B2B87BBF1814}"/>
              </a:ext>
            </a:extLst>
          </p:cNvPr>
          <p:cNvSpPr txBox="1">
            <a:spLocks noChangeArrowheads="1"/>
          </p:cNvSpPr>
          <p:nvPr/>
        </p:nvSpPr>
        <p:spPr>
          <a:xfrm>
            <a:off x="199149" y="1957327"/>
            <a:ext cx="7858224" cy="3790326"/>
          </a:xfrm>
          <a:prstGeom prst="rect">
            <a:avLst/>
          </a:prstGeom>
        </p:spPr>
        <p:txBody>
          <a:bodyPr vert="horz" lIns="91440" tIns="45720" rIns="91440" bIns="45720" rtlCol="0">
            <a:noAutofit/>
          </a:bodyPr>
          <a:lstStyle>
            <a:lvl1pPr marL="360354" indent="-360354" algn="l" defTabSz="914377"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Arial" panose="020B0604020202020204" pitchFamily="34" charset="0"/>
              </a:defRPr>
            </a:lvl1pPr>
            <a:lvl2pPr marL="720707" indent="-311143" algn="l" defTabSz="914377"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60" indent="-385753" algn="l" defTabSz="914377"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638" indent="-265113">
              <a:lnSpc>
                <a:spcPts val="3000"/>
              </a:lnSpc>
              <a:spcBef>
                <a:spcPts val="0"/>
              </a:spcBef>
            </a:pPr>
            <a:r>
              <a:rPr lang="en-US" sz="2000" dirty="0">
                <a:latin typeface="Arial" panose="020B0604020202020204" pitchFamily="34" charset="0"/>
              </a:rPr>
              <a:t>Use an Augmented Scope Model to determine </a:t>
            </a:r>
            <a:r>
              <a:rPr lang="en-US" sz="2000" i="1" u="sng" dirty="0">
                <a:latin typeface="Arial" panose="020B0604020202020204" pitchFamily="34" charset="0"/>
              </a:rPr>
              <a:t>what</a:t>
            </a:r>
            <a:r>
              <a:rPr lang="en-US" sz="2000" dirty="0">
                <a:latin typeface="Arial" panose="020B0604020202020204" pitchFamily="34" charset="0"/>
              </a:rPr>
              <a:t> the </a:t>
            </a:r>
            <a:br>
              <a:rPr lang="en-US" sz="2000" dirty="0">
                <a:latin typeface="Arial" panose="020B0604020202020204" pitchFamily="34" charset="0"/>
              </a:rPr>
            </a:br>
            <a:r>
              <a:rPr lang="en-US" sz="2000" dirty="0">
                <a:latin typeface="Arial" panose="020B0604020202020204" pitchFamily="34" charset="0"/>
              </a:rPr>
              <a:t>essential activities are</a:t>
            </a:r>
          </a:p>
          <a:p>
            <a:pPr marL="274638" indent="-265113">
              <a:lnSpc>
                <a:spcPts val="3000"/>
              </a:lnSpc>
              <a:spcBef>
                <a:spcPts val="0"/>
              </a:spcBef>
            </a:pPr>
            <a:r>
              <a:rPr lang="en-US" sz="2000" dirty="0">
                <a:latin typeface="Arial" panose="020B0604020202020204" pitchFamily="34" charset="0"/>
              </a:rPr>
              <a:t>Next, factor in </a:t>
            </a:r>
            <a:r>
              <a:rPr lang="en-US" sz="2000" i="1" u="sng" dirty="0">
                <a:latin typeface="Arial" panose="020B0604020202020204" pitchFamily="34" charset="0"/>
              </a:rPr>
              <a:t>who</a:t>
            </a:r>
            <a:r>
              <a:rPr lang="en-US" sz="2000" dirty="0">
                <a:latin typeface="Arial" panose="020B0604020202020204" pitchFamily="34" charset="0"/>
              </a:rPr>
              <a:t> will perform each activity, then </a:t>
            </a:r>
            <a:r>
              <a:rPr lang="en-US" sz="2000" i="1" u="sng" dirty="0">
                <a:latin typeface="Arial" panose="020B0604020202020204" pitchFamily="34" charset="0"/>
              </a:rPr>
              <a:t>how</a:t>
            </a:r>
          </a:p>
          <a:p>
            <a:pPr marL="539750" lvl="2" indent="-265113">
              <a:lnSpc>
                <a:spcPts val="2400"/>
              </a:lnSpc>
              <a:spcBef>
                <a:spcPts val="0"/>
              </a:spcBef>
            </a:pPr>
            <a:r>
              <a:rPr lang="en-US" sz="1800" dirty="0">
                <a:latin typeface="Arial" panose="020B0604020202020204" pitchFamily="34" charset="0"/>
                <a:cs typeface="Arial" panose="020B0604020202020204" pitchFamily="34" charset="0"/>
              </a:rPr>
              <a:t>a person as a manual activity</a:t>
            </a:r>
          </a:p>
          <a:p>
            <a:pPr marL="539750" lvl="2" indent="-265113">
              <a:lnSpc>
                <a:spcPts val="2400"/>
              </a:lnSpc>
              <a:spcBef>
                <a:spcPts val="0"/>
              </a:spcBef>
            </a:pPr>
            <a:r>
              <a:rPr lang="en-US" sz="1800" dirty="0">
                <a:latin typeface="Arial" panose="020B0604020202020204" pitchFamily="34" charset="0"/>
                <a:cs typeface="Arial" panose="020B0604020202020204" pitchFamily="34" charset="0"/>
              </a:rPr>
              <a:t>a person interacting with a system, e.g. a use case</a:t>
            </a:r>
          </a:p>
          <a:p>
            <a:pPr marL="539750" lvl="2" indent="-265113">
              <a:lnSpc>
                <a:spcPts val="2400"/>
              </a:lnSpc>
              <a:spcBef>
                <a:spcPts val="0"/>
              </a:spcBef>
            </a:pPr>
            <a:r>
              <a:rPr lang="en-US" sz="1800" dirty="0">
                <a:latin typeface="Arial" panose="020B0604020202020204" pitchFamily="34" charset="0"/>
                <a:cs typeface="Arial" panose="020B0604020202020204" pitchFamily="34" charset="0"/>
              </a:rPr>
              <a:t>a system, e.g., RPA (Robotic Process Automation)</a:t>
            </a:r>
          </a:p>
          <a:p>
            <a:pPr marL="274638" indent="-265113">
              <a:lnSpc>
                <a:spcPts val="3000"/>
              </a:lnSpc>
              <a:spcBef>
                <a:spcPts val="0"/>
              </a:spcBef>
            </a:pPr>
            <a:r>
              <a:rPr lang="en-US" sz="2000" dirty="0">
                <a:latin typeface="Arial" panose="020B0604020202020204" pitchFamily="34" charset="0"/>
              </a:rPr>
              <a:t>Link essential activities by dependency – a PERT chart</a:t>
            </a:r>
          </a:p>
          <a:p>
            <a:pPr marL="274638" indent="-265113">
              <a:lnSpc>
                <a:spcPts val="3000"/>
              </a:lnSpc>
              <a:spcBef>
                <a:spcPts val="0"/>
              </a:spcBef>
            </a:pPr>
            <a:r>
              <a:rPr lang="en-US" sz="2000" dirty="0">
                <a:latin typeface="Arial" panose="020B0604020202020204" pitchFamily="34" charset="0"/>
              </a:rPr>
              <a:t>Adjust – e.g., verify activity is assigned to the correct role</a:t>
            </a:r>
          </a:p>
          <a:p>
            <a:pPr marL="274638" indent="-265113">
              <a:lnSpc>
                <a:spcPts val="3000"/>
              </a:lnSpc>
              <a:spcBef>
                <a:spcPts val="0"/>
              </a:spcBef>
            </a:pPr>
            <a:r>
              <a:rPr lang="en-US" sz="2000" dirty="0">
                <a:latin typeface="Arial" panose="020B0604020202020204" pitchFamily="34" charset="0"/>
              </a:rPr>
              <a:t>Only then redraw as a swimlane diagram</a:t>
            </a:r>
          </a:p>
          <a:p>
            <a:pPr marL="274638" indent="-265113">
              <a:lnSpc>
                <a:spcPts val="3000"/>
              </a:lnSpc>
              <a:spcBef>
                <a:spcPts val="0"/>
              </a:spcBef>
            </a:pPr>
            <a:r>
              <a:rPr lang="en-US" sz="2000" i="1" dirty="0">
                <a:latin typeface="Arial" panose="020B0604020202020204" pitchFamily="34" charset="0"/>
              </a:rPr>
              <a:t>Finally, </a:t>
            </a:r>
            <a:r>
              <a:rPr lang="en-US" sz="2000" dirty="0">
                <a:latin typeface="Arial" panose="020B0604020202020204" pitchFamily="34" charset="0"/>
              </a:rPr>
              <a:t>add non-value-added but necessary activities:</a:t>
            </a:r>
          </a:p>
          <a:p>
            <a:pPr marL="539750" lvl="2" indent="-265113">
              <a:lnSpc>
                <a:spcPts val="3000"/>
              </a:lnSpc>
              <a:spcBef>
                <a:spcPts val="0"/>
              </a:spcBef>
            </a:pPr>
            <a:r>
              <a:rPr lang="en-US" sz="1800" dirty="0">
                <a:latin typeface="Arial" panose="020B0604020202020204" pitchFamily="34" charset="0"/>
                <a:cs typeface="Arial" panose="020B0604020202020204" pitchFamily="34" charset="0"/>
              </a:rPr>
              <a:t>transport, record keeping, notification, etc.</a:t>
            </a:r>
          </a:p>
          <a:p>
            <a:pPr marL="539750" lvl="2" indent="-265113">
              <a:lnSpc>
                <a:spcPts val="3000"/>
              </a:lnSpc>
              <a:spcBef>
                <a:spcPts val="0"/>
              </a:spcBef>
            </a:pPr>
            <a:r>
              <a:rPr lang="en-US" sz="1800" dirty="0">
                <a:latin typeface="Arial" panose="020B0604020202020204" pitchFamily="34" charset="0"/>
                <a:cs typeface="Arial" panose="020B0604020202020204" pitchFamily="34" charset="0"/>
              </a:rPr>
              <a:t>ensure any approval steps are </a:t>
            </a:r>
            <a:r>
              <a:rPr lang="en-US" sz="1800" i="1" dirty="0">
                <a:latin typeface="Arial" panose="020B0604020202020204" pitchFamily="34" charset="0"/>
                <a:cs typeface="Arial" panose="020B0604020202020204" pitchFamily="34" charset="0"/>
              </a:rPr>
              <a:t>really</a:t>
            </a:r>
            <a:r>
              <a:rPr lang="en-US" sz="1800" dirty="0">
                <a:latin typeface="Arial" panose="020B0604020202020204" pitchFamily="34" charset="0"/>
                <a:cs typeface="Arial" panose="020B0604020202020204" pitchFamily="34" charset="0"/>
              </a:rPr>
              <a:t> necessary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("Don't confuse notification with approval.")</a:t>
            </a:r>
          </a:p>
        </p:txBody>
      </p:sp>
      <p:sp>
        <p:nvSpPr>
          <p:cNvPr id="10" name="AutoShape 11">
            <a:extLst>
              <a:ext uri="{FF2B5EF4-FFF2-40B4-BE49-F238E27FC236}">
                <a16:creationId xmlns:a16="http://schemas.microsoft.com/office/drawing/2014/main" id="{D34FFDE0-34F5-854E-A13E-71A735E80492}"/>
              </a:ext>
            </a:extLst>
          </p:cNvPr>
          <p:cNvSpPr>
            <a:spLocks noChangeArrowheads="1"/>
          </p:cNvSpPr>
          <p:nvPr/>
        </p:nvSpPr>
        <p:spPr bwMode="auto">
          <a:xfrm>
            <a:off x="8129238" y="688356"/>
            <a:ext cx="3863613" cy="1732872"/>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nchorCtr="1"/>
          <a:lstStyle/>
          <a:p>
            <a:r>
              <a:rPr lang="en-CA" sz="2000" dirty="0">
                <a:solidFill>
                  <a:srgbClr val="000000"/>
                </a:solidFill>
                <a:latin typeface="Calibri" panose="020F0502020204030204" pitchFamily="34" charset="0"/>
                <a:ea typeface="ＭＳ Ｐゴシック" charset="0"/>
                <a:cs typeface="Calibri" panose="020F0502020204030204" pitchFamily="34" charset="0"/>
              </a:rPr>
              <a:t>Key points:</a:t>
            </a:r>
          </a:p>
          <a:p>
            <a:pPr marL="285750" indent="-285750">
              <a:buFont typeface="Arial" panose="020B0604020202020204" pitchFamily="34" charset="0"/>
              <a:buChar char="•"/>
            </a:pPr>
            <a:r>
              <a:rPr lang="en-CA" sz="2000" dirty="0">
                <a:solidFill>
                  <a:srgbClr val="000000"/>
                </a:solidFill>
                <a:latin typeface="Calibri" panose="020F0502020204030204" pitchFamily="34" charset="0"/>
                <a:ea typeface="ＭＳ Ｐゴシック" charset="0"/>
                <a:cs typeface="Calibri" panose="020F0502020204030204" pitchFamily="34" charset="0"/>
              </a:rPr>
              <a:t>As with the as-is process – </a:t>
            </a:r>
            <a:br>
              <a:rPr lang="en-CA" sz="2000" dirty="0">
                <a:solidFill>
                  <a:srgbClr val="000000"/>
                </a:solidFill>
                <a:latin typeface="Calibri" panose="020F0502020204030204" pitchFamily="34" charset="0"/>
                <a:ea typeface="ＭＳ Ｐゴシック" charset="0"/>
                <a:cs typeface="Calibri" panose="020F0502020204030204" pitchFamily="34" charset="0"/>
              </a:rPr>
            </a:br>
            <a:r>
              <a:rPr lang="en-CA" sz="2000" i="1" dirty="0">
                <a:solidFill>
                  <a:srgbClr val="000000"/>
                </a:solidFill>
                <a:latin typeface="Calibri" panose="020F0502020204030204" pitchFamily="34" charset="0"/>
                <a:ea typeface="ＭＳ Ｐゴシック" charset="0"/>
                <a:cs typeface="Calibri" panose="020F0502020204030204" pitchFamily="34" charset="0"/>
              </a:rPr>
              <a:t>"What first, who and how later"</a:t>
            </a:r>
          </a:p>
          <a:p>
            <a:pPr marL="285750" indent="-285750">
              <a:buFont typeface="Arial" panose="020B0604020202020204" pitchFamily="34" charset="0"/>
              <a:buChar char="•"/>
            </a:pPr>
            <a:r>
              <a:rPr lang="en-CA" sz="2000" dirty="0">
                <a:solidFill>
                  <a:srgbClr val="000000"/>
                </a:solidFill>
                <a:latin typeface="Calibri" panose="020F0502020204030204" pitchFamily="34" charset="0"/>
                <a:ea typeface="ＭＳ Ｐゴシック" charset="0"/>
                <a:cs typeface="Calibri" panose="020F0502020204030204" pitchFamily="34" charset="0"/>
              </a:rPr>
              <a:t>Design around </a:t>
            </a:r>
            <a:r>
              <a:rPr lang="en-CA" sz="2000" i="1" dirty="0">
                <a:solidFill>
                  <a:srgbClr val="000000"/>
                </a:solidFill>
                <a:latin typeface="Calibri" panose="020F0502020204030204" pitchFamily="34" charset="0"/>
                <a:ea typeface="ＭＳ Ｐゴシック" charset="0"/>
                <a:cs typeface="Calibri" panose="020F0502020204030204" pitchFamily="34" charset="0"/>
              </a:rPr>
              <a:t>essential </a:t>
            </a:r>
            <a:r>
              <a:rPr lang="en-CA" sz="2000" dirty="0">
                <a:solidFill>
                  <a:srgbClr val="000000"/>
                </a:solidFill>
                <a:latin typeface="Calibri" panose="020F0502020204030204" pitchFamily="34" charset="0"/>
                <a:ea typeface="ＭＳ Ｐゴシック" charset="0"/>
                <a:cs typeface="Calibri" panose="020F0502020204030204" pitchFamily="34" charset="0"/>
              </a:rPr>
              <a:t>steps</a:t>
            </a:r>
            <a:r>
              <a:rPr lang="en-CA" sz="2000" i="1" dirty="0">
                <a:solidFill>
                  <a:srgbClr val="000000"/>
                </a:solidFill>
                <a:latin typeface="Calibri" panose="020F0502020204030204" pitchFamily="34" charset="0"/>
                <a:ea typeface="ＭＳ Ｐゴシック" charset="0"/>
                <a:cs typeface="Calibri" panose="020F0502020204030204" pitchFamily="34" charset="0"/>
              </a:rPr>
              <a:t>, </a:t>
            </a:r>
            <a:r>
              <a:rPr lang="en-CA" sz="2000" dirty="0">
                <a:solidFill>
                  <a:srgbClr val="000000"/>
                </a:solidFill>
                <a:latin typeface="Calibri" panose="020F0502020204030204" pitchFamily="34" charset="0"/>
                <a:ea typeface="ＭＳ Ｐゴシック" charset="0"/>
                <a:cs typeface="Calibri" panose="020F0502020204030204" pitchFamily="34" charset="0"/>
              </a:rPr>
              <a:t> </a:t>
            </a:r>
            <a:br>
              <a:rPr lang="en-CA" sz="2000" dirty="0">
                <a:solidFill>
                  <a:srgbClr val="000000"/>
                </a:solidFill>
                <a:latin typeface="Calibri" panose="020F0502020204030204" pitchFamily="34" charset="0"/>
                <a:ea typeface="ＭＳ Ｐゴシック" charset="0"/>
                <a:cs typeface="Calibri" panose="020F0502020204030204" pitchFamily="34" charset="0"/>
              </a:rPr>
            </a:br>
            <a:r>
              <a:rPr lang="en-CA" sz="2000" dirty="0">
                <a:solidFill>
                  <a:srgbClr val="000000"/>
                </a:solidFill>
                <a:latin typeface="Calibri" panose="020F0502020204030204" pitchFamily="34" charset="0"/>
                <a:ea typeface="ＭＳ Ｐゴシック" charset="0"/>
                <a:cs typeface="Calibri" panose="020F0502020204030204" pitchFamily="34" charset="0"/>
              </a:rPr>
              <a:t>not </a:t>
            </a:r>
            <a:r>
              <a:rPr lang="en-CA" sz="2000" i="1" dirty="0">
                <a:solidFill>
                  <a:srgbClr val="000000"/>
                </a:solidFill>
                <a:latin typeface="Calibri" panose="020F0502020204030204" pitchFamily="34" charset="0"/>
                <a:ea typeface="ＭＳ Ｐゴシック" charset="0"/>
                <a:cs typeface="Calibri" panose="020F0502020204030204" pitchFamily="34" charset="0"/>
              </a:rPr>
              <a:t>administrative steps</a:t>
            </a:r>
            <a:endParaRPr lang="en-CA" sz="2000" dirty="0">
              <a:solidFill>
                <a:srgbClr val="000000"/>
              </a:solidFill>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92A0D870-F8D5-0C40-A701-A4051395D48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Effect>
                      <a14:colorTemperature colorTemp="5219"/>
                    </a14:imgEffect>
                    <a14:imgEffect>
                      <a14:saturation sat="81000"/>
                    </a14:imgEffect>
                    <a14:imgEffect>
                      <a14:brightnessContrast bright="6000" contrast="4000"/>
                    </a14:imgEffect>
                  </a14:imgLayer>
                </a14:imgProps>
              </a:ext>
              <a:ext uri="{28A0092B-C50C-407E-A947-70E740481C1C}">
                <a14:useLocalDpi xmlns:a14="http://schemas.microsoft.com/office/drawing/2010/main"/>
              </a:ext>
            </a:extLst>
          </a:blip>
          <a:srcRect/>
          <a:stretch/>
        </p:blipFill>
        <p:spPr>
          <a:xfrm>
            <a:off x="7216344" y="4574404"/>
            <a:ext cx="4776507" cy="2270084"/>
          </a:xfrm>
          <a:prstGeom prst="rect">
            <a:avLst/>
          </a:prstGeom>
        </p:spPr>
      </p:pic>
      <p:grpSp>
        <p:nvGrpSpPr>
          <p:cNvPr id="5" name="Group 4">
            <a:extLst>
              <a:ext uri="{FF2B5EF4-FFF2-40B4-BE49-F238E27FC236}">
                <a16:creationId xmlns:a16="http://schemas.microsoft.com/office/drawing/2014/main" id="{589E390D-450E-C193-2BC1-B68DD171CBD0}"/>
              </a:ext>
            </a:extLst>
          </p:cNvPr>
          <p:cNvGrpSpPr/>
          <p:nvPr/>
        </p:nvGrpSpPr>
        <p:grpSpPr>
          <a:xfrm>
            <a:off x="6156968" y="5747653"/>
            <a:ext cx="1972270" cy="851492"/>
            <a:chOff x="6156968" y="5747653"/>
            <a:chExt cx="1972270" cy="851492"/>
          </a:xfrm>
        </p:grpSpPr>
        <p:sp>
          <p:nvSpPr>
            <p:cNvPr id="8" name="Rectangle 7">
              <a:extLst>
                <a:ext uri="{FF2B5EF4-FFF2-40B4-BE49-F238E27FC236}">
                  <a16:creationId xmlns:a16="http://schemas.microsoft.com/office/drawing/2014/main" id="{6071E7EB-7457-0174-9AA6-60104F382203}"/>
                </a:ext>
              </a:extLst>
            </p:cNvPr>
            <p:cNvSpPr/>
            <p:nvPr/>
          </p:nvSpPr>
          <p:spPr>
            <a:xfrm>
              <a:off x="6156968" y="5747653"/>
              <a:ext cx="1972270" cy="851492"/>
            </a:xfrm>
            <a:prstGeom prst="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350" indent="-6350">
                <a:tabLst>
                  <a:tab pos="614363" algn="l"/>
                </a:tabLst>
              </a:pPr>
              <a:endParaRPr lang="en-US" sz="1200" dirty="0">
                <a:solidFill>
                  <a:schemeClr val="tx1"/>
                </a:solidFill>
                <a:latin typeface="Arial" panose="020B0604020202020204" pitchFamily="34" charset="0"/>
                <a:cs typeface="Arial" panose="020B0604020202020204" pitchFamily="34" charset="0"/>
              </a:endParaRPr>
            </a:p>
            <a:p>
              <a:pPr marL="6350" indent="-6350">
                <a:tabLst>
                  <a:tab pos="439738" algn="l"/>
                </a:tabLst>
              </a:pPr>
              <a:r>
                <a:rPr lang="en-US" sz="1200" dirty="0">
                  <a:solidFill>
                    <a:schemeClr val="tx1"/>
                  </a:solidFill>
                  <a:latin typeface="Arial" panose="020B0604020202020204" pitchFamily="34" charset="0"/>
                  <a:cs typeface="Arial" panose="020B0604020202020204" pitchFamily="34" charset="0"/>
                </a:rPr>
                <a:t>What: Confirm Application 	Completeness </a:t>
              </a:r>
            </a:p>
          </p:txBody>
        </p:sp>
        <p:cxnSp>
          <p:nvCxnSpPr>
            <p:cNvPr id="11" name="Straight Connector 10">
              <a:extLst>
                <a:ext uri="{FF2B5EF4-FFF2-40B4-BE49-F238E27FC236}">
                  <a16:creationId xmlns:a16="http://schemas.microsoft.com/office/drawing/2014/main" id="{8CA765F6-3E6C-5AB7-F23C-63F3B8346F24}"/>
                </a:ext>
              </a:extLst>
            </p:cNvPr>
            <p:cNvCxnSpPr>
              <a:cxnSpLocks/>
            </p:cNvCxnSpPr>
            <p:nvPr/>
          </p:nvCxnSpPr>
          <p:spPr>
            <a:xfrm>
              <a:off x="6156968" y="5980987"/>
              <a:ext cx="197227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52A600-F906-5A0E-CD81-58D5EB827628}"/>
                </a:ext>
              </a:extLst>
            </p:cNvPr>
            <p:cNvCxnSpPr>
              <a:cxnSpLocks/>
            </p:cNvCxnSpPr>
            <p:nvPr/>
          </p:nvCxnSpPr>
          <p:spPr>
            <a:xfrm>
              <a:off x="6156968" y="6335915"/>
              <a:ext cx="197227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C79DE6E5-72CD-24C7-9933-2390BE0B0559}"/>
              </a:ext>
            </a:extLst>
          </p:cNvPr>
          <p:cNvSpPr txBox="1"/>
          <p:nvPr/>
        </p:nvSpPr>
        <p:spPr>
          <a:xfrm>
            <a:off x="6156968" y="5727775"/>
            <a:ext cx="1611795" cy="276999"/>
          </a:xfrm>
          <a:prstGeom prst="rect">
            <a:avLst/>
          </a:prstGeom>
          <a:noFill/>
        </p:spPr>
        <p:txBody>
          <a:bodyPr wrap="square">
            <a:spAutoFit/>
          </a:bodyPr>
          <a:lstStyle/>
          <a:p>
            <a:pPr marL="6350" marR="0" lvl="0" indent="-6350" algn="l" defTabSz="914400" rtl="0" eaLnBrk="1" fontAlgn="auto" latinLnBrk="0" hangingPunct="1">
              <a:lnSpc>
                <a:spcPct val="100000"/>
              </a:lnSpc>
              <a:spcBef>
                <a:spcPts val="0"/>
              </a:spcBef>
              <a:spcAft>
                <a:spcPts val="0"/>
              </a:spcAft>
              <a:buClrTx/>
              <a:buSzTx/>
              <a:buFontTx/>
              <a:buNone/>
              <a:tabLst>
                <a:tab pos="439738"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Safety Officer</a:t>
            </a:r>
          </a:p>
        </p:txBody>
      </p:sp>
      <p:sp>
        <p:nvSpPr>
          <p:cNvPr id="19" name="TextBox 18">
            <a:extLst>
              <a:ext uri="{FF2B5EF4-FFF2-40B4-BE49-F238E27FC236}">
                <a16:creationId xmlns:a16="http://schemas.microsoft.com/office/drawing/2014/main" id="{931A7ACE-DAF1-6F4D-318D-7D42728F9B27}"/>
              </a:ext>
            </a:extLst>
          </p:cNvPr>
          <p:cNvSpPr txBox="1"/>
          <p:nvPr/>
        </p:nvSpPr>
        <p:spPr>
          <a:xfrm>
            <a:off x="6156968" y="6322146"/>
            <a:ext cx="1962977" cy="276999"/>
          </a:xfrm>
          <a:prstGeom prst="rect">
            <a:avLst/>
          </a:prstGeom>
          <a:noFill/>
        </p:spPr>
        <p:txBody>
          <a:bodyPr wrap="square">
            <a:spAutoFit/>
          </a:bodyPr>
          <a:lstStyle>
            <a:defPPr>
              <a:defRPr lang="en-US"/>
            </a:defPPr>
            <a:lvl1pPr marL="6350" marR="0" lvl="0" indent="-6350" fontAlgn="auto">
              <a:lnSpc>
                <a:spcPct val="100000"/>
              </a:lnSpc>
              <a:spcBef>
                <a:spcPts val="0"/>
              </a:spcBef>
              <a:spcAft>
                <a:spcPts val="0"/>
              </a:spcAft>
              <a:buClrTx/>
              <a:buSzTx/>
              <a:buFontTx/>
              <a:buNone/>
              <a:tabLst>
                <a:tab pos="439738" algn="l"/>
              </a:tabLst>
              <a:defRPr kumimoji="0" sz="12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r>
              <a:rPr lang="en-US" dirty="0"/>
              <a:t>How: 	S-MAN (system)</a:t>
            </a:r>
          </a:p>
        </p:txBody>
      </p:sp>
      <p:pic>
        <p:nvPicPr>
          <p:cNvPr id="14" name="Picture 13">
            <a:extLst>
              <a:ext uri="{FF2B5EF4-FFF2-40B4-BE49-F238E27FC236}">
                <a16:creationId xmlns:a16="http://schemas.microsoft.com/office/drawing/2014/main" id="{86121A6C-CE59-2509-AB33-30D0CB4FC8ED}"/>
              </a:ext>
            </a:extLst>
          </p:cNvPr>
          <p:cNvPicPr>
            <a:picLocks noChangeAspect="1"/>
          </p:cNvPicPr>
          <p:nvPr/>
        </p:nvPicPr>
        <p:blipFill>
          <a:blip r:embed="rId7"/>
          <a:stretch>
            <a:fillRect/>
          </a:stretch>
        </p:blipFill>
        <p:spPr>
          <a:xfrm>
            <a:off x="20642" y="579112"/>
            <a:ext cx="7772400" cy="1470676"/>
          </a:xfrm>
          <a:prstGeom prst="rect">
            <a:avLst/>
          </a:prstGeom>
        </p:spPr>
      </p:pic>
      <p:sp>
        <p:nvSpPr>
          <p:cNvPr id="4" name="Rounded Rectangle 3">
            <a:extLst>
              <a:ext uri="{FF2B5EF4-FFF2-40B4-BE49-F238E27FC236}">
                <a16:creationId xmlns:a16="http://schemas.microsoft.com/office/drawing/2014/main" id="{BFE72713-D425-2B42-A2D7-D6874D14C949}"/>
              </a:ext>
            </a:extLst>
          </p:cNvPr>
          <p:cNvSpPr/>
          <p:nvPr/>
        </p:nvSpPr>
        <p:spPr>
          <a:xfrm>
            <a:off x="6892150" y="1052733"/>
            <a:ext cx="890242" cy="977947"/>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4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dissolve">
                                      <p:cBhvr>
                                        <p:cTn id="20" dur="500"/>
                                        <p:tgtEl>
                                          <p:spTgt spid="9">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dissolve">
                                      <p:cBhvr>
                                        <p:cTn id="23" dur="500"/>
                                        <p:tgtEl>
                                          <p:spTgt spid="9">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dissolve">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animEffect transition="in" filter="dissolve">
                                      <p:cBhvr>
                                        <p:cTn id="39" dur="500"/>
                                        <p:tgtEl>
                                          <p:spTgt spid="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ssolv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9">
                                            <p:txEl>
                                              <p:pRg st="6" end="6"/>
                                            </p:txEl>
                                          </p:spTgt>
                                        </p:tgtEl>
                                        <p:attrNameLst>
                                          <p:attrName>style.visibility</p:attrName>
                                        </p:attrNameLst>
                                      </p:cBhvr>
                                      <p:to>
                                        <p:strVal val="visible"/>
                                      </p:to>
                                    </p:set>
                                    <p:animEffect transition="in" filter="dissolve">
                                      <p:cBhvr>
                                        <p:cTn id="54" dur="500"/>
                                        <p:tgtEl>
                                          <p:spTgt spid="9">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9">
                                            <p:txEl>
                                              <p:pRg st="7" end="7"/>
                                            </p:txEl>
                                          </p:spTgt>
                                        </p:tgtEl>
                                        <p:attrNameLst>
                                          <p:attrName>style.visibility</p:attrName>
                                        </p:attrNameLst>
                                      </p:cBhvr>
                                      <p:to>
                                        <p:strVal val="visible"/>
                                      </p:to>
                                    </p:set>
                                    <p:animEffect transition="in" filter="dissolve">
                                      <p:cBhvr>
                                        <p:cTn id="59" dur="500"/>
                                        <p:tgtEl>
                                          <p:spTgt spid="9">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9">
                                            <p:txEl>
                                              <p:pRg st="8" end="8"/>
                                            </p:txEl>
                                          </p:spTgt>
                                        </p:tgtEl>
                                        <p:attrNameLst>
                                          <p:attrName>style.visibility</p:attrName>
                                        </p:attrNameLst>
                                      </p:cBhvr>
                                      <p:to>
                                        <p:strVal val="visible"/>
                                      </p:to>
                                    </p:set>
                                    <p:animEffect transition="in" filter="dissolve">
                                      <p:cBhvr>
                                        <p:cTn id="64" dur="500"/>
                                        <p:tgtEl>
                                          <p:spTgt spid="9">
                                            <p:txEl>
                                              <p:pRg st="8" end="8"/>
                                            </p:txEl>
                                          </p:spTgt>
                                        </p:tgtEl>
                                      </p:cBhvr>
                                    </p:animEffect>
                                  </p:childTnLst>
                                </p:cTn>
                              </p:par>
                              <p:par>
                                <p:cTn id="65" presetID="9" presetClass="entr" presetSubtype="0" fill="hold" nodeType="withEffect">
                                  <p:stCondLst>
                                    <p:cond delay="0"/>
                                  </p:stCondLst>
                                  <p:childTnLst>
                                    <p:set>
                                      <p:cBhvr>
                                        <p:cTn id="66" dur="1" fill="hold">
                                          <p:stCondLst>
                                            <p:cond delay="0"/>
                                          </p:stCondLst>
                                        </p:cTn>
                                        <p:tgtEl>
                                          <p:spTgt spid="9">
                                            <p:txEl>
                                              <p:pRg st="9" end="9"/>
                                            </p:txEl>
                                          </p:spTgt>
                                        </p:tgtEl>
                                        <p:attrNameLst>
                                          <p:attrName>style.visibility</p:attrName>
                                        </p:attrNameLst>
                                      </p:cBhvr>
                                      <p:to>
                                        <p:strVal val="visible"/>
                                      </p:to>
                                    </p:set>
                                    <p:animEffect transition="in" filter="dissolve">
                                      <p:cBhvr>
                                        <p:cTn id="67" dur="500"/>
                                        <p:tgtEl>
                                          <p:spTgt spid="9">
                                            <p:txEl>
                                              <p:pRg st="9" end="9"/>
                                            </p:txEl>
                                          </p:spTgt>
                                        </p:tgtEl>
                                      </p:cBhvr>
                                    </p:animEffect>
                                  </p:childTnLst>
                                </p:cTn>
                              </p:par>
                              <p:par>
                                <p:cTn id="68" presetID="9" presetClass="entr" presetSubtype="0" fill="hold" nodeType="withEffect">
                                  <p:stCondLst>
                                    <p:cond delay="0"/>
                                  </p:stCondLst>
                                  <p:childTnLst>
                                    <p:set>
                                      <p:cBhvr>
                                        <p:cTn id="69" dur="1" fill="hold">
                                          <p:stCondLst>
                                            <p:cond delay="0"/>
                                          </p:stCondLst>
                                        </p:cTn>
                                        <p:tgtEl>
                                          <p:spTgt spid="9">
                                            <p:txEl>
                                              <p:pRg st="10" end="10"/>
                                            </p:txEl>
                                          </p:spTgt>
                                        </p:tgtEl>
                                        <p:attrNameLst>
                                          <p:attrName>style.visibility</p:attrName>
                                        </p:attrNameLst>
                                      </p:cBhvr>
                                      <p:to>
                                        <p:strVal val="visible"/>
                                      </p:to>
                                    </p:set>
                                    <p:animEffect transition="in" filter="dissolve">
                                      <p:cBhvr>
                                        <p:cTn id="70"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D782-86E3-0540-BF53-5135F58A1CA2}"/>
              </a:ext>
            </a:extLst>
          </p:cNvPr>
          <p:cNvSpPr>
            <a:spLocks noGrp="1"/>
          </p:cNvSpPr>
          <p:nvPr>
            <p:ph type="title"/>
          </p:nvPr>
        </p:nvSpPr>
        <p:spPr/>
        <p:txBody>
          <a:bodyPr/>
          <a:lstStyle/>
          <a:p>
            <a:r>
              <a:rPr lang="en-US" sz="2400" dirty="0"/>
              <a:t>4 – Design to-be process – the details – identify essential activities</a:t>
            </a:r>
          </a:p>
        </p:txBody>
      </p:sp>
      <p:pic>
        <p:nvPicPr>
          <p:cNvPr id="3" name="Picture 2" descr="LoO-2 - 27.jpg">
            <a:extLst>
              <a:ext uri="{FF2B5EF4-FFF2-40B4-BE49-F238E27FC236}">
                <a16:creationId xmlns:a16="http://schemas.microsoft.com/office/drawing/2014/main" id="{DD38D273-C8E7-294A-8D01-0EC1FB1089A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15000" contrast="25000"/>
                    </a14:imgEffect>
                  </a14:imgLayer>
                </a14:imgProps>
              </a:ext>
              <a:ext uri="{28A0092B-C50C-407E-A947-70E740481C1C}">
                <a14:useLocalDpi xmlns:a14="http://schemas.microsoft.com/office/drawing/2010/main"/>
              </a:ext>
            </a:extLst>
          </a:blip>
          <a:srcRect/>
          <a:stretch/>
        </p:blipFill>
        <p:spPr>
          <a:xfrm>
            <a:off x="5611107" y="1720787"/>
            <a:ext cx="4672963" cy="5137213"/>
          </a:xfrm>
          <a:prstGeom prst="rect">
            <a:avLst/>
          </a:prstGeom>
        </p:spPr>
      </p:pic>
      <p:pic>
        <p:nvPicPr>
          <p:cNvPr id="4" name="Picture 3" descr="LoO-2 - 24.jpg">
            <a:extLst>
              <a:ext uri="{FF2B5EF4-FFF2-40B4-BE49-F238E27FC236}">
                <a16:creationId xmlns:a16="http://schemas.microsoft.com/office/drawing/2014/main" id="{E1851908-8122-9B4A-A3BA-8C7297A16DA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98000"/>
                    </a14:imgEffect>
                    <a14:imgEffect>
                      <a14:brightnessContrast bright="11000" contrast="12000"/>
                    </a14:imgEffect>
                  </a14:imgLayer>
                </a14:imgProps>
              </a:ext>
              <a:ext uri="{28A0092B-C50C-407E-A947-70E740481C1C}">
                <a14:useLocalDpi xmlns:a14="http://schemas.microsoft.com/office/drawing/2010/main"/>
              </a:ext>
            </a:extLst>
          </a:blip>
          <a:srcRect/>
          <a:stretch/>
        </p:blipFill>
        <p:spPr>
          <a:xfrm>
            <a:off x="631222" y="1709740"/>
            <a:ext cx="4672963" cy="5148260"/>
          </a:xfrm>
          <a:prstGeom prst="rect">
            <a:avLst/>
          </a:prstGeom>
        </p:spPr>
      </p:pic>
      <p:pic>
        <p:nvPicPr>
          <p:cNvPr id="14338" name="Picture 2">
            <a:extLst>
              <a:ext uri="{FF2B5EF4-FFF2-40B4-BE49-F238E27FC236}">
                <a16:creationId xmlns:a16="http://schemas.microsoft.com/office/drawing/2014/main" id="{5ADBD3D1-AFF7-D944-B674-FB53340F4770}"/>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6980" t="5070" r="6381" b="5116"/>
          <a:stretch/>
        </p:blipFill>
        <p:spPr bwMode="auto">
          <a:xfrm>
            <a:off x="10295809" y="1031034"/>
            <a:ext cx="1862019" cy="550703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03489FDE-61F9-6747-B9F9-5FAFE2D0D237}"/>
              </a:ext>
            </a:extLst>
          </p:cNvPr>
          <p:cNvGrpSpPr/>
          <p:nvPr/>
        </p:nvGrpSpPr>
        <p:grpSpPr>
          <a:xfrm>
            <a:off x="1882199" y="601670"/>
            <a:ext cx="7150894" cy="1108070"/>
            <a:chOff x="1121569" y="1130303"/>
            <a:chExt cx="7150894" cy="1108070"/>
          </a:xfrm>
        </p:grpSpPr>
        <p:sp>
          <p:nvSpPr>
            <p:cNvPr id="5" name="AutoShape 10">
              <a:extLst>
                <a:ext uri="{FF2B5EF4-FFF2-40B4-BE49-F238E27FC236}">
                  <a16:creationId xmlns:a16="http://schemas.microsoft.com/office/drawing/2014/main" id="{DB24DA59-5F14-214E-8C40-7B43FC60FE61}"/>
                </a:ext>
              </a:extLst>
            </p:cNvPr>
            <p:cNvSpPr>
              <a:spLocks noChangeArrowheads="1"/>
            </p:cNvSpPr>
            <p:nvPr/>
          </p:nvSpPr>
          <p:spPr bwMode="auto">
            <a:xfrm>
              <a:off x="1121569" y="1130303"/>
              <a:ext cx="7150894" cy="1108070"/>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bIns="0" anchorCtr="1"/>
            <a:lstStyle/>
            <a:p>
              <a:pPr marL="742950" indent="-742950" defTabSz="873125">
                <a:lnSpc>
                  <a:spcPct val="100000"/>
                </a:lnSpc>
                <a:spcBef>
                  <a:spcPct val="0"/>
                </a:spcBef>
                <a:buClrTx/>
                <a:buFontTx/>
                <a:buNone/>
                <a:defRPr/>
              </a:pPr>
              <a:r>
                <a:rPr lang="en-US" sz="1400" dirty="0">
                  <a:solidFill>
                    <a:srgbClr val="000000"/>
                  </a:solidFill>
                  <a:latin typeface="Arial" pitchFamily="34" charset="0"/>
                  <a:cs typeface="Arial" pitchFamily="34" charset="0"/>
                </a:rPr>
                <a:t>Recruit, Hire, and Onboard Employee</a:t>
              </a:r>
            </a:p>
          </p:txBody>
        </p:sp>
        <p:grpSp>
          <p:nvGrpSpPr>
            <p:cNvPr id="9" name="Group 2">
              <a:extLst>
                <a:ext uri="{FF2B5EF4-FFF2-40B4-BE49-F238E27FC236}">
                  <a16:creationId xmlns:a16="http://schemas.microsoft.com/office/drawing/2014/main" id="{B1FC4F07-EC0D-8740-BA04-72534E6F0013}"/>
                </a:ext>
              </a:extLst>
            </p:cNvPr>
            <p:cNvGrpSpPr>
              <a:grpSpLocks/>
            </p:cNvGrpSpPr>
            <p:nvPr/>
          </p:nvGrpSpPr>
          <p:grpSpPr bwMode="auto">
            <a:xfrm>
              <a:off x="1222378" y="1420814"/>
              <a:ext cx="6937554" cy="758029"/>
              <a:chOff x="1558925" y="2020887"/>
              <a:chExt cx="6937555" cy="758029"/>
            </a:xfrm>
          </p:grpSpPr>
          <p:sp>
            <p:nvSpPr>
              <p:cNvPr id="11" name="AutoShape 12">
                <a:extLst>
                  <a:ext uri="{FF2B5EF4-FFF2-40B4-BE49-F238E27FC236}">
                    <a16:creationId xmlns:a16="http://schemas.microsoft.com/office/drawing/2014/main" id="{2A99577B-AD93-0A49-84CD-8E8402FDEF9A}"/>
                  </a:ext>
                </a:extLst>
              </p:cNvPr>
              <p:cNvSpPr>
                <a:spLocks noChangeArrowheads="1"/>
              </p:cNvSpPr>
              <p:nvPr/>
            </p:nvSpPr>
            <p:spPr bwMode="auto">
              <a:xfrm>
                <a:off x="1558925" y="2020887"/>
                <a:ext cx="977084" cy="746915"/>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36000" bIns="36000" anchor="t" anchorCtr="0"/>
              <a:lstStyle/>
              <a:p>
                <a:pPr>
                  <a:lnSpc>
                    <a:spcPct val="100000"/>
                  </a:lnSpc>
                  <a:spcBef>
                    <a:spcPct val="0"/>
                  </a:spcBef>
                  <a:buClrTx/>
                  <a:buFontTx/>
                  <a:buNone/>
                  <a:defRPr/>
                </a:pPr>
                <a:r>
                  <a:rPr lang="en-US" sz="1400" dirty="0">
                    <a:solidFill>
                      <a:srgbClr val="000000"/>
                    </a:solidFill>
                    <a:latin typeface="Arial" pitchFamily="34" charset="0"/>
                    <a:cs typeface="Arial" pitchFamily="34" charset="0"/>
                  </a:rPr>
                  <a:t>Prepare to Recruit</a:t>
                </a:r>
              </a:p>
            </p:txBody>
          </p:sp>
          <p:sp>
            <p:nvSpPr>
              <p:cNvPr id="12" name="AutoShape 13">
                <a:extLst>
                  <a:ext uri="{FF2B5EF4-FFF2-40B4-BE49-F238E27FC236}">
                    <a16:creationId xmlns:a16="http://schemas.microsoft.com/office/drawing/2014/main" id="{8991C259-3147-F54C-A349-C9967240BC21}"/>
                  </a:ext>
                </a:extLst>
              </p:cNvPr>
              <p:cNvSpPr>
                <a:spLocks noChangeArrowheads="1"/>
              </p:cNvSpPr>
              <p:nvPr/>
            </p:nvSpPr>
            <p:spPr bwMode="auto">
              <a:xfrm>
                <a:off x="2588294" y="2020887"/>
                <a:ext cx="1071869" cy="746915"/>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36000" bIns="36000" anchor="t" anchorCtr="0"/>
              <a:lstStyle/>
              <a:p>
                <a:pPr>
                  <a:lnSpc>
                    <a:spcPct val="100000"/>
                  </a:lnSpc>
                  <a:spcBef>
                    <a:spcPct val="0"/>
                  </a:spcBef>
                  <a:buClrTx/>
                  <a:buFontTx/>
                  <a:buNone/>
                  <a:defRPr/>
                </a:pPr>
                <a:r>
                  <a:rPr lang="en-US" sz="1400" dirty="0">
                    <a:solidFill>
                      <a:srgbClr val="000000"/>
                    </a:solidFill>
                    <a:latin typeface="Arial" pitchFamily="34" charset="0"/>
                    <a:cs typeface="Arial" pitchFamily="34" charset="0"/>
                  </a:rPr>
                  <a:t>Recruit Applicants</a:t>
                </a:r>
              </a:p>
            </p:txBody>
          </p:sp>
          <p:sp>
            <p:nvSpPr>
              <p:cNvPr id="13" name="AutoShape 14">
                <a:extLst>
                  <a:ext uri="{FF2B5EF4-FFF2-40B4-BE49-F238E27FC236}">
                    <a16:creationId xmlns:a16="http://schemas.microsoft.com/office/drawing/2014/main" id="{5428529D-DFB7-8A46-9CF4-9F6D78FDC4AD}"/>
                  </a:ext>
                </a:extLst>
              </p:cNvPr>
              <p:cNvSpPr>
                <a:spLocks noChangeArrowheads="1"/>
              </p:cNvSpPr>
              <p:nvPr/>
            </p:nvSpPr>
            <p:spPr bwMode="auto">
              <a:xfrm>
                <a:off x="3712448" y="2032001"/>
                <a:ext cx="1283170" cy="746915"/>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36000" bIns="36000" anchor="t" anchorCtr="0"/>
              <a:lstStyle/>
              <a:p>
                <a:pPr>
                  <a:lnSpc>
                    <a:spcPct val="100000"/>
                  </a:lnSpc>
                  <a:spcBef>
                    <a:spcPct val="0"/>
                  </a:spcBef>
                  <a:buClrTx/>
                  <a:buFontTx/>
                  <a:buNone/>
                  <a:defRPr/>
                </a:pPr>
                <a:r>
                  <a:rPr lang="en-US" sz="1400" dirty="0">
                    <a:solidFill>
                      <a:srgbClr val="000000"/>
                    </a:solidFill>
                    <a:latin typeface="Arial" pitchFamily="34" charset="0"/>
                    <a:cs typeface="Arial" pitchFamily="34" charset="0"/>
                  </a:rPr>
                  <a:t>Evaluate Applicants &amp; Select Finalist</a:t>
                </a:r>
              </a:p>
            </p:txBody>
          </p:sp>
          <p:sp>
            <p:nvSpPr>
              <p:cNvPr id="14" name="AutoShape 15">
                <a:extLst>
                  <a:ext uri="{FF2B5EF4-FFF2-40B4-BE49-F238E27FC236}">
                    <a16:creationId xmlns:a16="http://schemas.microsoft.com/office/drawing/2014/main" id="{4C15DBEF-752C-9243-BEC9-30CD4EF1338B}"/>
                  </a:ext>
                </a:extLst>
              </p:cNvPr>
              <p:cNvSpPr>
                <a:spLocks noChangeArrowheads="1"/>
              </p:cNvSpPr>
              <p:nvPr/>
            </p:nvSpPr>
            <p:spPr bwMode="auto">
              <a:xfrm>
                <a:off x="5047904" y="2020887"/>
                <a:ext cx="1143551" cy="746915"/>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36000" bIns="36000" anchor="t" anchorCtr="0"/>
              <a:lstStyle/>
              <a:p>
                <a:pPr>
                  <a:lnSpc>
                    <a:spcPct val="100000"/>
                  </a:lnSpc>
                  <a:spcBef>
                    <a:spcPct val="0"/>
                  </a:spcBef>
                  <a:buClrTx/>
                  <a:buFontTx/>
                  <a:buNone/>
                  <a:defRPr/>
                </a:pPr>
                <a:r>
                  <a:rPr lang="en-US" sz="1400" dirty="0">
                    <a:solidFill>
                      <a:srgbClr val="000000"/>
                    </a:solidFill>
                    <a:latin typeface="Arial" pitchFamily="34" charset="0"/>
                    <a:cs typeface="Arial" pitchFamily="34" charset="0"/>
                  </a:rPr>
                  <a:t>Negotiate Terms of Employment</a:t>
                </a:r>
              </a:p>
            </p:txBody>
          </p:sp>
          <p:sp>
            <p:nvSpPr>
              <p:cNvPr id="15" name="AutoShape 16">
                <a:extLst>
                  <a:ext uri="{FF2B5EF4-FFF2-40B4-BE49-F238E27FC236}">
                    <a16:creationId xmlns:a16="http://schemas.microsoft.com/office/drawing/2014/main" id="{6674F63B-A609-C040-8863-4D407E8A460F}"/>
                  </a:ext>
                </a:extLst>
              </p:cNvPr>
              <p:cNvSpPr>
                <a:spLocks noChangeArrowheads="1"/>
              </p:cNvSpPr>
              <p:nvPr/>
            </p:nvSpPr>
            <p:spPr bwMode="auto">
              <a:xfrm>
                <a:off x="7439574" y="2032001"/>
                <a:ext cx="1056906" cy="746915"/>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36000" bIns="36000" anchor="t" anchorCtr="0"/>
              <a:lstStyle/>
              <a:p>
                <a:pPr>
                  <a:lnSpc>
                    <a:spcPct val="100000"/>
                  </a:lnSpc>
                  <a:spcBef>
                    <a:spcPct val="0"/>
                  </a:spcBef>
                  <a:buClrTx/>
                  <a:buFontTx/>
                  <a:buNone/>
                  <a:defRPr/>
                </a:pPr>
                <a:r>
                  <a:rPr lang="en-US" sz="1400" dirty="0">
                    <a:solidFill>
                      <a:srgbClr val="000000"/>
                    </a:solidFill>
                    <a:latin typeface="Arial" pitchFamily="34" charset="0"/>
                    <a:cs typeface="Arial" pitchFamily="34" charset="0"/>
                  </a:rPr>
                  <a:t>Onboard Employee</a:t>
                </a:r>
              </a:p>
            </p:txBody>
          </p:sp>
          <p:sp>
            <p:nvSpPr>
              <p:cNvPr id="16" name="AutoShape 17">
                <a:extLst>
                  <a:ext uri="{FF2B5EF4-FFF2-40B4-BE49-F238E27FC236}">
                    <a16:creationId xmlns:a16="http://schemas.microsoft.com/office/drawing/2014/main" id="{07D2C3AA-5DDD-684E-8B5C-ED606CE33DCB}"/>
                  </a:ext>
                </a:extLst>
              </p:cNvPr>
              <p:cNvSpPr>
                <a:spLocks noChangeArrowheads="1"/>
              </p:cNvSpPr>
              <p:nvPr/>
            </p:nvSpPr>
            <p:spPr bwMode="auto">
              <a:xfrm>
                <a:off x="6243740" y="2022475"/>
                <a:ext cx="1143551" cy="746916"/>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36000" bIns="36000" anchor="t" anchorCtr="0"/>
              <a:lstStyle/>
              <a:p>
                <a:pPr>
                  <a:lnSpc>
                    <a:spcPct val="100000"/>
                  </a:lnSpc>
                  <a:spcBef>
                    <a:spcPct val="0"/>
                  </a:spcBef>
                  <a:buClrTx/>
                  <a:buFontTx/>
                  <a:buNone/>
                  <a:defRPr/>
                </a:pPr>
                <a:r>
                  <a:rPr lang="en-US" sz="1400" dirty="0">
                    <a:solidFill>
                      <a:srgbClr val="000000"/>
                    </a:solidFill>
                    <a:latin typeface="Arial" pitchFamily="34" charset="0"/>
                    <a:cs typeface="Arial" pitchFamily="34" charset="0"/>
                  </a:rPr>
                  <a:t>Finalise </a:t>
                </a:r>
                <a:br>
                  <a:rPr lang="en-US" sz="1400" dirty="0">
                    <a:solidFill>
                      <a:srgbClr val="000000"/>
                    </a:solidFill>
                    <a:latin typeface="Arial" pitchFamily="34" charset="0"/>
                    <a:cs typeface="Arial" pitchFamily="34" charset="0"/>
                  </a:rPr>
                </a:br>
                <a:r>
                  <a:rPr lang="en-US" sz="1400" dirty="0">
                    <a:solidFill>
                      <a:srgbClr val="000000"/>
                    </a:solidFill>
                    <a:latin typeface="Arial" pitchFamily="34" charset="0"/>
                    <a:cs typeface="Arial" pitchFamily="34" charset="0"/>
                  </a:rPr>
                  <a:t>Terms of Employment</a:t>
                </a:r>
              </a:p>
            </p:txBody>
          </p:sp>
        </p:grpSp>
      </p:grpSp>
      <p:sp>
        <p:nvSpPr>
          <p:cNvPr id="18" name="Rounded Rectangle 17">
            <a:extLst>
              <a:ext uri="{FF2B5EF4-FFF2-40B4-BE49-F238E27FC236}">
                <a16:creationId xmlns:a16="http://schemas.microsoft.com/office/drawing/2014/main" id="{C6AE9967-9254-4648-9C1B-67EF07363AF0}"/>
              </a:ext>
            </a:extLst>
          </p:cNvPr>
          <p:cNvSpPr/>
          <p:nvPr/>
        </p:nvSpPr>
        <p:spPr bwMode="auto">
          <a:xfrm>
            <a:off x="5438012" y="858526"/>
            <a:ext cx="1209229" cy="805972"/>
          </a:xfrm>
          <a:prstGeom prst="round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marR="0" indent="-742950" algn="ctr" defTabSz="873125" rtl="0" eaLnBrk="0" fontAlgn="base" latinLnBrk="0" hangingPunct="0">
              <a:lnSpc>
                <a:spcPct val="80000"/>
              </a:lnSpc>
              <a:spcBef>
                <a:spcPct val="32000"/>
              </a:spcBef>
              <a:spcAft>
                <a:spcPct val="0"/>
              </a:spcAft>
              <a:buClr>
                <a:schemeClr val="tx1"/>
              </a:buClr>
              <a:buSzTx/>
              <a:buFontTx/>
              <a:buChar char="•"/>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BBB71F29-D812-B540-95D7-D911DEE1AE95}"/>
              </a:ext>
            </a:extLst>
          </p:cNvPr>
          <p:cNvSpPr/>
          <p:nvPr/>
        </p:nvSpPr>
        <p:spPr>
          <a:xfrm>
            <a:off x="208730" y="2486469"/>
            <a:ext cx="1409055" cy="2308324"/>
          </a:xfrm>
          <a:prstGeom prst="rect">
            <a:avLst/>
          </a:prstGeom>
          <a:solidFill>
            <a:srgbClr val="FFFD78"/>
          </a:solidFill>
        </p:spPr>
        <p:txBody>
          <a:bodyPr wrap="square">
            <a:spAutoFit/>
          </a:bodyPr>
          <a:lstStyle/>
          <a:p>
            <a:r>
              <a:rPr lang="en-US" sz="1600" dirty="0">
                <a:latin typeface="Arial" panose="020B0604020202020204" pitchFamily="34" charset="0"/>
                <a:cs typeface="Arial" panose="020B0604020202020204" pitchFamily="34" charset="0"/>
              </a:rPr>
              <a:t>1 – Two groups </a:t>
            </a:r>
            <a:r>
              <a:rPr lang="en-US" sz="1600" dirty="0" err="1">
                <a:latin typeface="Arial" panose="020B0604020202020204" pitchFamily="34" charset="0"/>
                <a:cs typeface="Arial" panose="020B0604020202020204" pitchFamily="34" charset="0"/>
              </a:rPr>
              <a:t>brainwrite</a:t>
            </a:r>
            <a:r>
              <a:rPr lang="en-US" sz="1600" dirty="0">
                <a:latin typeface="Arial" panose="020B0604020202020204" pitchFamily="34" charset="0"/>
                <a:cs typeface="Arial" panose="020B0604020202020204" pitchFamily="34" charset="0"/>
              </a:rPr>
              <a:t> essential activities.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They are "augmenting" the Scope Model.</a:t>
            </a:r>
          </a:p>
        </p:txBody>
      </p:sp>
      <p:sp>
        <p:nvSpPr>
          <p:cNvPr id="19" name="Rectangle 18">
            <a:extLst>
              <a:ext uri="{FF2B5EF4-FFF2-40B4-BE49-F238E27FC236}">
                <a16:creationId xmlns:a16="http://schemas.microsoft.com/office/drawing/2014/main" id="{EB1BC011-6582-494D-945D-5107D2033A38}"/>
              </a:ext>
            </a:extLst>
          </p:cNvPr>
          <p:cNvSpPr/>
          <p:nvPr/>
        </p:nvSpPr>
        <p:spPr>
          <a:xfrm>
            <a:off x="5368878" y="2486469"/>
            <a:ext cx="1703335" cy="1420513"/>
          </a:xfrm>
          <a:prstGeom prst="rect">
            <a:avLst/>
          </a:prstGeom>
          <a:solidFill>
            <a:srgbClr val="FFFD78"/>
          </a:solidFill>
        </p:spPr>
        <p:txBody>
          <a:bodyPr wrap="square">
            <a:noAutofit/>
          </a:bodyPr>
          <a:lstStyle/>
          <a:p>
            <a:r>
              <a:rPr lang="en-US" dirty="0">
                <a:latin typeface="Arial" panose="020B0604020202020204" pitchFamily="34" charset="0"/>
                <a:cs typeface="Arial" panose="020B0604020202020204" pitchFamily="34" charset="0"/>
              </a:rPr>
              <a:t>2 – The full group </a:t>
            </a: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synthesises</a:t>
            </a:r>
            <a:r>
              <a:rPr lang="en-US" dirty="0">
                <a:latin typeface="Arial" panose="020B0604020202020204" pitchFamily="34" charset="0"/>
                <a:cs typeface="Arial" panose="020B0604020202020204" pitchFamily="34" charset="0"/>
              </a:rPr>
              <a:t> a list of essential activities.</a:t>
            </a:r>
          </a:p>
        </p:txBody>
      </p:sp>
      <p:sp>
        <p:nvSpPr>
          <p:cNvPr id="20" name="Rectangle 19">
            <a:extLst>
              <a:ext uri="{FF2B5EF4-FFF2-40B4-BE49-F238E27FC236}">
                <a16:creationId xmlns:a16="http://schemas.microsoft.com/office/drawing/2014/main" id="{A0F41519-DE89-104F-BF4C-4F63DC748311}"/>
              </a:ext>
            </a:extLst>
          </p:cNvPr>
          <p:cNvSpPr/>
          <p:nvPr/>
        </p:nvSpPr>
        <p:spPr>
          <a:xfrm>
            <a:off x="10295809" y="692480"/>
            <a:ext cx="1848583" cy="338554"/>
          </a:xfrm>
          <a:prstGeom prst="rect">
            <a:avLst/>
          </a:prstGeom>
          <a:solidFill>
            <a:srgbClr val="FFFD78"/>
          </a:solidFill>
        </p:spPr>
        <p:txBody>
          <a:bodyPr wrap="none">
            <a:spAutoFit/>
          </a:bodyPr>
          <a:lstStyle/>
          <a:p>
            <a:r>
              <a:rPr lang="en-US" sz="1600" dirty="0">
                <a:latin typeface="Arial" panose="020B0604020202020204" pitchFamily="34" charset="0"/>
                <a:cs typeface="Arial" panose="020B0604020202020204" pitchFamily="34" charset="0"/>
              </a:rPr>
              <a:t>Lucidchart version</a:t>
            </a:r>
          </a:p>
        </p:txBody>
      </p:sp>
    </p:spTree>
    <p:extLst>
      <p:ext uri="{BB962C8B-B14F-4D97-AF65-F5344CB8AC3E}">
        <p14:creationId xmlns:p14="http://schemas.microsoft.com/office/powerpoint/2010/main" val="146623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338"/>
                                        </p:tgtEl>
                                        <p:attrNameLst>
                                          <p:attrName>style.visibility</p:attrName>
                                        </p:attrNameLst>
                                      </p:cBhvr>
                                      <p:to>
                                        <p:strVal val="visible"/>
                                      </p:to>
                                    </p:set>
                                    <p:animEffect transition="in" filter="dissolve">
                                      <p:cBhvr>
                                        <p:cTn id="23" dur="500"/>
                                        <p:tgtEl>
                                          <p:spTgt spid="1433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For each essential Activity, add "Who," "How,” and lots of “Notes”</a:t>
            </a:r>
          </a:p>
        </p:txBody>
      </p:sp>
      <p:pic>
        <p:nvPicPr>
          <p:cNvPr id="5" name="Picture 4" descr="LoO-3 - 0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09" y="685127"/>
            <a:ext cx="4874381" cy="6066435"/>
          </a:xfrm>
          <a:prstGeom prst="rect">
            <a:avLst/>
          </a:prstGeom>
        </p:spPr>
      </p:pic>
      <p:sp>
        <p:nvSpPr>
          <p:cNvPr id="6" name="TextBox 5">
            <a:extLst>
              <a:ext uri="{FF2B5EF4-FFF2-40B4-BE49-F238E27FC236}">
                <a16:creationId xmlns:a16="http://schemas.microsoft.com/office/drawing/2014/main" id="{22D87A9C-2ED9-4344-A7AC-675D35B85CB4}"/>
              </a:ext>
            </a:extLst>
          </p:cNvPr>
          <p:cNvSpPr txBox="1"/>
          <p:nvPr/>
        </p:nvSpPr>
        <p:spPr>
          <a:xfrm>
            <a:off x="6281712" y="792540"/>
            <a:ext cx="5575508" cy="6370975"/>
          </a:xfrm>
          <a:prstGeom prst="rect">
            <a:avLst/>
          </a:prstGeom>
          <a:noFill/>
          <a:ln w="15875">
            <a:noFill/>
          </a:ln>
        </p:spPr>
        <p:txBody>
          <a:bodyPr wrap="square" rtlCol="0">
            <a:spAutoFit/>
          </a:bodyPr>
          <a:lstStyle/>
          <a:p>
            <a:pPr marL="342900" indent="-342900">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We have the core of the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to-be process design</a:t>
            </a:r>
            <a:br>
              <a:rPr lang="en-CA" sz="2400" dirty="0">
                <a:solidFill>
                  <a:srgbClr val="000000"/>
                </a:solidFill>
                <a:latin typeface="Arial" panose="020B0604020202020204" pitchFamily="34" charset="0"/>
                <a:cs typeface="Arial" panose="020B0604020202020204" pitchFamily="34" charset="0"/>
              </a:rPr>
            </a:br>
            <a:endParaRPr lang="en-CA" sz="2400" i="1" dirty="0">
              <a:solidFill>
                <a:srgbClr val="000000"/>
              </a:solidFill>
              <a:latin typeface="Arial" panose="020B0604020202020204" pitchFamily="34" charset="0"/>
              <a:cs typeface="Arial" panose="020B0604020202020204" pitchFamily="34" charset="0"/>
            </a:endParaRPr>
          </a:p>
          <a:p>
            <a:pPr marL="342900" indent="-342900">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Going immediately to a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Swimlane Diagram would be </a:t>
            </a:r>
            <a:r>
              <a:rPr lang="en-CA" sz="2400" i="1" dirty="0">
                <a:solidFill>
                  <a:srgbClr val="000000"/>
                </a:solidFill>
                <a:latin typeface="Arial" panose="020B0604020202020204" pitchFamily="34" charset="0"/>
                <a:cs typeface="Arial" panose="020B0604020202020204" pitchFamily="34" charset="0"/>
              </a:rPr>
              <a:t>overwhelming!</a:t>
            </a:r>
            <a:br>
              <a:rPr lang="en-CA" sz="2400" dirty="0">
                <a:solidFill>
                  <a:srgbClr val="000000"/>
                </a:solidFill>
                <a:latin typeface="Arial" panose="020B0604020202020204" pitchFamily="34" charset="0"/>
                <a:cs typeface="Arial" panose="020B0604020202020204" pitchFamily="34" charset="0"/>
              </a:rPr>
            </a:br>
            <a:endParaRPr lang="en-CA" sz="2400" dirty="0">
              <a:solidFill>
                <a:srgbClr val="000000"/>
              </a:solidFill>
              <a:latin typeface="Arial" panose="020B0604020202020204" pitchFamily="34" charset="0"/>
              <a:cs typeface="Arial" panose="020B0604020202020204" pitchFamily="34" charset="0"/>
            </a:endParaRPr>
          </a:p>
          <a:p>
            <a:pPr marL="342900" indent="-342900">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But now, developing the to-be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flow model (swimlane diagram)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is straightforward – </a:t>
            </a:r>
            <a:r>
              <a:rPr lang="en-CA" sz="2400" i="1" dirty="0">
                <a:solidFill>
                  <a:srgbClr val="000000"/>
                </a:solidFill>
                <a:latin typeface="Arial" panose="020B0604020202020204" pitchFamily="34" charset="0"/>
                <a:cs typeface="Arial" panose="020B0604020202020204" pitchFamily="34" charset="0"/>
              </a:rPr>
              <a:t>We Can Do It!</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We have:</a:t>
            </a:r>
          </a:p>
          <a:p>
            <a:pPr marL="800089" lvl="1" indent="-342900">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actors (</a:t>
            </a:r>
            <a:r>
              <a:rPr lang="en-CA" sz="2400" dirty="0" err="1">
                <a:solidFill>
                  <a:srgbClr val="000000"/>
                </a:solidFill>
                <a:latin typeface="Arial" panose="020B0604020202020204" pitchFamily="34" charset="0"/>
                <a:cs typeface="Arial" panose="020B0604020202020204" pitchFamily="34" charset="0"/>
              </a:rPr>
              <a:t>swimlanes</a:t>
            </a:r>
            <a:r>
              <a:rPr lang="en-CA" sz="2400" dirty="0">
                <a:solidFill>
                  <a:srgbClr val="000000"/>
                </a:solidFill>
                <a:latin typeface="Arial" panose="020B0604020202020204" pitchFamily="34" charset="0"/>
                <a:cs typeface="Arial" panose="020B0604020202020204" pitchFamily="34" charset="0"/>
              </a:rPr>
              <a:t>)</a:t>
            </a:r>
          </a:p>
          <a:p>
            <a:pPr marL="800089" lvl="1" indent="-342900">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steps</a:t>
            </a:r>
          </a:p>
          <a:p>
            <a:pPr marL="800089" lvl="1" indent="-342900">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how the steps will be done</a:t>
            </a:r>
          </a:p>
          <a:p>
            <a:pPr marL="800089" lvl="1" indent="-342900">
              <a:buClr>
                <a:srgbClr val="000000"/>
              </a:buClr>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sequence </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(approximate, but OK for now)</a:t>
            </a:r>
          </a:p>
          <a:p>
            <a:pPr>
              <a:buClr>
                <a:srgbClr val="000000"/>
              </a:buClr>
            </a:pPr>
            <a:r>
              <a:rPr lang="en-CA" sz="2400" i="1" dirty="0">
                <a:solidFill>
                  <a:srgbClr val="000000"/>
                </a:solidFill>
                <a:latin typeface="Arial" panose="020B0604020202020204" pitchFamily="34" charset="0"/>
                <a:cs typeface="Arial" panose="020B0604020202020204" pitchFamily="34" charset="0"/>
              </a:rPr>
              <a:t>	</a:t>
            </a:r>
          </a:p>
        </p:txBody>
      </p:sp>
      <p:pic>
        <p:nvPicPr>
          <p:cNvPr id="15362" name="Picture 2">
            <a:extLst>
              <a:ext uri="{FF2B5EF4-FFF2-40B4-BE49-F238E27FC236}">
                <a16:creationId xmlns:a16="http://schemas.microsoft.com/office/drawing/2014/main" id="{F5D9CB83-5EFE-5D48-8714-3412713AFF8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7411" t="12433" r="7325" b="12998"/>
          <a:stretch/>
        </p:blipFill>
        <p:spPr bwMode="auto">
          <a:xfrm>
            <a:off x="1163781" y="5483913"/>
            <a:ext cx="3090823" cy="92444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Arrow: Counter-clockwise curve with solid fill">
            <a:extLst>
              <a:ext uri="{FF2B5EF4-FFF2-40B4-BE49-F238E27FC236}">
                <a16:creationId xmlns:a16="http://schemas.microsoft.com/office/drawing/2014/main" id="{CC80C934-C7AD-6B42-93A8-B3C61FDEC5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5378022">
            <a:off x="3663689" y="373596"/>
            <a:ext cx="762000" cy="762000"/>
          </a:xfrm>
          <a:prstGeom prst="rect">
            <a:avLst/>
          </a:prstGeom>
        </p:spPr>
      </p:pic>
      <p:pic>
        <p:nvPicPr>
          <p:cNvPr id="9" name="Graphic 8" descr="Arrow: Counter-clockwise curve with solid fill">
            <a:extLst>
              <a:ext uri="{FF2B5EF4-FFF2-40B4-BE49-F238E27FC236}">
                <a16:creationId xmlns:a16="http://schemas.microsoft.com/office/drawing/2014/main" id="{7F6B36FC-913A-7B40-B889-F6767B15F8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6221978" flipH="1">
            <a:off x="743880" y="373596"/>
            <a:ext cx="762000" cy="762000"/>
          </a:xfrm>
          <a:prstGeom prst="rect">
            <a:avLst/>
          </a:prstGeom>
        </p:spPr>
      </p:pic>
      <p:pic>
        <p:nvPicPr>
          <p:cNvPr id="10" name="Graphic 9" descr="Arrow: Counter-clockwise curve with solid fill">
            <a:extLst>
              <a:ext uri="{FF2B5EF4-FFF2-40B4-BE49-F238E27FC236}">
                <a16:creationId xmlns:a16="http://schemas.microsoft.com/office/drawing/2014/main" id="{2A261F85-B260-C146-B173-2284474CC3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5378022">
            <a:off x="4640736" y="373595"/>
            <a:ext cx="762000" cy="762000"/>
          </a:xfrm>
          <a:prstGeom prst="rect">
            <a:avLst/>
          </a:prstGeom>
        </p:spPr>
      </p:pic>
    </p:spTree>
    <p:extLst>
      <p:ext uri="{BB962C8B-B14F-4D97-AF65-F5344CB8AC3E}">
        <p14:creationId xmlns:p14="http://schemas.microsoft.com/office/powerpoint/2010/main" val="419308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362"/>
                                        </p:tgtEl>
                                        <p:attrNameLst>
                                          <p:attrName>style.visibility</p:attrName>
                                        </p:attrNameLst>
                                      </p:cBhvr>
                                      <p:to>
                                        <p:strVal val="visible"/>
                                      </p:to>
                                    </p:set>
                                    <p:animEffect transition="in" filter="dissolve">
                                      <p:cBhvr>
                                        <p:cTn id="22" dur="500"/>
                                        <p:tgtEl>
                                          <p:spTgt spid="1536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dissolv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dissolv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dissolv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dissolv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dissolv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dissolve">
                                      <p:cBhvr>
                                        <p:cTn id="52" dur="500"/>
                                        <p:tgtEl>
                                          <p:spTgt spid="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animEffect transition="in" filter="dissolve">
                                      <p:cBhvr>
                                        <p:cTn id="5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Final observations </a:t>
            </a:r>
            <a:r>
              <a:rPr lang="en-US" dirty="0">
                <a:solidFill>
                  <a:srgbClr val="000000"/>
                </a:solidFill>
                <a:ea typeface="Times New Roman"/>
                <a:cs typeface="Arial"/>
              </a:rPr>
              <a:t>from session retrospective, 12 people</a:t>
            </a:r>
            <a:endParaRPr lang="en-US" dirty="0"/>
          </a:p>
        </p:txBody>
      </p:sp>
      <p:pic>
        <p:nvPicPr>
          <p:cNvPr id="3" name="Picture 2" descr="IMG_587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9127" y="768560"/>
            <a:ext cx="4387894" cy="5850526"/>
          </a:xfrm>
          <a:prstGeom prst="rect">
            <a:avLst/>
          </a:prstGeom>
        </p:spPr>
      </p:pic>
      <p:pic>
        <p:nvPicPr>
          <p:cNvPr id="4" name="Picture 3" descr="IMG_588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4311" y="755733"/>
            <a:ext cx="4397514" cy="5863352"/>
          </a:xfrm>
          <a:prstGeom prst="rect">
            <a:avLst/>
          </a:prstGeom>
        </p:spPr>
      </p:pic>
    </p:spTree>
    <p:extLst>
      <p:ext uri="{BB962C8B-B14F-4D97-AF65-F5344CB8AC3E}">
        <p14:creationId xmlns:p14="http://schemas.microsoft.com/office/powerpoint/2010/main" val="579157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89DEE-A8D0-A6B1-F0A7-DD4E39016E45}"/>
            </a:ext>
          </a:extLst>
        </p:cNvPr>
        <p:cNvGrpSpPr/>
        <p:nvPr/>
      </p:nvGrpSpPr>
      <p:grpSpPr>
        <a:xfrm>
          <a:off x="0" y="0"/>
          <a:ext cx="0" cy="0"/>
          <a:chOff x="0" y="0"/>
          <a:chExt cx="0" cy="0"/>
        </a:xfrm>
      </p:grpSpPr>
      <p:sp>
        <p:nvSpPr>
          <p:cNvPr id="32770" name="Rectangle 2">
            <a:extLst>
              <a:ext uri="{FF2B5EF4-FFF2-40B4-BE49-F238E27FC236}">
                <a16:creationId xmlns:a16="http://schemas.microsoft.com/office/drawing/2014/main" id="{0E602E8C-5A4F-D458-CC75-E986F8219542}"/>
              </a:ext>
            </a:extLst>
          </p:cNvPr>
          <p:cNvSpPr>
            <a:spLocks noGrp="1" noChangeArrowheads="1"/>
          </p:cNvSpPr>
          <p:nvPr>
            <p:ph type="title"/>
          </p:nvPr>
        </p:nvSpPr>
        <p:spPr/>
        <p:txBody>
          <a:bodyPr/>
          <a:lstStyle/>
          <a:p>
            <a:r>
              <a:rPr lang="en-US" dirty="0"/>
              <a:t>Returning to an earlier example</a:t>
            </a:r>
            <a:endParaRPr lang="en-US" dirty="0">
              <a:latin typeface="Arial" charset="0"/>
            </a:endParaRPr>
          </a:p>
        </p:txBody>
      </p:sp>
      <p:grpSp>
        <p:nvGrpSpPr>
          <p:cNvPr id="1998851" name="Group 3">
            <a:extLst>
              <a:ext uri="{FF2B5EF4-FFF2-40B4-BE49-F238E27FC236}">
                <a16:creationId xmlns:a16="http://schemas.microsoft.com/office/drawing/2014/main" id="{6F1654DC-8D22-3C17-7F1F-CF29FB781435}"/>
              </a:ext>
            </a:extLst>
          </p:cNvPr>
          <p:cNvGrpSpPr>
            <a:grpSpLocks/>
          </p:cNvGrpSpPr>
          <p:nvPr/>
        </p:nvGrpSpPr>
        <p:grpSpPr bwMode="auto">
          <a:xfrm>
            <a:off x="1031696" y="4193250"/>
            <a:ext cx="5840415" cy="2038349"/>
            <a:chOff x="1109" y="2488"/>
            <a:chExt cx="3679" cy="1284"/>
          </a:xfrm>
        </p:grpSpPr>
        <p:sp>
          <p:nvSpPr>
            <p:cNvPr id="32812" name="Rectangle 4">
              <a:extLst>
                <a:ext uri="{FF2B5EF4-FFF2-40B4-BE49-F238E27FC236}">
                  <a16:creationId xmlns:a16="http://schemas.microsoft.com/office/drawing/2014/main" id="{96570751-58BA-F471-577D-B1D81C76F412}"/>
                </a:ext>
              </a:extLst>
            </p:cNvPr>
            <p:cNvSpPr>
              <a:spLocks noChangeArrowheads="1"/>
            </p:cNvSpPr>
            <p:nvPr/>
          </p:nvSpPr>
          <p:spPr bwMode="auto">
            <a:xfrm>
              <a:off x="2991" y="2495"/>
              <a:ext cx="856" cy="1270"/>
            </a:xfrm>
            <a:prstGeom prst="rect">
              <a:avLst/>
            </a:prstGeom>
            <a:solidFill>
              <a:srgbClr val="FFCC00">
                <a:alpha val="25882"/>
              </a:srgbClr>
            </a:solidFill>
            <a:ln w="12700">
              <a:solidFill>
                <a:schemeClr val="tx1"/>
              </a:solidFill>
              <a:miter lim="800000"/>
              <a:headEnd/>
              <a:tailEnd/>
            </a:ln>
          </p:spPr>
          <p:txBody>
            <a:bodyPr/>
            <a:lstStyle/>
            <a:p>
              <a:pPr algn="ctr" eaLnBrk="0" fontAlgn="base" hangingPunct="0">
                <a:spcBef>
                  <a:spcPct val="0"/>
                </a:spcBef>
                <a:spcAft>
                  <a:spcPct val="0"/>
                </a:spcAft>
                <a:defRPr/>
              </a:pPr>
              <a:r>
                <a:rPr lang="en-US" sz="1400" i="1">
                  <a:solidFill>
                    <a:srgbClr val="000000"/>
                  </a:solidFill>
                  <a:latin typeface="Arial" charset="0"/>
                  <a:ea typeface="ＭＳ Ｐゴシック" charset="0"/>
                </a:rPr>
                <a:t>Logistics function</a:t>
              </a:r>
            </a:p>
          </p:txBody>
        </p:sp>
        <p:sp>
          <p:nvSpPr>
            <p:cNvPr id="32813" name="Rectangle 5">
              <a:extLst>
                <a:ext uri="{FF2B5EF4-FFF2-40B4-BE49-F238E27FC236}">
                  <a16:creationId xmlns:a16="http://schemas.microsoft.com/office/drawing/2014/main" id="{7026FE51-957F-D14E-7A7C-762DE5EFB955}"/>
                </a:ext>
              </a:extLst>
            </p:cNvPr>
            <p:cNvSpPr>
              <a:spLocks noChangeArrowheads="1"/>
            </p:cNvSpPr>
            <p:nvPr/>
          </p:nvSpPr>
          <p:spPr bwMode="auto">
            <a:xfrm>
              <a:off x="1109" y="2502"/>
              <a:ext cx="856" cy="1270"/>
            </a:xfrm>
            <a:prstGeom prst="rect">
              <a:avLst/>
            </a:prstGeom>
            <a:solidFill>
              <a:srgbClr val="0000FF">
                <a:alpha val="25882"/>
              </a:srgbClr>
            </a:solidFill>
            <a:ln w="12700">
              <a:solidFill>
                <a:schemeClr val="tx1"/>
              </a:solidFill>
              <a:miter lim="800000"/>
              <a:headEnd/>
              <a:tailEnd/>
            </a:ln>
          </p:spPr>
          <p:txBody>
            <a:bodyPr/>
            <a:lstStyle/>
            <a:p>
              <a:pPr algn="ctr" eaLnBrk="0" fontAlgn="base" hangingPunct="0">
                <a:spcBef>
                  <a:spcPct val="0"/>
                </a:spcBef>
                <a:spcAft>
                  <a:spcPct val="0"/>
                </a:spcAft>
                <a:defRPr/>
              </a:pPr>
              <a:r>
                <a:rPr lang="en-US" sz="1400" i="1" dirty="0">
                  <a:solidFill>
                    <a:srgbClr val="000000"/>
                  </a:solidFill>
                  <a:latin typeface="Arial" charset="0"/>
                  <a:ea typeface="ＭＳ Ｐゴシック" charset="0"/>
                </a:rPr>
                <a:t>Sales function</a:t>
              </a:r>
            </a:p>
          </p:txBody>
        </p:sp>
        <p:sp>
          <p:nvSpPr>
            <p:cNvPr id="32814" name="Rectangle 6">
              <a:extLst>
                <a:ext uri="{FF2B5EF4-FFF2-40B4-BE49-F238E27FC236}">
                  <a16:creationId xmlns:a16="http://schemas.microsoft.com/office/drawing/2014/main" id="{36DCC900-053B-A1D3-831A-3B00F87A33A2}"/>
                </a:ext>
              </a:extLst>
            </p:cNvPr>
            <p:cNvSpPr>
              <a:spLocks noChangeArrowheads="1"/>
            </p:cNvSpPr>
            <p:nvPr/>
          </p:nvSpPr>
          <p:spPr bwMode="auto">
            <a:xfrm>
              <a:off x="2050" y="2488"/>
              <a:ext cx="856" cy="1270"/>
            </a:xfrm>
            <a:prstGeom prst="rect">
              <a:avLst/>
            </a:prstGeom>
            <a:solidFill>
              <a:srgbClr val="800080">
                <a:alpha val="25882"/>
              </a:srgbClr>
            </a:solidFill>
            <a:ln w="12700">
              <a:solidFill>
                <a:schemeClr val="tx1"/>
              </a:solidFill>
              <a:miter lim="800000"/>
              <a:headEnd/>
              <a:tailEnd/>
            </a:ln>
          </p:spPr>
          <p:txBody>
            <a:bodyPr/>
            <a:lstStyle/>
            <a:p>
              <a:pPr algn="ctr" fontAlgn="base">
                <a:lnSpc>
                  <a:spcPct val="90000"/>
                </a:lnSpc>
                <a:spcBef>
                  <a:spcPct val="0"/>
                </a:spcBef>
                <a:spcAft>
                  <a:spcPct val="0"/>
                </a:spcAft>
                <a:defRPr/>
              </a:pPr>
              <a:r>
                <a:rPr lang="en-US" sz="1400" i="1" dirty="0">
                  <a:solidFill>
                    <a:srgbClr val="000000"/>
                  </a:solidFill>
                  <a:latin typeface="Arial" charset="0"/>
                  <a:ea typeface="ＭＳ Ｐゴシック" charset="0"/>
                </a:rPr>
                <a:t>Manufacturing function</a:t>
              </a:r>
            </a:p>
          </p:txBody>
        </p:sp>
        <p:sp>
          <p:nvSpPr>
            <p:cNvPr id="32815" name="Rectangle 7">
              <a:extLst>
                <a:ext uri="{FF2B5EF4-FFF2-40B4-BE49-F238E27FC236}">
                  <a16:creationId xmlns:a16="http://schemas.microsoft.com/office/drawing/2014/main" id="{8F56950F-743A-35B8-04C3-4E4D3776E9D7}"/>
                </a:ext>
              </a:extLst>
            </p:cNvPr>
            <p:cNvSpPr>
              <a:spLocks noChangeArrowheads="1"/>
            </p:cNvSpPr>
            <p:nvPr/>
          </p:nvSpPr>
          <p:spPr bwMode="auto">
            <a:xfrm>
              <a:off x="3932" y="2490"/>
              <a:ext cx="856" cy="1270"/>
            </a:xfrm>
            <a:prstGeom prst="rect">
              <a:avLst/>
            </a:prstGeom>
            <a:solidFill>
              <a:srgbClr val="FF0000">
                <a:alpha val="25882"/>
              </a:srgbClr>
            </a:solidFill>
            <a:ln w="12700">
              <a:solidFill>
                <a:schemeClr val="tx1"/>
              </a:solidFill>
              <a:miter lim="800000"/>
              <a:headEnd/>
              <a:tailEnd/>
            </a:ln>
          </p:spPr>
          <p:txBody>
            <a:bodyPr/>
            <a:lstStyle/>
            <a:p>
              <a:pPr algn="ctr" eaLnBrk="0" fontAlgn="base" hangingPunct="0">
                <a:spcBef>
                  <a:spcPct val="0"/>
                </a:spcBef>
                <a:spcAft>
                  <a:spcPct val="0"/>
                </a:spcAft>
                <a:defRPr/>
              </a:pPr>
              <a:r>
                <a:rPr lang="en-US" sz="1400" i="1" dirty="0">
                  <a:solidFill>
                    <a:srgbClr val="000000"/>
                  </a:solidFill>
                  <a:latin typeface="Arial" charset="0"/>
                  <a:ea typeface="ＭＳ Ｐゴシック" charset="0"/>
                </a:rPr>
                <a:t>A/R</a:t>
              </a:r>
              <a:br>
                <a:rPr lang="en-US" sz="1400" i="1" dirty="0">
                  <a:solidFill>
                    <a:srgbClr val="000000"/>
                  </a:solidFill>
                  <a:latin typeface="Arial" charset="0"/>
                  <a:ea typeface="ＭＳ Ｐゴシック" charset="0"/>
                </a:rPr>
              </a:br>
              <a:r>
                <a:rPr lang="en-US" sz="1400" i="1" dirty="0">
                  <a:solidFill>
                    <a:srgbClr val="000000"/>
                  </a:solidFill>
                  <a:latin typeface="Arial" charset="0"/>
                  <a:ea typeface="ＭＳ Ｐゴシック" charset="0"/>
                </a:rPr>
                <a:t>function</a:t>
              </a:r>
            </a:p>
          </p:txBody>
        </p:sp>
      </p:grpSp>
      <p:sp>
        <p:nvSpPr>
          <p:cNvPr id="1998856" name="AutoShape 8">
            <a:extLst>
              <a:ext uri="{FF2B5EF4-FFF2-40B4-BE49-F238E27FC236}">
                <a16:creationId xmlns:a16="http://schemas.microsoft.com/office/drawing/2014/main" id="{5DE6D084-6F71-A1D8-47F7-0C318B061EB7}"/>
              </a:ext>
            </a:extLst>
          </p:cNvPr>
          <p:cNvSpPr>
            <a:spLocks noChangeArrowheads="1"/>
          </p:cNvSpPr>
          <p:nvPr/>
        </p:nvSpPr>
        <p:spPr bwMode="auto">
          <a:xfrm>
            <a:off x="793571" y="4702838"/>
            <a:ext cx="6289675" cy="1374775"/>
          </a:xfrm>
          <a:prstGeom prst="roundRect">
            <a:avLst>
              <a:gd name="adj" fmla="val 16667"/>
            </a:avLst>
          </a:prstGeom>
          <a:solidFill>
            <a:srgbClr val="CCECFF"/>
          </a:solidFill>
          <a:ln w="12700">
            <a:solidFill>
              <a:schemeClr val="tx1"/>
            </a:solidFill>
            <a:round/>
            <a:headEnd type="none" w="sm" len="sm"/>
            <a:tailEnd type="none" w="sm" len="sm"/>
          </a:ln>
        </p:spPr>
        <p:txBody>
          <a:bodyPr wrap="none" lIns="90000" tIns="46800" rIns="90000" bIns="46800" anchorCtr="1"/>
          <a:lstStyle/>
          <a:p>
            <a:pPr algn="ctr" eaLnBrk="0" fontAlgn="base" hangingPunct="0">
              <a:spcBef>
                <a:spcPct val="0"/>
              </a:spcBef>
              <a:spcAft>
                <a:spcPct val="0"/>
              </a:spcAft>
              <a:defRPr/>
            </a:pPr>
            <a:r>
              <a:rPr lang="en-US" sz="2000" dirty="0">
                <a:solidFill>
                  <a:srgbClr val="000000"/>
                </a:solidFill>
                <a:latin typeface="Arial" charset="0"/>
                <a:ea typeface="ＭＳ Ｐゴシック" charset="0"/>
              </a:rPr>
              <a:t>end-to-end process: </a:t>
            </a:r>
            <a:r>
              <a:rPr lang="en-US" sz="2000" b="1" i="1" dirty="0">
                <a:solidFill>
                  <a:srgbClr val="000000"/>
                </a:solidFill>
                <a:latin typeface="Arial" charset="0"/>
                <a:ea typeface="ＭＳ Ｐゴシック" charset="0"/>
              </a:rPr>
              <a:t>Fulfill Customer Order</a:t>
            </a:r>
            <a:endParaRPr lang="en-US" sz="2000" dirty="0">
              <a:solidFill>
                <a:srgbClr val="000000"/>
              </a:solidFill>
              <a:latin typeface="Arial" charset="0"/>
              <a:ea typeface="ＭＳ Ｐゴシック" charset="0"/>
            </a:endParaRPr>
          </a:p>
        </p:txBody>
      </p:sp>
      <p:sp>
        <p:nvSpPr>
          <p:cNvPr id="1998857" name="Rectangle 9">
            <a:extLst>
              <a:ext uri="{FF2B5EF4-FFF2-40B4-BE49-F238E27FC236}">
                <a16:creationId xmlns:a16="http://schemas.microsoft.com/office/drawing/2014/main" id="{3528F2F1-5328-D307-7ABC-32695F7B0783}"/>
              </a:ext>
            </a:extLst>
          </p:cNvPr>
          <p:cNvSpPr>
            <a:spLocks noChangeArrowheads="1"/>
          </p:cNvSpPr>
          <p:nvPr/>
        </p:nvSpPr>
        <p:spPr bwMode="auto">
          <a:xfrm>
            <a:off x="4396408" y="1425575"/>
            <a:ext cx="1184275" cy="1627188"/>
          </a:xfrm>
          <a:prstGeom prst="rect">
            <a:avLst/>
          </a:prstGeom>
          <a:solidFill>
            <a:srgbClr val="FFCC00">
              <a:alpha val="25882"/>
            </a:srgbClr>
          </a:solidFill>
          <a:ln w="12700">
            <a:solidFill>
              <a:schemeClr val="tx1"/>
            </a:solidFill>
            <a:miter lim="800000"/>
            <a:headEnd/>
            <a:tailEnd/>
          </a:ln>
        </p:spPr>
        <p:txBody>
          <a:bodyPr/>
          <a:lstStyle/>
          <a:p>
            <a:pPr algn="ctr" eaLnBrk="0" fontAlgn="base" hangingPunct="0">
              <a:spcBef>
                <a:spcPct val="0"/>
              </a:spcBef>
              <a:spcAft>
                <a:spcPct val="0"/>
              </a:spcAft>
              <a:defRPr/>
            </a:pPr>
            <a:r>
              <a:rPr lang="en-US" sz="1400" i="1" dirty="0">
                <a:solidFill>
                  <a:srgbClr val="000000"/>
                </a:solidFill>
                <a:latin typeface="Arial" charset="0"/>
                <a:ea typeface="ＭＳ Ｐゴシック" charset="0"/>
              </a:rPr>
              <a:t>Logistics “process”</a:t>
            </a:r>
          </a:p>
        </p:txBody>
      </p:sp>
      <p:sp>
        <p:nvSpPr>
          <p:cNvPr id="1998858" name="Rectangle 10">
            <a:extLst>
              <a:ext uri="{FF2B5EF4-FFF2-40B4-BE49-F238E27FC236}">
                <a16:creationId xmlns:a16="http://schemas.microsoft.com/office/drawing/2014/main" id="{9FFD0F2A-820B-5267-D5B1-5F11F8A17F6F}"/>
              </a:ext>
            </a:extLst>
          </p:cNvPr>
          <p:cNvSpPr>
            <a:spLocks noChangeArrowheads="1"/>
          </p:cNvSpPr>
          <p:nvPr/>
        </p:nvSpPr>
        <p:spPr bwMode="auto">
          <a:xfrm>
            <a:off x="1020177" y="1414464"/>
            <a:ext cx="1152525" cy="1627187"/>
          </a:xfrm>
          <a:prstGeom prst="rect">
            <a:avLst/>
          </a:prstGeom>
          <a:solidFill>
            <a:srgbClr val="0000FF">
              <a:alpha val="25882"/>
            </a:srgbClr>
          </a:solidFill>
          <a:ln w="12700">
            <a:solidFill>
              <a:schemeClr val="tx1"/>
            </a:solidFill>
            <a:miter lim="800000"/>
            <a:headEnd/>
            <a:tailEnd/>
          </a:ln>
        </p:spPr>
        <p:txBody>
          <a:bodyPr/>
          <a:lstStyle/>
          <a:p>
            <a:pPr algn="ctr" eaLnBrk="0" fontAlgn="base" hangingPunct="0">
              <a:spcBef>
                <a:spcPct val="0"/>
              </a:spcBef>
              <a:spcAft>
                <a:spcPct val="0"/>
              </a:spcAft>
              <a:defRPr/>
            </a:pPr>
            <a:r>
              <a:rPr lang="en-US" sz="1400" i="1" dirty="0">
                <a:solidFill>
                  <a:srgbClr val="000000"/>
                </a:solidFill>
                <a:latin typeface="Arial" charset="0"/>
                <a:ea typeface="ＭＳ Ｐゴシック" charset="0"/>
              </a:rPr>
              <a:t>Sales “process”</a:t>
            </a:r>
          </a:p>
        </p:txBody>
      </p:sp>
      <p:sp>
        <p:nvSpPr>
          <p:cNvPr id="1998859" name="Rectangle 11">
            <a:extLst>
              <a:ext uri="{FF2B5EF4-FFF2-40B4-BE49-F238E27FC236}">
                <a16:creationId xmlns:a16="http://schemas.microsoft.com/office/drawing/2014/main" id="{49C68283-4B22-22F9-FCE0-58F4FA328985}"/>
              </a:ext>
            </a:extLst>
          </p:cNvPr>
          <p:cNvSpPr>
            <a:spLocks noChangeArrowheads="1"/>
          </p:cNvSpPr>
          <p:nvPr/>
        </p:nvSpPr>
        <p:spPr bwMode="auto">
          <a:xfrm>
            <a:off x="2618789" y="1414464"/>
            <a:ext cx="1333115" cy="1627187"/>
          </a:xfrm>
          <a:prstGeom prst="rect">
            <a:avLst/>
          </a:prstGeom>
          <a:solidFill>
            <a:srgbClr val="800080">
              <a:alpha val="25882"/>
            </a:srgbClr>
          </a:solidFill>
          <a:ln w="12700">
            <a:solidFill>
              <a:schemeClr val="tx1"/>
            </a:solidFill>
            <a:miter lim="800000"/>
            <a:headEnd/>
            <a:tailEnd/>
          </a:ln>
        </p:spPr>
        <p:txBody>
          <a:bodyPr/>
          <a:lstStyle/>
          <a:p>
            <a:pPr algn="ctr" fontAlgn="base">
              <a:lnSpc>
                <a:spcPct val="90000"/>
              </a:lnSpc>
              <a:spcBef>
                <a:spcPct val="0"/>
              </a:spcBef>
              <a:spcAft>
                <a:spcPct val="0"/>
              </a:spcAft>
              <a:defRPr/>
            </a:pPr>
            <a:r>
              <a:rPr lang="en-US" sz="1400" i="1" dirty="0">
                <a:solidFill>
                  <a:srgbClr val="000000"/>
                </a:solidFill>
                <a:latin typeface="Arial" charset="0"/>
                <a:ea typeface="ＭＳ Ｐゴシック" charset="0"/>
              </a:rPr>
              <a:t>Manufacturing “process”</a:t>
            </a:r>
            <a:endParaRPr lang="en-US" sz="700" dirty="0">
              <a:solidFill>
                <a:srgbClr val="000000"/>
              </a:solidFill>
              <a:latin typeface="Arial" charset="0"/>
              <a:ea typeface="ＭＳ Ｐゴシック" charset="0"/>
            </a:endParaRPr>
          </a:p>
        </p:txBody>
      </p:sp>
      <p:sp>
        <p:nvSpPr>
          <p:cNvPr id="1998860" name="Rectangle 12">
            <a:extLst>
              <a:ext uri="{FF2B5EF4-FFF2-40B4-BE49-F238E27FC236}">
                <a16:creationId xmlns:a16="http://schemas.microsoft.com/office/drawing/2014/main" id="{01013CFB-0139-891E-0B88-6B3C4706B139}"/>
              </a:ext>
            </a:extLst>
          </p:cNvPr>
          <p:cNvSpPr>
            <a:spLocks noChangeArrowheads="1"/>
          </p:cNvSpPr>
          <p:nvPr/>
        </p:nvSpPr>
        <p:spPr bwMode="auto">
          <a:xfrm>
            <a:off x="6017245" y="1416050"/>
            <a:ext cx="1306513" cy="1627188"/>
          </a:xfrm>
          <a:prstGeom prst="rect">
            <a:avLst/>
          </a:prstGeom>
          <a:solidFill>
            <a:srgbClr val="FF0000">
              <a:alpha val="25882"/>
            </a:srgbClr>
          </a:solidFill>
          <a:ln w="12700">
            <a:solidFill>
              <a:schemeClr val="tx1"/>
            </a:solidFill>
            <a:miter lim="800000"/>
            <a:headEnd/>
            <a:tailEnd/>
          </a:ln>
        </p:spPr>
        <p:txBody>
          <a:bodyPr/>
          <a:lstStyle/>
          <a:p>
            <a:pPr algn="ctr" eaLnBrk="0" fontAlgn="base" hangingPunct="0">
              <a:spcBef>
                <a:spcPct val="0"/>
              </a:spcBef>
              <a:spcAft>
                <a:spcPct val="0"/>
              </a:spcAft>
              <a:defRPr/>
            </a:pPr>
            <a:r>
              <a:rPr lang="en-US" sz="1400" i="1" dirty="0">
                <a:solidFill>
                  <a:srgbClr val="000000"/>
                </a:solidFill>
                <a:latin typeface="Arial" charset="0"/>
                <a:ea typeface="ＭＳ Ｐゴシック" charset="0"/>
              </a:rPr>
              <a:t>A/R</a:t>
            </a:r>
            <a:br>
              <a:rPr lang="en-US" sz="1400" i="1" dirty="0">
                <a:solidFill>
                  <a:srgbClr val="000000"/>
                </a:solidFill>
                <a:latin typeface="Arial" charset="0"/>
                <a:ea typeface="ＭＳ Ｐゴシック" charset="0"/>
              </a:rPr>
            </a:br>
            <a:r>
              <a:rPr lang="en-US" sz="1400" i="1" dirty="0">
                <a:solidFill>
                  <a:srgbClr val="000000"/>
                </a:solidFill>
                <a:latin typeface="Arial" charset="0"/>
                <a:ea typeface="ＭＳ Ｐゴシック" charset="0"/>
              </a:rPr>
              <a:t>“process”</a:t>
            </a:r>
          </a:p>
        </p:txBody>
      </p:sp>
      <p:sp>
        <p:nvSpPr>
          <p:cNvPr id="1998861" name="AutoShape 13">
            <a:extLst>
              <a:ext uri="{FF2B5EF4-FFF2-40B4-BE49-F238E27FC236}">
                <a16:creationId xmlns:a16="http://schemas.microsoft.com/office/drawing/2014/main" id="{4ABC5D4D-1FE5-8ACF-1754-AC1C372FAAE0}"/>
              </a:ext>
            </a:extLst>
          </p:cNvPr>
          <p:cNvSpPr>
            <a:spLocks noChangeArrowheads="1"/>
          </p:cNvSpPr>
          <p:nvPr/>
        </p:nvSpPr>
        <p:spPr bwMode="auto">
          <a:xfrm>
            <a:off x="1169808" y="5126700"/>
            <a:ext cx="1676400" cy="762000"/>
          </a:xfrm>
          <a:prstGeom prst="chevron">
            <a:avLst>
              <a:gd name="adj" fmla="val 55000"/>
            </a:avLst>
          </a:prstGeom>
          <a:solidFill>
            <a:srgbClr val="0000FF"/>
          </a:solidFill>
          <a:ln w="12700">
            <a:solidFill>
              <a:schemeClr val="tx1"/>
            </a:solidFill>
            <a:miter lim="800000"/>
            <a:headEnd/>
            <a:tailEnd/>
          </a:ln>
        </p:spPr>
        <p:txBody>
          <a:bodyPr rIns="0" anchor="ctr" anchorCtr="1"/>
          <a:lstStyle/>
          <a:p>
            <a:pPr algn="r" fontAlgn="base">
              <a:spcBef>
                <a:spcPct val="0"/>
              </a:spcBef>
              <a:spcAft>
                <a:spcPct val="0"/>
              </a:spcAft>
              <a:defRPr/>
            </a:pPr>
            <a:r>
              <a:rPr lang="en-US" sz="1600" i="1">
                <a:solidFill>
                  <a:srgbClr val="FFFFFF"/>
                </a:solidFill>
                <a:latin typeface="Arial" charset="0"/>
                <a:ea typeface="ＭＳ Ｐゴシック" charset="0"/>
              </a:rPr>
              <a:t>Sales</a:t>
            </a:r>
          </a:p>
          <a:p>
            <a:pPr algn="r" fontAlgn="base">
              <a:spcBef>
                <a:spcPct val="0"/>
              </a:spcBef>
              <a:spcAft>
                <a:spcPct val="0"/>
              </a:spcAft>
              <a:defRPr/>
            </a:pPr>
            <a:r>
              <a:rPr lang="en-US" sz="1600" i="1">
                <a:solidFill>
                  <a:srgbClr val="FFFFFF"/>
                </a:solidFill>
                <a:latin typeface="Arial" charset="0"/>
                <a:ea typeface="ＭＳ Ｐゴシック" charset="0"/>
              </a:rPr>
              <a:t>module</a:t>
            </a:r>
            <a:endParaRPr lang="en-US" sz="1600">
              <a:solidFill>
                <a:srgbClr val="000000"/>
              </a:solidFill>
              <a:latin typeface="Arial" charset="0"/>
              <a:ea typeface="ＭＳ Ｐゴシック" charset="0"/>
            </a:endParaRPr>
          </a:p>
        </p:txBody>
      </p:sp>
      <p:sp>
        <p:nvSpPr>
          <p:cNvPr id="1998862" name="AutoShape 14">
            <a:extLst>
              <a:ext uri="{FF2B5EF4-FFF2-40B4-BE49-F238E27FC236}">
                <a16:creationId xmlns:a16="http://schemas.microsoft.com/office/drawing/2014/main" id="{B8654994-2B47-E41D-D3B5-BA8A39DD3A04}"/>
              </a:ext>
            </a:extLst>
          </p:cNvPr>
          <p:cNvSpPr>
            <a:spLocks noChangeArrowheads="1"/>
          </p:cNvSpPr>
          <p:nvPr/>
        </p:nvSpPr>
        <p:spPr bwMode="auto">
          <a:xfrm>
            <a:off x="2465208" y="5126700"/>
            <a:ext cx="1676400" cy="762000"/>
          </a:xfrm>
          <a:prstGeom prst="chevron">
            <a:avLst>
              <a:gd name="adj" fmla="val 55000"/>
            </a:avLst>
          </a:prstGeom>
          <a:solidFill>
            <a:srgbClr val="800080"/>
          </a:solidFill>
          <a:ln w="12700">
            <a:solidFill>
              <a:schemeClr val="tx1"/>
            </a:solidFill>
            <a:miter lim="800000"/>
            <a:headEnd/>
            <a:tailEnd/>
          </a:ln>
        </p:spPr>
        <p:txBody>
          <a:bodyPr rIns="0" anchor="ctr" anchorCtr="1"/>
          <a:lstStyle/>
          <a:p>
            <a:pPr algn="r" fontAlgn="base">
              <a:spcBef>
                <a:spcPct val="0"/>
              </a:spcBef>
              <a:spcAft>
                <a:spcPct val="0"/>
              </a:spcAft>
              <a:defRPr/>
            </a:pPr>
            <a:r>
              <a:rPr lang="en-US" sz="1400" i="1" dirty="0" err="1">
                <a:solidFill>
                  <a:srgbClr val="FFFFFF"/>
                </a:solidFill>
                <a:latin typeface="Arial" charset="0"/>
                <a:ea typeface="ＭＳ Ｐゴシック" charset="0"/>
              </a:rPr>
              <a:t>Manuf</a:t>
            </a:r>
            <a:r>
              <a:rPr lang="uk-UA" altLang="ja-JP" sz="1400" i="1" dirty="0">
                <a:solidFill>
                  <a:srgbClr val="FFFFFF"/>
                </a:solidFill>
                <a:latin typeface="Arial" charset="0"/>
                <a:ea typeface="ＭＳ Ｐゴシック" charset="0"/>
              </a:rPr>
              <a:t>'</a:t>
            </a:r>
            <a:r>
              <a:rPr lang="en-US" sz="1400" i="1" dirty="0">
                <a:solidFill>
                  <a:srgbClr val="FFFFFF"/>
                </a:solidFill>
                <a:latin typeface="Arial" charset="0"/>
                <a:ea typeface="ＭＳ Ｐゴシック" charset="0"/>
              </a:rPr>
              <a:t>g</a:t>
            </a:r>
          </a:p>
          <a:p>
            <a:pPr algn="r" fontAlgn="base">
              <a:spcBef>
                <a:spcPct val="0"/>
              </a:spcBef>
              <a:spcAft>
                <a:spcPct val="0"/>
              </a:spcAft>
              <a:defRPr/>
            </a:pPr>
            <a:r>
              <a:rPr lang="en-US" sz="1400" i="1" dirty="0">
                <a:solidFill>
                  <a:srgbClr val="FFFFFF"/>
                </a:solidFill>
                <a:latin typeface="Arial" charset="0"/>
                <a:ea typeface="ＭＳ Ｐゴシック" charset="0"/>
              </a:rPr>
              <a:t>module</a:t>
            </a:r>
          </a:p>
        </p:txBody>
      </p:sp>
      <p:sp>
        <p:nvSpPr>
          <p:cNvPr id="1998863" name="AutoShape 15">
            <a:extLst>
              <a:ext uri="{FF2B5EF4-FFF2-40B4-BE49-F238E27FC236}">
                <a16:creationId xmlns:a16="http://schemas.microsoft.com/office/drawing/2014/main" id="{D2465980-3E12-A7FB-77C9-76233A1651E4}"/>
              </a:ext>
            </a:extLst>
          </p:cNvPr>
          <p:cNvSpPr>
            <a:spLocks noChangeArrowheads="1"/>
          </p:cNvSpPr>
          <p:nvPr/>
        </p:nvSpPr>
        <p:spPr bwMode="auto">
          <a:xfrm>
            <a:off x="3760608" y="5126700"/>
            <a:ext cx="1676400" cy="762000"/>
          </a:xfrm>
          <a:prstGeom prst="chevron">
            <a:avLst>
              <a:gd name="adj" fmla="val 55000"/>
            </a:avLst>
          </a:prstGeom>
          <a:solidFill>
            <a:srgbClr val="FFCC00"/>
          </a:solidFill>
          <a:ln w="12700">
            <a:solidFill>
              <a:schemeClr val="tx1"/>
            </a:solidFill>
            <a:miter lim="800000"/>
            <a:headEnd/>
            <a:tailEnd/>
          </a:ln>
        </p:spPr>
        <p:txBody>
          <a:bodyPr rIns="0" anchor="ctr" anchorCtr="1"/>
          <a:lstStyle/>
          <a:p>
            <a:pPr algn="r" fontAlgn="base">
              <a:spcBef>
                <a:spcPct val="0"/>
              </a:spcBef>
              <a:spcAft>
                <a:spcPct val="0"/>
              </a:spcAft>
              <a:defRPr/>
            </a:pPr>
            <a:r>
              <a:rPr lang="en-US" sz="1400" i="1">
                <a:solidFill>
                  <a:srgbClr val="000000"/>
                </a:solidFill>
                <a:latin typeface="Arial" charset="0"/>
                <a:ea typeface="ＭＳ Ｐゴシック" charset="0"/>
              </a:rPr>
              <a:t>Logistics</a:t>
            </a:r>
            <a:br>
              <a:rPr lang="en-US" sz="1400" i="1">
                <a:solidFill>
                  <a:srgbClr val="000000"/>
                </a:solidFill>
                <a:latin typeface="Arial" charset="0"/>
                <a:ea typeface="ＭＳ Ｐゴシック" charset="0"/>
              </a:rPr>
            </a:br>
            <a:r>
              <a:rPr lang="en-US" sz="1400" i="1">
                <a:solidFill>
                  <a:srgbClr val="000000"/>
                </a:solidFill>
                <a:latin typeface="Arial" charset="0"/>
                <a:ea typeface="ＭＳ Ｐゴシック" charset="0"/>
              </a:rPr>
              <a:t>module</a:t>
            </a:r>
          </a:p>
        </p:txBody>
      </p:sp>
      <p:sp>
        <p:nvSpPr>
          <p:cNvPr id="1998864" name="AutoShape 16">
            <a:extLst>
              <a:ext uri="{FF2B5EF4-FFF2-40B4-BE49-F238E27FC236}">
                <a16:creationId xmlns:a16="http://schemas.microsoft.com/office/drawing/2014/main" id="{E44329B4-6317-8481-3F17-5AC6966B7F02}"/>
              </a:ext>
            </a:extLst>
          </p:cNvPr>
          <p:cNvSpPr>
            <a:spLocks noChangeArrowheads="1"/>
          </p:cNvSpPr>
          <p:nvPr/>
        </p:nvSpPr>
        <p:spPr bwMode="auto">
          <a:xfrm>
            <a:off x="5056008" y="5126700"/>
            <a:ext cx="1676400" cy="762000"/>
          </a:xfrm>
          <a:prstGeom prst="chevron">
            <a:avLst>
              <a:gd name="adj" fmla="val 55000"/>
            </a:avLst>
          </a:prstGeom>
          <a:solidFill>
            <a:srgbClr val="FF0000"/>
          </a:solidFill>
          <a:ln w="12700">
            <a:solidFill>
              <a:schemeClr val="tx1"/>
            </a:solidFill>
            <a:miter lim="800000"/>
            <a:headEnd/>
            <a:tailEnd/>
          </a:ln>
        </p:spPr>
        <p:txBody>
          <a:bodyPr rIns="0" anchor="ctr" anchorCtr="1"/>
          <a:lstStyle/>
          <a:p>
            <a:pPr algn="r" fontAlgn="base">
              <a:spcBef>
                <a:spcPct val="0"/>
              </a:spcBef>
              <a:spcAft>
                <a:spcPct val="0"/>
              </a:spcAft>
              <a:defRPr/>
            </a:pPr>
            <a:r>
              <a:rPr lang="en-US" sz="1600" i="1">
                <a:solidFill>
                  <a:srgbClr val="FFFFFF"/>
                </a:solidFill>
                <a:latin typeface="Arial" charset="0"/>
                <a:ea typeface="ＭＳ Ｐゴシック" charset="0"/>
              </a:rPr>
              <a:t>A/R</a:t>
            </a:r>
            <a:br>
              <a:rPr lang="en-US" sz="1600" i="1">
                <a:solidFill>
                  <a:srgbClr val="FFFFFF"/>
                </a:solidFill>
                <a:latin typeface="Arial" charset="0"/>
                <a:ea typeface="ＭＳ Ｐゴシック" charset="0"/>
              </a:rPr>
            </a:br>
            <a:r>
              <a:rPr lang="en-US" sz="1600" i="1">
                <a:solidFill>
                  <a:srgbClr val="FFFFFF"/>
                </a:solidFill>
                <a:latin typeface="Arial" charset="0"/>
                <a:ea typeface="ＭＳ Ｐゴシック" charset="0"/>
              </a:rPr>
              <a:t>module</a:t>
            </a:r>
            <a:endParaRPr lang="en-US" sz="1600">
              <a:solidFill>
                <a:srgbClr val="000000"/>
              </a:solidFill>
              <a:latin typeface="Arial" charset="0"/>
              <a:ea typeface="ＭＳ Ｐゴシック" charset="0"/>
            </a:endParaRPr>
          </a:p>
        </p:txBody>
      </p:sp>
      <p:sp>
        <p:nvSpPr>
          <p:cNvPr id="1998865" name="Rectangle 17">
            <a:extLst>
              <a:ext uri="{FF2B5EF4-FFF2-40B4-BE49-F238E27FC236}">
                <a16:creationId xmlns:a16="http://schemas.microsoft.com/office/drawing/2014/main" id="{97358DBE-448C-D2E6-1265-D40A486E3B8A}"/>
              </a:ext>
            </a:extLst>
          </p:cNvPr>
          <p:cNvSpPr>
            <a:spLocks noChangeArrowheads="1"/>
          </p:cNvSpPr>
          <p:nvPr/>
        </p:nvSpPr>
        <p:spPr bwMode="auto">
          <a:xfrm>
            <a:off x="4485308" y="1974850"/>
            <a:ext cx="1006475" cy="793750"/>
          </a:xfrm>
          <a:prstGeom prst="rect">
            <a:avLst/>
          </a:prstGeom>
          <a:solidFill>
            <a:srgbClr val="FFCC00"/>
          </a:solidFill>
          <a:ln w="12700">
            <a:solidFill>
              <a:schemeClr val="tx1"/>
            </a:solidFill>
            <a:miter lim="800000"/>
            <a:headEnd/>
            <a:tailEnd/>
          </a:ln>
        </p:spPr>
        <p:txBody>
          <a:bodyPr rIns="0" anchor="ctr" anchorCtr="1"/>
          <a:lstStyle/>
          <a:p>
            <a:pPr algn="ctr" eaLnBrk="0" fontAlgn="base" hangingPunct="0">
              <a:spcBef>
                <a:spcPct val="0"/>
              </a:spcBef>
              <a:spcAft>
                <a:spcPct val="0"/>
              </a:spcAft>
              <a:defRPr/>
            </a:pPr>
            <a:r>
              <a:rPr lang="en-US" sz="1600" i="1">
                <a:solidFill>
                  <a:srgbClr val="000000"/>
                </a:solidFill>
                <a:latin typeface="Arial" charset="0"/>
                <a:ea typeface="ＭＳ Ｐゴシック" charset="0"/>
              </a:rPr>
              <a:t>Logistics</a:t>
            </a:r>
          </a:p>
          <a:p>
            <a:pPr algn="ctr" eaLnBrk="0" fontAlgn="base" hangingPunct="0">
              <a:spcBef>
                <a:spcPct val="0"/>
              </a:spcBef>
              <a:spcAft>
                <a:spcPct val="0"/>
              </a:spcAft>
              <a:defRPr/>
            </a:pPr>
            <a:r>
              <a:rPr lang="en-US" sz="1600" i="1">
                <a:solidFill>
                  <a:srgbClr val="000000"/>
                </a:solidFill>
                <a:latin typeface="Arial" charset="0"/>
                <a:ea typeface="ＭＳ Ｐゴシック" charset="0"/>
              </a:rPr>
              <a:t>module</a:t>
            </a:r>
          </a:p>
        </p:txBody>
      </p:sp>
      <p:sp>
        <p:nvSpPr>
          <p:cNvPr id="1998866" name="Rectangle 18">
            <a:extLst>
              <a:ext uri="{FF2B5EF4-FFF2-40B4-BE49-F238E27FC236}">
                <a16:creationId xmlns:a16="http://schemas.microsoft.com/office/drawing/2014/main" id="{D54914D7-4E1E-8458-A9A8-5075150652ED}"/>
              </a:ext>
            </a:extLst>
          </p:cNvPr>
          <p:cNvSpPr>
            <a:spLocks noChangeArrowheads="1"/>
          </p:cNvSpPr>
          <p:nvPr/>
        </p:nvSpPr>
        <p:spPr bwMode="auto">
          <a:xfrm>
            <a:off x="1107488" y="1973263"/>
            <a:ext cx="977900" cy="793750"/>
          </a:xfrm>
          <a:prstGeom prst="rect">
            <a:avLst/>
          </a:prstGeom>
          <a:solidFill>
            <a:srgbClr val="0000FF"/>
          </a:solidFill>
          <a:ln w="12700">
            <a:solidFill>
              <a:schemeClr val="tx1"/>
            </a:solidFill>
            <a:miter lim="800000"/>
            <a:headEnd/>
            <a:tailEnd/>
          </a:ln>
        </p:spPr>
        <p:txBody>
          <a:bodyPr rIns="0" anchor="ctr" anchorCtr="1"/>
          <a:lstStyle/>
          <a:p>
            <a:pPr algn="ctr" eaLnBrk="0" fontAlgn="base" hangingPunct="0">
              <a:spcBef>
                <a:spcPct val="0"/>
              </a:spcBef>
              <a:spcAft>
                <a:spcPct val="0"/>
              </a:spcAft>
              <a:defRPr/>
            </a:pPr>
            <a:r>
              <a:rPr lang="en-US" sz="1600" i="1">
                <a:solidFill>
                  <a:srgbClr val="FFFFFF"/>
                </a:solidFill>
                <a:latin typeface="Arial" charset="0"/>
                <a:ea typeface="ＭＳ Ｐゴシック" charset="0"/>
              </a:rPr>
              <a:t>Sales</a:t>
            </a:r>
          </a:p>
          <a:p>
            <a:pPr algn="ctr" eaLnBrk="0" fontAlgn="base" hangingPunct="0">
              <a:spcBef>
                <a:spcPct val="0"/>
              </a:spcBef>
              <a:spcAft>
                <a:spcPct val="0"/>
              </a:spcAft>
              <a:defRPr/>
            </a:pPr>
            <a:r>
              <a:rPr lang="en-US" sz="1600" i="1">
                <a:solidFill>
                  <a:srgbClr val="FFFFFF"/>
                </a:solidFill>
                <a:latin typeface="Arial" charset="0"/>
                <a:ea typeface="ＭＳ Ｐゴシック" charset="0"/>
              </a:rPr>
              <a:t>module</a:t>
            </a:r>
          </a:p>
        </p:txBody>
      </p:sp>
      <p:sp>
        <p:nvSpPr>
          <p:cNvPr id="1998867" name="Rectangle 19">
            <a:extLst>
              <a:ext uri="{FF2B5EF4-FFF2-40B4-BE49-F238E27FC236}">
                <a16:creationId xmlns:a16="http://schemas.microsoft.com/office/drawing/2014/main" id="{BC03C272-B4AF-5392-C345-FA342863FED6}"/>
              </a:ext>
            </a:extLst>
          </p:cNvPr>
          <p:cNvSpPr>
            <a:spLocks noChangeArrowheads="1"/>
          </p:cNvSpPr>
          <p:nvPr/>
        </p:nvSpPr>
        <p:spPr bwMode="auto">
          <a:xfrm>
            <a:off x="2707688" y="1973263"/>
            <a:ext cx="1085850" cy="793750"/>
          </a:xfrm>
          <a:prstGeom prst="rect">
            <a:avLst/>
          </a:prstGeom>
          <a:solidFill>
            <a:srgbClr val="800080"/>
          </a:solidFill>
          <a:ln w="12700">
            <a:solidFill>
              <a:schemeClr val="tx1"/>
            </a:solidFill>
            <a:miter lim="800000"/>
            <a:headEnd/>
            <a:tailEnd/>
          </a:ln>
        </p:spPr>
        <p:txBody>
          <a:bodyPr rIns="0" anchor="ctr" anchorCtr="1"/>
          <a:lstStyle/>
          <a:p>
            <a:pPr fontAlgn="base">
              <a:spcBef>
                <a:spcPct val="0"/>
              </a:spcBef>
              <a:spcAft>
                <a:spcPct val="0"/>
              </a:spcAft>
              <a:defRPr/>
            </a:pPr>
            <a:r>
              <a:rPr lang="en-US" sz="1600" i="1" dirty="0" err="1">
                <a:solidFill>
                  <a:srgbClr val="FFFFFF"/>
                </a:solidFill>
                <a:latin typeface="Arial" charset="0"/>
                <a:ea typeface="ＭＳ Ｐゴシック" charset="0"/>
              </a:rPr>
              <a:t>Manuf</a:t>
            </a:r>
            <a:r>
              <a:rPr lang="uk-UA" altLang="ja-JP" sz="1600" i="1" dirty="0">
                <a:solidFill>
                  <a:srgbClr val="FFFFFF"/>
                </a:solidFill>
                <a:latin typeface="Arial" charset="0"/>
                <a:ea typeface="ＭＳ Ｐゴシック" charset="0"/>
              </a:rPr>
              <a:t>'</a:t>
            </a:r>
            <a:r>
              <a:rPr lang="en-US" sz="1600" i="1" dirty="0">
                <a:solidFill>
                  <a:srgbClr val="FFFFFF"/>
                </a:solidFill>
                <a:latin typeface="Arial" charset="0"/>
                <a:ea typeface="ＭＳ Ｐゴシック" charset="0"/>
              </a:rPr>
              <a:t>g</a:t>
            </a:r>
          </a:p>
          <a:p>
            <a:pPr fontAlgn="base">
              <a:spcBef>
                <a:spcPct val="0"/>
              </a:spcBef>
              <a:spcAft>
                <a:spcPct val="0"/>
              </a:spcAft>
              <a:defRPr/>
            </a:pPr>
            <a:r>
              <a:rPr lang="en-US" sz="1600" i="1" dirty="0">
                <a:solidFill>
                  <a:srgbClr val="FFFFFF"/>
                </a:solidFill>
                <a:latin typeface="Arial" charset="0"/>
                <a:ea typeface="ＭＳ Ｐゴシック" charset="0"/>
              </a:rPr>
              <a:t>module</a:t>
            </a:r>
          </a:p>
        </p:txBody>
      </p:sp>
      <p:sp>
        <p:nvSpPr>
          <p:cNvPr id="1998868" name="Rectangle 20">
            <a:extLst>
              <a:ext uri="{FF2B5EF4-FFF2-40B4-BE49-F238E27FC236}">
                <a16:creationId xmlns:a16="http://schemas.microsoft.com/office/drawing/2014/main" id="{CEEB5B77-C474-9377-5DC0-DC0194D07C4E}"/>
              </a:ext>
            </a:extLst>
          </p:cNvPr>
          <p:cNvSpPr>
            <a:spLocks noChangeArrowheads="1"/>
          </p:cNvSpPr>
          <p:nvPr/>
        </p:nvSpPr>
        <p:spPr bwMode="auto">
          <a:xfrm>
            <a:off x="6114083" y="1973263"/>
            <a:ext cx="1108075" cy="793750"/>
          </a:xfrm>
          <a:prstGeom prst="rect">
            <a:avLst/>
          </a:prstGeom>
          <a:solidFill>
            <a:srgbClr val="FF0000"/>
          </a:solidFill>
          <a:ln w="12700">
            <a:solidFill>
              <a:schemeClr val="tx1"/>
            </a:solidFill>
            <a:miter lim="800000"/>
            <a:headEnd/>
            <a:tailEnd/>
          </a:ln>
        </p:spPr>
        <p:txBody>
          <a:bodyPr rIns="0" anchor="ctr" anchorCtr="1"/>
          <a:lstStyle/>
          <a:p>
            <a:pPr algn="ctr" eaLnBrk="0" fontAlgn="base" hangingPunct="0">
              <a:spcBef>
                <a:spcPct val="0"/>
              </a:spcBef>
              <a:spcAft>
                <a:spcPct val="0"/>
              </a:spcAft>
              <a:defRPr/>
            </a:pPr>
            <a:r>
              <a:rPr lang="en-US" sz="1400" i="1">
                <a:solidFill>
                  <a:srgbClr val="FFFFFF"/>
                </a:solidFill>
                <a:latin typeface="Arial" charset="0"/>
                <a:ea typeface="ＭＳ Ｐゴシック" charset="0"/>
              </a:rPr>
              <a:t>Accounts Receivable</a:t>
            </a:r>
          </a:p>
          <a:p>
            <a:pPr algn="ctr" eaLnBrk="0" fontAlgn="base" hangingPunct="0">
              <a:spcBef>
                <a:spcPct val="0"/>
              </a:spcBef>
              <a:spcAft>
                <a:spcPct val="0"/>
              </a:spcAft>
              <a:defRPr/>
            </a:pPr>
            <a:r>
              <a:rPr lang="en-US" sz="1400" i="1">
                <a:solidFill>
                  <a:srgbClr val="FFFFFF"/>
                </a:solidFill>
                <a:latin typeface="Arial" charset="0"/>
                <a:ea typeface="ＭＳ Ｐゴシック" charset="0"/>
              </a:rPr>
              <a:t>module</a:t>
            </a:r>
          </a:p>
        </p:txBody>
      </p:sp>
      <p:cxnSp>
        <p:nvCxnSpPr>
          <p:cNvPr id="1998869" name="AutoShape 21">
            <a:extLst>
              <a:ext uri="{FF2B5EF4-FFF2-40B4-BE49-F238E27FC236}">
                <a16:creationId xmlns:a16="http://schemas.microsoft.com/office/drawing/2014/main" id="{18151EEC-C14E-0BD6-DACA-364BB903E7A8}"/>
              </a:ext>
            </a:extLst>
          </p:cNvPr>
          <p:cNvCxnSpPr>
            <a:cxnSpLocks noChangeShapeType="1"/>
            <a:stCxn id="1998865" idx="3"/>
            <a:endCxn id="1998868" idx="1"/>
          </p:cNvCxnSpPr>
          <p:nvPr/>
        </p:nvCxnSpPr>
        <p:spPr bwMode="auto">
          <a:xfrm flipV="1">
            <a:off x="5491782" y="2370139"/>
            <a:ext cx="622300" cy="1587"/>
          </a:xfrm>
          <a:prstGeom prst="straightConnector1">
            <a:avLst/>
          </a:prstGeom>
          <a:noFill/>
          <a:ln w="12700">
            <a:solidFill>
              <a:schemeClr val="tx1"/>
            </a:solidFill>
            <a:round/>
            <a:headEnd/>
            <a:tailEnd type="triangle" w="med" len="lg"/>
          </a:ln>
          <a:extLst>
            <a:ext uri="{909E8E84-426E-40dd-AFC4-6F175D3DCCD1}">
              <a14:hiddenFill xmlns="" xmlns:a14="http://schemas.microsoft.com/office/drawing/2010/main">
                <a:noFill/>
              </a14:hiddenFill>
            </a:ext>
          </a:extLst>
        </p:spPr>
      </p:cxnSp>
      <p:cxnSp>
        <p:nvCxnSpPr>
          <p:cNvPr id="1998870" name="AutoShape 22">
            <a:extLst>
              <a:ext uri="{FF2B5EF4-FFF2-40B4-BE49-F238E27FC236}">
                <a16:creationId xmlns:a16="http://schemas.microsoft.com/office/drawing/2014/main" id="{54EF86B3-9C70-68A3-E0B4-5C77BF2128A6}"/>
              </a:ext>
            </a:extLst>
          </p:cNvPr>
          <p:cNvCxnSpPr>
            <a:cxnSpLocks noChangeShapeType="1"/>
            <a:stCxn id="1998867" idx="3"/>
            <a:endCxn id="1998865" idx="1"/>
          </p:cNvCxnSpPr>
          <p:nvPr/>
        </p:nvCxnSpPr>
        <p:spPr bwMode="auto">
          <a:xfrm>
            <a:off x="3793538" y="2370138"/>
            <a:ext cx="691770" cy="1587"/>
          </a:xfrm>
          <a:prstGeom prst="straightConnector1">
            <a:avLst/>
          </a:prstGeom>
          <a:noFill/>
          <a:ln w="12700">
            <a:solidFill>
              <a:schemeClr val="tx1"/>
            </a:solidFill>
            <a:round/>
            <a:headEnd/>
            <a:tailEnd type="triangle" w="med" len="lg"/>
          </a:ln>
          <a:extLst>
            <a:ext uri="{909E8E84-426E-40dd-AFC4-6F175D3DCCD1}">
              <a14:hiddenFill xmlns="" xmlns:a14="http://schemas.microsoft.com/office/drawing/2010/main">
                <a:noFill/>
              </a14:hiddenFill>
            </a:ext>
          </a:extLst>
        </p:spPr>
      </p:cxnSp>
      <p:cxnSp>
        <p:nvCxnSpPr>
          <p:cNvPr id="1998871" name="AutoShape 23">
            <a:extLst>
              <a:ext uri="{FF2B5EF4-FFF2-40B4-BE49-F238E27FC236}">
                <a16:creationId xmlns:a16="http://schemas.microsoft.com/office/drawing/2014/main" id="{0CD98756-78CF-8128-1E9B-809A77D462AB}"/>
              </a:ext>
            </a:extLst>
          </p:cNvPr>
          <p:cNvCxnSpPr>
            <a:cxnSpLocks noChangeShapeType="1"/>
            <a:stCxn id="1998866" idx="3"/>
            <a:endCxn id="1998867" idx="1"/>
          </p:cNvCxnSpPr>
          <p:nvPr/>
        </p:nvCxnSpPr>
        <p:spPr bwMode="auto">
          <a:xfrm>
            <a:off x="2085388" y="2370138"/>
            <a:ext cx="622300" cy="0"/>
          </a:xfrm>
          <a:prstGeom prst="straightConnector1">
            <a:avLst/>
          </a:prstGeom>
          <a:noFill/>
          <a:ln w="12700">
            <a:solidFill>
              <a:schemeClr val="tx1"/>
            </a:solidFill>
            <a:round/>
            <a:headEnd/>
            <a:tailEnd type="triangle" w="med" len="lg"/>
          </a:ln>
          <a:extLst>
            <a:ext uri="{909E8E84-426E-40dd-AFC4-6F175D3DCCD1}">
              <a14:hiddenFill xmlns="" xmlns:a14="http://schemas.microsoft.com/office/drawing/2010/main">
                <a:noFill/>
              </a14:hiddenFill>
            </a:ext>
          </a:extLst>
        </p:spPr>
      </p:cxnSp>
      <p:sp>
        <p:nvSpPr>
          <p:cNvPr id="1998872" name="AutoShape 24">
            <a:extLst>
              <a:ext uri="{FF2B5EF4-FFF2-40B4-BE49-F238E27FC236}">
                <a16:creationId xmlns:a16="http://schemas.microsoft.com/office/drawing/2014/main" id="{24DC3E76-A0A3-A2D5-6B95-3A80604CA273}"/>
              </a:ext>
            </a:extLst>
          </p:cNvPr>
          <p:cNvSpPr>
            <a:spLocks noChangeArrowheads="1"/>
          </p:cNvSpPr>
          <p:nvPr/>
        </p:nvSpPr>
        <p:spPr bwMode="auto">
          <a:xfrm>
            <a:off x="5582269" y="2166939"/>
            <a:ext cx="420688" cy="420687"/>
          </a:xfrm>
          <a:prstGeom prst="irregularSeal1">
            <a:avLst/>
          </a:prstGeom>
          <a:solidFill>
            <a:srgbClr val="FF6600"/>
          </a:solidFill>
          <a:ln w="9525">
            <a:solidFill>
              <a:schemeClr val="tx1"/>
            </a:solidFill>
            <a:miter lim="800000"/>
            <a:headEnd/>
            <a:tailEnd/>
          </a:ln>
        </p:spPr>
        <p:txBody>
          <a:bodyPr wrap="none"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1998873" name="AutoShape 25">
            <a:extLst>
              <a:ext uri="{FF2B5EF4-FFF2-40B4-BE49-F238E27FC236}">
                <a16:creationId xmlns:a16="http://schemas.microsoft.com/office/drawing/2014/main" id="{B51ABA7C-7B62-74AE-1030-7CE5BB5DEF9D}"/>
              </a:ext>
            </a:extLst>
          </p:cNvPr>
          <p:cNvSpPr>
            <a:spLocks noChangeArrowheads="1"/>
          </p:cNvSpPr>
          <p:nvPr/>
        </p:nvSpPr>
        <p:spPr bwMode="auto">
          <a:xfrm>
            <a:off x="3966194" y="2166939"/>
            <a:ext cx="420688" cy="420687"/>
          </a:xfrm>
          <a:prstGeom prst="irregularSeal1">
            <a:avLst/>
          </a:prstGeom>
          <a:solidFill>
            <a:srgbClr val="FF6600"/>
          </a:solidFill>
          <a:ln w="9525">
            <a:solidFill>
              <a:schemeClr val="tx1"/>
            </a:solidFill>
            <a:miter lim="800000"/>
            <a:headEnd/>
            <a:tailEnd/>
          </a:ln>
        </p:spPr>
        <p:txBody>
          <a:bodyPr wrap="none"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1998874" name="AutoShape 26">
            <a:extLst>
              <a:ext uri="{FF2B5EF4-FFF2-40B4-BE49-F238E27FC236}">
                <a16:creationId xmlns:a16="http://schemas.microsoft.com/office/drawing/2014/main" id="{AB65FA12-F6CA-2800-F0D9-784FEB69B153}"/>
              </a:ext>
            </a:extLst>
          </p:cNvPr>
          <p:cNvSpPr>
            <a:spLocks noChangeArrowheads="1"/>
          </p:cNvSpPr>
          <p:nvPr/>
        </p:nvSpPr>
        <p:spPr bwMode="auto">
          <a:xfrm>
            <a:off x="2183813" y="2165350"/>
            <a:ext cx="420688" cy="420688"/>
          </a:xfrm>
          <a:prstGeom prst="irregularSeal1">
            <a:avLst/>
          </a:prstGeom>
          <a:solidFill>
            <a:srgbClr val="FF6600"/>
          </a:solidFill>
          <a:ln w="9525">
            <a:solidFill>
              <a:schemeClr val="tx1"/>
            </a:solidFill>
            <a:miter lim="800000"/>
            <a:headEnd/>
            <a:tailEnd/>
          </a:ln>
        </p:spPr>
        <p:txBody>
          <a:bodyPr wrap="none"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1998875" name="Text Box 27">
            <a:extLst>
              <a:ext uri="{FF2B5EF4-FFF2-40B4-BE49-F238E27FC236}">
                <a16:creationId xmlns:a16="http://schemas.microsoft.com/office/drawing/2014/main" id="{895FC7E9-561A-E942-C46B-10253CD030D4}"/>
              </a:ext>
            </a:extLst>
          </p:cNvPr>
          <p:cNvSpPr txBox="1">
            <a:spLocks noChangeArrowheads="1"/>
          </p:cNvSpPr>
          <p:nvPr/>
        </p:nvSpPr>
        <p:spPr bwMode="auto">
          <a:xfrm>
            <a:off x="1847263" y="3194051"/>
            <a:ext cx="7848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50000"/>
              </a:spcBef>
              <a:spcAft>
                <a:spcPct val="0"/>
              </a:spcAft>
              <a:defRPr/>
            </a:pPr>
            <a:r>
              <a:rPr kumimoji="1" lang="en-US" i="1" dirty="0">
                <a:solidFill>
                  <a:srgbClr val="000000"/>
                </a:solidFill>
              </a:rPr>
              <a:t>Conflicts</a:t>
            </a:r>
            <a:r>
              <a:rPr kumimoji="1" lang="en-US" dirty="0">
                <a:solidFill>
                  <a:srgbClr val="000000"/>
                </a:solidFill>
              </a:rPr>
              <a:t>: timing, coding, terminology, data formats, </a:t>
            </a:r>
            <a:r>
              <a:rPr kumimoji="1" lang="en-US" i="1" dirty="0">
                <a:solidFill>
                  <a:srgbClr val="000000"/>
                </a:solidFill>
              </a:rPr>
              <a:t>performance targets</a:t>
            </a:r>
            <a:r>
              <a:rPr kumimoji="1" lang="en-US" dirty="0">
                <a:solidFill>
                  <a:srgbClr val="000000"/>
                </a:solidFill>
              </a:rPr>
              <a:t>, …</a:t>
            </a:r>
          </a:p>
        </p:txBody>
      </p:sp>
      <p:sp>
        <p:nvSpPr>
          <p:cNvPr id="1998876" name="Line 28">
            <a:extLst>
              <a:ext uri="{FF2B5EF4-FFF2-40B4-BE49-F238E27FC236}">
                <a16:creationId xmlns:a16="http://schemas.microsoft.com/office/drawing/2014/main" id="{2892157D-A253-B19C-6089-C5CC93C583A9}"/>
              </a:ext>
            </a:extLst>
          </p:cNvPr>
          <p:cNvSpPr>
            <a:spLocks noChangeShapeType="1"/>
          </p:cNvSpPr>
          <p:nvPr/>
        </p:nvSpPr>
        <p:spPr bwMode="auto">
          <a:xfrm flipV="1">
            <a:off x="2421938" y="2687638"/>
            <a:ext cx="0" cy="520700"/>
          </a:xfrm>
          <a:prstGeom prst="line">
            <a:avLst/>
          </a:prstGeom>
          <a:noFill/>
          <a:ln w="12700">
            <a:solidFill>
              <a:schemeClr val="tx2"/>
            </a:solidFill>
            <a:round/>
            <a:headEnd/>
            <a:tailEnd type="triangle" w="med" len="lg"/>
          </a:ln>
          <a:extLst>
            <a:ext uri="{909E8E84-426E-40dd-AFC4-6F175D3DCCD1}">
              <a14:hiddenFill xmlns="" xmlns:a14="http://schemas.microsoft.com/office/drawing/2010/main">
                <a:noFill/>
              </a14:hiddenFill>
            </a:ext>
          </a:extLst>
        </p:spPr>
        <p:txBody>
          <a:bodyPr>
            <a:spAutoFit/>
          </a:bodyP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1998877" name="Text Box 29">
            <a:extLst>
              <a:ext uri="{FF2B5EF4-FFF2-40B4-BE49-F238E27FC236}">
                <a16:creationId xmlns:a16="http://schemas.microsoft.com/office/drawing/2014/main" id="{C7B6E465-48A3-6EC3-F3DD-96D1C8B39453}"/>
              </a:ext>
            </a:extLst>
          </p:cNvPr>
          <p:cNvSpPr txBox="1">
            <a:spLocks noChangeArrowheads="1"/>
          </p:cNvSpPr>
          <p:nvPr/>
        </p:nvSpPr>
        <p:spPr bwMode="auto">
          <a:xfrm>
            <a:off x="728483" y="3629687"/>
            <a:ext cx="8710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50000"/>
              </a:spcBef>
              <a:spcAft>
                <a:spcPct val="0"/>
              </a:spcAft>
              <a:defRPr/>
            </a:pPr>
            <a:r>
              <a:rPr kumimoji="1" lang="en-US" sz="2400" i="1" dirty="0">
                <a:solidFill>
                  <a:srgbClr val="000000"/>
                </a:solidFill>
              </a:rPr>
              <a:t>SAP re-implemented in a process-driven configuration – </a:t>
            </a:r>
            <a:endParaRPr kumimoji="1" lang="en-US" sz="2400" dirty="0">
              <a:solidFill>
                <a:srgbClr val="000000"/>
              </a:solidFill>
            </a:endParaRPr>
          </a:p>
        </p:txBody>
      </p:sp>
      <p:sp>
        <p:nvSpPr>
          <p:cNvPr id="1998878" name="Text Box 30">
            <a:extLst>
              <a:ext uri="{FF2B5EF4-FFF2-40B4-BE49-F238E27FC236}">
                <a16:creationId xmlns:a16="http://schemas.microsoft.com/office/drawing/2014/main" id="{23781CB1-DB67-BE06-4FBF-224DB59476E2}"/>
              </a:ext>
            </a:extLst>
          </p:cNvPr>
          <p:cNvSpPr txBox="1">
            <a:spLocks noChangeArrowheads="1"/>
          </p:cNvSpPr>
          <p:nvPr/>
        </p:nvSpPr>
        <p:spPr bwMode="auto">
          <a:xfrm>
            <a:off x="885237" y="738848"/>
            <a:ext cx="104799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50000"/>
              </a:spcBef>
              <a:spcAft>
                <a:spcPct val="0"/>
              </a:spcAft>
              <a:defRPr/>
            </a:pPr>
            <a:r>
              <a:rPr kumimoji="1" lang="en-US" sz="2400" i="1" dirty="0">
                <a:solidFill>
                  <a:srgbClr val="000000"/>
                </a:solidFill>
              </a:rPr>
              <a:t>"Process-oriented" implementation began without clarity on </a:t>
            </a:r>
            <a:r>
              <a:rPr kumimoji="1" lang="ja-JP" altLang="en-US" sz="2400" i="1">
                <a:solidFill>
                  <a:srgbClr val="000000"/>
                </a:solidFill>
              </a:rPr>
              <a:t>“</a:t>
            </a:r>
            <a:r>
              <a:rPr kumimoji="1" lang="en-US" sz="2400" i="1" dirty="0">
                <a:solidFill>
                  <a:srgbClr val="000000"/>
                </a:solidFill>
              </a:rPr>
              <a:t>process</a:t>
            </a:r>
            <a:r>
              <a:rPr kumimoji="1" lang="ja-JP" altLang="en-US" sz="2400" i="1">
                <a:solidFill>
                  <a:srgbClr val="000000"/>
                </a:solidFill>
              </a:rPr>
              <a:t>”</a:t>
            </a:r>
            <a:r>
              <a:rPr kumimoji="1" lang="en-US" altLang="ja-JP" sz="2400" i="1" dirty="0">
                <a:solidFill>
                  <a:srgbClr val="000000"/>
                </a:solidFill>
              </a:rPr>
              <a:t> – </a:t>
            </a:r>
            <a:endParaRPr kumimoji="1" lang="en-US" sz="2400" dirty="0">
              <a:solidFill>
                <a:srgbClr val="000000"/>
              </a:solidFill>
            </a:endParaRPr>
          </a:p>
        </p:txBody>
      </p:sp>
      <p:sp>
        <p:nvSpPr>
          <p:cNvPr id="48" name="Rectangle 47">
            <a:extLst>
              <a:ext uri="{FF2B5EF4-FFF2-40B4-BE49-F238E27FC236}">
                <a16:creationId xmlns:a16="http://schemas.microsoft.com/office/drawing/2014/main" id="{D1073E43-8895-8F2F-2573-7A49E37B9D50}"/>
              </a:ext>
            </a:extLst>
          </p:cNvPr>
          <p:cNvSpPr/>
          <p:nvPr/>
        </p:nvSpPr>
        <p:spPr>
          <a:xfrm>
            <a:off x="4698822" y="6371077"/>
            <a:ext cx="6666334" cy="387798"/>
          </a:xfrm>
          <a:prstGeom prst="rect">
            <a:avLst/>
          </a:prstGeom>
          <a:solidFill>
            <a:srgbClr val="FFFF00"/>
          </a:solidFill>
        </p:spPr>
        <p:txBody>
          <a:bodyPr wrap="square">
            <a:spAutoFit/>
          </a:bodyPr>
          <a:lstStyle/>
          <a:p>
            <a:pPr eaLnBrk="0" fontAlgn="base" hangingPunct="0">
              <a:lnSpc>
                <a:spcPct val="80000"/>
              </a:lnSpc>
              <a:spcBef>
                <a:spcPct val="32000"/>
              </a:spcBef>
              <a:spcAft>
                <a:spcPct val="0"/>
              </a:spcAft>
              <a:buClr>
                <a:srgbClr val="000000"/>
              </a:buClr>
              <a:defRPr/>
            </a:pPr>
            <a:r>
              <a:rPr lang="en-US" sz="2400" i="1" dirty="0">
                <a:solidFill>
                  <a:srgbClr val="000000"/>
                </a:solidFill>
                <a:latin typeface="Arial" charset="0"/>
                <a:ea typeface="ＭＳ Ｐゴシック" charset="0"/>
                <a:cs typeface="ＭＳ Ｐゴシック" charset="0"/>
              </a:rPr>
              <a:t>Same software, radically different outcomes</a:t>
            </a:r>
          </a:p>
        </p:txBody>
      </p:sp>
      <p:grpSp>
        <p:nvGrpSpPr>
          <p:cNvPr id="6" name="Group 5">
            <a:extLst>
              <a:ext uri="{FF2B5EF4-FFF2-40B4-BE49-F238E27FC236}">
                <a16:creationId xmlns:a16="http://schemas.microsoft.com/office/drawing/2014/main" id="{DF710BDF-CFD6-032A-50FF-83BF8CFED7A1}"/>
              </a:ext>
            </a:extLst>
          </p:cNvPr>
          <p:cNvGrpSpPr/>
          <p:nvPr/>
        </p:nvGrpSpPr>
        <p:grpSpPr>
          <a:xfrm>
            <a:off x="8344041" y="1290386"/>
            <a:ext cx="2458340" cy="1786190"/>
            <a:chOff x="8344041" y="1290386"/>
            <a:chExt cx="2458340" cy="1786190"/>
          </a:xfrm>
        </p:grpSpPr>
        <p:pic>
          <p:nvPicPr>
            <p:cNvPr id="1026" name="Picture 2" descr="Gauges and Levels Gauges showing level from poor to good or high to low with space for your copy or other information. EPS 10 file. Transparency effects used on highlight elements. Layered stock vector">
              <a:extLst>
                <a:ext uri="{FF2B5EF4-FFF2-40B4-BE49-F238E27FC236}">
                  <a16:creationId xmlns:a16="http://schemas.microsoft.com/office/drawing/2014/main" id="{318D8B9C-75C2-B401-3447-DAA27350541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344041" y="1290386"/>
              <a:ext cx="2458340" cy="1556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1258C9-3C20-CB78-8103-3330C4488BFA}"/>
                </a:ext>
              </a:extLst>
            </p:cNvPr>
            <p:cNvSpPr txBox="1"/>
            <p:nvPr/>
          </p:nvSpPr>
          <p:spPr>
            <a:xfrm>
              <a:off x="8593278" y="2707244"/>
              <a:ext cx="2042615" cy="369332"/>
            </a:xfrm>
            <a:prstGeom prst="rect">
              <a:avLst/>
            </a:prstGeom>
            <a:noFill/>
          </p:spPr>
          <p:txBody>
            <a:bodyPr wrap="square">
              <a:spAutoFit/>
            </a:bodyPr>
            <a:lstStyle/>
            <a:p>
              <a:r>
                <a:rPr kumimoji="1" lang="en-US" dirty="0">
                  <a:solidFill>
                    <a:srgbClr val="000000"/>
                  </a:solidFill>
                  <a:latin typeface="Arial" panose="020B0604020202020204" pitchFamily="34" charset="0"/>
                  <a:cs typeface="Arial" panose="020B0604020202020204" pitchFamily="34" charset="0"/>
                </a:rPr>
                <a:t>Poor performance</a:t>
              </a:r>
              <a:endParaRPr lang="en-GB"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CCC887EE-23E2-0C5A-7380-561579DF7188}"/>
              </a:ext>
            </a:extLst>
          </p:cNvPr>
          <p:cNvGrpSpPr/>
          <p:nvPr/>
        </p:nvGrpSpPr>
        <p:grpSpPr>
          <a:xfrm>
            <a:off x="8241619" y="4560670"/>
            <a:ext cx="2644929" cy="1670929"/>
            <a:chOff x="8241619" y="4560670"/>
            <a:chExt cx="2644929" cy="1670929"/>
          </a:xfrm>
        </p:grpSpPr>
        <p:pic>
          <p:nvPicPr>
            <p:cNvPr id="2" name="Picture 2" descr="Gauges and Levels Gauges showing level from poor to good or high to low with space for your copy or other information. EPS 10 file. Transparency effects used on highlight elements. Layered stock vector">
              <a:extLst>
                <a:ext uri="{FF2B5EF4-FFF2-40B4-BE49-F238E27FC236}">
                  <a16:creationId xmlns:a16="http://schemas.microsoft.com/office/drawing/2014/main" id="{FB3FB804-A1F3-19FC-9E0E-8B43ADDF6D0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8241619" y="4560670"/>
              <a:ext cx="2644929" cy="14400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8EFFFC-DED3-DC5F-3C63-9514D6078032}"/>
                </a:ext>
              </a:extLst>
            </p:cNvPr>
            <p:cNvSpPr txBox="1"/>
            <p:nvPr/>
          </p:nvSpPr>
          <p:spPr>
            <a:xfrm>
              <a:off x="8480517" y="5862267"/>
              <a:ext cx="2185387" cy="369332"/>
            </a:xfrm>
            <a:prstGeom prst="rect">
              <a:avLst/>
            </a:prstGeom>
            <a:noFill/>
          </p:spPr>
          <p:txBody>
            <a:bodyPr wrap="square">
              <a:spAutoFit/>
            </a:bodyPr>
            <a:lstStyle/>
            <a:p>
              <a:r>
                <a:rPr kumimoji="1" lang="en-US" dirty="0">
                  <a:solidFill>
                    <a:srgbClr val="000000"/>
                  </a:solidFill>
                  <a:latin typeface="Arial" panose="020B0604020202020204" pitchFamily="34" charset="0"/>
                  <a:cs typeface="Arial" panose="020B0604020202020204" pitchFamily="34" charset="0"/>
                </a:rPr>
                <a:t>Great performance</a:t>
              </a:r>
              <a:endParaRPr lang="en-GB"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6195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88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88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88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988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9886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988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988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988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9886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988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988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9886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988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988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988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988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988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9887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9885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99886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99886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9886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99886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99885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dissolve">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dissolve">
                                      <p:cBhvr>
                                        <p:cTn id="8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8856" grpId="0" animBg="1"/>
      <p:bldP spid="1998857" grpId="0" animBg="1"/>
      <p:bldP spid="1998858" grpId="0" animBg="1"/>
      <p:bldP spid="1998859" grpId="0" animBg="1"/>
      <p:bldP spid="1998860" grpId="0" animBg="1"/>
      <p:bldP spid="1998861" grpId="0" animBg="1"/>
      <p:bldP spid="1998862" grpId="0" animBg="1"/>
      <p:bldP spid="1998863" grpId="0" animBg="1"/>
      <p:bldP spid="1998864" grpId="0" animBg="1"/>
      <p:bldP spid="1998865" grpId="0" animBg="1"/>
      <p:bldP spid="1998866" grpId="0" animBg="1"/>
      <p:bldP spid="1998867" grpId="0" animBg="1"/>
      <p:bldP spid="1998868" grpId="0" animBg="1"/>
      <p:bldP spid="1998872" grpId="0" animBg="1"/>
      <p:bldP spid="1998873" grpId="0" animBg="1"/>
      <p:bldP spid="1998874" grpId="0" animBg="1"/>
      <p:bldP spid="1998875" grpId="0"/>
      <p:bldP spid="1998876" grpId="0" animBg="1"/>
      <p:bldP spid="1998877" grpId="0"/>
      <p:bldP spid="1998878" grpId="0"/>
      <p:bldP spid="48"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Final thoughts </a:t>
            </a:r>
            <a:r>
              <a:rPr lang="en-US" dirty="0">
                <a:solidFill>
                  <a:srgbClr val="000000"/>
                </a:solidFill>
                <a:ea typeface="Times New Roman"/>
                <a:cs typeface="Arial"/>
              </a:rPr>
              <a:t>from session retrospective</a:t>
            </a:r>
            <a:endParaRPr lang="en-US" dirty="0"/>
          </a:p>
        </p:txBody>
      </p:sp>
      <p:sp>
        <p:nvSpPr>
          <p:cNvPr id="3" name="Rectangle 2"/>
          <p:cNvSpPr/>
          <p:nvPr/>
        </p:nvSpPr>
        <p:spPr>
          <a:xfrm>
            <a:off x="924887" y="848101"/>
            <a:ext cx="8644262" cy="5161798"/>
          </a:xfrm>
          <a:prstGeom prst="rect">
            <a:avLst/>
          </a:prstGeom>
        </p:spPr>
        <p:txBody>
          <a:bodyPr wrap="square">
            <a:spAutoFit/>
          </a:bodyPr>
          <a:lstStyle/>
          <a:p>
            <a:pPr marL="457200" indent="-457200" eaLnBrk="0" hangingPunct="0">
              <a:lnSpc>
                <a:spcPct val="115000"/>
              </a:lnSpc>
              <a:buClr>
                <a:srgbClr val="000000"/>
              </a:buClr>
              <a:buFont typeface="Arial" panose="020B0604020202020204" pitchFamily="34" charset="0"/>
              <a:buChar char="•"/>
              <a:tabLst>
                <a:tab pos="228600" algn="l"/>
              </a:tabLst>
            </a:pPr>
            <a:r>
              <a:rPr lang="en-US" sz="2400" dirty="0">
                <a:solidFill>
                  <a:srgbClr val="000000"/>
                </a:solidFill>
                <a:latin typeface="Arial"/>
                <a:ea typeface="Times New Roman"/>
                <a:cs typeface="Arial"/>
              </a:rPr>
              <a:t>The </a:t>
            </a:r>
            <a:r>
              <a:rPr lang="en-CA" sz="2400" dirty="0">
                <a:solidFill>
                  <a:srgbClr val="000000"/>
                </a:solidFill>
                <a:latin typeface="Arial"/>
                <a:ea typeface="Times New Roman"/>
                <a:cs typeface="Arial"/>
              </a:rPr>
              <a:t>steps we went through and starting at the high level “opened up minds.”</a:t>
            </a:r>
          </a:p>
          <a:p>
            <a:pPr marL="457200" indent="-457200" eaLnBrk="0" hangingPunct="0">
              <a:lnSpc>
                <a:spcPct val="115000"/>
              </a:lnSpc>
              <a:buClr>
                <a:srgbClr val="000000"/>
              </a:buClr>
              <a:buFont typeface="Arial" panose="020B0604020202020204" pitchFamily="34" charset="0"/>
              <a:buChar char="•"/>
              <a:tabLst>
                <a:tab pos="228600" algn="l"/>
              </a:tabLst>
            </a:pPr>
            <a:r>
              <a:rPr lang="en-CA" sz="2400" dirty="0">
                <a:solidFill>
                  <a:srgbClr val="000000"/>
                </a:solidFill>
                <a:latin typeface="Arial"/>
                <a:ea typeface="Times New Roman"/>
                <a:cs typeface="Arial"/>
              </a:rPr>
              <a:t>Use of visible flipcharts helped, and could be </a:t>
            </a:r>
            <a:br>
              <a:rPr lang="en-CA" sz="2400" dirty="0">
                <a:solidFill>
                  <a:srgbClr val="000000"/>
                </a:solidFill>
                <a:latin typeface="Arial"/>
                <a:ea typeface="Times New Roman"/>
                <a:cs typeface="Arial"/>
              </a:rPr>
            </a:br>
            <a:r>
              <a:rPr lang="en-CA" sz="2400" dirty="0">
                <a:solidFill>
                  <a:srgbClr val="000000"/>
                </a:solidFill>
                <a:latin typeface="Arial"/>
                <a:ea typeface="Times New Roman"/>
                <a:cs typeface="Arial"/>
              </a:rPr>
              <a:t>helpful / interesting to other staff.</a:t>
            </a:r>
          </a:p>
          <a:p>
            <a:pPr marL="457200" indent="-457200" eaLnBrk="0" hangingPunct="0">
              <a:lnSpc>
                <a:spcPct val="115000"/>
              </a:lnSpc>
              <a:buClr>
                <a:srgbClr val="000000"/>
              </a:buClr>
              <a:buFont typeface="Arial" panose="020B0604020202020204" pitchFamily="34" charset="0"/>
              <a:buChar char="•"/>
              <a:tabLst>
                <a:tab pos="228600" algn="l"/>
              </a:tabLst>
            </a:pPr>
            <a:r>
              <a:rPr lang="en-CA" sz="2400" dirty="0">
                <a:solidFill>
                  <a:srgbClr val="000000"/>
                </a:solidFill>
                <a:latin typeface="Arial"/>
                <a:ea typeface="Times New Roman"/>
                <a:cs typeface="Arial"/>
              </a:rPr>
              <a:t>Pulling back to the high level (Scope Model) enabled us to make the progress we did.</a:t>
            </a:r>
          </a:p>
          <a:p>
            <a:pPr marL="457200" indent="-457200" eaLnBrk="0" hangingPunct="0">
              <a:lnSpc>
                <a:spcPct val="115000"/>
              </a:lnSpc>
              <a:buClr>
                <a:srgbClr val="000000"/>
              </a:buClr>
              <a:buFont typeface="Arial" panose="020B0604020202020204" pitchFamily="34" charset="0"/>
              <a:buChar char="•"/>
              <a:tabLst>
                <a:tab pos="228600" algn="l"/>
              </a:tabLst>
            </a:pPr>
            <a:r>
              <a:rPr lang="en-CA" sz="2400" dirty="0">
                <a:solidFill>
                  <a:srgbClr val="000000"/>
                </a:solidFill>
                <a:latin typeface="Arial"/>
                <a:ea typeface="Times New Roman"/>
                <a:cs typeface="Arial"/>
              </a:rPr>
              <a:t>Having enabler assessments (e.g., Policy) addressed and visible enabled us to “let it go” and lay out new workflow.</a:t>
            </a:r>
          </a:p>
          <a:p>
            <a:pPr marL="457200" indent="-457200" eaLnBrk="0" hangingPunct="0">
              <a:lnSpc>
                <a:spcPct val="115000"/>
              </a:lnSpc>
              <a:buClr>
                <a:srgbClr val="000000"/>
              </a:buClr>
              <a:buFont typeface="Arial" panose="020B0604020202020204" pitchFamily="34" charset="0"/>
              <a:buChar char="•"/>
              <a:tabLst>
                <a:tab pos="228600" algn="l"/>
              </a:tabLst>
            </a:pPr>
            <a:r>
              <a:rPr lang="en-CA" sz="2400" dirty="0">
                <a:solidFill>
                  <a:srgbClr val="000000"/>
                </a:solidFill>
                <a:latin typeface="Arial"/>
                <a:ea typeface="Times New Roman"/>
                <a:cs typeface="Arial"/>
              </a:rPr>
              <a:t>Without the high level, it</a:t>
            </a:r>
            <a:r>
              <a:rPr lang="uk-UA" sz="2400" dirty="0">
                <a:solidFill>
                  <a:srgbClr val="000000"/>
                </a:solidFill>
                <a:latin typeface="Arial"/>
                <a:ea typeface="Times New Roman"/>
                <a:cs typeface="Arial"/>
              </a:rPr>
              <a:t>'</a:t>
            </a:r>
            <a:r>
              <a:rPr lang="en-CA" sz="2400" dirty="0">
                <a:solidFill>
                  <a:srgbClr val="000000"/>
                </a:solidFill>
                <a:latin typeface="Arial"/>
                <a:ea typeface="Times New Roman"/>
                <a:cs typeface="Arial"/>
              </a:rPr>
              <a:t>s easy to get into the weeds.</a:t>
            </a:r>
          </a:p>
          <a:p>
            <a:pPr marL="457200" indent="-457200" eaLnBrk="0" hangingPunct="0">
              <a:lnSpc>
                <a:spcPct val="115000"/>
              </a:lnSpc>
              <a:buClr>
                <a:srgbClr val="000000"/>
              </a:buClr>
              <a:buFont typeface="Arial" panose="020B0604020202020204" pitchFamily="34" charset="0"/>
              <a:buChar char="•"/>
              <a:tabLst>
                <a:tab pos="228600" algn="l"/>
              </a:tabLst>
            </a:pPr>
            <a:r>
              <a:rPr lang="en-CA" sz="2400" dirty="0">
                <a:solidFill>
                  <a:srgbClr val="000000"/>
                </a:solidFill>
                <a:latin typeface="Arial"/>
                <a:ea typeface="Times New Roman"/>
                <a:cs typeface="Arial"/>
              </a:rPr>
              <a:t>Specifically addressing the perspective of each stakeholder was beneficial because it changed our thinking.</a:t>
            </a:r>
          </a:p>
          <a:p>
            <a:pPr marL="457200" indent="-457200" eaLnBrk="0" hangingPunct="0">
              <a:lnSpc>
                <a:spcPct val="115000"/>
              </a:lnSpc>
              <a:buClr>
                <a:srgbClr val="000000"/>
              </a:buClr>
              <a:buFont typeface="Arial" panose="020B0604020202020204" pitchFamily="34" charset="0"/>
              <a:buChar char="•"/>
              <a:tabLst>
                <a:tab pos="228600" algn="l"/>
              </a:tabLst>
            </a:pPr>
            <a:r>
              <a:rPr lang="en-CA" sz="2400" dirty="0">
                <a:solidFill>
                  <a:srgbClr val="000000"/>
                </a:solidFill>
                <a:latin typeface="Arial"/>
                <a:ea typeface="Times New Roman"/>
                <a:cs typeface="Arial"/>
              </a:rPr>
              <a:t>Helpful to have a facilitator – “ignorance is golden.”</a:t>
            </a:r>
            <a:endParaRPr lang="en-CA" sz="2400" dirty="0">
              <a:solidFill>
                <a:srgbClr val="000000"/>
              </a:solidFill>
              <a:latin typeface="Calibri"/>
              <a:ea typeface="Calibri"/>
              <a:cs typeface="Times New Roman"/>
            </a:endParaRPr>
          </a:p>
        </p:txBody>
      </p:sp>
      <p:grpSp>
        <p:nvGrpSpPr>
          <p:cNvPr id="7" name="Group 6">
            <a:extLst>
              <a:ext uri="{FF2B5EF4-FFF2-40B4-BE49-F238E27FC236}">
                <a16:creationId xmlns:a16="http://schemas.microsoft.com/office/drawing/2014/main" id="{EE957F55-4AD7-9D4D-ADF4-E4C081722F54}"/>
              </a:ext>
            </a:extLst>
          </p:cNvPr>
          <p:cNvGrpSpPr/>
          <p:nvPr/>
        </p:nvGrpSpPr>
        <p:grpSpPr>
          <a:xfrm>
            <a:off x="750681" y="916788"/>
            <a:ext cx="8818468" cy="3755104"/>
            <a:chOff x="924887" y="916788"/>
            <a:chExt cx="8818468" cy="3755104"/>
          </a:xfrm>
        </p:grpSpPr>
        <p:sp>
          <p:nvSpPr>
            <p:cNvPr id="4" name="Rounded Rectangle 3">
              <a:extLst>
                <a:ext uri="{FF2B5EF4-FFF2-40B4-BE49-F238E27FC236}">
                  <a16:creationId xmlns:a16="http://schemas.microsoft.com/office/drawing/2014/main" id="{5E6A4884-D518-EF48-BF4B-C4F70EBE8269}"/>
                </a:ext>
              </a:extLst>
            </p:cNvPr>
            <p:cNvSpPr/>
            <p:nvPr/>
          </p:nvSpPr>
          <p:spPr bwMode="auto">
            <a:xfrm>
              <a:off x="924887" y="916788"/>
              <a:ext cx="8818468" cy="773699"/>
            </a:xfrm>
            <a:prstGeom prst="roundRect">
              <a:avLst>
                <a:gd name="adj" fmla="val 7261"/>
              </a:avLst>
            </a:prstGeom>
            <a:noFill/>
            <a:ln w="31750" cap="flat" cmpd="sng" algn="ctr">
              <a:solidFill>
                <a:srgbClr val="FF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sp>
          <p:nvSpPr>
            <p:cNvPr id="5" name="Rounded Rectangle 4">
              <a:extLst>
                <a:ext uri="{FF2B5EF4-FFF2-40B4-BE49-F238E27FC236}">
                  <a16:creationId xmlns:a16="http://schemas.microsoft.com/office/drawing/2014/main" id="{E645D38A-5AB0-144F-95CC-E809B7924387}"/>
                </a:ext>
              </a:extLst>
            </p:cNvPr>
            <p:cNvSpPr/>
            <p:nvPr/>
          </p:nvSpPr>
          <p:spPr bwMode="auto">
            <a:xfrm>
              <a:off x="924887" y="2614960"/>
              <a:ext cx="8818468" cy="773699"/>
            </a:xfrm>
            <a:prstGeom prst="roundRect">
              <a:avLst>
                <a:gd name="adj" fmla="val 7261"/>
              </a:avLst>
            </a:prstGeom>
            <a:noFill/>
            <a:ln w="31750" cap="flat" cmpd="sng" algn="ctr">
              <a:solidFill>
                <a:srgbClr val="FF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sp>
          <p:nvSpPr>
            <p:cNvPr id="6" name="Rounded Rectangle 5">
              <a:extLst>
                <a:ext uri="{FF2B5EF4-FFF2-40B4-BE49-F238E27FC236}">
                  <a16:creationId xmlns:a16="http://schemas.microsoft.com/office/drawing/2014/main" id="{8248EFD8-512C-C244-B3CD-F1EA310A1734}"/>
                </a:ext>
              </a:extLst>
            </p:cNvPr>
            <p:cNvSpPr/>
            <p:nvPr/>
          </p:nvSpPr>
          <p:spPr bwMode="auto">
            <a:xfrm>
              <a:off x="924887" y="4267027"/>
              <a:ext cx="8818468" cy="404865"/>
            </a:xfrm>
            <a:prstGeom prst="roundRect">
              <a:avLst>
                <a:gd name="adj" fmla="val 7261"/>
              </a:avLst>
            </a:prstGeom>
            <a:noFill/>
            <a:ln w="31750" cap="flat" cmpd="sng" algn="ctr">
              <a:solidFill>
                <a:srgbClr val="FF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grpSp>
      <p:grpSp>
        <p:nvGrpSpPr>
          <p:cNvPr id="8" name="Group 7">
            <a:extLst>
              <a:ext uri="{FF2B5EF4-FFF2-40B4-BE49-F238E27FC236}">
                <a16:creationId xmlns:a16="http://schemas.microsoft.com/office/drawing/2014/main" id="{AF70AED8-4AB2-F549-9B6A-4DD06BA3A7F1}"/>
              </a:ext>
            </a:extLst>
          </p:cNvPr>
          <p:cNvGrpSpPr/>
          <p:nvPr/>
        </p:nvGrpSpPr>
        <p:grpSpPr>
          <a:xfrm>
            <a:off x="878783" y="3435956"/>
            <a:ext cx="8818468" cy="2060670"/>
            <a:chOff x="924887" y="916788"/>
            <a:chExt cx="8818468" cy="2060670"/>
          </a:xfrm>
        </p:grpSpPr>
        <p:sp>
          <p:nvSpPr>
            <p:cNvPr id="9" name="Rounded Rectangle 8">
              <a:extLst>
                <a:ext uri="{FF2B5EF4-FFF2-40B4-BE49-F238E27FC236}">
                  <a16:creationId xmlns:a16="http://schemas.microsoft.com/office/drawing/2014/main" id="{CD06A775-26A0-6B41-BC10-7EC37BD782CF}"/>
                </a:ext>
              </a:extLst>
            </p:cNvPr>
            <p:cNvSpPr/>
            <p:nvPr/>
          </p:nvSpPr>
          <p:spPr bwMode="auto">
            <a:xfrm>
              <a:off x="924887" y="916788"/>
              <a:ext cx="8818468" cy="773699"/>
            </a:xfrm>
            <a:prstGeom prst="roundRect">
              <a:avLst>
                <a:gd name="adj" fmla="val 7261"/>
              </a:avLst>
            </a:prstGeom>
            <a:noFill/>
            <a:ln w="31750" cap="flat" cmpd="sng" algn="ctr">
              <a:solidFill>
                <a:srgbClr val="00B05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sp>
          <p:nvSpPr>
            <p:cNvPr id="10" name="Rounded Rectangle 9">
              <a:extLst>
                <a:ext uri="{FF2B5EF4-FFF2-40B4-BE49-F238E27FC236}">
                  <a16:creationId xmlns:a16="http://schemas.microsoft.com/office/drawing/2014/main" id="{A26BF147-8D84-D24A-B890-288F06BE8CDD}"/>
                </a:ext>
              </a:extLst>
            </p:cNvPr>
            <p:cNvSpPr/>
            <p:nvPr/>
          </p:nvSpPr>
          <p:spPr bwMode="auto">
            <a:xfrm>
              <a:off x="924887" y="2203759"/>
              <a:ext cx="8818468" cy="773699"/>
            </a:xfrm>
            <a:prstGeom prst="roundRect">
              <a:avLst>
                <a:gd name="adj" fmla="val 7261"/>
              </a:avLst>
            </a:prstGeom>
            <a:noFill/>
            <a:ln w="31750" cap="flat" cmpd="sng" algn="ctr">
              <a:solidFill>
                <a:srgbClr val="00B05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grpSp>
      <p:grpSp>
        <p:nvGrpSpPr>
          <p:cNvPr id="12" name="Group 11">
            <a:extLst>
              <a:ext uri="{FF2B5EF4-FFF2-40B4-BE49-F238E27FC236}">
                <a16:creationId xmlns:a16="http://schemas.microsoft.com/office/drawing/2014/main" id="{DC3F6337-AD46-DA4B-A098-2A601C20425E}"/>
              </a:ext>
            </a:extLst>
          </p:cNvPr>
          <p:cNvGrpSpPr/>
          <p:nvPr/>
        </p:nvGrpSpPr>
        <p:grpSpPr>
          <a:xfrm>
            <a:off x="942834" y="1767173"/>
            <a:ext cx="8818468" cy="4174040"/>
            <a:chOff x="924887" y="916788"/>
            <a:chExt cx="8818468" cy="4174040"/>
          </a:xfrm>
        </p:grpSpPr>
        <p:sp>
          <p:nvSpPr>
            <p:cNvPr id="13" name="Rounded Rectangle 12">
              <a:extLst>
                <a:ext uri="{FF2B5EF4-FFF2-40B4-BE49-F238E27FC236}">
                  <a16:creationId xmlns:a16="http://schemas.microsoft.com/office/drawing/2014/main" id="{473D6862-870A-6E40-ACCA-8B83DB4E7ABF}"/>
                </a:ext>
              </a:extLst>
            </p:cNvPr>
            <p:cNvSpPr/>
            <p:nvPr/>
          </p:nvSpPr>
          <p:spPr bwMode="auto">
            <a:xfrm>
              <a:off x="924887" y="916788"/>
              <a:ext cx="8818468" cy="773699"/>
            </a:xfrm>
            <a:prstGeom prst="roundRect">
              <a:avLst>
                <a:gd name="adj" fmla="val 7261"/>
              </a:avLst>
            </a:prstGeom>
            <a:noFill/>
            <a:ln w="31750" cap="flat" cmpd="sng" algn="ctr">
              <a:solidFill>
                <a:srgbClr val="FFC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sp>
          <p:nvSpPr>
            <p:cNvPr id="14" name="Rounded Rectangle 13">
              <a:extLst>
                <a:ext uri="{FF2B5EF4-FFF2-40B4-BE49-F238E27FC236}">
                  <a16:creationId xmlns:a16="http://schemas.microsoft.com/office/drawing/2014/main" id="{F8BAEE93-B268-3F4F-8384-A4AE7A870D27}"/>
                </a:ext>
              </a:extLst>
            </p:cNvPr>
            <p:cNvSpPr/>
            <p:nvPr/>
          </p:nvSpPr>
          <p:spPr bwMode="auto">
            <a:xfrm>
              <a:off x="924887" y="4703978"/>
              <a:ext cx="8818468" cy="386850"/>
            </a:xfrm>
            <a:prstGeom prst="roundRect">
              <a:avLst>
                <a:gd name="adj" fmla="val 7261"/>
              </a:avLst>
            </a:prstGeom>
            <a:noFill/>
            <a:ln w="31750" cap="flat" cmpd="sng" algn="ctr">
              <a:solidFill>
                <a:srgbClr val="FFC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noAutofit/>
            </a:bodyPr>
            <a:lstStyle/>
            <a:p>
              <a:pPr marL="742950" indent="-742950" defTabSz="873125" eaLnBrk="0" hangingPunct="0">
                <a:buClr>
                  <a:srgbClr val="000000"/>
                </a:buClr>
              </a:pPr>
              <a:endParaRPr lang="en-US" sz="1200" dirty="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3115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8E59-CFCA-1C42-B7A4-CB8CA1A57A77}"/>
              </a:ext>
            </a:extLst>
          </p:cNvPr>
          <p:cNvSpPr>
            <a:spLocks noGrp="1"/>
          </p:cNvSpPr>
          <p:nvPr>
            <p:ph type="title"/>
          </p:nvPr>
        </p:nvSpPr>
        <p:spPr/>
        <p:txBody>
          <a:bodyPr/>
          <a:lstStyle/>
          <a:p>
            <a:r>
              <a:rPr lang="en-US" dirty="0"/>
              <a:t>Every phase contributes to the goal – don't skip any!</a:t>
            </a:r>
          </a:p>
        </p:txBody>
      </p:sp>
      <p:grpSp>
        <p:nvGrpSpPr>
          <p:cNvPr id="14" name="Group 13">
            <a:extLst>
              <a:ext uri="{FF2B5EF4-FFF2-40B4-BE49-F238E27FC236}">
                <a16:creationId xmlns:a16="http://schemas.microsoft.com/office/drawing/2014/main" id="{EECB73EB-9B55-AF45-A426-1838E538E23E}"/>
              </a:ext>
            </a:extLst>
          </p:cNvPr>
          <p:cNvGrpSpPr/>
          <p:nvPr/>
        </p:nvGrpSpPr>
        <p:grpSpPr>
          <a:xfrm>
            <a:off x="2717699" y="3032433"/>
            <a:ext cx="1970836" cy="2548768"/>
            <a:chOff x="2656925" y="2787445"/>
            <a:chExt cx="1970836" cy="2548768"/>
          </a:xfrm>
        </p:grpSpPr>
        <p:sp>
          <p:nvSpPr>
            <p:cNvPr id="19" name="AutoShape 12">
              <a:extLst>
                <a:ext uri="{FF2B5EF4-FFF2-40B4-BE49-F238E27FC236}">
                  <a16:creationId xmlns:a16="http://schemas.microsoft.com/office/drawing/2014/main" id="{8B02F980-2B71-8F4A-A871-84C7D9585FB5}"/>
                </a:ext>
              </a:extLst>
            </p:cNvPr>
            <p:cNvSpPr>
              <a:spLocks noChangeArrowheads="1"/>
            </p:cNvSpPr>
            <p:nvPr/>
          </p:nvSpPr>
          <p:spPr bwMode="auto">
            <a:xfrm>
              <a:off x="2656925" y="4544108"/>
              <a:ext cx="1970836" cy="792105"/>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FD78"/>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dirty="0">
                  <a:cs typeface="Arial" panose="020B0604020202020204" pitchFamily="34" charset="0"/>
                </a:rPr>
                <a:t>Identify issues for </a:t>
              </a:r>
              <a:r>
                <a:rPr lang="en-US" i="1" dirty="0">
                  <a:cs typeface="Arial" panose="020B0604020202020204" pitchFamily="34" charset="0"/>
                </a:rPr>
                <a:t>all</a:t>
              </a:r>
              <a:r>
                <a:rPr lang="en-US" dirty="0">
                  <a:cs typeface="Arial" panose="020B0604020202020204" pitchFamily="34" charset="0"/>
                </a:rPr>
                <a:t> stakeholders</a:t>
              </a:r>
            </a:p>
          </p:txBody>
        </p:sp>
        <p:cxnSp>
          <p:nvCxnSpPr>
            <p:cNvPr id="5" name="Straight Arrow Connector 4">
              <a:extLst>
                <a:ext uri="{FF2B5EF4-FFF2-40B4-BE49-F238E27FC236}">
                  <a16:creationId xmlns:a16="http://schemas.microsoft.com/office/drawing/2014/main" id="{BAB5B2B4-4BC6-BA4C-BD0A-C87D270DA17E}"/>
                </a:ext>
              </a:extLst>
            </p:cNvPr>
            <p:cNvCxnSpPr>
              <a:cxnSpLocks/>
            </p:cNvCxnSpPr>
            <p:nvPr/>
          </p:nvCxnSpPr>
          <p:spPr>
            <a:xfrm flipV="1">
              <a:off x="3642343" y="2787445"/>
              <a:ext cx="0" cy="1756663"/>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CEA2538-4013-154B-A55C-B3DA79C70B84}"/>
              </a:ext>
            </a:extLst>
          </p:cNvPr>
          <p:cNvGrpSpPr/>
          <p:nvPr/>
        </p:nvGrpSpPr>
        <p:grpSpPr>
          <a:xfrm>
            <a:off x="925732" y="3017143"/>
            <a:ext cx="2449248" cy="1433634"/>
            <a:chOff x="1045204" y="2817484"/>
            <a:chExt cx="2449248" cy="1433634"/>
          </a:xfrm>
        </p:grpSpPr>
        <p:sp>
          <p:nvSpPr>
            <p:cNvPr id="25" name="AutoShape 12">
              <a:extLst>
                <a:ext uri="{FF2B5EF4-FFF2-40B4-BE49-F238E27FC236}">
                  <a16:creationId xmlns:a16="http://schemas.microsoft.com/office/drawing/2014/main" id="{B7270A80-3CFC-B545-8F5E-6642C541F71A}"/>
                </a:ext>
              </a:extLst>
            </p:cNvPr>
            <p:cNvSpPr>
              <a:spLocks noChangeArrowheads="1"/>
            </p:cNvSpPr>
            <p:nvPr/>
          </p:nvSpPr>
          <p:spPr bwMode="auto">
            <a:xfrm>
              <a:off x="1045204" y="3459013"/>
              <a:ext cx="2449248" cy="792105"/>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FFFD78"/>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dirty="0">
                  <a:cs typeface="Arial" panose="020B0604020202020204" pitchFamily="34" charset="0"/>
                </a:rPr>
                <a:t>Discover the </a:t>
              </a:r>
              <a:r>
                <a:rPr lang="en-US" i="1" dirty="0">
                  <a:cs typeface="Arial" panose="020B0604020202020204" pitchFamily="34" charset="0"/>
                </a:rPr>
                <a:t>real</a:t>
              </a:r>
              <a:r>
                <a:rPr lang="en-US" dirty="0">
                  <a:cs typeface="Arial" panose="020B0604020202020204" pitchFamily="34" charset="0"/>
                </a:rPr>
                <a:t> process and participants</a:t>
              </a:r>
            </a:p>
          </p:txBody>
        </p:sp>
        <p:cxnSp>
          <p:nvCxnSpPr>
            <p:cNvPr id="29" name="Straight Arrow Connector 28">
              <a:extLst>
                <a:ext uri="{FF2B5EF4-FFF2-40B4-BE49-F238E27FC236}">
                  <a16:creationId xmlns:a16="http://schemas.microsoft.com/office/drawing/2014/main" id="{D8AFA4CA-3C65-F544-8130-20E0D736B363}"/>
                </a:ext>
              </a:extLst>
            </p:cNvPr>
            <p:cNvCxnSpPr>
              <a:cxnSpLocks/>
            </p:cNvCxnSpPr>
            <p:nvPr/>
          </p:nvCxnSpPr>
          <p:spPr>
            <a:xfrm flipV="1">
              <a:off x="2250938" y="2817484"/>
              <a:ext cx="0" cy="656843"/>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B785C285-4D30-E84B-9FBB-333A195DA5BE}"/>
              </a:ext>
            </a:extLst>
          </p:cNvPr>
          <p:cNvGrpSpPr/>
          <p:nvPr/>
        </p:nvGrpSpPr>
        <p:grpSpPr>
          <a:xfrm>
            <a:off x="4240054" y="3032433"/>
            <a:ext cx="1970836" cy="3648585"/>
            <a:chOff x="4190758" y="2802735"/>
            <a:chExt cx="1970836" cy="3648585"/>
          </a:xfrm>
        </p:grpSpPr>
        <p:sp>
          <p:nvSpPr>
            <p:cNvPr id="20" name="AutoShape 12">
              <a:extLst>
                <a:ext uri="{FF2B5EF4-FFF2-40B4-BE49-F238E27FC236}">
                  <a16:creationId xmlns:a16="http://schemas.microsoft.com/office/drawing/2014/main" id="{4134B368-F627-BF4F-A72C-B8F9422FAE5F}"/>
                </a:ext>
              </a:extLst>
            </p:cNvPr>
            <p:cNvSpPr>
              <a:spLocks noChangeArrowheads="1"/>
            </p:cNvSpPr>
            <p:nvPr/>
          </p:nvSpPr>
          <p:spPr bwMode="auto">
            <a:xfrm>
              <a:off x="4190758" y="5659215"/>
              <a:ext cx="1970836" cy="792105"/>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73FE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i="1" dirty="0">
                  <a:cs typeface="Arial" panose="020B0604020202020204" pitchFamily="34" charset="0"/>
                </a:rPr>
                <a:t>Understand</a:t>
              </a:r>
              <a:r>
                <a:rPr lang="en-US" dirty="0">
                  <a:cs typeface="Arial" panose="020B0604020202020204" pitchFamily="34" charset="0"/>
                </a:rPr>
                <a:t> activities and flow</a:t>
              </a:r>
            </a:p>
          </p:txBody>
        </p:sp>
        <p:cxnSp>
          <p:nvCxnSpPr>
            <p:cNvPr id="30" name="Straight Arrow Connector 29">
              <a:extLst>
                <a:ext uri="{FF2B5EF4-FFF2-40B4-BE49-F238E27FC236}">
                  <a16:creationId xmlns:a16="http://schemas.microsoft.com/office/drawing/2014/main" id="{58A384B7-9396-FF4B-B97B-35C4FBED50F3}"/>
                </a:ext>
              </a:extLst>
            </p:cNvPr>
            <p:cNvCxnSpPr>
              <a:cxnSpLocks/>
            </p:cNvCxnSpPr>
            <p:nvPr/>
          </p:nvCxnSpPr>
          <p:spPr>
            <a:xfrm flipV="1">
              <a:off x="5176176" y="2802735"/>
              <a:ext cx="0" cy="2856480"/>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A240346-0F5E-044C-9A0F-DE20C912737F}"/>
              </a:ext>
            </a:extLst>
          </p:cNvPr>
          <p:cNvGrpSpPr/>
          <p:nvPr/>
        </p:nvGrpSpPr>
        <p:grpSpPr>
          <a:xfrm>
            <a:off x="5744859" y="3032434"/>
            <a:ext cx="2073846" cy="1770869"/>
            <a:chOff x="5672243" y="2802736"/>
            <a:chExt cx="2073846" cy="1770869"/>
          </a:xfrm>
        </p:grpSpPr>
        <p:sp>
          <p:nvSpPr>
            <p:cNvPr id="21" name="AutoShape 12">
              <a:extLst>
                <a:ext uri="{FF2B5EF4-FFF2-40B4-BE49-F238E27FC236}">
                  <a16:creationId xmlns:a16="http://schemas.microsoft.com/office/drawing/2014/main" id="{CDA491B7-CDDF-FE4A-A029-38C291C67469}"/>
                </a:ext>
              </a:extLst>
            </p:cNvPr>
            <p:cNvSpPr>
              <a:spLocks noChangeArrowheads="1"/>
            </p:cNvSpPr>
            <p:nvPr/>
          </p:nvSpPr>
          <p:spPr bwMode="auto">
            <a:xfrm>
              <a:off x="5672243" y="3429000"/>
              <a:ext cx="2073846" cy="1144605"/>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73FE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36000" tIns="36000" rIns="36000" bIns="36000" anchor="ctr" anchorCtr="1"/>
            <a:lstStyle/>
            <a:p>
              <a:pPr algn="ctr" eaLnBrk="0" hangingPunct="0">
                <a:spcBef>
                  <a:spcPct val="0"/>
                </a:spcBef>
              </a:pPr>
              <a:r>
                <a:rPr lang="en-US" dirty="0">
                  <a:cs typeface="Arial" panose="020B0604020202020204" pitchFamily="34" charset="0"/>
                </a:rPr>
                <a:t>Complete </a:t>
              </a:r>
              <a:r>
                <a:rPr lang="en-US" i="1" dirty="0">
                  <a:cs typeface="Arial" panose="020B0604020202020204" pitchFamily="34" charset="0"/>
                </a:rPr>
                <a:t>holistic</a:t>
              </a:r>
              <a:r>
                <a:rPr lang="en-US" dirty="0">
                  <a:cs typeface="Arial" panose="020B0604020202020204" pitchFamily="34" charset="0"/>
                </a:rPr>
                <a:t> as-is assessment &amp; generate to-be ideas </a:t>
              </a:r>
            </a:p>
          </p:txBody>
        </p:sp>
        <p:cxnSp>
          <p:nvCxnSpPr>
            <p:cNvPr id="31" name="Straight Arrow Connector 30">
              <a:extLst>
                <a:ext uri="{FF2B5EF4-FFF2-40B4-BE49-F238E27FC236}">
                  <a16:creationId xmlns:a16="http://schemas.microsoft.com/office/drawing/2014/main" id="{A22DA383-CE09-8E45-968E-CCFE037C0EDA}"/>
                </a:ext>
              </a:extLst>
            </p:cNvPr>
            <p:cNvCxnSpPr>
              <a:cxnSpLocks/>
            </p:cNvCxnSpPr>
            <p:nvPr/>
          </p:nvCxnSpPr>
          <p:spPr>
            <a:xfrm flipV="1">
              <a:off x="6709166" y="2802736"/>
              <a:ext cx="0" cy="626264"/>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3635C475-1A74-964E-9B93-8B09FA003DCA}"/>
              </a:ext>
            </a:extLst>
          </p:cNvPr>
          <p:cNvGrpSpPr/>
          <p:nvPr/>
        </p:nvGrpSpPr>
        <p:grpSpPr>
          <a:xfrm>
            <a:off x="10503242" y="3047182"/>
            <a:ext cx="1584533" cy="1434199"/>
            <a:chOff x="10541342" y="2817484"/>
            <a:chExt cx="1584533" cy="1434199"/>
          </a:xfrm>
          <a:solidFill>
            <a:srgbClr val="D5FC79"/>
          </a:solidFill>
        </p:grpSpPr>
        <p:sp>
          <p:nvSpPr>
            <p:cNvPr id="22" name="AutoShape 12">
              <a:extLst>
                <a:ext uri="{FF2B5EF4-FFF2-40B4-BE49-F238E27FC236}">
                  <a16:creationId xmlns:a16="http://schemas.microsoft.com/office/drawing/2014/main" id="{33FCA312-DB67-F84B-9D84-073F00ED3764}"/>
                </a:ext>
              </a:extLst>
            </p:cNvPr>
            <p:cNvSpPr>
              <a:spLocks noChangeArrowheads="1"/>
            </p:cNvSpPr>
            <p:nvPr/>
          </p:nvSpPr>
          <p:spPr bwMode="auto">
            <a:xfrm>
              <a:off x="10541342" y="3459578"/>
              <a:ext cx="1584533" cy="792105"/>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grp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i="1" dirty="0">
                  <a:cs typeface="Arial" panose="020B0604020202020204" pitchFamily="34" charset="0"/>
                </a:rPr>
                <a:t>Design </a:t>
              </a:r>
              <a:r>
                <a:rPr lang="en-US" dirty="0">
                  <a:cs typeface="Arial" panose="020B0604020202020204" pitchFamily="34" charset="0"/>
                </a:rPr>
                <a:t>to-be process flow</a:t>
              </a:r>
            </a:p>
          </p:txBody>
        </p:sp>
        <p:cxnSp>
          <p:nvCxnSpPr>
            <p:cNvPr id="32" name="Straight Arrow Connector 31">
              <a:extLst>
                <a:ext uri="{FF2B5EF4-FFF2-40B4-BE49-F238E27FC236}">
                  <a16:creationId xmlns:a16="http://schemas.microsoft.com/office/drawing/2014/main" id="{BB91F016-B5BE-F947-A703-72DAE4854F1E}"/>
                </a:ext>
              </a:extLst>
            </p:cNvPr>
            <p:cNvCxnSpPr>
              <a:cxnSpLocks/>
            </p:cNvCxnSpPr>
            <p:nvPr/>
          </p:nvCxnSpPr>
          <p:spPr>
            <a:xfrm flipV="1">
              <a:off x="11333608" y="2817484"/>
              <a:ext cx="0" cy="656843"/>
            </a:xfrm>
            <a:prstGeom prst="straightConnector1">
              <a:avLst/>
            </a:prstGeom>
            <a:grpFill/>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5B0A596-A901-104E-BE08-619F028793D1}"/>
              </a:ext>
            </a:extLst>
          </p:cNvPr>
          <p:cNvGrpSpPr/>
          <p:nvPr/>
        </p:nvGrpSpPr>
        <p:grpSpPr>
          <a:xfrm>
            <a:off x="8823176" y="3046641"/>
            <a:ext cx="2042519" cy="2721884"/>
            <a:chOff x="8790570" y="2816943"/>
            <a:chExt cx="2042519" cy="2721884"/>
          </a:xfrm>
          <a:solidFill>
            <a:srgbClr val="D5FC79"/>
          </a:solidFill>
        </p:grpSpPr>
        <p:sp>
          <p:nvSpPr>
            <p:cNvPr id="28" name="AutoShape 12">
              <a:extLst>
                <a:ext uri="{FF2B5EF4-FFF2-40B4-BE49-F238E27FC236}">
                  <a16:creationId xmlns:a16="http://schemas.microsoft.com/office/drawing/2014/main" id="{4F1BDE9F-368B-1547-BDC8-F00504DAA6F6}"/>
                </a:ext>
              </a:extLst>
            </p:cNvPr>
            <p:cNvSpPr>
              <a:spLocks noChangeArrowheads="1"/>
            </p:cNvSpPr>
            <p:nvPr/>
          </p:nvSpPr>
          <p:spPr bwMode="auto">
            <a:xfrm>
              <a:off x="8790570" y="4408538"/>
              <a:ext cx="2042519" cy="1130289"/>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grp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dirty="0">
                  <a:cs typeface="Arial" panose="020B0604020202020204" pitchFamily="34" charset="0"/>
                </a:rPr>
                <a:t>Ensure features are </a:t>
              </a:r>
              <a:r>
                <a:rPr lang="en-US" i="1" dirty="0">
                  <a:cs typeface="Arial" panose="020B0604020202020204" pitchFamily="34" charset="0"/>
                </a:rPr>
                <a:t>implementable </a:t>
              </a:r>
              <a:br>
                <a:rPr lang="en-US" dirty="0">
                  <a:cs typeface="Arial" panose="020B0604020202020204" pitchFamily="34" charset="0"/>
                </a:rPr>
              </a:br>
              <a:r>
                <a:rPr lang="en-US" dirty="0">
                  <a:cs typeface="Arial" panose="020B0604020202020204" pitchFamily="34" charset="0"/>
                </a:rPr>
                <a:t>with no </a:t>
              </a:r>
              <a:r>
                <a:rPr lang="en-US" i="1" dirty="0">
                  <a:cs typeface="Arial" panose="020B0604020202020204" pitchFamily="34" charset="0"/>
                </a:rPr>
                <a:t>unforeseen consequences</a:t>
              </a:r>
            </a:p>
          </p:txBody>
        </p:sp>
        <p:cxnSp>
          <p:nvCxnSpPr>
            <p:cNvPr id="33" name="Straight Arrow Connector 32">
              <a:extLst>
                <a:ext uri="{FF2B5EF4-FFF2-40B4-BE49-F238E27FC236}">
                  <a16:creationId xmlns:a16="http://schemas.microsoft.com/office/drawing/2014/main" id="{CDE3A674-52B1-0848-9555-C000A349EC88}"/>
                </a:ext>
              </a:extLst>
            </p:cNvPr>
            <p:cNvCxnSpPr>
              <a:cxnSpLocks/>
            </p:cNvCxnSpPr>
            <p:nvPr/>
          </p:nvCxnSpPr>
          <p:spPr>
            <a:xfrm flipV="1">
              <a:off x="9811829" y="2816943"/>
              <a:ext cx="0" cy="1591595"/>
            </a:xfrm>
            <a:prstGeom prst="straightConnector1">
              <a:avLst/>
            </a:prstGeom>
            <a:grpFill/>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7DF28D53-FC4E-AE42-946A-A9DDE62E49F0}"/>
              </a:ext>
            </a:extLst>
          </p:cNvPr>
          <p:cNvGrpSpPr/>
          <p:nvPr/>
        </p:nvGrpSpPr>
        <p:grpSpPr>
          <a:xfrm>
            <a:off x="7327691" y="3032433"/>
            <a:ext cx="1970836" cy="3648585"/>
            <a:chOff x="7361661" y="2802735"/>
            <a:chExt cx="1970836" cy="3648585"/>
          </a:xfrm>
          <a:solidFill>
            <a:srgbClr val="D5FC79"/>
          </a:solidFill>
        </p:grpSpPr>
        <p:sp>
          <p:nvSpPr>
            <p:cNvPr id="27" name="AutoShape 12">
              <a:extLst>
                <a:ext uri="{FF2B5EF4-FFF2-40B4-BE49-F238E27FC236}">
                  <a16:creationId xmlns:a16="http://schemas.microsoft.com/office/drawing/2014/main" id="{1FCEB6AF-E8FE-894F-BE68-0C577C0A4DD2}"/>
                </a:ext>
              </a:extLst>
            </p:cNvPr>
            <p:cNvSpPr>
              <a:spLocks noChangeArrowheads="1"/>
            </p:cNvSpPr>
            <p:nvPr/>
          </p:nvSpPr>
          <p:spPr bwMode="auto">
            <a:xfrm>
              <a:off x="7361661" y="5659215"/>
              <a:ext cx="1970836" cy="792105"/>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grp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eaLnBrk="0" hangingPunct="0">
                <a:spcBef>
                  <a:spcPct val="0"/>
                </a:spcBef>
              </a:pPr>
              <a:r>
                <a:rPr lang="en-US" dirty="0">
                  <a:cs typeface="Arial" panose="020B0604020202020204" pitchFamily="34" charset="0"/>
                </a:rPr>
                <a:t>Determine </a:t>
              </a:r>
              <a:r>
                <a:rPr lang="en-US" i="1" dirty="0">
                  <a:cs typeface="Arial" panose="020B0604020202020204" pitchFamily="34" charset="0"/>
                </a:rPr>
                <a:t>key</a:t>
              </a:r>
              <a:r>
                <a:rPr lang="en-US" dirty="0">
                  <a:cs typeface="Arial" panose="020B0604020202020204" pitchFamily="34" charset="0"/>
                </a:rPr>
                <a:t> process features</a:t>
              </a:r>
            </a:p>
          </p:txBody>
        </p:sp>
        <p:cxnSp>
          <p:nvCxnSpPr>
            <p:cNvPr id="35" name="Straight Arrow Connector 34">
              <a:extLst>
                <a:ext uri="{FF2B5EF4-FFF2-40B4-BE49-F238E27FC236}">
                  <a16:creationId xmlns:a16="http://schemas.microsoft.com/office/drawing/2014/main" id="{6B696807-6527-154E-AE12-C05C19F8E092}"/>
                </a:ext>
              </a:extLst>
            </p:cNvPr>
            <p:cNvCxnSpPr>
              <a:cxnSpLocks/>
            </p:cNvCxnSpPr>
            <p:nvPr/>
          </p:nvCxnSpPr>
          <p:spPr>
            <a:xfrm flipV="1">
              <a:off x="8347079" y="2802735"/>
              <a:ext cx="0" cy="2856480"/>
            </a:xfrm>
            <a:prstGeom prst="straightConnector1">
              <a:avLst/>
            </a:prstGeom>
            <a:grpFill/>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3908666-F7D1-97EA-F762-703D683CBCAC}"/>
              </a:ext>
            </a:extLst>
          </p:cNvPr>
          <p:cNvGrpSpPr/>
          <p:nvPr/>
        </p:nvGrpSpPr>
        <p:grpSpPr>
          <a:xfrm>
            <a:off x="1215140" y="643163"/>
            <a:ext cx="10805410" cy="2119087"/>
            <a:chOff x="1215140" y="643163"/>
            <a:chExt cx="10805410" cy="2119087"/>
          </a:xfrm>
        </p:grpSpPr>
        <p:sp>
          <p:nvSpPr>
            <p:cNvPr id="4" name="Rounded Rectangle 3">
              <a:extLst>
                <a:ext uri="{FF2B5EF4-FFF2-40B4-BE49-F238E27FC236}">
                  <a16:creationId xmlns:a16="http://schemas.microsoft.com/office/drawing/2014/main" id="{6735F315-F079-D0BA-6E97-10FC974B2E7B}"/>
                </a:ext>
              </a:extLst>
            </p:cNvPr>
            <p:cNvSpPr/>
            <p:nvPr/>
          </p:nvSpPr>
          <p:spPr>
            <a:xfrm>
              <a:off x="7604330" y="788174"/>
              <a:ext cx="4416220" cy="1974076"/>
            </a:xfrm>
            <a:prstGeom prst="roundRect">
              <a:avLst>
                <a:gd name="adj" fmla="val 5970"/>
              </a:avLst>
            </a:prstGeom>
            <a:solidFill>
              <a:srgbClr val="D5FC79"/>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Design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To-Be Process</a:t>
              </a:r>
            </a:p>
          </p:txBody>
        </p:sp>
        <p:sp>
          <p:nvSpPr>
            <p:cNvPr id="6" name="Rounded Rectangle 5">
              <a:extLst>
                <a:ext uri="{FF2B5EF4-FFF2-40B4-BE49-F238E27FC236}">
                  <a16:creationId xmlns:a16="http://schemas.microsoft.com/office/drawing/2014/main" id="{204421A3-8024-609D-9755-CA1D8B569DB6}"/>
                </a:ext>
              </a:extLst>
            </p:cNvPr>
            <p:cNvSpPr/>
            <p:nvPr/>
          </p:nvSpPr>
          <p:spPr>
            <a:xfrm>
              <a:off x="4492495" y="788174"/>
              <a:ext cx="2876550" cy="1974076"/>
            </a:xfrm>
            <a:prstGeom prst="roundRect">
              <a:avLst>
                <a:gd name="adj" fmla="val 5970"/>
              </a:avLst>
            </a:prstGeom>
            <a:solidFill>
              <a:srgbClr val="73FEFF"/>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i="1" dirty="0">
                  <a:solidFill>
                    <a:schemeClr val="tx1"/>
                  </a:solidFill>
                  <a:latin typeface="Arial" panose="020B0604020202020204" pitchFamily="34" charset="0"/>
                  <a:cs typeface="Arial" panose="020B0604020202020204" pitchFamily="34" charset="0"/>
                </a:rPr>
                <a:t>Understand</a:t>
              </a:r>
              <a:r>
                <a:rPr lang="en-US" sz="1400" dirty="0">
                  <a:solidFill>
                    <a:schemeClr val="tx1"/>
                  </a:solidFill>
                  <a:latin typeface="Arial" panose="020B0604020202020204" pitchFamily="34" charset="0"/>
                  <a:cs typeface="Arial" panose="020B0604020202020204" pitchFamily="34" charset="0"/>
                </a:rPr>
                <a:t>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As-Is Process</a:t>
              </a:r>
            </a:p>
          </p:txBody>
        </p:sp>
        <p:sp>
          <p:nvSpPr>
            <p:cNvPr id="7" name="Rounded Rectangle 6">
              <a:extLst>
                <a:ext uri="{FF2B5EF4-FFF2-40B4-BE49-F238E27FC236}">
                  <a16:creationId xmlns:a16="http://schemas.microsoft.com/office/drawing/2014/main" id="{AD64D95A-D9E1-9FB5-D820-73DD58B4A281}"/>
                </a:ext>
              </a:extLst>
            </p:cNvPr>
            <p:cNvSpPr/>
            <p:nvPr/>
          </p:nvSpPr>
          <p:spPr>
            <a:xfrm>
              <a:off x="1362076" y="788174"/>
              <a:ext cx="2876550" cy="1974076"/>
            </a:xfrm>
            <a:prstGeom prst="roundRect">
              <a:avLst>
                <a:gd name="adj" fmla="val 5970"/>
              </a:avLst>
            </a:prstGeom>
            <a:solidFill>
              <a:srgbClr val="FFFD7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Establish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Process Scope and Objectives</a:t>
              </a:r>
            </a:p>
          </p:txBody>
        </p:sp>
        <p:sp>
          <p:nvSpPr>
            <p:cNvPr id="8" name="Oval 87">
              <a:extLst>
                <a:ext uri="{FF2B5EF4-FFF2-40B4-BE49-F238E27FC236}">
                  <a16:creationId xmlns:a16="http://schemas.microsoft.com/office/drawing/2014/main" id="{64BBB7DC-A047-6DD8-3F27-1FE26F65698F}"/>
                </a:ext>
              </a:extLst>
            </p:cNvPr>
            <p:cNvSpPr>
              <a:spLocks noChangeArrowheads="1"/>
            </p:cNvSpPr>
            <p:nvPr/>
          </p:nvSpPr>
          <p:spPr bwMode="auto">
            <a:xfrm>
              <a:off x="1215140" y="656407"/>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9" name="Oval 87">
              <a:extLst>
                <a:ext uri="{FF2B5EF4-FFF2-40B4-BE49-F238E27FC236}">
                  <a16:creationId xmlns:a16="http://schemas.microsoft.com/office/drawing/2014/main" id="{F8FD795B-2561-B490-0AF3-BFC55D395501}"/>
                </a:ext>
              </a:extLst>
            </p:cNvPr>
            <p:cNvSpPr>
              <a:spLocks noChangeArrowheads="1"/>
            </p:cNvSpPr>
            <p:nvPr/>
          </p:nvSpPr>
          <p:spPr bwMode="auto">
            <a:xfrm>
              <a:off x="4291371" y="643163"/>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sp>
          <p:nvSpPr>
            <p:cNvPr id="10" name="Oval 87">
              <a:extLst>
                <a:ext uri="{FF2B5EF4-FFF2-40B4-BE49-F238E27FC236}">
                  <a16:creationId xmlns:a16="http://schemas.microsoft.com/office/drawing/2014/main" id="{B4430E2D-C69F-AAAE-6458-3155804181AA}"/>
                </a:ext>
              </a:extLst>
            </p:cNvPr>
            <p:cNvSpPr>
              <a:spLocks noChangeArrowheads="1"/>
            </p:cNvSpPr>
            <p:nvPr/>
          </p:nvSpPr>
          <p:spPr bwMode="auto">
            <a:xfrm>
              <a:off x="7409354" y="656407"/>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a:t>
              </a:r>
            </a:p>
          </p:txBody>
        </p:sp>
      </p:grpSp>
      <p:sp>
        <p:nvSpPr>
          <p:cNvPr id="11" name="Rounded Rectangle 10">
            <a:extLst>
              <a:ext uri="{FF2B5EF4-FFF2-40B4-BE49-F238E27FC236}">
                <a16:creationId xmlns:a16="http://schemas.microsoft.com/office/drawing/2014/main" id="{A39C8819-A2E1-650B-889E-282BDB192550}"/>
              </a:ext>
            </a:extLst>
          </p:cNvPr>
          <p:cNvSpPr/>
          <p:nvPr/>
        </p:nvSpPr>
        <p:spPr>
          <a:xfrm>
            <a:off x="1423668" y="1356176"/>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b="1" i="1" dirty="0">
                <a:solidFill>
                  <a:schemeClr val="tx1"/>
                </a:solidFill>
                <a:latin typeface="Arial" panose="020B0604020202020204" pitchFamily="34" charset="0"/>
                <a:cs typeface="Arial" panose="020B0604020202020204" pitchFamily="34" charset="0"/>
              </a:rPr>
              <a:t>Identify</a:t>
            </a:r>
            <a:r>
              <a:rPr lang="en-GB" sz="1100" dirty="0">
                <a:solidFill>
                  <a:schemeClr val="tx1"/>
                </a:solidFill>
                <a:latin typeface="Arial" panose="020B0604020202020204" pitchFamily="34" charset="0"/>
                <a:cs typeface="Arial" panose="020B0604020202020204" pitchFamily="34" charset="0"/>
              </a:rPr>
              <a:t> &amp; scope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the process with a Scope Model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&amp; a Process Summary Chart; 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Optional - build a Concept Model</a:t>
            </a:r>
          </a:p>
        </p:txBody>
      </p:sp>
      <p:sp>
        <p:nvSpPr>
          <p:cNvPr id="12" name="Rounded Rectangle 11">
            <a:extLst>
              <a:ext uri="{FF2B5EF4-FFF2-40B4-BE49-F238E27FC236}">
                <a16:creationId xmlns:a16="http://schemas.microsoft.com/office/drawing/2014/main" id="{529E14F0-7979-47C2-4623-9B293210432A}"/>
              </a:ext>
            </a:extLst>
          </p:cNvPr>
          <p:cNvSpPr/>
          <p:nvPr/>
        </p:nvSpPr>
        <p:spPr>
          <a:xfrm>
            <a:off x="2954546"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initial</a:t>
            </a:r>
          </a:p>
          <a:p>
            <a:r>
              <a:rPr lang="en-GB" sz="1100" dirty="0">
                <a:solidFill>
                  <a:schemeClr val="tx1"/>
                </a:solidFill>
                <a:latin typeface="Arial" panose="020B0604020202020204" pitchFamily="34" charset="0"/>
                <a:cs typeface="Arial" panose="020B0604020202020204" pitchFamily="34" charset="0"/>
              </a:rPr>
              <a:t>as-is process assessment, and to-be objective setting, by </a:t>
            </a:r>
            <a:r>
              <a:rPr lang="en-GB" sz="1100" b="1" i="1" dirty="0">
                <a:solidFill>
                  <a:schemeClr val="tx1"/>
                </a:solidFill>
                <a:latin typeface="Arial" panose="020B0604020202020204" pitchFamily="34" charset="0"/>
                <a:cs typeface="Arial" panose="020B0604020202020204" pitchFamily="34" charset="0"/>
              </a:rPr>
              <a:t>stakeholder</a:t>
            </a:r>
          </a:p>
        </p:txBody>
      </p:sp>
      <p:sp>
        <p:nvSpPr>
          <p:cNvPr id="17" name="Rounded Rectangle 16">
            <a:extLst>
              <a:ext uri="{FF2B5EF4-FFF2-40B4-BE49-F238E27FC236}">
                <a16:creationId xmlns:a16="http://schemas.microsoft.com/office/drawing/2014/main" id="{2FCA542B-7F84-49B5-6FD1-B455FF34775C}"/>
              </a:ext>
            </a:extLst>
          </p:cNvPr>
          <p:cNvSpPr/>
          <p:nvPr/>
        </p:nvSpPr>
        <p:spPr>
          <a:xfrm>
            <a:off x="4561624"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Perform more</a:t>
            </a:r>
          </a:p>
          <a:p>
            <a:r>
              <a:rPr lang="en-GB" sz="1100" b="1" i="1" dirty="0">
                <a:solidFill>
                  <a:schemeClr val="tx1"/>
                </a:solidFill>
                <a:latin typeface="Arial" panose="020B0604020202020204" pitchFamily="34" charset="0"/>
                <a:cs typeface="Arial" panose="020B0604020202020204" pitchFamily="34" charset="0"/>
              </a:rPr>
              <a:t>detailed</a:t>
            </a:r>
            <a:r>
              <a:rPr lang="en-GB" sz="1100" dirty="0">
                <a:solidFill>
                  <a:schemeClr val="tx1"/>
                </a:solidFill>
                <a:latin typeface="Arial" panose="020B0604020202020204" pitchFamily="34" charset="0"/>
                <a:cs typeface="Arial" panose="020B0604020202020204" pitchFamily="34" charset="0"/>
              </a:rPr>
              <a:t> as-is modelling:</a:t>
            </a:r>
          </a:p>
          <a:p>
            <a:r>
              <a:rPr lang="en-GB" sz="1100" dirty="0">
                <a:solidFill>
                  <a:schemeClr val="tx1"/>
                </a:solidFill>
                <a:latin typeface="Arial" panose="020B0604020202020204" pitchFamily="34" charset="0"/>
                <a:cs typeface="Arial" panose="020B0604020202020204" pitchFamily="34" charset="0"/>
              </a:rPr>
              <a:t>an Augmented   Scope Model &amp; optionally, Workflow Models</a:t>
            </a:r>
          </a:p>
        </p:txBody>
      </p:sp>
      <p:sp>
        <p:nvSpPr>
          <p:cNvPr id="18" name="Rounded Rectangle 17">
            <a:extLst>
              <a:ext uri="{FF2B5EF4-FFF2-40B4-BE49-F238E27FC236}">
                <a16:creationId xmlns:a16="http://schemas.microsoft.com/office/drawing/2014/main" id="{47D81958-6061-37ED-C230-84394883E5D9}"/>
              </a:ext>
            </a:extLst>
          </p:cNvPr>
          <p:cNvSpPr/>
          <p:nvPr/>
        </p:nvSpPr>
        <p:spPr>
          <a:xfrm>
            <a:off x="6092502"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final</a:t>
            </a:r>
            <a:r>
              <a:rPr lang="en-GB" sz="1100" dirty="0">
                <a:solidFill>
                  <a:schemeClr val="tx1"/>
                </a:solidFill>
                <a:latin typeface="Arial" panose="020B0604020202020204" pitchFamily="34" charset="0"/>
                <a:cs typeface="Arial" panose="020B0604020202020204" pitchFamily="34" charset="0"/>
              </a:rPr>
              <a:t> as-is process assessment by </a:t>
            </a:r>
            <a:r>
              <a:rPr lang="en-GB" sz="1100" b="1" i="1" dirty="0">
                <a:solidFill>
                  <a:schemeClr val="tx1"/>
                </a:solidFill>
                <a:latin typeface="Arial" panose="020B0604020202020204" pitchFamily="34" charset="0"/>
                <a:cs typeface="Arial" panose="020B0604020202020204" pitchFamily="34" charset="0"/>
              </a:rPr>
              <a:t>enabler</a:t>
            </a:r>
            <a:r>
              <a:rPr lang="en-GB" sz="1100" dirty="0">
                <a:solidFill>
                  <a:schemeClr val="tx1"/>
                </a:solidFill>
                <a:latin typeface="Arial" panose="020B0604020202020204" pitchFamily="34" charset="0"/>
                <a:cs typeface="Arial" panose="020B0604020202020204" pitchFamily="34" charset="0"/>
              </a:rPr>
              <a:t>, and generate to-be improvement ideas </a:t>
            </a:r>
          </a:p>
        </p:txBody>
      </p:sp>
      <p:sp>
        <p:nvSpPr>
          <p:cNvPr id="23" name="Rounded Rectangle 22">
            <a:extLst>
              <a:ext uri="{FF2B5EF4-FFF2-40B4-BE49-F238E27FC236}">
                <a16:creationId xmlns:a16="http://schemas.microsoft.com/office/drawing/2014/main" id="{3CC5F674-E49B-4576-7031-51902543C26C}"/>
              </a:ext>
            </a:extLst>
          </p:cNvPr>
          <p:cNvSpPr/>
          <p:nvPr/>
        </p:nvSpPr>
        <p:spPr>
          <a:xfrm>
            <a:off x="7654530"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Refine to-be improvement ideas and determine 5-10 </a:t>
            </a:r>
            <a:r>
              <a:rPr lang="en-GB" sz="1100" b="1" i="1" dirty="0">
                <a:solidFill>
                  <a:schemeClr val="tx1"/>
                </a:solidFill>
                <a:latin typeface="Arial" panose="020B0604020202020204" pitchFamily="34" charset="0"/>
                <a:cs typeface="Arial" panose="020B0604020202020204" pitchFamily="34" charset="0"/>
              </a:rPr>
              <a:t>key features </a:t>
            </a:r>
            <a:r>
              <a:rPr lang="en-GB" sz="1100" dirty="0">
                <a:solidFill>
                  <a:schemeClr val="tx1"/>
                </a:solidFill>
                <a:latin typeface="Arial" panose="020B0604020202020204" pitchFamily="34" charset="0"/>
                <a:cs typeface="Arial" panose="020B0604020202020204" pitchFamily="34" charset="0"/>
              </a:rPr>
              <a:t>of the to-be process</a:t>
            </a:r>
            <a:endParaRPr lang="en-GB" sz="1100" b="1" i="1" dirty="0">
              <a:solidFill>
                <a:schemeClr val="tx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F55F0F13-EE0B-2C2C-1893-3E2C0E6357DA}"/>
              </a:ext>
            </a:extLst>
          </p:cNvPr>
          <p:cNvSpPr/>
          <p:nvPr/>
        </p:nvSpPr>
        <p:spPr>
          <a:xfrm>
            <a:off x="9185408"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Assess each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to-be feature </a:t>
            </a:r>
            <a:br>
              <a:rPr lang="en-GB" sz="1100" dirty="0">
                <a:solidFill>
                  <a:schemeClr val="tx1"/>
                </a:solidFill>
                <a:latin typeface="Arial" panose="020B0604020202020204" pitchFamily="34" charset="0"/>
                <a:cs typeface="Arial" panose="020B0604020202020204" pitchFamily="34" charset="0"/>
              </a:rPr>
            </a:br>
            <a:r>
              <a:rPr lang="en-GB" sz="1100" b="1" i="1" dirty="0">
                <a:solidFill>
                  <a:schemeClr val="tx1"/>
                </a:solidFill>
                <a:latin typeface="Arial" panose="020B0604020202020204" pitchFamily="34" charset="0"/>
                <a:cs typeface="Arial" panose="020B0604020202020204" pitchFamily="34" charset="0"/>
              </a:rPr>
              <a:t>by enabler </a:t>
            </a:r>
            <a:r>
              <a:rPr lang="en-GB" sz="1100" dirty="0">
                <a:solidFill>
                  <a:schemeClr val="tx1"/>
                </a:solidFill>
                <a:latin typeface="Arial" panose="020B0604020202020204" pitchFamily="34" charset="0"/>
                <a:cs typeface="Arial" panose="020B0604020202020204" pitchFamily="34" charset="0"/>
              </a:rPr>
              <a:t>to ensure the new process is implementable and sustainable</a:t>
            </a:r>
          </a:p>
        </p:txBody>
      </p:sp>
      <p:sp>
        <p:nvSpPr>
          <p:cNvPr id="26" name="Rounded Rectangle 25">
            <a:extLst>
              <a:ext uri="{FF2B5EF4-FFF2-40B4-BE49-F238E27FC236}">
                <a16:creationId xmlns:a16="http://schemas.microsoft.com/office/drawing/2014/main" id="{B5A85AD0-4301-8DCA-50D8-07AE5D2D42FC}"/>
              </a:ext>
            </a:extLst>
          </p:cNvPr>
          <p:cNvSpPr/>
          <p:nvPr/>
        </p:nvSpPr>
        <p:spPr>
          <a:xfrm>
            <a:off x="10716286"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Design the to-be process:</a:t>
            </a:r>
          </a:p>
          <a:p>
            <a:pPr marL="179388" indent="-179388"/>
            <a:r>
              <a:rPr lang="en-GB" sz="1100" dirty="0">
                <a:solidFill>
                  <a:schemeClr val="tx1"/>
                </a:solidFill>
                <a:latin typeface="Arial" panose="020B0604020202020204" pitchFamily="34" charset="0"/>
                <a:cs typeface="Arial" panose="020B0604020202020204" pitchFamily="34" charset="0"/>
              </a:rPr>
              <a:t>1 - </a:t>
            </a:r>
            <a:r>
              <a:rPr lang="en-GB" sz="1100" b="1" i="1" dirty="0">
                <a:solidFill>
                  <a:schemeClr val="tx1"/>
                </a:solidFill>
                <a:latin typeface="Arial" panose="020B0604020202020204" pitchFamily="34" charset="0"/>
                <a:cs typeface="Arial" panose="020B0604020202020204" pitchFamily="34" charset="0"/>
              </a:rPr>
              <a:t>essential</a:t>
            </a:r>
            <a:r>
              <a:rPr lang="en-GB" sz="1100" dirty="0">
                <a:solidFill>
                  <a:schemeClr val="tx1"/>
                </a:solidFill>
                <a:latin typeface="Arial" panose="020B0604020202020204" pitchFamily="34" charset="0"/>
                <a:cs typeface="Arial" panose="020B0604020202020204" pitchFamily="34" charset="0"/>
              </a:rPr>
              <a:t> activities first</a:t>
            </a:r>
          </a:p>
          <a:p>
            <a:pPr marL="179388" indent="-179388"/>
            <a:r>
              <a:rPr lang="en-GB" sz="1100" dirty="0">
                <a:solidFill>
                  <a:schemeClr val="tx1"/>
                </a:solidFill>
                <a:latin typeface="Arial" panose="020B0604020202020204" pitchFamily="34" charset="0"/>
                <a:cs typeface="Arial" panose="020B0604020202020204" pitchFamily="34" charset="0"/>
              </a:rPr>
              <a:t>2 - "who &amp; how" next</a:t>
            </a:r>
          </a:p>
          <a:p>
            <a:pPr marL="179388" indent="-179388"/>
            <a:r>
              <a:rPr lang="en-GB" sz="1100" dirty="0">
                <a:solidFill>
                  <a:schemeClr val="tx1"/>
                </a:solidFill>
                <a:latin typeface="Arial" panose="020B0604020202020204" pitchFamily="34" charset="0"/>
                <a:cs typeface="Arial" panose="020B0604020202020204" pitchFamily="34" charset="0"/>
              </a:rPr>
              <a:t>3 – transport &amp; protocol last</a:t>
            </a:r>
          </a:p>
        </p:txBody>
      </p:sp>
      <p:grpSp>
        <p:nvGrpSpPr>
          <p:cNvPr id="45" name="Group 44">
            <a:extLst>
              <a:ext uri="{FF2B5EF4-FFF2-40B4-BE49-F238E27FC236}">
                <a16:creationId xmlns:a16="http://schemas.microsoft.com/office/drawing/2014/main" id="{64999C60-9C6D-1AD1-8D88-50E7C2CA66F1}"/>
              </a:ext>
            </a:extLst>
          </p:cNvPr>
          <p:cNvGrpSpPr/>
          <p:nvPr/>
        </p:nvGrpSpPr>
        <p:grpSpPr>
          <a:xfrm>
            <a:off x="6038850" y="4819650"/>
            <a:ext cx="1504950" cy="970181"/>
            <a:chOff x="6067425" y="4810125"/>
            <a:chExt cx="1504950" cy="970181"/>
          </a:xfrm>
        </p:grpSpPr>
        <p:sp>
          <p:nvSpPr>
            <p:cNvPr id="43" name="Triangle 42">
              <a:extLst>
                <a:ext uri="{FF2B5EF4-FFF2-40B4-BE49-F238E27FC236}">
                  <a16:creationId xmlns:a16="http://schemas.microsoft.com/office/drawing/2014/main" id="{98F1B438-300F-1DDA-A962-B2F9B77E40BA}"/>
                </a:ext>
              </a:extLst>
            </p:cNvPr>
            <p:cNvSpPr/>
            <p:nvPr/>
          </p:nvSpPr>
          <p:spPr>
            <a:xfrm>
              <a:off x="6067425" y="4810125"/>
              <a:ext cx="1495425" cy="323850"/>
            </a:xfrm>
            <a:prstGeom prst="triangle">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solidFill>
                  <a:schemeClr val="tx1"/>
                </a:solidFill>
              </a:endParaRPr>
            </a:p>
          </p:txBody>
        </p:sp>
        <p:sp>
          <p:nvSpPr>
            <p:cNvPr id="44" name="TextBox 43">
              <a:extLst>
                <a:ext uri="{FF2B5EF4-FFF2-40B4-BE49-F238E27FC236}">
                  <a16:creationId xmlns:a16="http://schemas.microsoft.com/office/drawing/2014/main" id="{55EBC54E-FB55-C91C-46F9-0517C4E26BB4}"/>
                </a:ext>
              </a:extLst>
            </p:cNvPr>
            <p:cNvSpPr txBox="1"/>
            <p:nvPr/>
          </p:nvSpPr>
          <p:spPr>
            <a:xfrm>
              <a:off x="6067425" y="5133975"/>
              <a:ext cx="1504950" cy="646331"/>
            </a:xfrm>
            <a:prstGeom prst="rect">
              <a:avLst/>
            </a:prstGeom>
            <a:noFill/>
            <a:ln w="19050">
              <a:solidFill>
                <a:srgbClr val="FF0000"/>
              </a:solidFill>
            </a:ln>
          </p:spPr>
          <p:txBody>
            <a:bodyPr wrap="square" rtlCol="0">
              <a:spAutoFit/>
            </a:bodyPr>
            <a:lstStyle/>
            <a:p>
              <a:pPr algn="ctr"/>
              <a:r>
                <a:rPr lang="en-GB" dirty="0">
                  <a:solidFill>
                    <a:schemeClr val="tx1"/>
                  </a:solidFill>
                </a:rPr>
                <a:t>Pivot from</a:t>
              </a:r>
              <a:br>
                <a:rPr lang="en-GB" dirty="0">
                  <a:solidFill>
                    <a:schemeClr val="tx1"/>
                  </a:solidFill>
                </a:rPr>
              </a:br>
              <a:r>
                <a:rPr lang="en-GB" dirty="0">
                  <a:solidFill>
                    <a:schemeClr val="tx1"/>
                  </a:solidFill>
                </a:rPr>
                <a:t>as-is to to-be</a:t>
              </a:r>
            </a:p>
          </p:txBody>
        </p:sp>
      </p:grpSp>
    </p:spTree>
    <p:extLst>
      <p:ext uri="{BB962C8B-B14F-4D97-AF65-F5344CB8AC3E}">
        <p14:creationId xmlns:p14="http://schemas.microsoft.com/office/powerpoint/2010/main" val="415673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dissolv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500"/>
                                        <p:tgtEl>
                                          <p:spTgt spid="41"/>
                                        </p:tgtEl>
                                      </p:cBhvr>
                                    </p:animEffect>
                                  </p:childTnLst>
                                </p:cTn>
                              </p:par>
                              <p:par>
                                <p:cTn id="32" presetID="9"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3EFB-E72F-4C43-ACB9-EFE91CA0AA4A}"/>
              </a:ext>
            </a:extLst>
          </p:cNvPr>
          <p:cNvSpPr>
            <a:spLocks noGrp="1"/>
          </p:cNvSpPr>
          <p:nvPr>
            <p:ph type="title"/>
          </p:nvPr>
        </p:nvSpPr>
        <p:spPr/>
        <p:txBody>
          <a:bodyPr/>
          <a:lstStyle/>
          <a:p>
            <a:r>
              <a:rPr lang="en-US" dirty="0"/>
              <a:t>Remember – "It's a process!"</a:t>
            </a:r>
          </a:p>
        </p:txBody>
      </p:sp>
      <p:grpSp>
        <p:nvGrpSpPr>
          <p:cNvPr id="7" name="Group 6">
            <a:extLst>
              <a:ext uri="{FF2B5EF4-FFF2-40B4-BE49-F238E27FC236}">
                <a16:creationId xmlns:a16="http://schemas.microsoft.com/office/drawing/2014/main" id="{0DCB6DAE-84D8-5643-9C69-FB1CF0089F0D}"/>
              </a:ext>
            </a:extLst>
          </p:cNvPr>
          <p:cNvGrpSpPr/>
          <p:nvPr/>
        </p:nvGrpSpPr>
        <p:grpSpPr>
          <a:xfrm>
            <a:off x="9631110" y="2806701"/>
            <a:ext cx="2367987" cy="1184185"/>
            <a:chOff x="1822107" y="3113120"/>
            <a:chExt cx="2367987" cy="1184185"/>
          </a:xfrm>
        </p:grpSpPr>
        <p:sp>
          <p:nvSpPr>
            <p:cNvPr id="8" name="AutoShape 16">
              <a:extLst>
                <a:ext uri="{FF2B5EF4-FFF2-40B4-BE49-F238E27FC236}">
                  <a16:creationId xmlns:a16="http://schemas.microsoft.com/office/drawing/2014/main" id="{CE9BD174-4E61-3B4C-8001-154429D9652D}"/>
                </a:ext>
              </a:extLst>
            </p:cNvPr>
            <p:cNvSpPr>
              <a:spLocks noChangeArrowheads="1"/>
            </p:cNvSpPr>
            <p:nvPr/>
          </p:nvSpPr>
          <p:spPr bwMode="auto">
            <a:xfrm>
              <a:off x="1822107" y="3523780"/>
              <a:ext cx="2367987" cy="773525"/>
            </a:xfrm>
            <a:prstGeom prst="roundRect">
              <a:avLst>
                <a:gd name="adj" fmla="val 8933"/>
              </a:avLst>
            </a:prstGeom>
            <a:solidFill>
              <a:srgbClr val="D8FC79"/>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36000" rIns="0" bIns="46800"/>
            <a:lstStyle/>
            <a:p>
              <a:pPr eaLnBrk="0" hangingPunct="0">
                <a:spcBef>
                  <a:spcPct val="0"/>
                </a:spcBef>
                <a:defRPr/>
              </a:pPr>
              <a:r>
                <a:rPr lang="en-US" sz="2000" dirty="0">
                  <a:latin typeface="Arial" panose="020B0604020202020204" pitchFamily="34" charset="0"/>
                  <a:cs typeface="Arial" panose="020B0604020202020204" pitchFamily="34" charset="0"/>
                </a:rPr>
                <a:t>You can’t start here with “best practices”</a:t>
              </a:r>
            </a:p>
          </p:txBody>
        </p:sp>
        <p:cxnSp>
          <p:nvCxnSpPr>
            <p:cNvPr id="9" name="Straight Arrow Connector 8">
              <a:extLst>
                <a:ext uri="{FF2B5EF4-FFF2-40B4-BE49-F238E27FC236}">
                  <a16:creationId xmlns:a16="http://schemas.microsoft.com/office/drawing/2014/main" id="{824AB2F1-BBE5-AF4A-9F4F-2E983C6AA7C3}"/>
                </a:ext>
              </a:extLst>
            </p:cNvPr>
            <p:cNvCxnSpPr>
              <a:cxnSpLocks/>
              <a:stCxn id="8" idx="0"/>
            </p:cNvCxnSpPr>
            <p:nvPr/>
          </p:nvCxnSpPr>
          <p:spPr>
            <a:xfrm flipV="1">
              <a:off x="3006101" y="3113120"/>
              <a:ext cx="487896" cy="410660"/>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FB90D30-9D9F-AFC2-193C-FD73346D67E3}"/>
              </a:ext>
            </a:extLst>
          </p:cNvPr>
          <p:cNvGrpSpPr/>
          <p:nvPr/>
        </p:nvGrpSpPr>
        <p:grpSpPr>
          <a:xfrm>
            <a:off x="1473200" y="2972226"/>
            <a:ext cx="8946879" cy="1122954"/>
            <a:chOff x="1473200" y="2972226"/>
            <a:chExt cx="8946879" cy="1122954"/>
          </a:xfrm>
        </p:grpSpPr>
        <p:sp>
          <p:nvSpPr>
            <p:cNvPr id="15" name="Rounded Rectangle 14">
              <a:extLst>
                <a:ext uri="{FF2B5EF4-FFF2-40B4-BE49-F238E27FC236}">
                  <a16:creationId xmlns:a16="http://schemas.microsoft.com/office/drawing/2014/main" id="{CCBCF0D7-9A80-D846-A37C-794BC114F4FB}"/>
                </a:ext>
              </a:extLst>
            </p:cNvPr>
            <p:cNvSpPr/>
            <p:nvPr/>
          </p:nvSpPr>
          <p:spPr>
            <a:xfrm>
              <a:off x="3109669" y="3090088"/>
              <a:ext cx="6091128" cy="1005092"/>
            </a:xfrm>
            <a:prstGeom prst="roundRect">
              <a:avLst/>
            </a:prstGeom>
            <a:solidFill>
              <a:srgbClr val="D8FC79"/>
            </a:solidFill>
            <a:ln w="3175" cap="rnd" algn="ctr">
              <a:solidFill>
                <a:schemeClr val="tx1"/>
              </a:solidFill>
              <a:miter lim="800000"/>
              <a:headEnd/>
              <a:tailEnd/>
            </a:ln>
            <a:effectLst/>
          </p:spPr>
          <p:txBody>
            <a:bodyPr lIns="0" anchor="ctr" anchorCtr="1"/>
            <a:lstStyle/>
            <a:p>
              <a:pPr algn="ctr" eaLnBrk="0" hangingPunct="0">
                <a:spcBef>
                  <a:spcPct val="0"/>
                </a:spcBef>
              </a:pPr>
              <a:r>
                <a:rPr lang="en-US" sz="2000" dirty="0">
                  <a:latin typeface="Arial" panose="020B0604020202020204" pitchFamily="34" charset="0"/>
                  <a:cs typeface="Arial" panose="020B0604020202020204" pitchFamily="34" charset="0"/>
                </a:rPr>
                <a:t>Transparency and involvement are core principles –Brad Wheeler – “You can’t skip the therapy” and</a:t>
              </a:r>
            </a:p>
            <a:p>
              <a:pPr algn="ctr" eaLnBrk="0" hangingPunct="0">
                <a:spcBef>
                  <a:spcPct val="0"/>
                </a:spcBef>
              </a:pPr>
              <a:r>
                <a:rPr lang="en-US" sz="2000" dirty="0">
                  <a:latin typeface="Arial" panose="020B0604020202020204" pitchFamily="34" charset="0"/>
                  <a:cs typeface="Arial" panose="020B0604020202020204" pitchFamily="34" charset="0"/>
                </a:rPr>
                <a:t>"We are </a:t>
              </a:r>
              <a:r>
                <a:rPr lang="en-US" sz="2000" dirty="0" err="1">
                  <a:latin typeface="Arial" panose="020B0604020202020204" pitchFamily="34" charset="0"/>
                  <a:cs typeface="Arial" panose="020B0604020202020204" pitchFamily="34" charset="0"/>
                </a:rPr>
                <a:t>legitimising</a:t>
              </a:r>
              <a:r>
                <a:rPr lang="en-US" sz="2000" dirty="0">
                  <a:latin typeface="Arial" panose="020B0604020202020204" pitchFamily="34" charset="0"/>
                  <a:cs typeface="Arial" panose="020B0604020202020204" pitchFamily="34" charset="0"/>
                </a:rPr>
                <a:t> what comes next."</a:t>
              </a:r>
            </a:p>
          </p:txBody>
        </p:sp>
        <p:cxnSp>
          <p:nvCxnSpPr>
            <p:cNvPr id="11" name="Straight Arrow Connector 10">
              <a:extLst>
                <a:ext uri="{FF2B5EF4-FFF2-40B4-BE49-F238E27FC236}">
                  <a16:creationId xmlns:a16="http://schemas.microsoft.com/office/drawing/2014/main" id="{ACB2F7A4-1432-7847-A1E8-CB5FCFB62D99}"/>
                </a:ext>
              </a:extLst>
            </p:cNvPr>
            <p:cNvCxnSpPr>
              <a:cxnSpLocks/>
            </p:cNvCxnSpPr>
            <p:nvPr/>
          </p:nvCxnSpPr>
          <p:spPr>
            <a:xfrm>
              <a:off x="1473200" y="2972226"/>
              <a:ext cx="8946879" cy="0"/>
            </a:xfrm>
            <a:prstGeom prst="straightConnector1">
              <a:avLst/>
            </a:prstGeom>
            <a:ln w="317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BC7B31C0-0EBB-9E46-A812-AD21DE29E0A6}"/>
              </a:ext>
            </a:extLst>
          </p:cNvPr>
          <p:cNvSpPr/>
          <p:nvPr/>
        </p:nvSpPr>
        <p:spPr>
          <a:xfrm>
            <a:off x="1354795" y="4140490"/>
            <a:ext cx="10417762" cy="2462213"/>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Making the new process sustainable: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Alignment of </a:t>
            </a:r>
            <a:r>
              <a:rPr lang="en-US" sz="2200" i="1" dirty="0">
                <a:latin typeface="Arial" panose="020B0604020202020204" pitchFamily="34" charset="0"/>
                <a:cs typeface="Arial" panose="020B0604020202020204" pitchFamily="34" charset="0"/>
              </a:rPr>
              <a:t>all</a:t>
            </a:r>
            <a:r>
              <a:rPr lang="en-US" sz="2200" dirty="0">
                <a:latin typeface="Arial" panose="020B0604020202020204" pitchFamily="34" charset="0"/>
                <a:cs typeface="Arial" panose="020B0604020202020204" pitchFamily="34" charset="0"/>
              </a:rPr>
              <a:t> enablers, especially </a:t>
            </a:r>
            <a:r>
              <a:rPr lang="en-US" sz="2200" i="1" dirty="0">
                <a:latin typeface="Arial" panose="020B0604020202020204" pitchFamily="34" charset="0"/>
                <a:cs typeface="Arial" panose="020B0604020202020204" pitchFamily="34" charset="0"/>
              </a:rPr>
              <a:t>Motivation &amp; Measurement</a:t>
            </a:r>
            <a:r>
              <a:rPr lang="en-US" sz="2200" dirty="0">
                <a:latin typeface="Arial" panose="020B0604020202020204" pitchFamily="34" charset="0"/>
                <a:cs typeface="Arial" panose="020B0604020202020204" pitchFamily="34" charset="0"/>
              </a:rPr>
              <a:t>, </a:t>
            </a:r>
            <a:br>
              <a:rPr lang="en-US" sz="2200" dirty="0">
                <a:latin typeface="Arial" panose="020B0604020202020204" pitchFamily="34" charset="0"/>
                <a:cs typeface="Arial" panose="020B0604020202020204" pitchFamily="34" charset="0"/>
              </a:rPr>
            </a:br>
            <a:r>
              <a:rPr lang="en-US" sz="2200" i="1" dirty="0">
                <a:latin typeface="Arial" panose="020B0604020202020204" pitchFamily="34" charset="0"/>
                <a:cs typeface="Arial" panose="020B0604020202020204" pitchFamily="34" charset="0"/>
              </a:rPr>
              <a:t>Human Resources &amp; Organisation</a:t>
            </a:r>
            <a:r>
              <a:rPr lang="en-US" sz="2200" dirty="0">
                <a:latin typeface="Arial" panose="020B0604020202020204" pitchFamily="34" charset="0"/>
                <a:cs typeface="Arial" panose="020B0604020202020204" pitchFamily="34" charset="0"/>
              </a:rPr>
              <a:t>, and </a:t>
            </a:r>
            <a:r>
              <a:rPr lang="en-US" sz="2200" i="1" dirty="0">
                <a:latin typeface="Arial" panose="020B0604020202020204" pitchFamily="34" charset="0"/>
                <a:cs typeface="Arial" panose="020B0604020202020204" pitchFamily="34" charset="0"/>
              </a:rPr>
              <a:t>Policies &amp; Rule</a:t>
            </a:r>
            <a:r>
              <a:rPr lang="en-US" sz="2200" dirty="0">
                <a:latin typeface="Arial" panose="020B0604020202020204" pitchFamily="34" charset="0"/>
                <a:cs typeface="Arial" panose="020B0604020202020204" pitchFamily="34" charset="0"/>
              </a:rPr>
              <a:t>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Visibility of the process – the </a:t>
            </a:r>
            <a:r>
              <a:rPr lang="en-US" sz="2200" i="1" dirty="0">
                <a:latin typeface="Arial" panose="020B0604020202020204" pitchFamily="34" charset="0"/>
                <a:cs typeface="Arial" panose="020B0604020202020204" pitchFamily="34" charset="0"/>
              </a:rPr>
              <a:t>whole</a:t>
            </a:r>
            <a:r>
              <a:rPr lang="en-US" sz="2200" dirty="0">
                <a:latin typeface="Arial" panose="020B0604020202020204" pitchFamily="34" charset="0"/>
                <a:cs typeface="Arial" panose="020B0604020202020204" pitchFamily="34" charset="0"/>
              </a:rPr>
              <a:t> process, right down to </a:t>
            </a:r>
            <a:r>
              <a:rPr lang="en-US" sz="2200" i="1" dirty="0">
                <a:latin typeface="Arial" panose="020B0604020202020204" pitchFamily="34" charset="0"/>
                <a:cs typeface="Arial" panose="020B0604020202020204" pitchFamily="34" charset="0"/>
              </a:rPr>
              <a:t>job aids</a:t>
            </a:r>
          </a:p>
          <a:p>
            <a:pPr marL="285750" indent="-285750">
              <a:buFont typeface="Arial" panose="020B0604020202020204" pitchFamily="34" charset="0"/>
              <a:buChar char="•"/>
            </a:pPr>
            <a:r>
              <a:rPr lang="en-US" sz="2200" i="1" dirty="0">
                <a:latin typeface="Arial" panose="020B0604020202020204" pitchFamily="34" charset="0"/>
                <a:cs typeface="Arial" panose="020B0604020202020204" pitchFamily="34" charset="0"/>
              </a:rPr>
              <a:t>Training</a:t>
            </a:r>
            <a:r>
              <a:rPr lang="en-US" sz="2200" dirty="0">
                <a:latin typeface="Arial" panose="020B0604020202020204" pitchFamily="34" charset="0"/>
                <a:cs typeface="Arial" panose="020B0604020202020204" pitchFamily="34" charset="0"/>
              </a:rPr>
              <a:t> in the new process for current and new staff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Time for </a:t>
            </a:r>
            <a:r>
              <a:rPr lang="en-US" sz="2200" i="1" dirty="0">
                <a:latin typeface="Arial" panose="020B0604020202020204" pitchFamily="34" charset="0"/>
                <a:cs typeface="Arial" panose="020B0604020202020204" pitchFamily="34" charset="0"/>
              </a:rPr>
              <a:t>each feature </a:t>
            </a:r>
            <a:r>
              <a:rPr lang="en-US" sz="2200" dirty="0">
                <a:latin typeface="Arial" panose="020B0604020202020204" pitchFamily="34" charset="0"/>
                <a:cs typeface="Arial" panose="020B0604020202020204" pitchFamily="34" charset="0"/>
              </a:rPr>
              <a:t>of the new process to </a:t>
            </a:r>
            <a:r>
              <a:rPr lang="en-US" sz="2200" i="1" dirty="0">
                <a:latin typeface="Arial" panose="020B0604020202020204" pitchFamily="34" charset="0"/>
                <a:cs typeface="Arial" panose="020B0604020202020204" pitchFamily="34" charset="0"/>
              </a:rPr>
              <a:t>take hold </a:t>
            </a:r>
            <a:r>
              <a:rPr lang="en-US" sz="2200" dirty="0">
                <a:latin typeface="Arial" panose="020B0604020202020204" pitchFamily="34" charset="0"/>
                <a:cs typeface="Arial" panose="020B0604020202020204" pitchFamily="34" charset="0"/>
              </a:rPr>
              <a:t>before more change –  </a:t>
            </a:r>
            <a:br>
              <a:rPr lang="en-US" sz="2200" dirty="0">
                <a:latin typeface="Arial" panose="020B0604020202020204" pitchFamily="34" charset="0"/>
                <a:cs typeface="Arial" panose="020B0604020202020204" pitchFamily="34" charset="0"/>
              </a:rPr>
            </a:br>
            <a:r>
              <a:rPr lang="en-US" sz="2200" i="1" dirty="0">
                <a:latin typeface="Arial" panose="020B0604020202020204" pitchFamily="34" charset="0"/>
                <a:cs typeface="Arial" panose="020B0604020202020204" pitchFamily="34" charset="0"/>
              </a:rPr>
              <a:t>continuous</a:t>
            </a:r>
            <a:r>
              <a:rPr lang="en-US" sz="2200" dirty="0">
                <a:latin typeface="Arial" panose="020B0604020202020204" pitchFamily="34" charset="0"/>
                <a:cs typeface="Arial" panose="020B0604020202020204" pitchFamily="34" charset="0"/>
              </a:rPr>
              <a:t> change should mean </a:t>
            </a:r>
            <a:r>
              <a:rPr lang="en-US" sz="2200" i="1" dirty="0">
                <a:latin typeface="Arial" panose="020B0604020202020204" pitchFamily="34" charset="0"/>
                <a:cs typeface="Arial" panose="020B0604020202020204" pitchFamily="34" charset="0"/>
              </a:rPr>
              <a:t>regular</a:t>
            </a:r>
            <a:r>
              <a:rPr lang="en-US" sz="2200" dirty="0">
                <a:latin typeface="Arial" panose="020B0604020202020204" pitchFamily="34" charset="0"/>
                <a:cs typeface="Arial" panose="020B0604020202020204" pitchFamily="34" charset="0"/>
              </a:rPr>
              <a:t> but not </a:t>
            </a:r>
            <a:r>
              <a:rPr lang="en-US" sz="2200" i="1" dirty="0">
                <a:latin typeface="Arial" panose="020B0604020202020204" pitchFamily="34" charset="0"/>
                <a:cs typeface="Arial" panose="020B0604020202020204" pitchFamily="34" charset="0"/>
              </a:rPr>
              <a:t>constant</a:t>
            </a:r>
            <a:r>
              <a:rPr lang="en-US" sz="2200" dirty="0">
                <a:latin typeface="Arial" panose="020B0604020202020204" pitchFamily="34" charset="0"/>
                <a:cs typeface="Arial" panose="020B0604020202020204" pitchFamily="34" charset="0"/>
              </a:rPr>
              <a:t> change</a:t>
            </a:r>
          </a:p>
        </p:txBody>
      </p:sp>
      <p:sp>
        <p:nvSpPr>
          <p:cNvPr id="5" name="Rounded Rectangle 4">
            <a:extLst>
              <a:ext uri="{FF2B5EF4-FFF2-40B4-BE49-F238E27FC236}">
                <a16:creationId xmlns:a16="http://schemas.microsoft.com/office/drawing/2014/main" id="{BAB7AD7C-6AAF-409A-273A-806F2A2372A1}"/>
              </a:ext>
            </a:extLst>
          </p:cNvPr>
          <p:cNvSpPr/>
          <p:nvPr/>
        </p:nvSpPr>
        <p:spPr>
          <a:xfrm>
            <a:off x="7604330" y="788174"/>
            <a:ext cx="4416220" cy="1974076"/>
          </a:xfrm>
          <a:prstGeom prst="roundRect">
            <a:avLst>
              <a:gd name="adj" fmla="val 5970"/>
            </a:avLst>
          </a:prstGeom>
          <a:solidFill>
            <a:srgbClr val="D5FC79"/>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Design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To-Be Process</a:t>
            </a:r>
          </a:p>
        </p:txBody>
      </p:sp>
      <p:sp>
        <p:nvSpPr>
          <p:cNvPr id="6" name="Rounded Rectangle 5">
            <a:extLst>
              <a:ext uri="{FF2B5EF4-FFF2-40B4-BE49-F238E27FC236}">
                <a16:creationId xmlns:a16="http://schemas.microsoft.com/office/drawing/2014/main" id="{B769DB35-4578-9F30-4105-0FBAD8751A9B}"/>
              </a:ext>
            </a:extLst>
          </p:cNvPr>
          <p:cNvSpPr/>
          <p:nvPr/>
        </p:nvSpPr>
        <p:spPr>
          <a:xfrm>
            <a:off x="4492495" y="788174"/>
            <a:ext cx="2876550" cy="1974076"/>
          </a:xfrm>
          <a:prstGeom prst="roundRect">
            <a:avLst>
              <a:gd name="adj" fmla="val 5970"/>
            </a:avLst>
          </a:prstGeom>
          <a:solidFill>
            <a:srgbClr val="73FEFF"/>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i="1" dirty="0">
                <a:solidFill>
                  <a:schemeClr val="tx1"/>
                </a:solidFill>
                <a:latin typeface="Arial" panose="020B0604020202020204" pitchFamily="34" charset="0"/>
                <a:cs typeface="Arial" panose="020B0604020202020204" pitchFamily="34" charset="0"/>
              </a:rPr>
              <a:t>Understand</a:t>
            </a:r>
            <a:r>
              <a:rPr lang="en-US" sz="1400" dirty="0">
                <a:solidFill>
                  <a:schemeClr val="tx1"/>
                </a:solidFill>
                <a:latin typeface="Arial" panose="020B0604020202020204" pitchFamily="34" charset="0"/>
                <a:cs typeface="Arial" panose="020B0604020202020204" pitchFamily="34" charset="0"/>
              </a:rPr>
              <a:t>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As-Is Process</a:t>
            </a:r>
          </a:p>
        </p:txBody>
      </p:sp>
      <p:sp>
        <p:nvSpPr>
          <p:cNvPr id="10" name="Rounded Rectangle 9">
            <a:extLst>
              <a:ext uri="{FF2B5EF4-FFF2-40B4-BE49-F238E27FC236}">
                <a16:creationId xmlns:a16="http://schemas.microsoft.com/office/drawing/2014/main" id="{3CBFE44E-E0A4-5E28-93C9-DEE5655B2ED2}"/>
              </a:ext>
            </a:extLst>
          </p:cNvPr>
          <p:cNvSpPr/>
          <p:nvPr/>
        </p:nvSpPr>
        <p:spPr>
          <a:xfrm>
            <a:off x="1362076" y="788174"/>
            <a:ext cx="2876550" cy="1974076"/>
          </a:xfrm>
          <a:prstGeom prst="roundRect">
            <a:avLst>
              <a:gd name="adj" fmla="val 5970"/>
            </a:avLst>
          </a:prstGeom>
          <a:solidFill>
            <a:srgbClr val="FFFD7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Establish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Process Scope and Objectives</a:t>
            </a:r>
          </a:p>
        </p:txBody>
      </p:sp>
      <p:sp>
        <p:nvSpPr>
          <p:cNvPr id="12" name="Oval 87">
            <a:extLst>
              <a:ext uri="{FF2B5EF4-FFF2-40B4-BE49-F238E27FC236}">
                <a16:creationId xmlns:a16="http://schemas.microsoft.com/office/drawing/2014/main" id="{1E1CAC27-AFD8-9C19-1996-4229E8851773}"/>
              </a:ext>
            </a:extLst>
          </p:cNvPr>
          <p:cNvSpPr>
            <a:spLocks noChangeArrowheads="1"/>
          </p:cNvSpPr>
          <p:nvPr/>
        </p:nvSpPr>
        <p:spPr bwMode="auto">
          <a:xfrm>
            <a:off x="1215140" y="656407"/>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13" name="Oval 87">
            <a:extLst>
              <a:ext uri="{FF2B5EF4-FFF2-40B4-BE49-F238E27FC236}">
                <a16:creationId xmlns:a16="http://schemas.microsoft.com/office/drawing/2014/main" id="{A51BF675-D6B2-34D3-2C86-21F2C37E6A42}"/>
              </a:ext>
            </a:extLst>
          </p:cNvPr>
          <p:cNvSpPr>
            <a:spLocks noChangeArrowheads="1"/>
          </p:cNvSpPr>
          <p:nvPr/>
        </p:nvSpPr>
        <p:spPr bwMode="auto">
          <a:xfrm>
            <a:off x="4291371" y="643163"/>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sp>
        <p:nvSpPr>
          <p:cNvPr id="16" name="Oval 87">
            <a:extLst>
              <a:ext uri="{FF2B5EF4-FFF2-40B4-BE49-F238E27FC236}">
                <a16:creationId xmlns:a16="http://schemas.microsoft.com/office/drawing/2014/main" id="{75D71861-49D8-67C2-6B83-AD81F0F5B872}"/>
              </a:ext>
            </a:extLst>
          </p:cNvPr>
          <p:cNvSpPr>
            <a:spLocks noChangeArrowheads="1"/>
          </p:cNvSpPr>
          <p:nvPr/>
        </p:nvSpPr>
        <p:spPr bwMode="auto">
          <a:xfrm>
            <a:off x="7409354" y="656407"/>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a:t>
            </a:r>
          </a:p>
        </p:txBody>
      </p:sp>
      <p:sp>
        <p:nvSpPr>
          <p:cNvPr id="17" name="Rounded Rectangle 16">
            <a:extLst>
              <a:ext uri="{FF2B5EF4-FFF2-40B4-BE49-F238E27FC236}">
                <a16:creationId xmlns:a16="http://schemas.microsoft.com/office/drawing/2014/main" id="{F6DD9BD9-2060-5189-C71E-944DC4CFBFE2}"/>
              </a:ext>
            </a:extLst>
          </p:cNvPr>
          <p:cNvSpPr/>
          <p:nvPr/>
        </p:nvSpPr>
        <p:spPr>
          <a:xfrm>
            <a:off x="1423668" y="1356176"/>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b="1" i="1" dirty="0">
                <a:solidFill>
                  <a:schemeClr val="tx1"/>
                </a:solidFill>
                <a:latin typeface="Arial" panose="020B0604020202020204" pitchFamily="34" charset="0"/>
                <a:cs typeface="Arial" panose="020B0604020202020204" pitchFamily="34" charset="0"/>
              </a:rPr>
              <a:t>Identify</a:t>
            </a:r>
            <a:r>
              <a:rPr lang="en-GB" sz="1100" dirty="0">
                <a:solidFill>
                  <a:schemeClr val="tx1"/>
                </a:solidFill>
                <a:latin typeface="Arial" panose="020B0604020202020204" pitchFamily="34" charset="0"/>
                <a:cs typeface="Arial" panose="020B0604020202020204" pitchFamily="34" charset="0"/>
              </a:rPr>
              <a:t> &amp; scope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the process with a Scope Model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&amp; a Process Summary Chart; 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Optional - build a Concept Model</a:t>
            </a:r>
          </a:p>
        </p:txBody>
      </p:sp>
      <p:sp>
        <p:nvSpPr>
          <p:cNvPr id="18" name="Rounded Rectangle 17">
            <a:extLst>
              <a:ext uri="{FF2B5EF4-FFF2-40B4-BE49-F238E27FC236}">
                <a16:creationId xmlns:a16="http://schemas.microsoft.com/office/drawing/2014/main" id="{5A6A30D7-8049-09E3-DB8D-06135B5EC24A}"/>
              </a:ext>
            </a:extLst>
          </p:cNvPr>
          <p:cNvSpPr/>
          <p:nvPr/>
        </p:nvSpPr>
        <p:spPr>
          <a:xfrm>
            <a:off x="2954546"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initial</a:t>
            </a:r>
          </a:p>
          <a:p>
            <a:r>
              <a:rPr lang="en-GB" sz="1100" dirty="0">
                <a:solidFill>
                  <a:schemeClr val="tx1"/>
                </a:solidFill>
                <a:latin typeface="Arial" panose="020B0604020202020204" pitchFamily="34" charset="0"/>
                <a:cs typeface="Arial" panose="020B0604020202020204" pitchFamily="34" charset="0"/>
              </a:rPr>
              <a:t>as-is process assessment, and to-be objective setting, by </a:t>
            </a:r>
            <a:r>
              <a:rPr lang="en-GB" sz="1100" b="1" i="1" dirty="0">
                <a:solidFill>
                  <a:schemeClr val="tx1"/>
                </a:solidFill>
                <a:latin typeface="Arial" panose="020B0604020202020204" pitchFamily="34" charset="0"/>
                <a:cs typeface="Arial" panose="020B0604020202020204" pitchFamily="34" charset="0"/>
              </a:rPr>
              <a:t>stakeholder</a:t>
            </a:r>
          </a:p>
        </p:txBody>
      </p:sp>
      <p:sp>
        <p:nvSpPr>
          <p:cNvPr id="19" name="Rounded Rectangle 18">
            <a:extLst>
              <a:ext uri="{FF2B5EF4-FFF2-40B4-BE49-F238E27FC236}">
                <a16:creationId xmlns:a16="http://schemas.microsoft.com/office/drawing/2014/main" id="{AE314B6A-1EE7-8829-C117-8246A409298D}"/>
              </a:ext>
            </a:extLst>
          </p:cNvPr>
          <p:cNvSpPr/>
          <p:nvPr/>
        </p:nvSpPr>
        <p:spPr>
          <a:xfrm>
            <a:off x="4561624"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Perform more</a:t>
            </a:r>
          </a:p>
          <a:p>
            <a:r>
              <a:rPr lang="en-GB" sz="1100" b="1" i="1" dirty="0">
                <a:solidFill>
                  <a:schemeClr val="tx1"/>
                </a:solidFill>
                <a:latin typeface="Arial" panose="020B0604020202020204" pitchFamily="34" charset="0"/>
                <a:cs typeface="Arial" panose="020B0604020202020204" pitchFamily="34" charset="0"/>
              </a:rPr>
              <a:t>detailed</a:t>
            </a:r>
            <a:r>
              <a:rPr lang="en-GB" sz="1100" dirty="0">
                <a:solidFill>
                  <a:schemeClr val="tx1"/>
                </a:solidFill>
                <a:latin typeface="Arial" panose="020B0604020202020204" pitchFamily="34" charset="0"/>
                <a:cs typeface="Arial" panose="020B0604020202020204" pitchFamily="34" charset="0"/>
              </a:rPr>
              <a:t> as-is modelling:</a:t>
            </a:r>
          </a:p>
          <a:p>
            <a:r>
              <a:rPr lang="en-GB" sz="1100" dirty="0">
                <a:solidFill>
                  <a:schemeClr val="tx1"/>
                </a:solidFill>
                <a:latin typeface="Arial" panose="020B0604020202020204" pitchFamily="34" charset="0"/>
                <a:cs typeface="Arial" panose="020B0604020202020204" pitchFamily="34" charset="0"/>
              </a:rPr>
              <a:t>an Augmented   Scope Model &amp; optionally, Workflow Models</a:t>
            </a:r>
          </a:p>
        </p:txBody>
      </p:sp>
      <p:sp>
        <p:nvSpPr>
          <p:cNvPr id="20" name="Rounded Rectangle 19">
            <a:extLst>
              <a:ext uri="{FF2B5EF4-FFF2-40B4-BE49-F238E27FC236}">
                <a16:creationId xmlns:a16="http://schemas.microsoft.com/office/drawing/2014/main" id="{7F982442-40D3-B0AA-E890-9E3D8FCCE860}"/>
              </a:ext>
            </a:extLst>
          </p:cNvPr>
          <p:cNvSpPr/>
          <p:nvPr/>
        </p:nvSpPr>
        <p:spPr>
          <a:xfrm>
            <a:off x="6092502"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final</a:t>
            </a:r>
            <a:r>
              <a:rPr lang="en-GB" sz="1100" dirty="0">
                <a:solidFill>
                  <a:schemeClr val="tx1"/>
                </a:solidFill>
                <a:latin typeface="Arial" panose="020B0604020202020204" pitchFamily="34" charset="0"/>
                <a:cs typeface="Arial" panose="020B0604020202020204" pitchFamily="34" charset="0"/>
              </a:rPr>
              <a:t> as-is process assessment by </a:t>
            </a:r>
            <a:r>
              <a:rPr lang="en-GB" sz="1100" b="1" i="1" dirty="0">
                <a:solidFill>
                  <a:schemeClr val="tx1"/>
                </a:solidFill>
                <a:latin typeface="Arial" panose="020B0604020202020204" pitchFamily="34" charset="0"/>
                <a:cs typeface="Arial" panose="020B0604020202020204" pitchFamily="34" charset="0"/>
              </a:rPr>
              <a:t>enabler</a:t>
            </a:r>
            <a:r>
              <a:rPr lang="en-GB" sz="1100" dirty="0">
                <a:solidFill>
                  <a:schemeClr val="tx1"/>
                </a:solidFill>
                <a:latin typeface="Arial" panose="020B0604020202020204" pitchFamily="34" charset="0"/>
                <a:cs typeface="Arial" panose="020B0604020202020204" pitchFamily="34" charset="0"/>
              </a:rPr>
              <a:t>, and generate to-be improvement ideas </a:t>
            </a:r>
          </a:p>
        </p:txBody>
      </p:sp>
      <p:sp>
        <p:nvSpPr>
          <p:cNvPr id="21" name="Rounded Rectangle 20">
            <a:extLst>
              <a:ext uri="{FF2B5EF4-FFF2-40B4-BE49-F238E27FC236}">
                <a16:creationId xmlns:a16="http://schemas.microsoft.com/office/drawing/2014/main" id="{ED40514A-249E-6E41-CE46-A3DB479885C9}"/>
              </a:ext>
            </a:extLst>
          </p:cNvPr>
          <p:cNvSpPr/>
          <p:nvPr/>
        </p:nvSpPr>
        <p:spPr>
          <a:xfrm>
            <a:off x="7654530"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Refine to-be improvement ideas and determine 5-10 </a:t>
            </a:r>
            <a:r>
              <a:rPr lang="en-GB" sz="1100" b="1" i="1" dirty="0">
                <a:solidFill>
                  <a:schemeClr val="tx1"/>
                </a:solidFill>
                <a:latin typeface="Arial" panose="020B0604020202020204" pitchFamily="34" charset="0"/>
                <a:cs typeface="Arial" panose="020B0604020202020204" pitchFamily="34" charset="0"/>
              </a:rPr>
              <a:t>key features </a:t>
            </a:r>
            <a:r>
              <a:rPr lang="en-GB" sz="1100" dirty="0">
                <a:solidFill>
                  <a:schemeClr val="tx1"/>
                </a:solidFill>
                <a:latin typeface="Arial" panose="020B0604020202020204" pitchFamily="34" charset="0"/>
                <a:cs typeface="Arial" panose="020B0604020202020204" pitchFamily="34" charset="0"/>
              </a:rPr>
              <a:t>of the to-be process</a:t>
            </a:r>
            <a:endParaRPr lang="en-GB" sz="1100" b="1" i="1" dirty="0">
              <a:solidFill>
                <a:schemeClr val="tx1"/>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20C3845D-DFE4-3482-2D7A-857903262F5F}"/>
              </a:ext>
            </a:extLst>
          </p:cNvPr>
          <p:cNvSpPr/>
          <p:nvPr/>
        </p:nvSpPr>
        <p:spPr>
          <a:xfrm>
            <a:off x="9185408"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Assess each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to-be feature </a:t>
            </a:r>
            <a:br>
              <a:rPr lang="en-GB" sz="1100" dirty="0">
                <a:solidFill>
                  <a:schemeClr val="tx1"/>
                </a:solidFill>
                <a:latin typeface="Arial" panose="020B0604020202020204" pitchFamily="34" charset="0"/>
                <a:cs typeface="Arial" panose="020B0604020202020204" pitchFamily="34" charset="0"/>
              </a:rPr>
            </a:br>
            <a:r>
              <a:rPr lang="en-GB" sz="1100" b="1" i="1" dirty="0">
                <a:solidFill>
                  <a:schemeClr val="tx1"/>
                </a:solidFill>
                <a:latin typeface="Arial" panose="020B0604020202020204" pitchFamily="34" charset="0"/>
                <a:cs typeface="Arial" panose="020B0604020202020204" pitchFamily="34" charset="0"/>
              </a:rPr>
              <a:t>by enabler </a:t>
            </a:r>
            <a:r>
              <a:rPr lang="en-GB" sz="1100" dirty="0">
                <a:solidFill>
                  <a:schemeClr val="tx1"/>
                </a:solidFill>
                <a:latin typeface="Arial" panose="020B0604020202020204" pitchFamily="34" charset="0"/>
                <a:cs typeface="Arial" panose="020B0604020202020204" pitchFamily="34" charset="0"/>
              </a:rPr>
              <a:t>to ensure the new process is implementable and sustainable</a:t>
            </a:r>
          </a:p>
        </p:txBody>
      </p:sp>
      <p:sp>
        <p:nvSpPr>
          <p:cNvPr id="23" name="Rounded Rectangle 22">
            <a:extLst>
              <a:ext uri="{FF2B5EF4-FFF2-40B4-BE49-F238E27FC236}">
                <a16:creationId xmlns:a16="http://schemas.microsoft.com/office/drawing/2014/main" id="{24D84949-75A2-1946-33B7-E2699202D8A7}"/>
              </a:ext>
            </a:extLst>
          </p:cNvPr>
          <p:cNvSpPr/>
          <p:nvPr/>
        </p:nvSpPr>
        <p:spPr>
          <a:xfrm>
            <a:off x="10716286"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Design the to-be process:</a:t>
            </a:r>
          </a:p>
          <a:p>
            <a:pPr marL="179388" indent="-179388"/>
            <a:r>
              <a:rPr lang="en-GB" sz="1100" dirty="0">
                <a:solidFill>
                  <a:schemeClr val="tx1"/>
                </a:solidFill>
                <a:latin typeface="Arial" panose="020B0604020202020204" pitchFamily="34" charset="0"/>
                <a:cs typeface="Arial" panose="020B0604020202020204" pitchFamily="34" charset="0"/>
              </a:rPr>
              <a:t>1 - </a:t>
            </a:r>
            <a:r>
              <a:rPr lang="en-GB" sz="1100" b="1" i="1" dirty="0">
                <a:solidFill>
                  <a:schemeClr val="tx1"/>
                </a:solidFill>
                <a:latin typeface="Arial" panose="020B0604020202020204" pitchFamily="34" charset="0"/>
                <a:cs typeface="Arial" panose="020B0604020202020204" pitchFamily="34" charset="0"/>
              </a:rPr>
              <a:t>essential</a:t>
            </a:r>
            <a:r>
              <a:rPr lang="en-GB" sz="1100" dirty="0">
                <a:solidFill>
                  <a:schemeClr val="tx1"/>
                </a:solidFill>
                <a:latin typeface="Arial" panose="020B0604020202020204" pitchFamily="34" charset="0"/>
                <a:cs typeface="Arial" panose="020B0604020202020204" pitchFamily="34" charset="0"/>
              </a:rPr>
              <a:t> activities first</a:t>
            </a:r>
          </a:p>
          <a:p>
            <a:pPr marL="179388" indent="-179388"/>
            <a:r>
              <a:rPr lang="en-GB" sz="1100" dirty="0">
                <a:solidFill>
                  <a:schemeClr val="tx1"/>
                </a:solidFill>
                <a:latin typeface="Arial" panose="020B0604020202020204" pitchFamily="34" charset="0"/>
                <a:cs typeface="Arial" panose="020B0604020202020204" pitchFamily="34" charset="0"/>
              </a:rPr>
              <a:t>2 - "who &amp; how" next</a:t>
            </a:r>
          </a:p>
          <a:p>
            <a:pPr marL="179388" indent="-179388"/>
            <a:r>
              <a:rPr lang="en-GB" sz="1100" dirty="0">
                <a:solidFill>
                  <a:schemeClr val="tx1"/>
                </a:solidFill>
                <a:latin typeface="Arial" panose="020B0604020202020204" pitchFamily="34" charset="0"/>
                <a:cs typeface="Arial" panose="020B0604020202020204" pitchFamily="34" charset="0"/>
              </a:rPr>
              <a:t>3 – transport &amp; protocol last</a:t>
            </a:r>
          </a:p>
        </p:txBody>
      </p:sp>
      <p:grpSp>
        <p:nvGrpSpPr>
          <p:cNvPr id="26" name="Group 25">
            <a:extLst>
              <a:ext uri="{FF2B5EF4-FFF2-40B4-BE49-F238E27FC236}">
                <a16:creationId xmlns:a16="http://schemas.microsoft.com/office/drawing/2014/main" id="{C3DD7186-F5C2-E346-7176-C748062A17AB}"/>
              </a:ext>
            </a:extLst>
          </p:cNvPr>
          <p:cNvGrpSpPr/>
          <p:nvPr/>
        </p:nvGrpSpPr>
        <p:grpSpPr>
          <a:xfrm>
            <a:off x="19050" y="1438275"/>
            <a:ext cx="1274444" cy="1019175"/>
            <a:chOff x="19050" y="1438275"/>
            <a:chExt cx="1274444" cy="1019175"/>
          </a:xfrm>
        </p:grpSpPr>
        <p:pic>
          <p:nvPicPr>
            <p:cNvPr id="24" name="Picture 14">
              <a:extLst>
                <a:ext uri="{FF2B5EF4-FFF2-40B4-BE49-F238E27FC236}">
                  <a16:creationId xmlns:a16="http://schemas.microsoft.com/office/drawing/2014/main" id="{0D8A273D-003F-53B0-8A5E-C5DC084157C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flipH="1">
              <a:off x="19050" y="1438275"/>
              <a:ext cx="1274444" cy="10191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DDDF92E-301B-188D-DBF7-14F42D9902DF}"/>
                </a:ext>
              </a:extLst>
            </p:cNvPr>
            <p:cNvSpPr txBox="1"/>
            <p:nvPr/>
          </p:nvSpPr>
          <p:spPr>
            <a:xfrm>
              <a:off x="123825" y="1525071"/>
              <a:ext cx="1123950" cy="830997"/>
            </a:xfrm>
            <a:prstGeom prst="rect">
              <a:avLst/>
            </a:prstGeom>
            <a:noFill/>
          </p:spPr>
          <p:txBody>
            <a:bodyPr wrap="square">
              <a:spAutoFit/>
            </a:bodyPr>
            <a:lstStyle/>
            <a:p>
              <a:pPr algn="ctr"/>
              <a:r>
                <a:rPr lang="en-GB" sz="1200" dirty="0">
                  <a:solidFill>
                    <a:srgbClr val="333333"/>
                  </a:solidFill>
                  <a:latin typeface="Arial" panose="020B0604020202020204" pitchFamily="34" charset="0"/>
                  <a:cs typeface="Arial" panose="020B0604020202020204" pitchFamily="34" charset="0"/>
                </a:rPr>
                <a:t>Some</a:t>
              </a:r>
              <a:br>
                <a:rPr lang="en-GB" sz="1200" dirty="0">
                  <a:solidFill>
                    <a:srgbClr val="333333"/>
                  </a:solidFill>
                  <a:latin typeface="Arial" panose="020B0604020202020204" pitchFamily="34" charset="0"/>
                  <a:cs typeface="Arial" panose="020B0604020202020204" pitchFamily="34" charset="0"/>
                </a:rPr>
              </a:br>
              <a:r>
                <a:rPr lang="en-GB" sz="1200" dirty="0">
                  <a:solidFill>
                    <a:srgbClr val="333333"/>
                  </a:solidFill>
                  <a:latin typeface="Arial" panose="020B0604020202020204" pitchFamily="34" charset="0"/>
                  <a:cs typeface="Arial" panose="020B0604020202020204" pitchFamily="34" charset="0"/>
                </a:rPr>
                <a:t>g</a:t>
              </a:r>
              <a:r>
                <a:rPr lang="en-GB" sz="1200" i="0" u="none" strike="noStrike" dirty="0">
                  <a:solidFill>
                    <a:srgbClr val="333333"/>
                  </a:solidFill>
                  <a:effectLst/>
                  <a:latin typeface="Arial" panose="020B0604020202020204" pitchFamily="34" charset="0"/>
                  <a:cs typeface="Arial" panose="020B0604020202020204" pitchFamily="34" charset="0"/>
                </a:rPr>
                <a:t>oal or issue,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not rigorously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specified</a:t>
              </a:r>
              <a:endParaRPr lang="en-GB"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227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dissolv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dissolve">
                                      <p:cBhvr>
                                        <p:cTn id="49" dur="500"/>
                                        <p:tgtEl>
                                          <p:spTgt spid="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4">
                                            <p:txEl>
                                              <p:pRg st="1" end="1"/>
                                            </p:txEl>
                                          </p:spTgt>
                                        </p:tgtEl>
                                        <p:attrNameLst>
                                          <p:attrName>style.visibility</p:attrName>
                                        </p:attrNameLst>
                                      </p:cBhvr>
                                      <p:to>
                                        <p:strVal val="visible"/>
                                      </p:to>
                                    </p:set>
                                    <p:animEffect transition="in" filter="dissolve">
                                      <p:cBhvr>
                                        <p:cTn id="54" dur="500"/>
                                        <p:tgtEl>
                                          <p:spTgt spid="1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animEffect transition="in" filter="dissolve">
                                      <p:cBhvr>
                                        <p:cTn id="59" dur="500"/>
                                        <p:tgtEl>
                                          <p:spTgt spid="14">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xEl>
                                              <p:pRg st="3" end="3"/>
                                            </p:txEl>
                                          </p:spTgt>
                                        </p:tgtEl>
                                        <p:attrNameLst>
                                          <p:attrName>style.visibility</p:attrName>
                                        </p:attrNameLst>
                                      </p:cBhvr>
                                      <p:to>
                                        <p:strVal val="visible"/>
                                      </p:to>
                                    </p:set>
                                    <p:animEffect transition="in" filter="dissolve">
                                      <p:cBhvr>
                                        <p:cTn id="64" dur="500"/>
                                        <p:tgtEl>
                                          <p:spTgt spid="14">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4">
                                            <p:txEl>
                                              <p:pRg st="4" end="4"/>
                                            </p:txEl>
                                          </p:spTgt>
                                        </p:tgtEl>
                                        <p:attrNameLst>
                                          <p:attrName>style.visibility</p:attrName>
                                        </p:attrNameLst>
                                      </p:cBhvr>
                                      <p:to>
                                        <p:strVal val="visible"/>
                                      </p:to>
                                    </p:set>
                                    <p:animEffect transition="in" filter="dissolve">
                                      <p:cBhvr>
                                        <p:cTn id="6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CA" sz="2800" dirty="0">
                <a:latin typeface="Arial" charset="0"/>
                <a:cs typeface="+mj-cs"/>
              </a:rPr>
              <a:t>Phase 1 summary – Discover processes, “frame” the target process</a:t>
            </a:r>
            <a:endParaRPr lang="en-US" sz="2800" dirty="0">
              <a:latin typeface="Arial" charset="0"/>
              <a:cs typeface="+mj-cs"/>
            </a:endParaRPr>
          </a:p>
        </p:txBody>
      </p:sp>
      <p:sp>
        <p:nvSpPr>
          <p:cNvPr id="27651" name="AutoShape 3"/>
          <p:cNvSpPr>
            <a:spLocks noChangeArrowheads="1"/>
          </p:cNvSpPr>
          <p:nvPr/>
        </p:nvSpPr>
        <p:spPr bwMode="auto">
          <a:xfrm>
            <a:off x="907129" y="2262127"/>
            <a:ext cx="10362387" cy="360362"/>
          </a:xfrm>
          <a:prstGeom prst="chevron">
            <a:avLst>
              <a:gd name="adj" fmla="val 55515"/>
            </a:avLst>
          </a:prstGeom>
          <a:solidFill>
            <a:srgbClr val="0000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Phase 1 – Identify processes &amp; “frame” the target process (scope, issues, goals)</a:t>
            </a:r>
          </a:p>
        </p:txBody>
      </p:sp>
      <p:grpSp>
        <p:nvGrpSpPr>
          <p:cNvPr id="2" name="Group 1"/>
          <p:cNvGrpSpPr/>
          <p:nvPr/>
        </p:nvGrpSpPr>
        <p:grpSpPr>
          <a:xfrm>
            <a:off x="800997" y="3897264"/>
            <a:ext cx="10547609" cy="2631648"/>
            <a:chOff x="-707830" y="4094175"/>
            <a:chExt cx="10547609" cy="2631648"/>
          </a:xfrm>
        </p:grpSpPr>
        <p:sp>
          <p:nvSpPr>
            <p:cNvPr id="1866762" name="Text Box 10"/>
            <p:cNvSpPr txBox="1">
              <a:spLocks noChangeArrowheads="1"/>
            </p:cNvSpPr>
            <p:nvPr/>
          </p:nvSpPr>
          <p:spPr bwMode="auto">
            <a:xfrm>
              <a:off x="-707830" y="4101466"/>
              <a:ext cx="1771650"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ID common terms</a:t>
              </a:r>
            </a:p>
            <a:p>
              <a:pPr eaLnBrk="0" fontAlgn="base" hangingPunct="0">
                <a:spcBef>
                  <a:spcPct val="0"/>
                </a:spcBef>
                <a:spcAft>
                  <a:spcPct val="0"/>
                </a:spcAft>
                <a:buClr>
                  <a:srgbClr val="000000"/>
                </a:buClr>
                <a:buFontTx/>
                <a:buChar char="•"/>
                <a:defRPr/>
              </a:pPr>
              <a:r>
                <a:rPr lang="en-US" sz="1500" dirty="0">
                  <a:solidFill>
                    <a:srgbClr val="000000"/>
                  </a:solidFill>
                </a:rPr>
                <a:t>Select core nouns (things)</a:t>
              </a:r>
            </a:p>
            <a:p>
              <a:pPr eaLnBrk="0" fontAlgn="base" hangingPunct="0">
                <a:spcBef>
                  <a:spcPct val="0"/>
                </a:spcBef>
                <a:spcAft>
                  <a:spcPct val="0"/>
                </a:spcAft>
                <a:buClr>
                  <a:srgbClr val="000000"/>
                </a:buClr>
                <a:buFontTx/>
                <a:buChar char="•"/>
                <a:defRPr/>
              </a:pPr>
              <a:r>
                <a:rPr lang="en-US" sz="1500" dirty="0">
                  <a:solidFill>
                    <a:srgbClr val="000000"/>
                  </a:solidFill>
                </a:rPr>
                <a:t>ID activities acting on things</a:t>
              </a:r>
            </a:p>
            <a:p>
              <a:pPr eaLnBrk="0" fontAlgn="base" hangingPunct="0">
                <a:spcBef>
                  <a:spcPct val="0"/>
                </a:spcBef>
                <a:spcAft>
                  <a:spcPct val="0"/>
                </a:spcAft>
                <a:buClr>
                  <a:srgbClr val="000000"/>
                </a:buClr>
                <a:buFontTx/>
                <a:buChar char="•"/>
                <a:defRPr/>
              </a:pPr>
              <a:r>
                <a:rPr lang="en-US" sz="1500" dirty="0">
                  <a:solidFill>
                    <a:srgbClr val="000000"/>
                  </a:solidFill>
                </a:rPr>
                <a:t>Link activities into processes</a:t>
              </a:r>
            </a:p>
            <a:p>
              <a:pPr eaLnBrk="0" fontAlgn="base" hangingPunct="0">
                <a:spcBef>
                  <a:spcPct val="0"/>
                </a:spcBef>
                <a:spcAft>
                  <a:spcPct val="0"/>
                </a:spcAft>
                <a:buClr>
                  <a:srgbClr val="000000"/>
                </a:buClr>
                <a:buFontTx/>
                <a:buChar char="•"/>
                <a:defRPr/>
              </a:pPr>
              <a:r>
                <a:rPr lang="en-US" sz="1500" dirty="0">
                  <a:solidFill>
                    <a:srgbClr val="000000"/>
                  </a:solidFill>
                </a:rPr>
                <a:t>Draw </a:t>
              </a:r>
              <a:r>
                <a:rPr lang="en-US" sz="1500" i="1" dirty="0">
                  <a:solidFill>
                    <a:srgbClr val="000000"/>
                  </a:solidFill>
                </a:rPr>
                <a:t>Process Landscape</a:t>
              </a:r>
            </a:p>
          </p:txBody>
        </p:sp>
        <p:sp>
          <p:nvSpPr>
            <p:cNvPr id="1866763" name="Text Box 11"/>
            <p:cNvSpPr txBox="1">
              <a:spLocks noChangeArrowheads="1"/>
            </p:cNvSpPr>
            <p:nvPr/>
          </p:nvSpPr>
          <p:spPr bwMode="auto">
            <a:xfrm>
              <a:off x="1084994" y="4094254"/>
              <a:ext cx="1762125"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i="1" dirty="0">
                  <a:solidFill>
                    <a:srgbClr val="000000"/>
                  </a:solidFill>
                </a:rPr>
                <a:t>What –</a:t>
              </a:r>
              <a:r>
                <a:rPr lang="en-US" sz="1500" b="1" dirty="0">
                  <a:solidFill>
                    <a:srgbClr val="000000"/>
                  </a:solidFill>
                </a:rPr>
                <a:t> </a:t>
              </a:r>
              <a:r>
                <a:rPr lang="en-US" sz="1500" b="1" i="1" dirty="0">
                  <a:solidFill>
                    <a:srgbClr val="000000"/>
                  </a:solidFill>
                </a:rPr>
                <a:t>TRAC:</a:t>
              </a:r>
            </a:p>
            <a:p>
              <a:pPr marL="179388" indent="-92075" eaLnBrk="0" fontAlgn="base" hangingPunct="0">
                <a:spcBef>
                  <a:spcPct val="0"/>
                </a:spcBef>
                <a:spcAft>
                  <a:spcPct val="0"/>
                </a:spcAft>
                <a:buClr>
                  <a:srgbClr val="000000"/>
                </a:buClr>
                <a:buFontTx/>
                <a:buChar char="•"/>
                <a:defRPr/>
              </a:pPr>
              <a:r>
                <a:rPr lang="en-US" sz="1500" b="1" i="1" dirty="0">
                  <a:solidFill>
                    <a:srgbClr val="000000"/>
                  </a:solidFill>
                </a:rPr>
                <a:t>T</a:t>
              </a:r>
              <a:r>
                <a:rPr lang="en-US" sz="1500" dirty="0">
                  <a:solidFill>
                    <a:srgbClr val="000000"/>
                  </a:solidFill>
                </a:rPr>
                <a:t>riggering </a:t>
              </a:r>
              <a:br>
                <a:rPr lang="en-US" sz="1500" dirty="0">
                  <a:solidFill>
                    <a:srgbClr val="000000"/>
                  </a:solidFill>
                </a:rPr>
              </a:br>
              <a:r>
                <a:rPr lang="en-US" sz="1500" dirty="0">
                  <a:solidFill>
                    <a:srgbClr val="000000"/>
                  </a:solidFill>
                </a:rPr>
                <a:t>event</a:t>
              </a:r>
            </a:p>
            <a:p>
              <a:pPr marL="179388" indent="-92075" eaLnBrk="0" fontAlgn="base" hangingPunct="0">
                <a:spcBef>
                  <a:spcPct val="0"/>
                </a:spcBef>
                <a:spcAft>
                  <a:spcPct val="0"/>
                </a:spcAft>
                <a:buClr>
                  <a:srgbClr val="000000"/>
                </a:buClr>
                <a:buFontTx/>
                <a:buChar char="•"/>
                <a:defRPr/>
              </a:pPr>
              <a:r>
                <a:rPr lang="en-US" sz="1500" dirty="0">
                  <a:solidFill>
                    <a:srgbClr val="000000"/>
                  </a:solidFill>
                </a:rPr>
                <a:t>Final </a:t>
              </a:r>
              <a:r>
                <a:rPr lang="en-US" sz="1500" b="1" i="1" dirty="0">
                  <a:solidFill>
                    <a:srgbClr val="000000"/>
                  </a:solidFill>
                </a:rPr>
                <a:t>R</a:t>
              </a:r>
              <a:r>
                <a:rPr lang="en-US" sz="1500" dirty="0">
                  <a:solidFill>
                    <a:srgbClr val="000000"/>
                  </a:solidFill>
                </a:rPr>
                <a:t>esults </a:t>
              </a:r>
              <a:br>
                <a:rPr lang="en-US" sz="1500" dirty="0">
                  <a:solidFill>
                    <a:srgbClr val="000000"/>
                  </a:solidFill>
                </a:rPr>
              </a:br>
              <a:r>
                <a:rPr lang="en-US" sz="1500" dirty="0">
                  <a:solidFill>
                    <a:srgbClr val="000000"/>
                  </a:solidFill>
                </a:rPr>
                <a:t>by stakeholder</a:t>
              </a:r>
            </a:p>
            <a:p>
              <a:pPr marL="179388" indent="-92075" eaLnBrk="0" fontAlgn="base" hangingPunct="0">
                <a:spcBef>
                  <a:spcPct val="0"/>
                </a:spcBef>
                <a:spcAft>
                  <a:spcPct val="0"/>
                </a:spcAft>
                <a:buClr>
                  <a:srgbClr val="000000"/>
                </a:buClr>
                <a:buFontTx/>
                <a:buChar char="•"/>
                <a:defRPr/>
              </a:pPr>
              <a:r>
                <a:rPr lang="en-US" sz="1500" dirty="0">
                  <a:solidFill>
                    <a:srgbClr val="000000"/>
                  </a:solidFill>
                </a:rPr>
                <a:t>~5 +/- 2 main </a:t>
              </a:r>
              <a:r>
                <a:rPr lang="en-US" sz="1500" b="1" i="1" dirty="0">
                  <a:solidFill>
                    <a:srgbClr val="000000"/>
                  </a:solidFill>
                </a:rPr>
                <a:t>A</a:t>
              </a:r>
              <a:r>
                <a:rPr lang="en-US" sz="1500" dirty="0">
                  <a:solidFill>
                    <a:srgbClr val="000000"/>
                  </a:solidFill>
                </a:rPr>
                <a:t>ctivities</a:t>
              </a:r>
            </a:p>
            <a:p>
              <a:pPr marL="179388" indent="-92075" eaLnBrk="0" fontAlgn="base" hangingPunct="0">
                <a:spcBef>
                  <a:spcPct val="0"/>
                </a:spcBef>
                <a:spcAft>
                  <a:spcPct val="0"/>
                </a:spcAft>
                <a:buClr>
                  <a:srgbClr val="000000"/>
                </a:buClr>
                <a:buFontTx/>
                <a:buChar char="•"/>
                <a:defRPr/>
              </a:pPr>
              <a:r>
                <a:rPr lang="en-US" sz="1500" b="1" i="1" dirty="0">
                  <a:solidFill>
                    <a:srgbClr val="000000"/>
                  </a:solidFill>
                </a:rPr>
                <a:t>C</a:t>
              </a:r>
              <a:r>
                <a:rPr lang="en-US" sz="1500" dirty="0">
                  <a:solidFill>
                    <a:srgbClr val="000000"/>
                  </a:solidFill>
                </a:rPr>
                <a:t>ases / variations</a:t>
              </a:r>
            </a:p>
            <a:p>
              <a:pPr eaLnBrk="0" fontAlgn="base" hangingPunct="0">
                <a:spcBef>
                  <a:spcPct val="0"/>
                </a:spcBef>
                <a:spcAft>
                  <a:spcPct val="0"/>
                </a:spcAft>
                <a:buClr>
                  <a:srgbClr val="000000"/>
                </a:buClr>
                <a:buFontTx/>
                <a:buChar char="•"/>
                <a:defRPr/>
              </a:pPr>
              <a:r>
                <a:rPr lang="en-US" sz="1500" dirty="0">
                  <a:solidFill>
                    <a:srgbClr val="000000"/>
                  </a:solidFill>
                </a:rPr>
                <a:t>Draw </a:t>
              </a:r>
              <a:r>
                <a:rPr lang="en-US" sz="1500" i="1" dirty="0">
                  <a:solidFill>
                    <a:srgbClr val="000000"/>
                  </a:solidFill>
                </a:rPr>
                <a:t>Process Scope Model</a:t>
              </a:r>
            </a:p>
          </p:txBody>
        </p:sp>
        <p:sp>
          <p:nvSpPr>
            <p:cNvPr id="1866764" name="Text Box 12"/>
            <p:cNvSpPr txBox="1">
              <a:spLocks noChangeArrowheads="1"/>
            </p:cNvSpPr>
            <p:nvPr/>
          </p:nvSpPr>
          <p:spPr bwMode="auto">
            <a:xfrm>
              <a:off x="2899431" y="4094333"/>
              <a:ext cx="1693816"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i="1" dirty="0">
                  <a:solidFill>
                    <a:srgbClr val="000000"/>
                  </a:solidFill>
                </a:rPr>
                <a:t>Who – </a:t>
              </a:r>
              <a:r>
                <a:rPr lang="en-US" sz="1500" dirty="0">
                  <a:solidFill>
                    <a:srgbClr val="000000"/>
                  </a:solidFill>
                </a:rPr>
                <a:t>Functions / Organisations / each Actor </a:t>
              </a:r>
              <a:br>
                <a:rPr lang="en-US" sz="1500" dirty="0">
                  <a:solidFill>
                    <a:srgbClr val="000000"/>
                  </a:solidFill>
                </a:rPr>
              </a:br>
              <a:r>
                <a:rPr lang="en-US" sz="1500" dirty="0">
                  <a:solidFill>
                    <a:srgbClr val="000000"/>
                  </a:solidFill>
                </a:rPr>
                <a:t>(optionally main responsibilities)</a:t>
              </a:r>
            </a:p>
            <a:p>
              <a:pPr eaLnBrk="0" fontAlgn="base" hangingPunct="0">
                <a:spcBef>
                  <a:spcPct val="0"/>
                </a:spcBef>
                <a:spcAft>
                  <a:spcPct val="0"/>
                </a:spcAft>
                <a:buClr>
                  <a:srgbClr val="000000"/>
                </a:buClr>
                <a:buFontTx/>
                <a:buChar char="•"/>
                <a:defRPr/>
              </a:pPr>
              <a:r>
                <a:rPr lang="en-US" sz="1500" i="1" dirty="0">
                  <a:solidFill>
                    <a:srgbClr val="000000"/>
                  </a:solidFill>
                </a:rPr>
                <a:t>How</a:t>
              </a:r>
              <a:r>
                <a:rPr lang="en-US" sz="1500" dirty="0">
                  <a:solidFill>
                    <a:srgbClr val="000000"/>
                  </a:solidFill>
                </a:rPr>
                <a:t> –  supporting Mechanisms</a:t>
              </a:r>
            </a:p>
            <a:p>
              <a:pPr eaLnBrk="0" fontAlgn="base" hangingPunct="0">
                <a:spcBef>
                  <a:spcPct val="0"/>
                </a:spcBef>
                <a:spcAft>
                  <a:spcPct val="0"/>
                </a:spcAft>
                <a:buClr>
                  <a:srgbClr val="000000"/>
                </a:buClr>
                <a:buFontTx/>
                <a:buChar char="•"/>
                <a:defRPr/>
              </a:pPr>
              <a:r>
                <a:rPr lang="en-US" sz="1500" dirty="0">
                  <a:solidFill>
                    <a:srgbClr val="000000"/>
                  </a:solidFill>
                </a:rPr>
                <a:t>Draw </a:t>
              </a:r>
              <a:r>
                <a:rPr lang="en-US" sz="1500" i="1" dirty="0">
                  <a:solidFill>
                    <a:srgbClr val="000000"/>
                  </a:solidFill>
                </a:rPr>
                <a:t>Process Summary Chart</a:t>
              </a:r>
            </a:p>
          </p:txBody>
        </p:sp>
        <p:sp>
          <p:nvSpPr>
            <p:cNvPr id="1866765" name="Text Box 13"/>
            <p:cNvSpPr txBox="1">
              <a:spLocks noChangeArrowheads="1"/>
            </p:cNvSpPr>
            <p:nvPr/>
          </p:nvSpPr>
          <p:spPr bwMode="auto">
            <a:xfrm>
              <a:off x="4619856" y="4094321"/>
              <a:ext cx="1854004"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Stakeholder issues and concerns</a:t>
              </a:r>
            </a:p>
            <a:p>
              <a:pPr eaLnBrk="0" fontAlgn="base" hangingPunct="0">
                <a:spcBef>
                  <a:spcPct val="0"/>
                </a:spcBef>
                <a:spcAft>
                  <a:spcPct val="0"/>
                </a:spcAft>
                <a:buClr>
                  <a:srgbClr val="000000"/>
                </a:buClr>
                <a:buFontTx/>
                <a:buChar char="•"/>
                <a:defRPr/>
              </a:pPr>
              <a:r>
                <a:rPr lang="en-US" sz="1500" dirty="0">
                  <a:solidFill>
                    <a:srgbClr val="000000"/>
                  </a:solidFill>
                </a:rPr>
                <a:t>Business context (changes in the environment)</a:t>
              </a:r>
            </a:p>
            <a:p>
              <a:pPr eaLnBrk="0" fontAlgn="base" hangingPunct="0">
                <a:spcBef>
                  <a:spcPct val="0"/>
                </a:spcBef>
                <a:spcAft>
                  <a:spcPct val="0"/>
                </a:spcAft>
                <a:buClr>
                  <a:srgbClr val="000000"/>
                </a:buClr>
                <a:buFontTx/>
                <a:buChar char="•"/>
                <a:defRPr/>
              </a:pPr>
              <a:r>
                <a:rPr lang="en-US" sz="1500" dirty="0">
                  <a:solidFill>
                    <a:srgbClr val="000000"/>
                  </a:solidFill>
                </a:rPr>
                <a:t>Consequences of inaction</a:t>
              </a:r>
            </a:p>
            <a:p>
              <a:pPr eaLnBrk="0" fontAlgn="base" hangingPunct="0">
                <a:spcBef>
                  <a:spcPct val="0"/>
                </a:spcBef>
                <a:spcAft>
                  <a:spcPct val="0"/>
                </a:spcAft>
                <a:buClr>
                  <a:srgbClr val="000000"/>
                </a:buClr>
                <a:buFontTx/>
                <a:buChar char="•"/>
                <a:defRPr/>
              </a:pPr>
              <a:r>
                <a:rPr lang="en-US" sz="1500" dirty="0">
                  <a:solidFill>
                    <a:srgbClr val="000000"/>
                  </a:solidFill>
                </a:rPr>
                <a:t>Record </a:t>
              </a:r>
              <a:br>
                <a:rPr lang="en-US" sz="1500" dirty="0">
                  <a:solidFill>
                    <a:srgbClr val="000000"/>
                  </a:solidFill>
                </a:rPr>
              </a:br>
              <a:r>
                <a:rPr lang="en-US" sz="1500" i="1" dirty="0">
                  <a:solidFill>
                    <a:srgbClr val="000000"/>
                  </a:solidFill>
                </a:rPr>
                <a:t>Case for Action</a:t>
              </a:r>
              <a:endParaRPr lang="en-US" sz="1500" dirty="0">
                <a:solidFill>
                  <a:srgbClr val="000000"/>
                </a:solidFill>
              </a:endParaRPr>
            </a:p>
          </p:txBody>
        </p:sp>
        <p:sp>
          <p:nvSpPr>
            <p:cNvPr id="1866766" name="Text Box 14"/>
            <p:cNvSpPr txBox="1">
              <a:spLocks noChangeArrowheads="1"/>
            </p:cNvSpPr>
            <p:nvPr/>
          </p:nvSpPr>
          <p:spPr bwMode="auto">
            <a:xfrm>
              <a:off x="6473860" y="4094175"/>
              <a:ext cx="1854004"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Establish subjective goals</a:t>
              </a:r>
              <a:br>
                <a:rPr lang="en-US" sz="1500" dirty="0">
                  <a:solidFill>
                    <a:srgbClr val="000000"/>
                  </a:solidFill>
                </a:rPr>
              </a:br>
              <a:r>
                <a:rPr lang="en-US" sz="1500" dirty="0">
                  <a:solidFill>
                    <a:srgbClr val="000000"/>
                  </a:solidFill>
                </a:rPr>
                <a:t>by stakeholder</a:t>
              </a:r>
            </a:p>
            <a:p>
              <a:pPr eaLnBrk="0" fontAlgn="base" hangingPunct="0">
                <a:spcBef>
                  <a:spcPct val="0"/>
                </a:spcBef>
                <a:spcAft>
                  <a:spcPct val="0"/>
                </a:spcAft>
                <a:buClr>
                  <a:srgbClr val="000000"/>
                </a:buClr>
                <a:buFontTx/>
                <a:buChar char="•"/>
                <a:defRPr/>
              </a:pPr>
              <a:r>
                <a:rPr lang="en-US" sz="1500" dirty="0">
                  <a:solidFill>
                    <a:srgbClr val="000000"/>
                  </a:solidFill>
                </a:rPr>
                <a:t>Establish objective (measurable) goals</a:t>
              </a:r>
            </a:p>
            <a:p>
              <a:pPr eaLnBrk="0" fontAlgn="base" hangingPunct="0">
                <a:spcBef>
                  <a:spcPct val="0"/>
                </a:spcBef>
                <a:spcAft>
                  <a:spcPct val="0"/>
                </a:spcAft>
                <a:buClr>
                  <a:srgbClr val="000000"/>
                </a:buClr>
                <a:buFontTx/>
                <a:buChar char="•"/>
                <a:defRPr/>
              </a:pPr>
              <a:r>
                <a:rPr lang="en-US" sz="1500" dirty="0">
                  <a:solidFill>
                    <a:srgbClr val="000000"/>
                  </a:solidFill>
                </a:rPr>
                <a:t>Clarify differentiator</a:t>
              </a:r>
            </a:p>
            <a:p>
              <a:pPr eaLnBrk="0" fontAlgn="base" hangingPunct="0">
                <a:spcBef>
                  <a:spcPct val="0"/>
                </a:spcBef>
                <a:spcAft>
                  <a:spcPct val="0"/>
                </a:spcAft>
                <a:buClr>
                  <a:srgbClr val="000000"/>
                </a:buClr>
                <a:buFontTx/>
                <a:buChar char="•"/>
                <a:defRPr/>
              </a:pPr>
              <a:r>
                <a:rPr lang="en-US" sz="1500" dirty="0">
                  <a:solidFill>
                    <a:srgbClr val="000000"/>
                  </a:solidFill>
                </a:rPr>
                <a:t>Record </a:t>
              </a:r>
              <a:r>
                <a:rPr lang="en-US" sz="1500" i="1" dirty="0">
                  <a:solidFill>
                    <a:srgbClr val="000000"/>
                  </a:solidFill>
                </a:rPr>
                <a:t>Process Goals</a:t>
              </a:r>
            </a:p>
          </p:txBody>
        </p:sp>
        <p:sp>
          <p:nvSpPr>
            <p:cNvPr id="1866767" name="Text Box 15"/>
            <p:cNvSpPr txBox="1">
              <a:spLocks noChangeArrowheads="1"/>
            </p:cNvSpPr>
            <p:nvPr/>
          </p:nvSpPr>
          <p:spPr bwMode="auto">
            <a:xfrm>
              <a:off x="8330067" y="4094254"/>
              <a:ext cx="1509712"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Determine basic </a:t>
              </a:r>
              <a:r>
                <a:rPr lang="en-US" sz="1500" i="1" dirty="0">
                  <a:solidFill>
                    <a:srgbClr val="000000"/>
                  </a:solidFill>
                </a:rPr>
                <a:t>measures</a:t>
              </a:r>
            </a:p>
            <a:p>
              <a:pPr eaLnBrk="0" fontAlgn="base" hangingPunct="0">
                <a:spcBef>
                  <a:spcPct val="0"/>
                </a:spcBef>
                <a:spcAft>
                  <a:spcPct val="0"/>
                </a:spcAft>
                <a:buClr>
                  <a:srgbClr val="000000"/>
                </a:buClr>
                <a:buFontTx/>
                <a:buChar char="•"/>
                <a:defRPr/>
              </a:pPr>
              <a:r>
                <a:rPr lang="en-US" sz="1500" dirty="0">
                  <a:solidFill>
                    <a:srgbClr val="000000"/>
                  </a:solidFill>
                </a:rPr>
                <a:t>Craft process </a:t>
              </a:r>
              <a:r>
                <a:rPr lang="en-US" sz="1500" i="1" dirty="0">
                  <a:solidFill>
                    <a:srgbClr val="000000"/>
                  </a:solidFill>
                </a:rPr>
                <a:t>metrics:</a:t>
              </a:r>
            </a:p>
            <a:p>
              <a:pPr marL="269875" lvl="1" indent="-147638" eaLnBrk="0" fontAlgn="base" hangingPunct="0">
                <a:spcBef>
                  <a:spcPct val="0"/>
                </a:spcBef>
                <a:spcAft>
                  <a:spcPct val="0"/>
                </a:spcAft>
                <a:buClr>
                  <a:srgbClr val="000000"/>
                </a:buClr>
                <a:buFontTx/>
                <a:buChar char="•"/>
                <a:defRPr/>
              </a:pPr>
              <a:r>
                <a:rPr lang="en-US" sz="1500" dirty="0">
                  <a:solidFill>
                    <a:srgbClr val="000000"/>
                  </a:solidFill>
                </a:rPr>
                <a:t>strategically aligned</a:t>
              </a:r>
            </a:p>
            <a:p>
              <a:pPr marL="269875" lvl="1" indent="-147638" eaLnBrk="0" fontAlgn="base" hangingPunct="0">
                <a:spcBef>
                  <a:spcPct val="0"/>
                </a:spcBef>
                <a:spcAft>
                  <a:spcPct val="0"/>
                </a:spcAft>
                <a:buClr>
                  <a:srgbClr val="000000"/>
                </a:buClr>
                <a:buFontTx/>
                <a:buChar char="•"/>
                <a:defRPr/>
              </a:pPr>
              <a:r>
                <a:rPr lang="en-US" sz="1500" dirty="0">
                  <a:solidFill>
                    <a:srgbClr val="000000"/>
                  </a:solidFill>
                </a:rPr>
                <a:t>outcome-based</a:t>
              </a:r>
            </a:p>
            <a:p>
              <a:pPr marL="269875" lvl="1" indent="-147638" eaLnBrk="0" fontAlgn="base" hangingPunct="0">
                <a:spcBef>
                  <a:spcPct val="0"/>
                </a:spcBef>
                <a:spcAft>
                  <a:spcPct val="0"/>
                </a:spcAft>
                <a:buClr>
                  <a:srgbClr val="000000"/>
                </a:buClr>
                <a:buFontTx/>
                <a:buChar char="•"/>
                <a:defRPr/>
              </a:pPr>
              <a:r>
                <a:rPr lang="en-US" sz="1500" dirty="0">
                  <a:solidFill>
                    <a:srgbClr val="000000"/>
                  </a:solidFill>
                </a:rPr>
                <a:t>customer-focused.  </a:t>
              </a:r>
            </a:p>
          </p:txBody>
        </p:sp>
      </p:grpSp>
      <p:sp>
        <p:nvSpPr>
          <p:cNvPr id="31761" name="Rectangle 24"/>
          <p:cNvSpPr>
            <a:spLocks noChangeArrowheads="1"/>
          </p:cNvSpPr>
          <p:nvPr/>
        </p:nvSpPr>
        <p:spPr bwMode="auto">
          <a:xfrm>
            <a:off x="908559" y="830203"/>
            <a:ext cx="1876425" cy="1431925"/>
          </a:xfrm>
          <a:prstGeom prst="rect">
            <a:avLst/>
          </a:prstGeom>
          <a:solidFill>
            <a:srgbClr val="3366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 1 –</a:t>
            </a:r>
          </a:p>
          <a:p>
            <a:pPr algn="ctr" eaLnBrk="0" fontAlgn="base" hangingPunct="0">
              <a:spcBef>
                <a:spcPct val="0"/>
              </a:spcBef>
              <a:spcAft>
                <a:spcPct val="0"/>
              </a:spcAft>
              <a:defRPr/>
            </a:pPr>
            <a:r>
              <a:rPr lang="en-CA" sz="1600" b="1" i="1" dirty="0">
                <a:solidFill>
                  <a:srgbClr val="FFFFFF"/>
                </a:solidFill>
                <a:latin typeface="Arial" charset="0"/>
                <a:ea typeface="ＭＳ Ｐゴシック" charset="0"/>
              </a:rPr>
              <a:t>Identify, scope, and assess the target process</a:t>
            </a:r>
            <a:endParaRPr lang="en-US" sz="1600" b="1" i="1" dirty="0">
              <a:solidFill>
                <a:srgbClr val="FFFFFF"/>
              </a:solidFill>
              <a:latin typeface="Arial" charset="0"/>
              <a:ea typeface="ＭＳ Ｐゴシック" charset="0"/>
            </a:endParaRPr>
          </a:p>
        </p:txBody>
      </p:sp>
      <p:sp>
        <p:nvSpPr>
          <p:cNvPr id="31762" name="Rectangle 25"/>
          <p:cNvSpPr>
            <a:spLocks noChangeArrowheads="1"/>
          </p:cNvSpPr>
          <p:nvPr/>
        </p:nvSpPr>
        <p:spPr bwMode="auto">
          <a:xfrm>
            <a:off x="5155315" y="615889"/>
            <a:ext cx="1876425" cy="1422400"/>
          </a:xfrm>
          <a:prstGeom prst="rect">
            <a:avLst/>
          </a:prstGeom>
          <a:solidFill>
            <a:srgbClr val="0000CC"/>
          </a:solidFill>
          <a:ln w="12700">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dirty="0">
                <a:solidFill>
                  <a:srgbClr val="FFFFFF"/>
                </a:solidFill>
                <a:latin typeface="Arial" charset="0"/>
                <a:ea typeface="ＭＳ Ｐゴシック" charset="0"/>
              </a:rPr>
              <a:t>– 2 –</a:t>
            </a:r>
          </a:p>
          <a:p>
            <a:pPr algn="ctr" fontAlgn="base">
              <a:spcBef>
                <a:spcPct val="0"/>
              </a:spcBef>
              <a:spcAft>
                <a:spcPct val="0"/>
              </a:spcAft>
              <a:defRPr/>
            </a:pPr>
            <a:r>
              <a:rPr lang="en-US" sz="1600" dirty="0">
                <a:solidFill>
                  <a:srgbClr val="FFFFFF"/>
                </a:solidFill>
                <a:latin typeface="Arial" charset="0"/>
                <a:ea typeface="ＭＳ Ｐゴシック" charset="0"/>
              </a:rPr>
              <a:t>Understand the</a:t>
            </a:r>
          </a:p>
          <a:p>
            <a:pPr algn="ctr" fontAlgn="base">
              <a:spcBef>
                <a:spcPct val="0"/>
              </a:spcBef>
              <a:spcAft>
                <a:spcPct val="0"/>
              </a:spcAft>
              <a:defRPr/>
            </a:pP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as-is</a:t>
            </a: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 process</a:t>
            </a:r>
          </a:p>
        </p:txBody>
      </p:sp>
      <p:sp>
        <p:nvSpPr>
          <p:cNvPr id="31763" name="Rectangle 26"/>
          <p:cNvSpPr>
            <a:spLocks noChangeArrowheads="1"/>
          </p:cNvSpPr>
          <p:nvPr/>
        </p:nvSpPr>
        <p:spPr bwMode="auto">
          <a:xfrm>
            <a:off x="9393092" y="616072"/>
            <a:ext cx="1876425" cy="1420813"/>
          </a:xfrm>
          <a:prstGeom prst="rect">
            <a:avLst/>
          </a:prstGeom>
          <a:solidFill>
            <a:srgbClr val="000080"/>
          </a:solidFill>
          <a:ln w="12700">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dirty="0">
                <a:solidFill>
                  <a:srgbClr val="FFFFFF"/>
                </a:solidFill>
                <a:latin typeface="Arial" charset="0"/>
                <a:ea typeface="ＭＳ Ｐゴシック" charset="0"/>
              </a:rPr>
              <a:t>– 3 –</a:t>
            </a:r>
          </a:p>
          <a:p>
            <a:pPr algn="ctr" eaLnBrk="0" fontAlgn="base" hangingPunct="0">
              <a:spcBef>
                <a:spcPct val="0"/>
              </a:spcBef>
              <a:spcAft>
                <a:spcPct val="0"/>
              </a:spcAft>
              <a:defRPr/>
            </a:pPr>
            <a:r>
              <a:rPr lang="en-US" sz="1600" dirty="0" err="1">
                <a:solidFill>
                  <a:srgbClr val="FFFFFF"/>
                </a:solidFill>
                <a:latin typeface="Arial" charset="0"/>
                <a:ea typeface="ＭＳ Ｐゴシック" charset="0"/>
              </a:rPr>
              <a:t>Characterise</a:t>
            </a:r>
            <a:r>
              <a:rPr lang="en-US" sz="1600" dirty="0">
                <a:solidFill>
                  <a:srgbClr val="FFFFFF"/>
                </a:solidFill>
                <a:latin typeface="Arial" charset="0"/>
                <a:ea typeface="ＭＳ Ｐゴシック" charset="0"/>
              </a:rPr>
              <a:t> and </a:t>
            </a:r>
          </a:p>
          <a:p>
            <a:pPr algn="ctr" eaLnBrk="0" fontAlgn="base" hangingPunct="0">
              <a:spcBef>
                <a:spcPct val="0"/>
              </a:spcBef>
              <a:spcAft>
                <a:spcPct val="0"/>
              </a:spcAft>
              <a:defRPr/>
            </a:pPr>
            <a:r>
              <a:rPr lang="en-US" sz="1600" dirty="0">
                <a:solidFill>
                  <a:srgbClr val="FFFFFF"/>
                </a:solidFill>
                <a:latin typeface="Arial" charset="0"/>
                <a:ea typeface="ＭＳ Ｐゴシック" charset="0"/>
              </a:rPr>
              <a:t>design the</a:t>
            </a:r>
            <a:br>
              <a:rPr lang="en-US" sz="1600" dirty="0">
                <a:solidFill>
                  <a:srgbClr val="FFFFFF"/>
                </a:solidFill>
                <a:latin typeface="Arial" charset="0"/>
                <a:ea typeface="ＭＳ Ｐゴシック" charset="0"/>
              </a:rPr>
            </a:b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to-be</a:t>
            </a: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 process</a:t>
            </a:r>
          </a:p>
        </p:txBody>
      </p:sp>
      <p:sp>
        <p:nvSpPr>
          <p:cNvPr id="20" name="Rectangle 4"/>
          <p:cNvSpPr>
            <a:spLocks noChangeArrowheads="1"/>
          </p:cNvSpPr>
          <p:nvPr/>
        </p:nvSpPr>
        <p:spPr bwMode="auto">
          <a:xfrm>
            <a:off x="907129" y="2729805"/>
            <a:ext cx="1322387" cy="1174750"/>
          </a:xfrm>
          <a:prstGeom prst="rect">
            <a:avLst/>
          </a:prstGeom>
          <a:solidFill>
            <a:srgbClr val="3366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Identify a set </a:t>
            </a:r>
            <a:br>
              <a:rPr lang="en-US" sz="1400" b="1" i="1" dirty="0">
                <a:solidFill>
                  <a:srgbClr val="FFFFFF"/>
                </a:solidFill>
                <a:latin typeface="Arial" charset="0"/>
                <a:ea typeface="ＭＳ Ｐゴシック" charset="0"/>
                <a:cs typeface="ＭＳ Ｐゴシック" charset="0"/>
              </a:rPr>
            </a:br>
            <a:r>
              <a:rPr lang="en-US" sz="1400" b="1" i="1" dirty="0">
                <a:solidFill>
                  <a:srgbClr val="FFFFFF"/>
                </a:solidFill>
                <a:latin typeface="Arial" charset="0"/>
                <a:ea typeface="ＭＳ Ｐゴシック" charset="0"/>
                <a:cs typeface="ＭＳ Ｐゴシック" charset="0"/>
              </a:rPr>
              <a:t>of related processes</a:t>
            </a:r>
          </a:p>
        </p:txBody>
      </p:sp>
      <p:sp>
        <p:nvSpPr>
          <p:cNvPr id="21" name="Rectangle 5"/>
          <p:cNvSpPr>
            <a:spLocks noChangeArrowheads="1"/>
          </p:cNvSpPr>
          <p:nvPr/>
        </p:nvSpPr>
        <p:spPr bwMode="auto">
          <a:xfrm>
            <a:off x="2699600" y="2729805"/>
            <a:ext cx="1320800" cy="1174750"/>
          </a:xfrm>
          <a:prstGeom prst="rect">
            <a:avLst/>
          </a:prstGeom>
          <a:solidFill>
            <a:srgbClr val="3366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Select target process and define </a:t>
            </a:r>
            <a:r>
              <a:rPr lang="ja-JP" altLang="en-US" sz="1400" b="1" i="1" dirty="0">
                <a:solidFill>
                  <a:srgbClr val="FFFFFF"/>
                </a:solidFill>
                <a:latin typeface="Arial" charset="0"/>
                <a:ea typeface="ＭＳ Ｐゴシック" charset="0"/>
                <a:cs typeface="ＭＳ Ｐゴシック" charset="0"/>
              </a:rPr>
              <a:t>“</a:t>
            </a:r>
            <a:r>
              <a:rPr lang="en-US" sz="1400" b="1" i="1" dirty="0">
                <a:solidFill>
                  <a:srgbClr val="FFFFFF"/>
                </a:solidFill>
                <a:latin typeface="Arial" charset="0"/>
                <a:ea typeface="ＭＳ Ｐゴシック" charset="0"/>
                <a:cs typeface="ＭＳ Ｐゴシック" charset="0"/>
              </a:rPr>
              <a:t>what</a:t>
            </a:r>
            <a:r>
              <a:rPr lang="ja-JP" altLang="en-US" sz="1400" b="1" i="1" dirty="0">
                <a:solidFill>
                  <a:srgbClr val="FFFFFF"/>
                </a:solidFill>
                <a:latin typeface="Arial" charset="0"/>
                <a:ea typeface="ＭＳ Ｐゴシック" charset="0"/>
                <a:cs typeface="ＭＳ Ｐゴシック" charset="0"/>
              </a:rPr>
              <a:t>”</a:t>
            </a:r>
            <a:r>
              <a:rPr lang="en-US" sz="1400" b="1" i="1" dirty="0">
                <a:solidFill>
                  <a:srgbClr val="FFFFFF"/>
                </a:solidFill>
                <a:latin typeface="Arial" charset="0"/>
                <a:ea typeface="ＭＳ Ｐゴシック" charset="0"/>
                <a:cs typeface="ＭＳ Ｐゴシック" charset="0"/>
              </a:rPr>
              <a:t> </a:t>
            </a:r>
            <a:br>
              <a:rPr lang="en-US" sz="1400" b="1" i="1" dirty="0">
                <a:solidFill>
                  <a:srgbClr val="FFFFFF"/>
                </a:solidFill>
                <a:latin typeface="Arial" charset="0"/>
                <a:ea typeface="ＭＳ Ｐゴシック" charset="0"/>
                <a:cs typeface="ＭＳ Ｐゴシック" charset="0"/>
              </a:rPr>
            </a:br>
            <a:r>
              <a:rPr lang="en-US" sz="1400" b="1" i="1" dirty="0">
                <a:solidFill>
                  <a:srgbClr val="FFFFFF"/>
                </a:solidFill>
                <a:latin typeface="Arial" charset="0"/>
                <a:ea typeface="ＭＳ Ｐゴシック" charset="0"/>
                <a:cs typeface="ＭＳ Ｐゴシック" charset="0"/>
              </a:rPr>
              <a:t>(essential scope)</a:t>
            </a:r>
          </a:p>
        </p:txBody>
      </p:sp>
      <p:sp>
        <p:nvSpPr>
          <p:cNvPr id="22" name="Rectangle 6"/>
          <p:cNvSpPr>
            <a:spLocks noChangeArrowheads="1"/>
          </p:cNvSpPr>
          <p:nvPr/>
        </p:nvSpPr>
        <p:spPr bwMode="auto">
          <a:xfrm>
            <a:off x="4490484" y="2723455"/>
            <a:ext cx="1320800" cy="1174750"/>
          </a:xfrm>
          <a:prstGeom prst="rect">
            <a:avLst/>
          </a:prstGeom>
          <a:solidFill>
            <a:srgbClr val="3366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Define </a:t>
            </a:r>
            <a:br>
              <a:rPr lang="en-US" sz="1400" b="1" i="1" dirty="0">
                <a:solidFill>
                  <a:srgbClr val="FFFFFF"/>
                </a:solidFill>
                <a:latin typeface="Arial" charset="0"/>
                <a:ea typeface="ＭＳ Ｐゴシック" charset="0"/>
                <a:cs typeface="ＭＳ Ｐゴシック" charset="0"/>
              </a:rPr>
            </a:br>
            <a:r>
              <a:rPr lang="en-US" sz="1400" b="1" i="1" dirty="0">
                <a:solidFill>
                  <a:srgbClr val="FFFFFF"/>
                </a:solidFill>
                <a:latin typeface="Arial" charset="0"/>
                <a:ea typeface="ＭＳ Ｐゴシック" charset="0"/>
                <a:cs typeface="ＭＳ Ｐゴシック" charset="0"/>
              </a:rPr>
              <a:t>as-is process </a:t>
            </a:r>
            <a:r>
              <a:rPr lang="ja-JP" altLang="en-US" sz="1400" b="1" i="1" dirty="0">
                <a:solidFill>
                  <a:srgbClr val="FFFFFF"/>
                </a:solidFill>
                <a:latin typeface="Arial" charset="0"/>
                <a:ea typeface="ＭＳ Ｐゴシック" charset="0"/>
                <a:cs typeface="ＭＳ Ｐゴシック" charset="0"/>
              </a:rPr>
              <a:t>“</a:t>
            </a:r>
            <a:r>
              <a:rPr lang="en-US" sz="1400" b="1" i="1" dirty="0">
                <a:solidFill>
                  <a:srgbClr val="FFFFFF"/>
                </a:solidFill>
                <a:latin typeface="Arial" charset="0"/>
                <a:ea typeface="ＭＳ Ｐゴシック" charset="0"/>
                <a:cs typeface="ＭＳ Ｐゴシック" charset="0"/>
              </a:rPr>
              <a:t>who and how</a:t>
            </a:r>
            <a:r>
              <a:rPr lang="ja-JP" altLang="en-US" sz="1400" b="1" i="1" dirty="0">
                <a:solidFill>
                  <a:srgbClr val="FFFFFF"/>
                </a:solidFill>
                <a:latin typeface="Arial" charset="0"/>
                <a:ea typeface="ＭＳ Ｐゴシック" charset="0"/>
                <a:cs typeface="ＭＳ Ｐゴシック" charset="0"/>
              </a:rPr>
              <a:t>”</a:t>
            </a:r>
            <a:endParaRPr lang="en-US" sz="1400" b="1" i="1" dirty="0">
              <a:solidFill>
                <a:srgbClr val="FFFFFF"/>
              </a:solidFill>
              <a:latin typeface="Arial" charset="0"/>
              <a:ea typeface="ＭＳ Ｐゴシック" charset="0"/>
              <a:cs typeface="ＭＳ Ｐゴシック" charset="0"/>
            </a:endParaRPr>
          </a:p>
        </p:txBody>
      </p:sp>
      <p:sp>
        <p:nvSpPr>
          <p:cNvPr id="23" name="Rectangle 7"/>
          <p:cNvSpPr>
            <a:spLocks noChangeArrowheads="1"/>
          </p:cNvSpPr>
          <p:nvPr/>
        </p:nvSpPr>
        <p:spPr bwMode="auto">
          <a:xfrm>
            <a:off x="6281368" y="2723455"/>
            <a:ext cx="1320800" cy="1174750"/>
          </a:xfrm>
          <a:prstGeom prst="rect">
            <a:avLst/>
          </a:prstGeom>
          <a:solidFill>
            <a:srgbClr val="3366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Determine </a:t>
            </a:r>
            <a:br>
              <a:rPr lang="en-US" sz="1400" b="1" i="1" dirty="0">
                <a:solidFill>
                  <a:srgbClr val="FFFFFF"/>
                </a:solidFill>
                <a:latin typeface="Arial" charset="0"/>
                <a:ea typeface="ＭＳ Ｐゴシック" charset="0"/>
                <a:cs typeface="ＭＳ Ｐゴシック" charset="0"/>
              </a:rPr>
            </a:br>
            <a:r>
              <a:rPr lang="en-US" sz="1400" b="1" i="1" dirty="0">
                <a:solidFill>
                  <a:srgbClr val="FFFFFF"/>
                </a:solidFill>
                <a:latin typeface="Arial" charset="0"/>
                <a:ea typeface="ＭＳ Ｐゴシック" charset="0"/>
                <a:cs typeface="ＭＳ Ｐゴシック" charset="0"/>
              </a:rPr>
              <a:t>why process must change – </a:t>
            </a:r>
            <a:r>
              <a:rPr lang="ja-JP" altLang="en-US" sz="1400" b="1" i="1" dirty="0">
                <a:solidFill>
                  <a:srgbClr val="FFFFFF"/>
                </a:solidFill>
                <a:latin typeface="Arial" charset="0"/>
                <a:ea typeface="ＭＳ Ｐゴシック" charset="0"/>
                <a:cs typeface="ＭＳ Ｐゴシック" charset="0"/>
              </a:rPr>
              <a:t>“</a:t>
            </a:r>
            <a:r>
              <a:rPr lang="en-US" sz="1400" b="1" i="1" dirty="0">
                <a:solidFill>
                  <a:srgbClr val="FFFFFF"/>
                </a:solidFill>
                <a:latin typeface="Arial" charset="0"/>
                <a:ea typeface="ＭＳ Ｐゴシック" charset="0"/>
                <a:cs typeface="ＭＳ Ｐゴシック" charset="0"/>
              </a:rPr>
              <a:t>Case for Action</a:t>
            </a:r>
            <a:r>
              <a:rPr lang="ja-JP" altLang="en-US" sz="1400" b="1" i="1" dirty="0">
                <a:solidFill>
                  <a:srgbClr val="FFFFFF"/>
                </a:solidFill>
                <a:latin typeface="Arial" charset="0"/>
                <a:ea typeface="ＭＳ Ｐゴシック" charset="0"/>
                <a:cs typeface="ＭＳ Ｐゴシック" charset="0"/>
              </a:rPr>
              <a:t>”</a:t>
            </a:r>
            <a:r>
              <a:rPr lang="en-US" sz="1400" b="1" i="1" dirty="0">
                <a:solidFill>
                  <a:srgbClr val="FFFFFF"/>
                </a:solidFill>
                <a:latin typeface="Arial" charset="0"/>
                <a:ea typeface="ＭＳ Ｐゴシック" charset="0"/>
                <a:cs typeface="ＭＳ Ｐゴシック" charset="0"/>
              </a:rPr>
              <a:t> </a:t>
            </a:r>
          </a:p>
        </p:txBody>
      </p:sp>
      <p:sp>
        <p:nvSpPr>
          <p:cNvPr id="24" name="Rectangle 8"/>
          <p:cNvSpPr>
            <a:spLocks noChangeArrowheads="1"/>
          </p:cNvSpPr>
          <p:nvPr/>
        </p:nvSpPr>
        <p:spPr bwMode="auto">
          <a:xfrm>
            <a:off x="8072252" y="2720280"/>
            <a:ext cx="1412875" cy="1166812"/>
          </a:xfrm>
          <a:prstGeom prst="rect">
            <a:avLst/>
          </a:prstGeom>
          <a:solidFill>
            <a:srgbClr val="3366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Specify to-be process goals – </a:t>
            </a:r>
            <a:r>
              <a:rPr lang="ja-JP" altLang="en-US" sz="1400" b="1" i="1" dirty="0">
                <a:solidFill>
                  <a:srgbClr val="FFFFFF"/>
                </a:solidFill>
                <a:latin typeface="Arial" charset="0"/>
                <a:ea typeface="ＭＳ Ｐゴシック" charset="0"/>
                <a:cs typeface="ＭＳ Ｐゴシック" charset="0"/>
              </a:rPr>
              <a:t>“</a:t>
            </a:r>
            <a:r>
              <a:rPr lang="en-US" sz="1400" b="1" i="1" dirty="0">
                <a:solidFill>
                  <a:srgbClr val="FFFFFF"/>
                </a:solidFill>
                <a:latin typeface="Arial" charset="0"/>
                <a:ea typeface="ＭＳ Ｐゴシック" charset="0"/>
                <a:cs typeface="ＭＳ Ｐゴシック" charset="0"/>
              </a:rPr>
              <a:t>Process Goals</a:t>
            </a:r>
            <a:r>
              <a:rPr lang="ja-JP" altLang="en-US" sz="1400" b="1" i="1" dirty="0">
                <a:solidFill>
                  <a:srgbClr val="FFFFFF"/>
                </a:solidFill>
                <a:latin typeface="Arial" charset="0"/>
                <a:ea typeface="ＭＳ Ｐゴシック" charset="0"/>
                <a:cs typeface="ＭＳ Ｐゴシック" charset="0"/>
              </a:rPr>
              <a:t>”</a:t>
            </a:r>
            <a:r>
              <a:rPr lang="en-US" altLang="ja-JP" sz="1400" b="1" i="1" dirty="0">
                <a:solidFill>
                  <a:srgbClr val="FFFFFF"/>
                </a:solidFill>
                <a:latin typeface="Arial" charset="0"/>
                <a:ea typeface="ＭＳ Ｐゴシック" charset="0"/>
                <a:cs typeface="ＭＳ Ｐゴシック" charset="0"/>
              </a:rPr>
              <a:t> and Differentiator</a:t>
            </a:r>
            <a:endParaRPr lang="en-US" sz="1400" b="1" i="1" dirty="0">
              <a:solidFill>
                <a:srgbClr val="FFFFFF"/>
              </a:solidFill>
              <a:latin typeface="Arial" charset="0"/>
              <a:ea typeface="ＭＳ Ｐゴシック" charset="0"/>
              <a:cs typeface="ＭＳ Ｐゴシック" charset="0"/>
            </a:endParaRPr>
          </a:p>
        </p:txBody>
      </p:sp>
      <p:sp>
        <p:nvSpPr>
          <p:cNvPr id="25" name="Rectangle 9"/>
          <p:cNvSpPr>
            <a:spLocks noChangeArrowheads="1"/>
          </p:cNvSpPr>
          <p:nvPr/>
        </p:nvSpPr>
        <p:spPr bwMode="auto">
          <a:xfrm>
            <a:off x="9955211" y="2710755"/>
            <a:ext cx="1322388" cy="1174750"/>
          </a:xfrm>
          <a:prstGeom prst="rect">
            <a:avLst/>
          </a:prstGeom>
          <a:solidFill>
            <a:srgbClr val="3366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400" b="1" i="1">
                <a:solidFill>
                  <a:srgbClr val="FFFFFF"/>
                </a:solidFill>
                <a:latin typeface="Arial" charset="0"/>
                <a:ea typeface="ＭＳ Ｐゴシック" charset="0"/>
                <a:cs typeface="ＭＳ Ｐゴシック" charset="0"/>
              </a:rPr>
              <a:t>Specify to-be process performance metrics</a:t>
            </a:r>
          </a:p>
        </p:txBody>
      </p:sp>
    </p:spTree>
    <p:extLst>
      <p:ext uri="{BB962C8B-B14F-4D97-AF65-F5344CB8AC3E}">
        <p14:creationId xmlns:p14="http://schemas.microsoft.com/office/powerpoint/2010/main" val="285203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dissolv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0" grpId="0" animBg="1"/>
      <p:bldP spid="21" grpId="0" animBg="1"/>
      <p:bldP spid="22" grpId="0" animBg="1"/>
      <p:bldP spid="23" grpId="0" animBg="1"/>
      <p:bldP spid="24" grpId="0" animBg="1"/>
      <p:bldP spid="25"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en-CA" sz="3000" dirty="0">
                <a:latin typeface="Arial" charset="0"/>
                <a:cs typeface="+mj-cs"/>
              </a:rPr>
              <a:t>Phase 2 summary – Model and </a:t>
            </a:r>
            <a:r>
              <a:rPr lang="en-CA" sz="3000" u="sng" dirty="0">
                <a:latin typeface="Arial" charset="0"/>
                <a:cs typeface="+mj-cs"/>
              </a:rPr>
              <a:t>understand</a:t>
            </a:r>
            <a:r>
              <a:rPr lang="en-CA" sz="3000" dirty="0">
                <a:latin typeface="Arial" charset="0"/>
                <a:cs typeface="+mj-cs"/>
              </a:rPr>
              <a:t> the as-is process</a:t>
            </a:r>
            <a:endParaRPr lang="en-US" sz="3000" dirty="0">
              <a:latin typeface="Arial" charset="0"/>
              <a:cs typeface="+mj-cs"/>
            </a:endParaRPr>
          </a:p>
        </p:txBody>
      </p:sp>
      <p:sp>
        <p:nvSpPr>
          <p:cNvPr id="97283" name="AutoShape 3"/>
          <p:cNvSpPr>
            <a:spLocks noChangeArrowheads="1"/>
          </p:cNvSpPr>
          <p:nvPr/>
        </p:nvSpPr>
        <p:spPr bwMode="auto">
          <a:xfrm>
            <a:off x="921401" y="2459038"/>
            <a:ext cx="10336678" cy="360362"/>
          </a:xfrm>
          <a:prstGeom prst="chevron">
            <a:avLst>
              <a:gd name="adj" fmla="val 55515"/>
            </a:avLst>
          </a:prstGeom>
          <a:solidFill>
            <a:srgbClr val="0000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Phase 2 – Model and understand the as-is process, and impact of all enablers</a:t>
            </a:r>
          </a:p>
        </p:txBody>
      </p:sp>
      <p:sp>
        <p:nvSpPr>
          <p:cNvPr id="1868804" name="Rectangle 4"/>
          <p:cNvSpPr>
            <a:spLocks noChangeArrowheads="1"/>
          </p:cNvSpPr>
          <p:nvPr/>
        </p:nvSpPr>
        <p:spPr bwMode="auto">
          <a:xfrm>
            <a:off x="924578" y="2948818"/>
            <a:ext cx="1322387"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300" b="1" i="1" dirty="0" err="1">
                <a:solidFill>
                  <a:srgbClr val="FFFFFF"/>
                </a:solidFill>
                <a:latin typeface="Arial" charset="0"/>
                <a:ea typeface="ＭＳ Ｐゴシック" charset="0"/>
              </a:rPr>
              <a:t>Organise</a:t>
            </a:r>
            <a:r>
              <a:rPr lang="en-US" sz="1300" b="1" i="1" dirty="0">
                <a:solidFill>
                  <a:srgbClr val="FFFFFF"/>
                </a:solidFill>
                <a:latin typeface="Arial" charset="0"/>
                <a:ea typeface="ＭＳ Ｐゴシック" charset="0"/>
              </a:rPr>
              <a:t> and initiate a modelling session</a:t>
            </a:r>
          </a:p>
        </p:txBody>
      </p:sp>
      <p:sp>
        <p:nvSpPr>
          <p:cNvPr id="1868805" name="Rectangle 5"/>
          <p:cNvSpPr>
            <a:spLocks noChangeArrowheads="1"/>
          </p:cNvSpPr>
          <p:nvPr/>
        </p:nvSpPr>
        <p:spPr bwMode="auto">
          <a:xfrm>
            <a:off x="4496883" y="2948818"/>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Optional:</a:t>
            </a:r>
          </a:p>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Develop handoff-level </a:t>
            </a:r>
            <a:br>
              <a:rPr lang="en-US" sz="1300" b="1" i="1" dirty="0">
                <a:solidFill>
                  <a:srgbClr val="FFFFFF"/>
                </a:solidFill>
                <a:latin typeface="Arial" charset="0"/>
                <a:ea typeface="ＭＳ Ｐゴシック" charset="0"/>
              </a:rPr>
            </a:br>
            <a:r>
              <a:rPr lang="en-US" sz="1300" b="1" i="1" dirty="0">
                <a:solidFill>
                  <a:srgbClr val="FFFFFF"/>
                </a:solidFill>
                <a:latin typeface="Arial" charset="0"/>
                <a:ea typeface="ＭＳ Ｐゴシック" charset="0"/>
              </a:rPr>
              <a:t>as-is Swimlane Diagram</a:t>
            </a:r>
          </a:p>
        </p:txBody>
      </p:sp>
      <p:sp>
        <p:nvSpPr>
          <p:cNvPr id="1868806" name="Rectangle 6"/>
          <p:cNvSpPr>
            <a:spLocks noChangeArrowheads="1"/>
          </p:cNvSpPr>
          <p:nvPr/>
        </p:nvSpPr>
        <p:spPr bwMode="auto">
          <a:xfrm>
            <a:off x="2711524" y="2946320"/>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Augment Process Scope Model with more detailed steps</a:t>
            </a:r>
          </a:p>
        </p:txBody>
      </p:sp>
      <p:sp>
        <p:nvSpPr>
          <p:cNvPr id="1868807" name="Rectangle 7"/>
          <p:cNvSpPr>
            <a:spLocks noChangeArrowheads="1"/>
          </p:cNvSpPr>
          <p:nvPr/>
        </p:nvSpPr>
        <p:spPr bwMode="auto">
          <a:xfrm>
            <a:off x="6282242" y="2942468"/>
            <a:ext cx="1320800"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Validate completeness using </a:t>
            </a:r>
            <a:r>
              <a:rPr lang="ja-JP" altLang="en-US" sz="1300" b="1" i="1" dirty="0">
                <a:solidFill>
                  <a:srgbClr val="FFFFFF"/>
                </a:solidFill>
                <a:latin typeface="Arial" charset="0"/>
                <a:ea typeface="ＭＳ Ｐゴシック" charset="0"/>
              </a:rPr>
              <a:t>“</a:t>
            </a:r>
            <a:r>
              <a:rPr lang="en-US" sz="1300" b="1" i="1" dirty="0">
                <a:solidFill>
                  <a:srgbClr val="FFFFFF"/>
                </a:solidFill>
                <a:latin typeface="Arial" charset="0"/>
                <a:ea typeface="ＭＳ Ｐゴシック" charset="0"/>
              </a:rPr>
              <a:t>the five questions</a:t>
            </a:r>
            <a:r>
              <a:rPr lang="ja-JP" altLang="en-US" sz="1300" b="1" i="1" dirty="0">
                <a:solidFill>
                  <a:srgbClr val="FFFFFF"/>
                </a:solidFill>
                <a:latin typeface="Arial" charset="0"/>
                <a:ea typeface="ＭＳ Ｐゴシック" charset="0"/>
              </a:rPr>
              <a:t>”</a:t>
            </a:r>
            <a:r>
              <a:rPr lang="en-US" sz="1300" b="1" i="1" dirty="0">
                <a:solidFill>
                  <a:srgbClr val="FFFFFF"/>
                </a:solidFill>
                <a:latin typeface="Arial" charset="0"/>
                <a:ea typeface="ＭＳ Ｐゴシック" charset="0"/>
              </a:rPr>
              <a:t> for each step</a:t>
            </a:r>
          </a:p>
        </p:txBody>
      </p:sp>
      <p:sp>
        <p:nvSpPr>
          <p:cNvPr id="1868808" name="Rectangle 8"/>
          <p:cNvSpPr>
            <a:spLocks noChangeArrowheads="1"/>
          </p:cNvSpPr>
          <p:nvPr/>
        </p:nvSpPr>
        <p:spPr bwMode="auto">
          <a:xfrm>
            <a:off x="8067601" y="2939293"/>
            <a:ext cx="1412875" cy="1166812"/>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Model other cases of the same process</a:t>
            </a:r>
          </a:p>
        </p:txBody>
      </p:sp>
      <p:sp>
        <p:nvSpPr>
          <p:cNvPr id="1868809" name="Rectangle 9"/>
          <p:cNvSpPr>
            <a:spLocks noChangeArrowheads="1"/>
          </p:cNvSpPr>
          <p:nvPr/>
        </p:nvSpPr>
        <p:spPr bwMode="auto">
          <a:xfrm>
            <a:off x="9945034" y="2929768"/>
            <a:ext cx="1322388" cy="117475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46038" rIns="0" bIns="46038" anchor="ctr"/>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Develop </a:t>
            </a:r>
            <a:br>
              <a:rPr lang="en-US" sz="1300" b="1" i="1" dirty="0">
                <a:solidFill>
                  <a:srgbClr val="FFFFFF"/>
                </a:solidFill>
                <a:latin typeface="Arial" charset="0"/>
                <a:ea typeface="ＭＳ Ｐゴシック" charset="0"/>
              </a:rPr>
            </a:br>
            <a:r>
              <a:rPr lang="en-US" sz="1300" b="1" i="1" dirty="0">
                <a:solidFill>
                  <a:srgbClr val="FFFFFF"/>
                </a:solidFill>
                <a:latin typeface="Arial" charset="0"/>
                <a:ea typeface="ＭＳ Ｐゴシック" charset="0"/>
              </a:rPr>
              <a:t>service-level Swimlane Diagram, if necessary</a:t>
            </a:r>
          </a:p>
        </p:txBody>
      </p:sp>
      <p:sp>
        <p:nvSpPr>
          <p:cNvPr id="1868810" name="Text Box 10"/>
          <p:cNvSpPr txBox="1">
            <a:spLocks noChangeArrowheads="1"/>
          </p:cNvSpPr>
          <p:nvPr/>
        </p:nvSpPr>
        <p:spPr bwMode="auto">
          <a:xfrm>
            <a:off x="833889" y="4150942"/>
            <a:ext cx="1779236" cy="2292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300" dirty="0">
                <a:solidFill>
                  <a:srgbClr val="000000"/>
                </a:solidFill>
              </a:rPr>
              <a:t>Workers, managers, </a:t>
            </a:r>
            <a:br>
              <a:rPr lang="en-US" sz="1300" dirty="0">
                <a:solidFill>
                  <a:srgbClr val="000000"/>
                </a:solidFill>
              </a:rPr>
            </a:br>
            <a:r>
              <a:rPr lang="en-US" sz="1300" dirty="0">
                <a:solidFill>
                  <a:srgbClr val="000000"/>
                </a:solidFill>
              </a:rPr>
              <a:t>external stakeholders</a:t>
            </a:r>
          </a:p>
          <a:p>
            <a:pPr eaLnBrk="0" fontAlgn="base" hangingPunct="0">
              <a:spcBef>
                <a:spcPct val="0"/>
              </a:spcBef>
              <a:spcAft>
                <a:spcPct val="0"/>
              </a:spcAft>
              <a:buClr>
                <a:srgbClr val="000000"/>
              </a:buClr>
              <a:buFontTx/>
              <a:buChar char="•"/>
              <a:defRPr/>
            </a:pPr>
            <a:r>
              <a:rPr lang="en-US" sz="1300" dirty="0">
                <a:solidFill>
                  <a:srgbClr val="000000"/>
                </a:solidFill>
              </a:rPr>
              <a:t>Review </a:t>
            </a:r>
            <a:r>
              <a:rPr lang="en-US" sz="1300" i="1" dirty="0">
                <a:solidFill>
                  <a:srgbClr val="000000"/>
                </a:solidFill>
              </a:rPr>
              <a:t>Process Landscape, Process Scope Model, </a:t>
            </a:r>
            <a:r>
              <a:rPr lang="en-US" sz="1300" dirty="0">
                <a:solidFill>
                  <a:srgbClr val="000000"/>
                </a:solidFill>
              </a:rPr>
              <a:t>and</a:t>
            </a:r>
            <a:r>
              <a:rPr lang="en-US" sz="1300" i="1" dirty="0">
                <a:solidFill>
                  <a:srgbClr val="000000"/>
                </a:solidFill>
              </a:rPr>
              <a:t> Process Summary Chart</a:t>
            </a:r>
          </a:p>
          <a:p>
            <a:pPr eaLnBrk="0" fontAlgn="base" hangingPunct="0">
              <a:spcBef>
                <a:spcPct val="0"/>
              </a:spcBef>
              <a:spcAft>
                <a:spcPct val="0"/>
              </a:spcAft>
              <a:buClr>
                <a:srgbClr val="000000"/>
              </a:buClr>
              <a:buFontTx/>
              <a:buChar char="•"/>
              <a:defRPr/>
            </a:pPr>
            <a:r>
              <a:rPr lang="en-US" sz="1300" dirty="0">
                <a:solidFill>
                  <a:srgbClr val="000000"/>
                </a:solidFill>
              </a:rPr>
              <a:t>Review ground rules</a:t>
            </a:r>
          </a:p>
        </p:txBody>
      </p:sp>
      <p:sp>
        <p:nvSpPr>
          <p:cNvPr id="1868811" name="Text Box 11"/>
          <p:cNvSpPr txBox="1">
            <a:spLocks noChangeArrowheads="1"/>
          </p:cNvSpPr>
          <p:nvPr/>
        </p:nvSpPr>
        <p:spPr bwMode="auto">
          <a:xfrm>
            <a:off x="4430136" y="4151033"/>
            <a:ext cx="1748589" cy="2292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300" dirty="0">
                <a:solidFill>
                  <a:srgbClr val="000000"/>
                </a:solidFill>
              </a:rPr>
              <a:t>From trigger, </a:t>
            </a:r>
            <a:br>
              <a:rPr lang="en-US" sz="1300" dirty="0">
                <a:solidFill>
                  <a:srgbClr val="000000"/>
                </a:solidFill>
              </a:rPr>
            </a:br>
            <a:r>
              <a:rPr lang="en-US" sz="1300" dirty="0">
                <a:solidFill>
                  <a:srgbClr val="000000"/>
                </a:solidFill>
              </a:rPr>
              <a:t>trace </a:t>
            </a:r>
            <a:r>
              <a:rPr lang="en-US" sz="1300" i="1" dirty="0">
                <a:solidFill>
                  <a:srgbClr val="000000"/>
                </a:solidFill>
              </a:rPr>
              <a:t>one</a:t>
            </a:r>
            <a:r>
              <a:rPr lang="en-US" sz="1300" dirty="0">
                <a:solidFill>
                  <a:srgbClr val="000000"/>
                </a:solidFill>
              </a:rPr>
              <a:t> flow to result – “flow first, detail later”</a:t>
            </a:r>
          </a:p>
          <a:p>
            <a:pPr eaLnBrk="0" fontAlgn="base" hangingPunct="0">
              <a:spcBef>
                <a:spcPct val="0"/>
              </a:spcBef>
              <a:spcAft>
                <a:spcPct val="0"/>
              </a:spcAft>
              <a:buClr>
                <a:srgbClr val="000000"/>
              </a:buClr>
              <a:buFontTx/>
              <a:buChar char="•"/>
              <a:defRPr/>
            </a:pPr>
            <a:r>
              <a:rPr lang="en-US" sz="1300" dirty="0">
                <a:solidFill>
                  <a:srgbClr val="000000"/>
                </a:solidFill>
              </a:rPr>
              <a:t>Three questions:</a:t>
            </a:r>
            <a:br>
              <a:rPr lang="en-US" sz="1300" dirty="0">
                <a:solidFill>
                  <a:srgbClr val="000000"/>
                </a:solidFill>
              </a:rPr>
            </a:br>
            <a:r>
              <a:rPr lang="en-US" sz="1300" dirty="0">
                <a:solidFill>
                  <a:srgbClr val="000000"/>
                </a:solidFill>
              </a:rPr>
              <a:t>1 - </a:t>
            </a:r>
            <a:r>
              <a:rPr lang="ja-JP" altLang="en-US" sz="1300" dirty="0">
                <a:solidFill>
                  <a:srgbClr val="000000"/>
                </a:solidFill>
              </a:rPr>
              <a:t>“</a:t>
            </a:r>
            <a:r>
              <a:rPr lang="en-US" sz="1300" dirty="0">
                <a:solidFill>
                  <a:srgbClr val="000000"/>
                </a:solidFill>
              </a:rPr>
              <a:t>Who next?</a:t>
            </a:r>
            <a:r>
              <a:rPr lang="ja-JP" altLang="en-US" sz="1300" dirty="0">
                <a:solidFill>
                  <a:srgbClr val="000000"/>
                </a:solidFill>
              </a:rPr>
              <a:t>”</a:t>
            </a:r>
            <a:br>
              <a:rPr lang="en-US" sz="1300" dirty="0">
                <a:solidFill>
                  <a:srgbClr val="000000"/>
                </a:solidFill>
              </a:rPr>
            </a:br>
            <a:r>
              <a:rPr lang="en-US" sz="1300" dirty="0">
                <a:solidFill>
                  <a:srgbClr val="000000"/>
                </a:solidFill>
              </a:rPr>
              <a:t>2 - </a:t>
            </a:r>
            <a:r>
              <a:rPr lang="ja-JP" altLang="en-US" sz="1300" dirty="0">
                <a:solidFill>
                  <a:srgbClr val="000000"/>
                </a:solidFill>
              </a:rPr>
              <a:t>“</a:t>
            </a:r>
            <a:r>
              <a:rPr lang="en-US" sz="1300" dirty="0">
                <a:solidFill>
                  <a:srgbClr val="000000"/>
                </a:solidFill>
              </a:rPr>
              <a:t>How?</a:t>
            </a:r>
            <a:r>
              <a:rPr lang="ja-JP" altLang="en-US" sz="1300" dirty="0">
                <a:solidFill>
                  <a:srgbClr val="000000"/>
                </a:solidFill>
              </a:rPr>
              <a:t>”</a:t>
            </a:r>
            <a:br>
              <a:rPr lang="en-US" sz="1300" dirty="0">
                <a:solidFill>
                  <a:srgbClr val="000000"/>
                </a:solidFill>
              </a:rPr>
            </a:br>
            <a:r>
              <a:rPr lang="en-US" sz="1300" dirty="0">
                <a:solidFill>
                  <a:srgbClr val="000000"/>
                </a:solidFill>
              </a:rPr>
              <a:t>3 - </a:t>
            </a:r>
            <a:r>
              <a:rPr lang="ja-JP" altLang="en-US" sz="1300" dirty="0">
                <a:solidFill>
                  <a:srgbClr val="000000"/>
                </a:solidFill>
              </a:rPr>
              <a:t>“</a:t>
            </a:r>
            <a:r>
              <a:rPr lang="en-US" sz="1300" dirty="0">
                <a:solidFill>
                  <a:srgbClr val="000000"/>
                </a:solidFill>
              </a:rPr>
              <a:t>Who really?</a:t>
            </a:r>
            <a:r>
              <a:rPr lang="ja-JP" altLang="en-US" sz="1300" dirty="0">
                <a:solidFill>
                  <a:srgbClr val="000000"/>
                </a:solidFill>
              </a:rPr>
              <a:t>”</a:t>
            </a:r>
            <a:endParaRPr lang="en-CA" altLang="ja-JP" sz="1300" dirty="0">
              <a:solidFill>
                <a:srgbClr val="000000"/>
              </a:solidFill>
            </a:endParaRPr>
          </a:p>
          <a:p>
            <a:pPr eaLnBrk="0" fontAlgn="base" hangingPunct="0">
              <a:spcBef>
                <a:spcPct val="0"/>
              </a:spcBef>
              <a:spcAft>
                <a:spcPct val="0"/>
              </a:spcAft>
              <a:buClr>
                <a:srgbClr val="000000"/>
              </a:buClr>
              <a:buFontTx/>
              <a:buChar char="•"/>
              <a:defRPr/>
            </a:pPr>
            <a:r>
              <a:rPr lang="en-CA" sz="1300" dirty="0">
                <a:solidFill>
                  <a:srgbClr val="000000"/>
                </a:solidFill>
              </a:rPr>
              <a:t>Add details – </a:t>
            </a:r>
            <a:br>
              <a:rPr lang="en-CA" sz="1300" dirty="0">
                <a:solidFill>
                  <a:srgbClr val="000000"/>
                </a:solidFill>
              </a:rPr>
            </a:br>
            <a:r>
              <a:rPr lang="en-CA" sz="1300" dirty="0">
                <a:solidFill>
                  <a:srgbClr val="000000"/>
                </a:solidFill>
              </a:rPr>
              <a:t>names, labels, alternate flows</a:t>
            </a:r>
          </a:p>
        </p:txBody>
      </p:sp>
      <p:sp>
        <p:nvSpPr>
          <p:cNvPr id="1868812" name="Text Box 12"/>
          <p:cNvSpPr txBox="1">
            <a:spLocks noChangeArrowheads="1"/>
          </p:cNvSpPr>
          <p:nvPr/>
        </p:nvSpPr>
        <p:spPr bwMode="auto">
          <a:xfrm>
            <a:off x="2613126" y="4154897"/>
            <a:ext cx="1817010" cy="2292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300" dirty="0">
                <a:solidFill>
                  <a:srgbClr val="000000"/>
                </a:solidFill>
              </a:rPr>
              <a:t>Identify ~5 – 7 essential steps per main Activity</a:t>
            </a:r>
          </a:p>
          <a:p>
            <a:pPr eaLnBrk="0" fontAlgn="base" hangingPunct="0">
              <a:spcBef>
                <a:spcPct val="0"/>
              </a:spcBef>
              <a:spcAft>
                <a:spcPct val="0"/>
              </a:spcAft>
              <a:buClr>
                <a:srgbClr val="000000"/>
              </a:buClr>
              <a:buFontTx/>
              <a:buChar char="•"/>
              <a:defRPr/>
            </a:pPr>
            <a:r>
              <a:rPr lang="en-US" sz="1300" dirty="0">
                <a:solidFill>
                  <a:srgbClr val="000000"/>
                </a:solidFill>
              </a:rPr>
              <a:t>Determine </a:t>
            </a:r>
            <a:br>
              <a:rPr lang="en-US" sz="1300" dirty="0">
                <a:solidFill>
                  <a:srgbClr val="000000"/>
                </a:solidFill>
              </a:rPr>
            </a:br>
            <a:r>
              <a:rPr lang="en-US" sz="1300" dirty="0">
                <a:solidFill>
                  <a:srgbClr val="000000"/>
                </a:solidFill>
              </a:rPr>
              <a:t>“who and how” for each key step</a:t>
            </a:r>
          </a:p>
          <a:p>
            <a:pPr eaLnBrk="0" fontAlgn="base" hangingPunct="0">
              <a:spcBef>
                <a:spcPct val="0"/>
              </a:spcBef>
              <a:spcAft>
                <a:spcPct val="0"/>
              </a:spcAft>
              <a:buClr>
                <a:srgbClr val="000000"/>
              </a:buClr>
              <a:buFontTx/>
              <a:buChar char="•"/>
              <a:defRPr/>
            </a:pPr>
            <a:r>
              <a:rPr lang="en-US" sz="1300" dirty="0">
                <a:solidFill>
                  <a:srgbClr val="000000"/>
                </a:solidFill>
              </a:rPr>
              <a:t>Add supporting activities (e.g., transport, review, inform) as necessary</a:t>
            </a:r>
          </a:p>
        </p:txBody>
      </p:sp>
      <p:sp>
        <p:nvSpPr>
          <p:cNvPr id="1868813" name="Text Box 13"/>
          <p:cNvSpPr txBox="1">
            <a:spLocks noChangeArrowheads="1"/>
          </p:cNvSpPr>
          <p:nvPr/>
        </p:nvSpPr>
        <p:spPr bwMode="auto">
          <a:xfrm>
            <a:off x="6178725" y="4150875"/>
            <a:ext cx="1796089" cy="2292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defRPr/>
            </a:pPr>
            <a:r>
              <a:rPr lang="en-US" sz="1300" dirty="0">
                <a:solidFill>
                  <a:srgbClr val="000000"/>
                </a:solidFill>
              </a:rPr>
              <a:t>1) </a:t>
            </a:r>
            <a:r>
              <a:rPr lang="ja-JP" altLang="en-US" sz="1300" dirty="0">
                <a:solidFill>
                  <a:srgbClr val="000000"/>
                </a:solidFill>
              </a:rPr>
              <a:t>“</a:t>
            </a:r>
            <a:r>
              <a:rPr lang="en-US" sz="1300" dirty="0">
                <a:solidFill>
                  <a:srgbClr val="000000"/>
                </a:solidFill>
              </a:rPr>
              <a:t>How does it </a:t>
            </a:r>
            <a:br>
              <a:rPr lang="en-US" sz="1300" dirty="0">
                <a:solidFill>
                  <a:srgbClr val="000000"/>
                </a:solidFill>
              </a:rPr>
            </a:br>
            <a:r>
              <a:rPr lang="en-US" sz="1300" dirty="0">
                <a:solidFill>
                  <a:srgbClr val="000000"/>
                </a:solidFill>
              </a:rPr>
              <a:t>get there?</a:t>
            </a:r>
            <a:r>
              <a:rPr lang="ja-JP" altLang="en-US" sz="1300" dirty="0">
                <a:solidFill>
                  <a:srgbClr val="000000"/>
                </a:solidFill>
              </a:rPr>
              <a:t>”</a:t>
            </a:r>
            <a:br>
              <a:rPr lang="en-US" altLang="ja-JP" sz="1300" dirty="0">
                <a:solidFill>
                  <a:srgbClr val="000000"/>
                </a:solidFill>
              </a:rPr>
            </a:br>
            <a:r>
              <a:rPr lang="en-US" altLang="ja-JP" sz="1300" dirty="0">
                <a:solidFill>
                  <a:srgbClr val="000000"/>
                </a:solidFill>
              </a:rPr>
              <a:t>- </a:t>
            </a:r>
            <a:r>
              <a:rPr lang="en-US" sz="1300" dirty="0">
                <a:solidFill>
                  <a:srgbClr val="000000"/>
                </a:solidFill>
              </a:rPr>
              <a:t>system? </a:t>
            </a:r>
            <a:br>
              <a:rPr lang="en-US" sz="1300" dirty="0">
                <a:solidFill>
                  <a:srgbClr val="000000"/>
                </a:solidFill>
              </a:rPr>
            </a:br>
            <a:r>
              <a:rPr lang="en-US" sz="1300" dirty="0">
                <a:solidFill>
                  <a:srgbClr val="000000"/>
                </a:solidFill>
              </a:rPr>
              <a:t>- external process?</a:t>
            </a:r>
          </a:p>
          <a:p>
            <a:pPr eaLnBrk="0" fontAlgn="base" hangingPunct="0">
              <a:spcBef>
                <a:spcPct val="0"/>
              </a:spcBef>
              <a:spcAft>
                <a:spcPct val="0"/>
              </a:spcAft>
              <a:buClr>
                <a:srgbClr val="000000"/>
              </a:buClr>
              <a:defRPr/>
            </a:pPr>
            <a:r>
              <a:rPr lang="en-US" sz="1300" dirty="0">
                <a:solidFill>
                  <a:srgbClr val="000000"/>
                </a:solidFill>
              </a:rPr>
              <a:t>2) </a:t>
            </a:r>
            <a:r>
              <a:rPr lang="ja-JP" altLang="en-US" sz="1300" dirty="0">
                <a:solidFill>
                  <a:srgbClr val="000000"/>
                </a:solidFill>
              </a:rPr>
              <a:t>“</a:t>
            </a:r>
            <a:r>
              <a:rPr lang="en-US" sz="1300" dirty="0">
                <a:solidFill>
                  <a:srgbClr val="000000"/>
                </a:solidFill>
              </a:rPr>
              <a:t>Good name?</a:t>
            </a:r>
            <a:r>
              <a:rPr lang="ja-JP" altLang="en-US" sz="1300" dirty="0">
                <a:solidFill>
                  <a:srgbClr val="000000"/>
                </a:solidFill>
              </a:rPr>
              <a:t>”</a:t>
            </a:r>
            <a:r>
              <a:rPr lang="en-US" sz="1300" dirty="0">
                <a:solidFill>
                  <a:srgbClr val="000000"/>
                </a:solidFill>
              </a:rPr>
              <a:t> </a:t>
            </a:r>
          </a:p>
          <a:p>
            <a:pPr eaLnBrk="0" fontAlgn="base" hangingPunct="0">
              <a:spcBef>
                <a:spcPct val="0"/>
              </a:spcBef>
              <a:spcAft>
                <a:spcPct val="0"/>
              </a:spcAft>
              <a:buClr>
                <a:srgbClr val="000000"/>
              </a:buClr>
              <a:defRPr/>
            </a:pPr>
            <a:r>
              <a:rPr lang="en-US" sz="1300" dirty="0">
                <a:solidFill>
                  <a:srgbClr val="000000"/>
                </a:solidFill>
              </a:rPr>
              <a:t>3) </a:t>
            </a:r>
            <a:r>
              <a:rPr lang="ja-JP" altLang="en-US" sz="1300" dirty="0">
                <a:solidFill>
                  <a:srgbClr val="000000"/>
                </a:solidFill>
              </a:rPr>
              <a:t>“</a:t>
            </a:r>
            <a:r>
              <a:rPr lang="en-US" sz="1300" dirty="0">
                <a:solidFill>
                  <a:srgbClr val="000000"/>
                </a:solidFill>
              </a:rPr>
              <a:t>All inbound flows shown?</a:t>
            </a:r>
            <a:r>
              <a:rPr lang="ja-JP" altLang="en-US" sz="1300" dirty="0">
                <a:solidFill>
                  <a:srgbClr val="000000"/>
                </a:solidFill>
              </a:rPr>
              <a:t>”</a:t>
            </a:r>
            <a:r>
              <a:rPr lang="en-US" sz="1300" dirty="0">
                <a:solidFill>
                  <a:srgbClr val="000000"/>
                </a:solidFill>
              </a:rPr>
              <a:t> </a:t>
            </a:r>
          </a:p>
          <a:p>
            <a:pPr eaLnBrk="0" fontAlgn="base" hangingPunct="0">
              <a:spcBef>
                <a:spcPct val="0"/>
              </a:spcBef>
              <a:spcAft>
                <a:spcPct val="0"/>
              </a:spcAft>
              <a:buClr>
                <a:srgbClr val="000000"/>
              </a:buClr>
              <a:defRPr/>
            </a:pPr>
            <a:r>
              <a:rPr lang="en-US" sz="1300" dirty="0">
                <a:solidFill>
                  <a:srgbClr val="000000"/>
                </a:solidFill>
              </a:rPr>
              <a:t>4) </a:t>
            </a:r>
            <a:r>
              <a:rPr lang="ja-JP" altLang="en-US" sz="1300" dirty="0">
                <a:solidFill>
                  <a:srgbClr val="000000"/>
                </a:solidFill>
              </a:rPr>
              <a:t>“</a:t>
            </a:r>
            <a:r>
              <a:rPr lang="en-US" sz="1300" dirty="0">
                <a:solidFill>
                  <a:srgbClr val="000000"/>
                </a:solidFill>
              </a:rPr>
              <a:t>All actors / systems shown?</a:t>
            </a:r>
            <a:r>
              <a:rPr lang="ja-JP" altLang="en-US" sz="1300" dirty="0">
                <a:solidFill>
                  <a:srgbClr val="000000"/>
                </a:solidFill>
              </a:rPr>
              <a:t>”</a:t>
            </a:r>
            <a:r>
              <a:rPr lang="en-US" sz="1300" dirty="0">
                <a:solidFill>
                  <a:srgbClr val="000000"/>
                </a:solidFill>
              </a:rPr>
              <a:t> </a:t>
            </a:r>
          </a:p>
          <a:p>
            <a:pPr eaLnBrk="0" fontAlgn="base" hangingPunct="0">
              <a:spcBef>
                <a:spcPct val="0"/>
              </a:spcBef>
              <a:spcAft>
                <a:spcPct val="0"/>
              </a:spcAft>
              <a:buClr>
                <a:srgbClr val="000000"/>
              </a:buClr>
              <a:defRPr/>
            </a:pPr>
            <a:r>
              <a:rPr lang="en-US" sz="1300" dirty="0">
                <a:solidFill>
                  <a:srgbClr val="000000"/>
                </a:solidFill>
              </a:rPr>
              <a:t>5) </a:t>
            </a:r>
            <a:r>
              <a:rPr lang="ja-JP" altLang="en-US" sz="1300" dirty="0">
                <a:solidFill>
                  <a:srgbClr val="000000"/>
                </a:solidFill>
              </a:rPr>
              <a:t>“</a:t>
            </a:r>
            <a:r>
              <a:rPr lang="en-US" sz="1300" dirty="0">
                <a:solidFill>
                  <a:srgbClr val="000000"/>
                </a:solidFill>
              </a:rPr>
              <a:t>All outbound flows shown?</a:t>
            </a:r>
            <a:r>
              <a:rPr lang="ja-JP" altLang="en-US" sz="1300" dirty="0">
                <a:solidFill>
                  <a:srgbClr val="000000"/>
                </a:solidFill>
              </a:rPr>
              <a:t>”</a:t>
            </a:r>
            <a:endParaRPr lang="en-US" sz="1300" dirty="0">
              <a:solidFill>
                <a:srgbClr val="000000"/>
              </a:solidFill>
            </a:endParaRPr>
          </a:p>
        </p:txBody>
      </p:sp>
      <p:sp>
        <p:nvSpPr>
          <p:cNvPr id="1868814" name="Text Box 14"/>
          <p:cNvSpPr txBox="1">
            <a:spLocks noChangeArrowheads="1"/>
          </p:cNvSpPr>
          <p:nvPr/>
        </p:nvSpPr>
        <p:spPr bwMode="auto">
          <a:xfrm>
            <a:off x="7974816" y="4150864"/>
            <a:ext cx="1873582" cy="1292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300" dirty="0">
                <a:solidFill>
                  <a:srgbClr val="000000"/>
                </a:solidFill>
              </a:rPr>
              <a:t>Use initial diagram (case) as starting point.</a:t>
            </a:r>
          </a:p>
          <a:p>
            <a:pPr eaLnBrk="0" fontAlgn="base" hangingPunct="0">
              <a:spcBef>
                <a:spcPct val="0"/>
              </a:spcBef>
              <a:spcAft>
                <a:spcPct val="0"/>
              </a:spcAft>
              <a:buClr>
                <a:srgbClr val="000000"/>
              </a:buClr>
              <a:buFontTx/>
              <a:buChar char="•"/>
              <a:defRPr/>
            </a:pPr>
            <a:r>
              <a:rPr lang="en-US" sz="1300" dirty="0">
                <a:solidFill>
                  <a:srgbClr val="000000"/>
                </a:solidFill>
              </a:rPr>
              <a:t>If unwieldy, it</a:t>
            </a:r>
            <a:r>
              <a:rPr lang="uk-UA" altLang="ja-JP" sz="1300" dirty="0">
                <a:solidFill>
                  <a:srgbClr val="000000"/>
                </a:solidFill>
              </a:rPr>
              <a:t>'</a:t>
            </a:r>
            <a:r>
              <a:rPr lang="en-US" altLang="ja-JP" sz="1300" dirty="0">
                <a:solidFill>
                  <a:srgbClr val="000000"/>
                </a:solidFill>
              </a:rPr>
              <a:t>s</a:t>
            </a:r>
            <a:r>
              <a:rPr lang="en-US" sz="1300" dirty="0">
                <a:solidFill>
                  <a:srgbClr val="000000"/>
                </a:solidFill>
              </a:rPr>
              <a:t> normal to create a separate diagram</a:t>
            </a:r>
          </a:p>
        </p:txBody>
      </p:sp>
      <p:sp>
        <p:nvSpPr>
          <p:cNvPr id="1868815" name="Text Box 15"/>
          <p:cNvSpPr txBox="1">
            <a:spLocks noChangeArrowheads="1"/>
          </p:cNvSpPr>
          <p:nvPr/>
        </p:nvSpPr>
        <p:spPr bwMode="auto">
          <a:xfrm>
            <a:off x="9848399" y="4150863"/>
            <a:ext cx="1509712" cy="1492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300" dirty="0">
                <a:solidFill>
                  <a:srgbClr val="000000"/>
                </a:solidFill>
              </a:rPr>
              <a:t>Develop </a:t>
            </a:r>
            <a:r>
              <a:rPr lang="en-US" sz="1300" i="1" dirty="0">
                <a:solidFill>
                  <a:srgbClr val="000000"/>
                </a:solidFill>
              </a:rPr>
              <a:t>service level</a:t>
            </a:r>
            <a:r>
              <a:rPr lang="en-US" sz="1300" dirty="0">
                <a:solidFill>
                  <a:srgbClr val="000000"/>
                </a:solidFill>
              </a:rPr>
              <a:t> diagrams (one per case)</a:t>
            </a:r>
          </a:p>
          <a:p>
            <a:pPr eaLnBrk="0" fontAlgn="base" hangingPunct="0">
              <a:spcBef>
                <a:spcPct val="0"/>
              </a:spcBef>
              <a:spcAft>
                <a:spcPct val="0"/>
              </a:spcAft>
              <a:buClr>
                <a:srgbClr val="000000"/>
              </a:buClr>
              <a:buFontTx/>
              <a:buChar char="•"/>
              <a:defRPr/>
            </a:pPr>
            <a:r>
              <a:rPr lang="en-US" sz="1300" dirty="0">
                <a:solidFill>
                  <a:srgbClr val="000000"/>
                </a:solidFill>
              </a:rPr>
              <a:t>Document procedures etc. as needed (not usually done)</a:t>
            </a:r>
          </a:p>
        </p:txBody>
      </p:sp>
      <p:sp>
        <p:nvSpPr>
          <p:cNvPr id="97297" name="Rectangle 17"/>
          <p:cNvSpPr>
            <a:spLocks noChangeArrowheads="1"/>
          </p:cNvSpPr>
          <p:nvPr/>
        </p:nvSpPr>
        <p:spPr bwMode="auto">
          <a:xfrm>
            <a:off x="921400" y="846321"/>
            <a:ext cx="1876425" cy="1431925"/>
          </a:xfrm>
          <a:prstGeom prst="rect">
            <a:avLst/>
          </a:prstGeom>
          <a:solidFill>
            <a:srgbClr val="3366FF"/>
          </a:solidFill>
          <a:ln w="12700">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dirty="0">
                <a:solidFill>
                  <a:srgbClr val="FFFFFF"/>
                </a:solidFill>
                <a:latin typeface="Arial" charset="0"/>
                <a:ea typeface="ＭＳ Ｐゴシック" charset="0"/>
              </a:rPr>
              <a:t>– 1 –</a:t>
            </a:r>
          </a:p>
          <a:p>
            <a:pPr algn="ctr" eaLnBrk="0" fontAlgn="base" hangingPunct="0">
              <a:spcBef>
                <a:spcPct val="0"/>
              </a:spcBef>
              <a:spcAft>
                <a:spcPct val="0"/>
              </a:spcAft>
              <a:defRPr/>
            </a:pPr>
            <a:r>
              <a:rPr lang="en-US" sz="1600" dirty="0">
                <a:solidFill>
                  <a:srgbClr val="FFFFFF"/>
                </a:solidFill>
                <a:latin typeface="Arial" charset="0"/>
                <a:ea typeface="ＭＳ Ｐゴシック" charset="0"/>
              </a:rPr>
              <a:t>Identify, scope, </a:t>
            </a:r>
            <a:br>
              <a:rPr lang="en-US" sz="1600" dirty="0">
                <a:solidFill>
                  <a:srgbClr val="FFFFFF"/>
                </a:solidFill>
                <a:latin typeface="Arial" charset="0"/>
                <a:ea typeface="ＭＳ Ｐゴシック" charset="0"/>
              </a:rPr>
            </a:br>
            <a:r>
              <a:rPr lang="en-US" sz="1600" dirty="0">
                <a:solidFill>
                  <a:srgbClr val="FFFFFF"/>
                </a:solidFill>
                <a:latin typeface="Arial" charset="0"/>
                <a:ea typeface="ＭＳ Ｐゴシック" charset="0"/>
              </a:rPr>
              <a:t>and assess the target process</a:t>
            </a:r>
          </a:p>
        </p:txBody>
      </p:sp>
      <p:sp>
        <p:nvSpPr>
          <p:cNvPr id="97298" name="Rectangle 18"/>
          <p:cNvSpPr>
            <a:spLocks noChangeArrowheads="1"/>
          </p:cNvSpPr>
          <p:nvPr/>
        </p:nvSpPr>
        <p:spPr bwMode="auto">
          <a:xfrm>
            <a:off x="4750764" y="1036638"/>
            <a:ext cx="1876425" cy="1422400"/>
          </a:xfrm>
          <a:prstGeom prst="rect">
            <a:avLst/>
          </a:prstGeom>
          <a:solidFill>
            <a:srgbClr val="0000CC"/>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 2 –</a:t>
            </a:r>
          </a:p>
          <a:p>
            <a:pPr algn="ctr" fontAlgn="base">
              <a:spcBef>
                <a:spcPct val="0"/>
              </a:spcBef>
              <a:spcAft>
                <a:spcPct val="0"/>
              </a:spcAft>
              <a:defRPr/>
            </a:pPr>
            <a:r>
              <a:rPr lang="en-US" sz="1600" b="1" i="1" dirty="0">
                <a:solidFill>
                  <a:srgbClr val="FFFFFF"/>
                </a:solidFill>
                <a:latin typeface="Arial" charset="0"/>
                <a:ea typeface="ＭＳ Ｐゴシック" charset="0"/>
              </a:rPr>
              <a:t>Understand the</a:t>
            </a:r>
          </a:p>
          <a:p>
            <a:pPr algn="ctr" fontAlgn="base">
              <a:spcBef>
                <a:spcPct val="0"/>
              </a:spcBef>
              <a:spcAft>
                <a:spcPct val="0"/>
              </a:spcAft>
              <a:defRPr/>
            </a:pPr>
            <a:r>
              <a:rPr lang="ja-JP" altLang="en-US" sz="1600" b="1" i="1" dirty="0">
                <a:solidFill>
                  <a:srgbClr val="FFFFFF"/>
                </a:solidFill>
                <a:latin typeface="Arial" charset="0"/>
                <a:ea typeface="ＭＳ Ｐゴシック" charset="0"/>
              </a:rPr>
              <a:t>“</a:t>
            </a:r>
            <a:r>
              <a:rPr lang="en-US" sz="1600" b="1" i="1" dirty="0">
                <a:solidFill>
                  <a:srgbClr val="FFFFFF"/>
                </a:solidFill>
                <a:latin typeface="Arial" charset="0"/>
                <a:ea typeface="ＭＳ Ｐゴシック" charset="0"/>
              </a:rPr>
              <a:t>as-is</a:t>
            </a:r>
            <a:r>
              <a:rPr lang="ja-JP" altLang="en-US" sz="1600" b="1" i="1" dirty="0">
                <a:solidFill>
                  <a:srgbClr val="FFFFFF"/>
                </a:solidFill>
                <a:latin typeface="Arial" charset="0"/>
                <a:ea typeface="ＭＳ Ｐゴシック" charset="0"/>
              </a:rPr>
              <a:t>”</a:t>
            </a:r>
            <a:r>
              <a:rPr lang="en-US" altLang="ja-JP" sz="1600" b="1" i="1" dirty="0">
                <a:solidFill>
                  <a:srgbClr val="FFFFFF"/>
                </a:solidFill>
                <a:latin typeface="Arial" charset="0"/>
                <a:ea typeface="ＭＳ Ｐゴシック" charset="0"/>
              </a:rPr>
              <a:t> process</a:t>
            </a:r>
            <a:endParaRPr lang="en-US" sz="1600" b="1" i="1" dirty="0">
              <a:solidFill>
                <a:srgbClr val="FFFFFF"/>
              </a:solidFill>
              <a:latin typeface="Arial" charset="0"/>
              <a:ea typeface="ＭＳ Ｐゴシック" charset="0"/>
            </a:endParaRPr>
          </a:p>
        </p:txBody>
      </p:sp>
      <p:sp>
        <p:nvSpPr>
          <p:cNvPr id="97299" name="Rectangle 20"/>
          <p:cNvSpPr>
            <a:spLocks noChangeArrowheads="1"/>
          </p:cNvSpPr>
          <p:nvPr/>
        </p:nvSpPr>
        <p:spPr bwMode="auto">
          <a:xfrm>
            <a:off x="9381654" y="846138"/>
            <a:ext cx="1876425" cy="1420812"/>
          </a:xfrm>
          <a:prstGeom prst="rect">
            <a:avLst/>
          </a:prstGeom>
          <a:solidFill>
            <a:srgbClr val="000080"/>
          </a:solidFill>
          <a:ln w="12700">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dirty="0">
                <a:solidFill>
                  <a:srgbClr val="FFFFFF"/>
                </a:solidFill>
                <a:latin typeface="Arial" charset="0"/>
                <a:ea typeface="ＭＳ Ｐゴシック" charset="0"/>
              </a:rPr>
              <a:t>– 3 –</a:t>
            </a:r>
          </a:p>
          <a:p>
            <a:pPr algn="ctr" eaLnBrk="0" fontAlgn="base" hangingPunct="0">
              <a:spcBef>
                <a:spcPct val="0"/>
              </a:spcBef>
              <a:spcAft>
                <a:spcPct val="0"/>
              </a:spcAft>
              <a:defRPr/>
            </a:pPr>
            <a:r>
              <a:rPr lang="en-US" sz="1600" dirty="0" err="1">
                <a:solidFill>
                  <a:srgbClr val="FFFFFF"/>
                </a:solidFill>
                <a:latin typeface="Arial" charset="0"/>
                <a:ea typeface="ＭＳ Ｐゴシック" charset="0"/>
              </a:rPr>
              <a:t>Characterise</a:t>
            </a:r>
            <a:r>
              <a:rPr lang="en-US" sz="1600" dirty="0">
                <a:solidFill>
                  <a:srgbClr val="FFFFFF"/>
                </a:solidFill>
                <a:latin typeface="Arial" charset="0"/>
                <a:ea typeface="ＭＳ Ｐゴシック" charset="0"/>
              </a:rPr>
              <a:t> and </a:t>
            </a:r>
          </a:p>
          <a:p>
            <a:pPr algn="ctr" eaLnBrk="0" fontAlgn="base" hangingPunct="0">
              <a:spcBef>
                <a:spcPct val="0"/>
              </a:spcBef>
              <a:spcAft>
                <a:spcPct val="0"/>
              </a:spcAft>
              <a:defRPr/>
            </a:pPr>
            <a:r>
              <a:rPr lang="en-US" sz="1600" dirty="0">
                <a:solidFill>
                  <a:srgbClr val="FFFFFF"/>
                </a:solidFill>
                <a:latin typeface="Arial" charset="0"/>
                <a:ea typeface="ＭＳ Ｐゴシック" charset="0"/>
              </a:rPr>
              <a:t>design the</a:t>
            </a:r>
            <a:br>
              <a:rPr lang="en-US" sz="1600" dirty="0">
                <a:solidFill>
                  <a:srgbClr val="FFFFFF"/>
                </a:solidFill>
                <a:latin typeface="Arial" charset="0"/>
                <a:ea typeface="ＭＳ Ｐゴシック" charset="0"/>
              </a:rPr>
            </a:b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to-be</a:t>
            </a: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 process</a:t>
            </a:r>
          </a:p>
        </p:txBody>
      </p:sp>
      <p:sp>
        <p:nvSpPr>
          <p:cNvPr id="2" name="Rectangle 1"/>
          <p:cNvSpPr/>
          <p:nvPr/>
        </p:nvSpPr>
        <p:spPr bwMode="auto">
          <a:xfrm>
            <a:off x="4430136" y="2896424"/>
            <a:ext cx="6927974" cy="3791435"/>
          </a:xfrm>
          <a:prstGeom prst="rect">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pPr>
            <a:endParaRPr lang="en-US">
              <a:solidFill>
                <a:srgbClr val="000000"/>
              </a:solidFill>
              <a:latin typeface="Arial" charset="0"/>
              <a:ea typeface="ＭＳ Ｐゴシック" charset="0"/>
            </a:endParaRPr>
          </a:p>
        </p:txBody>
      </p:sp>
      <p:sp>
        <p:nvSpPr>
          <p:cNvPr id="3" name="Rectangle 2"/>
          <p:cNvSpPr/>
          <p:nvPr/>
        </p:nvSpPr>
        <p:spPr>
          <a:xfrm>
            <a:off x="8498184" y="5792469"/>
            <a:ext cx="2859927" cy="895366"/>
          </a:xfrm>
          <a:prstGeom prst="rect">
            <a:avLst/>
          </a:prstGeom>
          <a:ln w="31750">
            <a:solidFill>
              <a:srgbClr val="FF0000"/>
            </a:solidFill>
            <a:prstDash val="solid"/>
          </a:ln>
        </p:spPr>
        <p:txBody>
          <a:bodyPr wrap="square" lIns="72000" tIns="72000" rIns="72000" bIns="72000">
            <a:noAutofit/>
          </a:bodyPr>
          <a:lstStyle/>
          <a:p>
            <a:pPr eaLnBrk="0" fontAlgn="base" hangingPunct="0">
              <a:spcBef>
                <a:spcPct val="0"/>
              </a:spcBef>
              <a:spcAft>
                <a:spcPct val="0"/>
              </a:spcAft>
              <a:defRPr/>
            </a:pPr>
            <a:r>
              <a:rPr lang="en-US" sz="1600" dirty="0">
                <a:solidFill>
                  <a:srgbClr val="FF0000"/>
                </a:solidFill>
                <a:latin typeface="Arial" charset="0"/>
                <a:ea typeface="ＭＳ Ｐゴシック" charset="0"/>
              </a:rPr>
              <a:t>Optional, if you choose to develop as-is </a:t>
            </a:r>
            <a:r>
              <a:rPr lang="en-US" sz="1600" i="1" dirty="0">
                <a:solidFill>
                  <a:srgbClr val="FF0000"/>
                </a:solidFill>
                <a:latin typeface="Arial" charset="0"/>
                <a:ea typeface="ＭＳ Ｐゴシック" charset="0"/>
              </a:rPr>
              <a:t>Swimlane Diagrams</a:t>
            </a:r>
            <a:r>
              <a:rPr lang="en-US" sz="1600" dirty="0">
                <a:solidFill>
                  <a:srgbClr val="FF0000"/>
                </a:solidFill>
                <a:latin typeface="Arial" charset="0"/>
                <a:ea typeface="ＭＳ Ｐゴシック" charset="0"/>
              </a:rPr>
              <a:t> (</a:t>
            </a:r>
            <a:r>
              <a:rPr lang="en-US" sz="1600" i="1" dirty="0">
                <a:solidFill>
                  <a:srgbClr val="FF0000"/>
                </a:solidFill>
                <a:latin typeface="Arial" charset="0"/>
                <a:ea typeface="ＭＳ Ｐゴシック" charset="0"/>
              </a:rPr>
              <a:t>Workflow Models.</a:t>
            </a:r>
            <a:r>
              <a:rPr lang="en-US" sz="1600" dirty="0">
                <a:solidFill>
                  <a:srgbClr val="FF0000"/>
                </a:solidFill>
                <a:latin typeface="Arial" charset="0"/>
                <a:ea typeface="ＭＳ Ｐゴシック" charset="0"/>
              </a:rPr>
              <a:t>)  </a:t>
            </a:r>
          </a:p>
        </p:txBody>
      </p:sp>
    </p:spTree>
    <p:extLst>
      <p:ext uri="{BB962C8B-B14F-4D97-AF65-F5344CB8AC3E}">
        <p14:creationId xmlns:p14="http://schemas.microsoft.com/office/powerpoint/2010/main" val="81503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8804"/>
                                        </p:tgtEl>
                                        <p:attrNameLst>
                                          <p:attrName>style.visibility</p:attrName>
                                        </p:attrNameLst>
                                      </p:cBhvr>
                                      <p:to>
                                        <p:strVal val="visible"/>
                                      </p:to>
                                    </p:set>
                                    <p:animEffect transition="in" filter="dissolve">
                                      <p:cBhvr>
                                        <p:cTn id="7" dur="500"/>
                                        <p:tgtEl>
                                          <p:spTgt spid="18688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8806"/>
                                        </p:tgtEl>
                                        <p:attrNameLst>
                                          <p:attrName>style.visibility</p:attrName>
                                        </p:attrNameLst>
                                      </p:cBhvr>
                                      <p:to>
                                        <p:strVal val="visible"/>
                                      </p:to>
                                    </p:set>
                                    <p:animEffect transition="in" filter="dissolve">
                                      <p:cBhvr>
                                        <p:cTn id="12" dur="500"/>
                                        <p:tgtEl>
                                          <p:spTgt spid="18688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68805"/>
                                        </p:tgtEl>
                                        <p:attrNameLst>
                                          <p:attrName>style.visibility</p:attrName>
                                        </p:attrNameLst>
                                      </p:cBhvr>
                                      <p:to>
                                        <p:strVal val="visible"/>
                                      </p:to>
                                    </p:set>
                                    <p:animEffect transition="in" filter="dissolve">
                                      <p:cBhvr>
                                        <p:cTn id="25" dur="500"/>
                                        <p:tgtEl>
                                          <p:spTgt spid="186880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868807"/>
                                        </p:tgtEl>
                                        <p:attrNameLst>
                                          <p:attrName>style.visibility</p:attrName>
                                        </p:attrNameLst>
                                      </p:cBhvr>
                                      <p:to>
                                        <p:strVal val="visible"/>
                                      </p:to>
                                    </p:set>
                                    <p:animEffect transition="in" filter="dissolve">
                                      <p:cBhvr>
                                        <p:cTn id="30" dur="500"/>
                                        <p:tgtEl>
                                          <p:spTgt spid="186880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68808"/>
                                        </p:tgtEl>
                                        <p:attrNameLst>
                                          <p:attrName>style.visibility</p:attrName>
                                        </p:attrNameLst>
                                      </p:cBhvr>
                                      <p:to>
                                        <p:strVal val="visible"/>
                                      </p:to>
                                    </p:set>
                                    <p:animEffect transition="in" filter="dissolve">
                                      <p:cBhvr>
                                        <p:cTn id="35" dur="500"/>
                                        <p:tgtEl>
                                          <p:spTgt spid="186880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868809"/>
                                        </p:tgtEl>
                                        <p:attrNameLst>
                                          <p:attrName>style.visibility</p:attrName>
                                        </p:attrNameLst>
                                      </p:cBhvr>
                                      <p:to>
                                        <p:strVal val="visible"/>
                                      </p:to>
                                    </p:set>
                                    <p:animEffect transition="in" filter="dissolve">
                                      <p:cBhvr>
                                        <p:cTn id="40" dur="500"/>
                                        <p:tgtEl>
                                          <p:spTgt spid="186880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868810"/>
                                        </p:tgtEl>
                                        <p:attrNameLst>
                                          <p:attrName>style.visibility</p:attrName>
                                        </p:attrNameLst>
                                      </p:cBhvr>
                                      <p:to>
                                        <p:strVal val="visible"/>
                                      </p:to>
                                    </p:set>
                                    <p:animEffect transition="in" filter="dissolve">
                                      <p:cBhvr>
                                        <p:cTn id="45" dur="500"/>
                                        <p:tgtEl>
                                          <p:spTgt spid="186881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868811"/>
                                        </p:tgtEl>
                                        <p:attrNameLst>
                                          <p:attrName>style.visibility</p:attrName>
                                        </p:attrNameLst>
                                      </p:cBhvr>
                                      <p:to>
                                        <p:strVal val="visible"/>
                                      </p:to>
                                    </p:set>
                                    <p:animEffect transition="in" filter="dissolve">
                                      <p:cBhvr>
                                        <p:cTn id="48" dur="500"/>
                                        <p:tgtEl>
                                          <p:spTgt spid="1868811"/>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868812"/>
                                        </p:tgtEl>
                                        <p:attrNameLst>
                                          <p:attrName>style.visibility</p:attrName>
                                        </p:attrNameLst>
                                      </p:cBhvr>
                                      <p:to>
                                        <p:strVal val="visible"/>
                                      </p:to>
                                    </p:set>
                                    <p:animEffect transition="in" filter="dissolve">
                                      <p:cBhvr>
                                        <p:cTn id="51" dur="500"/>
                                        <p:tgtEl>
                                          <p:spTgt spid="1868812"/>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868813"/>
                                        </p:tgtEl>
                                        <p:attrNameLst>
                                          <p:attrName>style.visibility</p:attrName>
                                        </p:attrNameLst>
                                      </p:cBhvr>
                                      <p:to>
                                        <p:strVal val="visible"/>
                                      </p:to>
                                    </p:set>
                                    <p:animEffect transition="in" filter="dissolve">
                                      <p:cBhvr>
                                        <p:cTn id="54" dur="500"/>
                                        <p:tgtEl>
                                          <p:spTgt spid="1868813"/>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868814"/>
                                        </p:tgtEl>
                                        <p:attrNameLst>
                                          <p:attrName>style.visibility</p:attrName>
                                        </p:attrNameLst>
                                      </p:cBhvr>
                                      <p:to>
                                        <p:strVal val="visible"/>
                                      </p:to>
                                    </p:set>
                                    <p:animEffect transition="in" filter="dissolve">
                                      <p:cBhvr>
                                        <p:cTn id="57" dur="500"/>
                                        <p:tgtEl>
                                          <p:spTgt spid="1868814"/>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868815"/>
                                        </p:tgtEl>
                                        <p:attrNameLst>
                                          <p:attrName>style.visibility</p:attrName>
                                        </p:attrNameLst>
                                      </p:cBhvr>
                                      <p:to>
                                        <p:strVal val="visible"/>
                                      </p:to>
                                    </p:set>
                                    <p:animEffect transition="in" filter="dissolve">
                                      <p:cBhvr>
                                        <p:cTn id="60" dur="500"/>
                                        <p:tgtEl>
                                          <p:spTgt spid="1868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animBg="1"/>
      <p:bldP spid="1868805" grpId="0" animBg="1"/>
      <p:bldP spid="1868806" grpId="0" animBg="1"/>
      <p:bldP spid="1868807" grpId="0" animBg="1"/>
      <p:bldP spid="1868808" grpId="0" animBg="1"/>
      <p:bldP spid="1868809" grpId="0" animBg="1"/>
      <p:bldP spid="1868810" grpId="0"/>
      <p:bldP spid="1868811" grpId="0"/>
      <p:bldP spid="1868812" grpId="0"/>
      <p:bldP spid="1868813" grpId="0"/>
      <p:bldP spid="1868814" grpId="0"/>
      <p:bldP spid="1868815" grpId="0"/>
      <p:bldP spid="2" grpId="0" animBg="1"/>
      <p:bldP spid="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a:defRPr/>
            </a:pPr>
            <a:r>
              <a:rPr lang="en-CA" sz="2800" dirty="0">
                <a:latin typeface="Arial" charset="0"/>
                <a:cs typeface="+mj-cs"/>
              </a:rPr>
              <a:t>Phase 3 summary – Define to-be process characteristics and design</a:t>
            </a:r>
            <a:endParaRPr lang="en-US" sz="2800" dirty="0">
              <a:latin typeface="Arial" charset="0"/>
              <a:cs typeface="+mj-cs"/>
            </a:endParaRPr>
          </a:p>
        </p:txBody>
      </p:sp>
      <p:sp>
        <p:nvSpPr>
          <p:cNvPr id="113667" name="AutoShape 3"/>
          <p:cNvSpPr>
            <a:spLocks noChangeArrowheads="1"/>
          </p:cNvSpPr>
          <p:nvPr/>
        </p:nvSpPr>
        <p:spPr bwMode="auto">
          <a:xfrm>
            <a:off x="917122" y="2459038"/>
            <a:ext cx="10352394" cy="360362"/>
          </a:xfrm>
          <a:prstGeom prst="chevron">
            <a:avLst>
              <a:gd name="adj" fmla="val 55515"/>
            </a:avLst>
          </a:prstGeom>
          <a:solidFill>
            <a:srgbClr val="0000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Phase 3 – Assess as-is process, develop to-be characteristics, design to-be</a:t>
            </a:r>
          </a:p>
        </p:txBody>
      </p:sp>
      <p:sp>
        <p:nvSpPr>
          <p:cNvPr id="1870852" name="Rectangle 4"/>
          <p:cNvSpPr>
            <a:spLocks noChangeArrowheads="1"/>
          </p:cNvSpPr>
          <p:nvPr/>
        </p:nvSpPr>
        <p:spPr bwMode="auto">
          <a:xfrm>
            <a:off x="917121" y="2960688"/>
            <a:ext cx="1322387" cy="1174750"/>
          </a:xfrm>
          <a:prstGeom prst="rect">
            <a:avLst/>
          </a:prstGeom>
          <a:solidFill>
            <a:srgbClr val="000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Conduct final assessment of as-is and generate ideas for the to-be</a:t>
            </a:r>
          </a:p>
        </p:txBody>
      </p:sp>
      <p:sp>
        <p:nvSpPr>
          <p:cNvPr id="1870853" name="Rectangle 5"/>
          <p:cNvSpPr>
            <a:spLocks noChangeArrowheads="1"/>
          </p:cNvSpPr>
          <p:nvPr/>
        </p:nvSpPr>
        <p:spPr bwMode="auto">
          <a:xfrm>
            <a:off x="2705977" y="2960688"/>
            <a:ext cx="1320800" cy="1174750"/>
          </a:xfrm>
          <a:prstGeom prst="rect">
            <a:avLst/>
          </a:prstGeom>
          <a:solidFill>
            <a:srgbClr val="000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Decide on overall </a:t>
            </a:r>
            <a:br>
              <a:rPr lang="en-US" sz="1300" b="1" i="1" dirty="0">
                <a:solidFill>
                  <a:srgbClr val="FFFFFF"/>
                </a:solidFill>
                <a:latin typeface="Arial" charset="0"/>
                <a:ea typeface="ＭＳ Ｐゴシック" charset="0"/>
              </a:rPr>
            </a:br>
            <a:r>
              <a:rPr lang="en-US" sz="1300" b="1" i="1" dirty="0">
                <a:solidFill>
                  <a:srgbClr val="FFFFFF"/>
                </a:solidFill>
                <a:latin typeface="Arial" charset="0"/>
                <a:ea typeface="ＭＳ Ｐゴシック" charset="0"/>
              </a:rPr>
              <a:t>approach</a:t>
            </a:r>
          </a:p>
        </p:txBody>
      </p:sp>
      <p:sp>
        <p:nvSpPr>
          <p:cNvPr id="1870854" name="Rectangle 6"/>
          <p:cNvSpPr>
            <a:spLocks noChangeArrowheads="1"/>
          </p:cNvSpPr>
          <p:nvPr/>
        </p:nvSpPr>
        <p:spPr bwMode="auto">
          <a:xfrm>
            <a:off x="4493246" y="2954338"/>
            <a:ext cx="1320800" cy="1174750"/>
          </a:xfrm>
          <a:prstGeom prst="rect">
            <a:avLst/>
          </a:prstGeom>
          <a:solidFill>
            <a:srgbClr val="000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Conduct a challenge session to</a:t>
            </a:r>
          </a:p>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generate more to-be ideas </a:t>
            </a:r>
          </a:p>
        </p:txBody>
      </p:sp>
      <p:sp>
        <p:nvSpPr>
          <p:cNvPr id="1870855" name="Rectangle 7"/>
          <p:cNvSpPr>
            <a:spLocks noChangeArrowheads="1"/>
          </p:cNvSpPr>
          <p:nvPr/>
        </p:nvSpPr>
        <p:spPr bwMode="auto">
          <a:xfrm>
            <a:off x="6280515" y="2954338"/>
            <a:ext cx="1320800" cy="1174750"/>
          </a:xfrm>
          <a:prstGeom prst="rect">
            <a:avLst/>
          </a:prstGeom>
          <a:solidFill>
            <a:srgbClr val="000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300" b="1" i="1" dirty="0">
                <a:solidFill>
                  <a:srgbClr val="FFFFFF"/>
                </a:solidFill>
                <a:latin typeface="Arial" charset="0"/>
                <a:ea typeface="ＭＳ Ｐゴシック" charset="0"/>
              </a:rPr>
              <a:t>Select</a:t>
            </a:r>
            <a:br>
              <a:rPr lang="en-US" sz="1300" b="1" i="1" dirty="0">
                <a:solidFill>
                  <a:srgbClr val="FFFFFF"/>
                </a:solidFill>
                <a:latin typeface="Arial" charset="0"/>
                <a:ea typeface="ＭＳ Ｐゴシック" charset="0"/>
              </a:rPr>
            </a:br>
            <a:r>
              <a:rPr lang="en-US" sz="1300" b="1" i="1" dirty="0">
                <a:solidFill>
                  <a:srgbClr val="FFFFFF"/>
                </a:solidFill>
                <a:latin typeface="Arial" charset="0"/>
                <a:ea typeface="ＭＳ Ｐゴシック" charset="0"/>
              </a:rPr>
              <a:t> 5-10 key features for </a:t>
            </a:r>
            <a:br>
              <a:rPr lang="en-US" sz="1300" b="1" i="1" dirty="0">
                <a:solidFill>
                  <a:srgbClr val="FFFFFF"/>
                </a:solidFill>
                <a:latin typeface="Arial" charset="0"/>
                <a:ea typeface="ＭＳ Ｐゴシック" charset="0"/>
              </a:rPr>
            </a:br>
            <a:r>
              <a:rPr lang="en-US" sz="1300" b="1" i="1" dirty="0">
                <a:solidFill>
                  <a:srgbClr val="FFFFFF"/>
                </a:solidFill>
                <a:latin typeface="Arial" charset="0"/>
                <a:ea typeface="ＭＳ Ｐゴシック" charset="0"/>
              </a:rPr>
              <a:t>the to-be</a:t>
            </a:r>
          </a:p>
        </p:txBody>
      </p:sp>
      <p:sp>
        <p:nvSpPr>
          <p:cNvPr id="1870856" name="Rectangle 8"/>
          <p:cNvSpPr>
            <a:spLocks noChangeArrowheads="1"/>
          </p:cNvSpPr>
          <p:nvPr/>
        </p:nvSpPr>
        <p:spPr bwMode="auto">
          <a:xfrm>
            <a:off x="8067784" y="2951163"/>
            <a:ext cx="1412875" cy="1166812"/>
          </a:xfrm>
          <a:prstGeom prst="rect">
            <a:avLst/>
          </a:prstGeom>
          <a:solidFill>
            <a:srgbClr val="000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200" b="1" i="1" dirty="0">
                <a:solidFill>
                  <a:srgbClr val="FFFFFF"/>
                </a:solidFill>
                <a:latin typeface="Arial" charset="0"/>
                <a:ea typeface="ＭＳ Ｐゴシック" charset="0"/>
              </a:rPr>
              <a:t>Assess each feature by enabler </a:t>
            </a:r>
            <a:br>
              <a:rPr lang="en-US" sz="1200" b="1" i="1" dirty="0">
                <a:solidFill>
                  <a:srgbClr val="FFFFFF"/>
                </a:solidFill>
                <a:latin typeface="Arial" charset="0"/>
                <a:ea typeface="ＭＳ Ｐゴシック" charset="0"/>
              </a:rPr>
            </a:br>
            <a:r>
              <a:rPr lang="en-US" sz="1200" b="1" i="1" dirty="0">
                <a:solidFill>
                  <a:srgbClr val="FFFFFF"/>
                </a:solidFill>
                <a:latin typeface="Arial" charset="0"/>
                <a:ea typeface="ＭＳ Ｐゴシック" charset="0"/>
              </a:rPr>
              <a:t>(to avoid unanticipated consequences)</a:t>
            </a:r>
          </a:p>
        </p:txBody>
      </p:sp>
      <p:sp>
        <p:nvSpPr>
          <p:cNvPr id="1870857" name="Rectangle 9"/>
          <p:cNvSpPr>
            <a:spLocks noChangeArrowheads="1"/>
          </p:cNvSpPr>
          <p:nvPr/>
        </p:nvSpPr>
        <p:spPr bwMode="auto">
          <a:xfrm>
            <a:off x="9947128" y="2941638"/>
            <a:ext cx="1322388" cy="1174750"/>
          </a:xfrm>
          <a:prstGeom prst="rect">
            <a:avLst/>
          </a:prstGeom>
          <a:solidFill>
            <a:srgbClr val="000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300" b="1" i="1">
                <a:solidFill>
                  <a:srgbClr val="FFFFFF"/>
                </a:solidFill>
                <a:latin typeface="Arial" charset="0"/>
                <a:ea typeface="ＭＳ Ｐゴシック" charset="0"/>
              </a:rPr>
              <a:t>Design</a:t>
            </a:r>
            <a:br>
              <a:rPr lang="en-US" sz="1300" b="1" i="1">
                <a:solidFill>
                  <a:srgbClr val="FFFFFF"/>
                </a:solidFill>
                <a:latin typeface="Arial" charset="0"/>
                <a:ea typeface="ＭＳ Ｐゴシック" charset="0"/>
              </a:rPr>
            </a:br>
            <a:r>
              <a:rPr lang="en-US" sz="1300" b="1" i="1">
                <a:solidFill>
                  <a:srgbClr val="FFFFFF"/>
                </a:solidFill>
                <a:latin typeface="Arial" charset="0"/>
                <a:ea typeface="ＭＳ Ｐゴシック" charset="0"/>
              </a:rPr>
              <a:t>to-be</a:t>
            </a:r>
            <a:br>
              <a:rPr lang="en-US" sz="1300" b="1" i="1">
                <a:solidFill>
                  <a:srgbClr val="FFFFFF"/>
                </a:solidFill>
                <a:latin typeface="Arial" charset="0"/>
                <a:ea typeface="ＭＳ Ｐゴシック" charset="0"/>
              </a:rPr>
            </a:br>
            <a:r>
              <a:rPr lang="en-US" sz="1300" b="1" i="1">
                <a:solidFill>
                  <a:srgbClr val="FFFFFF"/>
                </a:solidFill>
                <a:latin typeface="Arial" charset="0"/>
                <a:ea typeface="ＭＳ Ｐゴシック" charset="0"/>
              </a:rPr>
              <a:t>process</a:t>
            </a:r>
          </a:p>
        </p:txBody>
      </p:sp>
      <p:sp>
        <p:nvSpPr>
          <p:cNvPr id="1870858" name="Text Box 10"/>
          <p:cNvSpPr txBox="1">
            <a:spLocks noChangeArrowheads="1"/>
          </p:cNvSpPr>
          <p:nvPr/>
        </p:nvSpPr>
        <p:spPr bwMode="auto">
          <a:xfrm>
            <a:off x="784124" y="4094163"/>
            <a:ext cx="1848852"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Collect first impressions </a:t>
            </a:r>
            <a:br>
              <a:rPr lang="en-US" sz="1500" dirty="0">
                <a:solidFill>
                  <a:srgbClr val="000000"/>
                </a:solidFill>
              </a:rPr>
            </a:br>
            <a:r>
              <a:rPr lang="en-US" sz="1500" dirty="0">
                <a:solidFill>
                  <a:srgbClr val="000000"/>
                </a:solidFill>
              </a:rPr>
              <a:t>and </a:t>
            </a:r>
            <a:r>
              <a:rPr lang="en-US" sz="1500" i="1" dirty="0">
                <a:solidFill>
                  <a:srgbClr val="000000"/>
                </a:solidFill>
              </a:rPr>
              <a:t>ideas</a:t>
            </a:r>
          </a:p>
          <a:p>
            <a:pPr eaLnBrk="0" fontAlgn="base" hangingPunct="0">
              <a:spcBef>
                <a:spcPct val="0"/>
              </a:spcBef>
              <a:spcAft>
                <a:spcPct val="0"/>
              </a:spcAft>
              <a:buClr>
                <a:srgbClr val="000000"/>
              </a:buClr>
              <a:buFontTx/>
              <a:buChar char="•"/>
              <a:defRPr/>
            </a:pPr>
            <a:r>
              <a:rPr lang="en-US" sz="1500" dirty="0">
                <a:solidFill>
                  <a:srgbClr val="000000"/>
                </a:solidFill>
              </a:rPr>
              <a:t>Identify </a:t>
            </a:r>
            <a:br>
              <a:rPr lang="en-US" sz="1500" dirty="0">
                <a:solidFill>
                  <a:srgbClr val="000000"/>
                </a:solidFill>
              </a:rPr>
            </a:br>
            <a:r>
              <a:rPr lang="en-US" sz="1500" dirty="0">
                <a:solidFill>
                  <a:srgbClr val="000000"/>
                </a:solidFill>
              </a:rPr>
              <a:t>leverage points and </a:t>
            </a:r>
            <a:r>
              <a:rPr lang="en-US" sz="1500" i="1" dirty="0">
                <a:solidFill>
                  <a:srgbClr val="000000"/>
                </a:solidFill>
              </a:rPr>
              <a:t>ideas</a:t>
            </a:r>
          </a:p>
          <a:p>
            <a:pPr eaLnBrk="0" fontAlgn="base" hangingPunct="0">
              <a:spcBef>
                <a:spcPct val="0"/>
              </a:spcBef>
              <a:spcAft>
                <a:spcPct val="0"/>
              </a:spcAft>
              <a:buClr>
                <a:srgbClr val="000000"/>
              </a:buClr>
              <a:buFontTx/>
              <a:buChar char="•"/>
              <a:defRPr/>
            </a:pPr>
            <a:r>
              <a:rPr lang="en-US" sz="1500" dirty="0">
                <a:solidFill>
                  <a:srgbClr val="000000"/>
                </a:solidFill>
              </a:rPr>
              <a:t>Assess process (and optionally each step) by enabler, and record </a:t>
            </a:r>
            <a:r>
              <a:rPr lang="en-US" sz="1500" i="1" dirty="0">
                <a:solidFill>
                  <a:srgbClr val="000000"/>
                </a:solidFill>
              </a:rPr>
              <a:t>ideas</a:t>
            </a:r>
          </a:p>
        </p:txBody>
      </p:sp>
      <p:sp>
        <p:nvSpPr>
          <p:cNvPr id="1870859" name="Text Box 11"/>
          <p:cNvSpPr txBox="1">
            <a:spLocks noChangeArrowheads="1"/>
          </p:cNvSpPr>
          <p:nvPr/>
        </p:nvSpPr>
        <p:spPr bwMode="auto">
          <a:xfrm>
            <a:off x="2601936" y="4094163"/>
            <a:ext cx="1762125" cy="1708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Abandon</a:t>
            </a:r>
          </a:p>
          <a:p>
            <a:pPr eaLnBrk="0" fontAlgn="base" hangingPunct="0">
              <a:spcBef>
                <a:spcPct val="0"/>
              </a:spcBef>
              <a:spcAft>
                <a:spcPct val="0"/>
              </a:spcAft>
              <a:buClr>
                <a:srgbClr val="000000"/>
              </a:buClr>
              <a:buFontTx/>
              <a:buChar char="•"/>
              <a:defRPr/>
            </a:pPr>
            <a:r>
              <a:rPr lang="en-US" sz="1500" dirty="0">
                <a:solidFill>
                  <a:srgbClr val="000000"/>
                </a:solidFill>
              </a:rPr>
              <a:t>Outsource</a:t>
            </a:r>
          </a:p>
          <a:p>
            <a:pPr eaLnBrk="0" fontAlgn="base" hangingPunct="0">
              <a:spcBef>
                <a:spcPct val="0"/>
              </a:spcBef>
              <a:spcAft>
                <a:spcPct val="0"/>
              </a:spcAft>
              <a:buClr>
                <a:srgbClr val="000000"/>
              </a:buClr>
              <a:buFontTx/>
              <a:buChar char="•"/>
              <a:defRPr/>
            </a:pPr>
            <a:r>
              <a:rPr lang="en-US" sz="1500" dirty="0">
                <a:solidFill>
                  <a:srgbClr val="000000"/>
                </a:solidFill>
              </a:rPr>
              <a:t>Leave as-is</a:t>
            </a:r>
          </a:p>
          <a:p>
            <a:pPr eaLnBrk="0" fontAlgn="base" hangingPunct="0">
              <a:spcBef>
                <a:spcPct val="0"/>
              </a:spcBef>
              <a:spcAft>
                <a:spcPct val="0"/>
              </a:spcAft>
              <a:buClr>
                <a:srgbClr val="000000"/>
              </a:buClr>
              <a:buFontTx/>
              <a:buChar char="•"/>
              <a:defRPr/>
            </a:pPr>
            <a:r>
              <a:rPr lang="en-US" sz="1500" dirty="0">
                <a:solidFill>
                  <a:srgbClr val="000000"/>
                </a:solidFill>
              </a:rPr>
              <a:t>Improve or redesign </a:t>
            </a:r>
          </a:p>
          <a:p>
            <a:pPr eaLnBrk="0" fontAlgn="base" hangingPunct="0">
              <a:spcBef>
                <a:spcPct val="0"/>
              </a:spcBef>
              <a:spcAft>
                <a:spcPct val="0"/>
              </a:spcAft>
              <a:buClr>
                <a:srgbClr val="000000"/>
              </a:buClr>
              <a:buFontTx/>
              <a:buChar char="•"/>
              <a:defRPr/>
            </a:pPr>
            <a:r>
              <a:rPr lang="en-US" sz="1500" dirty="0">
                <a:solidFill>
                  <a:srgbClr val="000000"/>
                </a:solidFill>
              </a:rPr>
              <a:t>Totally new design</a:t>
            </a:r>
          </a:p>
        </p:txBody>
      </p:sp>
      <p:sp>
        <p:nvSpPr>
          <p:cNvPr id="1870860" name="Text Box 12"/>
          <p:cNvSpPr txBox="1">
            <a:spLocks noChangeArrowheads="1"/>
          </p:cNvSpPr>
          <p:nvPr/>
        </p:nvSpPr>
        <p:spPr bwMode="auto">
          <a:xfrm>
            <a:off x="4398459" y="4094163"/>
            <a:ext cx="1762125"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i="1" dirty="0">
                <a:solidFill>
                  <a:srgbClr val="000000"/>
                </a:solidFill>
              </a:rPr>
              <a:t>Optional</a:t>
            </a:r>
          </a:p>
          <a:p>
            <a:pPr eaLnBrk="0" fontAlgn="base" hangingPunct="0">
              <a:spcBef>
                <a:spcPct val="0"/>
              </a:spcBef>
              <a:spcAft>
                <a:spcPct val="0"/>
              </a:spcAft>
              <a:buClr>
                <a:srgbClr val="000000"/>
              </a:buClr>
              <a:buFontTx/>
              <a:buChar char="•"/>
              <a:defRPr/>
            </a:pPr>
            <a:r>
              <a:rPr lang="en-US" sz="1500" dirty="0">
                <a:solidFill>
                  <a:srgbClr val="000000"/>
                </a:solidFill>
              </a:rPr>
              <a:t>State </a:t>
            </a:r>
            <a:br>
              <a:rPr lang="en-US" sz="1500" dirty="0">
                <a:solidFill>
                  <a:srgbClr val="000000"/>
                </a:solidFill>
              </a:rPr>
            </a:br>
            <a:r>
              <a:rPr lang="en-US" sz="1500" dirty="0">
                <a:solidFill>
                  <a:srgbClr val="000000"/>
                </a:solidFill>
              </a:rPr>
              <a:t>underlying assumption in each step</a:t>
            </a:r>
          </a:p>
          <a:p>
            <a:pPr eaLnBrk="0" fontAlgn="base" hangingPunct="0">
              <a:spcBef>
                <a:spcPct val="0"/>
              </a:spcBef>
              <a:spcAft>
                <a:spcPct val="0"/>
              </a:spcAft>
              <a:buClr>
                <a:srgbClr val="000000"/>
              </a:buClr>
              <a:buFontTx/>
              <a:buChar char="•"/>
              <a:defRPr/>
            </a:pPr>
            <a:r>
              <a:rPr lang="en-US" sz="1500" i="1" dirty="0">
                <a:solidFill>
                  <a:srgbClr val="000000"/>
                </a:solidFill>
              </a:rPr>
              <a:t>Overstate! </a:t>
            </a:r>
            <a:r>
              <a:rPr lang="en-US" sz="1500" dirty="0">
                <a:solidFill>
                  <a:srgbClr val="000000"/>
                </a:solidFill>
              </a:rPr>
              <a:t>and challenge</a:t>
            </a:r>
          </a:p>
          <a:p>
            <a:pPr eaLnBrk="0" fontAlgn="base" hangingPunct="0">
              <a:spcBef>
                <a:spcPct val="0"/>
              </a:spcBef>
              <a:spcAft>
                <a:spcPct val="0"/>
              </a:spcAft>
              <a:buClr>
                <a:srgbClr val="000000"/>
              </a:buClr>
              <a:buFontTx/>
              <a:buChar char="•"/>
              <a:defRPr/>
            </a:pPr>
            <a:r>
              <a:rPr lang="en-US" sz="1500" dirty="0">
                <a:solidFill>
                  <a:srgbClr val="000000"/>
                </a:solidFill>
              </a:rPr>
              <a:t>Record alternative </a:t>
            </a:r>
            <a:r>
              <a:rPr lang="en-US" sz="1500" i="1" dirty="0">
                <a:solidFill>
                  <a:srgbClr val="000000"/>
                </a:solidFill>
              </a:rPr>
              <a:t>ideas,</a:t>
            </a:r>
            <a:r>
              <a:rPr lang="en-US" sz="1500" dirty="0">
                <a:solidFill>
                  <a:srgbClr val="000000"/>
                </a:solidFill>
              </a:rPr>
              <a:t> or keep statement</a:t>
            </a:r>
          </a:p>
        </p:txBody>
      </p:sp>
      <p:sp>
        <p:nvSpPr>
          <p:cNvPr id="1870861" name="Text Box 13"/>
          <p:cNvSpPr txBox="1">
            <a:spLocks noChangeArrowheads="1"/>
          </p:cNvSpPr>
          <p:nvPr/>
        </p:nvSpPr>
        <p:spPr bwMode="auto">
          <a:xfrm>
            <a:off x="6164002" y="4094346"/>
            <a:ext cx="1812291"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Team and management review</a:t>
            </a:r>
          </a:p>
          <a:p>
            <a:pPr eaLnBrk="0" fontAlgn="base" hangingPunct="0">
              <a:spcBef>
                <a:spcPct val="0"/>
              </a:spcBef>
              <a:spcAft>
                <a:spcPct val="0"/>
              </a:spcAft>
              <a:buClr>
                <a:srgbClr val="000000"/>
              </a:buClr>
              <a:buFontTx/>
              <a:buChar char="•"/>
              <a:defRPr/>
            </a:pPr>
            <a:r>
              <a:rPr lang="en-US" sz="1500" dirty="0">
                <a:solidFill>
                  <a:srgbClr val="000000"/>
                </a:solidFill>
              </a:rPr>
              <a:t>Select 5 – 10 key </a:t>
            </a:r>
            <a:r>
              <a:rPr lang="en-US" sz="1500" i="1" dirty="0">
                <a:solidFill>
                  <a:srgbClr val="000000"/>
                </a:solidFill>
              </a:rPr>
              <a:t>ideas</a:t>
            </a:r>
            <a:r>
              <a:rPr lang="en-US" sz="1500" dirty="0">
                <a:solidFill>
                  <a:srgbClr val="000000"/>
                </a:solidFill>
              </a:rPr>
              <a:t> that:</a:t>
            </a:r>
            <a:br>
              <a:rPr lang="en-US" sz="1500" dirty="0">
                <a:solidFill>
                  <a:srgbClr val="000000"/>
                </a:solidFill>
              </a:rPr>
            </a:br>
            <a:r>
              <a:rPr lang="en-US" sz="1500" dirty="0">
                <a:solidFill>
                  <a:srgbClr val="000000"/>
                </a:solidFill>
              </a:rPr>
              <a:t>- meet goals</a:t>
            </a:r>
            <a:br>
              <a:rPr lang="en-US" sz="1500" dirty="0">
                <a:solidFill>
                  <a:srgbClr val="000000"/>
                </a:solidFill>
              </a:rPr>
            </a:br>
            <a:r>
              <a:rPr lang="en-US" sz="1500" dirty="0">
                <a:solidFill>
                  <a:srgbClr val="000000"/>
                </a:solidFill>
              </a:rPr>
              <a:t>- are significant</a:t>
            </a:r>
            <a:br>
              <a:rPr lang="en-US" sz="1500" dirty="0">
                <a:solidFill>
                  <a:srgbClr val="000000"/>
                </a:solidFill>
              </a:rPr>
            </a:br>
            <a:r>
              <a:rPr lang="en-US" sz="1500" dirty="0">
                <a:solidFill>
                  <a:srgbClr val="000000"/>
                </a:solidFill>
              </a:rPr>
              <a:t>- are feasible</a:t>
            </a:r>
          </a:p>
          <a:p>
            <a:pPr eaLnBrk="0" fontAlgn="base" hangingPunct="0">
              <a:spcBef>
                <a:spcPct val="0"/>
              </a:spcBef>
              <a:spcAft>
                <a:spcPct val="0"/>
              </a:spcAft>
              <a:buClr>
                <a:srgbClr val="000000"/>
              </a:buClr>
              <a:buFontTx/>
              <a:buChar char="•"/>
              <a:defRPr/>
            </a:pPr>
            <a:r>
              <a:rPr lang="en-US" sz="1500" dirty="0">
                <a:solidFill>
                  <a:srgbClr val="000000"/>
                </a:solidFill>
              </a:rPr>
              <a:t>These are the to-be </a:t>
            </a:r>
            <a:r>
              <a:rPr lang="en-US" sz="1500" i="1" dirty="0">
                <a:solidFill>
                  <a:srgbClr val="000000"/>
                </a:solidFill>
              </a:rPr>
              <a:t>features</a:t>
            </a:r>
            <a:endParaRPr lang="en-US" sz="1500" dirty="0">
              <a:solidFill>
                <a:srgbClr val="000000"/>
              </a:solidFill>
            </a:endParaRPr>
          </a:p>
        </p:txBody>
      </p:sp>
      <p:sp>
        <p:nvSpPr>
          <p:cNvPr id="1870862" name="Text Box 14"/>
          <p:cNvSpPr txBox="1">
            <a:spLocks noChangeArrowheads="1"/>
          </p:cNvSpPr>
          <p:nvPr/>
        </p:nvSpPr>
        <p:spPr bwMode="auto">
          <a:xfrm>
            <a:off x="7976293" y="4094345"/>
            <a:ext cx="1860270"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400" dirty="0">
                <a:solidFill>
                  <a:srgbClr val="000000"/>
                </a:solidFill>
              </a:rPr>
              <a:t>Describe what must be done, one enabler at a time, </a:t>
            </a:r>
            <a:br>
              <a:rPr lang="en-US" sz="1400" dirty="0">
                <a:solidFill>
                  <a:srgbClr val="000000"/>
                </a:solidFill>
              </a:rPr>
            </a:br>
            <a:r>
              <a:rPr lang="en-US" sz="1400" dirty="0">
                <a:solidFill>
                  <a:srgbClr val="000000"/>
                </a:solidFill>
              </a:rPr>
              <a:t>to make the </a:t>
            </a:r>
            <a:r>
              <a:rPr lang="en-US" sz="1400" i="1" dirty="0">
                <a:solidFill>
                  <a:srgbClr val="000000"/>
                </a:solidFill>
              </a:rPr>
              <a:t>feature</a:t>
            </a:r>
            <a:r>
              <a:rPr lang="en-US" sz="1400" dirty="0">
                <a:solidFill>
                  <a:srgbClr val="000000"/>
                </a:solidFill>
              </a:rPr>
              <a:t> work</a:t>
            </a:r>
          </a:p>
          <a:p>
            <a:pPr eaLnBrk="0" fontAlgn="base" hangingPunct="0">
              <a:spcBef>
                <a:spcPct val="0"/>
              </a:spcBef>
              <a:spcAft>
                <a:spcPct val="0"/>
              </a:spcAft>
              <a:buClr>
                <a:srgbClr val="000000"/>
              </a:buClr>
              <a:buFontTx/>
              <a:buChar char="•"/>
              <a:defRPr/>
            </a:pPr>
            <a:r>
              <a:rPr lang="en-US" sz="1400" dirty="0">
                <a:solidFill>
                  <a:srgbClr val="000000"/>
                </a:solidFill>
              </a:rPr>
              <a:t>Result:</a:t>
            </a:r>
            <a:br>
              <a:rPr lang="en-US" sz="1400" dirty="0">
                <a:solidFill>
                  <a:srgbClr val="000000"/>
                </a:solidFill>
              </a:rPr>
            </a:br>
            <a:r>
              <a:rPr lang="en-US" sz="1400" i="1" dirty="0" err="1">
                <a:solidFill>
                  <a:srgbClr val="000000"/>
                </a:solidFill>
              </a:rPr>
              <a:t>Characterised</a:t>
            </a:r>
            <a:r>
              <a:rPr lang="en-US" sz="1400" i="1" dirty="0">
                <a:solidFill>
                  <a:srgbClr val="000000"/>
                </a:solidFill>
              </a:rPr>
              <a:t> To-Be Process, Process Requirements</a:t>
            </a:r>
          </a:p>
        </p:txBody>
      </p:sp>
      <p:sp>
        <p:nvSpPr>
          <p:cNvPr id="1870863" name="Text Box 15"/>
          <p:cNvSpPr txBox="1">
            <a:spLocks noChangeArrowheads="1"/>
          </p:cNvSpPr>
          <p:nvPr/>
        </p:nvSpPr>
        <p:spPr bwMode="auto">
          <a:xfrm>
            <a:off x="9836563" y="4094241"/>
            <a:ext cx="2038280"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spcBef>
                <a:spcPct val="0"/>
              </a:spcBef>
              <a:spcAft>
                <a:spcPct val="0"/>
              </a:spcAft>
              <a:buClr>
                <a:srgbClr val="000000"/>
              </a:buClr>
              <a:buFontTx/>
              <a:buChar char="•"/>
              <a:defRPr/>
            </a:pPr>
            <a:r>
              <a:rPr lang="en-US" sz="1500" dirty="0">
                <a:solidFill>
                  <a:srgbClr val="000000"/>
                </a:solidFill>
              </a:rPr>
              <a:t>Identify essential activities (</a:t>
            </a:r>
            <a:r>
              <a:rPr lang="en-US" sz="1500" i="1" dirty="0">
                <a:solidFill>
                  <a:srgbClr val="000000"/>
                </a:solidFill>
              </a:rPr>
              <a:t>what</a:t>
            </a:r>
            <a:r>
              <a:rPr lang="en-US" sz="1500" dirty="0">
                <a:solidFill>
                  <a:srgbClr val="000000"/>
                </a:solidFill>
              </a:rPr>
              <a:t>), then </a:t>
            </a:r>
            <a:r>
              <a:rPr lang="en-US" sz="1500" i="1" dirty="0">
                <a:solidFill>
                  <a:srgbClr val="000000"/>
                </a:solidFill>
              </a:rPr>
              <a:t>who</a:t>
            </a:r>
            <a:r>
              <a:rPr lang="en-US" sz="1500" dirty="0">
                <a:solidFill>
                  <a:srgbClr val="000000"/>
                </a:solidFill>
              </a:rPr>
              <a:t> &amp; </a:t>
            </a:r>
            <a:r>
              <a:rPr lang="en-US" sz="1500" i="1" dirty="0">
                <a:solidFill>
                  <a:srgbClr val="000000"/>
                </a:solidFill>
              </a:rPr>
              <a:t>how</a:t>
            </a:r>
          </a:p>
          <a:p>
            <a:pPr eaLnBrk="0" fontAlgn="base" hangingPunct="0">
              <a:spcBef>
                <a:spcPct val="0"/>
              </a:spcBef>
              <a:spcAft>
                <a:spcPct val="0"/>
              </a:spcAft>
              <a:buClr>
                <a:srgbClr val="000000"/>
              </a:buClr>
              <a:buFontTx/>
              <a:buChar char="•"/>
              <a:defRPr/>
            </a:pPr>
            <a:r>
              <a:rPr lang="en-US" sz="1500" dirty="0">
                <a:solidFill>
                  <a:srgbClr val="000000"/>
                </a:solidFill>
              </a:rPr>
              <a:t>Link activities by dependency and adjust</a:t>
            </a:r>
          </a:p>
          <a:p>
            <a:pPr eaLnBrk="0" fontAlgn="base" hangingPunct="0">
              <a:spcBef>
                <a:spcPct val="0"/>
              </a:spcBef>
              <a:spcAft>
                <a:spcPct val="0"/>
              </a:spcAft>
              <a:buClr>
                <a:srgbClr val="000000"/>
              </a:buClr>
              <a:buFontTx/>
              <a:buChar char="•"/>
              <a:defRPr/>
            </a:pPr>
            <a:r>
              <a:rPr lang="en-US" sz="1500" dirty="0">
                <a:solidFill>
                  <a:srgbClr val="000000"/>
                </a:solidFill>
              </a:rPr>
              <a:t>Draw initial Swimlane Diagram</a:t>
            </a:r>
          </a:p>
          <a:p>
            <a:pPr eaLnBrk="0" fontAlgn="base" hangingPunct="0">
              <a:spcBef>
                <a:spcPct val="0"/>
              </a:spcBef>
              <a:spcAft>
                <a:spcPct val="0"/>
              </a:spcAft>
              <a:buClr>
                <a:srgbClr val="000000"/>
              </a:buClr>
              <a:buFontTx/>
              <a:buChar char="•"/>
              <a:defRPr/>
            </a:pPr>
            <a:r>
              <a:rPr lang="en-US" sz="1500" dirty="0">
                <a:solidFill>
                  <a:srgbClr val="000000"/>
                </a:solidFill>
              </a:rPr>
              <a:t>Add non-essential activities</a:t>
            </a:r>
            <a:endParaRPr lang="en-US" sz="1500" i="1" dirty="0">
              <a:solidFill>
                <a:srgbClr val="000000"/>
              </a:solidFill>
            </a:endParaRPr>
          </a:p>
          <a:p>
            <a:pPr eaLnBrk="0" fontAlgn="base" hangingPunct="0">
              <a:spcBef>
                <a:spcPct val="0"/>
              </a:spcBef>
              <a:spcAft>
                <a:spcPct val="0"/>
              </a:spcAft>
              <a:buClr>
                <a:srgbClr val="000000"/>
              </a:buClr>
              <a:buFontTx/>
              <a:buChar char="•"/>
              <a:defRPr/>
            </a:pPr>
            <a:r>
              <a:rPr lang="en-US" sz="1500" i="1" dirty="0">
                <a:solidFill>
                  <a:srgbClr val="000000"/>
                </a:solidFill>
              </a:rPr>
              <a:t>Annotate!</a:t>
            </a:r>
          </a:p>
        </p:txBody>
      </p:sp>
      <p:sp>
        <p:nvSpPr>
          <p:cNvPr id="113681" name="Rectangle 17"/>
          <p:cNvSpPr>
            <a:spLocks noChangeArrowheads="1"/>
          </p:cNvSpPr>
          <p:nvPr/>
        </p:nvSpPr>
        <p:spPr bwMode="auto">
          <a:xfrm>
            <a:off x="922483" y="846321"/>
            <a:ext cx="1876425" cy="1431925"/>
          </a:xfrm>
          <a:prstGeom prst="rect">
            <a:avLst/>
          </a:prstGeom>
          <a:solidFill>
            <a:srgbClr val="3366FF"/>
          </a:solidFill>
          <a:ln w="12700">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dirty="0">
                <a:solidFill>
                  <a:srgbClr val="FFFFFF"/>
                </a:solidFill>
                <a:latin typeface="Arial" charset="0"/>
                <a:ea typeface="ＭＳ Ｐゴシック" charset="0"/>
              </a:rPr>
              <a:t>– 1 –</a:t>
            </a:r>
          </a:p>
          <a:p>
            <a:pPr algn="ctr" eaLnBrk="0" fontAlgn="base" hangingPunct="0">
              <a:spcBef>
                <a:spcPct val="0"/>
              </a:spcBef>
              <a:spcAft>
                <a:spcPct val="0"/>
              </a:spcAft>
              <a:defRPr/>
            </a:pPr>
            <a:r>
              <a:rPr lang="en-CA" sz="1600" dirty="0">
                <a:solidFill>
                  <a:srgbClr val="FFFFFF"/>
                </a:solidFill>
                <a:latin typeface="Arial" charset="0"/>
                <a:ea typeface="ＭＳ Ｐゴシック" charset="0"/>
              </a:rPr>
              <a:t>Identify, scope, and assess the target process</a:t>
            </a:r>
            <a:endParaRPr lang="en-US" sz="1600" dirty="0">
              <a:solidFill>
                <a:srgbClr val="FFFFFF"/>
              </a:solidFill>
              <a:latin typeface="Arial" charset="0"/>
              <a:ea typeface="ＭＳ Ｐゴシック" charset="0"/>
            </a:endParaRPr>
          </a:p>
        </p:txBody>
      </p:sp>
      <p:sp>
        <p:nvSpPr>
          <p:cNvPr id="113682" name="Rectangle 18"/>
          <p:cNvSpPr>
            <a:spLocks noChangeArrowheads="1"/>
          </p:cNvSpPr>
          <p:nvPr/>
        </p:nvSpPr>
        <p:spPr bwMode="auto">
          <a:xfrm>
            <a:off x="5170489" y="812800"/>
            <a:ext cx="1876425" cy="1422400"/>
          </a:xfrm>
          <a:prstGeom prst="rect">
            <a:avLst/>
          </a:prstGeom>
          <a:solidFill>
            <a:srgbClr val="0000CC"/>
          </a:solidFill>
          <a:ln w="12700">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dirty="0">
                <a:solidFill>
                  <a:srgbClr val="FFFFFF"/>
                </a:solidFill>
                <a:latin typeface="Arial" charset="0"/>
                <a:ea typeface="ＭＳ Ｐゴシック" charset="0"/>
              </a:rPr>
              <a:t>– 2 –</a:t>
            </a:r>
          </a:p>
          <a:p>
            <a:pPr algn="ctr" fontAlgn="base">
              <a:spcBef>
                <a:spcPct val="0"/>
              </a:spcBef>
              <a:spcAft>
                <a:spcPct val="0"/>
              </a:spcAft>
              <a:defRPr/>
            </a:pPr>
            <a:r>
              <a:rPr lang="en-US" sz="1600" dirty="0">
                <a:solidFill>
                  <a:srgbClr val="FFFFFF"/>
                </a:solidFill>
                <a:latin typeface="Arial" charset="0"/>
                <a:ea typeface="ＭＳ Ｐゴシック" charset="0"/>
              </a:rPr>
              <a:t>Understand the</a:t>
            </a:r>
          </a:p>
          <a:p>
            <a:pPr algn="ctr" fontAlgn="base">
              <a:spcBef>
                <a:spcPct val="0"/>
              </a:spcBef>
              <a:spcAft>
                <a:spcPct val="0"/>
              </a:spcAft>
              <a:defRPr/>
            </a:pP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as-is</a:t>
            </a:r>
            <a:r>
              <a:rPr lang="ja-JP" altLang="en-US" sz="1600" dirty="0">
                <a:solidFill>
                  <a:srgbClr val="FFFFFF"/>
                </a:solidFill>
                <a:latin typeface="Arial" charset="0"/>
                <a:ea typeface="ＭＳ Ｐゴシック" charset="0"/>
              </a:rPr>
              <a:t>”</a:t>
            </a:r>
            <a:r>
              <a:rPr lang="en-US" sz="1600" dirty="0">
                <a:solidFill>
                  <a:srgbClr val="FFFFFF"/>
                </a:solidFill>
                <a:latin typeface="Arial" charset="0"/>
                <a:ea typeface="ＭＳ Ｐゴシック" charset="0"/>
              </a:rPr>
              <a:t> process</a:t>
            </a:r>
          </a:p>
        </p:txBody>
      </p:sp>
      <p:sp>
        <p:nvSpPr>
          <p:cNvPr id="113683" name="Rectangle 19"/>
          <p:cNvSpPr>
            <a:spLocks noChangeArrowheads="1"/>
          </p:cNvSpPr>
          <p:nvPr/>
        </p:nvSpPr>
        <p:spPr bwMode="auto">
          <a:xfrm>
            <a:off x="9393091" y="1031878"/>
            <a:ext cx="1876425" cy="1420813"/>
          </a:xfrm>
          <a:prstGeom prst="rect">
            <a:avLst/>
          </a:prstGeom>
          <a:solidFill>
            <a:srgbClr val="00008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91440" rIns="0" bIns="91440" anchor="ctr" anchorCtr="1"/>
          <a:lstStyle/>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 3 –</a:t>
            </a:r>
          </a:p>
          <a:p>
            <a:pPr algn="ctr" eaLnBrk="0" fontAlgn="base" hangingPunct="0">
              <a:spcBef>
                <a:spcPct val="0"/>
              </a:spcBef>
              <a:spcAft>
                <a:spcPct val="0"/>
              </a:spcAft>
              <a:defRPr/>
            </a:pPr>
            <a:r>
              <a:rPr lang="en-US" sz="1600" b="1" i="1" dirty="0" err="1">
                <a:solidFill>
                  <a:srgbClr val="FFFFFF"/>
                </a:solidFill>
                <a:latin typeface="Arial" charset="0"/>
                <a:ea typeface="ＭＳ Ｐゴシック" charset="0"/>
              </a:rPr>
              <a:t>Characterise</a:t>
            </a:r>
            <a:r>
              <a:rPr lang="en-US" sz="1600" b="1" i="1" dirty="0">
                <a:solidFill>
                  <a:srgbClr val="FFFFFF"/>
                </a:solidFill>
                <a:latin typeface="Arial" charset="0"/>
                <a:ea typeface="ＭＳ Ｐゴシック" charset="0"/>
              </a:rPr>
              <a:t> and </a:t>
            </a:r>
          </a:p>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design the</a:t>
            </a:r>
            <a:br>
              <a:rPr lang="en-US" sz="1600" b="1" i="1" dirty="0">
                <a:solidFill>
                  <a:srgbClr val="FFFFFF"/>
                </a:solidFill>
                <a:latin typeface="Arial" charset="0"/>
                <a:ea typeface="ＭＳ Ｐゴシック" charset="0"/>
              </a:rPr>
            </a:br>
            <a:r>
              <a:rPr lang="ja-JP" altLang="en-US" sz="1600" b="1" i="1" dirty="0">
                <a:solidFill>
                  <a:srgbClr val="FFFFFF"/>
                </a:solidFill>
                <a:latin typeface="Arial" charset="0"/>
                <a:ea typeface="ＭＳ Ｐゴシック" charset="0"/>
              </a:rPr>
              <a:t>“</a:t>
            </a:r>
            <a:r>
              <a:rPr lang="en-US" sz="1600" b="1" i="1" dirty="0">
                <a:solidFill>
                  <a:srgbClr val="FFFFFF"/>
                </a:solidFill>
                <a:latin typeface="Arial" charset="0"/>
                <a:ea typeface="ＭＳ Ｐゴシック" charset="0"/>
              </a:rPr>
              <a:t>to-be</a:t>
            </a:r>
            <a:r>
              <a:rPr lang="ja-JP" altLang="en-US" sz="1600" b="1" i="1" dirty="0">
                <a:solidFill>
                  <a:srgbClr val="FFFFFF"/>
                </a:solidFill>
                <a:latin typeface="Arial" charset="0"/>
                <a:ea typeface="ＭＳ Ｐゴシック" charset="0"/>
              </a:rPr>
              <a:t>”</a:t>
            </a:r>
            <a:r>
              <a:rPr lang="en-US" sz="1600" b="1" i="1" dirty="0">
                <a:solidFill>
                  <a:srgbClr val="FFFFFF"/>
                </a:solidFill>
                <a:latin typeface="Arial" charset="0"/>
                <a:ea typeface="ＭＳ Ｐゴシック" charset="0"/>
              </a:rPr>
              <a:t> process</a:t>
            </a:r>
          </a:p>
        </p:txBody>
      </p:sp>
    </p:spTree>
    <p:extLst>
      <p:ext uri="{BB962C8B-B14F-4D97-AF65-F5344CB8AC3E}">
        <p14:creationId xmlns:p14="http://schemas.microsoft.com/office/powerpoint/2010/main" val="701219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0852"/>
                                        </p:tgtEl>
                                        <p:attrNameLst>
                                          <p:attrName>style.visibility</p:attrName>
                                        </p:attrNameLst>
                                      </p:cBhvr>
                                      <p:to>
                                        <p:strVal val="visible"/>
                                      </p:to>
                                    </p:set>
                                    <p:animEffect transition="in" filter="dissolve">
                                      <p:cBhvr>
                                        <p:cTn id="7" dur="500"/>
                                        <p:tgtEl>
                                          <p:spTgt spid="1870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70853"/>
                                        </p:tgtEl>
                                        <p:attrNameLst>
                                          <p:attrName>style.visibility</p:attrName>
                                        </p:attrNameLst>
                                      </p:cBhvr>
                                      <p:to>
                                        <p:strVal val="visible"/>
                                      </p:to>
                                    </p:set>
                                    <p:animEffect transition="in" filter="dissolve">
                                      <p:cBhvr>
                                        <p:cTn id="12" dur="500"/>
                                        <p:tgtEl>
                                          <p:spTgt spid="18708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70854"/>
                                        </p:tgtEl>
                                        <p:attrNameLst>
                                          <p:attrName>style.visibility</p:attrName>
                                        </p:attrNameLst>
                                      </p:cBhvr>
                                      <p:to>
                                        <p:strVal val="visible"/>
                                      </p:to>
                                    </p:set>
                                    <p:animEffect transition="in" filter="dissolve">
                                      <p:cBhvr>
                                        <p:cTn id="17" dur="500"/>
                                        <p:tgtEl>
                                          <p:spTgt spid="18708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70855"/>
                                        </p:tgtEl>
                                        <p:attrNameLst>
                                          <p:attrName>style.visibility</p:attrName>
                                        </p:attrNameLst>
                                      </p:cBhvr>
                                      <p:to>
                                        <p:strVal val="visible"/>
                                      </p:to>
                                    </p:set>
                                    <p:animEffect transition="in" filter="dissolve">
                                      <p:cBhvr>
                                        <p:cTn id="22" dur="500"/>
                                        <p:tgtEl>
                                          <p:spTgt spid="18708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70856"/>
                                        </p:tgtEl>
                                        <p:attrNameLst>
                                          <p:attrName>style.visibility</p:attrName>
                                        </p:attrNameLst>
                                      </p:cBhvr>
                                      <p:to>
                                        <p:strVal val="visible"/>
                                      </p:to>
                                    </p:set>
                                    <p:animEffect transition="in" filter="dissolve">
                                      <p:cBhvr>
                                        <p:cTn id="27" dur="500"/>
                                        <p:tgtEl>
                                          <p:spTgt spid="18708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70857"/>
                                        </p:tgtEl>
                                        <p:attrNameLst>
                                          <p:attrName>style.visibility</p:attrName>
                                        </p:attrNameLst>
                                      </p:cBhvr>
                                      <p:to>
                                        <p:strVal val="visible"/>
                                      </p:to>
                                    </p:set>
                                    <p:animEffect transition="in" filter="dissolve">
                                      <p:cBhvr>
                                        <p:cTn id="32" dur="500"/>
                                        <p:tgtEl>
                                          <p:spTgt spid="18708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70858"/>
                                        </p:tgtEl>
                                        <p:attrNameLst>
                                          <p:attrName>style.visibility</p:attrName>
                                        </p:attrNameLst>
                                      </p:cBhvr>
                                      <p:to>
                                        <p:strVal val="visible"/>
                                      </p:to>
                                    </p:set>
                                    <p:animEffect transition="in" filter="dissolve">
                                      <p:cBhvr>
                                        <p:cTn id="37" dur="500"/>
                                        <p:tgtEl>
                                          <p:spTgt spid="187085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870859"/>
                                        </p:tgtEl>
                                        <p:attrNameLst>
                                          <p:attrName>style.visibility</p:attrName>
                                        </p:attrNameLst>
                                      </p:cBhvr>
                                      <p:to>
                                        <p:strVal val="visible"/>
                                      </p:to>
                                    </p:set>
                                    <p:animEffect transition="in" filter="dissolve">
                                      <p:cBhvr>
                                        <p:cTn id="40" dur="500"/>
                                        <p:tgtEl>
                                          <p:spTgt spid="187085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870860"/>
                                        </p:tgtEl>
                                        <p:attrNameLst>
                                          <p:attrName>style.visibility</p:attrName>
                                        </p:attrNameLst>
                                      </p:cBhvr>
                                      <p:to>
                                        <p:strVal val="visible"/>
                                      </p:to>
                                    </p:set>
                                    <p:animEffect transition="in" filter="dissolve">
                                      <p:cBhvr>
                                        <p:cTn id="43" dur="500"/>
                                        <p:tgtEl>
                                          <p:spTgt spid="187086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870861"/>
                                        </p:tgtEl>
                                        <p:attrNameLst>
                                          <p:attrName>style.visibility</p:attrName>
                                        </p:attrNameLst>
                                      </p:cBhvr>
                                      <p:to>
                                        <p:strVal val="visible"/>
                                      </p:to>
                                    </p:set>
                                    <p:animEffect transition="in" filter="dissolve">
                                      <p:cBhvr>
                                        <p:cTn id="46" dur="500"/>
                                        <p:tgtEl>
                                          <p:spTgt spid="187086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870862"/>
                                        </p:tgtEl>
                                        <p:attrNameLst>
                                          <p:attrName>style.visibility</p:attrName>
                                        </p:attrNameLst>
                                      </p:cBhvr>
                                      <p:to>
                                        <p:strVal val="visible"/>
                                      </p:to>
                                    </p:set>
                                    <p:animEffect transition="in" filter="dissolve">
                                      <p:cBhvr>
                                        <p:cTn id="49" dur="500"/>
                                        <p:tgtEl>
                                          <p:spTgt spid="187086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870863"/>
                                        </p:tgtEl>
                                        <p:attrNameLst>
                                          <p:attrName>style.visibility</p:attrName>
                                        </p:attrNameLst>
                                      </p:cBhvr>
                                      <p:to>
                                        <p:strVal val="visible"/>
                                      </p:to>
                                    </p:set>
                                    <p:animEffect transition="in" filter="dissolve">
                                      <p:cBhvr>
                                        <p:cTn id="52" dur="500"/>
                                        <p:tgtEl>
                                          <p:spTgt spid="1870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0852" grpId="0" animBg="1"/>
      <p:bldP spid="1870853" grpId="0" animBg="1"/>
      <p:bldP spid="1870854" grpId="0" animBg="1"/>
      <p:bldP spid="1870855" grpId="0" animBg="1"/>
      <p:bldP spid="1870856" grpId="0" animBg="1"/>
      <p:bldP spid="1870857" grpId="0" animBg="1"/>
      <p:bldP spid="1870858" grpId="0"/>
      <p:bldP spid="1870859" grpId="0"/>
      <p:bldP spid="1870860" grpId="0"/>
      <p:bldP spid="1870861" grpId="0"/>
      <p:bldP spid="1870862" grpId="0"/>
      <p:bldP spid="1870863"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charset="0"/>
                <a:cs typeface="+mj-cs"/>
              </a:rPr>
              <a:t>Three phases – summary</a:t>
            </a:r>
          </a:p>
        </p:txBody>
      </p:sp>
      <p:sp>
        <p:nvSpPr>
          <p:cNvPr id="1901571" name="Rectangle 3"/>
          <p:cNvSpPr>
            <a:spLocks noChangeArrowheads="1"/>
          </p:cNvSpPr>
          <p:nvPr/>
        </p:nvSpPr>
        <p:spPr bwMode="auto">
          <a:xfrm>
            <a:off x="885238" y="767644"/>
            <a:ext cx="2660650" cy="962025"/>
          </a:xfrm>
          <a:prstGeom prst="rect">
            <a:avLst/>
          </a:prstGeom>
          <a:solidFill>
            <a:srgbClr val="3366FF"/>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defRPr/>
            </a:pPr>
            <a:r>
              <a:rPr lang="en-US" sz="1600" b="1" i="1" dirty="0">
                <a:solidFill>
                  <a:srgbClr val="FFFFFF"/>
                </a:solidFill>
                <a:latin typeface="Arial" charset="0"/>
                <a:ea typeface="ＭＳ Ｐゴシック" charset="0"/>
              </a:rPr>
              <a:t>Phase 1</a:t>
            </a:r>
            <a:br>
              <a:rPr lang="en-US" sz="1600" b="1" i="1" dirty="0">
                <a:solidFill>
                  <a:srgbClr val="FFFFFF"/>
                </a:solidFill>
                <a:latin typeface="Arial" charset="0"/>
                <a:ea typeface="ＭＳ Ｐゴシック" charset="0"/>
              </a:rPr>
            </a:br>
            <a:r>
              <a:rPr lang="en-US" sz="1600" i="1" dirty="0">
                <a:solidFill>
                  <a:srgbClr val="FFFFFF"/>
                </a:solidFill>
                <a:latin typeface="Arial" charset="0"/>
                <a:ea typeface="ＭＳ Ｐゴシック" charset="0"/>
              </a:rPr>
              <a:t>Identify, scope, and assess the target process</a:t>
            </a:r>
          </a:p>
        </p:txBody>
      </p:sp>
      <p:sp>
        <p:nvSpPr>
          <p:cNvPr id="1901572" name="Rectangle 4"/>
          <p:cNvSpPr>
            <a:spLocks noChangeArrowheads="1"/>
          </p:cNvSpPr>
          <p:nvPr/>
        </p:nvSpPr>
        <p:spPr bwMode="auto">
          <a:xfrm>
            <a:off x="4792663" y="767644"/>
            <a:ext cx="2646362" cy="962025"/>
          </a:xfrm>
          <a:prstGeom prst="rect">
            <a:avLst/>
          </a:prstGeom>
          <a:solidFill>
            <a:srgbClr val="0000CC"/>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defRPr/>
            </a:pPr>
            <a:r>
              <a:rPr lang="en-US" sz="1600" b="1" i="1" dirty="0">
                <a:solidFill>
                  <a:srgbClr val="FFFFFF"/>
                </a:solidFill>
                <a:latin typeface="Arial" charset="0"/>
                <a:ea typeface="ＭＳ Ｐゴシック" charset="0"/>
              </a:rPr>
              <a:t>Phase 2</a:t>
            </a:r>
            <a:br>
              <a:rPr lang="en-US" sz="1600" b="1" i="1" dirty="0">
                <a:solidFill>
                  <a:srgbClr val="FFFFFF"/>
                </a:solidFill>
                <a:latin typeface="Arial" charset="0"/>
                <a:ea typeface="ＭＳ Ｐゴシック" charset="0"/>
              </a:rPr>
            </a:br>
            <a:r>
              <a:rPr lang="en-US" sz="1600" i="1" dirty="0">
                <a:solidFill>
                  <a:srgbClr val="FFFFFF"/>
                </a:solidFill>
                <a:latin typeface="Arial" charset="0"/>
                <a:ea typeface="ＭＳ Ｐゴシック" charset="0"/>
              </a:rPr>
              <a:t>Understand the as-is process</a:t>
            </a:r>
          </a:p>
        </p:txBody>
      </p:sp>
      <p:sp>
        <p:nvSpPr>
          <p:cNvPr id="1901573" name="Rectangle 5"/>
          <p:cNvSpPr>
            <a:spLocks noChangeArrowheads="1"/>
          </p:cNvSpPr>
          <p:nvPr/>
        </p:nvSpPr>
        <p:spPr bwMode="auto">
          <a:xfrm>
            <a:off x="8891438" y="767644"/>
            <a:ext cx="2660650" cy="962025"/>
          </a:xfrm>
          <a:prstGeom prst="rect">
            <a:avLst/>
          </a:prstGeom>
          <a:solidFill>
            <a:srgbClr val="000080"/>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defRPr/>
            </a:pPr>
            <a:r>
              <a:rPr lang="en-US" sz="1600" b="1" i="1" dirty="0">
                <a:solidFill>
                  <a:srgbClr val="FFFFFF"/>
                </a:solidFill>
                <a:latin typeface="Arial" charset="0"/>
                <a:ea typeface="ＭＳ Ｐゴシック" charset="0"/>
              </a:rPr>
              <a:t>Phase 3</a:t>
            </a:r>
            <a:br>
              <a:rPr lang="en-US" sz="1600" b="1" i="1" dirty="0">
                <a:solidFill>
                  <a:srgbClr val="FFFFFF"/>
                </a:solidFill>
                <a:latin typeface="Arial" charset="0"/>
                <a:ea typeface="ＭＳ Ｐゴシック" charset="0"/>
              </a:rPr>
            </a:br>
            <a:r>
              <a:rPr lang="en-US" sz="1600" i="1" dirty="0" err="1">
                <a:solidFill>
                  <a:srgbClr val="FFFFFF"/>
                </a:solidFill>
                <a:latin typeface="Arial" charset="0"/>
                <a:ea typeface="ＭＳ Ｐゴシック" charset="0"/>
              </a:rPr>
              <a:t>Characterise</a:t>
            </a:r>
            <a:r>
              <a:rPr lang="en-US" sz="1600" i="1" dirty="0">
                <a:solidFill>
                  <a:srgbClr val="FFFFFF"/>
                </a:solidFill>
                <a:latin typeface="Arial" charset="0"/>
                <a:ea typeface="ＭＳ Ｐゴシック" charset="0"/>
              </a:rPr>
              <a:t> and design the to-be process</a:t>
            </a:r>
          </a:p>
        </p:txBody>
      </p:sp>
      <p:sp>
        <p:nvSpPr>
          <p:cNvPr id="1901574" name="Rectangle 6"/>
          <p:cNvSpPr>
            <a:spLocks noChangeArrowheads="1"/>
          </p:cNvSpPr>
          <p:nvPr/>
        </p:nvSpPr>
        <p:spPr bwMode="auto">
          <a:xfrm>
            <a:off x="761409" y="1720144"/>
            <a:ext cx="3837580" cy="52636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46800" tIns="46038" rIns="46800" bIns="46038">
            <a:spAutoFit/>
          </a:bodyPr>
          <a:lstStyle/>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Identify related processes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identify and link activities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1:1 links are in same process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draw </a:t>
            </a:r>
            <a:r>
              <a:rPr lang="en-US" sz="1400" i="1" dirty="0">
                <a:solidFill>
                  <a:srgbClr val="000000"/>
                </a:solidFill>
                <a:latin typeface="Arial" charset="0"/>
                <a:ea typeface="ＭＳ Ｐゴシック" charset="0"/>
              </a:rPr>
              <a:t>Process Landscape</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Use TRAC to clarify target process</a:t>
            </a:r>
            <a:r>
              <a:rPr lang="uk-UA" altLang="ja-JP" sz="1400" b="1" i="1" dirty="0">
                <a:solidFill>
                  <a:srgbClr val="000000"/>
                </a:solidFill>
                <a:latin typeface="Arial" charset="0"/>
                <a:ea typeface="ＭＳ Ｐゴシック" charset="0"/>
              </a:rPr>
              <a:t>'</a:t>
            </a:r>
            <a:r>
              <a:rPr lang="en-US" sz="1400" b="1" i="1" dirty="0">
                <a:solidFill>
                  <a:srgbClr val="000000"/>
                </a:solidFill>
                <a:latin typeface="Arial" charset="0"/>
                <a:ea typeface="ＭＳ Ｐゴシック" charset="0"/>
              </a:rPr>
              <a:t> scope</a:t>
            </a:r>
          </a:p>
          <a:p>
            <a:pPr marL="352425" lvl="1" indent="-169863" eaLnBrk="0" fontAlgn="base" hangingPunct="0">
              <a:spcBef>
                <a:spcPct val="0"/>
              </a:spcBef>
              <a:spcAft>
                <a:spcPct val="0"/>
              </a:spcAft>
              <a:buClr>
                <a:srgbClr val="000000"/>
              </a:buClr>
              <a:buSzPct val="100000"/>
              <a:buFontTx/>
              <a:buChar char="•"/>
              <a:defRPr/>
            </a:pPr>
            <a:r>
              <a:rPr lang="en-US" sz="1400" b="1" dirty="0">
                <a:solidFill>
                  <a:srgbClr val="000000"/>
                </a:solidFill>
                <a:latin typeface="Arial" charset="0"/>
                <a:ea typeface="ＭＳ Ｐゴシック" charset="0"/>
              </a:rPr>
              <a:t>T</a:t>
            </a:r>
            <a:r>
              <a:rPr lang="en-US" sz="1400" dirty="0">
                <a:solidFill>
                  <a:srgbClr val="000000"/>
                </a:solidFill>
                <a:latin typeface="Arial" charset="0"/>
                <a:ea typeface="ＭＳ Ｐゴシック" charset="0"/>
              </a:rPr>
              <a:t>riggering event</a:t>
            </a:r>
          </a:p>
          <a:p>
            <a:pPr marL="352425" lvl="1" indent="-169863" eaLnBrk="0" fontAlgn="base" hangingPunct="0">
              <a:spcBef>
                <a:spcPct val="0"/>
              </a:spcBef>
              <a:spcAft>
                <a:spcPct val="0"/>
              </a:spcAft>
              <a:buClr>
                <a:srgbClr val="000000"/>
              </a:buClr>
              <a:buSzPct val="100000"/>
              <a:buFontTx/>
              <a:buChar char="•"/>
              <a:defRPr/>
            </a:pPr>
            <a:r>
              <a:rPr lang="en-US" sz="1400" b="1" dirty="0">
                <a:solidFill>
                  <a:srgbClr val="000000"/>
                </a:solidFill>
                <a:latin typeface="Arial" charset="0"/>
                <a:ea typeface="ＭＳ Ｐゴシック" charset="0"/>
              </a:rPr>
              <a:t>R</a:t>
            </a:r>
            <a:r>
              <a:rPr lang="en-US" sz="1400" dirty="0">
                <a:solidFill>
                  <a:srgbClr val="000000"/>
                </a:solidFill>
                <a:latin typeface="Arial" charset="0"/>
                <a:ea typeface="ＭＳ Ｐゴシック" charset="0"/>
              </a:rPr>
              <a:t>esult for each stakeholder </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~5+/- 2 main </a:t>
            </a:r>
            <a:r>
              <a:rPr lang="en-US" sz="1400" b="1" dirty="0">
                <a:solidFill>
                  <a:srgbClr val="000000"/>
                </a:solidFill>
                <a:latin typeface="Arial" charset="0"/>
                <a:ea typeface="ＭＳ Ｐゴシック" charset="0"/>
              </a:rPr>
              <a:t>A</a:t>
            </a:r>
            <a:r>
              <a:rPr lang="en-US" sz="1400" dirty="0">
                <a:solidFill>
                  <a:srgbClr val="000000"/>
                </a:solidFill>
                <a:latin typeface="Arial" charset="0"/>
                <a:ea typeface="ＭＳ Ｐゴシック" charset="0"/>
              </a:rPr>
              <a:t>ctivities</a:t>
            </a:r>
          </a:p>
          <a:p>
            <a:pPr marL="352425" lvl="1" indent="-169863" eaLnBrk="0" fontAlgn="base" hangingPunct="0">
              <a:spcBef>
                <a:spcPct val="0"/>
              </a:spcBef>
              <a:spcAft>
                <a:spcPct val="0"/>
              </a:spcAft>
              <a:buClr>
                <a:srgbClr val="000000"/>
              </a:buClr>
              <a:buSzPct val="100000"/>
              <a:buFontTx/>
              <a:buChar char="•"/>
              <a:defRPr/>
            </a:pPr>
            <a:r>
              <a:rPr lang="en-US" sz="1400" b="1" dirty="0">
                <a:solidFill>
                  <a:srgbClr val="000000"/>
                </a:solidFill>
                <a:latin typeface="Arial" charset="0"/>
                <a:ea typeface="ＭＳ Ｐゴシック" charset="0"/>
              </a:rPr>
              <a:t>C</a:t>
            </a:r>
            <a:r>
              <a:rPr lang="en-US" sz="1400" dirty="0">
                <a:solidFill>
                  <a:srgbClr val="000000"/>
                </a:solidFill>
                <a:latin typeface="Arial" charset="0"/>
                <a:ea typeface="ＭＳ Ｐゴシック" charset="0"/>
              </a:rPr>
              <a:t>ases (main variations)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draw </a:t>
            </a:r>
            <a:r>
              <a:rPr lang="en-US" sz="1400" i="1" dirty="0">
                <a:solidFill>
                  <a:srgbClr val="000000"/>
                </a:solidFill>
                <a:latin typeface="Arial" charset="0"/>
                <a:ea typeface="ＭＳ Ｐゴシック" charset="0"/>
              </a:rPr>
              <a:t>Process Scope Model</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Clarify as-is process elements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functional areas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actors and responsibilities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systems and mechanisms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draw </a:t>
            </a:r>
            <a:r>
              <a:rPr lang="en-US" sz="1400" i="1" dirty="0">
                <a:solidFill>
                  <a:srgbClr val="000000"/>
                </a:solidFill>
                <a:latin typeface="Arial" charset="0"/>
                <a:ea typeface="ＭＳ Ｐゴシック" charset="0"/>
              </a:rPr>
              <a:t>Process Summary Chart</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Assess as-is process </a:t>
            </a:r>
            <a:br>
              <a:rPr lang="en-US" sz="1400" b="1" i="1" dirty="0">
                <a:solidFill>
                  <a:srgbClr val="000000"/>
                </a:solidFill>
                <a:latin typeface="Arial" charset="0"/>
                <a:ea typeface="ＭＳ Ｐゴシック" charset="0"/>
              </a:rPr>
            </a:br>
            <a:r>
              <a:rPr lang="en-US" sz="1400" b="1" i="1" dirty="0">
                <a:solidFill>
                  <a:srgbClr val="000000"/>
                </a:solidFill>
                <a:latin typeface="Arial" charset="0"/>
                <a:ea typeface="ＭＳ Ｐゴシック" charset="0"/>
              </a:rPr>
              <a:t>by stakeholder</a:t>
            </a:r>
            <a:r>
              <a:rPr lang="en-US" sz="1400" dirty="0">
                <a:solidFill>
                  <a:srgbClr val="000000"/>
                </a:solidFill>
                <a:latin typeface="Arial" charset="0"/>
                <a:ea typeface="ＭＳ Ｐゴシック" charset="0"/>
              </a:rPr>
              <a:t> (initial assessment) </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also specify context and </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consequences of inaction</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Specify to-be process goals</a:t>
            </a:r>
            <a:r>
              <a:rPr lang="en-US" sz="1400" dirty="0">
                <a:solidFill>
                  <a:srgbClr val="000000"/>
                </a:solidFill>
                <a:latin typeface="Arial" charset="0"/>
                <a:ea typeface="ＭＳ Ｐゴシック" charset="0"/>
              </a:rPr>
              <a:t> </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subjective and objective</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Specify performance metrics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customer-focused outcomes, </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not internal task efficiency</a:t>
            </a:r>
          </a:p>
        </p:txBody>
      </p:sp>
      <p:cxnSp>
        <p:nvCxnSpPr>
          <p:cNvPr id="1901577" name="AutoShape 9"/>
          <p:cNvCxnSpPr>
            <a:cxnSpLocks noChangeShapeType="1"/>
            <a:stCxn id="1901571" idx="3"/>
            <a:endCxn id="1901572" idx="1"/>
          </p:cNvCxnSpPr>
          <p:nvPr/>
        </p:nvCxnSpPr>
        <p:spPr bwMode="auto">
          <a:xfrm>
            <a:off x="3545888" y="1248657"/>
            <a:ext cx="1246775" cy="0"/>
          </a:xfrm>
          <a:prstGeom prst="straightConnector1">
            <a:avLst/>
          </a:prstGeom>
          <a:noFill/>
          <a:ln w="19050">
            <a:solidFill>
              <a:schemeClr val="tx1"/>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01578" name="AutoShape 10"/>
          <p:cNvCxnSpPr>
            <a:cxnSpLocks noChangeShapeType="1"/>
            <a:stCxn id="1901572" idx="3"/>
            <a:endCxn id="1901573" idx="1"/>
          </p:cNvCxnSpPr>
          <p:nvPr/>
        </p:nvCxnSpPr>
        <p:spPr bwMode="auto">
          <a:xfrm>
            <a:off x="7439025" y="1248657"/>
            <a:ext cx="1452413" cy="0"/>
          </a:xfrm>
          <a:prstGeom prst="straightConnector1">
            <a:avLst/>
          </a:prstGeom>
          <a:noFill/>
          <a:ln w="19050">
            <a:solidFill>
              <a:schemeClr val="tx1"/>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01579" name="Rectangle 11"/>
          <p:cNvSpPr>
            <a:spLocks noChangeArrowheads="1"/>
          </p:cNvSpPr>
          <p:nvPr/>
        </p:nvSpPr>
        <p:spPr bwMode="auto">
          <a:xfrm>
            <a:off x="4654555" y="1719986"/>
            <a:ext cx="3837580" cy="5048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46800" tIns="46038" rIns="46800" bIns="46038">
            <a:spAutoFit/>
          </a:bodyPr>
          <a:lstStyle/>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Organise and initiate session</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staff and management plus external stakeholders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review scope, issues, goals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review ground rules</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Build Augmented Scope Model</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Identify main steps by Activity</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Identify who &amp; how per step</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Build as-is swimlane diagram</a:t>
            </a:r>
          </a:p>
          <a:p>
            <a:pPr marL="352425" lvl="1" indent="-169863"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Optional</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one case and path at a time </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Three questions:</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“Who next?,” “How does it get there?,” “Who </a:t>
            </a:r>
            <a:r>
              <a:rPr lang="en-US" sz="1400" i="1" dirty="0">
                <a:solidFill>
                  <a:srgbClr val="000000"/>
                </a:solidFill>
                <a:latin typeface="Arial" charset="0"/>
                <a:ea typeface="ＭＳ Ｐゴシック" charset="0"/>
              </a:rPr>
              <a:t>really</a:t>
            </a:r>
            <a:r>
              <a:rPr lang="en-US" sz="1400" dirty="0">
                <a:solidFill>
                  <a:srgbClr val="000000"/>
                </a:solidFill>
                <a:latin typeface="Arial" charset="0"/>
                <a:ea typeface="ＭＳ Ｐゴシック" charset="0"/>
              </a:rPr>
              <a:t> gets it?</a:t>
            </a:r>
            <a:r>
              <a:rPr lang="ja-JP" altLang="en-US" sz="1400" dirty="0">
                <a:solidFill>
                  <a:srgbClr val="000000"/>
                </a:solidFill>
                <a:latin typeface="Arial" charset="0"/>
                <a:ea typeface="ＭＳ Ｐゴシック" charset="0"/>
              </a:rPr>
              <a:t>”</a:t>
            </a:r>
            <a:endParaRPr lang="en-US" sz="1400" dirty="0">
              <a:solidFill>
                <a:srgbClr val="000000"/>
              </a:solidFill>
              <a:latin typeface="Arial" charset="0"/>
              <a:ea typeface="ＭＳ Ｐゴシック" charset="0"/>
            </a:endParaRP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Check each step</a:t>
            </a:r>
            <a:r>
              <a:rPr lang="en-US" sz="1400" dirty="0">
                <a:solidFill>
                  <a:srgbClr val="000000"/>
                </a:solidFill>
                <a:latin typeface="Arial" charset="0"/>
                <a:ea typeface="ＭＳ Ｐゴシック" charset="0"/>
              </a:rPr>
              <a:t> - </a:t>
            </a:r>
            <a:r>
              <a:rPr lang="en-US" sz="1400" b="1" i="1" dirty="0">
                <a:solidFill>
                  <a:srgbClr val="000000"/>
                </a:solidFill>
                <a:latin typeface="Arial" charset="0"/>
                <a:ea typeface="ＭＳ Ｐゴシック" charset="0"/>
              </a:rPr>
              <a:t>5 questions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Verify all flows in and out</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Confirm active, accurate name</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Confirm all actors / systems</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Model other process cases</a:t>
            </a:r>
            <a:r>
              <a:rPr lang="en-US" sz="1400" dirty="0">
                <a:solidFill>
                  <a:srgbClr val="000000"/>
                </a:solidFill>
                <a:latin typeface="Arial" charset="0"/>
                <a:ea typeface="ＭＳ Ｐゴシック" charset="0"/>
              </a:rPr>
              <a:t> </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create new diagram, or use original case as a starting point</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Add additional levels of detail</a:t>
            </a:r>
          </a:p>
          <a:p>
            <a:pPr marL="352425" lvl="1" indent="-169863" eaLnBrk="0" fontAlgn="base" hangingPunct="0">
              <a:spcBef>
                <a:spcPct val="0"/>
              </a:spcBef>
              <a:spcAft>
                <a:spcPct val="0"/>
              </a:spcAft>
              <a:buClr>
                <a:srgbClr val="000000"/>
              </a:buClr>
              <a:buSzPct val="100000"/>
              <a:buFontTx/>
              <a:buChar char="•"/>
              <a:defRPr/>
            </a:pPr>
            <a:r>
              <a:rPr lang="en-US" sz="1400" i="1" dirty="0">
                <a:solidFill>
                  <a:srgbClr val="000000"/>
                </a:solidFill>
                <a:latin typeface="Arial" charset="0"/>
                <a:ea typeface="ＭＳ Ｐゴシック" charset="0"/>
              </a:rPr>
              <a:t>only if necessary</a:t>
            </a:r>
          </a:p>
        </p:txBody>
      </p:sp>
      <p:sp>
        <p:nvSpPr>
          <p:cNvPr id="1901580" name="Rectangle 12"/>
          <p:cNvSpPr>
            <a:spLocks noChangeArrowheads="1"/>
          </p:cNvSpPr>
          <p:nvPr/>
        </p:nvSpPr>
        <p:spPr bwMode="auto">
          <a:xfrm>
            <a:off x="8761262" y="1719986"/>
            <a:ext cx="3280068" cy="52636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46800" tIns="46038" rIns="46800" bIns="46038">
            <a:spAutoFit/>
          </a:bodyPr>
          <a:lstStyle/>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Assess as-is process </a:t>
            </a:r>
            <a:br>
              <a:rPr lang="en-US" sz="1400" b="1" i="1" dirty="0">
                <a:solidFill>
                  <a:srgbClr val="000000"/>
                </a:solidFill>
                <a:latin typeface="Arial" charset="0"/>
                <a:ea typeface="ＭＳ Ｐゴシック" charset="0"/>
              </a:rPr>
            </a:br>
            <a:r>
              <a:rPr lang="en-US" sz="1400" b="1" i="1" dirty="0">
                <a:solidFill>
                  <a:srgbClr val="000000"/>
                </a:solidFill>
                <a:latin typeface="Arial" charset="0"/>
                <a:ea typeface="ＭＳ Ｐゴシック" charset="0"/>
              </a:rPr>
              <a:t>by enabler </a:t>
            </a:r>
            <a:r>
              <a:rPr lang="en-US" sz="1400" dirty="0">
                <a:solidFill>
                  <a:srgbClr val="000000"/>
                </a:solidFill>
                <a:latin typeface="Arial" charset="0"/>
                <a:ea typeface="ＭＳ Ｐゴシック" charset="0"/>
              </a:rPr>
              <a:t>(final assessment)</a:t>
            </a:r>
            <a:r>
              <a:rPr lang="en-US" sz="1400" b="1" i="1" dirty="0">
                <a:solidFill>
                  <a:srgbClr val="000000"/>
                </a:solidFill>
                <a:latin typeface="Arial" charset="0"/>
                <a:ea typeface="ＭＳ Ｐゴシック" charset="0"/>
              </a:rPr>
              <a:t> </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using as-is models as a guide</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record ideas for to-be</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Decide on approach</a:t>
            </a:r>
            <a:br>
              <a:rPr lang="en-US" sz="1400" b="1" i="1"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(abandon, outsource, leave as-is, improve or redesign)</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Conduct challenge session</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challenge hidden assumptions</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record ideas for to-be</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Eliminate infeasible ideas </a:t>
            </a:r>
            <a:br>
              <a:rPr lang="en-US" sz="1400" b="1" i="1"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(cost, legal, resources, impact, …)</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Select 5 – 10 key ideas – </a:t>
            </a:r>
            <a:br>
              <a:rPr lang="en-US" sz="1400" b="1" i="1" dirty="0">
                <a:solidFill>
                  <a:srgbClr val="000000"/>
                </a:solidFill>
                <a:latin typeface="Arial" charset="0"/>
                <a:ea typeface="ＭＳ Ｐゴシック" charset="0"/>
              </a:rPr>
            </a:br>
            <a:r>
              <a:rPr lang="en-US" sz="1400" b="1" i="1" dirty="0">
                <a:solidFill>
                  <a:srgbClr val="000000"/>
                </a:solidFill>
                <a:latin typeface="Arial" charset="0"/>
                <a:ea typeface="ＭＳ Ｐゴシック" charset="0"/>
              </a:rPr>
              <a:t>these are the to-be “features”</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Assess each feature by enabler</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helps us </a:t>
            </a:r>
            <a:r>
              <a:rPr lang="en-US" sz="1400" i="1" dirty="0">
                <a:solidFill>
                  <a:srgbClr val="000000"/>
                </a:solidFill>
                <a:latin typeface="Arial" charset="0"/>
                <a:ea typeface="ＭＳ Ｐゴシック" charset="0"/>
              </a:rPr>
              <a:t>avoid unanticipated consequences</a:t>
            </a:r>
            <a:endParaRPr lang="en-US" sz="1400" dirty="0">
              <a:solidFill>
                <a:srgbClr val="000000"/>
              </a:solidFill>
              <a:latin typeface="Arial" charset="0"/>
              <a:ea typeface="ＭＳ Ｐゴシック" charset="0"/>
            </a:endParaRP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builds Process Requirements</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Identify &amp; sequence essential activities</a:t>
            </a:r>
          </a:p>
          <a:p>
            <a:pPr marL="180975" indent="-180975" eaLnBrk="0" fontAlgn="base" hangingPunct="0">
              <a:spcBef>
                <a:spcPct val="0"/>
              </a:spcBef>
              <a:spcAft>
                <a:spcPct val="0"/>
              </a:spcAft>
              <a:buClr>
                <a:srgbClr val="000000"/>
              </a:buClr>
              <a:buSzPct val="100000"/>
              <a:buFontTx/>
              <a:buChar char="•"/>
              <a:defRPr/>
            </a:pPr>
            <a:r>
              <a:rPr lang="en-US" sz="1400" b="1" i="1" dirty="0">
                <a:solidFill>
                  <a:srgbClr val="000000"/>
                </a:solidFill>
                <a:latin typeface="Arial" charset="0"/>
                <a:ea typeface="ＭＳ Ｐゴシック" charset="0"/>
              </a:rPr>
              <a:t>Lay out to-be workflow</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handoff then service </a:t>
            </a:r>
          </a:p>
          <a:p>
            <a:pPr marL="352425" lvl="1" indent="-169863" eaLnBrk="0" fontAlgn="base" hangingPunct="0">
              <a:spcBef>
                <a:spcPct val="0"/>
              </a:spcBef>
              <a:spcAft>
                <a:spcPct val="0"/>
              </a:spcAft>
              <a:buClr>
                <a:srgbClr val="000000"/>
              </a:buClr>
              <a:buSzPct val="100000"/>
              <a:buFontTx/>
              <a:buChar char="•"/>
              <a:defRPr/>
            </a:pPr>
            <a:r>
              <a:rPr lang="en-US" sz="1400" dirty="0">
                <a:solidFill>
                  <a:srgbClr val="000000"/>
                </a:solidFill>
                <a:latin typeface="Arial" charset="0"/>
                <a:ea typeface="ＭＳ Ｐゴシック" charset="0"/>
              </a:rPr>
              <a:t>only then add non-essential steps</a:t>
            </a:r>
          </a:p>
          <a:p>
            <a:pPr marL="352425" lvl="1" indent="-169863" eaLnBrk="0" fontAlgn="base" hangingPunct="0">
              <a:spcBef>
                <a:spcPct val="0"/>
              </a:spcBef>
              <a:spcAft>
                <a:spcPct val="0"/>
              </a:spcAft>
              <a:buClr>
                <a:srgbClr val="000000"/>
              </a:buClr>
              <a:buSzPct val="100000"/>
              <a:buFontTx/>
              <a:buChar char="•"/>
              <a:defRPr/>
            </a:pPr>
            <a:endParaRPr lang="en-US" sz="14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733608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01571"/>
                                        </p:tgtEl>
                                        <p:attrNameLst>
                                          <p:attrName>style.visibility</p:attrName>
                                        </p:attrNameLst>
                                      </p:cBhvr>
                                      <p:to>
                                        <p:strVal val="visible"/>
                                      </p:to>
                                    </p:set>
                                    <p:animEffect transition="in" filter="dissolve">
                                      <p:cBhvr>
                                        <p:cTn id="7" dur="500"/>
                                        <p:tgtEl>
                                          <p:spTgt spid="190157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01574"/>
                                        </p:tgtEl>
                                        <p:attrNameLst>
                                          <p:attrName>style.visibility</p:attrName>
                                        </p:attrNameLst>
                                      </p:cBhvr>
                                      <p:to>
                                        <p:strVal val="visible"/>
                                      </p:to>
                                    </p:set>
                                    <p:animEffect transition="in" filter="wipe(up)">
                                      <p:cBhvr>
                                        <p:cTn id="10" dur="3000"/>
                                        <p:tgtEl>
                                          <p:spTgt spid="19015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901577"/>
                                        </p:tgtEl>
                                        <p:attrNameLst>
                                          <p:attrName>style.visibility</p:attrName>
                                        </p:attrNameLst>
                                      </p:cBhvr>
                                      <p:to>
                                        <p:strVal val="visible"/>
                                      </p:to>
                                    </p:set>
                                    <p:animEffect transition="in" filter="dissolve">
                                      <p:cBhvr>
                                        <p:cTn id="15" dur="500"/>
                                        <p:tgtEl>
                                          <p:spTgt spid="190157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01572"/>
                                        </p:tgtEl>
                                        <p:attrNameLst>
                                          <p:attrName>style.visibility</p:attrName>
                                        </p:attrNameLst>
                                      </p:cBhvr>
                                      <p:to>
                                        <p:strVal val="visible"/>
                                      </p:to>
                                    </p:set>
                                    <p:animEffect transition="in" filter="dissolve">
                                      <p:cBhvr>
                                        <p:cTn id="18" dur="500"/>
                                        <p:tgtEl>
                                          <p:spTgt spid="190157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901579"/>
                                        </p:tgtEl>
                                        <p:attrNameLst>
                                          <p:attrName>style.visibility</p:attrName>
                                        </p:attrNameLst>
                                      </p:cBhvr>
                                      <p:to>
                                        <p:strVal val="visible"/>
                                      </p:to>
                                    </p:set>
                                    <p:animEffect transition="in" filter="wipe(up)">
                                      <p:cBhvr>
                                        <p:cTn id="21" dur="3000"/>
                                        <p:tgtEl>
                                          <p:spTgt spid="190157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01573"/>
                                        </p:tgtEl>
                                        <p:attrNameLst>
                                          <p:attrName>style.visibility</p:attrName>
                                        </p:attrNameLst>
                                      </p:cBhvr>
                                      <p:to>
                                        <p:strVal val="visible"/>
                                      </p:to>
                                    </p:set>
                                    <p:animEffect transition="in" filter="dissolve">
                                      <p:cBhvr>
                                        <p:cTn id="26" dur="500"/>
                                        <p:tgtEl>
                                          <p:spTgt spid="1901573"/>
                                        </p:tgtEl>
                                      </p:cBhvr>
                                    </p:animEffect>
                                  </p:childTnLst>
                                </p:cTn>
                              </p:par>
                              <p:par>
                                <p:cTn id="27" presetID="9" presetClass="entr" presetSubtype="0" fill="hold" nodeType="withEffect">
                                  <p:stCondLst>
                                    <p:cond delay="0"/>
                                  </p:stCondLst>
                                  <p:childTnLst>
                                    <p:set>
                                      <p:cBhvr>
                                        <p:cTn id="28" dur="1" fill="hold">
                                          <p:stCondLst>
                                            <p:cond delay="0"/>
                                          </p:stCondLst>
                                        </p:cTn>
                                        <p:tgtEl>
                                          <p:spTgt spid="1901578"/>
                                        </p:tgtEl>
                                        <p:attrNameLst>
                                          <p:attrName>style.visibility</p:attrName>
                                        </p:attrNameLst>
                                      </p:cBhvr>
                                      <p:to>
                                        <p:strVal val="visible"/>
                                      </p:to>
                                    </p:set>
                                    <p:animEffect transition="in" filter="dissolve">
                                      <p:cBhvr>
                                        <p:cTn id="29" dur="500"/>
                                        <p:tgtEl>
                                          <p:spTgt spid="190157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901580"/>
                                        </p:tgtEl>
                                        <p:attrNameLst>
                                          <p:attrName>style.visibility</p:attrName>
                                        </p:attrNameLst>
                                      </p:cBhvr>
                                      <p:to>
                                        <p:strVal val="visible"/>
                                      </p:to>
                                    </p:set>
                                    <p:animEffect transition="in" filter="wipe(up)">
                                      <p:cBhvr>
                                        <p:cTn id="32" dur="3000"/>
                                        <p:tgtEl>
                                          <p:spTgt spid="1901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1571" grpId="0" animBg="1"/>
      <p:bldP spid="1901572" grpId="0" animBg="1"/>
      <p:bldP spid="1901573" grpId="0" animBg="1"/>
      <p:bldP spid="1901574" grpId="0"/>
      <p:bldP spid="1901579" grpId="0"/>
      <p:bldP spid="1901580"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F8075-F781-8748-9C03-504DEE048B4E}"/>
              </a:ext>
            </a:extLst>
          </p:cNvPr>
          <p:cNvSpPr>
            <a:spLocks noGrp="1"/>
          </p:cNvSpPr>
          <p:nvPr>
            <p:ph type="title"/>
          </p:nvPr>
        </p:nvSpPr>
        <p:spPr/>
        <p:txBody>
          <a:bodyPr/>
          <a:lstStyle/>
          <a:p>
            <a:r>
              <a:rPr lang="en-US" dirty="0">
                <a:ea typeface="ＭＳ Ｐゴシック"/>
              </a:rPr>
              <a:t>Other courses for analysts by Alec Sharp</a:t>
            </a:r>
            <a:endParaRPr lang="en-US" dirty="0"/>
          </a:p>
        </p:txBody>
      </p:sp>
      <p:graphicFrame>
        <p:nvGraphicFramePr>
          <p:cNvPr id="4" name="Object 1">
            <a:extLst>
              <a:ext uri="{FF2B5EF4-FFF2-40B4-BE49-F238E27FC236}">
                <a16:creationId xmlns:a16="http://schemas.microsoft.com/office/drawing/2014/main" id="{02B84267-20B2-D04D-912E-6EF58D1DBF45}"/>
              </a:ext>
            </a:extLst>
          </p:cNvPr>
          <p:cNvGraphicFramePr>
            <a:graphicFrameLocks noChangeAspect="1"/>
          </p:cNvGraphicFramePr>
          <p:nvPr/>
        </p:nvGraphicFramePr>
        <p:xfrm>
          <a:off x="1065213" y="773113"/>
          <a:ext cx="8056562" cy="5995987"/>
        </p:xfrm>
        <a:graphic>
          <a:graphicData uri="http://schemas.openxmlformats.org/presentationml/2006/ole">
            <mc:AlternateContent xmlns:mc="http://schemas.openxmlformats.org/markup-compatibility/2006">
              <mc:Choice xmlns:v="urn:schemas-microsoft-com:vml" Requires="v">
                <p:oleObj name="Document" r:id="rId3" imgW="9563100" imgH="7467600" progId="Word.Document.8">
                  <p:embed/>
                </p:oleObj>
              </mc:Choice>
              <mc:Fallback>
                <p:oleObj name="Document" r:id="rId3" imgW="9563100" imgH="7467600" progId="Word.Document.8">
                  <p:embed/>
                  <p:pic>
                    <p:nvPicPr>
                      <p:cNvPr id="4" name="Object 1">
                        <a:extLst>
                          <a:ext uri="{FF2B5EF4-FFF2-40B4-BE49-F238E27FC236}">
                            <a16:creationId xmlns:a16="http://schemas.microsoft.com/office/drawing/2014/main" id="{02B84267-20B2-D04D-912E-6EF58D1DBF45}"/>
                          </a:ext>
                        </a:extLst>
                      </p:cNvPr>
                      <p:cNvPicPr>
                        <a:picLocks noChangeAspect="1" noChangeArrowheads="1"/>
                      </p:cNvPicPr>
                      <p:nvPr/>
                    </p:nvPicPr>
                    <p:blipFill>
                      <a:blip r:embed="rId4"/>
                      <a:srcRect/>
                      <a:stretch>
                        <a:fillRect/>
                      </a:stretch>
                    </p:blipFill>
                    <p:spPr bwMode="auto">
                      <a:xfrm>
                        <a:off x="1065213" y="773113"/>
                        <a:ext cx="8056562" cy="59959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1805807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en-US" sz="3400" dirty="0">
                <a:latin typeface="Arial" charset="0"/>
              </a:rPr>
              <a:t>Thank you!</a:t>
            </a:r>
          </a:p>
        </p:txBody>
      </p:sp>
      <p:sp>
        <p:nvSpPr>
          <p:cNvPr id="2030595" name="Rectangle 3"/>
          <p:cNvSpPr>
            <a:spLocks noGrp="1" noChangeArrowheads="1"/>
          </p:cNvSpPr>
          <p:nvPr>
            <p:ph idx="4294967295"/>
          </p:nvPr>
        </p:nvSpPr>
        <p:spPr>
          <a:xfrm>
            <a:off x="885238" y="821359"/>
            <a:ext cx="9588500" cy="3472345"/>
          </a:xfrm>
          <a:prstGeom prst="rect">
            <a:avLst/>
          </a:prstGeom>
        </p:spPr>
        <p:txBody>
          <a:bodyPr>
            <a:noAutofit/>
          </a:bodyPr>
          <a:lstStyle/>
          <a:p>
            <a:pPr marL="0" indent="0">
              <a:buNone/>
              <a:defRPr/>
            </a:pPr>
            <a:r>
              <a:rPr lang="en-US" dirty="0">
                <a:latin typeface="Arial" charset="0"/>
                <a:cs typeface="+mn-cs"/>
              </a:rPr>
              <a:t>Alec Sharp, West Vancouver, BC, Canada</a:t>
            </a:r>
          </a:p>
          <a:p>
            <a:pPr marL="0" indent="0">
              <a:buNone/>
              <a:defRPr/>
            </a:pPr>
            <a:endParaRPr lang="en-US" dirty="0">
              <a:latin typeface="Arial" charset="0"/>
              <a:cs typeface="+mn-cs"/>
            </a:endParaRPr>
          </a:p>
          <a:p>
            <a:pPr marL="0" indent="0">
              <a:buNone/>
              <a:defRPr/>
            </a:pPr>
            <a:r>
              <a:rPr lang="en-US" dirty="0">
                <a:latin typeface="Arial" charset="0"/>
              </a:rPr>
              <a:t>If you have questions or comments…</a:t>
            </a:r>
            <a:br>
              <a:rPr lang="en-US" dirty="0">
                <a:latin typeface="Arial" charset="0"/>
              </a:rPr>
            </a:br>
            <a:r>
              <a:rPr lang="en-US" i="1" dirty="0">
                <a:latin typeface="Arial" charset="0"/>
              </a:rPr>
              <a:t>don</a:t>
            </a:r>
            <a:r>
              <a:rPr lang="uk-UA" altLang="ja-JP" i="1" dirty="0">
                <a:latin typeface="Arial" charset="0"/>
              </a:rPr>
              <a:t>'</a:t>
            </a:r>
            <a:r>
              <a:rPr lang="tr-TR" altLang="ja-JP" i="1" dirty="0">
                <a:latin typeface="Arial" charset="0"/>
              </a:rPr>
              <a:t>t</a:t>
            </a:r>
            <a:r>
              <a:rPr lang="en-US" i="1" dirty="0">
                <a:latin typeface="Arial" charset="0"/>
              </a:rPr>
              <a:t> be shy, get in touch!</a:t>
            </a:r>
            <a:endParaRPr lang="en-US" dirty="0">
              <a:latin typeface="Arial" charset="0"/>
              <a:cs typeface="+mn-cs"/>
            </a:endParaRPr>
          </a:p>
          <a:p>
            <a:pPr marL="358775" indent="-358775">
              <a:defRPr/>
            </a:pPr>
            <a:r>
              <a:rPr lang="en-US" dirty="0">
                <a:latin typeface="Arial" charset="0"/>
                <a:cs typeface="+mn-cs"/>
              </a:rPr>
              <a:t>e: </a:t>
            </a:r>
            <a:r>
              <a:rPr lang="en-US" dirty="0" err="1">
                <a:latin typeface="Arial" charset="0"/>
                <a:cs typeface="+mn-cs"/>
              </a:rPr>
              <a:t>asharp@clariteq.com</a:t>
            </a:r>
            <a:r>
              <a:rPr lang="en-US" dirty="0">
                <a:latin typeface="Arial" charset="0"/>
                <a:cs typeface="+mn-cs"/>
              </a:rPr>
              <a:t>   </a:t>
            </a:r>
          </a:p>
          <a:p>
            <a:pPr marL="358775" indent="-358775">
              <a:defRPr/>
            </a:pPr>
            <a:r>
              <a:rPr lang="en-US" dirty="0" err="1">
                <a:latin typeface="Arial" charset="0"/>
                <a:cs typeface="+mn-cs"/>
              </a:rPr>
              <a:t>ig</a:t>
            </a:r>
            <a:r>
              <a:rPr lang="en-US" dirty="0">
                <a:latin typeface="Arial" charset="0"/>
                <a:cs typeface="+mn-cs"/>
              </a:rPr>
              <a:t>: @alecsharp01</a:t>
            </a:r>
          </a:p>
          <a:p>
            <a:pPr marL="358775" indent="-358775">
              <a:defRPr/>
            </a:pPr>
            <a:r>
              <a:rPr lang="en-US" dirty="0">
                <a:latin typeface="Arial" charset="0"/>
              </a:rPr>
              <a:t>m: +1 604 418-3352</a:t>
            </a:r>
            <a:br>
              <a:rPr lang="en-US" dirty="0">
                <a:latin typeface="Arial" charset="0"/>
                <a:cs typeface="+mn-cs"/>
              </a:rPr>
            </a:br>
            <a:endParaRPr lang="en-US" dirty="0">
              <a:latin typeface="Arial" charset="0"/>
              <a:cs typeface="+mn-cs"/>
            </a:endParaRPr>
          </a:p>
        </p:txBody>
      </p:sp>
      <p:pic>
        <p:nvPicPr>
          <p:cNvPr id="2030596"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62848" y="54005"/>
            <a:ext cx="1337998" cy="561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44976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a:t>Staying “right” in an “entropic” environment</a:t>
            </a:r>
          </a:p>
        </p:txBody>
      </p:sp>
      <p:grpSp>
        <p:nvGrpSpPr>
          <p:cNvPr id="46083" name="Group 3"/>
          <p:cNvGrpSpPr>
            <a:grpSpLocks/>
          </p:cNvGrpSpPr>
          <p:nvPr/>
        </p:nvGrpSpPr>
        <p:grpSpPr bwMode="auto">
          <a:xfrm>
            <a:off x="2611441" y="1354284"/>
            <a:ext cx="7080250" cy="3252788"/>
            <a:chOff x="685" y="1154"/>
            <a:chExt cx="4460" cy="2049"/>
          </a:xfrm>
        </p:grpSpPr>
        <p:sp>
          <p:nvSpPr>
            <p:cNvPr id="46088" name="Freeform 4"/>
            <p:cNvSpPr>
              <a:spLocks/>
            </p:cNvSpPr>
            <p:nvPr/>
          </p:nvSpPr>
          <p:spPr bwMode="auto">
            <a:xfrm>
              <a:off x="685" y="1154"/>
              <a:ext cx="2231" cy="2047"/>
            </a:xfrm>
            <a:custGeom>
              <a:avLst/>
              <a:gdLst>
                <a:gd name="T0" fmla="*/ 0 w 2231"/>
                <a:gd name="T1" fmla="*/ 2047 h 2047"/>
                <a:gd name="T2" fmla="*/ 248 w 2231"/>
                <a:gd name="T3" fmla="*/ 1916 h 2047"/>
                <a:gd name="T4" fmla="*/ 394 w 2231"/>
                <a:gd name="T5" fmla="*/ 1704 h 2047"/>
                <a:gd name="T6" fmla="*/ 474 w 2231"/>
                <a:gd name="T7" fmla="*/ 1478 h 2047"/>
                <a:gd name="T8" fmla="*/ 518 w 2231"/>
                <a:gd name="T9" fmla="*/ 1165 h 2047"/>
                <a:gd name="T10" fmla="*/ 562 w 2231"/>
                <a:gd name="T11" fmla="*/ 851 h 2047"/>
                <a:gd name="T12" fmla="*/ 620 w 2231"/>
                <a:gd name="T13" fmla="*/ 567 h 2047"/>
                <a:gd name="T14" fmla="*/ 708 w 2231"/>
                <a:gd name="T15" fmla="*/ 312 h 2047"/>
                <a:gd name="T16" fmla="*/ 861 w 2231"/>
                <a:gd name="T17" fmla="*/ 107 h 2047"/>
                <a:gd name="T18" fmla="*/ 992 w 2231"/>
                <a:gd name="T19" fmla="*/ 27 h 2047"/>
                <a:gd name="T20" fmla="*/ 1116 w 2231"/>
                <a:gd name="T21" fmla="*/ 5 h 2047"/>
                <a:gd name="T22" fmla="*/ 1305 w 2231"/>
                <a:gd name="T23" fmla="*/ 56 h 2047"/>
                <a:gd name="T24" fmla="*/ 1466 w 2231"/>
                <a:gd name="T25" fmla="*/ 231 h 2047"/>
                <a:gd name="T26" fmla="*/ 1583 w 2231"/>
                <a:gd name="T27" fmla="*/ 428 h 2047"/>
                <a:gd name="T28" fmla="*/ 1655 w 2231"/>
                <a:gd name="T29" fmla="*/ 727 h 2047"/>
                <a:gd name="T30" fmla="*/ 1677 w 2231"/>
                <a:gd name="T31" fmla="*/ 1041 h 2047"/>
                <a:gd name="T32" fmla="*/ 1699 w 2231"/>
                <a:gd name="T33" fmla="*/ 1296 h 2047"/>
                <a:gd name="T34" fmla="*/ 1750 w 2231"/>
                <a:gd name="T35" fmla="*/ 1529 h 2047"/>
                <a:gd name="T36" fmla="*/ 1838 w 2231"/>
                <a:gd name="T37" fmla="*/ 1741 h 2047"/>
                <a:gd name="T38" fmla="*/ 1954 w 2231"/>
                <a:gd name="T39" fmla="*/ 1894 h 2047"/>
                <a:gd name="T40" fmla="*/ 2086 w 2231"/>
                <a:gd name="T41" fmla="*/ 1988 h 2047"/>
                <a:gd name="T42" fmla="*/ 2231 w 2231"/>
                <a:gd name="T43" fmla="*/ 201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31" h="2047">
                  <a:moveTo>
                    <a:pt x="0" y="2047"/>
                  </a:moveTo>
                  <a:cubicBezTo>
                    <a:pt x="41" y="2026"/>
                    <a:pt x="182" y="1973"/>
                    <a:pt x="248" y="1916"/>
                  </a:cubicBezTo>
                  <a:cubicBezTo>
                    <a:pt x="314" y="1859"/>
                    <a:pt x="356" y="1777"/>
                    <a:pt x="394" y="1704"/>
                  </a:cubicBezTo>
                  <a:cubicBezTo>
                    <a:pt x="432" y="1631"/>
                    <a:pt x="453" y="1568"/>
                    <a:pt x="474" y="1478"/>
                  </a:cubicBezTo>
                  <a:cubicBezTo>
                    <a:pt x="495" y="1388"/>
                    <a:pt x="503" y="1269"/>
                    <a:pt x="518" y="1165"/>
                  </a:cubicBezTo>
                  <a:cubicBezTo>
                    <a:pt x="533" y="1061"/>
                    <a:pt x="545" y="951"/>
                    <a:pt x="562" y="851"/>
                  </a:cubicBezTo>
                  <a:cubicBezTo>
                    <a:pt x="579" y="751"/>
                    <a:pt x="596" y="657"/>
                    <a:pt x="620" y="567"/>
                  </a:cubicBezTo>
                  <a:cubicBezTo>
                    <a:pt x="644" y="477"/>
                    <a:pt x="668" y="389"/>
                    <a:pt x="708" y="312"/>
                  </a:cubicBezTo>
                  <a:cubicBezTo>
                    <a:pt x="748" y="235"/>
                    <a:pt x="814" y="154"/>
                    <a:pt x="861" y="107"/>
                  </a:cubicBezTo>
                  <a:cubicBezTo>
                    <a:pt x="908" y="60"/>
                    <a:pt x="950" y="44"/>
                    <a:pt x="992" y="27"/>
                  </a:cubicBezTo>
                  <a:cubicBezTo>
                    <a:pt x="1034" y="10"/>
                    <a:pt x="1064" y="0"/>
                    <a:pt x="1116" y="5"/>
                  </a:cubicBezTo>
                  <a:cubicBezTo>
                    <a:pt x="1168" y="10"/>
                    <a:pt x="1247" y="18"/>
                    <a:pt x="1305" y="56"/>
                  </a:cubicBezTo>
                  <a:cubicBezTo>
                    <a:pt x="1363" y="94"/>
                    <a:pt x="1420" y="169"/>
                    <a:pt x="1466" y="231"/>
                  </a:cubicBezTo>
                  <a:cubicBezTo>
                    <a:pt x="1512" y="293"/>
                    <a:pt x="1552" y="345"/>
                    <a:pt x="1583" y="428"/>
                  </a:cubicBezTo>
                  <a:cubicBezTo>
                    <a:pt x="1614" y="511"/>
                    <a:pt x="1639" y="625"/>
                    <a:pt x="1655" y="727"/>
                  </a:cubicBezTo>
                  <a:cubicBezTo>
                    <a:pt x="1671" y="829"/>
                    <a:pt x="1670" y="946"/>
                    <a:pt x="1677" y="1041"/>
                  </a:cubicBezTo>
                  <a:cubicBezTo>
                    <a:pt x="1684" y="1136"/>
                    <a:pt x="1687" y="1215"/>
                    <a:pt x="1699" y="1296"/>
                  </a:cubicBezTo>
                  <a:cubicBezTo>
                    <a:pt x="1711" y="1377"/>
                    <a:pt x="1727" y="1455"/>
                    <a:pt x="1750" y="1529"/>
                  </a:cubicBezTo>
                  <a:cubicBezTo>
                    <a:pt x="1773" y="1603"/>
                    <a:pt x="1804" y="1680"/>
                    <a:pt x="1838" y="1741"/>
                  </a:cubicBezTo>
                  <a:cubicBezTo>
                    <a:pt x="1872" y="1802"/>
                    <a:pt x="1913" y="1853"/>
                    <a:pt x="1954" y="1894"/>
                  </a:cubicBezTo>
                  <a:cubicBezTo>
                    <a:pt x="1995" y="1935"/>
                    <a:pt x="2040" y="1969"/>
                    <a:pt x="2086" y="1988"/>
                  </a:cubicBezTo>
                  <a:cubicBezTo>
                    <a:pt x="2132" y="2007"/>
                    <a:pt x="2201" y="2006"/>
                    <a:pt x="2231" y="2010"/>
                  </a:cubicBezTo>
                </a:path>
              </a:pathLst>
            </a:custGeom>
            <a:noFill/>
            <a:ln w="25400"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nchor="ctr"/>
            <a:lstStyle/>
            <a:p>
              <a:endParaRPr lang="en-CA"/>
            </a:p>
          </p:txBody>
        </p:sp>
        <p:sp>
          <p:nvSpPr>
            <p:cNvPr id="46089" name="Freeform 5"/>
            <p:cNvSpPr>
              <a:spLocks/>
            </p:cNvSpPr>
            <p:nvPr/>
          </p:nvSpPr>
          <p:spPr bwMode="auto">
            <a:xfrm flipH="1">
              <a:off x="2914" y="1156"/>
              <a:ext cx="2231" cy="2047"/>
            </a:xfrm>
            <a:custGeom>
              <a:avLst/>
              <a:gdLst>
                <a:gd name="T0" fmla="*/ 0 w 2231"/>
                <a:gd name="T1" fmla="*/ 2047 h 2047"/>
                <a:gd name="T2" fmla="*/ 248 w 2231"/>
                <a:gd name="T3" fmla="*/ 1916 h 2047"/>
                <a:gd name="T4" fmla="*/ 394 w 2231"/>
                <a:gd name="T5" fmla="*/ 1704 h 2047"/>
                <a:gd name="T6" fmla="*/ 474 w 2231"/>
                <a:gd name="T7" fmla="*/ 1478 h 2047"/>
                <a:gd name="T8" fmla="*/ 518 w 2231"/>
                <a:gd name="T9" fmla="*/ 1165 h 2047"/>
                <a:gd name="T10" fmla="*/ 562 w 2231"/>
                <a:gd name="T11" fmla="*/ 851 h 2047"/>
                <a:gd name="T12" fmla="*/ 620 w 2231"/>
                <a:gd name="T13" fmla="*/ 567 h 2047"/>
                <a:gd name="T14" fmla="*/ 708 w 2231"/>
                <a:gd name="T15" fmla="*/ 312 h 2047"/>
                <a:gd name="T16" fmla="*/ 861 w 2231"/>
                <a:gd name="T17" fmla="*/ 107 h 2047"/>
                <a:gd name="T18" fmla="*/ 992 w 2231"/>
                <a:gd name="T19" fmla="*/ 27 h 2047"/>
                <a:gd name="T20" fmla="*/ 1116 w 2231"/>
                <a:gd name="T21" fmla="*/ 5 h 2047"/>
                <a:gd name="T22" fmla="*/ 1305 w 2231"/>
                <a:gd name="T23" fmla="*/ 56 h 2047"/>
                <a:gd name="T24" fmla="*/ 1466 w 2231"/>
                <a:gd name="T25" fmla="*/ 231 h 2047"/>
                <a:gd name="T26" fmla="*/ 1583 w 2231"/>
                <a:gd name="T27" fmla="*/ 428 h 2047"/>
                <a:gd name="T28" fmla="*/ 1655 w 2231"/>
                <a:gd name="T29" fmla="*/ 727 h 2047"/>
                <a:gd name="T30" fmla="*/ 1677 w 2231"/>
                <a:gd name="T31" fmla="*/ 1041 h 2047"/>
                <a:gd name="T32" fmla="*/ 1699 w 2231"/>
                <a:gd name="T33" fmla="*/ 1296 h 2047"/>
                <a:gd name="T34" fmla="*/ 1750 w 2231"/>
                <a:gd name="T35" fmla="*/ 1529 h 2047"/>
                <a:gd name="T36" fmla="*/ 1838 w 2231"/>
                <a:gd name="T37" fmla="*/ 1741 h 2047"/>
                <a:gd name="T38" fmla="*/ 1954 w 2231"/>
                <a:gd name="T39" fmla="*/ 1894 h 2047"/>
                <a:gd name="T40" fmla="*/ 2086 w 2231"/>
                <a:gd name="T41" fmla="*/ 1988 h 2047"/>
                <a:gd name="T42" fmla="*/ 2231 w 2231"/>
                <a:gd name="T43" fmla="*/ 201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31" h="2047">
                  <a:moveTo>
                    <a:pt x="0" y="2047"/>
                  </a:moveTo>
                  <a:cubicBezTo>
                    <a:pt x="41" y="2026"/>
                    <a:pt x="182" y="1973"/>
                    <a:pt x="248" y="1916"/>
                  </a:cubicBezTo>
                  <a:cubicBezTo>
                    <a:pt x="314" y="1859"/>
                    <a:pt x="356" y="1777"/>
                    <a:pt x="394" y="1704"/>
                  </a:cubicBezTo>
                  <a:cubicBezTo>
                    <a:pt x="432" y="1631"/>
                    <a:pt x="453" y="1568"/>
                    <a:pt x="474" y="1478"/>
                  </a:cubicBezTo>
                  <a:cubicBezTo>
                    <a:pt x="495" y="1388"/>
                    <a:pt x="503" y="1269"/>
                    <a:pt x="518" y="1165"/>
                  </a:cubicBezTo>
                  <a:cubicBezTo>
                    <a:pt x="533" y="1061"/>
                    <a:pt x="545" y="951"/>
                    <a:pt x="562" y="851"/>
                  </a:cubicBezTo>
                  <a:cubicBezTo>
                    <a:pt x="579" y="751"/>
                    <a:pt x="596" y="657"/>
                    <a:pt x="620" y="567"/>
                  </a:cubicBezTo>
                  <a:cubicBezTo>
                    <a:pt x="644" y="477"/>
                    <a:pt x="668" y="389"/>
                    <a:pt x="708" y="312"/>
                  </a:cubicBezTo>
                  <a:cubicBezTo>
                    <a:pt x="748" y="235"/>
                    <a:pt x="814" y="154"/>
                    <a:pt x="861" y="107"/>
                  </a:cubicBezTo>
                  <a:cubicBezTo>
                    <a:pt x="908" y="60"/>
                    <a:pt x="950" y="44"/>
                    <a:pt x="992" y="27"/>
                  </a:cubicBezTo>
                  <a:cubicBezTo>
                    <a:pt x="1034" y="10"/>
                    <a:pt x="1064" y="0"/>
                    <a:pt x="1116" y="5"/>
                  </a:cubicBezTo>
                  <a:cubicBezTo>
                    <a:pt x="1168" y="10"/>
                    <a:pt x="1247" y="18"/>
                    <a:pt x="1305" y="56"/>
                  </a:cubicBezTo>
                  <a:cubicBezTo>
                    <a:pt x="1363" y="94"/>
                    <a:pt x="1420" y="169"/>
                    <a:pt x="1466" y="231"/>
                  </a:cubicBezTo>
                  <a:cubicBezTo>
                    <a:pt x="1512" y="293"/>
                    <a:pt x="1552" y="345"/>
                    <a:pt x="1583" y="428"/>
                  </a:cubicBezTo>
                  <a:cubicBezTo>
                    <a:pt x="1614" y="511"/>
                    <a:pt x="1639" y="625"/>
                    <a:pt x="1655" y="727"/>
                  </a:cubicBezTo>
                  <a:cubicBezTo>
                    <a:pt x="1671" y="829"/>
                    <a:pt x="1670" y="946"/>
                    <a:pt x="1677" y="1041"/>
                  </a:cubicBezTo>
                  <a:cubicBezTo>
                    <a:pt x="1684" y="1136"/>
                    <a:pt x="1687" y="1215"/>
                    <a:pt x="1699" y="1296"/>
                  </a:cubicBezTo>
                  <a:cubicBezTo>
                    <a:pt x="1711" y="1377"/>
                    <a:pt x="1727" y="1455"/>
                    <a:pt x="1750" y="1529"/>
                  </a:cubicBezTo>
                  <a:cubicBezTo>
                    <a:pt x="1773" y="1603"/>
                    <a:pt x="1804" y="1680"/>
                    <a:pt x="1838" y="1741"/>
                  </a:cubicBezTo>
                  <a:cubicBezTo>
                    <a:pt x="1872" y="1802"/>
                    <a:pt x="1913" y="1853"/>
                    <a:pt x="1954" y="1894"/>
                  </a:cubicBezTo>
                  <a:cubicBezTo>
                    <a:pt x="1995" y="1935"/>
                    <a:pt x="2040" y="1969"/>
                    <a:pt x="2086" y="1988"/>
                  </a:cubicBezTo>
                  <a:cubicBezTo>
                    <a:pt x="2132" y="2007"/>
                    <a:pt x="2201" y="2006"/>
                    <a:pt x="2231" y="2010"/>
                  </a:cubicBezTo>
                </a:path>
              </a:pathLst>
            </a:custGeom>
            <a:noFill/>
            <a:ln w="25400"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nchor="ctr"/>
            <a:lstStyle/>
            <a:p>
              <a:endParaRPr lang="en-CA"/>
            </a:p>
          </p:txBody>
        </p:sp>
      </p:grpSp>
      <p:sp>
        <p:nvSpPr>
          <p:cNvPr id="46084" name="Line 6"/>
          <p:cNvSpPr>
            <a:spLocks noChangeShapeType="1"/>
          </p:cNvSpPr>
          <p:nvPr/>
        </p:nvSpPr>
        <p:spPr bwMode="auto">
          <a:xfrm>
            <a:off x="2601917" y="4970609"/>
            <a:ext cx="7094537"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ctr"/>
          <a:lstStyle/>
          <a:p>
            <a:endParaRPr lang="en-CA"/>
          </a:p>
        </p:txBody>
      </p:sp>
      <p:sp>
        <p:nvSpPr>
          <p:cNvPr id="46085" name="Line 7"/>
          <p:cNvSpPr>
            <a:spLocks noChangeShapeType="1"/>
          </p:cNvSpPr>
          <p:nvPr/>
        </p:nvSpPr>
        <p:spPr bwMode="auto">
          <a:xfrm rot="-5400000">
            <a:off x="542925" y="2906859"/>
            <a:ext cx="4114800"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ctr"/>
          <a:lstStyle/>
          <a:p>
            <a:endParaRPr lang="en-CA"/>
          </a:p>
        </p:txBody>
      </p:sp>
      <p:sp>
        <p:nvSpPr>
          <p:cNvPr id="2167825" name="Rectangle 17"/>
          <p:cNvSpPr>
            <a:spLocks noChangeArrowheads="1"/>
          </p:cNvSpPr>
          <p:nvPr/>
        </p:nvSpPr>
        <p:spPr bwMode="auto">
          <a:xfrm>
            <a:off x="4107343" y="4575749"/>
            <a:ext cx="5245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none">
            <a:spAutoFit/>
          </a:bodyPr>
          <a:lstStyle/>
          <a:p>
            <a:pPr defTabSz="873125" eaLnBrk="0" hangingPunct="0"/>
            <a:r>
              <a:rPr lang="en-US" sz="4800" b="1" dirty="0">
                <a:solidFill>
                  <a:srgbClr val="FF0000"/>
                </a:solidFill>
              </a:rPr>
              <a:t>X</a:t>
            </a:r>
          </a:p>
        </p:txBody>
      </p:sp>
      <p:sp>
        <p:nvSpPr>
          <p:cNvPr id="2167827" name="Text Box 19"/>
          <p:cNvSpPr txBox="1">
            <a:spLocks noChangeArrowheads="1"/>
          </p:cNvSpPr>
          <p:nvPr/>
        </p:nvSpPr>
        <p:spPr bwMode="auto">
          <a:xfrm>
            <a:off x="1827787" y="5375422"/>
            <a:ext cx="8594725"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50000"/>
              </a:spcBef>
              <a:buClrTx/>
              <a:buFontTx/>
              <a:buNone/>
            </a:pPr>
            <a:r>
              <a:rPr kumimoji="1" lang="en-US" sz="2400" i="1" dirty="0"/>
              <a:t>There will always be a pull back towards functional comfort</a:t>
            </a:r>
          </a:p>
          <a:p>
            <a:pPr marL="342900" indent="-342900">
              <a:buFont typeface="Arial" panose="020B0604020202020204" pitchFamily="34" charset="0"/>
              <a:buChar char="•"/>
            </a:pPr>
            <a:r>
              <a:rPr kumimoji="1" lang="en-US" sz="2400" i="1" dirty="0"/>
              <a:t>ongoing management of the process is critical!</a:t>
            </a:r>
          </a:p>
          <a:p>
            <a:pPr marL="342900" indent="-342900">
              <a:buFont typeface="Arial" panose="020B0604020202020204" pitchFamily="34" charset="0"/>
              <a:buChar char="•"/>
            </a:pPr>
            <a:r>
              <a:rPr kumimoji="1" lang="en-US" sz="2400" i="1" dirty="0"/>
              <a:t>all enablers must be addressed for a sustainable process</a:t>
            </a:r>
            <a:endParaRPr kumimoji="1" lang="en-US" sz="2400" dirty="0"/>
          </a:p>
        </p:txBody>
      </p:sp>
    </p:spTree>
    <p:extLst>
      <p:ext uri="{BB962C8B-B14F-4D97-AF65-F5344CB8AC3E}">
        <p14:creationId xmlns:p14="http://schemas.microsoft.com/office/powerpoint/2010/main" val="160149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3" nodeType="clickEffect">
                                  <p:stCondLst>
                                    <p:cond delay="0"/>
                                  </p:stCondLst>
                                  <p:childTnLst>
                                    <p:set>
                                      <p:cBhvr>
                                        <p:cTn id="6" dur="1" fill="hold">
                                          <p:stCondLst>
                                            <p:cond delay="0"/>
                                          </p:stCondLst>
                                        </p:cTn>
                                        <p:tgtEl>
                                          <p:spTgt spid="2167825"/>
                                        </p:tgtEl>
                                        <p:attrNameLst>
                                          <p:attrName>style.visibility</p:attrName>
                                        </p:attrNameLst>
                                      </p:cBhvr>
                                      <p:to>
                                        <p:strVal val="visible"/>
                                      </p:to>
                                    </p:set>
                                    <p:animEffect transition="in" filter="dissolve">
                                      <p:cBhvr>
                                        <p:cTn id="7" dur="500"/>
                                        <p:tgtEl>
                                          <p:spTgt spid="21678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3" presetClass="path" presetSubtype="0" accel="50000" decel="50000" fill="hold" grpId="0" nodeType="clickEffect">
                                  <p:stCondLst>
                                    <p:cond delay="0"/>
                                  </p:stCondLst>
                                  <p:childTnLst>
                                    <p:animMotion origin="layout" path="M -3.33333E-6 2.22222E-6 L 0.39779 -0.0007 " pathEditMode="relative" rAng="0" ptsTypes="AA">
                                      <p:cBhvr>
                                        <p:cTn id="11" dur="5000" fill="hold"/>
                                        <p:tgtEl>
                                          <p:spTgt spid="2167825"/>
                                        </p:tgtEl>
                                        <p:attrNameLst>
                                          <p:attrName>ppt_x</p:attrName>
                                          <p:attrName>ppt_y</p:attrName>
                                        </p:attrNameLst>
                                      </p:cBhvr>
                                      <p:rCtr x="19883" y="-46"/>
                                    </p:animMotion>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167827">
                                            <p:txEl>
                                              <p:pRg st="0" end="0"/>
                                            </p:txEl>
                                          </p:spTgt>
                                        </p:tgtEl>
                                        <p:attrNameLst>
                                          <p:attrName>style.visibility</p:attrName>
                                        </p:attrNameLst>
                                      </p:cBhvr>
                                      <p:to>
                                        <p:strVal val="visible"/>
                                      </p:to>
                                    </p:set>
                                    <p:animEffect transition="in" filter="dissolve">
                                      <p:cBhvr>
                                        <p:cTn id="16" dur="500"/>
                                        <p:tgtEl>
                                          <p:spTgt spid="2167827">
                                            <p:txEl>
                                              <p:pRg st="0" end="0"/>
                                            </p:txEl>
                                          </p:spTgt>
                                        </p:tgtEl>
                                      </p:cBhvr>
                                    </p:animEffect>
                                  </p:childTnLst>
                                </p:cTn>
                              </p:par>
                              <p:par>
                                <p:cTn id="17" presetID="35" presetClass="path" presetSubtype="0" accel="50000" decel="50000" fill="hold" grpId="1" nodeType="withEffect">
                                  <p:stCondLst>
                                    <p:cond delay="0"/>
                                  </p:stCondLst>
                                  <p:childTnLst>
                                    <p:animMotion origin="layout" path="M 0.39779 -0.0007 L 0.26615 -0.0007 " pathEditMode="relative" rAng="0" ptsTypes="AA">
                                      <p:cBhvr>
                                        <p:cTn id="18" dur="5000" fill="hold"/>
                                        <p:tgtEl>
                                          <p:spTgt spid="2167825"/>
                                        </p:tgtEl>
                                        <p:attrNameLst>
                                          <p:attrName>ppt_x</p:attrName>
                                          <p:attrName>ppt_y</p:attrName>
                                        </p:attrNameLst>
                                      </p:cBhvr>
                                      <p:rCtr x="-6589" y="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63" presetClass="path" presetSubtype="0" accel="50000" decel="50000" fill="hold" grpId="2" nodeType="clickEffect">
                                  <p:stCondLst>
                                    <p:cond delay="0"/>
                                  </p:stCondLst>
                                  <p:childTnLst>
                                    <p:animMotion origin="layout" path="M 0.26615 -0.0007 L 0.40378 -0.0007 " pathEditMode="relative" rAng="0" ptsTypes="AA">
                                      <p:cBhvr>
                                        <p:cTn id="22" dur="2000" fill="hold"/>
                                        <p:tgtEl>
                                          <p:spTgt spid="2167825"/>
                                        </p:tgtEl>
                                        <p:attrNameLst>
                                          <p:attrName>ppt_x</p:attrName>
                                          <p:attrName>ppt_y</p:attrName>
                                        </p:attrNameLst>
                                      </p:cBhvr>
                                      <p:rCtr x="6875" y="0"/>
                                    </p:animMotion>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67827">
                                            <p:txEl>
                                              <p:pRg st="1" end="1"/>
                                            </p:txEl>
                                          </p:spTgt>
                                        </p:tgtEl>
                                        <p:attrNameLst>
                                          <p:attrName>style.visibility</p:attrName>
                                        </p:attrNameLst>
                                      </p:cBhvr>
                                      <p:to>
                                        <p:strVal val="visible"/>
                                      </p:to>
                                    </p:set>
                                    <p:animEffect transition="in" filter="dissolve">
                                      <p:cBhvr>
                                        <p:cTn id="27" dur="500"/>
                                        <p:tgtEl>
                                          <p:spTgt spid="21678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67827">
                                            <p:txEl>
                                              <p:pRg st="2" end="2"/>
                                            </p:txEl>
                                          </p:spTgt>
                                        </p:tgtEl>
                                        <p:attrNameLst>
                                          <p:attrName>style.visibility</p:attrName>
                                        </p:attrNameLst>
                                      </p:cBhvr>
                                      <p:to>
                                        <p:strVal val="visible"/>
                                      </p:to>
                                    </p:set>
                                    <p:animEffect transition="in" filter="dissolve">
                                      <p:cBhvr>
                                        <p:cTn id="32" dur="500"/>
                                        <p:tgtEl>
                                          <p:spTgt spid="2167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7825" grpId="0"/>
      <p:bldP spid="2167825" grpId="1"/>
      <p:bldP spid="2167825" grpId="2"/>
      <p:bldP spid="2167825"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a:solidFill>
                  <a:srgbClr val="000000"/>
                </a:solidFill>
              </a:rPr>
              <a:t>4. A holistic view for process analysis and design</a:t>
            </a:r>
            <a:endParaRPr lang="en-US" dirty="0"/>
          </a:p>
        </p:txBody>
      </p:sp>
      <p:sp>
        <p:nvSpPr>
          <p:cNvPr id="27651" name="AutoShape 3"/>
          <p:cNvSpPr>
            <a:spLocks noChangeArrowheads="1"/>
          </p:cNvSpPr>
          <p:nvPr/>
        </p:nvSpPr>
        <p:spPr bwMode="auto">
          <a:xfrm>
            <a:off x="2934142" y="2022475"/>
            <a:ext cx="8758238" cy="471488"/>
          </a:xfrm>
          <a:prstGeom prst="roundRect">
            <a:avLst>
              <a:gd name="adj" fmla="val 16667"/>
            </a:avLst>
          </a:prstGeom>
          <a:solidFill>
            <a:srgbClr val="00FFFF"/>
          </a:solidFill>
          <a:ln w="12700">
            <a:solidFill>
              <a:schemeClr val="tx1"/>
            </a:solidFill>
            <a:round/>
            <a:headEnd type="none" w="sm" len="sm"/>
            <a:tailEnd type="none" w="sm" len="sm"/>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ＭＳ Ｐゴシック"/>
              </a:rPr>
              <a:t>Business Process</a:t>
            </a:r>
          </a:p>
        </p:txBody>
      </p:sp>
      <p:sp>
        <p:nvSpPr>
          <p:cNvPr id="1906692" name="Line 4"/>
          <p:cNvSpPr>
            <a:spLocks noChangeShapeType="1"/>
          </p:cNvSpPr>
          <p:nvPr/>
        </p:nvSpPr>
        <p:spPr bwMode="auto">
          <a:xfrm flipV="1">
            <a:off x="3658037" y="2490788"/>
            <a:ext cx="0" cy="501650"/>
          </a:xfrm>
          <a:prstGeom prst="line">
            <a:avLst/>
          </a:prstGeom>
          <a:noFill/>
          <a:ln w="28575">
            <a:solidFill>
              <a:srgbClr val="CC0000"/>
            </a:solidFill>
            <a:round/>
            <a:headEnd/>
            <a:tailEnd type="triangle" w="med" len="med"/>
          </a:ln>
          <a:effec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a:endParaRPr>
          </a:p>
        </p:txBody>
      </p:sp>
      <p:sp>
        <p:nvSpPr>
          <p:cNvPr id="1906693" name="Line 5"/>
          <p:cNvSpPr>
            <a:spLocks noChangeShapeType="1"/>
          </p:cNvSpPr>
          <p:nvPr/>
        </p:nvSpPr>
        <p:spPr bwMode="auto">
          <a:xfrm flipV="1">
            <a:off x="5086787" y="2490788"/>
            <a:ext cx="0" cy="501650"/>
          </a:xfrm>
          <a:prstGeom prst="line">
            <a:avLst/>
          </a:prstGeom>
          <a:noFill/>
          <a:ln w="28575">
            <a:solidFill>
              <a:srgbClr val="CC0000"/>
            </a:solidFill>
            <a:round/>
            <a:headEnd/>
            <a:tailEnd type="triangle" w="med" len="med"/>
          </a:ln>
          <a:effec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a:endParaRPr>
          </a:p>
        </p:txBody>
      </p:sp>
      <p:sp>
        <p:nvSpPr>
          <p:cNvPr id="1906694" name="Line 6"/>
          <p:cNvSpPr>
            <a:spLocks noChangeShapeType="1"/>
          </p:cNvSpPr>
          <p:nvPr/>
        </p:nvSpPr>
        <p:spPr bwMode="auto">
          <a:xfrm flipV="1">
            <a:off x="6628250" y="2490788"/>
            <a:ext cx="0" cy="501650"/>
          </a:xfrm>
          <a:prstGeom prst="line">
            <a:avLst/>
          </a:prstGeom>
          <a:noFill/>
          <a:ln w="28575">
            <a:solidFill>
              <a:srgbClr val="CC0000"/>
            </a:solidFill>
            <a:round/>
            <a:headEnd/>
            <a:tailEnd type="triangle" w="med" len="med"/>
          </a:ln>
          <a:effec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a:endParaRPr>
          </a:p>
        </p:txBody>
      </p:sp>
      <p:sp>
        <p:nvSpPr>
          <p:cNvPr id="1906695" name="Line 7"/>
          <p:cNvSpPr>
            <a:spLocks noChangeShapeType="1"/>
          </p:cNvSpPr>
          <p:nvPr/>
        </p:nvSpPr>
        <p:spPr bwMode="auto">
          <a:xfrm flipV="1">
            <a:off x="8107800" y="2490788"/>
            <a:ext cx="0" cy="501650"/>
          </a:xfrm>
          <a:prstGeom prst="line">
            <a:avLst/>
          </a:prstGeom>
          <a:noFill/>
          <a:ln w="28575">
            <a:solidFill>
              <a:srgbClr val="CC0000"/>
            </a:solidFill>
            <a:round/>
            <a:headEnd/>
            <a:tailEnd type="triangle" w="med" len="med"/>
          </a:ln>
          <a:effec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a:endParaRPr>
          </a:p>
        </p:txBody>
      </p:sp>
      <p:sp>
        <p:nvSpPr>
          <p:cNvPr id="1906696" name="Line 8"/>
          <p:cNvSpPr>
            <a:spLocks noChangeShapeType="1"/>
          </p:cNvSpPr>
          <p:nvPr/>
        </p:nvSpPr>
        <p:spPr bwMode="auto">
          <a:xfrm flipV="1">
            <a:off x="9519087" y="2490788"/>
            <a:ext cx="0" cy="501650"/>
          </a:xfrm>
          <a:prstGeom prst="line">
            <a:avLst/>
          </a:prstGeom>
          <a:noFill/>
          <a:ln w="28575">
            <a:solidFill>
              <a:srgbClr val="CC0000"/>
            </a:solidFill>
            <a:round/>
            <a:headEnd/>
            <a:tailEnd type="triangle" w="med" len="med"/>
          </a:ln>
          <a:effec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a:endParaRPr>
          </a:p>
        </p:txBody>
      </p:sp>
      <p:sp>
        <p:nvSpPr>
          <p:cNvPr id="1906697" name="Line 9"/>
          <p:cNvSpPr>
            <a:spLocks noChangeShapeType="1"/>
          </p:cNvSpPr>
          <p:nvPr/>
        </p:nvSpPr>
        <p:spPr bwMode="auto">
          <a:xfrm flipV="1">
            <a:off x="10998637" y="2490788"/>
            <a:ext cx="0" cy="501650"/>
          </a:xfrm>
          <a:prstGeom prst="line">
            <a:avLst/>
          </a:prstGeom>
          <a:noFill/>
          <a:ln w="28575">
            <a:solidFill>
              <a:srgbClr val="CC0000"/>
            </a:solidFill>
            <a:round/>
            <a:headEnd/>
            <a:tailEnd type="triangle" w="med" len="med"/>
          </a:ln>
          <a:effec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a:endParaRPr>
          </a:p>
        </p:txBody>
      </p:sp>
      <p:sp>
        <p:nvSpPr>
          <p:cNvPr id="1906704" name="Rectangle 16"/>
          <p:cNvSpPr>
            <a:spLocks noChangeArrowheads="1"/>
          </p:cNvSpPr>
          <p:nvPr/>
        </p:nvSpPr>
        <p:spPr bwMode="auto">
          <a:xfrm>
            <a:off x="2954779" y="3006725"/>
            <a:ext cx="1322387" cy="1174750"/>
          </a:xfrm>
          <a:prstGeom prst="rect">
            <a:avLst/>
          </a:prstGeom>
          <a:solidFill>
            <a:srgbClr val="CCFFFF"/>
          </a:solidFill>
          <a:ln w="12700">
            <a:solidFill>
              <a:schemeClr val="tx1"/>
            </a:solidFill>
            <a:miter lim="800000"/>
            <a:headEnd type="none" w="sm" len="sm"/>
            <a:tailEnd type="none" w="sm" len="sm"/>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Business</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Process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Design</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(Workflow)</a:t>
            </a:r>
          </a:p>
        </p:txBody>
      </p:sp>
      <p:sp>
        <p:nvSpPr>
          <p:cNvPr id="1906705" name="Rectangle 17"/>
          <p:cNvSpPr>
            <a:spLocks noChangeArrowheads="1"/>
          </p:cNvSpPr>
          <p:nvPr/>
        </p:nvSpPr>
        <p:spPr bwMode="auto">
          <a:xfrm>
            <a:off x="4435912" y="3006725"/>
            <a:ext cx="1320800" cy="1174750"/>
          </a:xfrm>
          <a:prstGeom prst="rect">
            <a:avLst/>
          </a:prstGeom>
          <a:solidFill>
            <a:srgbClr val="CCFFFF"/>
          </a:solidFill>
          <a:ln w="12700">
            <a:solidFill>
              <a:schemeClr val="tx1"/>
            </a:solidFill>
            <a:miter lim="800000"/>
            <a:headEnd type="none" w="sm" len="sm"/>
            <a:tailEnd type="none" w="sm" len="sm"/>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Technology &amp; Information Systems</a:t>
            </a:r>
          </a:p>
        </p:txBody>
      </p:sp>
      <p:sp>
        <p:nvSpPr>
          <p:cNvPr id="1906706" name="Rectangle 18"/>
          <p:cNvSpPr>
            <a:spLocks noChangeArrowheads="1"/>
          </p:cNvSpPr>
          <p:nvPr/>
        </p:nvSpPr>
        <p:spPr bwMode="auto">
          <a:xfrm>
            <a:off x="5915462" y="3000375"/>
            <a:ext cx="1320800" cy="1174750"/>
          </a:xfrm>
          <a:prstGeom prst="rect">
            <a:avLst/>
          </a:prstGeom>
          <a:solidFill>
            <a:srgbClr val="0000FF"/>
          </a:solidFill>
          <a:ln w="12700">
            <a:solidFill>
              <a:schemeClr val="tx1"/>
            </a:solidFill>
            <a:miter lim="800000"/>
            <a:headEnd type="none" w="sm" len="sm"/>
            <a:tailEnd type="none" w="sm" len="sm"/>
          </a:ln>
          <a:effectLst/>
        </p:spPr>
        <p:txBody>
          <a:bodyPr lIns="0" r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a:rPr>
              <a:t>Motivation &amp; Measurement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a:endParaRPr>
          </a:p>
        </p:txBody>
      </p:sp>
      <p:sp>
        <p:nvSpPr>
          <p:cNvPr id="1906707" name="Rectangle 19"/>
          <p:cNvSpPr>
            <a:spLocks noChangeArrowheads="1"/>
          </p:cNvSpPr>
          <p:nvPr/>
        </p:nvSpPr>
        <p:spPr bwMode="auto">
          <a:xfrm>
            <a:off x="7396600" y="3000375"/>
            <a:ext cx="1320800" cy="1174750"/>
          </a:xfrm>
          <a:prstGeom prst="rect">
            <a:avLst/>
          </a:prstGeom>
          <a:solidFill>
            <a:srgbClr val="0000FF"/>
          </a:solidFill>
          <a:ln w="12700">
            <a:solidFill>
              <a:schemeClr val="tx1"/>
            </a:solidFill>
            <a:miter lim="800000"/>
            <a:headEnd type="none" w="sm" len="sm"/>
            <a:tailEnd type="none" w="sm" len="sm"/>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a:rPr>
              <a:t>Human Resources </a:t>
            </a: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&amp; Organisation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a:endParaRPr>
          </a:p>
        </p:txBody>
      </p:sp>
      <p:sp>
        <p:nvSpPr>
          <p:cNvPr id="1906708" name="Rectangle 20"/>
          <p:cNvSpPr>
            <a:spLocks noChangeArrowheads="1"/>
          </p:cNvSpPr>
          <p:nvPr/>
        </p:nvSpPr>
        <p:spPr bwMode="auto">
          <a:xfrm>
            <a:off x="8876150" y="2987675"/>
            <a:ext cx="1320800" cy="1174750"/>
          </a:xfrm>
          <a:prstGeom prst="rect">
            <a:avLst/>
          </a:prstGeom>
          <a:solidFill>
            <a:srgbClr val="0000FF"/>
          </a:solidFill>
          <a:ln w="12700" algn="ctr">
            <a:solidFill>
              <a:schemeClr val="tx1"/>
            </a:solidFill>
            <a:miter lim="800000"/>
            <a:headEnd type="none" w="sm" len="sm"/>
            <a:tailEnd type="none" w="sm" len="sm"/>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charset="0"/>
                <a:ea typeface="ＭＳ Ｐゴシック"/>
                <a:cs typeface="ＭＳ Ｐゴシック"/>
              </a:rPr>
              <a:t>Policies &amp; Rules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1"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1906709" name="Rectangle 21"/>
          <p:cNvSpPr>
            <a:spLocks noChangeArrowheads="1"/>
          </p:cNvSpPr>
          <p:nvPr/>
        </p:nvSpPr>
        <p:spPr bwMode="auto">
          <a:xfrm>
            <a:off x="10357287" y="2987675"/>
            <a:ext cx="1322388" cy="1174750"/>
          </a:xfrm>
          <a:prstGeom prst="rect">
            <a:avLst/>
          </a:prstGeom>
          <a:solidFill>
            <a:srgbClr val="CCFFFF"/>
          </a:solidFill>
          <a:ln w="12700">
            <a:solidFill>
              <a:schemeClr val="tx1"/>
            </a:solidFill>
            <a:miter lim="800000"/>
            <a:headEnd type="none" w="sm" len="sm"/>
            <a:tailEnd type="none" w="sm" len="sm"/>
          </a:ln>
          <a:effectLst/>
        </p:spPr>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Facilities</a:t>
            </a:r>
            <a:br>
              <a:rPr kumimoji="0" lang="en-US" sz="1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b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(or, </a:t>
            </a:r>
            <a:r>
              <a:rPr kumimoji="0" lang="en-US" sz="1200" b="1" i="0" u="none" strike="noStrike" kern="1200" cap="none" spc="0" normalizeH="0" baseline="0" noProof="0" dirty="0">
                <a:ln>
                  <a:noFill/>
                </a:ln>
                <a:solidFill>
                  <a:srgbClr val="000000"/>
                </a:solidFill>
                <a:effectLst/>
                <a:uLnTx/>
                <a:uFillTx/>
                <a:latin typeface="Arial" charset="0"/>
                <a:ea typeface="ＭＳ Ｐゴシック"/>
                <a:cs typeface="ＭＳ Ｐゴシック"/>
              </a:rPr>
              <a:t>Data / Info / Knowledge</a:t>
            </a: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Communications, Documents, …)</a:t>
            </a:r>
          </a:p>
        </p:txBody>
      </p:sp>
      <p:sp>
        <p:nvSpPr>
          <p:cNvPr id="1906710" name="Text Box 22"/>
          <p:cNvSpPr txBox="1">
            <a:spLocks noChangeArrowheads="1"/>
          </p:cNvSpPr>
          <p:nvPr/>
        </p:nvSpPr>
        <p:spPr bwMode="auto">
          <a:xfrm>
            <a:off x="2829362" y="4249788"/>
            <a:ext cx="1708150" cy="2062103"/>
          </a:xfrm>
          <a:prstGeom prst="rect">
            <a:avLst/>
          </a:prstGeom>
          <a:noFill/>
          <a:ln>
            <a:noFill/>
          </a:ln>
          <a:effec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Roles</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Steps &amp; decisions</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Flow - sequence and handoffs</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Who does what when</a:t>
            </a:r>
          </a:p>
        </p:txBody>
      </p:sp>
      <p:sp>
        <p:nvSpPr>
          <p:cNvPr id="1906711" name="Text Box 23"/>
          <p:cNvSpPr txBox="1">
            <a:spLocks noChangeArrowheads="1"/>
          </p:cNvSpPr>
          <p:nvPr/>
        </p:nvSpPr>
        <p:spPr bwMode="auto">
          <a:xfrm>
            <a:off x="4299409" y="4249738"/>
            <a:ext cx="1762125" cy="1569660"/>
          </a:xfrm>
          <a:prstGeom prst="rect">
            <a:avLst/>
          </a:prstGeom>
          <a:noFill/>
          <a:ln>
            <a:noFill/>
          </a:ln>
          <a:effec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Applications</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Data</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Information</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Integration</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Devices and platforms</a:t>
            </a:r>
          </a:p>
        </p:txBody>
      </p:sp>
      <p:sp>
        <p:nvSpPr>
          <p:cNvPr id="1906712" name="Text Box 24"/>
          <p:cNvSpPr txBox="1">
            <a:spLocks noChangeArrowheads="1"/>
          </p:cNvSpPr>
          <p:nvPr/>
        </p:nvSpPr>
        <p:spPr bwMode="auto">
          <a:xfrm>
            <a:off x="5766286" y="4249748"/>
            <a:ext cx="1762125" cy="2308324"/>
          </a:xfrm>
          <a:prstGeom prst="rect">
            <a:avLst/>
          </a:prstGeom>
          <a:noFill/>
          <a:ln>
            <a:noFill/>
          </a:ln>
          <a:effec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Assessment and incentives</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Reward and punishment</a:t>
            </a: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endParaRP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Implicit and explicit</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Process KPIs vs.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Function KPIs</a:t>
            </a:r>
          </a:p>
        </p:txBody>
      </p:sp>
      <p:sp>
        <p:nvSpPr>
          <p:cNvPr id="1906713" name="Text Box 25"/>
          <p:cNvSpPr txBox="1">
            <a:spLocks noChangeArrowheads="1"/>
          </p:cNvSpPr>
          <p:nvPr/>
        </p:nvSpPr>
        <p:spPr bwMode="auto">
          <a:xfrm>
            <a:off x="8812653" y="4249738"/>
            <a:ext cx="1658935" cy="1815882"/>
          </a:xfrm>
          <a:prstGeom prst="rect">
            <a:avLst/>
          </a:prstGeom>
          <a:noFill/>
          <a:ln>
            <a:noFill/>
          </a:ln>
          <a:effec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Constraining or enforced by  the process</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External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(laws / regs) or internal (real / "anecdotal")</a:t>
            </a:r>
          </a:p>
        </p:txBody>
      </p:sp>
      <p:sp>
        <p:nvSpPr>
          <p:cNvPr id="1906714" name="Text Box 26"/>
          <p:cNvSpPr txBox="1">
            <a:spLocks noChangeArrowheads="1"/>
          </p:cNvSpPr>
          <p:nvPr/>
        </p:nvSpPr>
        <p:spPr bwMode="auto">
          <a:xfrm>
            <a:off x="10274740" y="4249738"/>
            <a:ext cx="1766590" cy="1815882"/>
          </a:xfrm>
          <a:prstGeom prst="rect">
            <a:avLst/>
          </a:prstGeom>
          <a:noFill/>
          <a:ln>
            <a:noFill/>
          </a:ln>
          <a:effectLst/>
        </p:spPr>
        <p:txBody>
          <a:bodyPr wrap="square">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Workplace layout</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The</a:t>
            </a:r>
            <a:r>
              <a:rPr kumimoji="0" lang="en-US" sz="1600" b="0" i="0" u="none" strike="noStrike" kern="1200" cap="none" spc="0" normalizeH="0" noProof="0" dirty="0">
                <a:ln>
                  <a:noFill/>
                </a:ln>
                <a:solidFill>
                  <a:srgbClr val="000000"/>
                </a:solidFill>
                <a:effectLst/>
                <a:uLnTx/>
                <a:uFillTx/>
                <a:latin typeface="Arial" charset="0"/>
                <a:ea typeface="ＭＳ Ｐゴシック" charset="0"/>
                <a:cs typeface="ＭＳ Ｐゴシック"/>
              </a:rPr>
              <a:t> 40% office</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lang="en-US" sz="1600" baseline="0" dirty="0">
                <a:solidFill>
                  <a:srgbClr val="000000"/>
                </a:solidFill>
                <a:cs typeface="ＭＳ Ｐゴシック"/>
              </a:rPr>
              <a:t>Remote hubs</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endParaRP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Equipment</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Fixtures and furnishings </a:t>
            </a:r>
          </a:p>
        </p:txBody>
      </p:sp>
      <p:sp>
        <p:nvSpPr>
          <p:cNvPr id="1906715" name="Text Box 27"/>
          <p:cNvSpPr txBox="1">
            <a:spLocks noChangeArrowheads="1"/>
          </p:cNvSpPr>
          <p:nvPr/>
        </p:nvSpPr>
        <p:spPr bwMode="auto">
          <a:xfrm>
            <a:off x="7306120" y="4257723"/>
            <a:ext cx="1509713" cy="2554545"/>
          </a:xfrm>
          <a:prstGeom prst="rect">
            <a:avLst/>
          </a:prstGeom>
          <a:noFill/>
          <a:ln>
            <a:noFill/>
          </a:ln>
          <a:effectLst/>
        </p:spPr>
        <p:txBody>
          <a:bodyPr>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lvl="0" eaLnBrk="0" fontAlgn="base" hangingPunct="0">
              <a:spcBef>
                <a:spcPct val="0"/>
              </a:spcBef>
              <a:spcAft>
                <a:spcPct val="0"/>
              </a:spcAft>
              <a:buClr>
                <a:srgbClr val="CC0000"/>
              </a:buClr>
              <a:buFontTx/>
              <a:buChar char="•"/>
              <a:defRPr/>
            </a:pPr>
            <a:r>
              <a:rPr lang="en-US" sz="1600" dirty="0">
                <a:solidFill>
                  <a:srgbClr val="000000"/>
                </a:solidFill>
                <a:cs typeface="ＭＳ Ｐゴシック"/>
              </a:rPr>
              <a:t>Recruitment &amp; selection</a:t>
            </a:r>
          </a:p>
          <a:p>
            <a:pPr lvl="0" eaLnBrk="0" fontAlgn="base" hangingPunct="0">
              <a:spcBef>
                <a:spcPct val="0"/>
              </a:spcBef>
              <a:spcAft>
                <a:spcPct val="0"/>
              </a:spcAft>
              <a:buClr>
                <a:srgbClr val="CC0000"/>
              </a:buClr>
              <a:buFontTx/>
              <a:buChar char="•"/>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Skills</a:t>
            </a:r>
          </a:p>
          <a:p>
            <a:pPr lvl="0" eaLnBrk="0" fontAlgn="base" hangingPunct="0">
              <a:spcBef>
                <a:spcPct val="0"/>
              </a:spcBef>
              <a:spcAft>
                <a:spcPct val="0"/>
              </a:spcAft>
              <a:buClr>
                <a:srgbClr val="CC0000"/>
              </a:buClr>
              <a:buFontTx/>
              <a:buChar char="•"/>
              <a:defRPr/>
            </a:pPr>
            <a:r>
              <a:rPr lang="en-US" sz="1600" dirty="0">
                <a:solidFill>
                  <a:srgbClr val="000000"/>
                </a:solidFill>
                <a:cs typeface="ＭＳ Ｐゴシック"/>
              </a:rPr>
              <a:t>Role design</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endParaRPr>
          </a:p>
          <a:p>
            <a:pPr eaLnBrk="0" fontAlgn="base" hangingPunct="0">
              <a:spcBef>
                <a:spcPct val="0"/>
              </a:spcBef>
              <a:spcAft>
                <a:spcPct val="0"/>
              </a:spcAft>
              <a:buClr>
                <a:srgbClr val="CC0000"/>
              </a:buClr>
              <a:buFontTx/>
              <a:buChar char="•"/>
              <a:defRPr/>
            </a:pPr>
            <a:r>
              <a:rPr lang="en-US" sz="1600" dirty="0">
                <a:solidFill>
                  <a:srgbClr val="000000"/>
                </a:solidFill>
                <a:cs typeface="ＭＳ Ｐゴシック"/>
              </a:rPr>
              <a:t>Organisation design</a:t>
            </a:r>
          </a:p>
          <a:p>
            <a:pPr marL="119063" marR="0" lvl="0" indent="-119063" algn="l" defTabSz="914400" rtl="0" eaLnBrk="0" fontAlgn="base" latinLnBrk="0" hangingPunct="0">
              <a:lnSpc>
                <a:spcPct val="100000"/>
              </a:lnSpc>
              <a:spcBef>
                <a:spcPct val="0"/>
              </a:spcBef>
              <a:spcAft>
                <a:spcPct val="0"/>
              </a:spcAft>
              <a:buClr>
                <a:srgbClr val="CC0000"/>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Assignment of roles in processes</a:t>
            </a:r>
          </a:p>
          <a:p>
            <a:pPr lvl="0" eaLnBrk="0" fontAlgn="base" hangingPunct="0">
              <a:spcBef>
                <a:spcPct val="0"/>
              </a:spcBef>
              <a:spcAft>
                <a:spcPct val="0"/>
              </a:spcAft>
              <a:buClr>
                <a:srgbClr val="CC0000"/>
              </a:buClr>
              <a:buFontTx/>
              <a:buChar char="•"/>
              <a:defRPr/>
            </a:pPr>
            <a:endParaRPr lang="en-US" sz="1600" dirty="0">
              <a:solidFill>
                <a:srgbClr val="000000"/>
              </a:solidFill>
              <a:cs typeface="ＭＳ Ｐゴシック"/>
            </a:endParaRPr>
          </a:p>
        </p:txBody>
      </p:sp>
      <p:sp>
        <p:nvSpPr>
          <p:cNvPr id="1906723" name="Rectangle 35"/>
          <p:cNvSpPr>
            <a:spLocks noChangeArrowheads="1"/>
          </p:cNvSpPr>
          <p:nvPr/>
        </p:nvSpPr>
        <p:spPr bwMode="auto">
          <a:xfrm>
            <a:off x="5847200" y="2925764"/>
            <a:ext cx="4432300" cy="1322387"/>
          </a:xfrm>
          <a:prstGeom prst="rect">
            <a:avLst/>
          </a:prstGeom>
          <a:noFill/>
          <a:ln w="28575">
            <a:solidFill>
              <a:srgbClr val="FF0000"/>
            </a:solidFill>
            <a:prstDash val="dash"/>
            <a:miter lim="800000"/>
            <a:headEnd/>
            <a:tailEnd/>
          </a:ln>
        </p:spPr>
        <p:txBody>
          <a:bodyPr wrap="none"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a:endParaRPr>
          </a:p>
        </p:txBody>
      </p:sp>
      <p:sp>
        <p:nvSpPr>
          <p:cNvPr id="1906726" name="Rectangle 38"/>
          <p:cNvSpPr>
            <a:spLocks noChangeArrowheads="1"/>
          </p:cNvSpPr>
          <p:nvPr/>
        </p:nvSpPr>
        <p:spPr bwMode="auto">
          <a:xfrm>
            <a:off x="3748525" y="2647950"/>
            <a:ext cx="718746" cy="318678"/>
          </a:xfrm>
          <a:prstGeom prst="rect">
            <a:avLst/>
          </a:prstGeom>
          <a:noFill/>
          <a:ln>
            <a:noFill/>
          </a:ln>
          <a:effectLst/>
        </p:spPr>
        <p:txBody>
          <a:bodyPr wrap="none" lIns="0" tIns="46038" rIns="0" bIns="46038">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enables</a:t>
            </a:r>
          </a:p>
        </p:txBody>
      </p:sp>
      <p:sp>
        <p:nvSpPr>
          <p:cNvPr id="1906727" name="Rectangle 39"/>
          <p:cNvSpPr>
            <a:spLocks noChangeArrowheads="1"/>
          </p:cNvSpPr>
          <p:nvPr/>
        </p:nvSpPr>
        <p:spPr bwMode="auto">
          <a:xfrm>
            <a:off x="5186800" y="2647950"/>
            <a:ext cx="718746" cy="318678"/>
          </a:xfrm>
          <a:prstGeom prst="rect">
            <a:avLst/>
          </a:prstGeom>
          <a:noFill/>
          <a:ln>
            <a:noFill/>
          </a:ln>
          <a:effectLst/>
        </p:spPr>
        <p:txBody>
          <a:bodyPr wrap="none" lIns="0" tIns="46038" rIns="0" bIns="46038">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enables</a:t>
            </a:r>
          </a:p>
        </p:txBody>
      </p:sp>
      <p:sp>
        <p:nvSpPr>
          <p:cNvPr id="1906728" name="Rectangle 40"/>
          <p:cNvSpPr>
            <a:spLocks noChangeArrowheads="1"/>
          </p:cNvSpPr>
          <p:nvPr/>
        </p:nvSpPr>
        <p:spPr bwMode="auto">
          <a:xfrm>
            <a:off x="6717148" y="2647950"/>
            <a:ext cx="718746" cy="318678"/>
          </a:xfrm>
          <a:prstGeom prst="rect">
            <a:avLst/>
          </a:prstGeom>
          <a:noFill/>
          <a:ln>
            <a:noFill/>
          </a:ln>
          <a:effectLst/>
        </p:spPr>
        <p:txBody>
          <a:bodyPr wrap="none" lIns="0" tIns="46038" rIns="0" bIns="46038">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enables</a:t>
            </a:r>
          </a:p>
        </p:txBody>
      </p:sp>
      <p:sp>
        <p:nvSpPr>
          <p:cNvPr id="1906729" name="Rectangle 41"/>
          <p:cNvSpPr>
            <a:spLocks noChangeArrowheads="1"/>
          </p:cNvSpPr>
          <p:nvPr/>
        </p:nvSpPr>
        <p:spPr bwMode="auto">
          <a:xfrm>
            <a:off x="8188763" y="2647950"/>
            <a:ext cx="718746" cy="318678"/>
          </a:xfrm>
          <a:prstGeom prst="rect">
            <a:avLst/>
          </a:prstGeom>
          <a:noFill/>
          <a:ln>
            <a:noFill/>
          </a:ln>
          <a:effectLst/>
        </p:spPr>
        <p:txBody>
          <a:bodyPr wrap="none" lIns="0" tIns="46038" rIns="0" bIns="46038">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enables</a:t>
            </a:r>
          </a:p>
        </p:txBody>
      </p:sp>
      <p:sp>
        <p:nvSpPr>
          <p:cNvPr id="1906730" name="Rectangle 42"/>
          <p:cNvSpPr>
            <a:spLocks noChangeArrowheads="1"/>
          </p:cNvSpPr>
          <p:nvPr/>
        </p:nvSpPr>
        <p:spPr bwMode="auto">
          <a:xfrm>
            <a:off x="9604813" y="2647950"/>
            <a:ext cx="718746" cy="318678"/>
          </a:xfrm>
          <a:prstGeom prst="rect">
            <a:avLst/>
          </a:prstGeom>
          <a:noFill/>
          <a:ln>
            <a:noFill/>
          </a:ln>
          <a:effectLst/>
        </p:spPr>
        <p:txBody>
          <a:bodyPr wrap="none" lIns="0" tIns="46038" rIns="0" bIns="46038">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a:rPr>
              <a:t>enables</a:t>
            </a:r>
          </a:p>
        </p:txBody>
      </p:sp>
      <p:sp>
        <p:nvSpPr>
          <p:cNvPr id="1906731" name="Rectangle 43"/>
          <p:cNvSpPr>
            <a:spLocks noChangeArrowheads="1"/>
          </p:cNvSpPr>
          <p:nvPr/>
        </p:nvSpPr>
        <p:spPr bwMode="auto">
          <a:xfrm>
            <a:off x="11070076" y="2647950"/>
            <a:ext cx="718746" cy="318678"/>
          </a:xfrm>
          <a:prstGeom prst="rect">
            <a:avLst/>
          </a:prstGeom>
          <a:noFill/>
          <a:ln>
            <a:noFill/>
          </a:ln>
          <a:effectLst/>
        </p:spPr>
        <p:txBody>
          <a:bodyPr wrap="none" lIns="0" tIns="46038" rIns="0" bIns="46038">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a:rPr>
              <a:t>enables</a:t>
            </a:r>
          </a:p>
        </p:txBody>
      </p:sp>
      <p:grpSp>
        <p:nvGrpSpPr>
          <p:cNvPr id="2" name="Group 1"/>
          <p:cNvGrpSpPr>
            <a:grpSpLocks/>
          </p:cNvGrpSpPr>
          <p:nvPr/>
        </p:nvGrpSpPr>
        <p:grpSpPr bwMode="auto">
          <a:xfrm>
            <a:off x="2919899" y="873222"/>
            <a:ext cx="2733675" cy="1139825"/>
            <a:chOff x="195264" y="873125"/>
            <a:chExt cx="2734279" cy="1139825"/>
          </a:xfrm>
        </p:grpSpPr>
        <p:sp>
          <p:nvSpPr>
            <p:cNvPr id="49" name="Rectangle 106"/>
            <p:cNvSpPr>
              <a:spLocks noChangeArrowheads="1"/>
            </p:cNvSpPr>
            <p:nvPr/>
          </p:nvSpPr>
          <p:spPr bwMode="auto">
            <a:xfrm>
              <a:off x="195264" y="873125"/>
              <a:ext cx="2734279" cy="619125"/>
            </a:xfrm>
            <a:prstGeom prst="rect">
              <a:avLst/>
            </a:prstGeom>
            <a:solidFill>
              <a:srgbClr val="008080"/>
            </a:solidFill>
            <a:ln w="12700">
              <a:solidFill>
                <a:srgbClr val="000000"/>
              </a:solidFill>
              <a:miter lim="800000"/>
              <a:headEnd type="none" w="sm" len="sm"/>
              <a:tailEnd type="none" w="sm" len="sm"/>
            </a:ln>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800" b="1" i="1" u="none" strike="noStrike" kern="1200" cap="none" spc="0" normalizeH="0" baseline="0" noProof="0" dirty="0">
                  <a:ln>
                    <a:noFill/>
                  </a:ln>
                  <a:solidFill>
                    <a:srgbClr val="FFFFFF"/>
                  </a:solidFill>
                  <a:effectLst/>
                  <a:uLnTx/>
                  <a:uFillTx/>
                  <a:latin typeface="Calibri" charset="0"/>
                  <a:ea typeface="ＭＳ Ｐゴシック" charset="0"/>
                  <a:cs typeface="ＭＳ Ｐゴシック"/>
                </a:rPr>
                <a:t>Business mission, strategy, goals, &amp; objectives</a:t>
              </a:r>
            </a:p>
          </p:txBody>
        </p:sp>
        <p:sp>
          <p:nvSpPr>
            <p:cNvPr id="51" name="Rectangle 108"/>
            <p:cNvSpPr>
              <a:spLocks noChangeArrowheads="1"/>
            </p:cNvSpPr>
            <p:nvPr/>
          </p:nvSpPr>
          <p:spPr bwMode="auto">
            <a:xfrm>
              <a:off x="1748022" y="1624013"/>
              <a:ext cx="1010090" cy="346891"/>
            </a:xfrm>
            <a:prstGeom prst="rect">
              <a:avLst/>
            </a:prstGeom>
            <a:noFill/>
            <a:ln>
              <a:noFill/>
            </a:ln>
          </p:spPr>
          <p:txBody>
            <a:bodyPr wrap="none" lIns="92075" tIns="46038" rIns="92075" bIns="46038">
              <a:spAutoFit/>
            </a:bodyPr>
            <a:lstStyle/>
            <a:p>
              <a:pPr marL="0" marR="0" lvl="0" indent="0" algn="ctr" defTabSz="914400" rtl="0" eaLnBrk="0" fontAlgn="base" latinLnBrk="0" hangingPunct="0">
                <a:lnSpc>
                  <a:spcPct val="90000"/>
                </a:lnSpc>
                <a:spcBef>
                  <a:spcPct val="32000"/>
                </a:spcBef>
                <a:spcAft>
                  <a:spcPct val="0"/>
                </a:spcAft>
                <a:buClr>
                  <a:srgbClr val="000000"/>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a:rPr>
                <a:t>supports</a:t>
              </a:r>
            </a:p>
          </p:txBody>
        </p:sp>
        <p:sp>
          <p:nvSpPr>
            <p:cNvPr id="52" name="Line 112"/>
            <p:cNvSpPr>
              <a:spLocks noChangeShapeType="1"/>
            </p:cNvSpPr>
            <p:nvPr/>
          </p:nvSpPr>
          <p:spPr bwMode="auto">
            <a:xfrm>
              <a:off x="1641796" y="1511300"/>
              <a:ext cx="0" cy="501650"/>
            </a:xfrm>
            <a:prstGeom prst="line">
              <a:avLst/>
            </a:prstGeom>
            <a:noFill/>
            <a:ln w="38100">
              <a:solidFill>
                <a:srgbClr val="CC0000"/>
              </a:solidFill>
              <a:round/>
              <a:headEnd type="triangle" w="med" len="lg"/>
              <a:tailEnd/>
            </a:ln>
          </p:spPr>
          <p:txBody>
            <a:bodyPr lIns="92075" tIns="46038" rIns="92075" bIns="46038" anchor="ctr"/>
            <a:lstStyle/>
            <a:p>
              <a:pPr marL="0" marR="0" lvl="0" indent="0" algn="ctr" defTabSz="914400" rtl="0" eaLnBrk="0" fontAlgn="auto" latinLnBrk="0" hangingPunct="0">
                <a:lnSpc>
                  <a:spcPct val="80000"/>
                </a:lnSpc>
                <a:spcBef>
                  <a:spcPct val="3200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ＭＳ Ｐゴシック" charset="0"/>
                <a:cs typeface="ＭＳ Ｐゴシック"/>
              </a:endParaRPr>
            </a:p>
          </p:txBody>
        </p:sp>
      </p:grpSp>
      <p:grpSp>
        <p:nvGrpSpPr>
          <p:cNvPr id="4" name="Group 3"/>
          <p:cNvGrpSpPr>
            <a:grpSpLocks/>
          </p:cNvGrpSpPr>
          <p:nvPr/>
        </p:nvGrpSpPr>
        <p:grpSpPr bwMode="auto">
          <a:xfrm>
            <a:off x="8785711" y="873222"/>
            <a:ext cx="2886075" cy="1139825"/>
            <a:chOff x="6061124" y="873125"/>
            <a:chExt cx="2886235" cy="1139825"/>
          </a:xfrm>
        </p:grpSpPr>
        <p:sp>
          <p:nvSpPr>
            <p:cNvPr id="308261" name="Rectangle 107"/>
            <p:cNvSpPr>
              <a:spLocks noChangeArrowheads="1"/>
            </p:cNvSpPr>
            <p:nvPr/>
          </p:nvSpPr>
          <p:spPr bwMode="auto">
            <a:xfrm>
              <a:off x="6061124" y="873125"/>
              <a:ext cx="2886235" cy="619125"/>
            </a:xfrm>
            <a:prstGeom prst="rect">
              <a:avLst/>
            </a:prstGeom>
            <a:solidFill>
              <a:srgbClr val="800080"/>
            </a:solidFill>
            <a:ln w="12700">
              <a:solidFill>
                <a:srgbClr val="000000"/>
              </a:solidFill>
              <a:miter lim="800000"/>
              <a:headEnd type="none" w="sm" len="sm"/>
              <a:tailEnd type="none" w="sm" len="sm"/>
            </a:ln>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800" b="1" i="1" u="none" strike="noStrike" kern="1200" cap="none" spc="0" normalizeH="0" baseline="0" noProof="0" dirty="0">
                  <a:ln>
                    <a:noFill/>
                  </a:ln>
                  <a:solidFill>
                    <a:srgbClr val="FFFFFF"/>
                  </a:solidFill>
                  <a:effectLst/>
                  <a:uLnTx/>
                  <a:uFillTx/>
                  <a:latin typeface="Calibri" pitchFamily="34" charset="0"/>
                  <a:ea typeface="ＭＳ Ｐゴシック"/>
                  <a:cs typeface="ＭＳ Ｐゴシック"/>
                </a:rPr>
                <a:t>Culture, core competencies,</a:t>
              </a:r>
              <a:br>
                <a:rPr kumimoji="0" lang="en-US" sz="1800" b="1" i="1" u="none" strike="noStrike" kern="1200" cap="none" spc="0" normalizeH="0" baseline="0" noProof="0" dirty="0">
                  <a:ln>
                    <a:noFill/>
                  </a:ln>
                  <a:solidFill>
                    <a:srgbClr val="FFFFFF"/>
                  </a:solidFill>
                  <a:effectLst/>
                  <a:uLnTx/>
                  <a:uFillTx/>
                  <a:latin typeface="Calibri" pitchFamily="34" charset="0"/>
                  <a:ea typeface="ＭＳ Ｐゴシック"/>
                  <a:cs typeface="ＭＳ Ｐゴシック"/>
                </a:rPr>
              </a:br>
              <a:r>
                <a:rPr kumimoji="0" lang="en-US" sz="1800" b="1" i="1" u="none" strike="noStrike" kern="1200" cap="none" spc="0" normalizeH="0" baseline="0" noProof="0" dirty="0">
                  <a:ln>
                    <a:noFill/>
                  </a:ln>
                  <a:solidFill>
                    <a:srgbClr val="FFFFFF"/>
                  </a:solidFill>
                  <a:effectLst/>
                  <a:uLnTx/>
                  <a:uFillTx/>
                  <a:latin typeface="Calibri" pitchFamily="34" charset="0"/>
                  <a:ea typeface="ＭＳ Ｐゴシック"/>
                  <a:cs typeface="ＭＳ Ｐゴシック"/>
                </a:rPr>
                <a:t>&amp; management style</a:t>
              </a:r>
            </a:p>
          </p:txBody>
        </p:sp>
        <p:sp>
          <p:nvSpPr>
            <p:cNvPr id="53" name="Rectangle 109"/>
            <p:cNvSpPr>
              <a:spLocks noChangeArrowheads="1"/>
            </p:cNvSpPr>
            <p:nvPr/>
          </p:nvSpPr>
          <p:spPr bwMode="auto">
            <a:xfrm>
              <a:off x="7632787" y="1666875"/>
              <a:ext cx="958048" cy="318678"/>
            </a:xfrm>
            <a:prstGeom prst="rect">
              <a:avLst/>
            </a:prstGeom>
            <a:noFill/>
            <a:ln>
              <a:noFill/>
            </a:ln>
          </p:spPr>
          <p:txBody>
            <a:bodyPr wrap="none" lIns="0" tIns="46038" rIns="0" bIns="46038">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a:rPr>
                <a:t>aligns with</a:t>
              </a:r>
            </a:p>
          </p:txBody>
        </p:sp>
        <p:sp>
          <p:nvSpPr>
            <p:cNvPr id="54" name="Line 114"/>
            <p:cNvSpPr>
              <a:spLocks noChangeShapeType="1"/>
            </p:cNvSpPr>
            <p:nvPr/>
          </p:nvSpPr>
          <p:spPr bwMode="auto">
            <a:xfrm>
              <a:off x="7482332" y="1511300"/>
              <a:ext cx="0" cy="501650"/>
            </a:xfrm>
            <a:prstGeom prst="line">
              <a:avLst/>
            </a:prstGeom>
            <a:noFill/>
            <a:ln w="38100">
              <a:solidFill>
                <a:srgbClr val="CC0000"/>
              </a:solidFill>
              <a:round/>
              <a:headEnd type="triangle" w="med" len="lg"/>
              <a:tailEnd/>
            </a:ln>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charset="0"/>
                <a:cs typeface="ＭＳ Ｐゴシック"/>
              </a:endParaRPr>
            </a:p>
          </p:txBody>
        </p:sp>
      </p:grpSp>
      <p:sp>
        <p:nvSpPr>
          <p:cNvPr id="40" name="Rectangle 38"/>
          <p:cNvSpPr>
            <a:spLocks noChangeArrowheads="1"/>
          </p:cNvSpPr>
          <p:nvPr/>
        </p:nvSpPr>
        <p:spPr bwMode="auto">
          <a:xfrm>
            <a:off x="5995024" y="3824223"/>
            <a:ext cx="4092575" cy="287338"/>
          </a:xfrm>
          <a:prstGeom prst="rect">
            <a:avLst/>
          </a:prstGeom>
          <a:solidFill>
            <a:srgbClr val="FFFF00"/>
          </a:solidFill>
        </p:spPr>
        <p:txBody>
          <a:bodyPr wrap="square" rtlCol="0">
            <a:noAutofit/>
          </a:bodyPr>
          <a:lstStyle/>
          <a:p>
            <a:pPr marL="0" marR="0" lvl="0" indent="0" algn="l" defTabSz="914400" rtl="0" eaLnBrk="0" fontAlgn="base" latinLnBrk="0" hangingPunct="0">
              <a:lnSpc>
                <a:spcPct val="80000"/>
              </a:lnSpc>
              <a:spcBef>
                <a:spcPct val="32000"/>
              </a:spcBef>
              <a:spcAft>
                <a:spcPct val="0"/>
              </a:spcAft>
              <a:buClr>
                <a:srgbClr val="000000"/>
              </a:buClr>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Unfortunately, these are often ignored!</a:t>
            </a:r>
          </a:p>
        </p:txBody>
      </p:sp>
      <p:sp>
        <p:nvSpPr>
          <p:cNvPr id="3" name="TextBox 2"/>
          <p:cNvSpPr txBox="1"/>
          <p:nvPr/>
        </p:nvSpPr>
        <p:spPr>
          <a:xfrm>
            <a:off x="3176991" y="6311890"/>
            <a:ext cx="2333053" cy="309403"/>
          </a:xfrm>
          <a:prstGeom prst="rect">
            <a:avLst/>
          </a:prstGeom>
          <a:solidFill>
            <a:srgbClr val="FFFF00"/>
          </a:solidFill>
        </p:spPr>
        <p:txBody>
          <a:bodyPr wrap="square"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usual suspects!</a:t>
            </a:r>
          </a:p>
        </p:txBody>
      </p:sp>
      <p:sp>
        <p:nvSpPr>
          <p:cNvPr id="42" name="Rectangle 4">
            <a:extLst>
              <a:ext uri="{FF2B5EF4-FFF2-40B4-BE49-F238E27FC236}">
                <a16:creationId xmlns:a16="http://schemas.microsoft.com/office/drawing/2014/main" id="{CC074360-0197-D64C-813D-9328CC61D5CC}"/>
              </a:ext>
            </a:extLst>
          </p:cNvPr>
          <p:cNvSpPr>
            <a:spLocks noChangeArrowheads="1"/>
          </p:cNvSpPr>
          <p:nvPr/>
        </p:nvSpPr>
        <p:spPr bwMode="auto">
          <a:xfrm>
            <a:off x="77432" y="761762"/>
            <a:ext cx="2812256" cy="3897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It</a:t>
            </a:r>
            <a:r>
              <a:rPr kumimoji="0" lang="en-CA" sz="1400" b="0" i="0" u="none" strike="noStrike" kern="1200" cap="none" spc="0" normalizeH="0" baseline="0" noProof="0" dirty="0">
                <a:ln>
                  <a:noFill/>
                </a:ln>
                <a:solidFill>
                  <a:srgbClr val="000000"/>
                </a:solidFill>
                <a:effectLst/>
                <a:uLnTx/>
                <a:uFillTx/>
                <a:latin typeface="Arial" charset="0"/>
                <a:ea typeface="ＭＳ Ｐゴシック" charset="0"/>
                <a:cs typeface="+mn-cs"/>
              </a:rPr>
              <a:t> i</a:t>
            </a:r>
            <a:r>
              <a:rPr kumimoji="0" lang="en-US" altLang="ja-JP" sz="1400" b="0" i="0" u="none" strike="noStrike" kern="1200" cap="none" spc="0" normalizeH="0" baseline="0" noProof="0" dirty="0">
                <a:ln>
                  <a:noFill/>
                </a:ln>
                <a:solidFill>
                  <a:srgbClr val="000000"/>
                </a:solidFill>
                <a:effectLst/>
                <a:uLnTx/>
                <a:uFillTx/>
                <a:latin typeface="Arial" charset="0"/>
                <a:ea typeface="ＭＳ Ｐゴシック" charset="0"/>
                <a:cs typeface="+mn-cs"/>
              </a:rPr>
              <a:t>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essential to have clarity on what a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business process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really is</a:t>
            </a:r>
          </a:p>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Performance measures may be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functionally aligned</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 work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against</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business processes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Enterprise system implementations </a:t>
            </a:r>
            <a:r>
              <a:rPr lang="en-US" sz="1400" i="1" dirty="0">
                <a:solidFill>
                  <a:srgbClr val="000000"/>
                </a:solidFill>
                <a:latin typeface="Arial" charset="0"/>
                <a:ea typeface="ＭＳ Ｐゴシック" charset="0"/>
              </a:rPr>
              <a:t>must</a:t>
            </a:r>
            <a:r>
              <a:rPr lang="en-US" sz="1400" dirty="0">
                <a:solidFill>
                  <a:srgbClr val="000000"/>
                </a:solidFill>
                <a:latin typeface="Arial" charset="0"/>
                <a:ea typeface="ＭＳ Ｐゴシック" charset="0"/>
              </a:rPr>
              <a:t> include a business process perspective</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Success with business processes requires a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holistic view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in which six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enablers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are considered</a:t>
            </a:r>
          </a:p>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A business process can</a:t>
            </a:r>
            <a:r>
              <a:rPr kumimoji="0" lang="uk-UA" altLang="ja-JP" sz="1400" b="0"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tr-TR" altLang="ja-JP" sz="1400" b="0" i="0" u="none" strike="noStrike" kern="1200" cap="none" spc="0" normalizeH="0" baseline="0" noProof="0" dirty="0">
                <a:ln>
                  <a:noFill/>
                </a:ln>
                <a:solidFill>
                  <a:srgbClr val="000000"/>
                </a:solidFill>
                <a:effectLst/>
                <a:uLnTx/>
                <a:uFillTx/>
                <a:latin typeface="Arial" charset="0"/>
                <a:ea typeface="ＭＳ Ｐゴシック" charset="0"/>
                <a:cs typeface="+mn-cs"/>
              </a:rPr>
              <a:t>t</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be great at everything – a single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differentiator</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must be chosen</a:t>
            </a:r>
          </a:p>
        </p:txBody>
      </p:sp>
      <p:sp>
        <p:nvSpPr>
          <p:cNvPr id="43" name="Rounded Rectangle 42">
            <a:extLst>
              <a:ext uri="{FF2B5EF4-FFF2-40B4-BE49-F238E27FC236}">
                <a16:creationId xmlns:a16="http://schemas.microsoft.com/office/drawing/2014/main" id="{0FEA1940-3701-F54A-83EF-6DD981B60ADD}"/>
              </a:ext>
            </a:extLst>
          </p:cNvPr>
          <p:cNvSpPr>
            <a:spLocks/>
          </p:cNvSpPr>
          <p:nvPr/>
        </p:nvSpPr>
        <p:spPr bwMode="auto">
          <a:xfrm>
            <a:off x="80502" y="3066362"/>
            <a:ext cx="2639509" cy="876334"/>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marR="0" lvl="0" indent="-742950" algn="ctr" defTabSz="873125" rtl="0" eaLnBrk="0" fontAlgn="base" latinLnBrk="0" hangingPunct="0">
              <a:lnSpc>
                <a:spcPct val="80000"/>
              </a:lnSpc>
              <a:spcBef>
                <a:spcPct val="32000"/>
              </a:spcBef>
              <a:spcAft>
                <a:spcPct val="0"/>
              </a:spcAft>
              <a:buClr>
                <a:srgbClr val="000000"/>
              </a:buClr>
              <a:buSzTx/>
              <a:buFontTx/>
              <a:buChar char="•"/>
              <a:tabLst/>
              <a:defRPr/>
            </a:pPr>
            <a:endParaRPr kumimoji="0" lang="en-US" sz="1600" b="0" i="0" u="none" strike="noStrike" kern="1200" cap="none" spc="0" normalizeH="0" baseline="0" noProof="0">
              <a:ln>
                <a:solidFill>
                  <a:srgbClr val="000000"/>
                </a:solidFill>
              </a:ln>
              <a:noFill/>
              <a:effectLst/>
              <a:uLnTx/>
              <a:uFillTx/>
              <a:latin typeface="Arial" pitchFamily="34" charset="0"/>
              <a:ea typeface="ＭＳ Ｐゴシック" charset="0"/>
              <a:cs typeface="+mn-cs"/>
            </a:endParaRPr>
          </a:p>
        </p:txBody>
      </p:sp>
      <p:pic>
        <p:nvPicPr>
          <p:cNvPr id="46" name="Picture 4">
            <a:extLst>
              <a:ext uri="{FF2B5EF4-FFF2-40B4-BE49-F238E27FC236}">
                <a16:creationId xmlns:a16="http://schemas.microsoft.com/office/drawing/2014/main" id="{5756BA0D-4DF2-CD46-BE8C-2A6BB8FF44B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47086" y="5560250"/>
            <a:ext cx="1189492" cy="123130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Thruster control lever - LF90 - Lilaas - digital / single-lever / for ships">
            <a:extLst>
              <a:ext uri="{FF2B5EF4-FFF2-40B4-BE49-F238E27FC236}">
                <a16:creationId xmlns:a16="http://schemas.microsoft.com/office/drawing/2014/main" id="{086AC9AD-461F-4744-9AE2-6D15D5B35C8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513445" y="4928571"/>
            <a:ext cx="1315917" cy="18836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4">
            <a:extLst>
              <a:ext uri="{FF2B5EF4-FFF2-40B4-BE49-F238E27FC236}">
                <a16:creationId xmlns:a16="http://schemas.microsoft.com/office/drawing/2014/main" id="{067C779B-F244-3AAF-99C5-C12E5D8F749C}"/>
              </a:ext>
            </a:extLst>
          </p:cNvPr>
          <p:cNvSpPr>
            <a:spLocks noChangeArrowheads="1"/>
          </p:cNvSpPr>
          <p:nvPr/>
        </p:nvSpPr>
        <p:spPr bwMode="auto">
          <a:xfrm>
            <a:off x="79428" y="4796291"/>
            <a:ext cx="1949166" cy="626754"/>
          </a:xfrm>
          <a:prstGeom prst="rect">
            <a:avLst/>
          </a:prstGeom>
          <a:solidFill>
            <a:srgbClr val="FFFF00"/>
          </a:solidFill>
        </p:spPr>
        <p:txBody>
          <a:bodyPr wrap="square" rtlCol="0">
            <a:noAutofit/>
          </a:bodyPr>
          <a:lstStyle/>
          <a:p>
            <a:pPr marL="0" marR="0" lvl="0" indent="0" algn="l"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Enabler – A factor that is adjusted to impact process performance.</a:t>
            </a:r>
          </a:p>
        </p:txBody>
      </p:sp>
    </p:spTree>
    <p:extLst>
      <p:ext uri="{BB962C8B-B14F-4D97-AF65-F5344CB8AC3E}">
        <p14:creationId xmlns:p14="http://schemas.microsoft.com/office/powerpoint/2010/main" val="221708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9" presetClass="exit" presetSubtype="0" fill="hold" grpId="1" nodeType="withEffect">
                                  <p:stCondLst>
                                    <p:cond delay="0"/>
                                  </p:stCondLst>
                                  <p:childTnLst>
                                    <p:animEffect transition="out" filter="dissolve">
                                      <p:cBhvr>
                                        <p:cTn id="14" dur="500"/>
                                        <p:tgtEl>
                                          <p:spTgt spid="43"/>
                                        </p:tgtEl>
                                      </p:cBhvr>
                                    </p:animEffect>
                                    <p:set>
                                      <p:cBhvr>
                                        <p:cTn id="15" dur="1" fill="hold">
                                          <p:stCondLst>
                                            <p:cond delay="499"/>
                                          </p:stCondLst>
                                        </p:cTn>
                                        <p:tgtEl>
                                          <p:spTgt spid="43"/>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27651"/>
                                        </p:tgtEl>
                                        <p:attrNameLst>
                                          <p:attrName>style.visibility</p:attrName>
                                        </p:attrNameLst>
                                      </p:cBhvr>
                                      <p:to>
                                        <p:strVal val="visible"/>
                                      </p:to>
                                    </p:set>
                                    <p:animEffect transition="in" filter="dissolve">
                                      <p:cBhvr>
                                        <p:cTn id="19" dur="500"/>
                                        <p:tgtEl>
                                          <p:spTgt spid="27651"/>
                                        </p:tgtEl>
                                      </p:cBhvr>
                                    </p:animEffect>
                                  </p:childTnLst>
                                </p:cTn>
                              </p:par>
                              <p:par>
                                <p:cTn id="20" presetID="9"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par>
                                <p:cTn id="23" presetID="9"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par>
                                <p:cTn id="31" presetID="9"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dissolve">
                                      <p:cBhvr>
                                        <p:cTn id="33" dur="500"/>
                                        <p:tgtEl>
                                          <p:spTgt spid="46"/>
                                        </p:tgtEl>
                                      </p:cBhvr>
                                    </p:animEffect>
                                  </p:childTnLst>
                                </p:cTn>
                              </p:par>
                              <p:par>
                                <p:cTn id="34" presetID="9"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dissolv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906692"/>
                                        </p:tgtEl>
                                        <p:attrNameLst>
                                          <p:attrName>style.visibility</p:attrName>
                                        </p:attrNameLst>
                                      </p:cBhvr>
                                      <p:to>
                                        <p:strVal val="visible"/>
                                      </p:to>
                                    </p:set>
                                    <p:animEffect transition="in" filter="dissolve">
                                      <p:cBhvr>
                                        <p:cTn id="41" dur="500"/>
                                        <p:tgtEl>
                                          <p:spTgt spid="190669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906726"/>
                                        </p:tgtEl>
                                        <p:attrNameLst>
                                          <p:attrName>style.visibility</p:attrName>
                                        </p:attrNameLst>
                                      </p:cBhvr>
                                      <p:to>
                                        <p:strVal val="visible"/>
                                      </p:to>
                                    </p:set>
                                    <p:animEffect transition="in" filter="dissolve">
                                      <p:cBhvr>
                                        <p:cTn id="44" dur="500"/>
                                        <p:tgtEl>
                                          <p:spTgt spid="1906726"/>
                                        </p:tgtEl>
                                      </p:cBhvr>
                                    </p:animEffect>
                                  </p:childTnLst>
                                </p:cTn>
                              </p:par>
                              <p:par>
                                <p:cTn id="45" presetID="9" presetClass="entr" presetSubtype="0" fill="hold" nodeType="withEffect">
                                  <p:stCondLst>
                                    <p:cond delay="0"/>
                                  </p:stCondLst>
                                  <p:childTnLst>
                                    <p:set>
                                      <p:cBhvr>
                                        <p:cTn id="46" dur="1" fill="hold">
                                          <p:stCondLst>
                                            <p:cond delay="0"/>
                                          </p:stCondLst>
                                        </p:cTn>
                                        <p:tgtEl>
                                          <p:spTgt spid="1906693"/>
                                        </p:tgtEl>
                                        <p:attrNameLst>
                                          <p:attrName>style.visibility</p:attrName>
                                        </p:attrNameLst>
                                      </p:cBhvr>
                                      <p:to>
                                        <p:strVal val="visible"/>
                                      </p:to>
                                    </p:set>
                                    <p:animEffect transition="in" filter="dissolve">
                                      <p:cBhvr>
                                        <p:cTn id="47" dur="500"/>
                                        <p:tgtEl>
                                          <p:spTgt spid="1906693"/>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906727"/>
                                        </p:tgtEl>
                                        <p:attrNameLst>
                                          <p:attrName>style.visibility</p:attrName>
                                        </p:attrNameLst>
                                      </p:cBhvr>
                                      <p:to>
                                        <p:strVal val="visible"/>
                                      </p:to>
                                    </p:set>
                                    <p:animEffect transition="in" filter="dissolve">
                                      <p:cBhvr>
                                        <p:cTn id="50" dur="500"/>
                                        <p:tgtEl>
                                          <p:spTgt spid="190672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906704"/>
                                        </p:tgtEl>
                                        <p:attrNameLst>
                                          <p:attrName>style.visibility</p:attrName>
                                        </p:attrNameLst>
                                      </p:cBhvr>
                                      <p:to>
                                        <p:strVal val="visible"/>
                                      </p:to>
                                    </p:set>
                                    <p:animEffect transition="in" filter="dissolve">
                                      <p:cBhvr>
                                        <p:cTn id="53" dur="500"/>
                                        <p:tgtEl>
                                          <p:spTgt spid="190670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906705"/>
                                        </p:tgtEl>
                                        <p:attrNameLst>
                                          <p:attrName>style.visibility</p:attrName>
                                        </p:attrNameLst>
                                      </p:cBhvr>
                                      <p:to>
                                        <p:strVal val="visible"/>
                                      </p:to>
                                    </p:set>
                                    <p:animEffect transition="in" filter="dissolve">
                                      <p:cBhvr>
                                        <p:cTn id="56" dur="500"/>
                                        <p:tgtEl>
                                          <p:spTgt spid="19067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906710"/>
                                        </p:tgtEl>
                                        <p:attrNameLst>
                                          <p:attrName>style.visibility</p:attrName>
                                        </p:attrNameLst>
                                      </p:cBhvr>
                                      <p:to>
                                        <p:strVal val="visible"/>
                                      </p:to>
                                    </p:set>
                                    <p:animEffect transition="in" filter="dissolve">
                                      <p:cBhvr>
                                        <p:cTn id="59" dur="500"/>
                                        <p:tgtEl>
                                          <p:spTgt spid="1906710"/>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906711"/>
                                        </p:tgtEl>
                                        <p:attrNameLst>
                                          <p:attrName>style.visibility</p:attrName>
                                        </p:attrNameLst>
                                      </p:cBhvr>
                                      <p:to>
                                        <p:strVal val="visible"/>
                                      </p:to>
                                    </p:set>
                                    <p:animEffect transition="in" filter="dissolve">
                                      <p:cBhvr>
                                        <p:cTn id="62" dur="500"/>
                                        <p:tgtEl>
                                          <p:spTgt spid="190671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dissolve">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906723"/>
                                        </p:tgtEl>
                                        <p:attrNameLst>
                                          <p:attrName>style.visibility</p:attrName>
                                        </p:attrNameLst>
                                      </p:cBhvr>
                                      <p:to>
                                        <p:strVal val="visible"/>
                                      </p:to>
                                    </p:set>
                                    <p:animEffect transition="in" filter="dissolve">
                                      <p:cBhvr>
                                        <p:cTn id="70" dur="500"/>
                                        <p:tgtEl>
                                          <p:spTgt spid="190672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906694"/>
                                        </p:tgtEl>
                                        <p:attrNameLst>
                                          <p:attrName>style.visibility</p:attrName>
                                        </p:attrNameLst>
                                      </p:cBhvr>
                                      <p:to>
                                        <p:strVal val="visible"/>
                                      </p:to>
                                    </p:set>
                                    <p:animEffect transition="in" filter="dissolve">
                                      <p:cBhvr>
                                        <p:cTn id="75" dur="500"/>
                                        <p:tgtEl>
                                          <p:spTgt spid="1906694"/>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1906728"/>
                                        </p:tgtEl>
                                        <p:attrNameLst>
                                          <p:attrName>style.visibility</p:attrName>
                                        </p:attrNameLst>
                                      </p:cBhvr>
                                      <p:to>
                                        <p:strVal val="visible"/>
                                      </p:to>
                                    </p:set>
                                    <p:animEffect transition="in" filter="dissolve">
                                      <p:cBhvr>
                                        <p:cTn id="78" dur="500"/>
                                        <p:tgtEl>
                                          <p:spTgt spid="1906728"/>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1906706"/>
                                        </p:tgtEl>
                                        <p:attrNameLst>
                                          <p:attrName>style.visibility</p:attrName>
                                        </p:attrNameLst>
                                      </p:cBhvr>
                                      <p:to>
                                        <p:strVal val="visible"/>
                                      </p:to>
                                    </p:set>
                                    <p:animEffect transition="in" filter="dissolve">
                                      <p:cBhvr>
                                        <p:cTn id="81" dur="500"/>
                                        <p:tgtEl>
                                          <p:spTgt spid="1906706"/>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906712"/>
                                        </p:tgtEl>
                                        <p:attrNameLst>
                                          <p:attrName>style.visibility</p:attrName>
                                        </p:attrNameLst>
                                      </p:cBhvr>
                                      <p:to>
                                        <p:strVal val="visible"/>
                                      </p:to>
                                    </p:set>
                                    <p:animEffect transition="in" filter="dissolve">
                                      <p:cBhvr>
                                        <p:cTn id="84" dur="500"/>
                                        <p:tgtEl>
                                          <p:spTgt spid="1906712"/>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1906695"/>
                                        </p:tgtEl>
                                        <p:attrNameLst>
                                          <p:attrName>style.visibility</p:attrName>
                                        </p:attrNameLst>
                                      </p:cBhvr>
                                      <p:to>
                                        <p:strVal val="visible"/>
                                      </p:to>
                                    </p:set>
                                    <p:animEffect transition="in" filter="dissolve">
                                      <p:cBhvr>
                                        <p:cTn id="89" dur="500"/>
                                        <p:tgtEl>
                                          <p:spTgt spid="1906695"/>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1906729"/>
                                        </p:tgtEl>
                                        <p:attrNameLst>
                                          <p:attrName>style.visibility</p:attrName>
                                        </p:attrNameLst>
                                      </p:cBhvr>
                                      <p:to>
                                        <p:strVal val="visible"/>
                                      </p:to>
                                    </p:set>
                                    <p:animEffect transition="in" filter="dissolve">
                                      <p:cBhvr>
                                        <p:cTn id="92" dur="500"/>
                                        <p:tgtEl>
                                          <p:spTgt spid="1906729"/>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1906707"/>
                                        </p:tgtEl>
                                        <p:attrNameLst>
                                          <p:attrName>style.visibility</p:attrName>
                                        </p:attrNameLst>
                                      </p:cBhvr>
                                      <p:to>
                                        <p:strVal val="visible"/>
                                      </p:to>
                                    </p:set>
                                    <p:animEffect transition="in" filter="dissolve">
                                      <p:cBhvr>
                                        <p:cTn id="95" dur="500"/>
                                        <p:tgtEl>
                                          <p:spTgt spid="190670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906715"/>
                                        </p:tgtEl>
                                        <p:attrNameLst>
                                          <p:attrName>style.visibility</p:attrName>
                                        </p:attrNameLst>
                                      </p:cBhvr>
                                      <p:to>
                                        <p:strVal val="visible"/>
                                      </p:to>
                                    </p:set>
                                    <p:animEffect transition="in" filter="dissolve">
                                      <p:cBhvr>
                                        <p:cTn id="98" dur="500"/>
                                        <p:tgtEl>
                                          <p:spTgt spid="1906715"/>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nodeType="clickEffect">
                                  <p:stCondLst>
                                    <p:cond delay="0"/>
                                  </p:stCondLst>
                                  <p:childTnLst>
                                    <p:set>
                                      <p:cBhvr>
                                        <p:cTn id="102" dur="1" fill="hold">
                                          <p:stCondLst>
                                            <p:cond delay="0"/>
                                          </p:stCondLst>
                                        </p:cTn>
                                        <p:tgtEl>
                                          <p:spTgt spid="1906696"/>
                                        </p:tgtEl>
                                        <p:attrNameLst>
                                          <p:attrName>style.visibility</p:attrName>
                                        </p:attrNameLst>
                                      </p:cBhvr>
                                      <p:to>
                                        <p:strVal val="visible"/>
                                      </p:to>
                                    </p:set>
                                    <p:animEffect transition="in" filter="dissolve">
                                      <p:cBhvr>
                                        <p:cTn id="103" dur="500"/>
                                        <p:tgtEl>
                                          <p:spTgt spid="1906696"/>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1906730"/>
                                        </p:tgtEl>
                                        <p:attrNameLst>
                                          <p:attrName>style.visibility</p:attrName>
                                        </p:attrNameLst>
                                      </p:cBhvr>
                                      <p:to>
                                        <p:strVal val="visible"/>
                                      </p:to>
                                    </p:set>
                                    <p:animEffect transition="in" filter="dissolve">
                                      <p:cBhvr>
                                        <p:cTn id="106" dur="500"/>
                                        <p:tgtEl>
                                          <p:spTgt spid="1906730"/>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1906708"/>
                                        </p:tgtEl>
                                        <p:attrNameLst>
                                          <p:attrName>style.visibility</p:attrName>
                                        </p:attrNameLst>
                                      </p:cBhvr>
                                      <p:to>
                                        <p:strVal val="visible"/>
                                      </p:to>
                                    </p:set>
                                    <p:animEffect transition="in" filter="dissolve">
                                      <p:cBhvr>
                                        <p:cTn id="109" dur="500"/>
                                        <p:tgtEl>
                                          <p:spTgt spid="1906708"/>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1906713"/>
                                        </p:tgtEl>
                                        <p:attrNameLst>
                                          <p:attrName>style.visibility</p:attrName>
                                        </p:attrNameLst>
                                      </p:cBhvr>
                                      <p:to>
                                        <p:strVal val="visible"/>
                                      </p:to>
                                    </p:set>
                                    <p:animEffect transition="in" filter="dissolve">
                                      <p:cBhvr>
                                        <p:cTn id="112" dur="500"/>
                                        <p:tgtEl>
                                          <p:spTgt spid="1906713"/>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1906697"/>
                                        </p:tgtEl>
                                        <p:attrNameLst>
                                          <p:attrName>style.visibility</p:attrName>
                                        </p:attrNameLst>
                                      </p:cBhvr>
                                      <p:to>
                                        <p:strVal val="visible"/>
                                      </p:to>
                                    </p:set>
                                    <p:animEffect transition="in" filter="dissolve">
                                      <p:cBhvr>
                                        <p:cTn id="117" dur="500"/>
                                        <p:tgtEl>
                                          <p:spTgt spid="1906697"/>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1906731"/>
                                        </p:tgtEl>
                                        <p:attrNameLst>
                                          <p:attrName>style.visibility</p:attrName>
                                        </p:attrNameLst>
                                      </p:cBhvr>
                                      <p:to>
                                        <p:strVal val="visible"/>
                                      </p:to>
                                    </p:set>
                                    <p:animEffect transition="in" filter="dissolve">
                                      <p:cBhvr>
                                        <p:cTn id="120" dur="500"/>
                                        <p:tgtEl>
                                          <p:spTgt spid="1906731"/>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1906709"/>
                                        </p:tgtEl>
                                        <p:attrNameLst>
                                          <p:attrName>style.visibility</p:attrName>
                                        </p:attrNameLst>
                                      </p:cBhvr>
                                      <p:to>
                                        <p:strVal val="visible"/>
                                      </p:to>
                                    </p:set>
                                    <p:animEffect transition="in" filter="dissolve">
                                      <p:cBhvr>
                                        <p:cTn id="123" dur="500"/>
                                        <p:tgtEl>
                                          <p:spTgt spid="1906709"/>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1906714"/>
                                        </p:tgtEl>
                                        <p:attrNameLst>
                                          <p:attrName>style.visibility</p:attrName>
                                        </p:attrNameLst>
                                      </p:cBhvr>
                                      <p:to>
                                        <p:strVal val="visible"/>
                                      </p:to>
                                    </p:set>
                                    <p:animEffect transition="in" filter="dissolve">
                                      <p:cBhvr>
                                        <p:cTn id="126" dur="500"/>
                                        <p:tgtEl>
                                          <p:spTgt spid="1906714"/>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dissolve">
                                      <p:cBhvr>
                                        <p:cTn id="1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1906704" grpId="0" animBg="1"/>
      <p:bldP spid="1906705" grpId="0" animBg="1"/>
      <p:bldP spid="1906706" grpId="0" animBg="1"/>
      <p:bldP spid="1906707" grpId="0" animBg="1"/>
      <p:bldP spid="1906708" grpId="0" animBg="1"/>
      <p:bldP spid="1906709" grpId="0" animBg="1"/>
      <p:bldP spid="1906710" grpId="0"/>
      <p:bldP spid="1906711" grpId="0"/>
      <p:bldP spid="1906712" grpId="0"/>
      <p:bldP spid="1906713" grpId="0"/>
      <p:bldP spid="1906714" grpId="0"/>
      <p:bldP spid="1906715" grpId="0"/>
      <p:bldP spid="1906723" grpId="0" animBg="1"/>
      <p:bldP spid="1906726" grpId="0"/>
      <p:bldP spid="1906727" grpId="0"/>
      <p:bldP spid="1906728" grpId="0"/>
      <p:bldP spid="1906729" grpId="0"/>
      <p:bldP spid="1906730" grpId="0"/>
      <p:bldP spid="1906731" grpId="0"/>
      <p:bldP spid="40" grpId="0" animBg="1"/>
      <p:bldP spid="3" grpId="0" animBg="1"/>
      <p:bldP spid="42" grpId="0"/>
      <p:bldP spid="43" grpId="0" animBg="1"/>
      <p:bldP spid="43" grpId="1"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Text Box 2"/>
          <p:cNvSpPr txBox="1">
            <a:spLocks noChangeArrowheads="1"/>
          </p:cNvSpPr>
          <p:nvPr/>
        </p:nvSpPr>
        <p:spPr bwMode="auto">
          <a:xfrm>
            <a:off x="2305927" y="724554"/>
            <a:ext cx="74826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defTabSz="914400" eaLnBrk="0" fontAlgn="base" hangingPunct="0">
              <a:spcBef>
                <a:spcPct val="50000"/>
              </a:spcBef>
              <a:spcAft>
                <a:spcPct val="0"/>
              </a:spcAft>
              <a:defRPr/>
            </a:pPr>
            <a:r>
              <a:rPr lang="en-CA" sz="2400" dirty="0">
                <a:solidFill>
                  <a:srgbClr val="000000"/>
                </a:solidFill>
                <a:cs typeface="ＭＳ Ｐゴシック" charset="0"/>
              </a:rPr>
              <a:t>As-is modelling maps </a:t>
            </a:r>
            <a:r>
              <a:rPr lang="en-CA" sz="2400" i="1" dirty="0">
                <a:solidFill>
                  <a:srgbClr val="000000"/>
                </a:solidFill>
                <a:cs typeface="ＭＳ Ｐゴシック" charset="0"/>
              </a:rPr>
              <a:t>reality – who</a:t>
            </a:r>
            <a:r>
              <a:rPr lang="en-CA" sz="2400" dirty="0">
                <a:solidFill>
                  <a:srgbClr val="000000"/>
                </a:solidFill>
                <a:cs typeface="ＭＳ Ｐゴシック" charset="0"/>
              </a:rPr>
              <a:t>, does </a:t>
            </a:r>
            <a:r>
              <a:rPr lang="en-CA" sz="2400" i="1" dirty="0">
                <a:solidFill>
                  <a:srgbClr val="000000"/>
                </a:solidFill>
                <a:cs typeface="ＭＳ Ｐゴシック" charset="0"/>
              </a:rPr>
              <a:t>what</a:t>
            </a:r>
            <a:r>
              <a:rPr lang="en-CA" sz="2400" dirty="0">
                <a:solidFill>
                  <a:srgbClr val="000000"/>
                </a:solidFill>
                <a:cs typeface="ＭＳ Ｐゴシック" charset="0"/>
              </a:rPr>
              <a:t>, </a:t>
            </a:r>
            <a:r>
              <a:rPr lang="en-CA" sz="2400" i="1" dirty="0">
                <a:solidFill>
                  <a:srgbClr val="000000"/>
                </a:solidFill>
                <a:cs typeface="ＭＳ Ｐゴシック" charset="0"/>
              </a:rPr>
              <a:t>when</a:t>
            </a:r>
            <a:r>
              <a:rPr lang="en-CA" sz="2400" dirty="0">
                <a:solidFill>
                  <a:srgbClr val="000000"/>
                </a:solidFill>
                <a:cs typeface="ＭＳ Ｐゴシック" charset="0"/>
              </a:rPr>
              <a:t>.</a:t>
            </a:r>
            <a:endParaRPr lang="en-US" sz="2400" dirty="0">
              <a:solidFill>
                <a:srgbClr val="000000"/>
              </a:solidFill>
              <a:cs typeface="ＭＳ Ｐゴシック" charset="0"/>
            </a:endParaRPr>
          </a:p>
        </p:txBody>
      </p:sp>
      <p:sp>
        <p:nvSpPr>
          <p:cNvPr id="1872899" name="Text Box 3"/>
          <p:cNvSpPr txBox="1">
            <a:spLocks noChangeArrowheads="1"/>
          </p:cNvSpPr>
          <p:nvPr/>
        </p:nvSpPr>
        <p:spPr bwMode="auto">
          <a:xfrm>
            <a:off x="1138533" y="3628266"/>
            <a:ext cx="1005939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eaLnBrk="0" fontAlgn="base" hangingPunct="0">
              <a:spcBef>
                <a:spcPct val="50000"/>
              </a:spcBef>
              <a:spcAft>
                <a:spcPct val="0"/>
              </a:spcAft>
              <a:defRPr/>
            </a:pPr>
            <a:r>
              <a:rPr lang="en-US" sz="2400" dirty="0">
                <a:solidFill>
                  <a:srgbClr val="000000"/>
                </a:solidFill>
                <a:cs typeface="ＭＳ Ｐゴシック" charset="0"/>
              </a:rPr>
              <a:t>After as-is modelling, assess the process by </a:t>
            </a:r>
            <a:r>
              <a:rPr lang="en-US" sz="2400" i="1" dirty="0">
                <a:solidFill>
                  <a:srgbClr val="000000"/>
                </a:solidFill>
                <a:cs typeface="ＭＳ Ｐゴシック" charset="0"/>
              </a:rPr>
              <a:t>each</a:t>
            </a:r>
            <a:r>
              <a:rPr lang="en-US" sz="2400" dirty="0">
                <a:solidFill>
                  <a:srgbClr val="000000"/>
                </a:solidFill>
                <a:cs typeface="ＭＳ Ｐゴシック" charset="0"/>
              </a:rPr>
              <a:t> enabler, </a:t>
            </a:r>
            <a:r>
              <a:rPr lang="en-US" sz="2400" i="1" dirty="0">
                <a:solidFill>
                  <a:srgbClr val="000000"/>
                </a:solidFill>
                <a:cs typeface="ＭＳ Ｐゴシック" charset="0"/>
              </a:rPr>
              <a:t>one at a time. </a:t>
            </a:r>
            <a:r>
              <a:rPr lang="en-CA" sz="2400" dirty="0">
                <a:solidFill>
                  <a:srgbClr val="000000"/>
                </a:solidFill>
                <a:cs typeface="ＭＳ Ｐゴシック" charset="0"/>
              </a:rPr>
              <a:t>This provides a </a:t>
            </a:r>
            <a:r>
              <a:rPr lang="en-CA" sz="2400" i="1" dirty="0">
                <a:solidFill>
                  <a:srgbClr val="000000"/>
                </a:solidFill>
                <a:cs typeface="ＭＳ Ｐゴシック" charset="0"/>
              </a:rPr>
              <a:t>fact-based</a:t>
            </a:r>
            <a:r>
              <a:rPr lang="en-CA" sz="2400" dirty="0">
                <a:solidFill>
                  <a:srgbClr val="000000"/>
                </a:solidFill>
                <a:cs typeface="ＭＳ Ｐゴシック" charset="0"/>
              </a:rPr>
              <a:t> assessment of the </a:t>
            </a:r>
            <a:r>
              <a:rPr lang="en-CA" sz="2400" i="1" dirty="0">
                <a:solidFill>
                  <a:srgbClr val="000000"/>
                </a:solidFill>
                <a:cs typeface="ＭＳ Ｐゴシック" charset="0"/>
              </a:rPr>
              <a:t>as-is.</a:t>
            </a:r>
            <a:endParaRPr lang="en-US" sz="2400" dirty="0">
              <a:solidFill>
                <a:srgbClr val="000000"/>
              </a:solidFill>
              <a:cs typeface="ＭＳ Ｐゴシック" charset="0"/>
            </a:endParaRPr>
          </a:p>
        </p:txBody>
      </p:sp>
      <p:sp>
        <p:nvSpPr>
          <p:cNvPr id="73738" name="Rectangle 10"/>
          <p:cNvSpPr>
            <a:spLocks noGrp="1" noChangeArrowheads="1"/>
          </p:cNvSpPr>
          <p:nvPr>
            <p:ph type="title"/>
          </p:nvPr>
        </p:nvSpPr>
        <p:spPr/>
        <p:txBody>
          <a:bodyPr/>
          <a:lstStyle/>
          <a:p>
            <a:pPr eaLnBrk="1" hangingPunct="1"/>
            <a:r>
              <a:rPr lang="en-US" sz="3000" dirty="0">
                <a:latin typeface="Arial" charset="0"/>
              </a:rPr>
              <a:t>We model the as-is process to support assessment by enabler</a:t>
            </a:r>
          </a:p>
        </p:txBody>
      </p:sp>
      <p:grpSp>
        <p:nvGrpSpPr>
          <p:cNvPr id="1872907" name="Group 11"/>
          <p:cNvGrpSpPr>
            <a:grpSpLocks/>
          </p:cNvGrpSpPr>
          <p:nvPr/>
        </p:nvGrpSpPr>
        <p:grpSpPr bwMode="auto">
          <a:xfrm>
            <a:off x="1050550" y="1186219"/>
            <a:ext cx="10059398" cy="2282609"/>
            <a:chOff x="78" y="1626"/>
            <a:chExt cx="5610" cy="1068"/>
          </a:xfrm>
        </p:grpSpPr>
        <p:sp>
          <p:nvSpPr>
            <p:cNvPr id="73741" name="Rectangle 12"/>
            <p:cNvSpPr>
              <a:spLocks noChangeArrowheads="1"/>
            </p:cNvSpPr>
            <p:nvPr/>
          </p:nvSpPr>
          <p:spPr bwMode="auto">
            <a:xfrm>
              <a:off x="78" y="1626"/>
              <a:ext cx="5610" cy="106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cs typeface="ＭＳ Ｐゴシック" charset="0"/>
              </a:endParaRPr>
            </a:p>
          </p:txBody>
        </p:sp>
        <p:pic>
          <p:nvPicPr>
            <p:cNvPr id="73742"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 y="1668"/>
              <a:ext cx="5520" cy="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6" name="Rectangle 5"/>
          <p:cNvSpPr>
            <a:spLocks noChangeArrowheads="1"/>
          </p:cNvSpPr>
          <p:nvPr/>
        </p:nvSpPr>
        <p:spPr bwMode="auto">
          <a:xfrm>
            <a:off x="563835" y="4456158"/>
            <a:ext cx="1785099" cy="225207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Process Workflow</a:t>
            </a:r>
          </a:p>
          <a:p>
            <a:pPr defTabSz="914400"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Design:</a:t>
            </a:r>
          </a:p>
          <a:p>
            <a:pPr eaLnBrk="0" fontAlgn="base" hangingPunct="0">
              <a:spcBef>
                <a:spcPct val="0"/>
              </a:spcBef>
              <a:spcAft>
                <a:spcPct val="0"/>
              </a:spcAft>
              <a:defRPr/>
            </a:pPr>
            <a:r>
              <a:rPr lang="en-US" sz="1400" dirty="0">
                <a:solidFill>
                  <a:srgbClr val="FFFFFF"/>
                </a:solidFill>
                <a:latin typeface="Arial" charset="0"/>
                <a:ea typeface="ＭＳ Ｐゴシック" charset="0"/>
                <a:cs typeface="ＭＳ Ｐゴシック" charset="0"/>
              </a:rPr>
              <a:t>Is each step adding value, </a:t>
            </a:r>
            <a:r>
              <a:rPr lang="en-US" sz="1400" dirty="0">
                <a:solidFill>
                  <a:srgbClr val="FFFFFF"/>
                </a:solidFill>
                <a:cs typeface="ＭＳ Ｐゴシック" charset="0"/>
              </a:rPr>
              <a:t>placed at the right point in the process, </a:t>
            </a:r>
            <a:r>
              <a:rPr lang="en-US" sz="1400" dirty="0">
                <a:solidFill>
                  <a:srgbClr val="FFFFFF"/>
                </a:solidFill>
                <a:latin typeface="Arial" charset="0"/>
                <a:ea typeface="ＭＳ Ｐゴシック" charset="0"/>
                <a:cs typeface="ＭＳ Ｐゴシック" charset="0"/>
              </a:rPr>
              <a:t>sequential or parallel as appropriate, performed by the best role, etc.?</a:t>
            </a:r>
          </a:p>
        </p:txBody>
      </p:sp>
      <p:sp>
        <p:nvSpPr>
          <p:cNvPr id="17" name="Rectangle 6"/>
          <p:cNvSpPr>
            <a:spLocks noChangeArrowheads="1"/>
          </p:cNvSpPr>
          <p:nvPr/>
        </p:nvSpPr>
        <p:spPr bwMode="auto">
          <a:xfrm>
            <a:off x="2403394" y="4456158"/>
            <a:ext cx="1782956" cy="225207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Information Systems &amp; Technology:</a:t>
            </a:r>
          </a:p>
          <a:p>
            <a:pPr defTabSz="914400" eaLnBrk="0" fontAlgn="base" hangingPunct="0">
              <a:spcBef>
                <a:spcPct val="0"/>
              </a:spcBef>
              <a:spcAft>
                <a:spcPct val="0"/>
              </a:spcAft>
              <a:defRPr/>
            </a:pPr>
            <a:r>
              <a:rPr lang="en-US" sz="1400" dirty="0">
                <a:solidFill>
                  <a:srgbClr val="FFFFFF"/>
                </a:solidFill>
                <a:latin typeface="Arial" charset="0"/>
                <a:ea typeface="ＭＳ Ｐゴシック" charset="0"/>
                <a:cs typeface="ＭＳ Ｐゴシック" charset="0"/>
              </a:rPr>
              <a:t>Are the process, </a:t>
            </a:r>
            <a:br>
              <a:rPr lang="en-US" sz="1400" dirty="0">
                <a:solidFill>
                  <a:srgbClr val="FFFFFF"/>
                </a:solidFill>
                <a:latin typeface="Arial" charset="0"/>
                <a:ea typeface="ＭＳ Ｐゴシック" charset="0"/>
                <a:cs typeface="ＭＳ Ｐゴシック" charset="0"/>
              </a:rPr>
            </a:br>
            <a:r>
              <a:rPr lang="en-US" sz="1400" dirty="0">
                <a:solidFill>
                  <a:srgbClr val="FFFFFF"/>
                </a:solidFill>
                <a:latin typeface="Arial" charset="0"/>
                <a:ea typeface="ＭＳ Ｐゴシック" charset="0"/>
                <a:cs typeface="ＭＳ Ｐゴシック" charset="0"/>
              </a:rPr>
              <a:t>the steps, and the actors supported by the right systems and  technology?</a:t>
            </a:r>
          </a:p>
        </p:txBody>
      </p:sp>
      <p:sp>
        <p:nvSpPr>
          <p:cNvPr id="18" name="Rectangle 7"/>
          <p:cNvSpPr>
            <a:spLocks noChangeArrowheads="1"/>
          </p:cNvSpPr>
          <p:nvPr/>
        </p:nvSpPr>
        <p:spPr bwMode="auto">
          <a:xfrm>
            <a:off x="4240810" y="4449808"/>
            <a:ext cx="1872962" cy="225207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Motivation &amp; Measurement:</a:t>
            </a:r>
          </a:p>
          <a:p>
            <a:pPr defTabSz="914400" eaLnBrk="0" fontAlgn="base" hangingPunct="0">
              <a:spcBef>
                <a:spcPct val="0"/>
              </a:spcBef>
              <a:spcAft>
                <a:spcPct val="0"/>
              </a:spcAft>
              <a:defRPr/>
            </a:pPr>
            <a:r>
              <a:rPr lang="en-US" sz="1400" dirty="0">
                <a:solidFill>
                  <a:srgbClr val="FFFFFF"/>
                </a:solidFill>
                <a:latin typeface="Arial" charset="0"/>
                <a:ea typeface="ＭＳ Ｐゴシック" charset="0"/>
                <a:cs typeface="ＭＳ Ｐゴシック" charset="0"/>
              </a:rPr>
              <a:t>How is the performance of the steps, the actors, the participating functions, and the process measured, and what are the consequences?</a:t>
            </a:r>
          </a:p>
        </p:txBody>
      </p:sp>
      <p:sp>
        <p:nvSpPr>
          <p:cNvPr id="19" name="Rectangle 8"/>
          <p:cNvSpPr>
            <a:spLocks noChangeArrowheads="1"/>
          </p:cNvSpPr>
          <p:nvPr/>
        </p:nvSpPr>
        <p:spPr bwMode="auto">
          <a:xfrm>
            <a:off x="6168232" y="4449808"/>
            <a:ext cx="1782956" cy="225207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2000" rIns="72000"/>
          <a:lstStyle/>
          <a:p>
            <a:pPr defTabSz="914400"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Human Resources &amp; Organisation:</a:t>
            </a:r>
          </a:p>
          <a:p>
            <a:pPr defTabSz="914400" eaLnBrk="0" fontAlgn="base" hangingPunct="0">
              <a:spcBef>
                <a:spcPct val="0"/>
              </a:spcBef>
              <a:spcAft>
                <a:spcPct val="0"/>
              </a:spcAft>
              <a:defRPr/>
            </a:pPr>
            <a:r>
              <a:rPr lang="en-US" sz="1400" dirty="0">
                <a:solidFill>
                  <a:srgbClr val="FFFFFF"/>
                </a:solidFill>
                <a:latin typeface="Arial" charset="0"/>
                <a:ea typeface="ＭＳ Ｐゴシック" charset="0"/>
                <a:cs typeface="ＭＳ Ｐゴシック" charset="0"/>
              </a:rPr>
              <a:t>Are roles suitably broad, are organisations designed properly, and are roles &amp; skills deployed well into the process?</a:t>
            </a:r>
          </a:p>
        </p:txBody>
      </p:sp>
      <p:sp>
        <p:nvSpPr>
          <p:cNvPr id="20" name="Rectangle 9"/>
          <p:cNvSpPr>
            <a:spLocks noChangeArrowheads="1"/>
          </p:cNvSpPr>
          <p:nvPr/>
        </p:nvSpPr>
        <p:spPr bwMode="auto">
          <a:xfrm>
            <a:off x="8005648" y="4437108"/>
            <a:ext cx="1782956" cy="225207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Policies &amp; Rules:</a:t>
            </a:r>
          </a:p>
          <a:p>
            <a:pPr defTabSz="914400" eaLnBrk="0" fontAlgn="base" hangingPunct="0">
              <a:spcBef>
                <a:spcPct val="0"/>
              </a:spcBef>
              <a:spcAft>
                <a:spcPct val="0"/>
              </a:spcAft>
              <a:defRPr/>
            </a:pPr>
            <a:r>
              <a:rPr lang="en-US" sz="1400" dirty="0">
                <a:solidFill>
                  <a:srgbClr val="FFFFFF"/>
                </a:solidFill>
                <a:latin typeface="Arial" charset="0"/>
                <a:ea typeface="ＭＳ Ｐゴシック" charset="0"/>
                <a:cs typeface="ＭＳ Ｐゴシック" charset="0"/>
              </a:rPr>
              <a:t>What policies or rules , whether internal or external, constrain or are enforced by the process, and what is their impact?</a:t>
            </a:r>
          </a:p>
        </p:txBody>
      </p:sp>
      <p:sp>
        <p:nvSpPr>
          <p:cNvPr id="21" name="Rectangle 10"/>
          <p:cNvSpPr>
            <a:spLocks noChangeArrowheads="1"/>
          </p:cNvSpPr>
          <p:nvPr/>
        </p:nvSpPr>
        <p:spPr bwMode="auto">
          <a:xfrm>
            <a:off x="9843065" y="4437108"/>
            <a:ext cx="1785100" cy="2252070"/>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r>
              <a:rPr lang="en-US" sz="1400" b="1" i="1" dirty="0">
                <a:solidFill>
                  <a:srgbClr val="FFFFFF"/>
                </a:solidFill>
                <a:latin typeface="Arial" charset="0"/>
                <a:ea typeface="ＭＳ Ｐゴシック" charset="0"/>
                <a:cs typeface="ＭＳ Ｐゴシック" charset="0"/>
              </a:rPr>
              <a:t>Facilities</a:t>
            </a:r>
            <a:br>
              <a:rPr lang="en-US" sz="1400" b="1" i="1" dirty="0">
                <a:solidFill>
                  <a:srgbClr val="FFFFFF"/>
                </a:solidFill>
                <a:latin typeface="Arial" charset="0"/>
                <a:ea typeface="ＭＳ Ｐゴシック" charset="0"/>
                <a:cs typeface="ＭＳ Ｐゴシック" charset="0"/>
              </a:rPr>
            </a:br>
            <a:r>
              <a:rPr lang="en-US" sz="1400" b="1" i="1" dirty="0">
                <a:solidFill>
                  <a:srgbClr val="FFFFFF"/>
                </a:solidFill>
                <a:latin typeface="Arial" charset="0"/>
                <a:ea typeface="ＭＳ Ｐゴシック" charset="0"/>
                <a:cs typeface="ＭＳ Ｐゴシック" charset="0"/>
              </a:rPr>
              <a:t>(or other):</a:t>
            </a:r>
          </a:p>
          <a:p>
            <a:pPr defTabSz="914400" eaLnBrk="0" fontAlgn="base" hangingPunct="0">
              <a:spcBef>
                <a:spcPct val="0"/>
              </a:spcBef>
              <a:spcAft>
                <a:spcPct val="0"/>
              </a:spcAft>
              <a:defRPr/>
            </a:pPr>
            <a:r>
              <a:rPr lang="en-US" sz="1400" dirty="0">
                <a:solidFill>
                  <a:srgbClr val="FFFFFF"/>
                </a:solidFill>
                <a:latin typeface="Arial" charset="0"/>
                <a:ea typeface="ＭＳ Ｐゴシック" charset="0"/>
                <a:cs typeface="ＭＳ Ｐゴシック" charset="0"/>
              </a:rPr>
              <a:t>Are the layout &amp; furnishings optimal or do they impede the process? (Many clients instead use this enabler to consider data, info,  and knowledge.)</a:t>
            </a:r>
          </a:p>
        </p:txBody>
      </p:sp>
    </p:spTree>
    <p:extLst>
      <p:ext uri="{BB962C8B-B14F-4D97-AF65-F5344CB8AC3E}">
        <p14:creationId xmlns:p14="http://schemas.microsoft.com/office/powerpoint/2010/main" val="336949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72899">
                                            <p:txEl>
                                              <p:pRg st="0" end="0"/>
                                            </p:txEl>
                                          </p:spTgt>
                                        </p:tgtEl>
                                        <p:attrNameLst>
                                          <p:attrName>style.visibility</p:attrName>
                                        </p:attrNameLst>
                                      </p:cBhvr>
                                      <p:to>
                                        <p:strVal val="visible"/>
                                      </p:to>
                                    </p:set>
                                    <p:animEffect transition="in" filter="dissolve">
                                      <p:cBhvr>
                                        <p:cTn id="7" dur="500"/>
                                        <p:tgtEl>
                                          <p:spTgt spid="1872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1000"/>
                                        <p:tgtEl>
                                          <p:spTgt spid="17"/>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1000"/>
                                        <p:tgtEl>
                                          <p:spTgt spid="18"/>
                                        </p:tgtEl>
                                      </p:cBhvr>
                                    </p:animEffect>
                                  </p:childTnLst>
                                </p:cTn>
                              </p:par>
                            </p:childTnLst>
                          </p:cTn>
                        </p:par>
                        <p:par>
                          <p:cTn id="21" fill="hold">
                            <p:stCondLst>
                              <p:cond delay="2500"/>
                            </p:stCondLst>
                            <p:childTnLst>
                              <p:par>
                                <p:cTn id="22" presetID="9"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1000"/>
                                        <p:tgtEl>
                                          <p:spTgt spid="19"/>
                                        </p:tgtEl>
                                      </p:cBhvr>
                                    </p:animEffect>
                                  </p:childTnLst>
                                </p:cTn>
                              </p:par>
                            </p:childTnLst>
                          </p:cTn>
                        </p:par>
                        <p:par>
                          <p:cTn id="25" fill="hold">
                            <p:stCondLst>
                              <p:cond delay="3500"/>
                            </p:stCondLst>
                            <p:childTnLst>
                              <p:par>
                                <p:cTn id="26" presetID="9"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1000"/>
                                        <p:tgtEl>
                                          <p:spTgt spid="20"/>
                                        </p:tgtEl>
                                      </p:cBhvr>
                                    </p:animEffect>
                                  </p:childTnLst>
                                </p:cTn>
                              </p:par>
                            </p:childTnLst>
                          </p:cTn>
                        </p:par>
                        <p:par>
                          <p:cTn id="29" fill="hold">
                            <p:stCondLst>
                              <p:cond delay="4500"/>
                            </p:stCondLst>
                            <p:childTnLst>
                              <p:par>
                                <p:cTn id="30" presetID="9"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4DBD-A57F-6F6B-768A-E0B3241EA934}"/>
            </a:ext>
          </a:extLst>
        </p:cNvPr>
        <p:cNvGrpSpPr/>
        <p:nvPr/>
      </p:nvGrpSpPr>
      <p:grpSpPr>
        <a:xfrm>
          <a:off x="0" y="0"/>
          <a:ext cx="0" cy="0"/>
          <a:chOff x="0" y="0"/>
          <a:chExt cx="0" cy="0"/>
        </a:xfrm>
      </p:grpSpPr>
      <p:sp>
        <p:nvSpPr>
          <p:cNvPr id="131074" name="Text Box 3">
            <a:extLst>
              <a:ext uri="{FF2B5EF4-FFF2-40B4-BE49-F238E27FC236}">
                <a16:creationId xmlns:a16="http://schemas.microsoft.com/office/drawing/2014/main" id="{7000B591-22B6-94A2-FAB7-76875C0F636E}"/>
              </a:ext>
            </a:extLst>
          </p:cNvPr>
          <p:cNvSpPr txBox="1">
            <a:spLocks noChangeArrowheads="1"/>
          </p:cNvSpPr>
          <p:nvPr/>
        </p:nvSpPr>
        <p:spPr bwMode="auto">
          <a:xfrm>
            <a:off x="3314498" y="948646"/>
            <a:ext cx="8394570" cy="64697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lgn="l">
              <a:spcBef>
                <a:spcPct val="0"/>
              </a:spcBef>
              <a:defRPr sz="2400">
                <a:solidFill>
                  <a:schemeClr val="tx1"/>
                </a:solidFill>
                <a:latin typeface="Times New Roman" charset="0"/>
                <a:ea typeface="ＭＳ Ｐゴシック" charset="0"/>
              </a:defRPr>
            </a:lvl1pPr>
            <a:lvl2pPr marL="742950" indent="-285750" algn="l">
              <a:spcBef>
                <a:spcPct val="0"/>
              </a:spcBef>
              <a:defRPr sz="2400">
                <a:solidFill>
                  <a:schemeClr val="tx1"/>
                </a:solidFill>
                <a:latin typeface="Times New Roman" charset="0"/>
                <a:ea typeface="ＭＳ Ｐゴシック" charset="0"/>
              </a:defRPr>
            </a:lvl2pPr>
            <a:lvl3pPr marL="1143000" indent="-228600" algn="l">
              <a:spcBef>
                <a:spcPct val="0"/>
              </a:spcBef>
              <a:defRPr sz="2400">
                <a:solidFill>
                  <a:schemeClr val="tx1"/>
                </a:solidFill>
                <a:latin typeface="Times New Roman" charset="0"/>
                <a:ea typeface="ＭＳ Ｐゴシック" charset="0"/>
              </a:defRPr>
            </a:lvl3pPr>
            <a:lvl4pPr marL="1600200" indent="-228600" algn="l">
              <a:spcBef>
                <a:spcPct val="0"/>
              </a:spcBef>
              <a:defRPr sz="2400">
                <a:solidFill>
                  <a:schemeClr val="tx1"/>
                </a:solidFill>
                <a:latin typeface="Times New Roman" charset="0"/>
                <a:ea typeface="ＭＳ Ｐゴシック" charset="0"/>
              </a:defRPr>
            </a:lvl4pPr>
            <a:lvl5pPr marL="2057400" indent="-228600" algn="l">
              <a:spcBef>
                <a:spcPct val="0"/>
              </a:spcBef>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Great processes don</a:t>
            </a:r>
            <a:r>
              <a:rPr kumimoji="0" lang="uk-UA" altLang="ja-JP"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tr-TR" altLang="ja-JP"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try to be all things to all people – </a:t>
            </a: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they strive to be </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great</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one differentiator, and </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good</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the other two…</a:t>
            </a:r>
          </a:p>
        </p:txBody>
      </p:sp>
      <p:sp>
        <p:nvSpPr>
          <p:cNvPr id="131087" name="Rectangle 16">
            <a:extLst>
              <a:ext uri="{FF2B5EF4-FFF2-40B4-BE49-F238E27FC236}">
                <a16:creationId xmlns:a16="http://schemas.microsoft.com/office/drawing/2014/main" id="{1E9B3F2C-43A9-095B-70E1-E51D2953BB57}"/>
              </a:ext>
            </a:extLst>
          </p:cNvPr>
          <p:cNvSpPr>
            <a:spLocks noChangeArrowheads="1"/>
          </p:cNvSpPr>
          <p:nvPr/>
        </p:nvSpPr>
        <p:spPr bwMode="auto">
          <a:xfrm>
            <a:off x="5956156" y="5230083"/>
            <a:ext cx="2932554" cy="87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original reference:</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Discipline of Market Leaders</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Michael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Treacy</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and Fred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Wiersma</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Addison-Wesley 1995</a:t>
            </a:r>
          </a:p>
        </p:txBody>
      </p:sp>
      <p:sp>
        <p:nvSpPr>
          <p:cNvPr id="2017298" name="Rectangle 18">
            <a:extLst>
              <a:ext uri="{FF2B5EF4-FFF2-40B4-BE49-F238E27FC236}">
                <a16:creationId xmlns:a16="http://schemas.microsoft.com/office/drawing/2014/main" id="{F2733920-668C-1DA7-3692-A308D018BB16}"/>
              </a:ext>
            </a:extLst>
          </p:cNvPr>
          <p:cNvSpPr>
            <a:spLocks noGrp="1" noChangeArrowheads="1"/>
          </p:cNvSpPr>
          <p:nvPr>
            <p:ph type="title"/>
          </p:nvPr>
        </p:nvSpPr>
        <p:spPr/>
        <p:txBody>
          <a:bodyPr/>
          <a:lstStyle/>
          <a:p>
            <a:r>
              <a:rPr lang="en-US" dirty="0"/>
              <a:t>5. Process goals: know your </a:t>
            </a:r>
            <a:r>
              <a:rPr lang="ja-JP" altLang="en-US" dirty="0"/>
              <a:t>“</a:t>
            </a:r>
            <a:r>
              <a:rPr lang="en-US" dirty="0"/>
              <a:t>differentiator</a:t>
            </a:r>
            <a:r>
              <a:rPr lang="ja-JP" altLang="en-US" dirty="0"/>
              <a:t>”</a:t>
            </a:r>
            <a:endParaRPr lang="en-US" dirty="0"/>
          </a:p>
        </p:txBody>
      </p:sp>
      <p:sp>
        <p:nvSpPr>
          <p:cNvPr id="22" name="Rectangle 4">
            <a:extLst>
              <a:ext uri="{FF2B5EF4-FFF2-40B4-BE49-F238E27FC236}">
                <a16:creationId xmlns:a16="http://schemas.microsoft.com/office/drawing/2014/main" id="{DCB86D39-90AA-4FBE-B1BF-16E2FA27FDE6}"/>
              </a:ext>
            </a:extLst>
          </p:cNvPr>
          <p:cNvSpPr>
            <a:spLocks noChangeArrowheads="1"/>
          </p:cNvSpPr>
          <p:nvPr/>
        </p:nvSpPr>
        <p:spPr bwMode="auto">
          <a:xfrm>
            <a:off x="6555791" y="1860932"/>
            <a:ext cx="1663988" cy="728663"/>
          </a:xfrm>
          <a:prstGeom prst="rect">
            <a:avLst/>
          </a:prstGeom>
          <a:solidFill>
            <a:srgbClr val="993366"/>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Operational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Excellence</a:t>
            </a:r>
          </a:p>
        </p:txBody>
      </p:sp>
      <p:sp>
        <p:nvSpPr>
          <p:cNvPr id="24" name="Line 5">
            <a:extLst>
              <a:ext uri="{FF2B5EF4-FFF2-40B4-BE49-F238E27FC236}">
                <a16:creationId xmlns:a16="http://schemas.microsoft.com/office/drawing/2014/main" id="{F5510972-A568-5A55-5BA4-BE6D7C733B09}"/>
              </a:ext>
            </a:extLst>
          </p:cNvPr>
          <p:cNvSpPr>
            <a:spLocks noChangeShapeType="1"/>
          </p:cNvSpPr>
          <p:nvPr/>
        </p:nvSpPr>
        <p:spPr bwMode="auto">
          <a:xfrm flipV="1">
            <a:off x="7400803" y="2589257"/>
            <a:ext cx="0" cy="608012"/>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5" name="Rectangle 6">
            <a:extLst>
              <a:ext uri="{FF2B5EF4-FFF2-40B4-BE49-F238E27FC236}">
                <a16:creationId xmlns:a16="http://schemas.microsoft.com/office/drawing/2014/main" id="{1C0E6C17-129D-DD1B-3799-0A2158675E08}"/>
              </a:ext>
            </a:extLst>
          </p:cNvPr>
          <p:cNvSpPr>
            <a:spLocks noChangeArrowheads="1"/>
          </p:cNvSpPr>
          <p:nvPr/>
        </p:nvSpPr>
        <p:spPr bwMode="auto">
          <a:xfrm>
            <a:off x="5475970" y="3762757"/>
            <a:ext cx="1443383" cy="728663"/>
          </a:xfrm>
          <a:prstGeom prst="rect">
            <a:avLst/>
          </a:prstGeom>
          <a:solidFill>
            <a:srgbClr val="008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Product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Leadership</a:t>
            </a:r>
          </a:p>
        </p:txBody>
      </p:sp>
      <p:sp>
        <p:nvSpPr>
          <p:cNvPr id="26" name="Rectangle 7">
            <a:extLst>
              <a:ext uri="{FF2B5EF4-FFF2-40B4-BE49-F238E27FC236}">
                <a16:creationId xmlns:a16="http://schemas.microsoft.com/office/drawing/2014/main" id="{8D2D0E1F-6743-CA56-26A7-F5804DCE08B0}"/>
              </a:ext>
            </a:extLst>
          </p:cNvPr>
          <p:cNvSpPr>
            <a:spLocks noChangeArrowheads="1"/>
          </p:cNvSpPr>
          <p:nvPr/>
        </p:nvSpPr>
        <p:spPr bwMode="auto">
          <a:xfrm>
            <a:off x="7898308" y="3770357"/>
            <a:ext cx="1419747" cy="717550"/>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Customer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Intimacy</a:t>
            </a:r>
          </a:p>
        </p:txBody>
      </p:sp>
      <p:sp>
        <p:nvSpPr>
          <p:cNvPr id="27" name="Line 8">
            <a:extLst>
              <a:ext uri="{FF2B5EF4-FFF2-40B4-BE49-F238E27FC236}">
                <a16:creationId xmlns:a16="http://schemas.microsoft.com/office/drawing/2014/main" id="{133D4C44-1227-F40E-4ECA-55D4229A4DF9}"/>
              </a:ext>
            </a:extLst>
          </p:cNvPr>
          <p:cNvSpPr>
            <a:spLocks noChangeShapeType="1"/>
          </p:cNvSpPr>
          <p:nvPr/>
        </p:nvSpPr>
        <p:spPr bwMode="auto">
          <a:xfrm>
            <a:off x="7422433" y="3252844"/>
            <a:ext cx="475875" cy="498475"/>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8" name="Line 9">
            <a:extLst>
              <a:ext uri="{FF2B5EF4-FFF2-40B4-BE49-F238E27FC236}">
                <a16:creationId xmlns:a16="http://schemas.microsoft.com/office/drawing/2014/main" id="{C1E61758-A4FE-EE8A-AE00-603F8CD8B58C}"/>
              </a:ext>
            </a:extLst>
          </p:cNvPr>
          <p:cNvSpPr>
            <a:spLocks noChangeShapeType="1"/>
          </p:cNvSpPr>
          <p:nvPr/>
        </p:nvSpPr>
        <p:spPr bwMode="auto">
          <a:xfrm flipH="1">
            <a:off x="6892731" y="3260769"/>
            <a:ext cx="486905" cy="508000"/>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 name="Text Box 10">
            <a:extLst>
              <a:ext uri="{FF2B5EF4-FFF2-40B4-BE49-F238E27FC236}">
                <a16:creationId xmlns:a16="http://schemas.microsoft.com/office/drawing/2014/main" id="{7A85FD58-C7B2-D7FE-FD2A-6968BAED7096}"/>
              </a:ext>
            </a:extLst>
          </p:cNvPr>
          <p:cNvSpPr txBox="1">
            <a:spLocks noChangeArrowheads="1"/>
          </p:cNvSpPr>
          <p:nvPr/>
        </p:nvSpPr>
        <p:spPr bwMode="auto">
          <a:xfrm>
            <a:off x="8258591" y="1787573"/>
            <a:ext cx="3289316" cy="1648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lgn="l">
              <a:spcBef>
                <a:spcPct val="0"/>
              </a:spcBef>
              <a:defRPr sz="2400">
                <a:solidFill>
                  <a:schemeClr val="tx1"/>
                </a:solidFill>
                <a:latin typeface="Times New Roman" charset="0"/>
                <a:ea typeface="ＭＳ Ｐゴシック" charset="0"/>
              </a:defRPr>
            </a:lvl1pPr>
            <a:lvl2pPr marL="742950" indent="-285750" algn="l">
              <a:spcBef>
                <a:spcPct val="0"/>
              </a:spcBef>
              <a:defRPr sz="2400">
                <a:solidFill>
                  <a:schemeClr val="tx1"/>
                </a:solidFill>
                <a:latin typeface="Times New Roman" charset="0"/>
                <a:ea typeface="ＭＳ Ｐゴシック" charset="0"/>
              </a:defRPr>
            </a:lvl2pPr>
            <a:lvl3pPr marL="1143000" indent="-228600" algn="l">
              <a:spcBef>
                <a:spcPct val="0"/>
              </a:spcBef>
              <a:defRPr sz="2400">
                <a:solidFill>
                  <a:schemeClr val="tx1"/>
                </a:solidFill>
                <a:latin typeface="Times New Roman" charset="0"/>
                <a:ea typeface="ＭＳ Ｐゴシック" charset="0"/>
              </a:defRPr>
            </a:lvl3pPr>
            <a:lvl4pPr marL="1600200" indent="-228600" algn="l">
              <a:spcBef>
                <a:spcPct val="0"/>
              </a:spcBef>
              <a:defRPr sz="2400">
                <a:solidFill>
                  <a:schemeClr val="tx1"/>
                </a:solidFill>
                <a:latin typeface="Times New Roman" charset="0"/>
                <a:ea typeface="ＭＳ Ｐゴシック" charset="0"/>
              </a:defRPr>
            </a:lvl4pPr>
            <a:lvl5pPr marL="2057400" indent="-228600" algn="l">
              <a:spcBef>
                <a:spcPct val="0"/>
              </a:spcBef>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lvl="0">
              <a:lnSpc>
                <a:spcPct val="90000"/>
              </a:lnSpc>
            </a:pPr>
            <a:r>
              <a:rPr lang="en-US" sz="1600" dirty="0">
                <a:solidFill>
                  <a:srgbClr val="000000"/>
                </a:solidFill>
                <a:latin typeface="Arial" panose="020B0604020202020204" pitchFamily="34" charset="0"/>
                <a:ea typeface="ＭＳ Ｐゴシック"/>
                <a:cs typeface="Arial" panose="020B0604020202020204" pitchFamily="34" charset="0"/>
              </a:rPr>
              <a:t>Consistent, predictable, error-free, and efficient – focus on low cost </a:t>
            </a:r>
            <a:br>
              <a:rPr lang="en-US" sz="1600" dirty="0">
                <a:solidFill>
                  <a:srgbClr val="000000"/>
                </a:solidFill>
                <a:latin typeface="Arial" panose="020B0604020202020204" pitchFamily="34" charset="0"/>
                <a:ea typeface="ＭＳ Ｐゴシック"/>
                <a:cs typeface="Arial" panose="020B0604020202020204" pitchFamily="34" charset="0"/>
              </a:rPr>
            </a:br>
            <a:r>
              <a:rPr lang="en-US" sz="1600" dirty="0">
                <a:solidFill>
                  <a:srgbClr val="000000"/>
                </a:solidFill>
                <a:latin typeface="Arial" panose="020B0604020202020204" pitchFamily="34" charset="0"/>
                <a:ea typeface="ＭＳ Ｐゴシック"/>
                <a:cs typeface="Arial" panose="020B0604020202020204" pitchFamily="34" charset="0"/>
              </a:rPr>
              <a:t>(or safety, in some industries.)</a:t>
            </a:r>
            <a:br>
              <a:rPr lang="en-US" sz="1600" dirty="0">
                <a:solidFill>
                  <a:srgbClr val="000000"/>
                </a:solidFill>
                <a:latin typeface="Arial" panose="020B0604020202020204" pitchFamily="34" charset="0"/>
                <a:ea typeface="ＭＳ Ｐゴシック"/>
                <a:cs typeface="Arial" panose="020B0604020202020204" pitchFamily="34" charset="0"/>
              </a:rPr>
            </a:br>
            <a:endParaRPr lang="en-US" sz="1600" dirty="0">
              <a:solidFill>
                <a:srgbClr val="000000"/>
              </a:solidFill>
              <a:latin typeface="Arial" panose="020B0604020202020204" pitchFamily="34" charset="0"/>
              <a:ea typeface="ＭＳ Ｐゴシック"/>
              <a:cs typeface="Arial" panose="020B0604020202020204" pitchFamily="34" charset="0"/>
            </a:endParaRPr>
          </a:p>
          <a:p>
            <a:pPr lvl="0">
              <a:lnSpc>
                <a:spcPct val="90000"/>
              </a:lnSpc>
            </a:pPr>
            <a:r>
              <a:rPr lang="en-US" sz="1600" i="1" dirty="0">
                <a:solidFill>
                  <a:srgbClr val="000000"/>
                </a:solidFill>
                <a:latin typeface="Arial" panose="020B0604020202020204" pitchFamily="34" charset="0"/>
                <a:ea typeface="ＭＳ Ｐゴシック"/>
                <a:cs typeface="Arial" panose="020B0604020202020204" pitchFamily="34" charset="0"/>
              </a:rPr>
              <a:t>More efficient, but less flexible in changing direction or meeting needs of individual customers.</a:t>
            </a:r>
          </a:p>
        </p:txBody>
      </p:sp>
      <p:sp>
        <p:nvSpPr>
          <p:cNvPr id="30" name="Text Box 11">
            <a:extLst>
              <a:ext uri="{FF2B5EF4-FFF2-40B4-BE49-F238E27FC236}">
                <a16:creationId xmlns:a16="http://schemas.microsoft.com/office/drawing/2014/main" id="{98FDBEBD-644A-55BB-07DC-DB38C6423C1A}"/>
              </a:ext>
            </a:extLst>
          </p:cNvPr>
          <p:cNvSpPr txBox="1">
            <a:spLocks noChangeArrowheads="1"/>
          </p:cNvSpPr>
          <p:nvPr/>
        </p:nvSpPr>
        <p:spPr bwMode="auto">
          <a:xfrm>
            <a:off x="9344754" y="3702263"/>
            <a:ext cx="2800300" cy="1644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lgn="l">
              <a:spcBef>
                <a:spcPct val="0"/>
              </a:spcBef>
              <a:defRPr sz="2400">
                <a:solidFill>
                  <a:schemeClr val="tx1"/>
                </a:solidFill>
                <a:latin typeface="Times New Roman" charset="0"/>
                <a:ea typeface="ＭＳ Ｐゴシック" charset="0"/>
              </a:defRPr>
            </a:lvl1pPr>
            <a:lvl2pPr marL="742950" indent="-285750" algn="l">
              <a:spcBef>
                <a:spcPct val="0"/>
              </a:spcBef>
              <a:defRPr sz="2400">
                <a:solidFill>
                  <a:schemeClr val="tx1"/>
                </a:solidFill>
                <a:latin typeface="Times New Roman" charset="0"/>
                <a:ea typeface="ＭＳ Ｐゴシック" charset="0"/>
              </a:defRPr>
            </a:lvl2pPr>
            <a:lvl3pPr marL="1143000" indent="-228600" algn="l">
              <a:spcBef>
                <a:spcPct val="0"/>
              </a:spcBef>
              <a:defRPr sz="2400">
                <a:solidFill>
                  <a:schemeClr val="tx1"/>
                </a:solidFill>
                <a:latin typeface="Times New Roman" charset="0"/>
                <a:ea typeface="ＭＳ Ｐゴシック" charset="0"/>
              </a:defRPr>
            </a:lvl3pPr>
            <a:lvl4pPr marL="1600200" indent="-228600" algn="l">
              <a:spcBef>
                <a:spcPct val="0"/>
              </a:spcBef>
              <a:defRPr sz="2400">
                <a:solidFill>
                  <a:schemeClr val="tx1"/>
                </a:solidFill>
                <a:latin typeface="Times New Roman" charset="0"/>
                <a:ea typeface="ＭＳ Ｐゴシック" charset="0"/>
              </a:defRPr>
            </a:lvl4pPr>
            <a:lvl5pPr marL="2057400" indent="-228600" algn="l">
              <a:spcBef>
                <a:spcPct val="0"/>
              </a:spcBef>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Tailors product or service delivery to the processes of individual customers.</a:t>
            </a:r>
          </a:p>
          <a:p>
            <a:pPr marL="0" marR="0" lvl="0" indent="0" algn="l" defTabSz="914400" rtl="0" eaLnBrk="0" fontAlgn="base" latinLnBrk="0" hangingPunct="0">
              <a:lnSpc>
                <a:spcPct val="90000"/>
              </a:lnSpc>
              <a:spcBef>
                <a:spcPct val="0"/>
              </a:spcBef>
              <a:spcAft>
                <a:spcPct val="0"/>
              </a:spcAft>
              <a:buClrTx/>
              <a:buSzTx/>
              <a:buFontTx/>
              <a:buNone/>
              <a:tabLst/>
              <a:defRPr/>
            </a:pPr>
            <a:b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More flexible for adapting </a:t>
            </a:r>
            <a:b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to needs of individual customers, but less efficient.</a:t>
            </a:r>
          </a:p>
        </p:txBody>
      </p:sp>
      <p:sp>
        <p:nvSpPr>
          <p:cNvPr id="31" name="Text Box 12">
            <a:extLst>
              <a:ext uri="{FF2B5EF4-FFF2-40B4-BE49-F238E27FC236}">
                <a16:creationId xmlns:a16="http://schemas.microsoft.com/office/drawing/2014/main" id="{84CFBCF9-16AA-31C4-23CF-C6C88D827F13}"/>
              </a:ext>
            </a:extLst>
          </p:cNvPr>
          <p:cNvSpPr txBox="1">
            <a:spLocks noChangeArrowheads="1"/>
          </p:cNvSpPr>
          <p:nvPr/>
        </p:nvSpPr>
        <p:spPr bwMode="auto">
          <a:xfrm>
            <a:off x="2760208" y="3480664"/>
            <a:ext cx="2698154" cy="1865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lgn="l">
              <a:spcBef>
                <a:spcPct val="0"/>
              </a:spcBef>
              <a:defRPr sz="2400">
                <a:solidFill>
                  <a:schemeClr val="tx1"/>
                </a:solidFill>
                <a:latin typeface="Times New Roman" charset="0"/>
                <a:ea typeface="ＭＳ Ｐゴシック" charset="0"/>
              </a:defRPr>
            </a:lvl1pPr>
            <a:lvl2pPr marL="742950" indent="-285750" algn="l">
              <a:spcBef>
                <a:spcPct val="0"/>
              </a:spcBef>
              <a:defRPr sz="2400">
                <a:solidFill>
                  <a:schemeClr val="tx1"/>
                </a:solidFill>
                <a:latin typeface="Times New Roman" charset="0"/>
                <a:ea typeface="ＭＳ Ｐゴシック" charset="0"/>
              </a:defRPr>
            </a:lvl2pPr>
            <a:lvl3pPr marL="1143000" indent="-228600" algn="l">
              <a:spcBef>
                <a:spcPct val="0"/>
              </a:spcBef>
              <a:defRPr sz="2400">
                <a:solidFill>
                  <a:schemeClr val="tx1"/>
                </a:solidFill>
                <a:latin typeface="Times New Roman" charset="0"/>
                <a:ea typeface="ＭＳ Ｐゴシック" charset="0"/>
              </a:defRPr>
            </a:lvl3pPr>
            <a:lvl4pPr marL="1600200" indent="-228600" algn="l">
              <a:spcBef>
                <a:spcPct val="0"/>
              </a:spcBef>
              <a:defRPr sz="2400">
                <a:solidFill>
                  <a:schemeClr val="tx1"/>
                </a:solidFill>
                <a:latin typeface="Times New Roman" charset="0"/>
                <a:ea typeface="ＭＳ Ｐゴシック" charset="0"/>
              </a:defRPr>
            </a:lvl4pPr>
            <a:lvl5pPr marL="2057400" indent="-228600" algn="l">
              <a:spcBef>
                <a:spcPct val="0"/>
              </a:spcBef>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Continuous and rapid introduction of new products and services,</a:t>
            </a:r>
          </a:p>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 changes to the mix</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r">
              <a:lnSpc>
                <a:spcPct val="90000"/>
              </a:lnSpc>
            </a:pPr>
            <a:r>
              <a:rPr lang="en-US" sz="1600" i="1" dirty="0">
                <a:solidFill>
                  <a:srgbClr val="000000"/>
                </a:solidFill>
                <a:latin typeface="Arial" panose="020B0604020202020204" pitchFamily="34" charset="0"/>
                <a:ea typeface="ＭＳ Ｐゴシック"/>
                <a:cs typeface="Arial" panose="020B0604020202020204" pitchFamily="34" charset="0"/>
              </a:rPr>
              <a:t>More flexible for adapting</a:t>
            </a:r>
            <a:br>
              <a:rPr lang="en-US" sz="1600" i="1" dirty="0">
                <a:solidFill>
                  <a:srgbClr val="000000"/>
                </a:solidFill>
                <a:latin typeface="Arial" panose="020B0604020202020204" pitchFamily="34" charset="0"/>
                <a:ea typeface="ＭＳ Ｐゴシック"/>
                <a:cs typeface="Arial" panose="020B0604020202020204" pitchFamily="34" charset="0"/>
              </a:rPr>
            </a:br>
            <a:r>
              <a:rPr lang="en-US" sz="1600" i="1" dirty="0">
                <a:solidFill>
                  <a:srgbClr val="000000"/>
                </a:solidFill>
                <a:latin typeface="Arial" panose="020B0604020202020204" pitchFamily="34" charset="0"/>
                <a:ea typeface="ＭＳ Ｐゴシック"/>
                <a:cs typeface="Arial" panose="020B0604020202020204" pitchFamily="34" charset="0"/>
              </a:rPr>
              <a:t>to needs of new offerings, </a:t>
            </a:r>
            <a:br>
              <a:rPr lang="en-US" sz="1600" i="1" dirty="0">
                <a:solidFill>
                  <a:srgbClr val="000000"/>
                </a:solidFill>
                <a:latin typeface="Arial" panose="020B0604020202020204" pitchFamily="34" charset="0"/>
                <a:ea typeface="ＭＳ Ｐゴシック"/>
                <a:cs typeface="Arial" panose="020B0604020202020204" pitchFamily="34" charset="0"/>
              </a:rPr>
            </a:br>
            <a:r>
              <a:rPr lang="en-US" sz="1600" i="1" dirty="0">
                <a:solidFill>
                  <a:srgbClr val="000000"/>
                </a:solidFill>
                <a:latin typeface="Arial" panose="020B0604020202020204" pitchFamily="34" charset="0"/>
                <a:ea typeface="ＭＳ Ｐゴシック"/>
                <a:cs typeface="Arial" panose="020B0604020202020204" pitchFamily="34" charset="0"/>
              </a:rPr>
              <a:t>but less efficient.</a:t>
            </a:r>
          </a:p>
        </p:txBody>
      </p:sp>
      <p:sp>
        <p:nvSpPr>
          <p:cNvPr id="32" name="Line 13">
            <a:extLst>
              <a:ext uri="{FF2B5EF4-FFF2-40B4-BE49-F238E27FC236}">
                <a16:creationId xmlns:a16="http://schemas.microsoft.com/office/drawing/2014/main" id="{604ADE9B-F44D-C8D3-0CE2-845A680F4B38}"/>
              </a:ext>
            </a:extLst>
          </p:cNvPr>
          <p:cNvSpPr>
            <a:spLocks noChangeShapeType="1"/>
          </p:cNvSpPr>
          <p:nvPr/>
        </p:nvSpPr>
        <p:spPr bwMode="auto">
          <a:xfrm>
            <a:off x="3311588" y="4525913"/>
            <a:ext cx="2051622" cy="0"/>
          </a:xfrm>
          <a:prstGeom prst="line">
            <a:avLst/>
          </a:prstGeom>
          <a:noFill/>
          <a:ln w="28575">
            <a:solidFill>
              <a:srgbClr val="CC0000"/>
            </a:solidFill>
            <a:prstDash val="dash"/>
            <a:round/>
            <a:headEnd/>
            <a:tailEnd/>
          </a:ln>
          <a:extLst>
            <a:ext uri="{909E8E84-426E-40dd-AFC4-6F175D3DCCD1}">
              <a14:hiddenFill xmlns:a14="http://schemas.microsoft.com/office/drawing/2010/main" xmlns="">
                <a:noFill/>
              </a14:hiddenFill>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 name="Line 14">
            <a:extLst>
              <a:ext uri="{FF2B5EF4-FFF2-40B4-BE49-F238E27FC236}">
                <a16:creationId xmlns:a16="http://schemas.microsoft.com/office/drawing/2014/main" id="{847504F9-C4A7-06CC-1EE4-C8213747320A}"/>
              </a:ext>
            </a:extLst>
          </p:cNvPr>
          <p:cNvSpPr>
            <a:spLocks noChangeShapeType="1"/>
          </p:cNvSpPr>
          <p:nvPr/>
        </p:nvSpPr>
        <p:spPr bwMode="auto">
          <a:xfrm>
            <a:off x="9469026" y="4503782"/>
            <a:ext cx="2051622" cy="0"/>
          </a:xfrm>
          <a:prstGeom prst="line">
            <a:avLst/>
          </a:prstGeom>
          <a:noFill/>
          <a:ln w="28575">
            <a:solidFill>
              <a:srgbClr val="CC0000"/>
            </a:solidFill>
            <a:prstDash val="dash"/>
            <a:round/>
            <a:headEnd/>
            <a:tailEnd/>
          </a:ln>
          <a:extLst>
            <a:ext uri="{909E8E84-426E-40dd-AFC4-6F175D3DCCD1}">
              <a14:hiddenFill xmlns:a14="http://schemas.microsoft.com/office/drawing/2010/main" xmlns="">
                <a:noFill/>
              </a14:hiddenFill>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4" name="Line 15">
            <a:extLst>
              <a:ext uri="{FF2B5EF4-FFF2-40B4-BE49-F238E27FC236}">
                <a16:creationId xmlns:a16="http://schemas.microsoft.com/office/drawing/2014/main" id="{B8FE2C82-867D-8032-6AC1-AD1F629E4A5C}"/>
              </a:ext>
            </a:extLst>
          </p:cNvPr>
          <p:cNvSpPr>
            <a:spLocks noChangeShapeType="1"/>
          </p:cNvSpPr>
          <p:nvPr/>
        </p:nvSpPr>
        <p:spPr bwMode="auto">
          <a:xfrm flipV="1">
            <a:off x="8345871" y="2611709"/>
            <a:ext cx="3025433" cy="12700"/>
          </a:xfrm>
          <a:prstGeom prst="line">
            <a:avLst/>
          </a:prstGeom>
          <a:noFill/>
          <a:ln w="28575">
            <a:solidFill>
              <a:srgbClr val="CC0000"/>
            </a:solidFill>
            <a:prstDash val="dash"/>
            <a:round/>
            <a:headEnd/>
            <a:tailEnd/>
          </a:ln>
          <a:extLst>
            <a:ext uri="{909E8E84-426E-40dd-AFC4-6F175D3DCCD1}">
              <a14:hiddenFill xmlns:a14="http://schemas.microsoft.com/office/drawing/2010/main" xmlns="">
                <a:noFill/>
              </a14:hiddenFill>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 name="Rectangle 4">
            <a:extLst>
              <a:ext uri="{FF2B5EF4-FFF2-40B4-BE49-F238E27FC236}">
                <a16:creationId xmlns:a16="http://schemas.microsoft.com/office/drawing/2014/main" id="{361625DE-9639-4380-7244-3C54D737B962}"/>
              </a:ext>
            </a:extLst>
          </p:cNvPr>
          <p:cNvSpPr>
            <a:spLocks noChangeArrowheads="1"/>
          </p:cNvSpPr>
          <p:nvPr/>
        </p:nvSpPr>
        <p:spPr bwMode="auto">
          <a:xfrm>
            <a:off x="77431" y="810347"/>
            <a:ext cx="3234156" cy="3378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It</a:t>
            </a:r>
            <a:r>
              <a:rPr kumimoji="0" lang="en-CA" sz="1400" b="0" i="0" u="none" strike="noStrike" kern="1200" cap="none" spc="0" normalizeH="0" baseline="0" noProof="0" dirty="0">
                <a:ln>
                  <a:noFill/>
                </a:ln>
                <a:solidFill>
                  <a:srgbClr val="000000"/>
                </a:solidFill>
                <a:effectLst/>
                <a:uLnTx/>
                <a:uFillTx/>
                <a:latin typeface="Arial" charset="0"/>
                <a:ea typeface="ＭＳ Ｐゴシック" charset="0"/>
                <a:cs typeface="+mn-cs"/>
              </a:rPr>
              <a:t> i</a:t>
            </a:r>
            <a:r>
              <a:rPr kumimoji="0" lang="en-US" altLang="ja-JP" sz="1400" b="0" i="0" u="none" strike="noStrike" kern="1200" cap="none" spc="0" normalizeH="0" baseline="0" noProof="0" dirty="0">
                <a:ln>
                  <a:noFill/>
                </a:ln>
                <a:solidFill>
                  <a:srgbClr val="000000"/>
                </a:solidFill>
                <a:effectLst/>
                <a:uLnTx/>
                <a:uFillTx/>
                <a:latin typeface="Arial" charset="0"/>
                <a:ea typeface="ＭＳ Ｐゴシック" charset="0"/>
                <a:cs typeface="+mn-cs"/>
              </a:rPr>
              <a:t>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essential to have clarity on what a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business process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really is</a:t>
            </a:r>
          </a:p>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Performance measures may be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functionally aligned</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 work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against</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business processes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Enterprise system implementations </a:t>
            </a:r>
            <a:r>
              <a:rPr lang="en-US" sz="1400" i="1" dirty="0">
                <a:solidFill>
                  <a:srgbClr val="000000"/>
                </a:solidFill>
                <a:latin typeface="Arial" charset="0"/>
                <a:ea typeface="ＭＳ Ｐゴシック" charset="0"/>
              </a:rPr>
              <a:t>must</a:t>
            </a:r>
            <a:r>
              <a:rPr lang="en-US" sz="1400" dirty="0">
                <a:solidFill>
                  <a:srgbClr val="000000"/>
                </a:solidFill>
                <a:latin typeface="Arial" charset="0"/>
                <a:ea typeface="ＭＳ Ｐゴシック" charset="0"/>
              </a:rPr>
              <a:t> include a business process perspective</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Success with business processes requires a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holistic view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in which six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enablers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are considered</a:t>
            </a:r>
          </a:p>
          <a:p>
            <a:pPr marL="268288" marR="0" lvl="0" indent="-268288" algn="l" defTabSz="914400" rtl="0" eaLnBrk="1" fontAlgn="base" latinLnBrk="0" hangingPunct="1">
              <a:lnSpc>
                <a:spcPct val="100000"/>
              </a:lnSpc>
              <a:spcBef>
                <a:spcPct val="20000"/>
              </a:spcBef>
              <a:spcAft>
                <a:spcPct val="0"/>
              </a:spcAft>
              <a:buClr>
                <a:srgbClr val="000000"/>
              </a:buClr>
              <a:buSzTx/>
              <a:buFont typeface="Wingdings" charset="0"/>
              <a:buAutoNum type="arabicPeriod"/>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A business process can</a:t>
            </a:r>
            <a:r>
              <a:rPr kumimoji="0" lang="uk-UA" altLang="ja-JP" sz="1400" b="0"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tr-TR" altLang="ja-JP" sz="1400" b="0" i="0" u="none" strike="noStrike" kern="1200" cap="none" spc="0" normalizeH="0" baseline="0" noProof="0" dirty="0">
                <a:ln>
                  <a:noFill/>
                </a:ln>
                <a:solidFill>
                  <a:srgbClr val="000000"/>
                </a:solidFill>
                <a:effectLst/>
                <a:uLnTx/>
                <a:uFillTx/>
                <a:latin typeface="Arial" charset="0"/>
                <a:ea typeface="ＭＳ Ｐゴシック" charset="0"/>
                <a:cs typeface="+mn-cs"/>
              </a:rPr>
              <a:t>t</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be great at everything – a single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mn-cs"/>
              </a:rPr>
              <a:t>differentiator</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must be chosen</a:t>
            </a:r>
          </a:p>
        </p:txBody>
      </p:sp>
      <p:sp>
        <p:nvSpPr>
          <p:cNvPr id="23" name="Rounded Rectangle 22">
            <a:extLst>
              <a:ext uri="{FF2B5EF4-FFF2-40B4-BE49-F238E27FC236}">
                <a16:creationId xmlns:a16="http://schemas.microsoft.com/office/drawing/2014/main" id="{FE6B9C24-A789-381D-06D4-1C6AD5BDE7EA}"/>
              </a:ext>
            </a:extLst>
          </p:cNvPr>
          <p:cNvSpPr>
            <a:spLocks/>
          </p:cNvSpPr>
          <p:nvPr/>
        </p:nvSpPr>
        <p:spPr bwMode="auto">
          <a:xfrm>
            <a:off x="80502" y="3346508"/>
            <a:ext cx="3105611" cy="711142"/>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marR="0" lvl="0" indent="-742950" algn="ctr" defTabSz="873125" rtl="0" eaLnBrk="0" fontAlgn="base" latinLnBrk="0" hangingPunct="0">
              <a:lnSpc>
                <a:spcPct val="80000"/>
              </a:lnSpc>
              <a:spcBef>
                <a:spcPct val="32000"/>
              </a:spcBef>
              <a:spcAft>
                <a:spcPct val="0"/>
              </a:spcAft>
              <a:buClr>
                <a:srgbClr val="000000"/>
              </a:buClr>
              <a:buSzTx/>
              <a:buFontTx/>
              <a:buChar char="•"/>
              <a:tabLst/>
              <a:defRPr/>
            </a:pPr>
            <a:endParaRPr kumimoji="0" lang="en-US" sz="1600" b="0" i="0" u="none" strike="noStrike" kern="1200" cap="none" spc="0" normalizeH="0" baseline="0" noProof="0">
              <a:ln>
                <a:solidFill>
                  <a:srgbClr val="000000"/>
                </a:solidFill>
              </a:ln>
              <a:noFill/>
              <a:effectLst/>
              <a:uLnTx/>
              <a:uFillTx/>
              <a:latin typeface="Arial" pitchFamily="34" charset="0"/>
              <a:ea typeface="ＭＳ Ｐゴシック" charset="0"/>
              <a:cs typeface="+mn-cs"/>
            </a:endParaRPr>
          </a:p>
        </p:txBody>
      </p:sp>
      <p:sp>
        <p:nvSpPr>
          <p:cNvPr id="21" name="Rectangle 4">
            <a:extLst>
              <a:ext uri="{FF2B5EF4-FFF2-40B4-BE49-F238E27FC236}">
                <a16:creationId xmlns:a16="http://schemas.microsoft.com/office/drawing/2014/main" id="{18472BDF-7D04-DA40-AD5F-00A2900F6D16}"/>
              </a:ext>
            </a:extLst>
          </p:cNvPr>
          <p:cNvSpPr>
            <a:spLocks noChangeArrowheads="1"/>
          </p:cNvSpPr>
          <p:nvPr/>
        </p:nvSpPr>
        <p:spPr bwMode="auto">
          <a:xfrm>
            <a:off x="77431" y="4256658"/>
            <a:ext cx="3194808" cy="2474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CA" sz="1400" dirty="0">
                <a:solidFill>
                  <a:srgbClr val="000000"/>
                </a:solidFill>
                <a:latin typeface="Arial" charset="0"/>
                <a:ea typeface="ＭＳ Ｐゴシック" charset="0"/>
              </a:rPr>
              <a:t>As noted, this is one of </a:t>
            </a:r>
            <a:br>
              <a:rPr lang="en-CA" sz="1400" dirty="0">
                <a:solidFill>
                  <a:srgbClr val="000000"/>
                </a:solidFill>
                <a:latin typeface="Arial" charset="0"/>
                <a:ea typeface="ＭＳ Ｐゴシック" charset="0"/>
              </a:rPr>
            </a:br>
            <a:r>
              <a:rPr lang="en-CA" sz="1400" dirty="0">
                <a:solidFill>
                  <a:srgbClr val="000000"/>
                </a:solidFill>
                <a:latin typeface="Arial" charset="0"/>
                <a:ea typeface="ＭＳ Ｐゴシック" charset="0"/>
              </a:rPr>
              <a:t>the things I do on ~100% of </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Project Recovery </a:t>
            </a:r>
            <a:r>
              <a:rPr lang="en-CA" sz="1400" dirty="0">
                <a:solidFill>
                  <a:srgbClr val="000000"/>
                </a:solidFill>
                <a:latin typeface="Arial" charset="0"/>
                <a:ea typeface="ＭＳ Ｐゴシック" charset="0"/>
              </a:rPr>
              <a:t>assignments - </a:t>
            </a:r>
          </a:p>
          <a:p>
            <a:pPr marL="268288" indent="-268288" fontAlgn="base">
              <a:spcBef>
                <a:spcPct val="20000"/>
              </a:spcBef>
              <a:spcAft>
                <a:spcPct val="0"/>
              </a:spcAft>
              <a:buClr>
                <a:srgbClr val="000000"/>
              </a:buClr>
              <a:buFont typeface="Wingdings" charset="0"/>
              <a:buAutoNum type="arabicPeriod"/>
              <a:defRPr/>
            </a:pPr>
            <a:r>
              <a:rPr lang="en-CA" sz="1400" dirty="0">
                <a:solidFill>
                  <a:srgbClr val="000000"/>
                </a:solidFill>
                <a:latin typeface="Arial" charset="0"/>
                <a:ea typeface="ＭＳ Ｐゴシック" charset="0"/>
              </a:rPr>
              <a:t>Build </a:t>
            </a:r>
            <a:r>
              <a:rPr lang="en-CA" sz="1400" i="1" dirty="0">
                <a:solidFill>
                  <a:srgbClr val="000000"/>
                </a:solidFill>
                <a:latin typeface="Arial" charset="0"/>
                <a:ea typeface="ＭＳ Ｐゴシック" charset="0"/>
              </a:rPr>
              <a:t>Process Scope Model</a:t>
            </a:r>
            <a:r>
              <a:rPr lang="en-CA" sz="1400" dirty="0">
                <a:solidFill>
                  <a:srgbClr val="000000"/>
                </a:solidFill>
                <a:latin typeface="Arial" charset="0"/>
                <a:ea typeface="ＭＳ Ｐゴシック" charset="0"/>
              </a:rPr>
              <a:t> &amp;</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Process Summary Chart</a:t>
            </a:r>
          </a:p>
          <a:p>
            <a:pPr marL="268288" indent="-268288" fontAlgn="base">
              <a:spcBef>
                <a:spcPct val="20000"/>
              </a:spcBef>
              <a:spcAft>
                <a:spcPct val="0"/>
              </a:spcAft>
              <a:buClr>
                <a:srgbClr val="000000"/>
              </a:buClr>
              <a:buFont typeface="Wingdings" charset="0"/>
              <a:buAutoNum type="arabicPeriod"/>
              <a:defRPr/>
            </a:pPr>
            <a:r>
              <a:rPr lang="en-CA" sz="1400" dirty="0">
                <a:solidFill>
                  <a:srgbClr val="000000"/>
                </a:solidFill>
                <a:latin typeface="Arial" charset="0"/>
                <a:ea typeface="ＭＳ Ｐゴシック" charset="0"/>
              </a:rPr>
              <a:t>Develop </a:t>
            </a:r>
            <a:r>
              <a:rPr lang="en-CA" sz="1400" i="1" dirty="0">
                <a:solidFill>
                  <a:srgbClr val="000000"/>
                </a:solidFill>
                <a:latin typeface="Arial" charset="0"/>
                <a:ea typeface="ＭＳ Ｐゴシック" charset="0"/>
              </a:rPr>
              <a:t>Case for Action</a:t>
            </a:r>
            <a:r>
              <a:rPr lang="en-CA" sz="1400" dirty="0">
                <a:solidFill>
                  <a:srgbClr val="000000"/>
                </a:solidFill>
                <a:latin typeface="Arial" charset="0"/>
                <a:ea typeface="ＭＳ Ｐゴシック" charset="0"/>
              </a:rPr>
              <a:t> – an  </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As-Is Assessment by Stakeholder</a:t>
            </a:r>
          </a:p>
          <a:p>
            <a:pPr marL="268288" indent="-268288" fontAlgn="base">
              <a:spcBef>
                <a:spcPct val="20000"/>
              </a:spcBef>
              <a:spcAft>
                <a:spcPct val="0"/>
              </a:spcAft>
              <a:buClr>
                <a:srgbClr val="000000"/>
              </a:buClr>
              <a:buFont typeface="Wingdings" charset="0"/>
              <a:buAutoNum type="arabicPeriod"/>
              <a:defRPr/>
            </a:pPr>
            <a:r>
              <a:rPr lang="en-CA" sz="1400" dirty="0">
                <a:solidFill>
                  <a:srgbClr val="000000"/>
                </a:solidFill>
                <a:latin typeface="Arial" charset="0"/>
                <a:ea typeface="ＭＳ Ｐゴシック" charset="0"/>
              </a:rPr>
              <a:t>Establish the </a:t>
            </a:r>
            <a:r>
              <a:rPr lang="en-CA" sz="1400" i="1" dirty="0">
                <a:solidFill>
                  <a:srgbClr val="000000"/>
                </a:solidFill>
                <a:latin typeface="Arial" charset="0"/>
                <a:ea typeface="ＭＳ Ｐゴシック" charset="0"/>
              </a:rPr>
              <a:t>Differentiator </a:t>
            </a:r>
          </a:p>
          <a:p>
            <a:pPr marL="268288" indent="-268288" fontAlgn="base">
              <a:spcBef>
                <a:spcPct val="20000"/>
              </a:spcBef>
              <a:spcAft>
                <a:spcPct val="0"/>
              </a:spcAft>
              <a:buClr>
                <a:srgbClr val="000000"/>
              </a:buClr>
              <a:buFont typeface="Wingdings" charset="0"/>
              <a:buAutoNum type="arabicPeriod"/>
              <a:defRPr/>
            </a:pPr>
            <a:r>
              <a:rPr lang="en-CA" sz="1400" i="1" dirty="0">
                <a:solidFill>
                  <a:srgbClr val="000000"/>
                </a:solidFill>
                <a:latin typeface="Arial" charset="0"/>
                <a:ea typeface="ＭＳ Ｐゴシック" charset="0"/>
              </a:rPr>
              <a:t>(</a:t>
            </a:r>
            <a:r>
              <a:rPr lang="en-CA" sz="1400" dirty="0">
                <a:solidFill>
                  <a:srgbClr val="000000"/>
                </a:solidFill>
                <a:latin typeface="Arial" charset="0"/>
                <a:ea typeface="ＭＳ Ｐゴシック" charset="0"/>
              </a:rPr>
              <a:t>Optionally conduct an </a:t>
            </a:r>
            <a:br>
              <a:rPr lang="en-CA" sz="1400" dirty="0">
                <a:solidFill>
                  <a:srgbClr val="000000"/>
                </a:solidFill>
                <a:latin typeface="Arial" charset="0"/>
                <a:ea typeface="ＭＳ Ｐゴシック" charset="0"/>
              </a:rPr>
            </a:br>
            <a:r>
              <a:rPr lang="en-CA" sz="1400" i="1" dirty="0">
                <a:solidFill>
                  <a:srgbClr val="000000"/>
                </a:solidFill>
                <a:latin typeface="Arial" charset="0"/>
                <a:ea typeface="ＭＳ Ｐゴシック" charset="0"/>
              </a:rPr>
              <a:t>As-Is Assessment by Enabler) </a:t>
            </a:r>
          </a:p>
        </p:txBody>
      </p:sp>
      <p:sp>
        <p:nvSpPr>
          <p:cNvPr id="2" name="Rounded Rectangle 1">
            <a:extLst>
              <a:ext uri="{FF2B5EF4-FFF2-40B4-BE49-F238E27FC236}">
                <a16:creationId xmlns:a16="http://schemas.microsoft.com/office/drawing/2014/main" id="{F9397A5E-50DD-2250-AC0E-F3F7EB3153E3}"/>
              </a:ext>
            </a:extLst>
          </p:cNvPr>
          <p:cNvSpPr>
            <a:spLocks/>
          </p:cNvSpPr>
          <p:nvPr/>
        </p:nvSpPr>
        <p:spPr bwMode="auto">
          <a:xfrm>
            <a:off x="38083" y="5882669"/>
            <a:ext cx="2677126" cy="275535"/>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marR="0" lvl="0" indent="-742950" algn="ctr" defTabSz="873125" rtl="0" eaLnBrk="0" fontAlgn="base" latinLnBrk="0" hangingPunct="0">
              <a:lnSpc>
                <a:spcPct val="80000"/>
              </a:lnSpc>
              <a:spcBef>
                <a:spcPct val="32000"/>
              </a:spcBef>
              <a:spcAft>
                <a:spcPct val="0"/>
              </a:spcAft>
              <a:buClr>
                <a:srgbClr val="000000"/>
              </a:buClr>
              <a:buSzTx/>
              <a:buFontTx/>
              <a:buChar char="•"/>
              <a:tabLst/>
              <a:defRPr/>
            </a:pPr>
            <a:endParaRPr kumimoji="0" lang="en-US" sz="1600" b="0" i="0" u="none" strike="noStrike" kern="1200" cap="none" spc="0" normalizeH="0" baseline="0" noProof="0">
              <a:ln>
                <a:solidFill>
                  <a:srgbClr val="000000"/>
                </a:solidFill>
              </a:ln>
              <a:noFill/>
              <a:effectLst/>
              <a:uLnTx/>
              <a:uFillTx/>
              <a:latin typeface="Arial" pitchFamily="34" charset="0"/>
              <a:ea typeface="ＭＳ Ｐゴシック" charset="0"/>
              <a:cs typeface="+mn-cs"/>
            </a:endParaRPr>
          </a:p>
        </p:txBody>
      </p:sp>
      <p:grpSp>
        <p:nvGrpSpPr>
          <p:cNvPr id="8" name="Group 7">
            <a:extLst>
              <a:ext uri="{FF2B5EF4-FFF2-40B4-BE49-F238E27FC236}">
                <a16:creationId xmlns:a16="http://schemas.microsoft.com/office/drawing/2014/main" id="{D3689154-B4CD-4E44-73F8-D86C28049D1C}"/>
              </a:ext>
            </a:extLst>
          </p:cNvPr>
          <p:cNvGrpSpPr/>
          <p:nvPr/>
        </p:nvGrpSpPr>
        <p:grpSpPr>
          <a:xfrm>
            <a:off x="6555791" y="2835223"/>
            <a:ext cx="1516000" cy="846894"/>
            <a:chOff x="6555791" y="2835223"/>
            <a:chExt cx="1516000" cy="846894"/>
          </a:xfrm>
        </p:grpSpPr>
        <p:sp>
          <p:nvSpPr>
            <p:cNvPr id="4" name="Freeform 2">
              <a:extLst>
                <a:ext uri="{FF2B5EF4-FFF2-40B4-BE49-F238E27FC236}">
                  <a16:creationId xmlns:a16="http://schemas.microsoft.com/office/drawing/2014/main" id="{3A29621F-172A-28EA-C45F-2562E9F6FDAC}"/>
                </a:ext>
              </a:extLst>
            </p:cNvPr>
            <p:cNvSpPr>
              <a:spLocks/>
            </p:cNvSpPr>
            <p:nvPr/>
          </p:nvSpPr>
          <p:spPr bwMode="auto">
            <a:xfrm>
              <a:off x="6973613" y="2970917"/>
              <a:ext cx="730250" cy="711200"/>
            </a:xfrm>
            <a:custGeom>
              <a:avLst/>
              <a:gdLst>
                <a:gd name="T0" fmla="*/ 0 w 460"/>
                <a:gd name="T1" fmla="*/ 2147483647 h 448"/>
                <a:gd name="T2" fmla="*/ 2147483647 w 460"/>
                <a:gd name="T3" fmla="*/ 2147483647 h 448"/>
                <a:gd name="T4" fmla="*/ 2147483647 w 460"/>
                <a:gd name="T5" fmla="*/ 0 h 448"/>
                <a:gd name="T6" fmla="*/ 0 w 460"/>
                <a:gd name="T7" fmla="*/ 2147483647 h 4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448">
                  <a:moveTo>
                    <a:pt x="0" y="448"/>
                  </a:moveTo>
                  <a:lnTo>
                    <a:pt x="460" y="356"/>
                  </a:lnTo>
                  <a:lnTo>
                    <a:pt x="272" y="0"/>
                  </a:lnTo>
                  <a:lnTo>
                    <a:pt x="0" y="448"/>
                  </a:lnTo>
                  <a:close/>
                </a:path>
              </a:pathLst>
            </a:custGeom>
            <a:solidFill>
              <a:srgbClr val="CCFFCC">
                <a:alpha val="25882"/>
              </a:srgbClr>
            </a:solidFill>
            <a:ln w="9525" cmpd="sng">
              <a:solidFill>
                <a:schemeClr val="tx1"/>
              </a:solidFill>
              <a:prstDash val="solid"/>
              <a:round/>
              <a:headEnd/>
              <a:tailEnd/>
            </a:ln>
          </p:spPr>
          <p:txBody>
            <a:bodyPr/>
            <a:lstStyle/>
            <a:p>
              <a:pPr>
                <a:buClr>
                  <a:srgbClr val="000000"/>
                </a:buClr>
              </a:pPr>
              <a:endParaRPr lang="en-CA">
                <a:solidFill>
                  <a:srgbClr val="000000"/>
                </a:solidFill>
                <a:ea typeface="ＭＳ Ｐゴシック"/>
              </a:endParaRPr>
            </a:p>
          </p:txBody>
        </p:sp>
        <p:sp>
          <p:nvSpPr>
            <p:cNvPr id="5" name="Rectangle 4">
              <a:extLst>
                <a:ext uri="{FF2B5EF4-FFF2-40B4-BE49-F238E27FC236}">
                  <a16:creationId xmlns:a16="http://schemas.microsoft.com/office/drawing/2014/main" id="{F950F313-7B3C-312D-AB14-B01FA9042875}"/>
                </a:ext>
              </a:extLst>
            </p:cNvPr>
            <p:cNvSpPr/>
            <p:nvPr/>
          </p:nvSpPr>
          <p:spPr>
            <a:xfrm>
              <a:off x="6555791" y="3496360"/>
              <a:ext cx="351058" cy="169277"/>
            </a:xfrm>
            <a:prstGeom prst="rect">
              <a:avLst/>
            </a:prstGeom>
          </p:spPr>
          <p:txBody>
            <a:bodyPr wrap="none" lIns="0" tIns="0" rIns="0" bIns="0">
              <a:spAutoFit/>
            </a:bodyPr>
            <a:lstStyle/>
            <a:p>
              <a:pPr eaLnBrk="0" hangingPunct="0">
                <a:buClr>
                  <a:srgbClr val="000000"/>
                </a:buClr>
                <a:buFontTx/>
                <a:buNone/>
              </a:pPr>
              <a:r>
                <a:rPr lang="en-US" sz="1100" i="1" dirty="0">
                  <a:solidFill>
                    <a:srgbClr val="000000"/>
                  </a:solidFill>
                  <a:latin typeface="Arial" charset="0"/>
                  <a:ea typeface="ＭＳ Ｐゴシック" charset="0"/>
                  <a:cs typeface="ＭＳ Ｐゴシック" charset="0"/>
                </a:rPr>
                <a:t>Great</a:t>
              </a:r>
              <a:endParaRPr lang="en-US" sz="800" dirty="0">
                <a:solidFill>
                  <a:srgbClr val="000000"/>
                </a:solidFill>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D7F08D2A-CB5E-4017-0676-39EB1921C2DC}"/>
                </a:ext>
              </a:extLst>
            </p:cNvPr>
            <p:cNvSpPr/>
            <p:nvPr/>
          </p:nvSpPr>
          <p:spPr>
            <a:xfrm>
              <a:off x="7451840" y="2835223"/>
              <a:ext cx="344646" cy="169277"/>
            </a:xfrm>
            <a:prstGeom prst="rect">
              <a:avLst/>
            </a:prstGeom>
          </p:spPr>
          <p:txBody>
            <a:bodyPr wrap="none" lIns="0" tIns="0" rIns="0" bIns="0">
              <a:spAutoFit/>
            </a:bodyPr>
            <a:lstStyle/>
            <a:p>
              <a:pPr eaLnBrk="0" hangingPunct="0">
                <a:buClr>
                  <a:srgbClr val="000000"/>
                </a:buClr>
                <a:buFontTx/>
                <a:buNone/>
              </a:pPr>
              <a:r>
                <a:rPr lang="en-US" sz="1100" i="1" dirty="0">
                  <a:solidFill>
                    <a:srgbClr val="000000"/>
                  </a:solidFill>
                  <a:latin typeface="Arial" charset="0"/>
                  <a:ea typeface="ＭＳ Ｐゴシック" charset="0"/>
                  <a:cs typeface="ＭＳ Ｐゴシック" charset="0"/>
                </a:rPr>
                <a:t>Good</a:t>
              </a:r>
              <a:endParaRPr lang="en-US" sz="800" dirty="0">
                <a:solidFill>
                  <a:srgbClr val="000000"/>
                </a:solidFill>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03D61335-4A37-077D-F229-9414D6CAF9DF}"/>
                </a:ext>
              </a:extLst>
            </p:cNvPr>
            <p:cNvSpPr/>
            <p:nvPr/>
          </p:nvSpPr>
          <p:spPr>
            <a:xfrm>
              <a:off x="7727145" y="3379760"/>
              <a:ext cx="344646" cy="169277"/>
            </a:xfrm>
            <a:prstGeom prst="rect">
              <a:avLst/>
            </a:prstGeom>
          </p:spPr>
          <p:txBody>
            <a:bodyPr wrap="none" lIns="0" tIns="0" rIns="0" bIns="0">
              <a:spAutoFit/>
            </a:bodyPr>
            <a:lstStyle/>
            <a:p>
              <a:pPr eaLnBrk="0" hangingPunct="0">
                <a:buClr>
                  <a:srgbClr val="000000"/>
                </a:buClr>
                <a:buFontTx/>
                <a:buNone/>
              </a:pPr>
              <a:r>
                <a:rPr lang="en-US" sz="1100" i="1" dirty="0">
                  <a:solidFill>
                    <a:srgbClr val="000000"/>
                  </a:solidFill>
                  <a:latin typeface="Arial" charset="0"/>
                  <a:ea typeface="ＭＳ Ｐゴシック" charset="0"/>
                  <a:cs typeface="ＭＳ Ｐゴシック" charset="0"/>
                </a:rPr>
                <a:t>Good</a:t>
              </a:r>
              <a:endParaRPr lang="en-US" sz="800" dirty="0">
                <a:solidFill>
                  <a:srgbClr val="000000"/>
                </a:solidFill>
                <a:latin typeface="Arial" charset="0"/>
                <a:ea typeface="ＭＳ Ｐゴシック" charset="0"/>
                <a:cs typeface="ＭＳ Ｐゴシック" charset="0"/>
              </a:endParaRPr>
            </a:p>
          </p:txBody>
        </p:sp>
      </p:grpSp>
      <p:grpSp>
        <p:nvGrpSpPr>
          <p:cNvPr id="17" name="Group 16">
            <a:extLst>
              <a:ext uri="{FF2B5EF4-FFF2-40B4-BE49-F238E27FC236}">
                <a16:creationId xmlns:a16="http://schemas.microsoft.com/office/drawing/2014/main" id="{7079712F-5843-9F79-DFC5-0D8F2C70C4F3}"/>
              </a:ext>
            </a:extLst>
          </p:cNvPr>
          <p:cNvGrpSpPr/>
          <p:nvPr/>
        </p:nvGrpSpPr>
        <p:grpSpPr>
          <a:xfrm>
            <a:off x="2715209" y="5819381"/>
            <a:ext cx="1308151" cy="369332"/>
            <a:chOff x="2715209" y="5819381"/>
            <a:chExt cx="1308151" cy="369332"/>
          </a:xfrm>
        </p:grpSpPr>
        <p:sp>
          <p:nvSpPr>
            <p:cNvPr id="9" name="TextBox 8">
              <a:extLst>
                <a:ext uri="{FF2B5EF4-FFF2-40B4-BE49-F238E27FC236}">
                  <a16:creationId xmlns:a16="http://schemas.microsoft.com/office/drawing/2014/main" id="{19BF5564-08EE-333D-E8CB-839B7EADC5FE}"/>
                </a:ext>
              </a:extLst>
            </p:cNvPr>
            <p:cNvSpPr txBox="1"/>
            <p:nvPr/>
          </p:nvSpPr>
          <p:spPr>
            <a:xfrm>
              <a:off x="3280747" y="5819381"/>
              <a:ext cx="742613" cy="369332"/>
            </a:xfrm>
            <a:prstGeom prst="rect">
              <a:avLst/>
            </a:prstGeom>
            <a:noFill/>
            <a:ln w="31750">
              <a:solidFill>
                <a:srgbClr val="FF0000"/>
              </a:solidFill>
            </a:ln>
          </p:spPr>
          <p:txBody>
            <a:bodyPr wrap="square" lIns="72000" rIns="72000">
              <a:spAutoFit/>
            </a:bodyPr>
            <a:lstStyle/>
            <a:p>
              <a:r>
                <a:rPr lang="en-CA" sz="1800" i="1" dirty="0">
                  <a:solidFill>
                    <a:srgbClr val="FF0000"/>
                  </a:solidFill>
                  <a:latin typeface="Arial" charset="0"/>
                  <a:ea typeface="ＭＳ Ｐゴシック" charset="0"/>
                </a:rPr>
                <a:t>Why?</a:t>
              </a:r>
              <a:endParaRPr lang="en-GB" dirty="0">
                <a:solidFill>
                  <a:srgbClr val="FF0000"/>
                </a:solidFill>
              </a:endParaRPr>
            </a:p>
          </p:txBody>
        </p:sp>
        <p:cxnSp>
          <p:nvCxnSpPr>
            <p:cNvPr id="12" name="Straight Arrow Connector 11">
              <a:extLst>
                <a:ext uri="{FF2B5EF4-FFF2-40B4-BE49-F238E27FC236}">
                  <a16:creationId xmlns:a16="http://schemas.microsoft.com/office/drawing/2014/main" id="{ABF91AE6-1C1F-12E6-A841-99872C1BB33C}"/>
                </a:ext>
              </a:extLst>
            </p:cNvPr>
            <p:cNvCxnSpPr>
              <a:cxnSpLocks/>
              <a:stCxn id="9" idx="1"/>
            </p:cNvCxnSpPr>
            <p:nvPr/>
          </p:nvCxnSpPr>
          <p:spPr>
            <a:xfrm flipH="1" flipV="1">
              <a:off x="2715209" y="6000206"/>
              <a:ext cx="565538" cy="384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551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500"/>
                                        <p:tgtEl>
                                          <p:spTgt spid="2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1087"/>
                                        </p:tgtEl>
                                        <p:attrNameLst>
                                          <p:attrName>style.visibility</p:attrName>
                                        </p:attrNameLst>
                                      </p:cBhvr>
                                      <p:to>
                                        <p:strVal val="visible"/>
                                      </p:to>
                                    </p:set>
                                    <p:animEffect transition="in" filter="dissolve">
                                      <p:cBhvr>
                                        <p:cTn id="41" dur="500"/>
                                        <p:tgtEl>
                                          <p:spTgt spid="13108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500"/>
                                        <p:tgtEl>
                                          <p:spTgt spid="2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dissolv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dissolve">
                                      <p:cBhvr>
                                        <p:cTn id="54" dur="500"/>
                                        <p:tgtEl>
                                          <p:spTgt spid="3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dissolv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ssolve">
                                      <p:cBhvr>
                                        <p:cTn id="62" dur="500"/>
                                        <p:tgtEl>
                                          <p:spTgt spid="3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dissolv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31074"/>
                                        </p:tgtEl>
                                        <p:attrNameLst>
                                          <p:attrName>style.visibility</p:attrName>
                                        </p:attrNameLst>
                                      </p:cBhvr>
                                      <p:to>
                                        <p:strVal val="visible"/>
                                      </p:to>
                                    </p:set>
                                    <p:animEffect transition="in" filter="dissolve">
                                      <p:cBhvr>
                                        <p:cTn id="70" dur="500"/>
                                        <p:tgtEl>
                                          <p:spTgt spid="13107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dissolve">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1"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dissolve">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dissolve">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87" grpId="0"/>
      <p:bldP spid="22" grpId="0" animBg="1"/>
      <p:bldP spid="24" grpId="0" animBg="1"/>
      <p:bldP spid="25" grpId="0" animBg="1"/>
      <p:bldP spid="26" grpId="0" animBg="1"/>
      <p:bldP spid="27" grpId="0" animBg="1"/>
      <p:bldP spid="28" grpId="0" animBg="1"/>
      <p:bldP spid="29" grpId="0"/>
      <p:bldP spid="30" grpId="0"/>
      <p:bldP spid="31" grpId="0"/>
      <p:bldP spid="32" grpId="0" animBg="1"/>
      <p:bldP spid="33" grpId="0" animBg="1"/>
      <p:bldP spid="34" grpId="0" animBg="1"/>
      <p:bldP spid="19" grpId="0"/>
      <p:bldP spid="23" grpId="0" animBg="1"/>
      <p:bldP spid="23" grpId="1" animBg="1"/>
      <p:bldP spid="21" grpId="0"/>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18"/>
          <p:cNvSpPr>
            <a:spLocks noGrp="1" noChangeArrowheads="1"/>
          </p:cNvSpPr>
          <p:nvPr>
            <p:ph type="title"/>
          </p:nvPr>
        </p:nvSpPr>
        <p:spPr/>
        <p:txBody>
          <a:bodyPr/>
          <a:lstStyle/>
          <a:p>
            <a:pPr eaLnBrk="1" hangingPunct="1"/>
            <a:r>
              <a:rPr lang="en-US" sz="3400" dirty="0"/>
              <a:t>Example: “differentiator confusion”</a:t>
            </a:r>
          </a:p>
        </p:txBody>
      </p:sp>
      <p:sp>
        <p:nvSpPr>
          <p:cNvPr id="21" name="Rectangle 4"/>
          <p:cNvSpPr>
            <a:spLocks noChangeArrowheads="1"/>
          </p:cNvSpPr>
          <p:nvPr/>
        </p:nvSpPr>
        <p:spPr bwMode="auto">
          <a:xfrm>
            <a:off x="9107054" y="1914010"/>
            <a:ext cx="1676400" cy="728663"/>
          </a:xfrm>
          <a:prstGeom prst="rect">
            <a:avLst/>
          </a:prstGeom>
          <a:solidFill>
            <a:srgbClr val="993366"/>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a:solidFill>
                  <a:srgbClr val="FFFFFF"/>
                </a:solidFill>
              </a:rPr>
              <a:t>Operational</a:t>
            </a:r>
          </a:p>
          <a:p>
            <a:pPr eaLnBrk="0" hangingPunct="0">
              <a:lnSpc>
                <a:spcPct val="100000"/>
              </a:lnSpc>
              <a:spcBef>
                <a:spcPct val="0"/>
              </a:spcBef>
              <a:buClrTx/>
              <a:buFontTx/>
              <a:buNone/>
            </a:pPr>
            <a:r>
              <a:rPr lang="en-US" sz="1600" b="1" i="1">
                <a:solidFill>
                  <a:srgbClr val="FFFFFF"/>
                </a:solidFill>
              </a:rPr>
              <a:t>Excellence</a:t>
            </a:r>
          </a:p>
        </p:txBody>
      </p:sp>
      <p:sp>
        <p:nvSpPr>
          <p:cNvPr id="52229" name="Line 5"/>
          <p:cNvSpPr>
            <a:spLocks noChangeShapeType="1"/>
          </p:cNvSpPr>
          <p:nvPr/>
        </p:nvSpPr>
        <p:spPr bwMode="auto">
          <a:xfrm flipV="1">
            <a:off x="9945254" y="2642322"/>
            <a:ext cx="0" cy="608012"/>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endParaRPr lang="en-CA"/>
          </a:p>
        </p:txBody>
      </p:sp>
      <p:sp>
        <p:nvSpPr>
          <p:cNvPr id="23" name="Rectangle 6"/>
          <p:cNvSpPr>
            <a:spLocks noChangeArrowheads="1"/>
          </p:cNvSpPr>
          <p:nvPr/>
        </p:nvSpPr>
        <p:spPr bwMode="auto">
          <a:xfrm>
            <a:off x="7951354" y="3815835"/>
            <a:ext cx="1454150" cy="728663"/>
          </a:xfrm>
          <a:prstGeom prst="rect">
            <a:avLst/>
          </a:prstGeom>
          <a:solidFill>
            <a:srgbClr val="008080"/>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a:solidFill>
                  <a:srgbClr val="FFFFFF"/>
                </a:solidFill>
              </a:rPr>
              <a:t>Product</a:t>
            </a:r>
          </a:p>
          <a:p>
            <a:pPr eaLnBrk="0" hangingPunct="0">
              <a:lnSpc>
                <a:spcPct val="100000"/>
              </a:lnSpc>
              <a:spcBef>
                <a:spcPct val="0"/>
              </a:spcBef>
              <a:buClrTx/>
              <a:buFontTx/>
              <a:buNone/>
            </a:pPr>
            <a:r>
              <a:rPr lang="en-US" sz="1600" b="1" i="1">
                <a:solidFill>
                  <a:srgbClr val="FFFFFF"/>
                </a:solidFill>
              </a:rPr>
              <a:t>Leadership</a:t>
            </a:r>
          </a:p>
        </p:txBody>
      </p:sp>
      <p:sp>
        <p:nvSpPr>
          <p:cNvPr id="52231" name="Rectangle 7"/>
          <p:cNvSpPr>
            <a:spLocks noChangeArrowheads="1"/>
          </p:cNvSpPr>
          <p:nvPr/>
        </p:nvSpPr>
        <p:spPr bwMode="auto">
          <a:xfrm>
            <a:off x="10470723" y="3823422"/>
            <a:ext cx="1430337" cy="717550"/>
          </a:xfrm>
          <a:prstGeom prst="rect">
            <a:avLst/>
          </a:prstGeom>
          <a:solidFill>
            <a:srgbClr val="666699"/>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eaLnBrk="0" hangingPunct="0">
              <a:lnSpc>
                <a:spcPct val="100000"/>
              </a:lnSpc>
              <a:spcBef>
                <a:spcPct val="0"/>
              </a:spcBef>
              <a:buClrTx/>
              <a:buFontTx/>
              <a:buNone/>
            </a:pPr>
            <a:r>
              <a:rPr lang="en-US" sz="1600" b="1" i="1">
                <a:solidFill>
                  <a:srgbClr val="FFFFFF"/>
                </a:solidFill>
              </a:rPr>
              <a:t>Customer</a:t>
            </a:r>
          </a:p>
          <a:p>
            <a:pPr eaLnBrk="0" hangingPunct="0">
              <a:lnSpc>
                <a:spcPct val="100000"/>
              </a:lnSpc>
              <a:spcBef>
                <a:spcPct val="0"/>
              </a:spcBef>
              <a:buClrTx/>
              <a:buFontTx/>
              <a:buNone/>
            </a:pPr>
            <a:r>
              <a:rPr lang="en-US" sz="1600" b="1" i="1">
                <a:solidFill>
                  <a:srgbClr val="FFFFFF"/>
                </a:solidFill>
              </a:rPr>
              <a:t>Intimacy</a:t>
            </a:r>
          </a:p>
        </p:txBody>
      </p:sp>
      <p:sp>
        <p:nvSpPr>
          <p:cNvPr id="52232" name="Line 8"/>
          <p:cNvSpPr>
            <a:spLocks noChangeShapeType="1"/>
          </p:cNvSpPr>
          <p:nvPr/>
        </p:nvSpPr>
        <p:spPr bwMode="auto">
          <a:xfrm>
            <a:off x="9986646" y="3305901"/>
            <a:ext cx="479425" cy="498475"/>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endParaRPr lang="en-CA"/>
          </a:p>
        </p:txBody>
      </p:sp>
      <p:sp>
        <p:nvSpPr>
          <p:cNvPr id="52233" name="Line 9"/>
          <p:cNvSpPr>
            <a:spLocks noChangeShapeType="1"/>
          </p:cNvSpPr>
          <p:nvPr/>
        </p:nvSpPr>
        <p:spPr bwMode="auto">
          <a:xfrm flipH="1">
            <a:off x="9413618" y="3313834"/>
            <a:ext cx="490537" cy="508000"/>
          </a:xfrm>
          <a:prstGeom prst="line">
            <a:avLst/>
          </a:prstGeom>
          <a:noFill/>
          <a:ln w="9525">
            <a:solidFill>
              <a:schemeClr val="tx1"/>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endParaRPr lang="en-CA"/>
          </a:p>
        </p:txBody>
      </p:sp>
      <p:sp>
        <p:nvSpPr>
          <p:cNvPr id="28" name="Rectangle 21"/>
          <p:cNvSpPr>
            <a:spLocks noChangeArrowheads="1"/>
          </p:cNvSpPr>
          <p:nvPr/>
        </p:nvSpPr>
        <p:spPr bwMode="auto">
          <a:xfrm>
            <a:off x="547666" y="1115218"/>
            <a:ext cx="8415103" cy="5059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p>
            <a:pPr eaLnBrk="0" fontAlgn="base" hangingPunct="0">
              <a:spcBef>
                <a:spcPct val="20000"/>
              </a:spcBef>
              <a:spcAft>
                <a:spcPct val="0"/>
              </a:spcAft>
              <a:buClr>
                <a:srgbClr val="000000"/>
              </a:buClr>
            </a:pPr>
            <a:r>
              <a:rPr lang="en-US" sz="2400" dirty="0">
                <a:solidFill>
                  <a:srgbClr val="000000"/>
                </a:solidFill>
                <a:latin typeface="Arial" charset="0"/>
                <a:ea typeface="ＭＳ Ｐゴシック" charset="0"/>
              </a:rPr>
              <a:t>Getting it wrong can be </a:t>
            </a:r>
            <a:r>
              <a:rPr lang="en-US" sz="2400" i="1" dirty="0">
                <a:solidFill>
                  <a:srgbClr val="000000"/>
                </a:solidFill>
                <a:latin typeface="Arial" charset="0"/>
                <a:ea typeface="ＭＳ Ｐゴシック" charset="0"/>
              </a:rPr>
              <a:t>expensive…</a:t>
            </a:r>
          </a:p>
          <a:p>
            <a:pPr marL="342900" indent="-342900" eaLnBrk="0" fontAlgn="base" hangingPunct="0">
              <a:spcBef>
                <a:spcPct val="20000"/>
              </a:spcBef>
              <a:spcAft>
                <a:spcPct val="0"/>
              </a:spcAft>
              <a:buClr>
                <a:srgbClr val="000000"/>
              </a:buClr>
              <a:buFont typeface="Wingdings" pitchFamily="2" charset="2"/>
              <a:buChar char="§"/>
            </a:pPr>
            <a:r>
              <a:rPr lang="en-US" sz="2400" dirty="0">
                <a:solidFill>
                  <a:srgbClr val="000000"/>
                </a:solidFill>
                <a:latin typeface="Arial" charset="0"/>
                <a:ea typeface="ＭＳ Ｐゴシック" charset="0"/>
              </a:rPr>
              <a:t>Insurance company recruits CEO from high tech industry</a:t>
            </a:r>
          </a:p>
          <a:p>
            <a:pPr marL="342900" indent="-342900" eaLnBrk="0" fontAlgn="base" hangingPunct="0">
              <a:spcBef>
                <a:spcPct val="20000"/>
              </a:spcBef>
              <a:spcAft>
                <a:spcPct val="0"/>
              </a:spcAft>
              <a:buClr>
                <a:srgbClr val="000000"/>
              </a:buClr>
              <a:buFont typeface="Wingdings" pitchFamily="2" charset="2"/>
              <a:buChar char="§"/>
            </a:pPr>
            <a:r>
              <a:rPr lang="en-US" sz="2400" dirty="0">
                <a:solidFill>
                  <a:srgbClr val="000000"/>
                </a:solidFill>
                <a:latin typeface="Arial" charset="0"/>
                <a:ea typeface="ＭＳ Ｐゴシック" charset="0"/>
              </a:rPr>
              <a:t>New CEO decides “innovation is everything” – </a:t>
            </a:r>
            <a:br>
              <a:rPr lang="en-US" sz="2400" dirty="0">
                <a:solidFill>
                  <a:srgbClr val="000000"/>
                </a:solidFill>
                <a:latin typeface="Arial" charset="0"/>
                <a:ea typeface="ＭＳ Ｐゴシック" charset="0"/>
              </a:rPr>
            </a:br>
            <a:r>
              <a:rPr lang="en-US" sz="2400" dirty="0">
                <a:solidFill>
                  <a:srgbClr val="000000"/>
                </a:solidFill>
                <a:latin typeface="Arial" charset="0"/>
                <a:ea typeface="ＭＳ Ｐゴシック" charset="0"/>
              </a:rPr>
              <a:t>$100M spent on </a:t>
            </a:r>
            <a:br>
              <a:rPr lang="en-US" sz="2400" dirty="0">
                <a:solidFill>
                  <a:srgbClr val="000000"/>
                </a:solidFill>
                <a:latin typeface="Arial" charset="0"/>
                <a:ea typeface="ＭＳ Ｐゴシック" charset="0"/>
              </a:rPr>
            </a:br>
            <a:r>
              <a:rPr lang="en-US" sz="2400" dirty="0">
                <a:solidFill>
                  <a:srgbClr val="000000"/>
                </a:solidFill>
                <a:latin typeface="Arial" charset="0"/>
                <a:ea typeface="ＭＳ Ｐゴシック" charset="0"/>
              </a:rPr>
              <a:t>process redesign and system development </a:t>
            </a:r>
            <a:br>
              <a:rPr lang="en-US" sz="2400" dirty="0">
                <a:solidFill>
                  <a:srgbClr val="000000"/>
                </a:solidFill>
                <a:latin typeface="Arial" charset="0"/>
                <a:ea typeface="ＭＳ Ｐゴシック" charset="0"/>
              </a:rPr>
            </a:br>
            <a:r>
              <a:rPr lang="en-US" sz="2400" dirty="0">
                <a:solidFill>
                  <a:srgbClr val="000000"/>
                </a:solidFill>
                <a:latin typeface="Arial" charset="0"/>
                <a:ea typeface="ＭＳ Ｐゴシック" charset="0"/>
              </a:rPr>
              <a:t>in support of “innovative car insurance products” – </a:t>
            </a:r>
            <a:br>
              <a:rPr lang="en-US" sz="2400" dirty="0">
                <a:solidFill>
                  <a:srgbClr val="000000"/>
                </a:solidFill>
                <a:latin typeface="Arial" charset="0"/>
                <a:ea typeface="ＭＳ Ｐゴシック" charset="0"/>
              </a:rPr>
            </a:br>
            <a:r>
              <a:rPr lang="en-US" sz="2400" i="1" dirty="0">
                <a:solidFill>
                  <a:srgbClr val="000000"/>
                </a:solidFill>
                <a:latin typeface="Arial" charset="0"/>
                <a:ea typeface="ＭＳ Ｐゴシック" charset="0"/>
              </a:rPr>
              <a:t>Product Leadership </a:t>
            </a:r>
          </a:p>
          <a:p>
            <a:pPr marL="342900" indent="-342900" eaLnBrk="0" fontAlgn="base" hangingPunct="0">
              <a:spcBef>
                <a:spcPct val="20000"/>
              </a:spcBef>
              <a:spcAft>
                <a:spcPct val="0"/>
              </a:spcAft>
              <a:buClr>
                <a:srgbClr val="000000"/>
              </a:buClr>
              <a:buFont typeface="Wingdings" pitchFamily="2" charset="2"/>
              <a:buChar char="§"/>
            </a:pPr>
            <a:r>
              <a:rPr lang="en-US" sz="2400" dirty="0">
                <a:solidFill>
                  <a:srgbClr val="000000"/>
                </a:solidFill>
                <a:latin typeface="Arial" charset="0"/>
                <a:ea typeface="ＭＳ Ｐゴシック" charset="0"/>
              </a:rPr>
              <a:t>Total failure – customers wanted affordable, </a:t>
            </a:r>
            <a:br>
              <a:rPr lang="en-US" sz="2400" dirty="0">
                <a:solidFill>
                  <a:srgbClr val="000000"/>
                </a:solidFill>
                <a:latin typeface="Arial" charset="0"/>
                <a:ea typeface="ＭＳ Ｐゴシック" charset="0"/>
              </a:rPr>
            </a:br>
            <a:r>
              <a:rPr lang="en-US" sz="2400" dirty="0">
                <a:solidFill>
                  <a:srgbClr val="000000"/>
                </a:solidFill>
                <a:latin typeface="Arial" charset="0"/>
                <a:ea typeface="ＭＳ Ｐゴシック" charset="0"/>
              </a:rPr>
              <a:t>easy to understand, easy to buy insurance – </a:t>
            </a:r>
            <a:br>
              <a:rPr lang="en-US" sz="2400" dirty="0">
                <a:solidFill>
                  <a:srgbClr val="000000"/>
                </a:solidFill>
                <a:latin typeface="Arial" charset="0"/>
                <a:ea typeface="ＭＳ Ｐゴシック" charset="0"/>
              </a:rPr>
            </a:br>
            <a:r>
              <a:rPr lang="en-US" sz="2400" i="1" dirty="0">
                <a:solidFill>
                  <a:srgbClr val="000000"/>
                </a:solidFill>
                <a:latin typeface="Arial" charset="0"/>
                <a:ea typeface="ＭＳ Ｐゴシック" charset="0"/>
              </a:rPr>
              <a:t>Operational Excellence (Op Ex) </a:t>
            </a:r>
          </a:p>
        </p:txBody>
      </p:sp>
      <p:sp>
        <p:nvSpPr>
          <p:cNvPr id="29" name="Line 9"/>
          <p:cNvSpPr>
            <a:spLocks noChangeShapeType="1"/>
          </p:cNvSpPr>
          <p:nvPr/>
        </p:nvSpPr>
        <p:spPr bwMode="auto">
          <a:xfrm flipH="1">
            <a:off x="9389633" y="3307484"/>
            <a:ext cx="528638" cy="546100"/>
          </a:xfrm>
          <a:prstGeom prst="line">
            <a:avLst/>
          </a:prstGeom>
          <a:noFill/>
          <a:ln w="38100">
            <a:solidFill>
              <a:schemeClr val="folHlink"/>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endParaRPr lang="en-CA"/>
          </a:p>
        </p:txBody>
      </p:sp>
      <p:sp>
        <p:nvSpPr>
          <p:cNvPr id="30" name="Line 9"/>
          <p:cNvSpPr>
            <a:spLocks noChangeShapeType="1"/>
          </p:cNvSpPr>
          <p:nvPr/>
        </p:nvSpPr>
        <p:spPr bwMode="auto">
          <a:xfrm flipH="1" flipV="1">
            <a:off x="9948429" y="2645503"/>
            <a:ext cx="0" cy="611187"/>
          </a:xfrm>
          <a:prstGeom prst="line">
            <a:avLst/>
          </a:prstGeom>
          <a:noFill/>
          <a:ln w="38100">
            <a:solidFill>
              <a:schemeClr val="folHlink"/>
            </a:solidFill>
            <a:round/>
            <a:headEnd/>
            <a:tailEnd type="triangle" w="med" len="lg"/>
          </a:ln>
          <a:extLst>
            <a:ext uri="{909E8E84-426E-40dd-AFC4-6F175D3DCCD1}">
              <a14:hiddenFill xmlns:a14="http://schemas.microsoft.com/office/drawing/2010/main" xmlns="">
                <a:noFill/>
              </a14:hiddenFill>
            </a:ext>
          </a:extLst>
        </p:spPr>
        <p:txBody>
          <a:bodyPr lIns="92075" tIns="46038" rIns="92075" bIns="46038" anchor="ctr"/>
          <a:lstStyle/>
          <a:p>
            <a:endParaRPr lang="en-CA"/>
          </a:p>
        </p:txBody>
      </p:sp>
      <p:sp>
        <p:nvSpPr>
          <p:cNvPr id="31" name="Rectangle 18"/>
          <p:cNvSpPr>
            <a:spLocks noChangeArrowheads="1"/>
          </p:cNvSpPr>
          <p:nvPr/>
        </p:nvSpPr>
        <p:spPr bwMode="auto">
          <a:xfrm>
            <a:off x="8056130" y="3460233"/>
            <a:ext cx="11029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defTabSz="873125" eaLnBrk="0" hangingPunct="0">
              <a:buClr>
                <a:srgbClr val="000000"/>
              </a:buClr>
            </a:pPr>
            <a:r>
              <a:rPr lang="en-US" i="1">
                <a:solidFill>
                  <a:srgbClr val="000000"/>
                </a:solidFill>
              </a:rPr>
              <a:t>New CEO:</a:t>
            </a:r>
          </a:p>
        </p:txBody>
      </p:sp>
      <p:sp>
        <p:nvSpPr>
          <p:cNvPr id="32" name="Rectangle 18"/>
          <p:cNvSpPr>
            <a:spLocks noChangeArrowheads="1"/>
          </p:cNvSpPr>
          <p:nvPr/>
        </p:nvSpPr>
        <p:spPr bwMode="auto">
          <a:xfrm>
            <a:off x="8965943" y="1585397"/>
            <a:ext cx="195897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defTabSz="873125" eaLnBrk="0" hangingPunct="0">
              <a:buClr>
                <a:srgbClr val="000000"/>
              </a:buClr>
            </a:pPr>
            <a:r>
              <a:rPr lang="en-US" i="1">
                <a:solidFill>
                  <a:srgbClr val="000000"/>
                </a:solidFill>
              </a:rPr>
              <a:t>Customer base:</a:t>
            </a:r>
          </a:p>
        </p:txBody>
      </p:sp>
    </p:spTree>
    <p:extLst>
      <p:ext uri="{BB962C8B-B14F-4D97-AF65-F5344CB8AC3E}">
        <p14:creationId xmlns:p14="http://schemas.microsoft.com/office/powerpoint/2010/main" val="12955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dissolve">
                                      <p:cBhvr>
                                        <p:cTn id="7" dur="500"/>
                                        <p:tgtEl>
                                          <p:spTgt spid="2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Effect transition="in" filter="dissolve">
                                      <p:cBhvr>
                                        <p:cTn id="12" dur="500"/>
                                        <p:tgtEl>
                                          <p:spTgt spid="28">
                                            <p:txEl>
                                              <p:pRg st="2" end="2"/>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par>
                                <p:cTn id="18" presetID="35" presetClass="emph" presetSubtype="0" repeatCount="indefinite" fill="hold" grpId="1" nodeType="withEffect">
                                  <p:stCondLst>
                                    <p:cond delay="0"/>
                                  </p:stCondLst>
                                  <p:endCondLst>
                                    <p:cond evt="onNext" delay="0">
                                      <p:tgtEl>
                                        <p:sldTgt/>
                                      </p:tgtEl>
                                    </p:cond>
                                  </p:endCondLst>
                                  <p:childTnLst>
                                    <p:anim calcmode="discrete" valueType="str">
                                      <p:cBhvr>
                                        <p:cTn id="19" dur="1000" fill="hold"/>
                                        <p:tgtEl>
                                          <p:spTgt spid="29"/>
                                        </p:tgtEl>
                                        <p:attrNameLst>
                                          <p:attrName>style.visibility</p:attrName>
                                        </p:attrNameLst>
                                      </p:cBhvr>
                                      <p:tavLst>
                                        <p:tav tm="0">
                                          <p:val>
                                            <p:strVal val="hidden"/>
                                          </p:val>
                                        </p:tav>
                                        <p:tav tm="50000">
                                          <p:val>
                                            <p:strVal val="visible"/>
                                          </p:val>
                                        </p:tav>
                                      </p:tavLst>
                                    </p:anim>
                                  </p:childTnLst>
                                </p:cTn>
                              </p:par>
                              <p:par>
                                <p:cTn id="20" presetID="3" presetClass="emph" presetSubtype="2" repeatCount="indefinite" fill="hold" grpId="0" nodeType="withEffect">
                                  <p:stCondLst>
                                    <p:cond delay="0"/>
                                  </p:stCondLst>
                                  <p:endCondLst>
                                    <p:cond evt="onNext" delay="0">
                                      <p:tgtEl>
                                        <p:sldTgt/>
                                      </p:tgtEl>
                                    </p:cond>
                                  </p:endCondLst>
                                  <p:childTnLst>
                                    <p:animClr clrSpc="rgb" dir="cw">
                                      <p:cBhvr override="childStyle">
                                        <p:cTn id="21" dur="1000" fill="hold"/>
                                        <p:tgtEl>
                                          <p:spTgt spid="23">
                                            <p:txEl>
                                              <p:charRg st="4294967295" end="4294967295"/>
                                            </p:txEl>
                                          </p:spTgt>
                                        </p:tgtEl>
                                        <p:attrNameLst>
                                          <p:attrName>style.color</p:attrName>
                                        </p:attrNameLst>
                                      </p:cBhvr>
                                      <p:to>
                                        <a:schemeClr val="accent2"/>
                                      </p:to>
                                    </p:animClr>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8">
                                            <p:txEl>
                                              <p:pRg st="3" end="3"/>
                                            </p:txEl>
                                          </p:spTgt>
                                        </p:tgtEl>
                                        <p:attrNameLst>
                                          <p:attrName>style.visibility</p:attrName>
                                        </p:attrNameLst>
                                      </p:cBhvr>
                                      <p:to>
                                        <p:strVal val="visible"/>
                                      </p:to>
                                    </p:set>
                                    <p:animEffect transition="in" filter="dissolve">
                                      <p:cBhvr>
                                        <p:cTn id="26" dur="500"/>
                                        <p:tgtEl>
                                          <p:spTgt spid="28">
                                            <p:txEl>
                                              <p:pRg st="3" end="3"/>
                                            </p:txEl>
                                          </p:spTgt>
                                        </p:tgtEl>
                                      </p:cBhvr>
                                    </p:animEffect>
                                  </p:childTnLst>
                                </p:cTn>
                              </p:par>
                              <p:par>
                                <p:cTn id="27" presetID="1" presetClass="exit" presetSubtype="0" fill="hold" grpId="2"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9"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par>
                                <p:cTn id="34" presetID="35" presetClass="emph" presetSubtype="0" repeatCount="indefinite" fill="hold" grpId="1" nodeType="withEffect">
                                  <p:stCondLst>
                                    <p:cond delay="0"/>
                                  </p:stCondLst>
                                  <p:endCondLst>
                                    <p:cond evt="onNext" delay="0">
                                      <p:tgtEl>
                                        <p:sldTgt/>
                                      </p:tgtEl>
                                    </p:cond>
                                  </p:endCondLst>
                                  <p:childTnLst>
                                    <p:anim calcmode="discrete" valueType="str">
                                      <p:cBhvr>
                                        <p:cTn id="35" dur="1000" fill="hold"/>
                                        <p:tgtEl>
                                          <p:spTgt spid="30"/>
                                        </p:tgtEl>
                                        <p:attrNameLst>
                                          <p:attrName>style.visibility</p:attrName>
                                        </p:attrNameLst>
                                      </p:cBhvr>
                                      <p:tavLst>
                                        <p:tav tm="0">
                                          <p:val>
                                            <p:strVal val="hidden"/>
                                          </p:val>
                                        </p:tav>
                                        <p:tav tm="50000">
                                          <p:val>
                                            <p:strVal val="visible"/>
                                          </p:val>
                                        </p:tav>
                                      </p:tavLst>
                                    </p:anim>
                                  </p:childTnLst>
                                </p:cTn>
                              </p:par>
                              <p:par>
                                <p:cTn id="36" presetID="3" presetClass="emph" presetSubtype="2" repeatCount="indefinite" fill="hold" grpId="0" nodeType="withEffect">
                                  <p:stCondLst>
                                    <p:cond delay="0"/>
                                  </p:stCondLst>
                                  <p:endCondLst>
                                    <p:cond evt="onNext" delay="0">
                                      <p:tgtEl>
                                        <p:sldTgt/>
                                      </p:tgtEl>
                                    </p:cond>
                                  </p:endCondLst>
                                  <p:childTnLst>
                                    <p:animClr clrSpc="rgb" dir="cw">
                                      <p:cBhvr override="childStyle">
                                        <p:cTn id="37" dur="1000" fill="hold"/>
                                        <p:tgtEl>
                                          <p:spTgt spid="21">
                                            <p:txEl>
                                              <p:charRg st="4294967295" end="4294967295"/>
                                            </p:txEl>
                                          </p:spTgt>
                                        </p:tgtEl>
                                        <p:attrNameLst>
                                          <p:attrName>style.color</p:attrName>
                                        </p:attrNameLst>
                                      </p:cBhvr>
                                      <p:to>
                                        <a:schemeClr val="accent2"/>
                                      </p:to>
                                    </p:animClr>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2"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animBg="1"/>
      <p:bldP spid="29" grpId="1" animBg="1"/>
      <p:bldP spid="29" grpId="2" animBg="1"/>
      <p:bldP spid="30" grpId="0" animBg="1"/>
      <p:bldP spid="30" grpId="1" animBg="1"/>
      <p:bldP spid="30" grpId="2" animBg="1"/>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7A54-DBC5-811B-1982-AF117CE4E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5910F-98D5-84BD-E56B-3C3A918372D3}"/>
              </a:ext>
            </a:extLst>
          </p:cNvPr>
          <p:cNvSpPr>
            <a:spLocks noGrp="1"/>
          </p:cNvSpPr>
          <p:nvPr>
            <p:ph type="title"/>
          </p:nvPr>
        </p:nvSpPr>
        <p:spPr/>
        <p:txBody>
          <a:bodyPr/>
          <a:lstStyle/>
          <a:p>
            <a:r>
              <a:rPr lang="en-US" dirty="0">
                <a:latin typeface="Arial" charset="0"/>
              </a:rPr>
              <a:t>Clariteq – small, husband &amp; wife company, global clients</a:t>
            </a:r>
            <a:endParaRPr lang="en-US" dirty="0"/>
          </a:p>
        </p:txBody>
      </p:sp>
      <p:graphicFrame>
        <p:nvGraphicFramePr>
          <p:cNvPr id="3" name="Object 2">
            <a:extLst>
              <a:ext uri="{FF2B5EF4-FFF2-40B4-BE49-F238E27FC236}">
                <a16:creationId xmlns:a16="http://schemas.microsoft.com/office/drawing/2014/main" id="{1E6FC7F6-A32F-1B20-FCB9-BC3AA59E7F28}"/>
              </a:ext>
            </a:extLst>
          </p:cNvPr>
          <p:cNvGraphicFramePr>
            <a:graphicFrameLocks noChangeAspect="1"/>
          </p:cNvGraphicFramePr>
          <p:nvPr>
            <p:extLst>
              <p:ext uri="{D42A27DB-BD31-4B8C-83A1-F6EECF244321}">
                <p14:modId xmlns:p14="http://schemas.microsoft.com/office/powerpoint/2010/main" val="2752468278"/>
              </p:ext>
            </p:extLst>
          </p:nvPr>
        </p:nvGraphicFramePr>
        <p:xfrm>
          <a:off x="447570" y="713624"/>
          <a:ext cx="9052102" cy="6349518"/>
        </p:xfrm>
        <a:graphic>
          <a:graphicData uri="http://schemas.openxmlformats.org/presentationml/2006/ole">
            <mc:AlternateContent xmlns:mc="http://schemas.openxmlformats.org/markup-compatibility/2006">
              <mc:Choice xmlns:v="urn:schemas-microsoft-com:vml" Requires="v">
                <p:oleObj name="Document" r:id="rId3" imgW="8382000" imgH="5880100" progId="Word.Document.12">
                  <p:embed/>
                </p:oleObj>
              </mc:Choice>
              <mc:Fallback>
                <p:oleObj name="Document" r:id="rId3" imgW="8382000" imgH="5880100" progId="Word.Document.12">
                  <p:embed/>
                  <p:pic>
                    <p:nvPicPr>
                      <p:cNvPr id="3" name="Object 2">
                        <a:extLst>
                          <a:ext uri="{FF2B5EF4-FFF2-40B4-BE49-F238E27FC236}">
                            <a16:creationId xmlns:a16="http://schemas.microsoft.com/office/drawing/2014/main" id="{1E6FC7F6-A32F-1B20-FCB9-BC3AA59E7F28}"/>
                          </a:ext>
                        </a:extLst>
                      </p:cNvPr>
                      <p:cNvPicPr/>
                      <p:nvPr/>
                    </p:nvPicPr>
                    <p:blipFill>
                      <a:blip r:embed="rId4"/>
                      <a:stretch>
                        <a:fillRect/>
                      </a:stretch>
                    </p:blipFill>
                    <p:spPr>
                      <a:xfrm>
                        <a:off x="447570" y="713624"/>
                        <a:ext cx="9052102" cy="634951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1DFC42B2-B63F-3D6C-CADD-82E90AA5175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13036" y="758780"/>
            <a:ext cx="2731395" cy="2731395"/>
          </a:xfrm>
          <a:prstGeom prst="rect">
            <a:avLst/>
          </a:prstGeom>
        </p:spPr>
      </p:pic>
      <p:pic>
        <p:nvPicPr>
          <p:cNvPr id="5" name="Picture 4">
            <a:extLst>
              <a:ext uri="{FF2B5EF4-FFF2-40B4-BE49-F238E27FC236}">
                <a16:creationId xmlns:a16="http://schemas.microsoft.com/office/drawing/2014/main" id="{1B9A2A87-8584-5A14-C207-EB833BB56CEB}"/>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126930" y="6099221"/>
            <a:ext cx="914400" cy="4176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Rectangle 14">
            <a:extLst>
              <a:ext uri="{FF2B5EF4-FFF2-40B4-BE49-F238E27FC236}">
                <a16:creationId xmlns:a16="http://schemas.microsoft.com/office/drawing/2014/main" id="{2F26592D-5511-4773-F5AD-40A39E4B789B}"/>
              </a:ext>
            </a:extLst>
          </p:cNvPr>
          <p:cNvSpPr>
            <a:spLocks noChangeArrowheads="1"/>
          </p:cNvSpPr>
          <p:nvPr/>
        </p:nvSpPr>
        <p:spPr bwMode="auto">
          <a:xfrm>
            <a:off x="11092271" y="6512460"/>
            <a:ext cx="1009117" cy="216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lnSpc>
                <a:spcPct val="100000"/>
              </a:lnSpc>
              <a:defRPr/>
            </a:pPr>
            <a:r>
              <a:rPr lang="en-US" sz="800" b="0" dirty="0" err="1">
                <a:solidFill>
                  <a:schemeClr val="tx2"/>
                </a:solidFill>
                <a:latin typeface="Arial" charset="0"/>
                <a:cs typeface="+mn-cs"/>
              </a:rPr>
              <a:t>www.clariteq.com</a:t>
            </a:r>
            <a:endParaRPr lang="en-US" sz="800" b="0" dirty="0">
              <a:solidFill>
                <a:schemeClr val="tx2"/>
              </a:solidFill>
              <a:latin typeface="Arial" charset="0"/>
              <a:cs typeface="+mn-cs"/>
            </a:endParaRPr>
          </a:p>
        </p:txBody>
      </p:sp>
      <p:sp>
        <p:nvSpPr>
          <p:cNvPr id="7" name="Rectangle 6">
            <a:extLst>
              <a:ext uri="{FF2B5EF4-FFF2-40B4-BE49-F238E27FC236}">
                <a16:creationId xmlns:a16="http://schemas.microsoft.com/office/drawing/2014/main" id="{91E9C139-2E0F-AFD2-6333-C1486ED2D06E}"/>
              </a:ext>
            </a:extLst>
          </p:cNvPr>
          <p:cNvSpPr>
            <a:spLocks noChangeArrowheads="1"/>
          </p:cNvSpPr>
          <p:nvPr/>
        </p:nvSpPr>
        <p:spPr bwMode="auto">
          <a:xfrm>
            <a:off x="10032740" y="6524617"/>
            <a:ext cx="904094" cy="216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spcBef>
                <a:spcPct val="0"/>
              </a:spcBef>
              <a:defRPr/>
            </a:pPr>
            <a:r>
              <a:rPr lang="en-US" sz="800" i="1" kern="0" dirty="0">
                <a:solidFill>
                  <a:srgbClr val="000000"/>
                </a:solidFill>
                <a:latin typeface="Arial" charset="0"/>
                <a:ea typeface="ＭＳ Ｐゴシック" charset="0"/>
              </a:rPr>
              <a:t>© Clariteq 2023</a:t>
            </a:r>
          </a:p>
        </p:txBody>
      </p:sp>
      <p:pic>
        <p:nvPicPr>
          <p:cNvPr id="9" name="Picture 8">
            <a:extLst>
              <a:ext uri="{FF2B5EF4-FFF2-40B4-BE49-F238E27FC236}">
                <a16:creationId xmlns:a16="http://schemas.microsoft.com/office/drawing/2014/main" id="{414AC27E-8B35-8341-A728-0560439D2F37}"/>
              </a:ext>
            </a:extLst>
          </p:cNvPr>
          <p:cNvPicPr>
            <a:picLocks noChangeAspect="1"/>
          </p:cNvPicPr>
          <p:nvPr/>
        </p:nvPicPr>
        <p:blipFill>
          <a:blip r:embed="rId7"/>
          <a:stretch>
            <a:fillRect/>
          </a:stretch>
        </p:blipFill>
        <p:spPr>
          <a:xfrm>
            <a:off x="9337182" y="3218062"/>
            <a:ext cx="2854817" cy="2854817"/>
          </a:xfrm>
          <a:prstGeom prst="rect">
            <a:avLst/>
          </a:prstGeom>
        </p:spPr>
      </p:pic>
    </p:spTree>
    <p:extLst>
      <p:ext uri="{BB962C8B-B14F-4D97-AF65-F5344CB8AC3E}">
        <p14:creationId xmlns:p14="http://schemas.microsoft.com/office/powerpoint/2010/main" val="28405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A6DC-824F-3EEF-2272-0BF1E8B579DD}"/>
            </a:ext>
          </a:extLst>
        </p:cNvPr>
        <p:cNvGrpSpPr/>
        <p:nvPr/>
      </p:nvGrpSpPr>
      <p:grpSpPr>
        <a:xfrm>
          <a:off x="0" y="0"/>
          <a:ext cx="0" cy="0"/>
          <a:chOff x="0" y="0"/>
          <a:chExt cx="0" cy="0"/>
        </a:xfrm>
      </p:grpSpPr>
      <p:sp>
        <p:nvSpPr>
          <p:cNvPr id="21506" name="Rectangle 5">
            <a:extLst>
              <a:ext uri="{FF2B5EF4-FFF2-40B4-BE49-F238E27FC236}">
                <a16:creationId xmlns:a16="http://schemas.microsoft.com/office/drawing/2014/main" id="{AD46FFC6-6026-2A0F-72C8-372601694F37}"/>
              </a:ext>
            </a:extLst>
          </p:cNvPr>
          <p:cNvSpPr>
            <a:spLocks noGrp="1" noChangeArrowheads="1"/>
          </p:cNvSpPr>
          <p:nvPr>
            <p:ph type="title"/>
          </p:nvPr>
        </p:nvSpPr>
        <p:spPr/>
        <p:txBody>
          <a:bodyPr/>
          <a:lstStyle/>
          <a:p>
            <a:pPr>
              <a:defRPr/>
            </a:pPr>
            <a:r>
              <a:rPr lang="en-GB" sz="2600" dirty="0"/>
              <a:t>Business Process – part of the Clariteq Framework for Business Analysis</a:t>
            </a:r>
            <a:endParaRPr lang="en-US" sz="2600" dirty="0"/>
          </a:p>
        </p:txBody>
      </p:sp>
      <p:sp>
        <p:nvSpPr>
          <p:cNvPr id="92" name="Text Box 9">
            <a:extLst>
              <a:ext uri="{FF2B5EF4-FFF2-40B4-BE49-F238E27FC236}">
                <a16:creationId xmlns:a16="http://schemas.microsoft.com/office/drawing/2014/main" id="{45D8FF49-A82E-2B9B-6D98-E517FE825506}"/>
              </a:ext>
            </a:extLst>
          </p:cNvPr>
          <p:cNvSpPr txBox="1">
            <a:spLocks noChangeArrowheads="1"/>
          </p:cNvSpPr>
          <p:nvPr/>
        </p:nvSpPr>
        <p:spPr bwMode="auto">
          <a:xfrm>
            <a:off x="2868201" y="3033715"/>
            <a:ext cx="1692275" cy="336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enters five characters of Last Name</a:t>
            </a:r>
          </a:p>
        </p:txBody>
      </p:sp>
      <p:sp>
        <p:nvSpPr>
          <p:cNvPr id="93" name="Line 10">
            <a:extLst>
              <a:ext uri="{FF2B5EF4-FFF2-40B4-BE49-F238E27FC236}">
                <a16:creationId xmlns:a16="http://schemas.microsoft.com/office/drawing/2014/main" id="{364329CE-5416-B9D8-70C3-CCE3FBD5F20A}"/>
              </a:ext>
            </a:extLst>
          </p:cNvPr>
          <p:cNvSpPr>
            <a:spLocks noChangeShapeType="1"/>
          </p:cNvSpPr>
          <p:nvPr/>
        </p:nvSpPr>
        <p:spPr bwMode="auto">
          <a:xfrm>
            <a:off x="3167483" y="3351215"/>
            <a:ext cx="1509977"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4" name="Line 11">
            <a:extLst>
              <a:ext uri="{FF2B5EF4-FFF2-40B4-BE49-F238E27FC236}">
                <a16:creationId xmlns:a16="http://schemas.microsoft.com/office/drawing/2014/main" id="{FD7B2343-9C98-8705-45CD-DAE0D21B95D6}"/>
              </a:ext>
            </a:extLst>
          </p:cNvPr>
          <p:cNvSpPr>
            <a:spLocks noChangeShapeType="1"/>
          </p:cNvSpPr>
          <p:nvPr/>
        </p:nvSpPr>
        <p:spPr bwMode="auto">
          <a:xfrm>
            <a:off x="4759971" y="3189290"/>
            <a:ext cx="0" cy="8382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5" name="Text Box 12">
            <a:extLst>
              <a:ext uri="{FF2B5EF4-FFF2-40B4-BE49-F238E27FC236}">
                <a16:creationId xmlns:a16="http://schemas.microsoft.com/office/drawing/2014/main" id="{483A9453-B324-4E0A-4D4F-04A0C99F3E35}"/>
              </a:ext>
            </a:extLst>
          </p:cNvPr>
          <p:cNvSpPr txBox="1">
            <a:spLocks noChangeArrowheads="1"/>
          </p:cNvSpPr>
          <p:nvPr/>
        </p:nvSpPr>
        <p:spPr bwMode="auto">
          <a:xfrm>
            <a:off x="4760030" y="3271948"/>
            <a:ext cx="2108465"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Then System lists matching Students</a:t>
            </a:r>
          </a:p>
        </p:txBody>
      </p:sp>
      <p:sp>
        <p:nvSpPr>
          <p:cNvPr id="96" name="Line 13">
            <a:extLst>
              <a:ext uri="{FF2B5EF4-FFF2-40B4-BE49-F238E27FC236}">
                <a16:creationId xmlns:a16="http://schemas.microsoft.com/office/drawing/2014/main" id="{F1013EF9-2EF3-D34D-C178-5FC77B63720C}"/>
              </a:ext>
            </a:extLst>
          </p:cNvPr>
          <p:cNvSpPr>
            <a:spLocks noChangeShapeType="1"/>
          </p:cNvSpPr>
          <p:nvPr/>
        </p:nvSpPr>
        <p:spPr bwMode="auto">
          <a:xfrm flipH="1">
            <a:off x="4842522" y="3484565"/>
            <a:ext cx="1835017"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grpSp>
        <p:nvGrpSpPr>
          <p:cNvPr id="97" name="Group 14">
            <a:extLst>
              <a:ext uri="{FF2B5EF4-FFF2-40B4-BE49-F238E27FC236}">
                <a16:creationId xmlns:a16="http://schemas.microsoft.com/office/drawing/2014/main" id="{5E0C4C5A-BC82-0B14-7DE2-D0C2DE51A091}"/>
              </a:ext>
            </a:extLst>
          </p:cNvPr>
          <p:cNvGrpSpPr>
            <a:grpSpLocks/>
          </p:cNvGrpSpPr>
          <p:nvPr/>
        </p:nvGrpSpPr>
        <p:grpSpPr bwMode="auto">
          <a:xfrm>
            <a:off x="3117570" y="4256090"/>
            <a:ext cx="3530733" cy="768350"/>
            <a:chOff x="1469" y="2784"/>
            <a:chExt cx="2053" cy="484"/>
          </a:xfrm>
        </p:grpSpPr>
        <p:sp>
          <p:nvSpPr>
            <p:cNvPr id="99" name="Rectangle 16">
              <a:extLst>
                <a:ext uri="{FF2B5EF4-FFF2-40B4-BE49-F238E27FC236}">
                  <a16:creationId xmlns:a16="http://schemas.microsoft.com/office/drawing/2014/main" id="{C00C5645-F116-40E2-6425-E1046C1296A5}"/>
                </a:ext>
              </a:extLst>
            </p:cNvPr>
            <p:cNvSpPr>
              <a:spLocks noChangeArrowheads="1"/>
            </p:cNvSpPr>
            <p:nvPr/>
          </p:nvSpPr>
          <p:spPr bwMode="auto">
            <a:xfrm>
              <a:off x="2045" y="2784"/>
              <a:ext cx="816" cy="43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0" name="Text Box 17">
              <a:extLst>
                <a:ext uri="{FF2B5EF4-FFF2-40B4-BE49-F238E27FC236}">
                  <a16:creationId xmlns:a16="http://schemas.microsoft.com/office/drawing/2014/main" id="{EEEC2F59-34E9-82D7-B50C-9BF9B3C47288}"/>
                </a:ext>
              </a:extLst>
            </p:cNvPr>
            <p:cNvSpPr txBox="1">
              <a:spLocks noChangeArrowheads="1"/>
            </p:cNvSpPr>
            <p:nvPr/>
          </p:nvSpPr>
          <p:spPr bwMode="auto">
            <a:xfrm>
              <a:off x="2069" y="2784"/>
              <a:ext cx="1200" cy="1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Register Student in Class</a:t>
              </a:r>
            </a:p>
          </p:txBody>
        </p:sp>
        <p:sp>
          <p:nvSpPr>
            <p:cNvPr id="101" name="Line 18">
              <a:extLst>
                <a:ext uri="{FF2B5EF4-FFF2-40B4-BE49-F238E27FC236}">
                  <a16:creationId xmlns:a16="http://schemas.microsoft.com/office/drawing/2014/main" id="{952D299F-22CB-4871-B9FC-0BEDB563FFD3}"/>
                </a:ext>
              </a:extLst>
            </p:cNvPr>
            <p:cNvSpPr>
              <a:spLocks noChangeShapeType="1"/>
            </p:cNvSpPr>
            <p:nvPr/>
          </p:nvSpPr>
          <p:spPr bwMode="auto">
            <a:xfrm>
              <a:off x="2045" y="2880"/>
              <a:ext cx="816"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2" name="Text Box 19">
              <a:extLst>
                <a:ext uri="{FF2B5EF4-FFF2-40B4-BE49-F238E27FC236}">
                  <a16:creationId xmlns:a16="http://schemas.microsoft.com/office/drawing/2014/main" id="{B72D0391-A1EA-9B76-6B97-E8DB685582AF}"/>
                </a:ext>
              </a:extLst>
            </p:cNvPr>
            <p:cNvSpPr txBox="1">
              <a:spLocks noChangeArrowheads="1"/>
            </p:cNvSpPr>
            <p:nvPr/>
          </p:nvSpPr>
          <p:spPr bwMode="auto">
            <a:xfrm>
              <a:off x="2045" y="2890"/>
              <a:ext cx="1200" cy="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dirty="0">
                  <a:solidFill>
                    <a:srgbClr val="000000"/>
                  </a:solidFill>
                </a:rPr>
                <a:t>Verify Student Status</a:t>
              </a:r>
            </a:p>
            <a:p>
              <a:pPr algn="l">
                <a:lnSpc>
                  <a:spcPct val="100000"/>
                </a:lnSpc>
                <a:spcBef>
                  <a:spcPct val="0"/>
                </a:spcBef>
                <a:buClrTx/>
                <a:buFontTx/>
                <a:buNone/>
                <a:defRPr/>
              </a:pPr>
              <a:r>
                <a:rPr lang="en-US" sz="700" dirty="0">
                  <a:solidFill>
                    <a:srgbClr val="000000"/>
                  </a:solidFill>
                </a:rPr>
                <a:t>Verify Student pre-</a:t>
              </a:r>
              <a:r>
                <a:rPr lang="en-US" sz="700" dirty="0" err="1">
                  <a:solidFill>
                    <a:srgbClr val="000000"/>
                  </a:solidFill>
                </a:rPr>
                <a:t>reqs</a:t>
              </a:r>
              <a:endParaRPr lang="en-US" sz="700" dirty="0">
                <a:solidFill>
                  <a:srgbClr val="000000"/>
                </a:solidFill>
              </a:endParaRPr>
            </a:p>
            <a:p>
              <a:pPr algn="l">
                <a:lnSpc>
                  <a:spcPct val="100000"/>
                </a:lnSpc>
                <a:spcBef>
                  <a:spcPct val="0"/>
                </a:spcBef>
                <a:buClrTx/>
                <a:buFontTx/>
                <a:buNone/>
                <a:defRPr/>
              </a:pPr>
              <a:r>
                <a:rPr lang="en-US" sz="700" dirty="0">
                  <a:solidFill>
                    <a:srgbClr val="000000"/>
                  </a:solidFill>
                </a:rPr>
                <a:t>Confirm Class availability</a:t>
              </a:r>
            </a:p>
            <a:p>
              <a:pPr algn="l">
                <a:lnSpc>
                  <a:spcPct val="100000"/>
                </a:lnSpc>
                <a:spcBef>
                  <a:spcPct val="0"/>
                </a:spcBef>
                <a:buClrTx/>
                <a:buFontTx/>
                <a:buNone/>
                <a:defRPr/>
              </a:pPr>
              <a:r>
                <a:rPr lang="en-US" sz="700" dirty="0">
                  <a:solidFill>
                    <a:srgbClr val="000000"/>
                  </a:solidFill>
                </a:rPr>
                <a:t>Create Registration</a:t>
              </a:r>
            </a:p>
          </p:txBody>
        </p:sp>
        <p:sp>
          <p:nvSpPr>
            <p:cNvPr id="103" name="Text Box 20">
              <a:extLst>
                <a:ext uri="{FF2B5EF4-FFF2-40B4-BE49-F238E27FC236}">
                  <a16:creationId xmlns:a16="http://schemas.microsoft.com/office/drawing/2014/main" id="{B88691B1-8094-BC46-D504-88116E676034}"/>
                </a:ext>
              </a:extLst>
            </p:cNvPr>
            <p:cNvSpPr txBox="1">
              <a:spLocks noChangeArrowheads="1"/>
            </p:cNvSpPr>
            <p:nvPr/>
          </p:nvSpPr>
          <p:spPr bwMode="auto">
            <a:xfrm>
              <a:off x="1469" y="2938"/>
              <a:ext cx="565" cy="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Input Message:</a:t>
              </a:r>
            </a:p>
            <a:p>
              <a:pPr algn="l">
                <a:lnSpc>
                  <a:spcPct val="100000"/>
                </a:lnSpc>
                <a:spcBef>
                  <a:spcPct val="0"/>
                </a:spcBef>
                <a:buClrTx/>
                <a:buFontTx/>
                <a:buNone/>
                <a:defRPr/>
              </a:pPr>
              <a:r>
                <a:rPr lang="en-US" sz="700" dirty="0">
                  <a:solidFill>
                    <a:srgbClr val="000000"/>
                  </a:solidFill>
                </a:rPr>
                <a:t>Student Number</a:t>
              </a:r>
            </a:p>
            <a:p>
              <a:pPr algn="l">
                <a:lnSpc>
                  <a:spcPct val="100000"/>
                </a:lnSpc>
                <a:spcBef>
                  <a:spcPct val="0"/>
                </a:spcBef>
                <a:buClrTx/>
                <a:buFontTx/>
                <a:buNone/>
                <a:defRPr/>
              </a:pPr>
              <a:r>
                <a:rPr lang="en-US" sz="700" dirty="0">
                  <a:solidFill>
                    <a:srgbClr val="000000"/>
                  </a:solidFill>
                </a:rPr>
                <a:t>Course ID</a:t>
              </a:r>
            </a:p>
            <a:p>
              <a:pPr algn="l">
                <a:lnSpc>
                  <a:spcPct val="100000"/>
                </a:lnSpc>
                <a:spcBef>
                  <a:spcPct val="0"/>
                </a:spcBef>
                <a:buClrTx/>
                <a:buFontTx/>
                <a:buNone/>
                <a:defRPr/>
              </a:pPr>
              <a:r>
                <a:rPr lang="en-US" sz="700" dirty="0">
                  <a:solidFill>
                    <a:srgbClr val="000000"/>
                  </a:solidFill>
                </a:rPr>
                <a:t>Class ID</a:t>
              </a:r>
            </a:p>
          </p:txBody>
        </p:sp>
        <p:sp>
          <p:nvSpPr>
            <p:cNvPr id="104" name="Line 21">
              <a:extLst>
                <a:ext uri="{FF2B5EF4-FFF2-40B4-BE49-F238E27FC236}">
                  <a16:creationId xmlns:a16="http://schemas.microsoft.com/office/drawing/2014/main" id="{109E6EF3-17F9-811F-3696-EB56F9ADE367}"/>
                </a:ext>
              </a:extLst>
            </p:cNvPr>
            <p:cNvSpPr>
              <a:spLocks noChangeShapeType="1"/>
            </p:cNvSpPr>
            <p:nvPr/>
          </p:nvSpPr>
          <p:spPr bwMode="auto">
            <a:xfrm>
              <a:off x="1517" y="2928"/>
              <a:ext cx="48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5" name="Line 22">
              <a:extLst>
                <a:ext uri="{FF2B5EF4-FFF2-40B4-BE49-F238E27FC236}">
                  <a16:creationId xmlns:a16="http://schemas.microsoft.com/office/drawing/2014/main" id="{AE32CC7B-7D4A-6DCA-E99B-9528E551472E}"/>
                </a:ext>
              </a:extLst>
            </p:cNvPr>
            <p:cNvSpPr>
              <a:spLocks noChangeShapeType="1"/>
            </p:cNvSpPr>
            <p:nvPr/>
          </p:nvSpPr>
          <p:spPr bwMode="auto">
            <a:xfrm>
              <a:off x="2909" y="2928"/>
              <a:ext cx="48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8" name="Text Box 15">
              <a:extLst>
                <a:ext uri="{FF2B5EF4-FFF2-40B4-BE49-F238E27FC236}">
                  <a16:creationId xmlns:a16="http://schemas.microsoft.com/office/drawing/2014/main" id="{C9F411E3-D545-992F-A843-08D476E9B208}"/>
                </a:ext>
              </a:extLst>
            </p:cNvPr>
            <p:cNvSpPr txBox="1">
              <a:spLocks noChangeArrowheads="1"/>
            </p:cNvSpPr>
            <p:nvPr/>
          </p:nvSpPr>
          <p:spPr bwMode="auto">
            <a:xfrm>
              <a:off x="2845" y="2937"/>
              <a:ext cx="677" cy="1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Output Message:</a:t>
              </a:r>
            </a:p>
            <a:p>
              <a:pPr algn="l">
                <a:lnSpc>
                  <a:spcPct val="100000"/>
                </a:lnSpc>
                <a:spcBef>
                  <a:spcPct val="0"/>
                </a:spcBef>
                <a:buClrTx/>
                <a:buFontTx/>
                <a:buNone/>
                <a:defRPr/>
              </a:pPr>
              <a:r>
                <a:rPr lang="en-US" sz="700" dirty="0">
                  <a:solidFill>
                    <a:srgbClr val="000000"/>
                  </a:solidFill>
                </a:rPr>
                <a:t>Results</a:t>
              </a:r>
            </a:p>
          </p:txBody>
        </p:sp>
      </p:grpSp>
      <p:grpSp>
        <p:nvGrpSpPr>
          <p:cNvPr id="106" name="Group 1">
            <a:extLst>
              <a:ext uri="{FF2B5EF4-FFF2-40B4-BE49-F238E27FC236}">
                <a16:creationId xmlns:a16="http://schemas.microsoft.com/office/drawing/2014/main" id="{D8F62D7B-95DA-D579-05CA-EEE11DCD58A6}"/>
              </a:ext>
            </a:extLst>
          </p:cNvPr>
          <p:cNvGrpSpPr>
            <a:grpSpLocks/>
          </p:cNvGrpSpPr>
          <p:nvPr/>
        </p:nvGrpSpPr>
        <p:grpSpPr bwMode="auto">
          <a:xfrm>
            <a:off x="3041958" y="5239326"/>
            <a:ext cx="3374231" cy="1023938"/>
            <a:chOff x="2616200" y="5257800"/>
            <a:chExt cx="3114675" cy="1023938"/>
          </a:xfrm>
        </p:grpSpPr>
        <p:sp>
          <p:nvSpPr>
            <p:cNvPr id="107" name="Freeform 24">
              <a:extLst>
                <a:ext uri="{FF2B5EF4-FFF2-40B4-BE49-F238E27FC236}">
                  <a16:creationId xmlns:a16="http://schemas.microsoft.com/office/drawing/2014/main" id="{D74635DC-70EC-AB1C-4C75-8BDA96900CA8}"/>
                </a:ext>
              </a:extLst>
            </p:cNvPr>
            <p:cNvSpPr>
              <a:spLocks/>
            </p:cNvSpPr>
            <p:nvPr/>
          </p:nvSpPr>
          <p:spPr bwMode="auto">
            <a:xfrm>
              <a:off x="3232150" y="5737225"/>
              <a:ext cx="615950" cy="319088"/>
            </a:xfrm>
            <a:custGeom>
              <a:avLst/>
              <a:gdLst>
                <a:gd name="T0" fmla="*/ 0 w 1335"/>
                <a:gd name="T1" fmla="*/ 0 h 696"/>
                <a:gd name="T2" fmla="*/ 0 w 1335"/>
                <a:gd name="T3" fmla="*/ 0 h 696"/>
                <a:gd name="T4" fmla="*/ 0 w 1335"/>
                <a:gd name="T5" fmla="*/ 0 h 696"/>
                <a:gd name="T6" fmla="*/ 0 w 1335"/>
                <a:gd name="T7" fmla="*/ 0 h 6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5" h="696">
                  <a:moveTo>
                    <a:pt x="0" y="0"/>
                  </a:moveTo>
                  <a:lnTo>
                    <a:pt x="667" y="0"/>
                  </a:lnTo>
                  <a:lnTo>
                    <a:pt x="667" y="696"/>
                  </a:lnTo>
                  <a:lnTo>
                    <a:pt x="1335" y="696"/>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8" name="Rectangle 25">
              <a:extLst>
                <a:ext uri="{FF2B5EF4-FFF2-40B4-BE49-F238E27FC236}">
                  <a16:creationId xmlns:a16="http://schemas.microsoft.com/office/drawing/2014/main" id="{534FC4A1-A21E-B8F4-DC27-96D4A72AEB70}"/>
                </a:ext>
              </a:extLst>
            </p:cNvPr>
            <p:cNvSpPr>
              <a:spLocks noChangeArrowheads="1"/>
            </p:cNvSpPr>
            <p:nvPr/>
          </p:nvSpPr>
          <p:spPr bwMode="auto">
            <a:xfrm>
              <a:off x="3252788" y="5548313"/>
              <a:ext cx="273744"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registers</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in</a:t>
              </a:r>
              <a:endParaRPr lang="en-US" sz="1200" dirty="0">
                <a:solidFill>
                  <a:srgbClr val="000000"/>
                </a:solidFill>
                <a:latin typeface="Arial" panose="020B0604020202020204" pitchFamily="34" charset="0"/>
              </a:endParaRPr>
            </a:p>
          </p:txBody>
        </p:sp>
        <p:sp>
          <p:nvSpPr>
            <p:cNvPr id="109" name="Line 26">
              <a:extLst>
                <a:ext uri="{FF2B5EF4-FFF2-40B4-BE49-F238E27FC236}">
                  <a16:creationId xmlns:a16="http://schemas.microsoft.com/office/drawing/2014/main" id="{7C50177B-AC48-EA87-4476-B3D6216B4719}"/>
                </a:ext>
              </a:extLst>
            </p:cNvPr>
            <p:cNvSpPr>
              <a:spLocks noChangeShapeType="1"/>
            </p:cNvSpPr>
            <p:nvPr/>
          </p:nvSpPr>
          <p:spPr bwMode="auto">
            <a:xfrm>
              <a:off x="4184650" y="5599113"/>
              <a:ext cx="1588" cy="23336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0" name="Rectangle 27">
              <a:extLst>
                <a:ext uri="{FF2B5EF4-FFF2-40B4-BE49-F238E27FC236}">
                  <a16:creationId xmlns:a16="http://schemas.microsoft.com/office/drawing/2014/main" id="{678A288F-BE71-9BFF-04C2-802D36BCA87F}"/>
                </a:ext>
              </a:extLst>
            </p:cNvPr>
            <p:cNvSpPr>
              <a:spLocks noChangeArrowheads="1"/>
            </p:cNvSpPr>
            <p:nvPr/>
          </p:nvSpPr>
          <p:spPr bwMode="auto">
            <a:xfrm>
              <a:off x="3781385" y="5694363"/>
              <a:ext cx="409293"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offering of</a:t>
              </a:r>
              <a:endParaRPr lang="en-US" sz="1200" dirty="0">
                <a:solidFill>
                  <a:srgbClr val="000000"/>
                </a:solidFill>
                <a:latin typeface="Arial" panose="020B0604020202020204" pitchFamily="34" charset="0"/>
              </a:endParaRPr>
            </a:p>
          </p:txBody>
        </p:sp>
        <p:sp>
          <p:nvSpPr>
            <p:cNvPr id="111" name="Freeform 28">
              <a:extLst>
                <a:ext uri="{FF2B5EF4-FFF2-40B4-BE49-F238E27FC236}">
                  <a16:creationId xmlns:a16="http://schemas.microsoft.com/office/drawing/2014/main" id="{7A8364D3-042F-26CF-34E3-1137BABEC7AF}"/>
                </a:ext>
              </a:extLst>
            </p:cNvPr>
            <p:cNvSpPr>
              <a:spLocks/>
            </p:cNvSpPr>
            <p:nvPr/>
          </p:nvSpPr>
          <p:spPr bwMode="auto">
            <a:xfrm>
              <a:off x="4521200" y="5643563"/>
              <a:ext cx="584200" cy="412750"/>
            </a:xfrm>
            <a:custGeom>
              <a:avLst/>
              <a:gdLst>
                <a:gd name="T0" fmla="*/ 0 w 1269"/>
                <a:gd name="T1" fmla="*/ 0 h 899"/>
                <a:gd name="T2" fmla="*/ 0 w 1269"/>
                <a:gd name="T3" fmla="*/ 0 h 899"/>
                <a:gd name="T4" fmla="*/ 0 w 1269"/>
                <a:gd name="T5" fmla="*/ 0 h 899"/>
                <a:gd name="T6" fmla="*/ 0 w 1269"/>
                <a:gd name="T7" fmla="*/ 0 h 8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9" h="899">
                  <a:moveTo>
                    <a:pt x="1269" y="0"/>
                  </a:moveTo>
                  <a:lnTo>
                    <a:pt x="313" y="0"/>
                  </a:lnTo>
                  <a:lnTo>
                    <a:pt x="313" y="899"/>
                  </a:lnTo>
                  <a:lnTo>
                    <a:pt x="0" y="899"/>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2" name="Rectangle 29">
              <a:extLst>
                <a:ext uri="{FF2B5EF4-FFF2-40B4-BE49-F238E27FC236}">
                  <a16:creationId xmlns:a16="http://schemas.microsoft.com/office/drawing/2014/main" id="{4F927762-9BC9-DE93-E419-59279A32704A}"/>
                </a:ext>
              </a:extLst>
            </p:cNvPr>
            <p:cNvSpPr>
              <a:spLocks noChangeArrowheads="1"/>
            </p:cNvSpPr>
            <p:nvPr/>
          </p:nvSpPr>
          <p:spPr bwMode="auto">
            <a:xfrm>
              <a:off x="4802639" y="5668963"/>
              <a:ext cx="28706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defRPr/>
              </a:pPr>
              <a:r>
                <a:rPr lang="en-US" sz="600" dirty="0">
                  <a:solidFill>
                    <a:srgbClr val="000000"/>
                  </a:solidFill>
                  <a:latin typeface="Arial" panose="020B0604020202020204" pitchFamily="34" charset="0"/>
                </a:rPr>
                <a:t>assigned</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to</a:t>
              </a:r>
              <a:endParaRPr lang="en-US" sz="1200" dirty="0">
                <a:solidFill>
                  <a:srgbClr val="000000"/>
                </a:solidFill>
                <a:latin typeface="Arial" panose="020B0604020202020204" pitchFamily="34" charset="0"/>
              </a:endParaRPr>
            </a:p>
          </p:txBody>
        </p:sp>
        <p:sp>
          <p:nvSpPr>
            <p:cNvPr id="113" name="Rectangle 30">
              <a:extLst>
                <a:ext uri="{FF2B5EF4-FFF2-40B4-BE49-F238E27FC236}">
                  <a16:creationId xmlns:a16="http://schemas.microsoft.com/office/drawing/2014/main" id="{BB2E2EC6-00EF-1774-03F2-D86B8EB51659}"/>
                </a:ext>
              </a:extLst>
            </p:cNvPr>
            <p:cNvSpPr>
              <a:spLocks noChangeArrowheads="1"/>
            </p:cNvSpPr>
            <p:nvPr/>
          </p:nvSpPr>
          <p:spPr bwMode="auto">
            <a:xfrm>
              <a:off x="2616200" y="5505450"/>
              <a:ext cx="615950" cy="463550"/>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4" name="Rectangle 31">
              <a:extLst>
                <a:ext uri="{FF2B5EF4-FFF2-40B4-BE49-F238E27FC236}">
                  <a16:creationId xmlns:a16="http://schemas.microsoft.com/office/drawing/2014/main" id="{0B0E2049-83CE-EB6D-7CE6-2D7FBDFA447A}"/>
                </a:ext>
              </a:extLst>
            </p:cNvPr>
            <p:cNvSpPr>
              <a:spLocks noChangeArrowheads="1"/>
            </p:cNvSpPr>
            <p:nvPr/>
          </p:nvSpPr>
          <p:spPr bwMode="auto">
            <a:xfrm>
              <a:off x="2681288" y="5516173"/>
              <a:ext cx="245629"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Student</a:t>
              </a:r>
              <a:endParaRPr lang="en-US" sz="1200" dirty="0">
                <a:solidFill>
                  <a:srgbClr val="000000"/>
                </a:solidFill>
                <a:latin typeface="Arial" panose="020B0604020202020204" pitchFamily="34" charset="0"/>
              </a:endParaRPr>
            </a:p>
          </p:txBody>
        </p:sp>
        <p:sp>
          <p:nvSpPr>
            <p:cNvPr id="115" name="Rectangle 32">
              <a:extLst>
                <a:ext uri="{FF2B5EF4-FFF2-40B4-BE49-F238E27FC236}">
                  <a16:creationId xmlns:a16="http://schemas.microsoft.com/office/drawing/2014/main" id="{4B024C69-A15E-8423-0253-388129313EC3}"/>
                </a:ext>
              </a:extLst>
            </p:cNvPr>
            <p:cNvSpPr>
              <a:spLocks noChangeArrowheads="1"/>
            </p:cNvSpPr>
            <p:nvPr/>
          </p:nvSpPr>
          <p:spPr bwMode="auto">
            <a:xfrm>
              <a:off x="2681288" y="5640388"/>
              <a:ext cx="25450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116" name="Rectangle 33">
              <a:extLst>
                <a:ext uri="{FF2B5EF4-FFF2-40B4-BE49-F238E27FC236}">
                  <a16:creationId xmlns:a16="http://schemas.microsoft.com/office/drawing/2014/main" id="{47D45344-6DF4-DE87-FC71-FE6CBE82BDA7}"/>
                </a:ext>
              </a:extLst>
            </p:cNvPr>
            <p:cNvSpPr>
              <a:spLocks noChangeArrowheads="1"/>
            </p:cNvSpPr>
            <p:nvPr/>
          </p:nvSpPr>
          <p:spPr bwMode="auto">
            <a:xfrm>
              <a:off x="2673350" y="5745163"/>
              <a:ext cx="19088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117" name="Rectangle 34">
              <a:extLst>
                <a:ext uri="{FF2B5EF4-FFF2-40B4-BE49-F238E27FC236}">
                  <a16:creationId xmlns:a16="http://schemas.microsoft.com/office/drawing/2014/main" id="{AC9BDB95-AD53-F3B8-0816-505DB9E95E86}"/>
                </a:ext>
              </a:extLst>
            </p:cNvPr>
            <p:cNvSpPr>
              <a:spLocks noChangeArrowheads="1"/>
            </p:cNvSpPr>
            <p:nvPr/>
          </p:nvSpPr>
          <p:spPr bwMode="auto">
            <a:xfrm>
              <a:off x="2670175" y="5849938"/>
              <a:ext cx="149450"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GPA</a:t>
              </a:r>
              <a:endParaRPr lang="en-US" sz="1200" dirty="0">
                <a:solidFill>
                  <a:srgbClr val="000000"/>
                </a:solidFill>
                <a:latin typeface="Arial" panose="020B0604020202020204" pitchFamily="34" charset="0"/>
              </a:endParaRPr>
            </a:p>
          </p:txBody>
        </p:sp>
        <p:sp>
          <p:nvSpPr>
            <p:cNvPr id="118" name="Rectangle 35">
              <a:extLst>
                <a:ext uri="{FF2B5EF4-FFF2-40B4-BE49-F238E27FC236}">
                  <a16:creationId xmlns:a16="http://schemas.microsoft.com/office/drawing/2014/main" id="{78EEB932-B565-6913-33D4-7442F5AA9D0D}"/>
                </a:ext>
              </a:extLst>
            </p:cNvPr>
            <p:cNvSpPr>
              <a:spLocks noChangeArrowheads="1"/>
            </p:cNvSpPr>
            <p:nvPr/>
          </p:nvSpPr>
          <p:spPr bwMode="auto">
            <a:xfrm>
              <a:off x="3848100" y="5832475"/>
              <a:ext cx="673100" cy="44926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20" name="Rectangle 37">
              <a:extLst>
                <a:ext uri="{FF2B5EF4-FFF2-40B4-BE49-F238E27FC236}">
                  <a16:creationId xmlns:a16="http://schemas.microsoft.com/office/drawing/2014/main" id="{674C13EA-1C78-142C-DA69-C9B394AF394F}"/>
                </a:ext>
              </a:extLst>
            </p:cNvPr>
            <p:cNvSpPr>
              <a:spLocks noChangeArrowheads="1"/>
            </p:cNvSpPr>
            <p:nvPr/>
          </p:nvSpPr>
          <p:spPr bwMode="auto">
            <a:xfrm>
              <a:off x="3905250" y="5969000"/>
              <a:ext cx="18644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Dates</a:t>
              </a:r>
              <a:endParaRPr lang="en-US" sz="1200" dirty="0">
                <a:solidFill>
                  <a:srgbClr val="000000"/>
                </a:solidFill>
                <a:latin typeface="Arial" panose="020B0604020202020204" pitchFamily="34" charset="0"/>
              </a:endParaRPr>
            </a:p>
          </p:txBody>
        </p:sp>
        <p:sp>
          <p:nvSpPr>
            <p:cNvPr id="121" name="Rectangle 38">
              <a:extLst>
                <a:ext uri="{FF2B5EF4-FFF2-40B4-BE49-F238E27FC236}">
                  <a16:creationId xmlns:a16="http://schemas.microsoft.com/office/drawing/2014/main" id="{238CCE47-DE80-CC1E-B945-D8E5A6ED34B4}"/>
                </a:ext>
              </a:extLst>
            </p:cNvPr>
            <p:cNvSpPr>
              <a:spLocks noChangeArrowheads="1"/>
            </p:cNvSpPr>
            <p:nvPr/>
          </p:nvSpPr>
          <p:spPr bwMode="auto">
            <a:xfrm>
              <a:off x="3906838" y="6075363"/>
              <a:ext cx="19384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Times</a:t>
              </a:r>
              <a:endParaRPr lang="en-US" sz="1200" dirty="0">
                <a:solidFill>
                  <a:srgbClr val="000000"/>
                </a:solidFill>
                <a:latin typeface="Arial" panose="020B0604020202020204" pitchFamily="34" charset="0"/>
              </a:endParaRPr>
            </a:p>
          </p:txBody>
        </p:sp>
        <p:sp>
          <p:nvSpPr>
            <p:cNvPr id="122" name="Rectangle 39">
              <a:extLst>
                <a:ext uri="{FF2B5EF4-FFF2-40B4-BE49-F238E27FC236}">
                  <a16:creationId xmlns:a16="http://schemas.microsoft.com/office/drawing/2014/main" id="{9071024D-4A20-2E18-09D5-DA7C07AEEBE2}"/>
                </a:ext>
              </a:extLst>
            </p:cNvPr>
            <p:cNvSpPr>
              <a:spLocks noChangeArrowheads="1"/>
            </p:cNvSpPr>
            <p:nvPr/>
          </p:nvSpPr>
          <p:spPr bwMode="auto">
            <a:xfrm>
              <a:off x="3919538" y="6180138"/>
              <a:ext cx="306297"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Locations</a:t>
              </a:r>
              <a:endParaRPr lang="en-US" sz="1200" dirty="0">
                <a:solidFill>
                  <a:srgbClr val="000000"/>
                </a:solidFill>
                <a:latin typeface="Arial" panose="020B0604020202020204" pitchFamily="34" charset="0"/>
              </a:endParaRPr>
            </a:p>
          </p:txBody>
        </p:sp>
        <p:sp>
          <p:nvSpPr>
            <p:cNvPr id="123" name="Rectangle 40">
              <a:extLst>
                <a:ext uri="{FF2B5EF4-FFF2-40B4-BE49-F238E27FC236}">
                  <a16:creationId xmlns:a16="http://schemas.microsoft.com/office/drawing/2014/main" id="{256FAB87-F8E3-C804-CFBC-8B507B55C596}"/>
                </a:ext>
              </a:extLst>
            </p:cNvPr>
            <p:cNvSpPr>
              <a:spLocks noChangeArrowheads="1"/>
            </p:cNvSpPr>
            <p:nvPr/>
          </p:nvSpPr>
          <p:spPr bwMode="auto">
            <a:xfrm>
              <a:off x="5105400" y="5403850"/>
              <a:ext cx="617538" cy="479425"/>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24" name="Rectangle 41">
              <a:extLst>
                <a:ext uri="{FF2B5EF4-FFF2-40B4-BE49-F238E27FC236}">
                  <a16:creationId xmlns:a16="http://schemas.microsoft.com/office/drawing/2014/main" id="{89ACE231-01D9-0F5E-D91B-76960D056233}"/>
                </a:ext>
              </a:extLst>
            </p:cNvPr>
            <p:cNvSpPr>
              <a:spLocks noChangeArrowheads="1"/>
            </p:cNvSpPr>
            <p:nvPr/>
          </p:nvSpPr>
          <p:spPr bwMode="auto">
            <a:xfrm>
              <a:off x="5176838" y="5434013"/>
              <a:ext cx="295939"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Instructor</a:t>
              </a:r>
              <a:endParaRPr lang="en-US" sz="1200" dirty="0">
                <a:solidFill>
                  <a:srgbClr val="000000"/>
                </a:solidFill>
                <a:latin typeface="Arial" panose="020B0604020202020204" pitchFamily="34" charset="0"/>
              </a:endParaRPr>
            </a:p>
          </p:txBody>
        </p:sp>
        <p:sp>
          <p:nvSpPr>
            <p:cNvPr id="125" name="Rectangle 42">
              <a:extLst>
                <a:ext uri="{FF2B5EF4-FFF2-40B4-BE49-F238E27FC236}">
                  <a16:creationId xmlns:a16="http://schemas.microsoft.com/office/drawing/2014/main" id="{189725E9-FAB0-BB6F-231A-54CDD2DC6CFF}"/>
                </a:ext>
              </a:extLst>
            </p:cNvPr>
            <p:cNvSpPr>
              <a:spLocks noChangeArrowheads="1"/>
            </p:cNvSpPr>
            <p:nvPr/>
          </p:nvSpPr>
          <p:spPr bwMode="auto">
            <a:xfrm>
              <a:off x="5154613" y="5540375"/>
              <a:ext cx="71025"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ID</a:t>
              </a:r>
              <a:endParaRPr lang="en-US" sz="1200" dirty="0">
                <a:solidFill>
                  <a:srgbClr val="000000"/>
                </a:solidFill>
                <a:latin typeface="Arial" panose="020B0604020202020204" pitchFamily="34" charset="0"/>
              </a:endParaRPr>
            </a:p>
          </p:txBody>
        </p:sp>
        <p:sp>
          <p:nvSpPr>
            <p:cNvPr id="126" name="Rectangle 43">
              <a:extLst>
                <a:ext uri="{FF2B5EF4-FFF2-40B4-BE49-F238E27FC236}">
                  <a16:creationId xmlns:a16="http://schemas.microsoft.com/office/drawing/2014/main" id="{85EF2A50-5458-8825-7E93-1860712E35EB}"/>
                </a:ext>
              </a:extLst>
            </p:cNvPr>
            <p:cNvSpPr>
              <a:spLocks noChangeArrowheads="1"/>
            </p:cNvSpPr>
            <p:nvPr/>
          </p:nvSpPr>
          <p:spPr bwMode="auto">
            <a:xfrm>
              <a:off x="5157045" y="5646738"/>
              <a:ext cx="19088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127" name="Rectangle 44">
              <a:extLst>
                <a:ext uri="{FF2B5EF4-FFF2-40B4-BE49-F238E27FC236}">
                  <a16:creationId xmlns:a16="http://schemas.microsoft.com/office/drawing/2014/main" id="{0B8B9F38-ADF6-A534-E24B-2FD5912AFA92}"/>
                </a:ext>
              </a:extLst>
            </p:cNvPr>
            <p:cNvSpPr>
              <a:spLocks noChangeArrowheads="1"/>
            </p:cNvSpPr>
            <p:nvPr/>
          </p:nvSpPr>
          <p:spPr bwMode="auto">
            <a:xfrm>
              <a:off x="5163495" y="5751513"/>
              <a:ext cx="39803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Rating Code</a:t>
              </a:r>
              <a:endParaRPr lang="en-US" sz="1200" dirty="0">
                <a:solidFill>
                  <a:srgbClr val="000000"/>
                </a:solidFill>
                <a:latin typeface="Arial" panose="020B0604020202020204" pitchFamily="34" charset="0"/>
              </a:endParaRPr>
            </a:p>
          </p:txBody>
        </p:sp>
        <p:sp>
          <p:nvSpPr>
            <p:cNvPr id="128" name="Rectangle 45">
              <a:extLst>
                <a:ext uri="{FF2B5EF4-FFF2-40B4-BE49-F238E27FC236}">
                  <a16:creationId xmlns:a16="http://schemas.microsoft.com/office/drawing/2014/main" id="{EA45B37F-21FE-1E90-91B7-36E0DEE1B5C6}"/>
                </a:ext>
              </a:extLst>
            </p:cNvPr>
            <p:cNvSpPr>
              <a:spLocks noChangeArrowheads="1"/>
            </p:cNvSpPr>
            <p:nvPr/>
          </p:nvSpPr>
          <p:spPr bwMode="auto">
            <a:xfrm>
              <a:off x="3838575" y="5257800"/>
              <a:ext cx="692150" cy="34131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29" name="Rectangle 46">
              <a:extLst>
                <a:ext uri="{FF2B5EF4-FFF2-40B4-BE49-F238E27FC236}">
                  <a16:creationId xmlns:a16="http://schemas.microsoft.com/office/drawing/2014/main" id="{92351D7E-3AA2-ED2B-34BE-E2541FEA7993}"/>
                </a:ext>
              </a:extLst>
            </p:cNvPr>
            <p:cNvSpPr>
              <a:spLocks noChangeArrowheads="1"/>
            </p:cNvSpPr>
            <p:nvPr/>
          </p:nvSpPr>
          <p:spPr bwMode="auto">
            <a:xfrm>
              <a:off x="3900488" y="5287963"/>
              <a:ext cx="230832"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Course</a:t>
              </a:r>
              <a:endParaRPr lang="en-US" sz="1200" dirty="0">
                <a:solidFill>
                  <a:srgbClr val="000000"/>
                </a:solidFill>
                <a:latin typeface="Arial" panose="020B0604020202020204" pitchFamily="34" charset="0"/>
              </a:endParaRPr>
            </a:p>
          </p:txBody>
        </p:sp>
        <p:sp>
          <p:nvSpPr>
            <p:cNvPr id="130" name="Rectangle 47">
              <a:extLst>
                <a:ext uri="{FF2B5EF4-FFF2-40B4-BE49-F238E27FC236}">
                  <a16:creationId xmlns:a16="http://schemas.microsoft.com/office/drawing/2014/main" id="{32DBA490-D616-857D-8154-7E6BD70011A4}"/>
                </a:ext>
              </a:extLst>
            </p:cNvPr>
            <p:cNvSpPr>
              <a:spLocks noChangeArrowheads="1"/>
            </p:cNvSpPr>
            <p:nvPr/>
          </p:nvSpPr>
          <p:spPr bwMode="auto">
            <a:xfrm>
              <a:off x="3910013" y="5392738"/>
              <a:ext cx="372883"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Department</a:t>
              </a:r>
              <a:endParaRPr lang="en-US" sz="1200" dirty="0">
                <a:solidFill>
                  <a:srgbClr val="000000"/>
                </a:solidFill>
                <a:latin typeface="Arial" panose="020B0604020202020204" pitchFamily="34" charset="0"/>
              </a:endParaRPr>
            </a:p>
          </p:txBody>
        </p:sp>
        <p:sp>
          <p:nvSpPr>
            <p:cNvPr id="131" name="Rectangle 48">
              <a:extLst>
                <a:ext uri="{FF2B5EF4-FFF2-40B4-BE49-F238E27FC236}">
                  <a16:creationId xmlns:a16="http://schemas.microsoft.com/office/drawing/2014/main" id="{A80B8EA6-B439-7182-270E-8011F8A258FC}"/>
                </a:ext>
              </a:extLst>
            </p:cNvPr>
            <p:cNvSpPr>
              <a:spLocks noChangeArrowheads="1"/>
            </p:cNvSpPr>
            <p:nvPr/>
          </p:nvSpPr>
          <p:spPr bwMode="auto">
            <a:xfrm>
              <a:off x="3903663" y="5499100"/>
              <a:ext cx="25450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132" name="Line 49">
              <a:extLst>
                <a:ext uri="{FF2B5EF4-FFF2-40B4-BE49-F238E27FC236}">
                  <a16:creationId xmlns:a16="http://schemas.microsoft.com/office/drawing/2014/main" id="{0038B325-9BD6-6A75-19C1-FB52868205BC}"/>
                </a:ext>
              </a:extLst>
            </p:cNvPr>
            <p:cNvSpPr>
              <a:spLocks noChangeShapeType="1"/>
            </p:cNvSpPr>
            <p:nvPr/>
          </p:nvSpPr>
          <p:spPr bwMode="auto">
            <a:xfrm>
              <a:off x="2616200" y="5621338"/>
              <a:ext cx="6159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33" name="Line 50">
              <a:extLst>
                <a:ext uri="{FF2B5EF4-FFF2-40B4-BE49-F238E27FC236}">
                  <a16:creationId xmlns:a16="http://schemas.microsoft.com/office/drawing/2014/main" id="{DA32FAB1-A435-A2D6-685A-68AE61D228DD}"/>
                </a:ext>
              </a:extLst>
            </p:cNvPr>
            <p:cNvSpPr>
              <a:spLocks noChangeShapeType="1"/>
            </p:cNvSpPr>
            <p:nvPr/>
          </p:nvSpPr>
          <p:spPr bwMode="auto">
            <a:xfrm>
              <a:off x="3840163" y="5376863"/>
              <a:ext cx="688975"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34" name="Line 51">
              <a:extLst>
                <a:ext uri="{FF2B5EF4-FFF2-40B4-BE49-F238E27FC236}">
                  <a16:creationId xmlns:a16="http://schemas.microsoft.com/office/drawing/2014/main" id="{0997480D-216A-1E93-13F0-0EBF0026B85E}"/>
                </a:ext>
              </a:extLst>
            </p:cNvPr>
            <p:cNvSpPr>
              <a:spLocks noChangeShapeType="1"/>
            </p:cNvSpPr>
            <p:nvPr/>
          </p:nvSpPr>
          <p:spPr bwMode="auto">
            <a:xfrm>
              <a:off x="3857625" y="5949950"/>
              <a:ext cx="666750" cy="158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35" name="Line 52">
              <a:extLst>
                <a:ext uri="{FF2B5EF4-FFF2-40B4-BE49-F238E27FC236}">
                  <a16:creationId xmlns:a16="http://schemas.microsoft.com/office/drawing/2014/main" id="{76C4597C-2155-D42B-C1C3-E10C97C53F2F}"/>
                </a:ext>
              </a:extLst>
            </p:cNvPr>
            <p:cNvSpPr>
              <a:spLocks noChangeShapeType="1"/>
            </p:cNvSpPr>
            <p:nvPr/>
          </p:nvSpPr>
          <p:spPr bwMode="auto">
            <a:xfrm>
              <a:off x="5114925" y="5526088"/>
              <a:ext cx="61595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9" name="Rectangle 36">
              <a:extLst>
                <a:ext uri="{FF2B5EF4-FFF2-40B4-BE49-F238E27FC236}">
                  <a16:creationId xmlns:a16="http://schemas.microsoft.com/office/drawing/2014/main" id="{31248107-4916-57DE-0AF1-9277FC38778C}"/>
                </a:ext>
              </a:extLst>
            </p:cNvPr>
            <p:cNvSpPr>
              <a:spLocks noChangeArrowheads="1"/>
            </p:cNvSpPr>
            <p:nvPr/>
          </p:nvSpPr>
          <p:spPr bwMode="auto">
            <a:xfrm>
              <a:off x="3913188" y="5854700"/>
              <a:ext cx="179044"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Class</a:t>
              </a:r>
              <a:endParaRPr lang="en-US" sz="1200" dirty="0">
                <a:solidFill>
                  <a:srgbClr val="000000"/>
                </a:solidFill>
                <a:latin typeface="Arial" panose="020B0604020202020204" pitchFamily="34" charset="0"/>
              </a:endParaRPr>
            </a:p>
          </p:txBody>
        </p:sp>
      </p:grpSp>
      <p:grpSp>
        <p:nvGrpSpPr>
          <p:cNvPr id="136" name="Group 53">
            <a:extLst>
              <a:ext uri="{FF2B5EF4-FFF2-40B4-BE49-F238E27FC236}">
                <a16:creationId xmlns:a16="http://schemas.microsoft.com/office/drawing/2014/main" id="{5AFBE7AE-9413-418A-796E-1689381A9876}"/>
              </a:ext>
            </a:extLst>
          </p:cNvPr>
          <p:cNvGrpSpPr>
            <a:grpSpLocks/>
          </p:cNvGrpSpPr>
          <p:nvPr/>
        </p:nvGrpSpPr>
        <p:grpSpPr bwMode="auto">
          <a:xfrm>
            <a:off x="2849282" y="2022586"/>
            <a:ext cx="3549650" cy="981075"/>
            <a:chOff x="1397" y="1386"/>
            <a:chExt cx="2064" cy="618"/>
          </a:xfrm>
        </p:grpSpPr>
        <p:sp>
          <p:nvSpPr>
            <p:cNvPr id="137" name="Text Box 54">
              <a:extLst>
                <a:ext uri="{FF2B5EF4-FFF2-40B4-BE49-F238E27FC236}">
                  <a16:creationId xmlns:a16="http://schemas.microsoft.com/office/drawing/2014/main" id="{6BD9D3D9-02CC-1695-AE05-73BFB202909E}"/>
                </a:ext>
              </a:extLst>
            </p:cNvPr>
            <p:cNvSpPr txBox="1">
              <a:spLocks noChangeArrowheads="1"/>
            </p:cNvSpPr>
            <p:nvPr/>
          </p:nvSpPr>
          <p:spPr bwMode="auto">
            <a:xfrm>
              <a:off x="1397" y="1386"/>
              <a:ext cx="391" cy="2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Registrar's</a:t>
              </a:r>
            </a:p>
            <a:p>
              <a:pPr algn="l">
                <a:lnSpc>
                  <a:spcPct val="100000"/>
                </a:lnSpc>
                <a:spcBef>
                  <a:spcPct val="0"/>
                </a:spcBef>
                <a:buClrTx/>
                <a:buFontTx/>
                <a:buNone/>
                <a:defRPr/>
              </a:pPr>
              <a:r>
                <a:rPr lang="en-US" sz="800" dirty="0">
                  <a:solidFill>
                    <a:srgbClr val="000000"/>
                  </a:solidFill>
                </a:rPr>
                <a:t>Office</a:t>
              </a:r>
            </a:p>
          </p:txBody>
        </p:sp>
        <p:sp>
          <p:nvSpPr>
            <p:cNvPr id="138" name="Text Box 55">
              <a:extLst>
                <a:ext uri="{FF2B5EF4-FFF2-40B4-BE49-F238E27FC236}">
                  <a16:creationId xmlns:a16="http://schemas.microsoft.com/office/drawing/2014/main" id="{10C00274-F2B0-AB9C-8417-870CBEEEE023}"/>
                </a:ext>
              </a:extLst>
            </p:cNvPr>
            <p:cNvSpPr txBox="1">
              <a:spLocks noChangeArrowheads="1"/>
            </p:cNvSpPr>
            <p:nvPr/>
          </p:nvSpPr>
          <p:spPr bwMode="auto">
            <a:xfrm>
              <a:off x="1397" y="1750"/>
              <a:ext cx="528" cy="2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Department Advisor</a:t>
              </a:r>
            </a:p>
          </p:txBody>
        </p:sp>
        <p:sp>
          <p:nvSpPr>
            <p:cNvPr id="139" name="AutoShape 56">
              <a:extLst>
                <a:ext uri="{FF2B5EF4-FFF2-40B4-BE49-F238E27FC236}">
                  <a16:creationId xmlns:a16="http://schemas.microsoft.com/office/drawing/2014/main" id="{1D0E60DE-9E3E-C814-FA6C-E08DC30D9711}"/>
                </a:ext>
              </a:extLst>
            </p:cNvPr>
            <p:cNvSpPr>
              <a:spLocks noChangeArrowheads="1"/>
            </p:cNvSpPr>
            <p:nvPr/>
          </p:nvSpPr>
          <p:spPr bwMode="auto">
            <a:xfrm>
              <a:off x="1901" y="1404"/>
              <a:ext cx="339" cy="252"/>
            </a:xfrm>
            <a:prstGeom prst="flowChartAlternate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Generate Student Summary Report</a:t>
              </a:r>
            </a:p>
          </p:txBody>
        </p:sp>
        <p:sp>
          <p:nvSpPr>
            <p:cNvPr id="140" name="Line 57">
              <a:extLst>
                <a:ext uri="{FF2B5EF4-FFF2-40B4-BE49-F238E27FC236}">
                  <a16:creationId xmlns:a16="http://schemas.microsoft.com/office/drawing/2014/main" id="{405B9441-44F5-533F-2A2A-D622AE075203}"/>
                </a:ext>
              </a:extLst>
            </p:cNvPr>
            <p:cNvSpPr>
              <a:spLocks noChangeShapeType="1"/>
            </p:cNvSpPr>
            <p:nvPr/>
          </p:nvSpPr>
          <p:spPr bwMode="auto">
            <a:xfrm>
              <a:off x="1493" y="1674"/>
              <a:ext cx="1968" cy="0"/>
            </a:xfrm>
            <a:prstGeom prst="line">
              <a:avLst/>
            </a:prstGeom>
            <a:noFill/>
            <a:ln w="12700">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41" name="AutoShape 58">
              <a:extLst>
                <a:ext uri="{FF2B5EF4-FFF2-40B4-BE49-F238E27FC236}">
                  <a16:creationId xmlns:a16="http://schemas.microsoft.com/office/drawing/2014/main" id="{A2598095-AD54-9147-DB83-F3C68F2C9D20}"/>
                </a:ext>
              </a:extLst>
            </p:cNvPr>
            <p:cNvSpPr>
              <a:spLocks noChangeArrowheads="1"/>
            </p:cNvSpPr>
            <p:nvPr/>
          </p:nvSpPr>
          <p:spPr bwMode="auto">
            <a:xfrm>
              <a:off x="2336" y="1410"/>
              <a:ext cx="318" cy="240"/>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Attach Reg Form and forward</a:t>
              </a:r>
            </a:p>
          </p:txBody>
        </p:sp>
        <p:sp>
          <p:nvSpPr>
            <p:cNvPr id="142" name="AutoShape 59">
              <a:extLst>
                <a:ext uri="{FF2B5EF4-FFF2-40B4-BE49-F238E27FC236}">
                  <a16:creationId xmlns:a16="http://schemas.microsoft.com/office/drawing/2014/main" id="{55191F70-9AC9-7EB2-DE76-61720CE25AC7}"/>
                </a:ext>
              </a:extLst>
            </p:cNvPr>
            <p:cNvSpPr>
              <a:spLocks noChangeArrowheads="1"/>
            </p:cNvSpPr>
            <p:nvPr/>
          </p:nvSpPr>
          <p:spPr bwMode="auto">
            <a:xfrm>
              <a:off x="2764" y="1740"/>
              <a:ext cx="309" cy="264"/>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Check </a:t>
              </a:r>
              <a:r>
                <a:rPr lang="en-US" sz="600" dirty="0" err="1">
                  <a:solidFill>
                    <a:srgbClr val="000000"/>
                  </a:solidFill>
                  <a:latin typeface="Arial" panose="020B0604020202020204" pitchFamily="34" charset="0"/>
                </a:rPr>
                <a:t>Reg</a:t>
              </a:r>
              <a:r>
                <a:rPr lang="en-US" sz="600" dirty="0">
                  <a:solidFill>
                    <a:srgbClr val="000000"/>
                  </a:solidFill>
                  <a:latin typeface="Arial" panose="020B0604020202020204" pitchFamily="34" charset="0"/>
                </a:rPr>
                <a:t> Request for data changes</a:t>
              </a:r>
            </a:p>
          </p:txBody>
        </p:sp>
        <p:sp>
          <p:nvSpPr>
            <p:cNvPr id="143" name="AutoShape 60">
              <a:extLst>
                <a:ext uri="{FF2B5EF4-FFF2-40B4-BE49-F238E27FC236}">
                  <a16:creationId xmlns:a16="http://schemas.microsoft.com/office/drawing/2014/main" id="{FA491CB5-9B87-4EB3-457E-07E03C56DC3E}"/>
                </a:ext>
              </a:extLst>
            </p:cNvPr>
            <p:cNvSpPr>
              <a:spLocks noChangeArrowheads="1"/>
            </p:cNvSpPr>
            <p:nvPr/>
          </p:nvSpPr>
          <p:spPr bwMode="auto">
            <a:xfrm>
              <a:off x="3169" y="1776"/>
              <a:ext cx="270" cy="192"/>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 Student  in Class</a:t>
              </a:r>
            </a:p>
          </p:txBody>
        </p:sp>
        <p:cxnSp>
          <p:nvCxnSpPr>
            <p:cNvPr id="144" name="AutoShape 61">
              <a:extLst>
                <a:ext uri="{FF2B5EF4-FFF2-40B4-BE49-F238E27FC236}">
                  <a16:creationId xmlns:a16="http://schemas.microsoft.com/office/drawing/2014/main" id="{EB759CC8-BECF-ADE0-F8BD-6A41EC47B0A9}"/>
                </a:ext>
              </a:extLst>
            </p:cNvPr>
            <p:cNvCxnSpPr>
              <a:cxnSpLocks noChangeShapeType="1"/>
              <a:stCxn id="139" idx="3"/>
              <a:endCxn id="141" idx="1"/>
            </p:cNvCxnSpPr>
            <p:nvPr/>
          </p:nvCxnSpPr>
          <p:spPr bwMode="auto">
            <a:xfrm>
              <a:off x="2240" y="1530"/>
              <a:ext cx="96" cy="0"/>
            </a:xfrm>
            <a:prstGeom prst="straightConnector1">
              <a:avLst/>
            </a:prstGeom>
            <a:noFill/>
            <a:ln w="9525">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5" name="AutoShape 62">
              <a:extLst>
                <a:ext uri="{FF2B5EF4-FFF2-40B4-BE49-F238E27FC236}">
                  <a16:creationId xmlns:a16="http://schemas.microsoft.com/office/drawing/2014/main" id="{C02201B4-8827-BC45-2359-0E8D0ECF6372}"/>
                </a:ext>
              </a:extLst>
            </p:cNvPr>
            <p:cNvCxnSpPr>
              <a:cxnSpLocks noChangeShapeType="1"/>
              <a:stCxn id="142" idx="3"/>
              <a:endCxn id="143" idx="1"/>
            </p:cNvCxnSpPr>
            <p:nvPr/>
          </p:nvCxnSpPr>
          <p:spPr bwMode="auto">
            <a:xfrm>
              <a:off x="3073" y="1872"/>
              <a:ext cx="96" cy="0"/>
            </a:xfrm>
            <a:prstGeom prst="straightConnector1">
              <a:avLst/>
            </a:prstGeom>
            <a:noFill/>
            <a:ln w="9525">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6" name="AutoShape 63">
              <a:extLst>
                <a:ext uri="{FF2B5EF4-FFF2-40B4-BE49-F238E27FC236}">
                  <a16:creationId xmlns:a16="http://schemas.microsoft.com/office/drawing/2014/main" id="{6E6C02D9-6DC1-A1BE-9496-B86EB3BC2B95}"/>
                </a:ext>
              </a:extLst>
            </p:cNvPr>
            <p:cNvCxnSpPr>
              <a:cxnSpLocks noChangeShapeType="1"/>
              <a:stCxn id="141" idx="3"/>
              <a:endCxn id="142" idx="1"/>
            </p:cNvCxnSpPr>
            <p:nvPr/>
          </p:nvCxnSpPr>
          <p:spPr bwMode="auto">
            <a:xfrm>
              <a:off x="2654" y="1530"/>
              <a:ext cx="110" cy="342"/>
            </a:xfrm>
            <a:prstGeom prst="bentConnector3">
              <a:avLst>
                <a:gd name="adj1" fmla="val 50000"/>
              </a:avLst>
            </a:prstGeom>
            <a:noFill/>
            <a:ln w="9525">
              <a:solidFill>
                <a:schemeClr val="tx1"/>
              </a:solidFill>
              <a:miter lim="800000"/>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56" name="Text Box 83">
            <a:extLst>
              <a:ext uri="{FF2B5EF4-FFF2-40B4-BE49-F238E27FC236}">
                <a16:creationId xmlns:a16="http://schemas.microsoft.com/office/drawing/2014/main" id="{C8CF8F98-F175-CA42-E9E3-42DA59D8F43F}"/>
              </a:ext>
            </a:extLst>
          </p:cNvPr>
          <p:cNvSpPr txBox="1">
            <a:spLocks noChangeArrowheads="1"/>
          </p:cNvSpPr>
          <p:nvPr/>
        </p:nvSpPr>
        <p:spPr bwMode="auto">
          <a:xfrm>
            <a:off x="2875128" y="3516321"/>
            <a:ext cx="1661319"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selects list item</a:t>
            </a:r>
          </a:p>
        </p:txBody>
      </p:sp>
      <p:sp>
        <p:nvSpPr>
          <p:cNvPr id="157" name="Line 84">
            <a:extLst>
              <a:ext uri="{FF2B5EF4-FFF2-40B4-BE49-F238E27FC236}">
                <a16:creationId xmlns:a16="http://schemas.microsoft.com/office/drawing/2014/main" id="{954821C0-DCDF-AE64-6FF4-E972A7EB91D1}"/>
              </a:ext>
            </a:extLst>
          </p:cNvPr>
          <p:cNvSpPr>
            <a:spLocks noChangeShapeType="1"/>
          </p:cNvSpPr>
          <p:nvPr/>
        </p:nvSpPr>
        <p:spPr bwMode="auto">
          <a:xfrm>
            <a:off x="3164063" y="3709990"/>
            <a:ext cx="1530615"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58" name="Text Box 85">
            <a:extLst>
              <a:ext uri="{FF2B5EF4-FFF2-40B4-BE49-F238E27FC236}">
                <a16:creationId xmlns:a16="http://schemas.microsoft.com/office/drawing/2014/main" id="{FFE5FD6D-1D37-7FB5-F645-5038BE1CA699}"/>
              </a:ext>
            </a:extLst>
          </p:cNvPr>
          <p:cNvSpPr txBox="1">
            <a:spLocks noChangeArrowheads="1"/>
          </p:cNvSpPr>
          <p:nvPr/>
        </p:nvSpPr>
        <p:spPr bwMode="auto">
          <a:xfrm>
            <a:off x="4777228" y="3592515"/>
            <a:ext cx="2108465"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Then System displays expanded Student view with needed Classes</a:t>
            </a:r>
          </a:p>
        </p:txBody>
      </p:sp>
      <p:sp>
        <p:nvSpPr>
          <p:cNvPr id="159" name="Line 86">
            <a:extLst>
              <a:ext uri="{FF2B5EF4-FFF2-40B4-BE49-F238E27FC236}">
                <a16:creationId xmlns:a16="http://schemas.microsoft.com/office/drawing/2014/main" id="{E4C3F37D-6C74-90FE-3198-82CF5295468C}"/>
              </a:ext>
            </a:extLst>
          </p:cNvPr>
          <p:cNvSpPr>
            <a:spLocks noChangeShapeType="1"/>
          </p:cNvSpPr>
          <p:nvPr/>
        </p:nvSpPr>
        <p:spPr bwMode="auto">
          <a:xfrm flipH="1">
            <a:off x="4859720" y="3910015"/>
            <a:ext cx="1804061"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0" name="Text Box 87">
            <a:extLst>
              <a:ext uri="{FF2B5EF4-FFF2-40B4-BE49-F238E27FC236}">
                <a16:creationId xmlns:a16="http://schemas.microsoft.com/office/drawing/2014/main" id="{925061B6-229D-5522-BE6B-77967358B0C9}"/>
              </a:ext>
            </a:extLst>
          </p:cNvPr>
          <p:cNvSpPr txBox="1">
            <a:spLocks noChangeArrowheads="1"/>
          </p:cNvSpPr>
          <p:nvPr/>
        </p:nvSpPr>
        <p:spPr bwMode="auto">
          <a:xfrm>
            <a:off x="2882017" y="3817948"/>
            <a:ext cx="1661319"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etc.</a:t>
            </a:r>
          </a:p>
        </p:txBody>
      </p:sp>
      <p:sp>
        <p:nvSpPr>
          <p:cNvPr id="161" name="Line 88">
            <a:extLst>
              <a:ext uri="{FF2B5EF4-FFF2-40B4-BE49-F238E27FC236}">
                <a16:creationId xmlns:a16="http://schemas.microsoft.com/office/drawing/2014/main" id="{CD731A56-A286-FC39-C16C-2C8613773824}"/>
              </a:ext>
            </a:extLst>
          </p:cNvPr>
          <p:cNvSpPr>
            <a:spLocks noChangeShapeType="1"/>
          </p:cNvSpPr>
          <p:nvPr/>
        </p:nvSpPr>
        <p:spPr bwMode="auto">
          <a:xfrm>
            <a:off x="3160566" y="4011615"/>
            <a:ext cx="1540933"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2" name="Oval 89">
            <a:extLst>
              <a:ext uri="{FF2B5EF4-FFF2-40B4-BE49-F238E27FC236}">
                <a16:creationId xmlns:a16="http://schemas.microsoft.com/office/drawing/2014/main" id="{476465B8-C0B5-6B7D-D789-9BC1F7D08914}"/>
              </a:ext>
            </a:extLst>
          </p:cNvPr>
          <p:cNvSpPr>
            <a:spLocks noChangeArrowheads="1"/>
          </p:cNvSpPr>
          <p:nvPr/>
        </p:nvSpPr>
        <p:spPr bwMode="auto">
          <a:xfrm>
            <a:off x="5810764" y="2522540"/>
            <a:ext cx="639763" cy="552450"/>
          </a:xfrm>
          <a:prstGeom prst="ellipse">
            <a:avLst/>
          </a:prstGeom>
          <a:noFill/>
          <a:ln w="19050" algn="ctr">
            <a:solidFill>
              <a:srgbClr val="FF0000"/>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3" name="Rectangle 90">
            <a:extLst>
              <a:ext uri="{FF2B5EF4-FFF2-40B4-BE49-F238E27FC236}">
                <a16:creationId xmlns:a16="http://schemas.microsoft.com/office/drawing/2014/main" id="{69300F0F-FC79-5E6C-B393-A176FD972782}"/>
              </a:ext>
            </a:extLst>
          </p:cNvPr>
          <p:cNvSpPr>
            <a:spLocks noChangeArrowheads="1"/>
          </p:cNvSpPr>
          <p:nvPr/>
        </p:nvSpPr>
        <p:spPr bwMode="auto">
          <a:xfrm>
            <a:off x="6768700" y="998609"/>
            <a:ext cx="33449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Project Charter </a:t>
            </a:r>
            <a:r>
              <a:rPr lang="en-US" sz="1400" dirty="0">
                <a:solidFill>
                  <a:srgbClr val="000000"/>
                </a:solidFill>
                <a:latin typeface="Arial" panose="020B0604020202020204" pitchFamily="34" charset="0"/>
              </a:rPr>
              <a:t>– documents the rationale, objectives, scope, and success measures for the  project</a:t>
            </a:r>
          </a:p>
        </p:txBody>
      </p:sp>
      <p:sp>
        <p:nvSpPr>
          <p:cNvPr id="164" name="Rectangle 91">
            <a:extLst>
              <a:ext uri="{FF2B5EF4-FFF2-40B4-BE49-F238E27FC236}">
                <a16:creationId xmlns:a16="http://schemas.microsoft.com/office/drawing/2014/main" id="{379B3CA2-6E9F-BEB4-B97B-B4B8A2295FF1}"/>
              </a:ext>
            </a:extLst>
          </p:cNvPr>
          <p:cNvSpPr>
            <a:spLocks noChangeArrowheads="1"/>
          </p:cNvSpPr>
          <p:nvPr/>
        </p:nvSpPr>
        <p:spPr bwMode="auto">
          <a:xfrm>
            <a:off x="6768746" y="2047918"/>
            <a:ext cx="3344951"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Process Model </a:t>
            </a:r>
            <a:r>
              <a:rPr lang="en-US" sz="1400" dirty="0">
                <a:solidFill>
                  <a:srgbClr val="000000"/>
                </a:solidFill>
                <a:latin typeface="Arial" panose="020B0604020202020204" pitchFamily="34" charset="0"/>
              </a:rPr>
              <a:t>- shows “what” in a Scope Model, then “who &amp; how” in a Workflow Model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the steps done by the actors in the process</a:t>
            </a:r>
          </a:p>
        </p:txBody>
      </p:sp>
      <p:sp>
        <p:nvSpPr>
          <p:cNvPr id="165" name="Rectangle 92">
            <a:extLst>
              <a:ext uri="{FF2B5EF4-FFF2-40B4-BE49-F238E27FC236}">
                <a16:creationId xmlns:a16="http://schemas.microsoft.com/office/drawing/2014/main" id="{B4D6F97B-618F-08CF-B422-07E87B7C90F0}"/>
              </a:ext>
            </a:extLst>
          </p:cNvPr>
          <p:cNvSpPr>
            <a:spLocks noChangeArrowheads="1"/>
          </p:cNvSpPr>
          <p:nvPr/>
        </p:nvSpPr>
        <p:spPr bwMode="auto">
          <a:xfrm>
            <a:off x="6768747" y="3133729"/>
            <a:ext cx="3344951"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Use Case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models how an actor interacts with a system to obtain (trigger) a service, typically to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complete a step in a process</a:t>
            </a:r>
          </a:p>
        </p:txBody>
      </p:sp>
      <p:sp>
        <p:nvSpPr>
          <p:cNvPr id="166" name="Rectangle 93">
            <a:extLst>
              <a:ext uri="{FF2B5EF4-FFF2-40B4-BE49-F238E27FC236}">
                <a16:creationId xmlns:a16="http://schemas.microsoft.com/office/drawing/2014/main" id="{0A72F006-7883-3581-FB70-130B39F455D5}"/>
              </a:ext>
            </a:extLst>
          </p:cNvPr>
          <p:cNvSpPr>
            <a:spLocks noChangeArrowheads="1"/>
          </p:cNvSpPr>
          <p:nvPr/>
        </p:nvSpPr>
        <p:spPr bwMode="auto">
          <a:xfrm>
            <a:off x="6768687" y="4192590"/>
            <a:ext cx="3344994"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Service Specification </a:t>
            </a:r>
            <a:r>
              <a:rPr lang="en-US" sz="1400" dirty="0">
                <a:solidFill>
                  <a:srgbClr val="000000"/>
                </a:solidFill>
                <a:latin typeface="Arial" panose="020B0604020202020204" pitchFamily="34" charset="0"/>
              </a:rPr>
              <a:t>- describes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a service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a package of rules and logic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that is triggered to complete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or respond to a business event </a:t>
            </a:r>
          </a:p>
        </p:txBody>
      </p:sp>
      <p:sp>
        <p:nvSpPr>
          <p:cNvPr id="167" name="Rectangle 94">
            <a:extLst>
              <a:ext uri="{FF2B5EF4-FFF2-40B4-BE49-F238E27FC236}">
                <a16:creationId xmlns:a16="http://schemas.microsoft.com/office/drawing/2014/main" id="{AAC6EE35-BB92-AD01-4192-3830F372BCE7}"/>
              </a:ext>
            </a:extLst>
          </p:cNvPr>
          <p:cNvSpPr>
            <a:spLocks noChangeArrowheads="1"/>
          </p:cNvSpPr>
          <p:nvPr/>
        </p:nvSpPr>
        <p:spPr bwMode="auto">
          <a:xfrm>
            <a:off x="6768688" y="5294315"/>
            <a:ext cx="334499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Concept Model </a:t>
            </a:r>
            <a:r>
              <a:rPr lang="en-US" sz="1400" dirty="0">
                <a:solidFill>
                  <a:srgbClr val="000000"/>
                </a:solidFill>
                <a:latin typeface="Arial" panose="020B0604020202020204" pitchFamily="34" charset="0"/>
              </a:rPr>
              <a:t>- depicts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the things and the facts about things the organisation needs to record;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the things (the entities) are what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processes and solutions act on.</a:t>
            </a:r>
          </a:p>
        </p:txBody>
      </p:sp>
      <p:sp>
        <p:nvSpPr>
          <p:cNvPr id="171" name="Text Box 107">
            <a:extLst>
              <a:ext uri="{FF2B5EF4-FFF2-40B4-BE49-F238E27FC236}">
                <a16:creationId xmlns:a16="http://schemas.microsoft.com/office/drawing/2014/main" id="{36639402-50A8-7121-617E-9C03DBF3276D}"/>
              </a:ext>
            </a:extLst>
          </p:cNvPr>
          <p:cNvSpPr txBox="1">
            <a:spLocks noChangeArrowheads="1"/>
          </p:cNvSpPr>
          <p:nvPr/>
        </p:nvSpPr>
        <p:spPr bwMode="auto">
          <a:xfrm>
            <a:off x="2868044" y="1036103"/>
            <a:ext cx="3811453"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200" dirty="0">
                <a:solidFill>
                  <a:srgbClr val="000000"/>
                </a:solidFill>
                <a:latin typeface="Arial"/>
                <a:cs typeface="Arial"/>
              </a:rPr>
              <a:t>The university is initiating the “Strategic Enrollment” program </a:t>
            </a:r>
            <a:r>
              <a:rPr lang="en-US" sz="1200" dirty="0">
                <a:solidFill>
                  <a:srgbClr val="000000"/>
                </a:solidFill>
              </a:rPr>
              <a:t>to raise Student graduation rates in part by ensuring Classes are available for Student registration when needed.</a:t>
            </a:r>
          </a:p>
        </p:txBody>
      </p:sp>
      <p:grpSp>
        <p:nvGrpSpPr>
          <p:cNvPr id="3" name="Group 2">
            <a:extLst>
              <a:ext uri="{FF2B5EF4-FFF2-40B4-BE49-F238E27FC236}">
                <a16:creationId xmlns:a16="http://schemas.microsoft.com/office/drawing/2014/main" id="{CFBB0E92-70D3-9554-E99A-1CAB5E568ED4}"/>
              </a:ext>
            </a:extLst>
          </p:cNvPr>
          <p:cNvGrpSpPr/>
          <p:nvPr/>
        </p:nvGrpSpPr>
        <p:grpSpPr>
          <a:xfrm>
            <a:off x="938949" y="652465"/>
            <a:ext cx="8628198" cy="5432425"/>
            <a:chOff x="938949" y="652465"/>
            <a:chExt cx="8628198" cy="5432425"/>
          </a:xfrm>
        </p:grpSpPr>
        <p:sp>
          <p:nvSpPr>
            <p:cNvPr id="89" name="Line 6">
              <a:extLst>
                <a:ext uri="{FF2B5EF4-FFF2-40B4-BE49-F238E27FC236}">
                  <a16:creationId xmlns:a16="http://schemas.microsoft.com/office/drawing/2014/main" id="{C1BC5C5D-094C-4A02-E78C-07B04F23D62A}"/>
                </a:ext>
              </a:extLst>
            </p:cNvPr>
            <p:cNvSpPr>
              <a:spLocks noChangeShapeType="1"/>
            </p:cNvSpPr>
            <p:nvPr/>
          </p:nvSpPr>
          <p:spPr bwMode="auto">
            <a:xfrm>
              <a:off x="987107" y="1970090"/>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0" name="Line 7">
              <a:extLst>
                <a:ext uri="{FF2B5EF4-FFF2-40B4-BE49-F238E27FC236}">
                  <a16:creationId xmlns:a16="http://schemas.microsoft.com/office/drawing/2014/main" id="{281D1759-10A5-34FF-743F-BC4CAD2531FE}"/>
                </a:ext>
              </a:extLst>
            </p:cNvPr>
            <p:cNvSpPr>
              <a:spLocks noChangeShapeType="1"/>
            </p:cNvSpPr>
            <p:nvPr/>
          </p:nvSpPr>
          <p:spPr bwMode="auto">
            <a:xfrm>
              <a:off x="987107" y="3036890"/>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1" name="Line 8">
              <a:extLst>
                <a:ext uri="{FF2B5EF4-FFF2-40B4-BE49-F238E27FC236}">
                  <a16:creationId xmlns:a16="http://schemas.microsoft.com/office/drawing/2014/main" id="{406FF806-E2E3-57B5-78BC-1BF1FFC49032}"/>
                </a:ext>
              </a:extLst>
            </p:cNvPr>
            <p:cNvSpPr>
              <a:spLocks noChangeShapeType="1"/>
            </p:cNvSpPr>
            <p:nvPr/>
          </p:nvSpPr>
          <p:spPr bwMode="auto">
            <a:xfrm>
              <a:off x="987107" y="4103690"/>
              <a:ext cx="8580040"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47" name="Rectangle 71">
              <a:extLst>
                <a:ext uri="{FF2B5EF4-FFF2-40B4-BE49-F238E27FC236}">
                  <a16:creationId xmlns:a16="http://schemas.microsoft.com/office/drawing/2014/main" id="{52C6F4E5-2030-56DB-3D3C-7ECF2139492C}"/>
                </a:ext>
              </a:extLst>
            </p:cNvPr>
            <p:cNvSpPr>
              <a:spLocks noChangeArrowheads="1"/>
            </p:cNvSpPr>
            <p:nvPr/>
          </p:nvSpPr>
          <p:spPr bwMode="auto">
            <a:xfrm>
              <a:off x="1085130" y="2097090"/>
              <a:ext cx="1651000" cy="812800"/>
            </a:xfrm>
            <a:prstGeom prst="rect">
              <a:avLst/>
            </a:prstGeom>
            <a:solidFill>
              <a:srgbClr val="666699"/>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Process</a:t>
              </a:r>
            </a:p>
          </p:txBody>
        </p:sp>
        <p:sp>
          <p:nvSpPr>
            <p:cNvPr id="148" name="Rectangle 72">
              <a:extLst>
                <a:ext uri="{FF2B5EF4-FFF2-40B4-BE49-F238E27FC236}">
                  <a16:creationId xmlns:a16="http://schemas.microsoft.com/office/drawing/2014/main" id="{323D3807-6EEF-C1DE-7669-7B162CE32406}"/>
                </a:ext>
              </a:extLst>
            </p:cNvPr>
            <p:cNvSpPr>
              <a:spLocks noChangeArrowheads="1"/>
            </p:cNvSpPr>
            <p:nvPr/>
          </p:nvSpPr>
          <p:spPr bwMode="auto">
            <a:xfrm>
              <a:off x="1085130" y="3151190"/>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Presentation</a:t>
              </a:r>
            </a:p>
            <a:p>
              <a:pPr algn="l">
                <a:lnSpc>
                  <a:spcPct val="100000"/>
                </a:lnSpc>
                <a:spcBef>
                  <a:spcPct val="0"/>
                </a:spcBef>
                <a:buClrTx/>
                <a:buFontTx/>
                <a:buNone/>
                <a:defRPr/>
              </a:pP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500" i="1" dirty="0">
                  <a:solidFill>
                    <a:srgbClr val="FFFFFF"/>
                  </a:solidFill>
                  <a:latin typeface="Arial" panose="020B0604020202020204" pitchFamily="34" charset="0"/>
                </a:rPr>
                <a:t>(user interface) </a:t>
              </a:r>
            </a:p>
          </p:txBody>
        </p:sp>
        <p:sp>
          <p:nvSpPr>
            <p:cNvPr id="149" name="Rectangle 73">
              <a:extLst>
                <a:ext uri="{FF2B5EF4-FFF2-40B4-BE49-F238E27FC236}">
                  <a16:creationId xmlns:a16="http://schemas.microsoft.com/office/drawing/2014/main" id="{DBC47111-CDB4-C2DF-7751-8580DB8C3393}"/>
                </a:ext>
              </a:extLst>
            </p:cNvPr>
            <p:cNvSpPr>
              <a:spLocks noChangeArrowheads="1"/>
            </p:cNvSpPr>
            <p:nvPr/>
          </p:nvSpPr>
          <p:spPr bwMode="auto">
            <a:xfrm>
              <a:off x="1085130" y="4233865"/>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Application </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(rules &amp; logic)</a:t>
              </a:r>
            </a:p>
          </p:txBody>
        </p:sp>
        <p:sp>
          <p:nvSpPr>
            <p:cNvPr id="152" name="Rectangle 77">
              <a:extLst>
                <a:ext uri="{FF2B5EF4-FFF2-40B4-BE49-F238E27FC236}">
                  <a16:creationId xmlns:a16="http://schemas.microsoft.com/office/drawing/2014/main" id="{9CDC1A74-D48F-C253-8465-BE027ACB8002}"/>
                </a:ext>
              </a:extLst>
            </p:cNvPr>
            <p:cNvSpPr>
              <a:spLocks noChangeArrowheads="1"/>
            </p:cNvSpPr>
            <p:nvPr/>
          </p:nvSpPr>
          <p:spPr bwMode="auto">
            <a:xfrm>
              <a:off x="1085130" y="5272090"/>
              <a:ext cx="1651000" cy="812800"/>
            </a:xfrm>
            <a:prstGeom prst="rect">
              <a:avLst/>
            </a:prstGeom>
            <a:solidFill>
              <a:srgbClr val="003366"/>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Data</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(data &amp; storage)</a:t>
              </a:r>
            </a:p>
          </p:txBody>
        </p:sp>
        <p:sp>
          <p:nvSpPr>
            <p:cNvPr id="155" name="Line 81">
              <a:extLst>
                <a:ext uri="{FF2B5EF4-FFF2-40B4-BE49-F238E27FC236}">
                  <a16:creationId xmlns:a16="http://schemas.microsoft.com/office/drawing/2014/main" id="{9B80A293-74F0-3194-2BC3-41F11BE9B586}"/>
                </a:ext>
              </a:extLst>
            </p:cNvPr>
            <p:cNvSpPr>
              <a:spLocks noChangeShapeType="1"/>
            </p:cNvSpPr>
            <p:nvPr/>
          </p:nvSpPr>
          <p:spPr bwMode="auto">
            <a:xfrm>
              <a:off x="987107" y="5170490"/>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8" name="Text Box 95">
              <a:extLst>
                <a:ext uri="{FF2B5EF4-FFF2-40B4-BE49-F238E27FC236}">
                  <a16:creationId xmlns:a16="http://schemas.microsoft.com/office/drawing/2014/main" id="{BE4D5571-10DA-524E-AABF-CBFDE605F98F}"/>
                </a:ext>
              </a:extLst>
            </p:cNvPr>
            <p:cNvSpPr txBox="1">
              <a:spLocks noChangeArrowheads="1"/>
            </p:cNvSpPr>
            <p:nvPr/>
          </p:nvSpPr>
          <p:spPr bwMode="auto">
            <a:xfrm>
              <a:off x="938949" y="652465"/>
              <a:ext cx="1883949"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600" b="1" dirty="0">
                  <a:solidFill>
                    <a:srgbClr val="000000"/>
                  </a:solidFill>
                </a:rPr>
                <a:t>Framework Layer</a:t>
              </a:r>
            </a:p>
          </p:txBody>
        </p:sp>
        <p:sp>
          <p:nvSpPr>
            <p:cNvPr id="169" name="Text Box 96">
              <a:extLst>
                <a:ext uri="{FF2B5EF4-FFF2-40B4-BE49-F238E27FC236}">
                  <a16:creationId xmlns:a16="http://schemas.microsoft.com/office/drawing/2014/main" id="{C67187B1-F781-7AB7-EAAD-B954AF82BC89}"/>
                </a:ext>
              </a:extLst>
            </p:cNvPr>
            <p:cNvSpPr txBox="1">
              <a:spLocks noChangeArrowheads="1"/>
            </p:cNvSpPr>
            <p:nvPr/>
          </p:nvSpPr>
          <p:spPr bwMode="auto">
            <a:xfrm>
              <a:off x="3698929" y="652465"/>
              <a:ext cx="1959591"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600" b="1" dirty="0">
                  <a:solidFill>
                    <a:srgbClr val="000000"/>
                  </a:solidFill>
                </a:rPr>
                <a:t>Technique sample</a:t>
              </a:r>
            </a:p>
          </p:txBody>
        </p:sp>
        <p:sp>
          <p:nvSpPr>
            <p:cNvPr id="170" name="Text Box 97">
              <a:extLst>
                <a:ext uri="{FF2B5EF4-FFF2-40B4-BE49-F238E27FC236}">
                  <a16:creationId xmlns:a16="http://schemas.microsoft.com/office/drawing/2014/main" id="{BEEA4728-5BB3-FE23-3B7B-AD3B744EF78D}"/>
                </a:ext>
              </a:extLst>
            </p:cNvPr>
            <p:cNvSpPr txBox="1">
              <a:spLocks noChangeArrowheads="1"/>
            </p:cNvSpPr>
            <p:nvPr/>
          </p:nvSpPr>
          <p:spPr bwMode="auto">
            <a:xfrm>
              <a:off x="7435969" y="652465"/>
              <a:ext cx="1587093"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600" b="1" dirty="0">
                  <a:solidFill>
                    <a:srgbClr val="000000"/>
                  </a:solidFill>
                </a:rPr>
                <a:t>What it covers</a:t>
              </a:r>
            </a:p>
          </p:txBody>
        </p:sp>
        <p:sp>
          <p:nvSpPr>
            <p:cNvPr id="172" name="Rectangle 78">
              <a:extLst>
                <a:ext uri="{FF2B5EF4-FFF2-40B4-BE49-F238E27FC236}">
                  <a16:creationId xmlns:a16="http://schemas.microsoft.com/office/drawing/2014/main" id="{4B4413BD-731A-B31F-612D-15CBDBBFE348}"/>
                </a:ext>
              </a:extLst>
            </p:cNvPr>
            <p:cNvSpPr>
              <a:spLocks noChangeArrowheads="1"/>
            </p:cNvSpPr>
            <p:nvPr/>
          </p:nvSpPr>
          <p:spPr bwMode="auto">
            <a:xfrm>
              <a:off x="1085130" y="1090615"/>
              <a:ext cx="1651000" cy="812800"/>
            </a:xfrm>
            <a:prstGeom prst="rect">
              <a:avLst/>
            </a:prstGeom>
            <a:solidFill>
              <a:srgbClr val="0000FF"/>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Goals &amp; Objectives</a:t>
              </a:r>
            </a:p>
          </p:txBody>
        </p:sp>
      </p:grpSp>
      <p:sp>
        <p:nvSpPr>
          <p:cNvPr id="88" name="Text Box 19">
            <a:extLst>
              <a:ext uri="{FF2B5EF4-FFF2-40B4-BE49-F238E27FC236}">
                <a16:creationId xmlns:a16="http://schemas.microsoft.com/office/drawing/2014/main" id="{A9400239-9C68-C49A-4BB6-7009810A62AE}"/>
              </a:ext>
            </a:extLst>
          </p:cNvPr>
          <p:cNvSpPr txBox="1">
            <a:spLocks noChangeArrowheads="1"/>
          </p:cNvSpPr>
          <p:nvPr/>
        </p:nvSpPr>
        <p:spPr bwMode="auto">
          <a:xfrm>
            <a:off x="9935006" y="2119522"/>
            <a:ext cx="2095369" cy="757773"/>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46038" rIns="0" bIns="46038" anchor="ct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90000"/>
              </a:lnSpc>
              <a:spcBef>
                <a:spcPct val="0"/>
              </a:spcBef>
              <a:spcAft>
                <a:spcPct val="0"/>
              </a:spcAft>
              <a:defRPr/>
            </a:pPr>
            <a:r>
              <a:rPr lang="en-US" sz="1600" i="1" dirty="0">
                <a:solidFill>
                  <a:srgbClr val="000000"/>
                </a:solidFill>
                <a:cs typeface="ＭＳ Ｐゴシック" charset="0"/>
              </a:rPr>
              <a:t>Business Process:</a:t>
            </a:r>
            <a:br>
              <a:rPr lang="en-US" sz="1600" i="1" dirty="0">
                <a:solidFill>
                  <a:srgbClr val="000000"/>
                </a:solidFill>
                <a:cs typeface="ＭＳ Ｐゴシック" charset="0"/>
              </a:rPr>
            </a:br>
            <a:r>
              <a:rPr lang="en-US" sz="1600" dirty="0">
                <a:solidFill>
                  <a:srgbClr val="000000"/>
                </a:solidFill>
                <a:cs typeface="ＭＳ Ｐゴシック" charset="0"/>
              </a:rPr>
              <a:t>gives great </a:t>
            </a:r>
            <a:r>
              <a:rPr lang="en-US" sz="1600" i="1" u="sng" dirty="0">
                <a:solidFill>
                  <a:srgbClr val="000000"/>
                </a:solidFill>
                <a:cs typeface="ＭＳ Ｐゴシック" charset="0"/>
              </a:rPr>
              <a:t>context</a:t>
            </a:r>
            <a:r>
              <a:rPr lang="en-US" sz="1600" dirty="0">
                <a:solidFill>
                  <a:srgbClr val="000000"/>
                </a:solidFill>
                <a:cs typeface="ＭＳ Ｐゴシック" charset="0"/>
              </a:rPr>
              <a:t> </a:t>
            </a:r>
            <a:br>
              <a:rPr lang="en-US" sz="1600" dirty="0">
                <a:solidFill>
                  <a:srgbClr val="000000"/>
                </a:solidFill>
                <a:cs typeface="ＭＳ Ｐゴシック" charset="0"/>
              </a:rPr>
            </a:br>
            <a:r>
              <a:rPr lang="en-US" sz="1600" dirty="0">
                <a:solidFill>
                  <a:srgbClr val="000000"/>
                </a:solidFill>
                <a:cs typeface="ＭＳ Ｐゴシック" charset="0"/>
              </a:rPr>
              <a:t>for </a:t>
            </a:r>
            <a:r>
              <a:rPr lang="en-US" sz="1600" i="1" dirty="0">
                <a:solidFill>
                  <a:srgbClr val="000000"/>
                </a:solidFill>
                <a:cs typeface="ＭＳ Ｐゴシック" charset="0"/>
              </a:rPr>
              <a:t>Business Analysis</a:t>
            </a:r>
          </a:p>
        </p:txBody>
      </p:sp>
      <p:sp>
        <p:nvSpPr>
          <p:cNvPr id="173" name="Text Box 19">
            <a:extLst>
              <a:ext uri="{FF2B5EF4-FFF2-40B4-BE49-F238E27FC236}">
                <a16:creationId xmlns:a16="http://schemas.microsoft.com/office/drawing/2014/main" id="{6886806B-BEAD-9FB6-40DC-4ADE35342168}"/>
              </a:ext>
            </a:extLst>
          </p:cNvPr>
          <p:cNvSpPr txBox="1">
            <a:spLocks noChangeArrowheads="1"/>
          </p:cNvSpPr>
          <p:nvPr/>
        </p:nvSpPr>
        <p:spPr bwMode="auto">
          <a:xfrm>
            <a:off x="9935006" y="3472130"/>
            <a:ext cx="2095369" cy="1200971"/>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46038" rIns="0" bIns="46038" anchor="ct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90000"/>
              </a:lnSpc>
              <a:spcBef>
                <a:spcPct val="0"/>
              </a:spcBef>
              <a:spcAft>
                <a:spcPct val="0"/>
              </a:spcAft>
              <a:defRPr/>
            </a:pPr>
            <a:r>
              <a:rPr lang="en-US" sz="1600" i="1" dirty="0">
                <a:solidFill>
                  <a:srgbClr val="000000"/>
                </a:solidFill>
                <a:cs typeface="ＭＳ Ｐゴシック" charset="0"/>
              </a:rPr>
              <a:t>Use Cases and Services: </a:t>
            </a:r>
            <a:br>
              <a:rPr lang="en-US" sz="1600" i="1" dirty="0">
                <a:solidFill>
                  <a:srgbClr val="000000"/>
                </a:solidFill>
                <a:cs typeface="ＭＳ Ｐゴシック" charset="0"/>
              </a:rPr>
            </a:br>
            <a:r>
              <a:rPr lang="en-US" sz="1600" dirty="0">
                <a:solidFill>
                  <a:srgbClr val="000000"/>
                </a:solidFill>
                <a:cs typeface="ＭＳ Ｐゴシック" charset="0"/>
              </a:rPr>
              <a:t>where we capture </a:t>
            </a:r>
            <a:r>
              <a:rPr lang="en-US" sz="1600" i="1" dirty="0">
                <a:solidFill>
                  <a:srgbClr val="000000"/>
                </a:solidFill>
                <a:cs typeface="ＭＳ Ｐゴシック" charset="0"/>
              </a:rPr>
              <a:t>Functional Requirements</a:t>
            </a:r>
          </a:p>
        </p:txBody>
      </p:sp>
      <p:sp>
        <p:nvSpPr>
          <p:cNvPr id="174" name="Text Box 19">
            <a:extLst>
              <a:ext uri="{FF2B5EF4-FFF2-40B4-BE49-F238E27FC236}">
                <a16:creationId xmlns:a16="http://schemas.microsoft.com/office/drawing/2014/main" id="{D882013C-0DB6-FC74-D4B1-D281105EE6E2}"/>
              </a:ext>
            </a:extLst>
          </p:cNvPr>
          <p:cNvSpPr txBox="1">
            <a:spLocks noChangeArrowheads="1"/>
          </p:cNvSpPr>
          <p:nvPr/>
        </p:nvSpPr>
        <p:spPr bwMode="auto">
          <a:xfrm>
            <a:off x="9972452" y="5366079"/>
            <a:ext cx="2095369" cy="979372"/>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46038" rIns="0" bIns="46038" anchor="ct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90000"/>
              </a:lnSpc>
              <a:spcBef>
                <a:spcPct val="0"/>
              </a:spcBef>
              <a:spcAft>
                <a:spcPct val="0"/>
              </a:spcAft>
              <a:defRPr/>
            </a:pPr>
            <a:r>
              <a:rPr lang="en-US" sz="1600" i="1" dirty="0">
                <a:solidFill>
                  <a:srgbClr val="000000"/>
                </a:solidFill>
                <a:cs typeface="ＭＳ Ｐゴシック" charset="0"/>
              </a:rPr>
              <a:t>Concept Model / </a:t>
            </a:r>
            <a:br>
              <a:rPr lang="en-US" sz="1600" i="1" dirty="0">
                <a:solidFill>
                  <a:srgbClr val="000000"/>
                </a:solidFill>
                <a:cs typeface="ＭＳ Ｐゴシック" charset="0"/>
              </a:rPr>
            </a:br>
            <a:r>
              <a:rPr lang="en-US" sz="1600" i="1" dirty="0">
                <a:solidFill>
                  <a:srgbClr val="000000"/>
                </a:solidFill>
                <a:cs typeface="ＭＳ Ｐゴシック" charset="0"/>
              </a:rPr>
              <a:t>Data Model:</a:t>
            </a:r>
            <a:br>
              <a:rPr lang="en-US" sz="1600" i="1" dirty="0">
                <a:solidFill>
                  <a:srgbClr val="000000"/>
                </a:solidFill>
                <a:cs typeface="ＭＳ Ｐゴシック" charset="0"/>
              </a:rPr>
            </a:br>
            <a:r>
              <a:rPr lang="en-US" sz="1600" dirty="0">
                <a:solidFill>
                  <a:srgbClr val="000000"/>
                </a:solidFill>
                <a:cs typeface="ＭＳ Ｐゴシック" charset="0"/>
              </a:rPr>
              <a:t>a great </a:t>
            </a:r>
            <a:r>
              <a:rPr lang="en-US" sz="1600" i="1" u="sng" dirty="0">
                <a:solidFill>
                  <a:srgbClr val="000000"/>
                </a:solidFill>
                <a:cs typeface="ＭＳ Ｐゴシック" charset="0"/>
              </a:rPr>
              <a:t>platform</a:t>
            </a:r>
            <a:r>
              <a:rPr lang="en-US" sz="1600" dirty="0">
                <a:solidFill>
                  <a:srgbClr val="000000"/>
                </a:solidFill>
                <a:cs typeface="ＭＳ Ｐゴシック" charset="0"/>
              </a:rPr>
              <a:t> </a:t>
            </a:r>
            <a:br>
              <a:rPr lang="en-US" sz="1600" dirty="0">
                <a:solidFill>
                  <a:srgbClr val="000000"/>
                </a:solidFill>
                <a:cs typeface="ＭＳ Ｐゴシック" charset="0"/>
              </a:rPr>
            </a:br>
            <a:r>
              <a:rPr lang="en-US" sz="1600" dirty="0">
                <a:solidFill>
                  <a:srgbClr val="000000"/>
                </a:solidFill>
                <a:cs typeface="ＭＳ Ｐゴシック" charset="0"/>
              </a:rPr>
              <a:t>for </a:t>
            </a:r>
            <a:r>
              <a:rPr lang="en-US" sz="1600" i="1" dirty="0">
                <a:solidFill>
                  <a:srgbClr val="000000"/>
                </a:solidFill>
                <a:cs typeface="ＭＳ Ｐゴシック" charset="0"/>
              </a:rPr>
              <a:t>Business Analysis</a:t>
            </a:r>
          </a:p>
        </p:txBody>
      </p:sp>
      <p:sp>
        <p:nvSpPr>
          <p:cNvPr id="175" name="Rectangle 174">
            <a:extLst>
              <a:ext uri="{FF2B5EF4-FFF2-40B4-BE49-F238E27FC236}">
                <a16:creationId xmlns:a16="http://schemas.microsoft.com/office/drawing/2014/main" id="{707F1216-15B1-2E24-C059-05D12CC6F109}"/>
              </a:ext>
            </a:extLst>
          </p:cNvPr>
          <p:cNvSpPr/>
          <p:nvPr/>
        </p:nvSpPr>
        <p:spPr>
          <a:xfrm rot="20768740">
            <a:off x="9858829" y="989732"/>
            <a:ext cx="2024913" cy="307777"/>
          </a:xfrm>
          <a:prstGeom prst="rect">
            <a:avLst/>
          </a:prstGeom>
          <a:solidFill>
            <a:srgbClr val="FFFF00"/>
          </a:solidFill>
        </p:spPr>
        <p:txBody>
          <a:bodyPr wrap="none">
            <a:spAutoFit/>
          </a:bodyPr>
          <a:lstStyle/>
          <a:p>
            <a:pPr marL="288925" marR="0" lvl="0" indent="-288925"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This is not a sequence!</a:t>
            </a:r>
          </a:p>
        </p:txBody>
      </p:sp>
      <p:sp>
        <p:nvSpPr>
          <p:cNvPr id="4" name="Rectangle 79">
            <a:extLst>
              <a:ext uri="{FF2B5EF4-FFF2-40B4-BE49-F238E27FC236}">
                <a16:creationId xmlns:a16="http://schemas.microsoft.com/office/drawing/2014/main" id="{D2218542-9DA4-6324-EB0F-205E99C36FD3}"/>
              </a:ext>
            </a:extLst>
          </p:cNvPr>
          <p:cNvSpPr>
            <a:spLocks noChangeArrowheads="1"/>
          </p:cNvSpPr>
          <p:nvPr/>
        </p:nvSpPr>
        <p:spPr bwMode="auto">
          <a:xfrm>
            <a:off x="472488" y="1084227"/>
            <a:ext cx="412750" cy="4994839"/>
          </a:xfrm>
          <a:prstGeom prst="rect">
            <a:avLst/>
          </a:prstGeom>
          <a:no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tIns="91440" bIns="91440" anchor="ctr"/>
          <a:lstStyle/>
          <a:p>
            <a:pPr algn="ctr">
              <a:lnSpc>
                <a:spcPct val="100000"/>
              </a:lnSpc>
              <a:spcBef>
                <a:spcPct val="0"/>
              </a:spcBef>
              <a:buClrTx/>
              <a:buFontTx/>
              <a:buNone/>
              <a:defRPr/>
            </a:pPr>
            <a:r>
              <a:rPr lang="en-US" dirty="0">
                <a:latin typeface="Arial" panose="020B0604020202020204" pitchFamily="34" charset="0"/>
              </a:rPr>
              <a:t>The Clariteq Framework for Business Analysis</a:t>
            </a:r>
          </a:p>
        </p:txBody>
      </p:sp>
      <p:sp>
        <p:nvSpPr>
          <p:cNvPr id="2" name="Rectangle 1">
            <a:extLst>
              <a:ext uri="{FF2B5EF4-FFF2-40B4-BE49-F238E27FC236}">
                <a16:creationId xmlns:a16="http://schemas.microsoft.com/office/drawing/2014/main" id="{8A275B32-405C-782F-D305-D22AC5306CFA}"/>
              </a:ext>
            </a:extLst>
          </p:cNvPr>
          <p:cNvSpPr/>
          <p:nvPr/>
        </p:nvSpPr>
        <p:spPr>
          <a:xfrm>
            <a:off x="504214" y="6402359"/>
            <a:ext cx="8629285" cy="400110"/>
          </a:xfrm>
          <a:prstGeom prst="rect">
            <a:avLst/>
          </a:prstGeom>
          <a:solidFill>
            <a:srgbClr val="FFFF00"/>
          </a:solidFill>
        </p:spPr>
        <p:txBody>
          <a:bodyPr wrap="none">
            <a:spAutoFit/>
          </a:bodyPr>
          <a:lstStyle/>
          <a:p>
            <a:pPr marL="288925" marR="0" lvl="0" indent="-288925"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Only four types of models vs. 14 in the UML! (Unified Modelling Language)</a:t>
            </a:r>
          </a:p>
        </p:txBody>
      </p:sp>
      <p:sp>
        <p:nvSpPr>
          <p:cNvPr id="5" name="AutoShape 12">
            <a:extLst>
              <a:ext uri="{FF2B5EF4-FFF2-40B4-BE49-F238E27FC236}">
                <a16:creationId xmlns:a16="http://schemas.microsoft.com/office/drawing/2014/main" id="{4AD34385-15E5-8790-DFA1-8F53C4222B19}"/>
              </a:ext>
            </a:extLst>
          </p:cNvPr>
          <p:cNvSpPr>
            <a:spLocks noChangeArrowheads="1"/>
          </p:cNvSpPr>
          <p:nvPr/>
        </p:nvSpPr>
        <p:spPr bwMode="auto">
          <a:xfrm>
            <a:off x="975872" y="1994304"/>
            <a:ext cx="11156092" cy="999883"/>
          </a:xfrm>
          <a:prstGeom prst="roundRect">
            <a:avLst>
              <a:gd name="adj" fmla="val 4305"/>
            </a:avLst>
          </a:prstGeom>
          <a:noFill/>
          <a:ln w="28575">
            <a:solidFill>
              <a:srgbClr val="FF0000"/>
            </a:solidFill>
            <a:round/>
            <a:headEnd/>
            <a:tailEnd/>
          </a:ln>
          <a:effectLst/>
          <a:extLst>
            <a:ext uri="{909E8E84-426E-40dd-AFC4-6F175D3DCCD1}">
              <a14:hiddenFill xmlns:a14="http://schemas.microsoft.com/office/drawing/2010/main" xmlns="">
                <a:solidFill>
                  <a:srgbClr val="000080">
                    <a:alpha val="50195"/>
                  </a:srgb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364" tIns="45425" rIns="92364" bIns="45425" anchor="ctr"/>
          <a:lstStyle/>
          <a:p>
            <a:pPr defTabSz="915988">
              <a:lnSpc>
                <a:spcPct val="100000"/>
              </a:lnSpc>
              <a:spcBef>
                <a:spcPct val="0"/>
              </a:spcBef>
              <a:buClrTx/>
              <a:buFontTx/>
              <a:buNone/>
            </a:pPr>
            <a:endParaRPr lang="en-US" sz="1700" b="1" dirty="0">
              <a:solidFill>
                <a:srgbClr val="FFFFFF"/>
              </a:solidFill>
            </a:endParaRPr>
          </a:p>
        </p:txBody>
      </p:sp>
    </p:spTree>
    <p:extLst>
      <p:ext uri="{BB962C8B-B14F-4D97-AF65-F5344CB8AC3E}">
        <p14:creationId xmlns:p14="http://schemas.microsoft.com/office/powerpoint/2010/main" val="3084995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dissolve">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dissolve">
                                      <p:cBhvr>
                                        <p:cTn id="12" dur="5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dissolve">
                                      <p:cBhvr>
                                        <p:cTn id="17" dur="500"/>
                                        <p:tgtEl>
                                          <p:spTgt spid="1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dissolve">
                                      <p:cBhvr>
                                        <p:cTn id="22" dur="500"/>
                                        <p:tgtEl>
                                          <p:spTgt spid="1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2"/>
                                        </p:tgtEl>
                                        <p:attrNameLst>
                                          <p:attrName>style.visibility</p:attrName>
                                        </p:attrNameLst>
                                      </p:cBhvr>
                                      <p:to>
                                        <p:strVal val="visible"/>
                                      </p:to>
                                    </p:set>
                                    <p:animEffect transition="in" filter="dissolve">
                                      <p:cBhvr>
                                        <p:cTn id="27" dur="500"/>
                                        <p:tgtEl>
                                          <p:spTgt spid="16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5"/>
                                        </p:tgtEl>
                                        <p:attrNameLst>
                                          <p:attrName>style.visibility</p:attrName>
                                        </p:attrNameLst>
                                      </p:cBhvr>
                                      <p:to>
                                        <p:strVal val="visible"/>
                                      </p:to>
                                    </p:set>
                                    <p:animEffect transition="in" filter="dissolve">
                                      <p:cBhvr>
                                        <p:cTn id="32" dur="500"/>
                                        <p:tgtEl>
                                          <p:spTgt spid="16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dissolve">
                                      <p:cBhvr>
                                        <p:cTn id="37" dur="500"/>
                                        <p:tgtEl>
                                          <p:spTgt spid="9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dissolve">
                                      <p:cBhvr>
                                        <p:cTn id="40" dur="500"/>
                                        <p:tgtEl>
                                          <p:spTgt spid="92"/>
                                        </p:tgtEl>
                                      </p:cBhvr>
                                    </p:animEffect>
                                  </p:childTnLst>
                                </p:cTn>
                              </p:par>
                              <p:par>
                                <p:cTn id="41" presetID="9"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dissolve">
                                      <p:cBhvr>
                                        <p:cTn id="43" dur="500"/>
                                        <p:tgtEl>
                                          <p:spTgt spid="9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dissolve">
                                      <p:cBhvr>
                                        <p:cTn id="48" dur="500"/>
                                        <p:tgtEl>
                                          <p:spTgt spid="9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dissolve">
                                      <p:cBhvr>
                                        <p:cTn id="51" dur="500"/>
                                        <p:tgtEl>
                                          <p:spTgt spid="9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57"/>
                                        </p:tgtEl>
                                        <p:attrNameLst>
                                          <p:attrName>style.visibility</p:attrName>
                                        </p:attrNameLst>
                                      </p:cBhvr>
                                      <p:to>
                                        <p:strVal val="visible"/>
                                      </p:to>
                                    </p:set>
                                    <p:animEffect transition="in" filter="dissolve">
                                      <p:cBhvr>
                                        <p:cTn id="56" dur="500"/>
                                        <p:tgtEl>
                                          <p:spTgt spid="15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56"/>
                                        </p:tgtEl>
                                        <p:attrNameLst>
                                          <p:attrName>style.visibility</p:attrName>
                                        </p:attrNameLst>
                                      </p:cBhvr>
                                      <p:to>
                                        <p:strVal val="visible"/>
                                      </p:to>
                                    </p:set>
                                    <p:animEffect transition="in" filter="dissolve">
                                      <p:cBhvr>
                                        <p:cTn id="59" dur="500"/>
                                        <p:tgtEl>
                                          <p:spTgt spid="156"/>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dissolve">
                                      <p:cBhvr>
                                        <p:cTn id="64" dur="500"/>
                                        <p:tgtEl>
                                          <p:spTgt spid="159"/>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58"/>
                                        </p:tgtEl>
                                        <p:attrNameLst>
                                          <p:attrName>style.visibility</p:attrName>
                                        </p:attrNameLst>
                                      </p:cBhvr>
                                      <p:to>
                                        <p:strVal val="visible"/>
                                      </p:to>
                                    </p:set>
                                    <p:animEffect transition="in" filter="dissolve">
                                      <p:cBhvr>
                                        <p:cTn id="67" dur="500"/>
                                        <p:tgtEl>
                                          <p:spTgt spid="15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61"/>
                                        </p:tgtEl>
                                        <p:attrNameLst>
                                          <p:attrName>style.visibility</p:attrName>
                                        </p:attrNameLst>
                                      </p:cBhvr>
                                      <p:to>
                                        <p:strVal val="visible"/>
                                      </p:to>
                                    </p:set>
                                    <p:animEffect transition="in" filter="dissolve">
                                      <p:cBhvr>
                                        <p:cTn id="72" dur="500"/>
                                        <p:tgtEl>
                                          <p:spTgt spid="161"/>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60"/>
                                        </p:tgtEl>
                                        <p:attrNameLst>
                                          <p:attrName>style.visibility</p:attrName>
                                        </p:attrNameLst>
                                      </p:cBhvr>
                                      <p:to>
                                        <p:strVal val="visible"/>
                                      </p:to>
                                    </p:set>
                                    <p:animEffect transition="in" filter="dissolve">
                                      <p:cBhvr>
                                        <p:cTn id="75" dur="500"/>
                                        <p:tgtEl>
                                          <p:spTgt spid="160"/>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66"/>
                                        </p:tgtEl>
                                        <p:attrNameLst>
                                          <p:attrName>style.visibility</p:attrName>
                                        </p:attrNameLst>
                                      </p:cBhvr>
                                      <p:to>
                                        <p:strVal val="visible"/>
                                      </p:to>
                                    </p:set>
                                    <p:animEffect transition="in" filter="dissolve">
                                      <p:cBhvr>
                                        <p:cTn id="80" dur="500"/>
                                        <p:tgtEl>
                                          <p:spTgt spid="166"/>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dissolve">
                                      <p:cBhvr>
                                        <p:cTn id="85" dur="500"/>
                                        <p:tgtEl>
                                          <p:spTgt spid="97"/>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67"/>
                                        </p:tgtEl>
                                        <p:attrNameLst>
                                          <p:attrName>style.visibility</p:attrName>
                                        </p:attrNameLst>
                                      </p:cBhvr>
                                      <p:to>
                                        <p:strVal val="visible"/>
                                      </p:to>
                                    </p:set>
                                    <p:animEffect transition="in" filter="dissolve">
                                      <p:cBhvr>
                                        <p:cTn id="90" dur="500"/>
                                        <p:tgtEl>
                                          <p:spTgt spid="167"/>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nodeType="clickEffect">
                                  <p:stCondLst>
                                    <p:cond delay="0"/>
                                  </p:stCondLst>
                                  <p:childTnLst>
                                    <p:set>
                                      <p:cBhvr>
                                        <p:cTn id="94" dur="1" fill="hold">
                                          <p:stCondLst>
                                            <p:cond delay="0"/>
                                          </p:stCondLst>
                                        </p:cTn>
                                        <p:tgtEl>
                                          <p:spTgt spid="106"/>
                                        </p:tgtEl>
                                        <p:attrNameLst>
                                          <p:attrName>style.visibility</p:attrName>
                                        </p:attrNameLst>
                                      </p:cBhvr>
                                      <p:to>
                                        <p:strVal val="visible"/>
                                      </p:to>
                                    </p:set>
                                    <p:animEffect transition="in" filter="dissolve">
                                      <p:cBhvr>
                                        <p:cTn id="95" dur="500"/>
                                        <p:tgtEl>
                                          <p:spTgt spid="106"/>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dissolve">
                                      <p:cBhvr>
                                        <p:cTn id="100" dur="500"/>
                                        <p:tgtEl>
                                          <p:spTgt spid="88"/>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dissolv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174"/>
                                        </p:tgtEl>
                                        <p:attrNameLst>
                                          <p:attrName>style.visibility</p:attrName>
                                        </p:attrNameLst>
                                      </p:cBhvr>
                                      <p:to>
                                        <p:strVal val="visible"/>
                                      </p:to>
                                    </p:set>
                                    <p:animEffect transition="in" filter="dissolve">
                                      <p:cBhvr>
                                        <p:cTn id="108" dur="500"/>
                                        <p:tgtEl>
                                          <p:spTgt spid="174"/>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173"/>
                                        </p:tgtEl>
                                        <p:attrNameLst>
                                          <p:attrName>style.visibility</p:attrName>
                                        </p:attrNameLst>
                                      </p:cBhvr>
                                      <p:to>
                                        <p:strVal val="visible"/>
                                      </p:to>
                                    </p:set>
                                    <p:animEffect transition="in" filter="dissolve">
                                      <p:cBhvr>
                                        <p:cTn id="113" dur="500"/>
                                        <p:tgtEl>
                                          <p:spTgt spid="173"/>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2"/>
                                        </p:tgtEl>
                                        <p:attrNameLst>
                                          <p:attrName>style.visibility</p:attrName>
                                        </p:attrNameLst>
                                      </p:cBhvr>
                                      <p:to>
                                        <p:strVal val="visible"/>
                                      </p:to>
                                    </p:set>
                                    <p:animEffect transition="in" filter="dissolve">
                                      <p:cBhvr>
                                        <p:cTn id="118" dur="500"/>
                                        <p:tgtEl>
                                          <p:spTgt spid="2"/>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75"/>
                                        </p:tgtEl>
                                        <p:attrNameLst>
                                          <p:attrName>style.visibility</p:attrName>
                                        </p:attrNameLst>
                                      </p:cBhvr>
                                      <p:to>
                                        <p:strVal val="visible"/>
                                      </p:to>
                                    </p:set>
                                    <p:animEffect transition="in" filter="dissolve">
                                      <p:cBhvr>
                                        <p:cTn id="123"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P spid="156" grpId="0"/>
      <p:bldP spid="158" grpId="0"/>
      <p:bldP spid="160" grpId="0"/>
      <p:bldP spid="162" grpId="0" animBg="1"/>
      <p:bldP spid="163" grpId="0"/>
      <p:bldP spid="164" grpId="0"/>
      <p:bldP spid="165" grpId="0"/>
      <p:bldP spid="166" grpId="0"/>
      <p:bldP spid="167" grpId="0"/>
      <p:bldP spid="171" grpId="0"/>
      <p:bldP spid="88" grpId="0" animBg="1"/>
      <p:bldP spid="173" grpId="0" animBg="1"/>
      <p:bldP spid="174" grpId="0" animBg="1"/>
      <p:bldP spid="175" grpId="0" animBg="1"/>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6B87E-C151-4500-E43B-A8A0DBD18526}"/>
            </a:ext>
          </a:extLst>
        </p:cNvPr>
        <p:cNvGrpSpPr/>
        <p:nvPr/>
      </p:nvGrpSpPr>
      <p:grpSpPr>
        <a:xfrm>
          <a:off x="0" y="0"/>
          <a:ext cx="0" cy="0"/>
          <a:chOff x="0" y="0"/>
          <a:chExt cx="0" cy="0"/>
        </a:xfrm>
      </p:grpSpPr>
      <p:sp>
        <p:nvSpPr>
          <p:cNvPr id="6" name="Rectangle 71">
            <a:extLst>
              <a:ext uri="{FF2B5EF4-FFF2-40B4-BE49-F238E27FC236}">
                <a16:creationId xmlns:a16="http://schemas.microsoft.com/office/drawing/2014/main" id="{F131D30B-D192-E9A2-457A-A5AE172AB0F7}"/>
              </a:ext>
            </a:extLst>
          </p:cNvPr>
          <p:cNvSpPr>
            <a:spLocks noChangeArrowheads="1"/>
          </p:cNvSpPr>
          <p:nvPr/>
        </p:nvSpPr>
        <p:spPr bwMode="auto">
          <a:xfrm>
            <a:off x="1085130" y="2085801"/>
            <a:ext cx="1651000" cy="812800"/>
          </a:xfrm>
          <a:prstGeom prst="rect">
            <a:avLst/>
          </a:prstGeom>
          <a:solidFill>
            <a:srgbClr val="666699"/>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Process</a:t>
            </a:r>
          </a:p>
        </p:txBody>
      </p:sp>
      <p:sp>
        <p:nvSpPr>
          <p:cNvPr id="7" name="Rectangle 72">
            <a:extLst>
              <a:ext uri="{FF2B5EF4-FFF2-40B4-BE49-F238E27FC236}">
                <a16:creationId xmlns:a16="http://schemas.microsoft.com/office/drawing/2014/main" id="{5A5F09AC-920B-4521-8871-04B407B83450}"/>
              </a:ext>
            </a:extLst>
          </p:cNvPr>
          <p:cNvSpPr>
            <a:spLocks noChangeArrowheads="1"/>
          </p:cNvSpPr>
          <p:nvPr/>
        </p:nvSpPr>
        <p:spPr bwMode="auto">
          <a:xfrm>
            <a:off x="1085130" y="3139901"/>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Presentation</a:t>
            </a:r>
          </a:p>
          <a:p>
            <a:pPr algn="l">
              <a:lnSpc>
                <a:spcPct val="100000"/>
              </a:lnSpc>
              <a:spcBef>
                <a:spcPct val="0"/>
              </a:spcBef>
              <a:buClrTx/>
              <a:buFontTx/>
              <a:buNone/>
              <a:defRPr/>
            </a:pP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500" i="1" dirty="0">
                <a:solidFill>
                  <a:srgbClr val="FFFFFF"/>
                </a:solidFill>
                <a:latin typeface="Arial" panose="020B0604020202020204" pitchFamily="34" charset="0"/>
              </a:rPr>
              <a:t>(user interface) </a:t>
            </a:r>
          </a:p>
        </p:txBody>
      </p:sp>
      <p:sp>
        <p:nvSpPr>
          <p:cNvPr id="8" name="Rectangle 73">
            <a:extLst>
              <a:ext uri="{FF2B5EF4-FFF2-40B4-BE49-F238E27FC236}">
                <a16:creationId xmlns:a16="http://schemas.microsoft.com/office/drawing/2014/main" id="{C326FE99-23E5-D90B-5CD7-B9152AF49150}"/>
              </a:ext>
            </a:extLst>
          </p:cNvPr>
          <p:cNvSpPr>
            <a:spLocks noChangeArrowheads="1"/>
          </p:cNvSpPr>
          <p:nvPr/>
        </p:nvSpPr>
        <p:spPr bwMode="auto">
          <a:xfrm>
            <a:off x="1085130" y="4222576"/>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Application </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(rules &amp; logic)</a:t>
            </a:r>
          </a:p>
        </p:txBody>
      </p:sp>
      <p:sp>
        <p:nvSpPr>
          <p:cNvPr id="9" name="Rectangle 77">
            <a:extLst>
              <a:ext uri="{FF2B5EF4-FFF2-40B4-BE49-F238E27FC236}">
                <a16:creationId xmlns:a16="http://schemas.microsoft.com/office/drawing/2014/main" id="{3E3FFA7B-6115-6107-AC9A-C156190BB0E9}"/>
              </a:ext>
            </a:extLst>
          </p:cNvPr>
          <p:cNvSpPr>
            <a:spLocks noChangeArrowheads="1"/>
          </p:cNvSpPr>
          <p:nvPr/>
        </p:nvSpPr>
        <p:spPr bwMode="auto">
          <a:xfrm>
            <a:off x="1085130" y="5260801"/>
            <a:ext cx="1651000" cy="812800"/>
          </a:xfrm>
          <a:prstGeom prst="rect">
            <a:avLst/>
          </a:prstGeom>
          <a:solidFill>
            <a:srgbClr val="003366"/>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Data</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(data &amp; storage)</a:t>
            </a:r>
          </a:p>
        </p:txBody>
      </p:sp>
      <p:sp>
        <p:nvSpPr>
          <p:cNvPr id="10" name="Rectangle 78">
            <a:extLst>
              <a:ext uri="{FF2B5EF4-FFF2-40B4-BE49-F238E27FC236}">
                <a16:creationId xmlns:a16="http://schemas.microsoft.com/office/drawing/2014/main" id="{C1E6AF67-1F2B-A304-309C-F847A050E0E1}"/>
              </a:ext>
            </a:extLst>
          </p:cNvPr>
          <p:cNvSpPr>
            <a:spLocks noChangeArrowheads="1"/>
          </p:cNvSpPr>
          <p:nvPr/>
        </p:nvSpPr>
        <p:spPr bwMode="auto">
          <a:xfrm>
            <a:off x="1085130" y="1079326"/>
            <a:ext cx="1651000" cy="812800"/>
          </a:xfrm>
          <a:prstGeom prst="rect">
            <a:avLst/>
          </a:prstGeom>
          <a:solidFill>
            <a:srgbClr val="0000FF"/>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Goals &amp; Objectives</a:t>
            </a:r>
          </a:p>
        </p:txBody>
      </p:sp>
      <p:grpSp>
        <p:nvGrpSpPr>
          <p:cNvPr id="187" name="Group 186">
            <a:extLst>
              <a:ext uri="{FF2B5EF4-FFF2-40B4-BE49-F238E27FC236}">
                <a16:creationId xmlns:a16="http://schemas.microsoft.com/office/drawing/2014/main" id="{25CAB0B9-5F82-370F-990D-3D5067C2DC43}"/>
              </a:ext>
            </a:extLst>
          </p:cNvPr>
          <p:cNvGrpSpPr/>
          <p:nvPr/>
        </p:nvGrpSpPr>
        <p:grpSpPr>
          <a:xfrm>
            <a:off x="2846247" y="2001042"/>
            <a:ext cx="4036395" cy="4209970"/>
            <a:chOff x="2438400" y="2071768"/>
            <a:chExt cx="3725903" cy="4209970"/>
          </a:xfrm>
        </p:grpSpPr>
        <p:grpSp>
          <p:nvGrpSpPr>
            <p:cNvPr id="188" name="Group 14">
              <a:extLst>
                <a:ext uri="{FF2B5EF4-FFF2-40B4-BE49-F238E27FC236}">
                  <a16:creationId xmlns:a16="http://schemas.microsoft.com/office/drawing/2014/main" id="{57207394-EE8B-D341-9D08-4E39CEF2D0AD}"/>
                </a:ext>
              </a:extLst>
            </p:cNvPr>
            <p:cNvGrpSpPr>
              <a:grpSpLocks/>
            </p:cNvGrpSpPr>
            <p:nvPr/>
          </p:nvGrpSpPr>
          <p:grpSpPr bwMode="auto">
            <a:xfrm>
              <a:off x="2686050" y="4305300"/>
              <a:ext cx="3259138" cy="768350"/>
              <a:chOff x="1469" y="2784"/>
              <a:chExt cx="2053" cy="484"/>
            </a:xfrm>
          </p:grpSpPr>
          <p:sp>
            <p:nvSpPr>
              <p:cNvPr id="242" name="Rectangle 16">
                <a:extLst>
                  <a:ext uri="{FF2B5EF4-FFF2-40B4-BE49-F238E27FC236}">
                    <a16:creationId xmlns:a16="http://schemas.microsoft.com/office/drawing/2014/main" id="{35615459-8EBC-B569-121C-96269BBB6DBA}"/>
                  </a:ext>
                </a:extLst>
              </p:cNvPr>
              <p:cNvSpPr>
                <a:spLocks noChangeArrowheads="1"/>
              </p:cNvSpPr>
              <p:nvPr/>
            </p:nvSpPr>
            <p:spPr bwMode="auto">
              <a:xfrm>
                <a:off x="2045" y="2784"/>
                <a:ext cx="816" cy="43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3" name="Text Box 17">
                <a:extLst>
                  <a:ext uri="{FF2B5EF4-FFF2-40B4-BE49-F238E27FC236}">
                    <a16:creationId xmlns:a16="http://schemas.microsoft.com/office/drawing/2014/main" id="{308BAD74-8633-7651-E19D-386DCA074B68}"/>
                  </a:ext>
                </a:extLst>
              </p:cNvPr>
              <p:cNvSpPr txBox="1">
                <a:spLocks noChangeArrowheads="1"/>
              </p:cNvSpPr>
              <p:nvPr/>
            </p:nvSpPr>
            <p:spPr bwMode="auto">
              <a:xfrm>
                <a:off x="2069" y="2784"/>
                <a:ext cx="1200" cy="1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Register Student in Class</a:t>
                </a:r>
              </a:p>
            </p:txBody>
          </p:sp>
          <p:sp>
            <p:nvSpPr>
              <p:cNvPr id="244" name="Line 18">
                <a:extLst>
                  <a:ext uri="{FF2B5EF4-FFF2-40B4-BE49-F238E27FC236}">
                    <a16:creationId xmlns:a16="http://schemas.microsoft.com/office/drawing/2014/main" id="{8D9B4769-174E-71E4-833B-8EE61A341D50}"/>
                  </a:ext>
                </a:extLst>
              </p:cNvPr>
              <p:cNvSpPr>
                <a:spLocks noChangeShapeType="1"/>
              </p:cNvSpPr>
              <p:nvPr/>
            </p:nvSpPr>
            <p:spPr bwMode="auto">
              <a:xfrm>
                <a:off x="2045" y="2880"/>
                <a:ext cx="816"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5" name="Text Box 19">
                <a:extLst>
                  <a:ext uri="{FF2B5EF4-FFF2-40B4-BE49-F238E27FC236}">
                    <a16:creationId xmlns:a16="http://schemas.microsoft.com/office/drawing/2014/main" id="{081D2A3E-DFC1-1779-0B9A-136098596D4F}"/>
                  </a:ext>
                </a:extLst>
              </p:cNvPr>
              <p:cNvSpPr txBox="1">
                <a:spLocks noChangeArrowheads="1"/>
              </p:cNvSpPr>
              <p:nvPr/>
            </p:nvSpPr>
            <p:spPr bwMode="auto">
              <a:xfrm>
                <a:off x="2045" y="2890"/>
                <a:ext cx="1200" cy="33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dirty="0">
                    <a:solidFill>
                      <a:srgbClr val="000000"/>
                    </a:solidFill>
                  </a:rPr>
                  <a:t>Verify Student Status</a:t>
                </a:r>
              </a:p>
              <a:p>
                <a:pPr algn="l">
                  <a:lnSpc>
                    <a:spcPct val="100000"/>
                  </a:lnSpc>
                  <a:spcBef>
                    <a:spcPct val="0"/>
                  </a:spcBef>
                  <a:buClrTx/>
                  <a:buFontTx/>
                  <a:buNone/>
                  <a:defRPr/>
                </a:pPr>
                <a:r>
                  <a:rPr lang="en-US" sz="700" dirty="0">
                    <a:solidFill>
                      <a:srgbClr val="000000"/>
                    </a:solidFill>
                  </a:rPr>
                  <a:t>Verify Student pre-</a:t>
                </a:r>
                <a:r>
                  <a:rPr lang="en-US" sz="700" dirty="0" err="1">
                    <a:solidFill>
                      <a:srgbClr val="000000"/>
                    </a:solidFill>
                  </a:rPr>
                  <a:t>reqs</a:t>
                </a:r>
                <a:endParaRPr lang="en-US" sz="700" dirty="0">
                  <a:solidFill>
                    <a:srgbClr val="000000"/>
                  </a:solidFill>
                </a:endParaRPr>
              </a:p>
              <a:p>
                <a:pPr algn="l">
                  <a:lnSpc>
                    <a:spcPct val="100000"/>
                  </a:lnSpc>
                  <a:spcBef>
                    <a:spcPct val="0"/>
                  </a:spcBef>
                  <a:buClrTx/>
                  <a:buFontTx/>
                  <a:buNone/>
                  <a:defRPr/>
                </a:pPr>
                <a:r>
                  <a:rPr lang="en-US" sz="700" dirty="0">
                    <a:solidFill>
                      <a:srgbClr val="000000"/>
                    </a:solidFill>
                  </a:rPr>
                  <a:t>Confirm Class availability</a:t>
                </a:r>
              </a:p>
              <a:p>
                <a:pPr algn="l">
                  <a:lnSpc>
                    <a:spcPct val="100000"/>
                  </a:lnSpc>
                  <a:spcBef>
                    <a:spcPct val="0"/>
                  </a:spcBef>
                  <a:buClrTx/>
                  <a:buFontTx/>
                  <a:buNone/>
                  <a:defRPr/>
                </a:pPr>
                <a:r>
                  <a:rPr lang="en-US" sz="700" dirty="0">
                    <a:solidFill>
                      <a:srgbClr val="000000"/>
                    </a:solidFill>
                  </a:rPr>
                  <a:t>Create Registration</a:t>
                </a:r>
              </a:p>
            </p:txBody>
          </p:sp>
          <p:sp>
            <p:nvSpPr>
              <p:cNvPr id="246" name="Text Box 20">
                <a:extLst>
                  <a:ext uri="{FF2B5EF4-FFF2-40B4-BE49-F238E27FC236}">
                    <a16:creationId xmlns:a16="http://schemas.microsoft.com/office/drawing/2014/main" id="{28E98074-1E97-A20A-8530-3641B0CE7E79}"/>
                  </a:ext>
                </a:extLst>
              </p:cNvPr>
              <p:cNvSpPr txBox="1">
                <a:spLocks noChangeArrowheads="1"/>
              </p:cNvSpPr>
              <p:nvPr/>
            </p:nvSpPr>
            <p:spPr bwMode="auto">
              <a:xfrm>
                <a:off x="1469" y="2938"/>
                <a:ext cx="565" cy="33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Input Message:</a:t>
                </a:r>
              </a:p>
              <a:p>
                <a:pPr algn="l">
                  <a:lnSpc>
                    <a:spcPct val="100000"/>
                  </a:lnSpc>
                  <a:spcBef>
                    <a:spcPct val="0"/>
                  </a:spcBef>
                  <a:buClrTx/>
                  <a:buFontTx/>
                  <a:buNone/>
                  <a:defRPr/>
                </a:pPr>
                <a:r>
                  <a:rPr lang="en-US" sz="700" dirty="0">
                    <a:solidFill>
                      <a:srgbClr val="000000"/>
                    </a:solidFill>
                  </a:rPr>
                  <a:t>Student Number</a:t>
                </a:r>
              </a:p>
              <a:p>
                <a:pPr algn="l">
                  <a:lnSpc>
                    <a:spcPct val="100000"/>
                  </a:lnSpc>
                  <a:spcBef>
                    <a:spcPct val="0"/>
                  </a:spcBef>
                  <a:buClrTx/>
                  <a:buFontTx/>
                  <a:buNone/>
                  <a:defRPr/>
                </a:pPr>
                <a:r>
                  <a:rPr lang="en-US" sz="700" dirty="0">
                    <a:solidFill>
                      <a:srgbClr val="000000"/>
                    </a:solidFill>
                  </a:rPr>
                  <a:t>Course ID</a:t>
                </a:r>
              </a:p>
              <a:p>
                <a:pPr algn="l">
                  <a:lnSpc>
                    <a:spcPct val="100000"/>
                  </a:lnSpc>
                  <a:spcBef>
                    <a:spcPct val="0"/>
                  </a:spcBef>
                  <a:buClrTx/>
                  <a:buFontTx/>
                  <a:buNone/>
                  <a:defRPr/>
                </a:pPr>
                <a:r>
                  <a:rPr lang="en-US" sz="700" dirty="0">
                    <a:solidFill>
                      <a:srgbClr val="000000"/>
                    </a:solidFill>
                  </a:rPr>
                  <a:t>Class ID</a:t>
                </a:r>
              </a:p>
            </p:txBody>
          </p:sp>
          <p:sp>
            <p:nvSpPr>
              <p:cNvPr id="247" name="Line 21">
                <a:extLst>
                  <a:ext uri="{FF2B5EF4-FFF2-40B4-BE49-F238E27FC236}">
                    <a16:creationId xmlns:a16="http://schemas.microsoft.com/office/drawing/2014/main" id="{4C42344D-8617-D608-402F-6B43AC40B5CC}"/>
                  </a:ext>
                </a:extLst>
              </p:cNvPr>
              <p:cNvSpPr>
                <a:spLocks noChangeShapeType="1"/>
              </p:cNvSpPr>
              <p:nvPr/>
            </p:nvSpPr>
            <p:spPr bwMode="auto">
              <a:xfrm>
                <a:off x="1517" y="2928"/>
                <a:ext cx="480"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8" name="Line 22">
                <a:extLst>
                  <a:ext uri="{FF2B5EF4-FFF2-40B4-BE49-F238E27FC236}">
                    <a16:creationId xmlns:a16="http://schemas.microsoft.com/office/drawing/2014/main" id="{1758E735-8E11-CDFB-CB6F-423E966FF534}"/>
                  </a:ext>
                </a:extLst>
              </p:cNvPr>
              <p:cNvSpPr>
                <a:spLocks noChangeShapeType="1"/>
              </p:cNvSpPr>
              <p:nvPr/>
            </p:nvSpPr>
            <p:spPr bwMode="auto">
              <a:xfrm>
                <a:off x="2909" y="2928"/>
                <a:ext cx="480"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9" name="Text Box 15">
                <a:extLst>
                  <a:ext uri="{FF2B5EF4-FFF2-40B4-BE49-F238E27FC236}">
                    <a16:creationId xmlns:a16="http://schemas.microsoft.com/office/drawing/2014/main" id="{6E4A80D7-A560-34EF-82AF-C594514CC382}"/>
                  </a:ext>
                </a:extLst>
              </p:cNvPr>
              <p:cNvSpPr txBox="1">
                <a:spLocks noChangeArrowheads="1"/>
              </p:cNvSpPr>
              <p:nvPr/>
            </p:nvSpPr>
            <p:spPr bwMode="auto">
              <a:xfrm>
                <a:off x="2845" y="2937"/>
                <a:ext cx="677" cy="1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Output Message:</a:t>
                </a:r>
              </a:p>
              <a:p>
                <a:pPr algn="l">
                  <a:lnSpc>
                    <a:spcPct val="100000"/>
                  </a:lnSpc>
                  <a:spcBef>
                    <a:spcPct val="0"/>
                  </a:spcBef>
                  <a:buClrTx/>
                  <a:buFontTx/>
                  <a:buNone/>
                  <a:defRPr/>
                </a:pPr>
                <a:r>
                  <a:rPr lang="en-US" sz="700" dirty="0">
                    <a:solidFill>
                      <a:srgbClr val="000000"/>
                    </a:solidFill>
                  </a:rPr>
                  <a:t>Results</a:t>
                </a:r>
              </a:p>
            </p:txBody>
          </p:sp>
        </p:grpSp>
        <p:grpSp>
          <p:nvGrpSpPr>
            <p:cNvPr id="189" name="Group 1">
              <a:extLst>
                <a:ext uri="{FF2B5EF4-FFF2-40B4-BE49-F238E27FC236}">
                  <a16:creationId xmlns:a16="http://schemas.microsoft.com/office/drawing/2014/main" id="{3EF78C62-80D4-801E-8974-7D48CEBCFB6F}"/>
                </a:ext>
              </a:extLst>
            </p:cNvPr>
            <p:cNvGrpSpPr>
              <a:grpSpLocks/>
            </p:cNvGrpSpPr>
            <p:nvPr/>
          </p:nvGrpSpPr>
          <p:grpSpPr bwMode="auto">
            <a:xfrm>
              <a:off x="2616240" y="5257800"/>
              <a:ext cx="3114675" cy="1023938"/>
              <a:chOff x="2616200" y="5257800"/>
              <a:chExt cx="3114675" cy="1023938"/>
            </a:xfrm>
          </p:grpSpPr>
          <p:sp>
            <p:nvSpPr>
              <p:cNvPr id="213" name="Freeform 24">
                <a:extLst>
                  <a:ext uri="{FF2B5EF4-FFF2-40B4-BE49-F238E27FC236}">
                    <a16:creationId xmlns:a16="http://schemas.microsoft.com/office/drawing/2014/main" id="{EB6C2985-D36B-A54A-5BF3-E5312B1CE32B}"/>
                  </a:ext>
                </a:extLst>
              </p:cNvPr>
              <p:cNvSpPr>
                <a:spLocks/>
              </p:cNvSpPr>
              <p:nvPr/>
            </p:nvSpPr>
            <p:spPr bwMode="auto">
              <a:xfrm>
                <a:off x="3232150" y="5737225"/>
                <a:ext cx="615950" cy="319088"/>
              </a:xfrm>
              <a:custGeom>
                <a:avLst/>
                <a:gdLst>
                  <a:gd name="T0" fmla="*/ 0 w 1335"/>
                  <a:gd name="T1" fmla="*/ 0 h 696"/>
                  <a:gd name="T2" fmla="*/ 0 w 1335"/>
                  <a:gd name="T3" fmla="*/ 0 h 696"/>
                  <a:gd name="T4" fmla="*/ 0 w 1335"/>
                  <a:gd name="T5" fmla="*/ 0 h 696"/>
                  <a:gd name="T6" fmla="*/ 0 w 1335"/>
                  <a:gd name="T7" fmla="*/ 0 h 6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5" h="696">
                    <a:moveTo>
                      <a:pt x="0" y="0"/>
                    </a:moveTo>
                    <a:lnTo>
                      <a:pt x="667" y="0"/>
                    </a:lnTo>
                    <a:lnTo>
                      <a:pt x="667" y="696"/>
                    </a:lnTo>
                    <a:lnTo>
                      <a:pt x="1335" y="696"/>
                    </a:lnTo>
                  </a:path>
                </a:pathLst>
              </a:custGeom>
              <a:noFill/>
              <a:ln w="1270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14" name="Rectangle 25">
                <a:extLst>
                  <a:ext uri="{FF2B5EF4-FFF2-40B4-BE49-F238E27FC236}">
                    <a16:creationId xmlns:a16="http://schemas.microsoft.com/office/drawing/2014/main" id="{507E2069-9BFB-FB4F-2636-55F24E0C6842}"/>
                  </a:ext>
                </a:extLst>
              </p:cNvPr>
              <p:cNvSpPr>
                <a:spLocks noChangeArrowheads="1"/>
              </p:cNvSpPr>
              <p:nvPr/>
            </p:nvSpPr>
            <p:spPr bwMode="auto">
              <a:xfrm>
                <a:off x="3252788" y="5548313"/>
                <a:ext cx="27374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registers</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in</a:t>
                </a:r>
                <a:endParaRPr lang="en-US" sz="1200" dirty="0">
                  <a:solidFill>
                    <a:srgbClr val="000000"/>
                  </a:solidFill>
                  <a:latin typeface="Arial" panose="020B0604020202020204" pitchFamily="34" charset="0"/>
                </a:endParaRPr>
              </a:p>
            </p:txBody>
          </p:sp>
          <p:sp>
            <p:nvSpPr>
              <p:cNvPr id="215" name="Line 26">
                <a:extLst>
                  <a:ext uri="{FF2B5EF4-FFF2-40B4-BE49-F238E27FC236}">
                    <a16:creationId xmlns:a16="http://schemas.microsoft.com/office/drawing/2014/main" id="{40605E7E-C08C-55F4-9D9E-1F37F1F717DC}"/>
                  </a:ext>
                </a:extLst>
              </p:cNvPr>
              <p:cNvSpPr>
                <a:spLocks noChangeShapeType="1"/>
              </p:cNvSpPr>
              <p:nvPr/>
            </p:nvSpPr>
            <p:spPr bwMode="auto">
              <a:xfrm>
                <a:off x="4184650" y="5599113"/>
                <a:ext cx="1588" cy="23336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16" name="Rectangle 27">
                <a:extLst>
                  <a:ext uri="{FF2B5EF4-FFF2-40B4-BE49-F238E27FC236}">
                    <a16:creationId xmlns:a16="http://schemas.microsoft.com/office/drawing/2014/main" id="{68758ACE-0F83-9997-CC7E-C679931FDAA0}"/>
                  </a:ext>
                </a:extLst>
              </p:cNvPr>
              <p:cNvSpPr>
                <a:spLocks noChangeArrowheads="1"/>
              </p:cNvSpPr>
              <p:nvPr/>
            </p:nvSpPr>
            <p:spPr bwMode="auto">
              <a:xfrm>
                <a:off x="3781385" y="5694363"/>
                <a:ext cx="409293"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offering of</a:t>
                </a:r>
                <a:endParaRPr lang="en-US" sz="1200" dirty="0">
                  <a:solidFill>
                    <a:srgbClr val="000000"/>
                  </a:solidFill>
                  <a:latin typeface="Arial" panose="020B0604020202020204" pitchFamily="34" charset="0"/>
                </a:endParaRPr>
              </a:p>
            </p:txBody>
          </p:sp>
          <p:sp>
            <p:nvSpPr>
              <p:cNvPr id="217" name="Freeform 28">
                <a:extLst>
                  <a:ext uri="{FF2B5EF4-FFF2-40B4-BE49-F238E27FC236}">
                    <a16:creationId xmlns:a16="http://schemas.microsoft.com/office/drawing/2014/main" id="{34DC5BF7-0E48-02B7-A304-24108A9761B6}"/>
                  </a:ext>
                </a:extLst>
              </p:cNvPr>
              <p:cNvSpPr>
                <a:spLocks/>
              </p:cNvSpPr>
              <p:nvPr/>
            </p:nvSpPr>
            <p:spPr bwMode="auto">
              <a:xfrm>
                <a:off x="4521200" y="5643563"/>
                <a:ext cx="584200" cy="412750"/>
              </a:xfrm>
              <a:custGeom>
                <a:avLst/>
                <a:gdLst>
                  <a:gd name="T0" fmla="*/ 0 w 1269"/>
                  <a:gd name="T1" fmla="*/ 0 h 899"/>
                  <a:gd name="T2" fmla="*/ 0 w 1269"/>
                  <a:gd name="T3" fmla="*/ 0 h 899"/>
                  <a:gd name="T4" fmla="*/ 0 w 1269"/>
                  <a:gd name="T5" fmla="*/ 0 h 899"/>
                  <a:gd name="T6" fmla="*/ 0 w 1269"/>
                  <a:gd name="T7" fmla="*/ 0 h 8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9" h="899">
                    <a:moveTo>
                      <a:pt x="1269" y="0"/>
                    </a:moveTo>
                    <a:lnTo>
                      <a:pt x="313" y="0"/>
                    </a:lnTo>
                    <a:lnTo>
                      <a:pt x="313" y="899"/>
                    </a:lnTo>
                    <a:lnTo>
                      <a:pt x="0" y="899"/>
                    </a:lnTo>
                  </a:path>
                </a:pathLst>
              </a:custGeom>
              <a:noFill/>
              <a:ln w="1270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18" name="Rectangle 29">
                <a:extLst>
                  <a:ext uri="{FF2B5EF4-FFF2-40B4-BE49-F238E27FC236}">
                    <a16:creationId xmlns:a16="http://schemas.microsoft.com/office/drawing/2014/main" id="{B7079920-C280-20B0-C337-62A5F32CB948}"/>
                  </a:ext>
                </a:extLst>
              </p:cNvPr>
              <p:cNvSpPr>
                <a:spLocks noChangeArrowheads="1"/>
              </p:cNvSpPr>
              <p:nvPr/>
            </p:nvSpPr>
            <p:spPr bwMode="auto">
              <a:xfrm>
                <a:off x="4802639" y="5668963"/>
                <a:ext cx="28706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defRPr/>
                </a:pPr>
                <a:r>
                  <a:rPr lang="en-US" sz="600" dirty="0">
                    <a:solidFill>
                      <a:srgbClr val="000000"/>
                    </a:solidFill>
                    <a:latin typeface="Arial" panose="020B0604020202020204" pitchFamily="34" charset="0"/>
                  </a:rPr>
                  <a:t>assigned</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to</a:t>
                </a:r>
                <a:endParaRPr lang="en-US" sz="1200" dirty="0">
                  <a:solidFill>
                    <a:srgbClr val="000000"/>
                  </a:solidFill>
                  <a:latin typeface="Arial" panose="020B0604020202020204" pitchFamily="34" charset="0"/>
                </a:endParaRPr>
              </a:p>
            </p:txBody>
          </p:sp>
          <p:sp>
            <p:nvSpPr>
              <p:cNvPr id="219" name="Rectangle 30">
                <a:extLst>
                  <a:ext uri="{FF2B5EF4-FFF2-40B4-BE49-F238E27FC236}">
                    <a16:creationId xmlns:a16="http://schemas.microsoft.com/office/drawing/2014/main" id="{87126CBB-195A-DD47-33EE-6F18261B501A}"/>
                  </a:ext>
                </a:extLst>
              </p:cNvPr>
              <p:cNvSpPr>
                <a:spLocks noChangeArrowheads="1"/>
              </p:cNvSpPr>
              <p:nvPr/>
            </p:nvSpPr>
            <p:spPr bwMode="auto">
              <a:xfrm>
                <a:off x="2616200" y="5505450"/>
                <a:ext cx="615950" cy="463550"/>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20" name="Rectangle 31">
                <a:extLst>
                  <a:ext uri="{FF2B5EF4-FFF2-40B4-BE49-F238E27FC236}">
                    <a16:creationId xmlns:a16="http://schemas.microsoft.com/office/drawing/2014/main" id="{72234652-9280-BD65-0154-C3B9F8FCC328}"/>
                  </a:ext>
                </a:extLst>
              </p:cNvPr>
              <p:cNvSpPr>
                <a:spLocks noChangeArrowheads="1"/>
              </p:cNvSpPr>
              <p:nvPr/>
            </p:nvSpPr>
            <p:spPr bwMode="auto">
              <a:xfrm>
                <a:off x="2681288" y="5516173"/>
                <a:ext cx="245629"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Student</a:t>
                </a:r>
                <a:endParaRPr lang="en-US" sz="1200" dirty="0">
                  <a:solidFill>
                    <a:srgbClr val="000000"/>
                  </a:solidFill>
                  <a:latin typeface="Arial" panose="020B0604020202020204" pitchFamily="34" charset="0"/>
                </a:endParaRPr>
              </a:p>
            </p:txBody>
          </p:sp>
          <p:sp>
            <p:nvSpPr>
              <p:cNvPr id="221" name="Rectangle 32">
                <a:extLst>
                  <a:ext uri="{FF2B5EF4-FFF2-40B4-BE49-F238E27FC236}">
                    <a16:creationId xmlns:a16="http://schemas.microsoft.com/office/drawing/2014/main" id="{9DE7FB0B-6CFA-9041-45E0-2A7C76B1D0FA}"/>
                  </a:ext>
                </a:extLst>
              </p:cNvPr>
              <p:cNvSpPr>
                <a:spLocks noChangeArrowheads="1"/>
              </p:cNvSpPr>
              <p:nvPr/>
            </p:nvSpPr>
            <p:spPr bwMode="auto">
              <a:xfrm>
                <a:off x="2681288" y="5640388"/>
                <a:ext cx="254508"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222" name="Rectangle 33">
                <a:extLst>
                  <a:ext uri="{FF2B5EF4-FFF2-40B4-BE49-F238E27FC236}">
                    <a16:creationId xmlns:a16="http://schemas.microsoft.com/office/drawing/2014/main" id="{F4153B02-B278-B96F-9856-DB2E37FA74F8}"/>
                  </a:ext>
                </a:extLst>
              </p:cNvPr>
              <p:cNvSpPr>
                <a:spLocks noChangeArrowheads="1"/>
              </p:cNvSpPr>
              <p:nvPr/>
            </p:nvSpPr>
            <p:spPr bwMode="auto">
              <a:xfrm>
                <a:off x="2673350" y="5745163"/>
                <a:ext cx="190881"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223" name="Rectangle 34">
                <a:extLst>
                  <a:ext uri="{FF2B5EF4-FFF2-40B4-BE49-F238E27FC236}">
                    <a16:creationId xmlns:a16="http://schemas.microsoft.com/office/drawing/2014/main" id="{9955CEB9-0FDE-3085-FFFA-C0D1D053CEC5}"/>
                  </a:ext>
                </a:extLst>
              </p:cNvPr>
              <p:cNvSpPr>
                <a:spLocks noChangeArrowheads="1"/>
              </p:cNvSpPr>
              <p:nvPr/>
            </p:nvSpPr>
            <p:spPr bwMode="auto">
              <a:xfrm>
                <a:off x="2670175" y="5849938"/>
                <a:ext cx="149450"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GPA</a:t>
                </a:r>
                <a:endParaRPr lang="en-US" sz="1200" dirty="0">
                  <a:solidFill>
                    <a:srgbClr val="000000"/>
                  </a:solidFill>
                  <a:latin typeface="Arial" panose="020B0604020202020204" pitchFamily="34" charset="0"/>
                </a:endParaRPr>
              </a:p>
            </p:txBody>
          </p:sp>
          <p:sp>
            <p:nvSpPr>
              <p:cNvPr id="224" name="Rectangle 35">
                <a:extLst>
                  <a:ext uri="{FF2B5EF4-FFF2-40B4-BE49-F238E27FC236}">
                    <a16:creationId xmlns:a16="http://schemas.microsoft.com/office/drawing/2014/main" id="{BDEA2E01-3BA0-506D-C47D-32FB7FFEF055}"/>
                  </a:ext>
                </a:extLst>
              </p:cNvPr>
              <p:cNvSpPr>
                <a:spLocks noChangeArrowheads="1"/>
              </p:cNvSpPr>
              <p:nvPr/>
            </p:nvSpPr>
            <p:spPr bwMode="auto">
              <a:xfrm>
                <a:off x="3848100" y="5832475"/>
                <a:ext cx="673100" cy="44926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25" name="Rectangle 37">
                <a:extLst>
                  <a:ext uri="{FF2B5EF4-FFF2-40B4-BE49-F238E27FC236}">
                    <a16:creationId xmlns:a16="http://schemas.microsoft.com/office/drawing/2014/main" id="{8F8D270C-0B02-0429-7FAF-07FA5F914451}"/>
                  </a:ext>
                </a:extLst>
              </p:cNvPr>
              <p:cNvSpPr>
                <a:spLocks noChangeArrowheads="1"/>
              </p:cNvSpPr>
              <p:nvPr/>
            </p:nvSpPr>
            <p:spPr bwMode="auto">
              <a:xfrm>
                <a:off x="3905250" y="5969000"/>
                <a:ext cx="186441"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Dates</a:t>
                </a:r>
                <a:endParaRPr lang="en-US" sz="1200" dirty="0">
                  <a:solidFill>
                    <a:srgbClr val="000000"/>
                  </a:solidFill>
                  <a:latin typeface="Arial" panose="020B0604020202020204" pitchFamily="34" charset="0"/>
                </a:endParaRPr>
              </a:p>
            </p:txBody>
          </p:sp>
          <p:sp>
            <p:nvSpPr>
              <p:cNvPr id="226" name="Rectangle 38">
                <a:extLst>
                  <a:ext uri="{FF2B5EF4-FFF2-40B4-BE49-F238E27FC236}">
                    <a16:creationId xmlns:a16="http://schemas.microsoft.com/office/drawing/2014/main" id="{7A483E56-AECC-BB6B-8115-4B76C4845C1A}"/>
                  </a:ext>
                </a:extLst>
              </p:cNvPr>
              <p:cNvSpPr>
                <a:spLocks noChangeArrowheads="1"/>
              </p:cNvSpPr>
              <p:nvPr/>
            </p:nvSpPr>
            <p:spPr bwMode="auto">
              <a:xfrm>
                <a:off x="3906838" y="6075363"/>
                <a:ext cx="193841"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Times</a:t>
                </a:r>
                <a:endParaRPr lang="en-US" sz="1200" dirty="0">
                  <a:solidFill>
                    <a:srgbClr val="000000"/>
                  </a:solidFill>
                  <a:latin typeface="Arial" panose="020B0604020202020204" pitchFamily="34" charset="0"/>
                </a:endParaRPr>
              </a:p>
            </p:txBody>
          </p:sp>
          <p:sp>
            <p:nvSpPr>
              <p:cNvPr id="227" name="Rectangle 39">
                <a:extLst>
                  <a:ext uri="{FF2B5EF4-FFF2-40B4-BE49-F238E27FC236}">
                    <a16:creationId xmlns:a16="http://schemas.microsoft.com/office/drawing/2014/main" id="{18BB8BE7-6B16-F76C-63D5-32F19316087E}"/>
                  </a:ext>
                </a:extLst>
              </p:cNvPr>
              <p:cNvSpPr>
                <a:spLocks noChangeArrowheads="1"/>
              </p:cNvSpPr>
              <p:nvPr/>
            </p:nvSpPr>
            <p:spPr bwMode="auto">
              <a:xfrm>
                <a:off x="3919538" y="6180138"/>
                <a:ext cx="306297"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Locations</a:t>
                </a:r>
                <a:endParaRPr lang="en-US" sz="1200" dirty="0">
                  <a:solidFill>
                    <a:srgbClr val="000000"/>
                  </a:solidFill>
                  <a:latin typeface="Arial" panose="020B0604020202020204" pitchFamily="34" charset="0"/>
                </a:endParaRPr>
              </a:p>
            </p:txBody>
          </p:sp>
          <p:sp>
            <p:nvSpPr>
              <p:cNvPr id="228" name="Rectangle 40">
                <a:extLst>
                  <a:ext uri="{FF2B5EF4-FFF2-40B4-BE49-F238E27FC236}">
                    <a16:creationId xmlns:a16="http://schemas.microsoft.com/office/drawing/2014/main" id="{4E6F6C21-FBFA-CB22-FAC7-516D9838077D}"/>
                  </a:ext>
                </a:extLst>
              </p:cNvPr>
              <p:cNvSpPr>
                <a:spLocks noChangeArrowheads="1"/>
              </p:cNvSpPr>
              <p:nvPr/>
            </p:nvSpPr>
            <p:spPr bwMode="auto">
              <a:xfrm>
                <a:off x="5105400" y="5403850"/>
                <a:ext cx="617538" cy="479425"/>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29" name="Rectangle 41">
                <a:extLst>
                  <a:ext uri="{FF2B5EF4-FFF2-40B4-BE49-F238E27FC236}">
                    <a16:creationId xmlns:a16="http://schemas.microsoft.com/office/drawing/2014/main" id="{400A1550-880B-8327-6D23-4899F3C1060E}"/>
                  </a:ext>
                </a:extLst>
              </p:cNvPr>
              <p:cNvSpPr>
                <a:spLocks noChangeArrowheads="1"/>
              </p:cNvSpPr>
              <p:nvPr/>
            </p:nvSpPr>
            <p:spPr bwMode="auto">
              <a:xfrm>
                <a:off x="5176838" y="5434013"/>
                <a:ext cx="295939"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Instructor</a:t>
                </a:r>
                <a:endParaRPr lang="en-US" sz="1200" dirty="0">
                  <a:solidFill>
                    <a:srgbClr val="000000"/>
                  </a:solidFill>
                  <a:latin typeface="Arial" panose="020B0604020202020204" pitchFamily="34" charset="0"/>
                </a:endParaRPr>
              </a:p>
            </p:txBody>
          </p:sp>
          <p:sp>
            <p:nvSpPr>
              <p:cNvPr id="230" name="Rectangle 42">
                <a:extLst>
                  <a:ext uri="{FF2B5EF4-FFF2-40B4-BE49-F238E27FC236}">
                    <a16:creationId xmlns:a16="http://schemas.microsoft.com/office/drawing/2014/main" id="{FA6976A0-C580-DA8B-55F0-4A126BCF14DD}"/>
                  </a:ext>
                </a:extLst>
              </p:cNvPr>
              <p:cNvSpPr>
                <a:spLocks noChangeArrowheads="1"/>
              </p:cNvSpPr>
              <p:nvPr/>
            </p:nvSpPr>
            <p:spPr bwMode="auto">
              <a:xfrm>
                <a:off x="5154613" y="5540375"/>
                <a:ext cx="71025"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ID</a:t>
                </a:r>
                <a:endParaRPr lang="en-US" sz="1200" dirty="0">
                  <a:solidFill>
                    <a:srgbClr val="000000"/>
                  </a:solidFill>
                  <a:latin typeface="Arial" panose="020B0604020202020204" pitchFamily="34" charset="0"/>
                </a:endParaRPr>
              </a:p>
            </p:txBody>
          </p:sp>
          <p:sp>
            <p:nvSpPr>
              <p:cNvPr id="231" name="Rectangle 43">
                <a:extLst>
                  <a:ext uri="{FF2B5EF4-FFF2-40B4-BE49-F238E27FC236}">
                    <a16:creationId xmlns:a16="http://schemas.microsoft.com/office/drawing/2014/main" id="{FC7EE51B-A235-4762-2C97-5BD9F4C8897F}"/>
                  </a:ext>
                </a:extLst>
              </p:cNvPr>
              <p:cNvSpPr>
                <a:spLocks noChangeArrowheads="1"/>
              </p:cNvSpPr>
              <p:nvPr/>
            </p:nvSpPr>
            <p:spPr bwMode="auto">
              <a:xfrm>
                <a:off x="5164138" y="5646738"/>
                <a:ext cx="190881"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232" name="Rectangle 44">
                <a:extLst>
                  <a:ext uri="{FF2B5EF4-FFF2-40B4-BE49-F238E27FC236}">
                    <a16:creationId xmlns:a16="http://schemas.microsoft.com/office/drawing/2014/main" id="{2E6AEC06-E4E8-AA2A-2F72-E80BCF98C7EF}"/>
                  </a:ext>
                </a:extLst>
              </p:cNvPr>
              <p:cNvSpPr>
                <a:spLocks noChangeArrowheads="1"/>
              </p:cNvSpPr>
              <p:nvPr/>
            </p:nvSpPr>
            <p:spPr bwMode="auto">
              <a:xfrm>
                <a:off x="5184775" y="5751513"/>
                <a:ext cx="398038"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Rating Code</a:t>
                </a:r>
                <a:endParaRPr lang="en-US" sz="1200" dirty="0">
                  <a:solidFill>
                    <a:srgbClr val="000000"/>
                  </a:solidFill>
                  <a:latin typeface="Arial" panose="020B0604020202020204" pitchFamily="34" charset="0"/>
                </a:endParaRPr>
              </a:p>
            </p:txBody>
          </p:sp>
          <p:sp>
            <p:nvSpPr>
              <p:cNvPr id="233" name="Rectangle 45">
                <a:extLst>
                  <a:ext uri="{FF2B5EF4-FFF2-40B4-BE49-F238E27FC236}">
                    <a16:creationId xmlns:a16="http://schemas.microsoft.com/office/drawing/2014/main" id="{FA8D54EC-7A09-F538-DB11-32E6F691BCBD}"/>
                  </a:ext>
                </a:extLst>
              </p:cNvPr>
              <p:cNvSpPr>
                <a:spLocks noChangeArrowheads="1"/>
              </p:cNvSpPr>
              <p:nvPr/>
            </p:nvSpPr>
            <p:spPr bwMode="auto">
              <a:xfrm>
                <a:off x="3838575" y="5257800"/>
                <a:ext cx="692150" cy="34131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34" name="Rectangle 46">
                <a:extLst>
                  <a:ext uri="{FF2B5EF4-FFF2-40B4-BE49-F238E27FC236}">
                    <a16:creationId xmlns:a16="http://schemas.microsoft.com/office/drawing/2014/main" id="{234B77C6-8440-DCBA-9695-B0CFA39CC8DE}"/>
                  </a:ext>
                </a:extLst>
              </p:cNvPr>
              <p:cNvSpPr>
                <a:spLocks noChangeArrowheads="1"/>
              </p:cNvSpPr>
              <p:nvPr/>
            </p:nvSpPr>
            <p:spPr bwMode="auto">
              <a:xfrm>
                <a:off x="3900488" y="5287963"/>
                <a:ext cx="230832"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Course</a:t>
                </a:r>
                <a:endParaRPr lang="en-US" sz="1200" dirty="0">
                  <a:solidFill>
                    <a:srgbClr val="000000"/>
                  </a:solidFill>
                  <a:latin typeface="Arial" panose="020B0604020202020204" pitchFamily="34" charset="0"/>
                </a:endParaRPr>
              </a:p>
            </p:txBody>
          </p:sp>
          <p:sp>
            <p:nvSpPr>
              <p:cNvPr id="235" name="Rectangle 47">
                <a:extLst>
                  <a:ext uri="{FF2B5EF4-FFF2-40B4-BE49-F238E27FC236}">
                    <a16:creationId xmlns:a16="http://schemas.microsoft.com/office/drawing/2014/main" id="{9F9D949A-A3FE-A66B-602E-6540132C92A0}"/>
                  </a:ext>
                </a:extLst>
              </p:cNvPr>
              <p:cNvSpPr>
                <a:spLocks noChangeArrowheads="1"/>
              </p:cNvSpPr>
              <p:nvPr/>
            </p:nvSpPr>
            <p:spPr bwMode="auto">
              <a:xfrm>
                <a:off x="3910013" y="5392738"/>
                <a:ext cx="372883"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Department</a:t>
                </a:r>
                <a:endParaRPr lang="en-US" sz="1200" dirty="0">
                  <a:solidFill>
                    <a:srgbClr val="000000"/>
                  </a:solidFill>
                  <a:latin typeface="Arial" panose="020B0604020202020204" pitchFamily="34" charset="0"/>
                </a:endParaRPr>
              </a:p>
            </p:txBody>
          </p:sp>
          <p:sp>
            <p:nvSpPr>
              <p:cNvPr id="236" name="Rectangle 48">
                <a:extLst>
                  <a:ext uri="{FF2B5EF4-FFF2-40B4-BE49-F238E27FC236}">
                    <a16:creationId xmlns:a16="http://schemas.microsoft.com/office/drawing/2014/main" id="{612E154F-4E58-4F26-336D-8DC8ABF54712}"/>
                  </a:ext>
                </a:extLst>
              </p:cNvPr>
              <p:cNvSpPr>
                <a:spLocks noChangeArrowheads="1"/>
              </p:cNvSpPr>
              <p:nvPr/>
            </p:nvSpPr>
            <p:spPr bwMode="auto">
              <a:xfrm>
                <a:off x="3903663" y="5499100"/>
                <a:ext cx="254508"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237" name="Line 49">
                <a:extLst>
                  <a:ext uri="{FF2B5EF4-FFF2-40B4-BE49-F238E27FC236}">
                    <a16:creationId xmlns:a16="http://schemas.microsoft.com/office/drawing/2014/main" id="{8F588712-D7E9-76AD-9599-25B9B88D5DCC}"/>
                  </a:ext>
                </a:extLst>
              </p:cNvPr>
              <p:cNvSpPr>
                <a:spLocks noChangeShapeType="1"/>
              </p:cNvSpPr>
              <p:nvPr/>
            </p:nvSpPr>
            <p:spPr bwMode="auto">
              <a:xfrm>
                <a:off x="2616200" y="5621338"/>
                <a:ext cx="6159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38" name="Line 50">
                <a:extLst>
                  <a:ext uri="{FF2B5EF4-FFF2-40B4-BE49-F238E27FC236}">
                    <a16:creationId xmlns:a16="http://schemas.microsoft.com/office/drawing/2014/main" id="{E03B3F06-E969-E5DF-F34D-5C56C8941F42}"/>
                  </a:ext>
                </a:extLst>
              </p:cNvPr>
              <p:cNvSpPr>
                <a:spLocks noChangeShapeType="1"/>
              </p:cNvSpPr>
              <p:nvPr/>
            </p:nvSpPr>
            <p:spPr bwMode="auto">
              <a:xfrm>
                <a:off x="3840163" y="5376863"/>
                <a:ext cx="688975"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39" name="Line 51">
                <a:extLst>
                  <a:ext uri="{FF2B5EF4-FFF2-40B4-BE49-F238E27FC236}">
                    <a16:creationId xmlns:a16="http://schemas.microsoft.com/office/drawing/2014/main" id="{FCA97488-C5D4-7250-7987-D2E0F255F621}"/>
                  </a:ext>
                </a:extLst>
              </p:cNvPr>
              <p:cNvSpPr>
                <a:spLocks noChangeShapeType="1"/>
              </p:cNvSpPr>
              <p:nvPr/>
            </p:nvSpPr>
            <p:spPr bwMode="auto">
              <a:xfrm>
                <a:off x="3857625" y="5949950"/>
                <a:ext cx="66675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0" name="Line 52">
                <a:extLst>
                  <a:ext uri="{FF2B5EF4-FFF2-40B4-BE49-F238E27FC236}">
                    <a16:creationId xmlns:a16="http://schemas.microsoft.com/office/drawing/2014/main" id="{2E351223-8067-4865-4ACF-21EAF6372466}"/>
                  </a:ext>
                </a:extLst>
              </p:cNvPr>
              <p:cNvSpPr>
                <a:spLocks noChangeShapeType="1"/>
              </p:cNvSpPr>
              <p:nvPr/>
            </p:nvSpPr>
            <p:spPr bwMode="auto">
              <a:xfrm>
                <a:off x="5114925" y="5526088"/>
                <a:ext cx="61595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1" name="Rectangle 36">
                <a:extLst>
                  <a:ext uri="{FF2B5EF4-FFF2-40B4-BE49-F238E27FC236}">
                    <a16:creationId xmlns:a16="http://schemas.microsoft.com/office/drawing/2014/main" id="{383FB1DF-CDD1-F7BD-C7E8-68FA8E75B805}"/>
                  </a:ext>
                </a:extLst>
              </p:cNvPr>
              <p:cNvSpPr>
                <a:spLocks noChangeArrowheads="1"/>
              </p:cNvSpPr>
              <p:nvPr/>
            </p:nvSpPr>
            <p:spPr bwMode="auto">
              <a:xfrm>
                <a:off x="3913188" y="5854700"/>
                <a:ext cx="179044"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Class</a:t>
                </a:r>
                <a:endParaRPr lang="en-US" sz="1200" dirty="0">
                  <a:solidFill>
                    <a:srgbClr val="000000"/>
                  </a:solidFill>
                  <a:latin typeface="Arial" panose="020B0604020202020204" pitchFamily="34" charset="0"/>
                </a:endParaRPr>
              </a:p>
            </p:txBody>
          </p:sp>
        </p:grpSp>
        <p:grpSp>
          <p:nvGrpSpPr>
            <p:cNvPr id="190" name="Group 53">
              <a:extLst>
                <a:ext uri="{FF2B5EF4-FFF2-40B4-BE49-F238E27FC236}">
                  <a16:creationId xmlns:a16="http://schemas.microsoft.com/office/drawing/2014/main" id="{38575345-2FCB-AA9A-D305-95B79C15DD9F}"/>
                </a:ext>
              </a:extLst>
            </p:cNvPr>
            <p:cNvGrpSpPr>
              <a:grpSpLocks/>
            </p:cNvGrpSpPr>
            <p:nvPr/>
          </p:nvGrpSpPr>
          <p:grpSpPr bwMode="auto">
            <a:xfrm>
              <a:off x="2438400" y="2071768"/>
              <a:ext cx="3276600" cy="981075"/>
              <a:chOff x="1397" y="1386"/>
              <a:chExt cx="2064" cy="618"/>
            </a:xfrm>
          </p:grpSpPr>
          <p:sp>
            <p:nvSpPr>
              <p:cNvPr id="203" name="Text Box 54">
                <a:extLst>
                  <a:ext uri="{FF2B5EF4-FFF2-40B4-BE49-F238E27FC236}">
                    <a16:creationId xmlns:a16="http://schemas.microsoft.com/office/drawing/2014/main" id="{6D84AFB3-BBC5-895B-FBA0-3C749FDEEB5F}"/>
                  </a:ext>
                </a:extLst>
              </p:cNvPr>
              <p:cNvSpPr txBox="1">
                <a:spLocks noChangeArrowheads="1"/>
              </p:cNvSpPr>
              <p:nvPr/>
            </p:nvSpPr>
            <p:spPr bwMode="auto">
              <a:xfrm>
                <a:off x="1397" y="1386"/>
                <a:ext cx="391" cy="2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Registrar's</a:t>
                </a:r>
              </a:p>
              <a:p>
                <a:pPr algn="l">
                  <a:lnSpc>
                    <a:spcPct val="100000"/>
                  </a:lnSpc>
                  <a:spcBef>
                    <a:spcPct val="0"/>
                  </a:spcBef>
                  <a:buClrTx/>
                  <a:buFontTx/>
                  <a:buNone/>
                  <a:defRPr/>
                </a:pPr>
                <a:r>
                  <a:rPr lang="en-US" sz="800" dirty="0">
                    <a:solidFill>
                      <a:srgbClr val="000000"/>
                    </a:solidFill>
                  </a:rPr>
                  <a:t>Office</a:t>
                </a:r>
              </a:p>
            </p:txBody>
          </p:sp>
          <p:sp>
            <p:nvSpPr>
              <p:cNvPr id="204" name="Text Box 55">
                <a:extLst>
                  <a:ext uri="{FF2B5EF4-FFF2-40B4-BE49-F238E27FC236}">
                    <a16:creationId xmlns:a16="http://schemas.microsoft.com/office/drawing/2014/main" id="{CE66277B-D432-824D-AF67-C8DEE482BB78}"/>
                  </a:ext>
                </a:extLst>
              </p:cNvPr>
              <p:cNvSpPr txBox="1">
                <a:spLocks noChangeArrowheads="1"/>
              </p:cNvSpPr>
              <p:nvPr/>
            </p:nvSpPr>
            <p:spPr bwMode="auto">
              <a:xfrm>
                <a:off x="1397" y="1750"/>
                <a:ext cx="528" cy="21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Department Advisor</a:t>
                </a:r>
              </a:p>
            </p:txBody>
          </p:sp>
          <p:sp>
            <p:nvSpPr>
              <p:cNvPr id="205" name="AutoShape 56">
                <a:extLst>
                  <a:ext uri="{FF2B5EF4-FFF2-40B4-BE49-F238E27FC236}">
                    <a16:creationId xmlns:a16="http://schemas.microsoft.com/office/drawing/2014/main" id="{59F751C9-7C43-BD03-2432-F3967A711417}"/>
                  </a:ext>
                </a:extLst>
              </p:cNvPr>
              <p:cNvSpPr>
                <a:spLocks noChangeArrowheads="1"/>
              </p:cNvSpPr>
              <p:nvPr/>
            </p:nvSpPr>
            <p:spPr bwMode="auto">
              <a:xfrm>
                <a:off x="1901" y="1404"/>
                <a:ext cx="339" cy="252"/>
              </a:xfrm>
              <a:prstGeom prst="flowChartAlternateProcess">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Generate Student Summary Report</a:t>
                </a:r>
              </a:p>
            </p:txBody>
          </p:sp>
          <p:sp>
            <p:nvSpPr>
              <p:cNvPr id="206" name="Line 57">
                <a:extLst>
                  <a:ext uri="{FF2B5EF4-FFF2-40B4-BE49-F238E27FC236}">
                    <a16:creationId xmlns:a16="http://schemas.microsoft.com/office/drawing/2014/main" id="{17EB4BCB-2598-FE3A-34AD-3F8D1AA2EAC9}"/>
                  </a:ext>
                </a:extLst>
              </p:cNvPr>
              <p:cNvSpPr>
                <a:spLocks noChangeShapeType="1"/>
              </p:cNvSpPr>
              <p:nvPr/>
            </p:nvSpPr>
            <p:spPr bwMode="auto">
              <a:xfrm>
                <a:off x="1493" y="1674"/>
                <a:ext cx="1968"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07" name="AutoShape 58">
                <a:extLst>
                  <a:ext uri="{FF2B5EF4-FFF2-40B4-BE49-F238E27FC236}">
                    <a16:creationId xmlns:a16="http://schemas.microsoft.com/office/drawing/2014/main" id="{D4C58D16-5C6C-90C8-50A9-6B011D77AB24}"/>
                  </a:ext>
                </a:extLst>
              </p:cNvPr>
              <p:cNvSpPr>
                <a:spLocks noChangeArrowheads="1"/>
              </p:cNvSpPr>
              <p:nvPr/>
            </p:nvSpPr>
            <p:spPr bwMode="auto">
              <a:xfrm>
                <a:off x="2336" y="1410"/>
                <a:ext cx="318" cy="240"/>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Attach </a:t>
                </a:r>
                <a:r>
                  <a:rPr lang="en-US" sz="600" dirty="0" err="1">
                    <a:solidFill>
                      <a:srgbClr val="000000"/>
                    </a:solidFill>
                    <a:latin typeface="Arial" panose="020B0604020202020204" pitchFamily="34" charset="0"/>
                  </a:rPr>
                  <a:t>Reg</a:t>
                </a:r>
                <a:r>
                  <a:rPr lang="en-US" sz="600" dirty="0">
                    <a:solidFill>
                      <a:srgbClr val="000000"/>
                    </a:solidFill>
                    <a:latin typeface="Arial" panose="020B0604020202020204" pitchFamily="34" charset="0"/>
                  </a:rPr>
                  <a:t> Request and forward</a:t>
                </a:r>
              </a:p>
            </p:txBody>
          </p:sp>
          <p:sp>
            <p:nvSpPr>
              <p:cNvPr id="208" name="AutoShape 59">
                <a:extLst>
                  <a:ext uri="{FF2B5EF4-FFF2-40B4-BE49-F238E27FC236}">
                    <a16:creationId xmlns:a16="http://schemas.microsoft.com/office/drawing/2014/main" id="{9EF9ABB8-C719-27CD-27E3-00DF640301DF}"/>
                  </a:ext>
                </a:extLst>
              </p:cNvPr>
              <p:cNvSpPr>
                <a:spLocks noChangeArrowheads="1"/>
              </p:cNvSpPr>
              <p:nvPr/>
            </p:nvSpPr>
            <p:spPr bwMode="auto">
              <a:xfrm>
                <a:off x="2764" y="1740"/>
                <a:ext cx="309" cy="264"/>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Check </a:t>
                </a:r>
                <a:r>
                  <a:rPr lang="en-US" sz="600" dirty="0" err="1">
                    <a:solidFill>
                      <a:srgbClr val="000000"/>
                    </a:solidFill>
                    <a:latin typeface="Arial" panose="020B0604020202020204" pitchFamily="34" charset="0"/>
                  </a:rPr>
                  <a:t>Reg</a:t>
                </a:r>
                <a:r>
                  <a:rPr lang="en-US" sz="600" dirty="0">
                    <a:solidFill>
                      <a:srgbClr val="000000"/>
                    </a:solidFill>
                    <a:latin typeface="Arial" panose="020B0604020202020204" pitchFamily="34" charset="0"/>
                  </a:rPr>
                  <a:t> Request for data changes</a:t>
                </a:r>
              </a:p>
            </p:txBody>
          </p:sp>
          <p:sp>
            <p:nvSpPr>
              <p:cNvPr id="209" name="AutoShape 60">
                <a:extLst>
                  <a:ext uri="{FF2B5EF4-FFF2-40B4-BE49-F238E27FC236}">
                    <a16:creationId xmlns:a16="http://schemas.microsoft.com/office/drawing/2014/main" id="{B90ED4E2-3C16-8D3E-2C7D-637E4D8C890F}"/>
                  </a:ext>
                </a:extLst>
              </p:cNvPr>
              <p:cNvSpPr>
                <a:spLocks noChangeArrowheads="1"/>
              </p:cNvSpPr>
              <p:nvPr/>
            </p:nvSpPr>
            <p:spPr bwMode="auto">
              <a:xfrm>
                <a:off x="3169" y="1776"/>
                <a:ext cx="270" cy="192"/>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 Student  in Class</a:t>
                </a:r>
              </a:p>
            </p:txBody>
          </p:sp>
          <p:cxnSp>
            <p:nvCxnSpPr>
              <p:cNvPr id="210" name="AutoShape 61">
                <a:extLst>
                  <a:ext uri="{FF2B5EF4-FFF2-40B4-BE49-F238E27FC236}">
                    <a16:creationId xmlns:a16="http://schemas.microsoft.com/office/drawing/2014/main" id="{AEF64416-D8D2-B7F9-2E99-886C61B02B58}"/>
                  </a:ext>
                </a:extLst>
              </p:cNvPr>
              <p:cNvCxnSpPr>
                <a:cxnSpLocks noChangeShapeType="1"/>
                <a:stCxn id="205" idx="3"/>
                <a:endCxn id="207" idx="1"/>
              </p:cNvCxnSpPr>
              <p:nvPr/>
            </p:nvCxnSpPr>
            <p:spPr bwMode="auto">
              <a:xfrm>
                <a:off x="2240" y="1530"/>
                <a:ext cx="96" cy="0"/>
              </a:xfrm>
              <a:prstGeom prst="straightConnector1">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1" name="AutoShape 62">
                <a:extLst>
                  <a:ext uri="{FF2B5EF4-FFF2-40B4-BE49-F238E27FC236}">
                    <a16:creationId xmlns:a16="http://schemas.microsoft.com/office/drawing/2014/main" id="{08BA37FC-C44C-0526-6FE7-72DB9F603BBB}"/>
                  </a:ext>
                </a:extLst>
              </p:cNvPr>
              <p:cNvCxnSpPr>
                <a:cxnSpLocks noChangeShapeType="1"/>
                <a:stCxn id="208" idx="3"/>
                <a:endCxn id="209" idx="1"/>
              </p:cNvCxnSpPr>
              <p:nvPr/>
            </p:nvCxnSpPr>
            <p:spPr bwMode="auto">
              <a:xfrm>
                <a:off x="3073" y="1872"/>
                <a:ext cx="96" cy="0"/>
              </a:xfrm>
              <a:prstGeom prst="straightConnector1">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2" name="AutoShape 63">
                <a:extLst>
                  <a:ext uri="{FF2B5EF4-FFF2-40B4-BE49-F238E27FC236}">
                    <a16:creationId xmlns:a16="http://schemas.microsoft.com/office/drawing/2014/main" id="{4D6E7B66-78D6-A7ED-C873-E3BDDCEEB46A}"/>
                  </a:ext>
                </a:extLst>
              </p:cNvPr>
              <p:cNvCxnSpPr>
                <a:cxnSpLocks noChangeShapeType="1"/>
                <a:stCxn id="207" idx="3"/>
                <a:endCxn id="208" idx="1"/>
              </p:cNvCxnSpPr>
              <p:nvPr/>
            </p:nvCxnSpPr>
            <p:spPr bwMode="auto">
              <a:xfrm>
                <a:off x="2654" y="1530"/>
                <a:ext cx="110" cy="342"/>
              </a:xfrm>
              <a:prstGeom prst="bentConnector3">
                <a:avLst>
                  <a:gd name="adj1" fmla="val 50000"/>
                </a:avLst>
              </a:prstGeom>
              <a:noFill/>
              <a:ln w="9525">
                <a:solidFill>
                  <a:schemeClr val="tx1"/>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91" name="Group 190">
              <a:extLst>
                <a:ext uri="{FF2B5EF4-FFF2-40B4-BE49-F238E27FC236}">
                  <a16:creationId xmlns:a16="http://schemas.microsoft.com/office/drawing/2014/main" id="{AA15F03E-FBF7-608C-26B4-CE83093111CF}"/>
                </a:ext>
              </a:extLst>
            </p:cNvPr>
            <p:cNvGrpSpPr/>
            <p:nvPr/>
          </p:nvGrpSpPr>
          <p:grpSpPr>
            <a:xfrm>
              <a:off x="2455863" y="3082925"/>
              <a:ext cx="3708440" cy="998545"/>
              <a:chOff x="2455863" y="3082925"/>
              <a:chExt cx="3708440" cy="998545"/>
            </a:xfrm>
          </p:grpSpPr>
          <p:sp>
            <p:nvSpPr>
              <p:cNvPr id="192" name="Text Box 9">
                <a:extLst>
                  <a:ext uri="{FF2B5EF4-FFF2-40B4-BE49-F238E27FC236}">
                    <a16:creationId xmlns:a16="http://schemas.microsoft.com/office/drawing/2014/main" id="{7D9AA9B2-3240-3ED2-5230-ABA6F18A7303}"/>
                  </a:ext>
                </a:extLst>
              </p:cNvPr>
              <p:cNvSpPr txBox="1">
                <a:spLocks noChangeArrowheads="1"/>
              </p:cNvSpPr>
              <p:nvPr/>
            </p:nvSpPr>
            <p:spPr bwMode="auto">
              <a:xfrm>
                <a:off x="2455863" y="3082925"/>
                <a:ext cx="1562100" cy="336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enters five characters of Last Name</a:t>
                </a:r>
              </a:p>
            </p:txBody>
          </p:sp>
          <p:sp>
            <p:nvSpPr>
              <p:cNvPr id="193" name="Line 10">
                <a:extLst>
                  <a:ext uri="{FF2B5EF4-FFF2-40B4-BE49-F238E27FC236}">
                    <a16:creationId xmlns:a16="http://schemas.microsoft.com/office/drawing/2014/main" id="{45008E3A-506E-815B-9E97-25EEB1799A61}"/>
                  </a:ext>
                </a:extLst>
              </p:cNvPr>
              <p:cNvSpPr>
                <a:spLocks noChangeShapeType="1"/>
              </p:cNvSpPr>
              <p:nvPr/>
            </p:nvSpPr>
            <p:spPr bwMode="auto">
              <a:xfrm>
                <a:off x="2732123" y="3400425"/>
                <a:ext cx="1393825"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4" name="Line 11">
                <a:extLst>
                  <a:ext uri="{FF2B5EF4-FFF2-40B4-BE49-F238E27FC236}">
                    <a16:creationId xmlns:a16="http://schemas.microsoft.com/office/drawing/2014/main" id="{95080B03-5B3B-1E0B-0ACA-700783A60DB3}"/>
                  </a:ext>
                </a:extLst>
              </p:cNvPr>
              <p:cNvSpPr>
                <a:spLocks noChangeShapeType="1"/>
              </p:cNvSpPr>
              <p:nvPr/>
            </p:nvSpPr>
            <p:spPr bwMode="auto">
              <a:xfrm>
                <a:off x="4202113" y="3238500"/>
                <a:ext cx="0"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5" name="Text Box 12">
                <a:extLst>
                  <a:ext uri="{FF2B5EF4-FFF2-40B4-BE49-F238E27FC236}">
                    <a16:creationId xmlns:a16="http://schemas.microsoft.com/office/drawing/2014/main" id="{E09A54CA-F8D8-CF1E-B8A5-BFB0EA23FA89}"/>
                  </a:ext>
                </a:extLst>
              </p:cNvPr>
              <p:cNvSpPr txBox="1">
                <a:spLocks noChangeArrowheads="1"/>
              </p:cNvSpPr>
              <p:nvPr/>
            </p:nvSpPr>
            <p:spPr bwMode="auto">
              <a:xfrm>
                <a:off x="4202153" y="3321130"/>
                <a:ext cx="1946275" cy="2143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Then System lists matching Students</a:t>
                </a:r>
              </a:p>
            </p:txBody>
          </p:sp>
          <p:sp>
            <p:nvSpPr>
              <p:cNvPr id="196" name="Line 13">
                <a:extLst>
                  <a:ext uri="{FF2B5EF4-FFF2-40B4-BE49-F238E27FC236}">
                    <a16:creationId xmlns:a16="http://schemas.microsoft.com/office/drawing/2014/main" id="{C86D1936-83AA-D4F2-0EB8-BFC66FE2F7FB}"/>
                  </a:ext>
                </a:extLst>
              </p:cNvPr>
              <p:cNvSpPr>
                <a:spLocks noChangeShapeType="1"/>
              </p:cNvSpPr>
              <p:nvPr/>
            </p:nvSpPr>
            <p:spPr bwMode="auto">
              <a:xfrm flipH="1">
                <a:off x="4278313" y="3533775"/>
                <a:ext cx="1693862"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7" name="Text Box 83">
                <a:extLst>
                  <a:ext uri="{FF2B5EF4-FFF2-40B4-BE49-F238E27FC236}">
                    <a16:creationId xmlns:a16="http://schemas.microsoft.com/office/drawing/2014/main" id="{930CC9BF-2327-59EE-86EB-61518A644565}"/>
                  </a:ext>
                </a:extLst>
              </p:cNvPr>
              <p:cNvSpPr txBox="1">
                <a:spLocks noChangeArrowheads="1"/>
              </p:cNvSpPr>
              <p:nvPr/>
            </p:nvSpPr>
            <p:spPr bwMode="auto">
              <a:xfrm>
                <a:off x="2462253" y="3565530"/>
                <a:ext cx="1533525" cy="2143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selects list item</a:t>
                </a:r>
              </a:p>
            </p:txBody>
          </p:sp>
          <p:sp>
            <p:nvSpPr>
              <p:cNvPr id="198" name="Line 84">
                <a:extLst>
                  <a:ext uri="{FF2B5EF4-FFF2-40B4-BE49-F238E27FC236}">
                    <a16:creationId xmlns:a16="http://schemas.microsoft.com/office/drawing/2014/main" id="{5E7CFF25-723C-7035-3EB8-4CBFF3E94AC4}"/>
                  </a:ext>
                </a:extLst>
              </p:cNvPr>
              <p:cNvSpPr>
                <a:spLocks noChangeShapeType="1"/>
              </p:cNvSpPr>
              <p:nvPr/>
            </p:nvSpPr>
            <p:spPr bwMode="auto">
              <a:xfrm>
                <a:off x="2728953" y="3759200"/>
                <a:ext cx="1412875"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9" name="Text Box 85">
                <a:extLst>
                  <a:ext uri="{FF2B5EF4-FFF2-40B4-BE49-F238E27FC236}">
                    <a16:creationId xmlns:a16="http://schemas.microsoft.com/office/drawing/2014/main" id="{91DFFE4C-DB28-4D91-7D2D-90B2AFE8E0C1}"/>
                  </a:ext>
                </a:extLst>
              </p:cNvPr>
              <p:cNvSpPr txBox="1">
                <a:spLocks noChangeArrowheads="1"/>
              </p:cNvSpPr>
              <p:nvPr/>
            </p:nvSpPr>
            <p:spPr bwMode="auto">
              <a:xfrm>
                <a:off x="4218028" y="3641725"/>
                <a:ext cx="1946275" cy="336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Then System displays expanded Student view with needed Classes</a:t>
                </a:r>
              </a:p>
            </p:txBody>
          </p:sp>
          <p:sp>
            <p:nvSpPr>
              <p:cNvPr id="200" name="Line 86">
                <a:extLst>
                  <a:ext uri="{FF2B5EF4-FFF2-40B4-BE49-F238E27FC236}">
                    <a16:creationId xmlns:a16="http://schemas.microsoft.com/office/drawing/2014/main" id="{A6848D8D-B71B-D226-16EE-9442A57FFC6C}"/>
                  </a:ext>
                </a:extLst>
              </p:cNvPr>
              <p:cNvSpPr>
                <a:spLocks noChangeShapeType="1"/>
              </p:cNvSpPr>
              <p:nvPr/>
            </p:nvSpPr>
            <p:spPr bwMode="auto">
              <a:xfrm flipH="1">
                <a:off x="4294188" y="3959225"/>
                <a:ext cx="1665287"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01" name="Text Box 87">
                <a:extLst>
                  <a:ext uri="{FF2B5EF4-FFF2-40B4-BE49-F238E27FC236}">
                    <a16:creationId xmlns:a16="http://schemas.microsoft.com/office/drawing/2014/main" id="{F26D2703-7681-2CDE-CF59-78ED95A2CF52}"/>
                  </a:ext>
                </a:extLst>
              </p:cNvPr>
              <p:cNvSpPr txBox="1">
                <a:spLocks noChangeArrowheads="1"/>
              </p:cNvSpPr>
              <p:nvPr/>
            </p:nvSpPr>
            <p:spPr bwMode="auto">
              <a:xfrm>
                <a:off x="2468603" y="3867157"/>
                <a:ext cx="1533525" cy="2143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etc.</a:t>
                </a:r>
              </a:p>
            </p:txBody>
          </p:sp>
          <p:sp>
            <p:nvSpPr>
              <p:cNvPr id="202" name="Line 88">
                <a:extLst>
                  <a:ext uri="{FF2B5EF4-FFF2-40B4-BE49-F238E27FC236}">
                    <a16:creationId xmlns:a16="http://schemas.microsoft.com/office/drawing/2014/main" id="{28680764-EFBC-32B7-B402-655AE906E8D3}"/>
                  </a:ext>
                </a:extLst>
              </p:cNvPr>
              <p:cNvSpPr>
                <a:spLocks noChangeShapeType="1"/>
              </p:cNvSpPr>
              <p:nvPr/>
            </p:nvSpPr>
            <p:spPr bwMode="auto">
              <a:xfrm>
                <a:off x="2725738" y="4060825"/>
                <a:ext cx="1422400"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grpSp>
      </p:grpSp>
      <p:sp>
        <p:nvSpPr>
          <p:cNvPr id="33795" name="Rectangle 5">
            <a:extLst>
              <a:ext uri="{FF2B5EF4-FFF2-40B4-BE49-F238E27FC236}">
                <a16:creationId xmlns:a16="http://schemas.microsoft.com/office/drawing/2014/main" id="{E1464BDB-E5DD-F86E-709D-8BC15B8E6169}"/>
              </a:ext>
            </a:extLst>
          </p:cNvPr>
          <p:cNvSpPr>
            <a:spLocks noGrp="1" noChangeArrowheads="1"/>
          </p:cNvSpPr>
          <p:nvPr>
            <p:ph type="title"/>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en-US" dirty="0">
                <a:latin typeface="Arial" charset="0"/>
                <a:cs typeface="FS Joey" charset="0"/>
              </a:rPr>
              <a:t>Everything relies on the </a:t>
            </a:r>
            <a:r>
              <a:rPr lang="en-CA" dirty="0">
                <a:latin typeface="Arial" charset="0"/>
                <a:cs typeface="FS Joey" charset="0"/>
              </a:rPr>
              <a:t>Concept Model / Data Model</a:t>
            </a:r>
            <a:endParaRPr lang="en-US" dirty="0">
              <a:latin typeface="Arial" charset="0"/>
              <a:cs typeface="FS Joey" charset="0"/>
            </a:endParaRPr>
          </a:p>
        </p:txBody>
      </p:sp>
      <p:grpSp>
        <p:nvGrpSpPr>
          <p:cNvPr id="95" name="Group 2">
            <a:extLst>
              <a:ext uri="{FF2B5EF4-FFF2-40B4-BE49-F238E27FC236}">
                <a16:creationId xmlns:a16="http://schemas.microsoft.com/office/drawing/2014/main" id="{CD7C395E-FD7D-18F0-D8D2-96E583654D37}"/>
              </a:ext>
            </a:extLst>
          </p:cNvPr>
          <p:cNvGrpSpPr>
            <a:grpSpLocks/>
          </p:cNvGrpSpPr>
          <p:nvPr/>
        </p:nvGrpSpPr>
        <p:grpSpPr bwMode="auto">
          <a:xfrm>
            <a:off x="6835225" y="3063107"/>
            <a:ext cx="2734469" cy="3222625"/>
            <a:chOff x="3782" y="1974"/>
            <a:chExt cx="1590" cy="2030"/>
          </a:xfrm>
        </p:grpSpPr>
        <p:sp>
          <p:nvSpPr>
            <p:cNvPr id="96" name="AutoShape 3">
              <a:extLst>
                <a:ext uri="{FF2B5EF4-FFF2-40B4-BE49-F238E27FC236}">
                  <a16:creationId xmlns:a16="http://schemas.microsoft.com/office/drawing/2014/main" id="{5CE16280-B66E-9328-78A5-9A0AF4096400}"/>
                </a:ext>
              </a:extLst>
            </p:cNvPr>
            <p:cNvSpPr>
              <a:spLocks noChangeArrowheads="1"/>
            </p:cNvSpPr>
            <p:nvPr/>
          </p:nvSpPr>
          <p:spPr bwMode="auto">
            <a:xfrm>
              <a:off x="3792" y="1974"/>
              <a:ext cx="1580" cy="2030"/>
            </a:xfrm>
            <a:prstGeom prst="roundRect">
              <a:avLst>
                <a:gd name="adj" fmla="val 12486"/>
              </a:avLst>
            </a:prstGeom>
            <a:solidFill>
              <a:srgbClr val="FF99CC"/>
            </a:solidFill>
            <a:ln w="12700">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2075" tIns="46038" rIns="92075" bIns="46038"/>
            <a:lstStyle/>
            <a:p>
              <a:pPr algn="l" eaLnBrk="1" hangingPunct="1">
                <a:lnSpc>
                  <a:spcPct val="100000"/>
                </a:lnSpc>
                <a:spcBef>
                  <a:spcPct val="0"/>
                </a:spcBef>
                <a:buClrTx/>
                <a:buFontTx/>
                <a:buNone/>
                <a:defRPr/>
              </a:pPr>
              <a:r>
                <a:rPr lang="en-US" sz="1600" dirty="0">
                  <a:solidFill>
                    <a:srgbClr val="000000"/>
                  </a:solidFill>
                  <a:latin typeface="Arial" panose="020B0604020202020204" pitchFamily="34" charset="0"/>
                </a:rPr>
                <a:t>Use Case</a:t>
              </a:r>
              <a:br>
                <a:rPr lang="en-US" sz="16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actor + service + platform:</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Advisor </a:t>
              </a:r>
              <a:r>
                <a:rPr lang="en-US" sz="1400" i="1" dirty="0">
                  <a:solidFill>
                    <a:srgbClr val="000000"/>
                  </a:solidFill>
                  <a:latin typeface="Arial" panose="020B0604020202020204" pitchFamily="34" charset="0"/>
                </a:rPr>
                <a:t>Register Student </a:t>
              </a:r>
              <a:br>
                <a:rPr lang="en-US" sz="1400" i="1" dirty="0">
                  <a:solidFill>
                    <a:srgbClr val="000000"/>
                  </a:solidFill>
                  <a:latin typeface="Arial" panose="020B0604020202020204" pitchFamily="34" charset="0"/>
                </a:rPr>
              </a:br>
              <a:r>
                <a:rPr lang="en-US" sz="1400" i="1" dirty="0">
                  <a:solidFill>
                    <a:srgbClr val="000000"/>
                  </a:solidFill>
                  <a:latin typeface="Arial" panose="020B0604020202020204" pitchFamily="34" charset="0"/>
                </a:rPr>
                <a:t>in Class </a:t>
              </a:r>
              <a:r>
                <a:rPr lang="en-US" sz="1400" dirty="0">
                  <a:solidFill>
                    <a:srgbClr val="000000"/>
                  </a:solidFill>
                  <a:latin typeface="Arial" panose="020B0604020202020204" pitchFamily="34" charset="0"/>
                </a:rPr>
                <a:t>via SRS</a:t>
              </a:r>
              <a:endParaRPr lang="en-US" sz="1600" dirty="0">
                <a:solidFill>
                  <a:srgbClr val="000000"/>
                </a:solidFill>
                <a:latin typeface="Arial" panose="020B0604020202020204" pitchFamily="34" charset="0"/>
              </a:endParaRPr>
            </a:p>
          </p:txBody>
        </p:sp>
        <p:sp>
          <p:nvSpPr>
            <p:cNvPr id="97" name="Line 4">
              <a:extLst>
                <a:ext uri="{FF2B5EF4-FFF2-40B4-BE49-F238E27FC236}">
                  <a16:creationId xmlns:a16="http://schemas.microsoft.com/office/drawing/2014/main" id="{7D64C7BB-D4BD-6235-C13F-D086604618D6}"/>
                </a:ext>
              </a:extLst>
            </p:cNvPr>
            <p:cNvSpPr>
              <a:spLocks noChangeShapeType="1"/>
            </p:cNvSpPr>
            <p:nvPr/>
          </p:nvSpPr>
          <p:spPr bwMode="auto">
            <a:xfrm flipH="1">
              <a:off x="3782" y="2223"/>
              <a:ext cx="158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sp>
        <p:nvSpPr>
          <p:cNvPr id="98" name="Line 6">
            <a:extLst>
              <a:ext uri="{FF2B5EF4-FFF2-40B4-BE49-F238E27FC236}">
                <a16:creationId xmlns:a16="http://schemas.microsoft.com/office/drawing/2014/main" id="{FFC40E83-99B4-568C-8C9F-E760D95299F8}"/>
              </a:ext>
            </a:extLst>
          </p:cNvPr>
          <p:cNvSpPr>
            <a:spLocks noChangeShapeType="1"/>
          </p:cNvSpPr>
          <p:nvPr/>
        </p:nvSpPr>
        <p:spPr bwMode="auto">
          <a:xfrm>
            <a:off x="986218" y="1948574"/>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sp>
        <p:nvSpPr>
          <p:cNvPr id="99" name="Line 7">
            <a:extLst>
              <a:ext uri="{FF2B5EF4-FFF2-40B4-BE49-F238E27FC236}">
                <a16:creationId xmlns:a16="http://schemas.microsoft.com/office/drawing/2014/main" id="{17A6835D-F656-0D85-A771-73F753E5F47A}"/>
              </a:ext>
            </a:extLst>
          </p:cNvPr>
          <p:cNvSpPr>
            <a:spLocks noChangeShapeType="1"/>
          </p:cNvSpPr>
          <p:nvPr/>
        </p:nvSpPr>
        <p:spPr bwMode="auto">
          <a:xfrm>
            <a:off x="986218" y="3015374"/>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sp>
        <p:nvSpPr>
          <p:cNvPr id="100" name="Line 8">
            <a:extLst>
              <a:ext uri="{FF2B5EF4-FFF2-40B4-BE49-F238E27FC236}">
                <a16:creationId xmlns:a16="http://schemas.microsoft.com/office/drawing/2014/main" id="{0BBED5E6-0A65-F4E7-C444-8D7B6A3EA881}"/>
              </a:ext>
            </a:extLst>
          </p:cNvPr>
          <p:cNvSpPr>
            <a:spLocks noChangeShapeType="1"/>
          </p:cNvSpPr>
          <p:nvPr/>
        </p:nvSpPr>
        <p:spPr bwMode="auto">
          <a:xfrm>
            <a:off x="986218" y="4082174"/>
            <a:ext cx="8580040"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nvGrpSpPr>
          <p:cNvPr id="156" name="Group 64">
            <a:extLst>
              <a:ext uri="{FF2B5EF4-FFF2-40B4-BE49-F238E27FC236}">
                <a16:creationId xmlns:a16="http://schemas.microsoft.com/office/drawing/2014/main" id="{0EF411F5-749E-4138-A6D7-3DFB7157BEE7}"/>
              </a:ext>
            </a:extLst>
          </p:cNvPr>
          <p:cNvGrpSpPr>
            <a:grpSpLocks/>
          </p:cNvGrpSpPr>
          <p:nvPr/>
        </p:nvGrpSpPr>
        <p:grpSpPr bwMode="auto">
          <a:xfrm>
            <a:off x="7100078" y="4140913"/>
            <a:ext cx="2259806" cy="2084388"/>
            <a:chOff x="3936" y="2653"/>
            <a:chExt cx="1314" cy="1313"/>
          </a:xfrm>
        </p:grpSpPr>
        <p:sp>
          <p:nvSpPr>
            <p:cNvPr id="157" name="AutoShape 65">
              <a:extLst>
                <a:ext uri="{FF2B5EF4-FFF2-40B4-BE49-F238E27FC236}">
                  <a16:creationId xmlns:a16="http://schemas.microsoft.com/office/drawing/2014/main" id="{A4EEFA07-5A78-E4BF-ED57-001D12F88C89}"/>
                </a:ext>
              </a:extLst>
            </p:cNvPr>
            <p:cNvSpPr>
              <a:spLocks noChangeArrowheads="1"/>
            </p:cNvSpPr>
            <p:nvPr/>
          </p:nvSpPr>
          <p:spPr bwMode="auto">
            <a:xfrm>
              <a:off x="3936" y="2653"/>
              <a:ext cx="1314" cy="1313"/>
            </a:xfrm>
            <a:prstGeom prst="roundRect">
              <a:avLst>
                <a:gd name="adj" fmla="val 12486"/>
              </a:avLst>
            </a:prstGeom>
            <a:solidFill>
              <a:srgbClr val="CCFFFF"/>
            </a:solidFill>
            <a:ln w="12700">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2075" tIns="46038" rIns="92075" bIns="46038"/>
            <a:lstStyle/>
            <a:p>
              <a:pPr algn="l" eaLnBrk="1" hangingPunct="1">
                <a:lnSpc>
                  <a:spcPct val="100000"/>
                </a:lnSpc>
                <a:spcBef>
                  <a:spcPct val="0"/>
                </a:spcBef>
                <a:buClrTx/>
                <a:buFontTx/>
                <a:buNone/>
                <a:defRPr/>
              </a:pPr>
              <a:r>
                <a:rPr lang="en-US" sz="1600" dirty="0">
                  <a:solidFill>
                    <a:srgbClr val="000000"/>
                  </a:solidFill>
                  <a:latin typeface="Arial" panose="020B0604020202020204" pitchFamily="34" charset="0"/>
                </a:rPr>
                <a:t>Service</a:t>
              </a:r>
              <a:br>
                <a:rPr lang="en-US" sz="16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verb + noun ( + noun):</a:t>
              </a:r>
              <a:br>
                <a:rPr lang="en-US" sz="1400" dirty="0">
                  <a:solidFill>
                    <a:srgbClr val="000000"/>
                  </a:solidFill>
                  <a:latin typeface="Arial" panose="020B0604020202020204" pitchFamily="34" charset="0"/>
                </a:rPr>
              </a:br>
              <a:r>
                <a:rPr lang="en-US" sz="1400" i="1" dirty="0">
                  <a:solidFill>
                    <a:srgbClr val="000000"/>
                  </a:solidFill>
                  <a:latin typeface="Arial" panose="020B0604020202020204" pitchFamily="34" charset="0"/>
                </a:rPr>
                <a:t>Register </a:t>
              </a:r>
              <a:br>
                <a:rPr lang="en-US" sz="1400" i="1" dirty="0">
                  <a:solidFill>
                    <a:srgbClr val="000000"/>
                  </a:solidFill>
                  <a:latin typeface="Arial" panose="020B0604020202020204" pitchFamily="34" charset="0"/>
                </a:rPr>
              </a:br>
              <a:r>
                <a:rPr lang="en-US" sz="1400" i="1" dirty="0">
                  <a:solidFill>
                    <a:srgbClr val="000000"/>
                  </a:solidFill>
                  <a:latin typeface="Arial" panose="020B0604020202020204" pitchFamily="34" charset="0"/>
                </a:rPr>
                <a:t>Student in Class</a:t>
              </a:r>
            </a:p>
          </p:txBody>
        </p:sp>
        <p:sp>
          <p:nvSpPr>
            <p:cNvPr id="158" name="Line 66">
              <a:extLst>
                <a:ext uri="{FF2B5EF4-FFF2-40B4-BE49-F238E27FC236}">
                  <a16:creationId xmlns:a16="http://schemas.microsoft.com/office/drawing/2014/main" id="{61EBE92C-D297-E23D-F3D8-627C251A53E6}"/>
                </a:ext>
              </a:extLst>
            </p:cNvPr>
            <p:cNvSpPr>
              <a:spLocks noChangeShapeType="1"/>
            </p:cNvSpPr>
            <p:nvPr/>
          </p:nvSpPr>
          <p:spPr bwMode="auto">
            <a:xfrm flipH="1">
              <a:off x="3936" y="2893"/>
              <a:ext cx="1303"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grpSp>
        <p:nvGrpSpPr>
          <p:cNvPr id="159" name="Group 67">
            <a:extLst>
              <a:ext uri="{FF2B5EF4-FFF2-40B4-BE49-F238E27FC236}">
                <a16:creationId xmlns:a16="http://schemas.microsoft.com/office/drawing/2014/main" id="{4D5CAB23-F2BD-01C8-FA8D-1763180BE837}"/>
              </a:ext>
            </a:extLst>
          </p:cNvPr>
          <p:cNvGrpSpPr>
            <a:grpSpLocks/>
          </p:cNvGrpSpPr>
          <p:nvPr/>
        </p:nvGrpSpPr>
        <p:grpSpPr bwMode="auto">
          <a:xfrm>
            <a:off x="7315052" y="5288782"/>
            <a:ext cx="1871133" cy="868363"/>
            <a:chOff x="4061" y="3376"/>
            <a:chExt cx="1088" cy="547"/>
          </a:xfrm>
        </p:grpSpPr>
        <p:sp>
          <p:nvSpPr>
            <p:cNvPr id="160" name="AutoShape 68">
              <a:extLst>
                <a:ext uri="{FF2B5EF4-FFF2-40B4-BE49-F238E27FC236}">
                  <a16:creationId xmlns:a16="http://schemas.microsoft.com/office/drawing/2014/main" id="{66789227-17F0-D88B-6390-FD74DE137040}"/>
                </a:ext>
              </a:extLst>
            </p:cNvPr>
            <p:cNvSpPr>
              <a:spLocks noChangeArrowheads="1"/>
            </p:cNvSpPr>
            <p:nvPr/>
          </p:nvSpPr>
          <p:spPr bwMode="auto">
            <a:xfrm>
              <a:off x="4062" y="3376"/>
              <a:ext cx="1080" cy="547"/>
            </a:xfrm>
            <a:prstGeom prst="roundRect">
              <a:avLst>
                <a:gd name="adj" fmla="val 12486"/>
              </a:avLst>
            </a:prstGeom>
            <a:solidFill>
              <a:srgbClr val="FFFF99"/>
            </a:solidFill>
            <a:ln w="12700">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2075" tIns="46038" rIns="92075" bIns="46038" anchor="ctr"/>
            <a:lstStyle/>
            <a:p>
              <a:pPr algn="l" eaLnBrk="1" hangingPunct="1">
                <a:lnSpc>
                  <a:spcPct val="100000"/>
                </a:lnSpc>
                <a:spcBef>
                  <a:spcPct val="0"/>
                </a:spcBef>
                <a:buClrTx/>
                <a:buFontTx/>
                <a:buNone/>
                <a:defRPr/>
              </a:pPr>
              <a:r>
                <a:rPr lang="en-US" sz="1600" dirty="0">
                  <a:solidFill>
                    <a:srgbClr val="000000"/>
                  </a:solidFill>
                  <a:latin typeface="Arial" panose="020B0604020202020204" pitchFamily="34" charset="0"/>
                </a:rPr>
                <a:t>Entity</a:t>
              </a:r>
              <a:br>
                <a:rPr lang="en-US" sz="1600" dirty="0">
                  <a:solidFill>
                    <a:srgbClr val="000000"/>
                  </a:solidFill>
                  <a:latin typeface="Arial" panose="020B0604020202020204" pitchFamily="34" charset="0"/>
                </a:rPr>
              </a:br>
              <a:r>
                <a:rPr lang="en-US" sz="1600" dirty="0">
                  <a:solidFill>
                    <a:srgbClr val="000000"/>
                  </a:solidFill>
                  <a:latin typeface="Arial" panose="020B0604020202020204" pitchFamily="34" charset="0"/>
                </a:rPr>
                <a:t>noun:</a:t>
              </a:r>
              <a:br>
                <a:rPr lang="en-US" sz="1600" dirty="0">
                  <a:solidFill>
                    <a:srgbClr val="000000"/>
                  </a:solidFill>
                  <a:latin typeface="Arial" panose="020B0604020202020204" pitchFamily="34" charset="0"/>
                </a:rPr>
              </a:br>
              <a:r>
                <a:rPr lang="en-US" sz="1600" dirty="0">
                  <a:solidFill>
                    <a:srgbClr val="000000"/>
                  </a:solidFill>
                  <a:latin typeface="Arial" panose="020B0604020202020204" pitchFamily="34" charset="0"/>
                </a:rPr>
                <a:t>Class</a:t>
              </a:r>
            </a:p>
          </p:txBody>
        </p:sp>
        <p:sp>
          <p:nvSpPr>
            <p:cNvPr id="161" name="Line 69">
              <a:extLst>
                <a:ext uri="{FF2B5EF4-FFF2-40B4-BE49-F238E27FC236}">
                  <a16:creationId xmlns:a16="http://schemas.microsoft.com/office/drawing/2014/main" id="{9633222A-6066-8280-909B-2BCD865A5D08}"/>
                </a:ext>
              </a:extLst>
            </p:cNvPr>
            <p:cNvSpPr>
              <a:spLocks noChangeShapeType="1"/>
            </p:cNvSpPr>
            <p:nvPr/>
          </p:nvSpPr>
          <p:spPr bwMode="auto">
            <a:xfrm flipH="1">
              <a:off x="4061" y="3584"/>
              <a:ext cx="1088"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cxnSp>
        <p:nvCxnSpPr>
          <p:cNvPr id="162" name="AutoShape 70">
            <a:extLst>
              <a:ext uri="{FF2B5EF4-FFF2-40B4-BE49-F238E27FC236}">
                <a16:creationId xmlns:a16="http://schemas.microsoft.com/office/drawing/2014/main" id="{4C070C73-EF4D-ED90-77E5-02145946164B}"/>
              </a:ext>
            </a:extLst>
          </p:cNvPr>
          <p:cNvCxnSpPr>
            <a:cxnSpLocks noChangeShapeType="1"/>
            <a:stCxn id="96" idx="0"/>
          </p:cNvCxnSpPr>
          <p:nvPr/>
        </p:nvCxnSpPr>
        <p:spPr bwMode="auto">
          <a:xfrm rot="5400000" flipH="1">
            <a:off x="7140553" y="1992495"/>
            <a:ext cx="290512" cy="1850496"/>
          </a:xfrm>
          <a:prstGeom prst="curvedConnector2">
            <a:avLst/>
          </a:prstGeom>
          <a:noFill/>
          <a:ln w="22225">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
        <p:nvSpPr>
          <p:cNvPr id="172" name="Line 81">
            <a:extLst>
              <a:ext uri="{FF2B5EF4-FFF2-40B4-BE49-F238E27FC236}">
                <a16:creationId xmlns:a16="http://schemas.microsoft.com/office/drawing/2014/main" id="{9818C5FF-57E9-FD30-C830-1E7919ABCDCE}"/>
              </a:ext>
            </a:extLst>
          </p:cNvPr>
          <p:cNvSpPr>
            <a:spLocks noChangeShapeType="1"/>
          </p:cNvSpPr>
          <p:nvPr/>
        </p:nvSpPr>
        <p:spPr bwMode="auto">
          <a:xfrm>
            <a:off x="986218" y="5148974"/>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sp>
        <p:nvSpPr>
          <p:cNvPr id="179" name="Oval 7">
            <a:extLst>
              <a:ext uri="{FF2B5EF4-FFF2-40B4-BE49-F238E27FC236}">
                <a16:creationId xmlns:a16="http://schemas.microsoft.com/office/drawing/2014/main" id="{7C1D7DAF-6F0A-920B-5F29-97FB3AF01D5B}"/>
              </a:ext>
            </a:extLst>
          </p:cNvPr>
          <p:cNvSpPr>
            <a:spLocks noChangeArrowheads="1"/>
          </p:cNvSpPr>
          <p:nvPr/>
        </p:nvSpPr>
        <p:spPr bwMode="auto">
          <a:xfrm>
            <a:off x="4104065" y="5723765"/>
            <a:ext cx="906331" cy="207963"/>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81" name="Oval 7">
            <a:extLst>
              <a:ext uri="{FF2B5EF4-FFF2-40B4-BE49-F238E27FC236}">
                <a16:creationId xmlns:a16="http://schemas.microsoft.com/office/drawing/2014/main" id="{AD0A62F3-546E-E375-6B5C-FF1369A741F8}"/>
              </a:ext>
            </a:extLst>
          </p:cNvPr>
          <p:cNvSpPr>
            <a:spLocks noChangeArrowheads="1"/>
          </p:cNvSpPr>
          <p:nvPr/>
        </p:nvSpPr>
        <p:spPr bwMode="auto">
          <a:xfrm>
            <a:off x="5473321" y="3700091"/>
            <a:ext cx="906330" cy="207963"/>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82" name="Oval 7">
            <a:extLst>
              <a:ext uri="{FF2B5EF4-FFF2-40B4-BE49-F238E27FC236}">
                <a16:creationId xmlns:a16="http://schemas.microsoft.com/office/drawing/2014/main" id="{3B1800D9-8177-4EB2-D901-DA2368BA7F9C}"/>
              </a:ext>
            </a:extLst>
          </p:cNvPr>
          <p:cNvSpPr>
            <a:spLocks noChangeArrowheads="1"/>
          </p:cNvSpPr>
          <p:nvPr/>
        </p:nvSpPr>
        <p:spPr bwMode="auto">
          <a:xfrm>
            <a:off x="5688123" y="2768870"/>
            <a:ext cx="906330" cy="207963"/>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83" name="Text Box 15">
            <a:extLst>
              <a:ext uri="{FF2B5EF4-FFF2-40B4-BE49-F238E27FC236}">
                <a16:creationId xmlns:a16="http://schemas.microsoft.com/office/drawing/2014/main" id="{0802A599-9499-9610-4CAA-6C90F2002529}"/>
              </a:ext>
            </a:extLst>
          </p:cNvPr>
          <p:cNvSpPr txBox="1">
            <a:spLocks noChangeArrowheads="1"/>
          </p:cNvSpPr>
          <p:nvPr/>
        </p:nvSpPr>
        <p:spPr bwMode="auto">
          <a:xfrm>
            <a:off x="6589727" y="722461"/>
            <a:ext cx="4718739" cy="1015663"/>
          </a:xfrm>
          <a:prstGeom prst="rect">
            <a:avLst/>
          </a:prstGeom>
          <a:solidFill>
            <a:srgbClr val="FFFF00"/>
          </a:solidFill>
          <a:ln>
            <a:noFill/>
          </a:ln>
          <a:effectLst/>
        </p:spPr>
        <p:txBody>
          <a:bodyPr wrap="square">
            <a:spAutoFit/>
          </a:bodyPr>
          <a:lstStyle>
            <a:lvl1pPr eaLnBrk="0" hangingPunct="0">
              <a:defRPr sz="1300">
                <a:solidFill>
                  <a:schemeClr val="tx1"/>
                </a:solidFill>
                <a:latin typeface="Arial" pitchFamily="34" charset="0"/>
              </a:defRPr>
            </a:lvl1pPr>
            <a:lvl2pPr marL="742950" indent="-285750" eaLnBrk="0" hangingPunct="0">
              <a:defRPr sz="1300">
                <a:solidFill>
                  <a:schemeClr val="tx1"/>
                </a:solidFill>
                <a:latin typeface="Arial" pitchFamily="34" charset="0"/>
              </a:defRPr>
            </a:lvl2pPr>
            <a:lvl3pPr marL="1143000" indent="-228600" eaLnBrk="0" hangingPunct="0">
              <a:defRPr sz="1300">
                <a:solidFill>
                  <a:schemeClr val="tx1"/>
                </a:solidFill>
                <a:latin typeface="Arial" pitchFamily="34" charset="0"/>
              </a:defRPr>
            </a:lvl3pPr>
            <a:lvl4pPr marL="1600200" indent="-228600" eaLnBrk="0" hangingPunct="0">
              <a:defRPr sz="1300">
                <a:solidFill>
                  <a:schemeClr val="tx1"/>
                </a:solidFill>
                <a:latin typeface="Arial" pitchFamily="34" charset="0"/>
              </a:defRPr>
            </a:lvl4pPr>
            <a:lvl5pPr marL="2057400" indent="-228600" eaLnBrk="0" hangingPunct="0">
              <a:defRPr sz="13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13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13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13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1300">
                <a:solidFill>
                  <a:schemeClr val="tx1"/>
                </a:solidFill>
                <a:latin typeface="Arial" pitchFamily="34" charset="0"/>
              </a:defRPr>
            </a:lvl9pPr>
          </a:lstStyle>
          <a:p>
            <a:pPr algn="l" eaLnBrk="1" hangingPunct="1">
              <a:lnSpc>
                <a:spcPct val="100000"/>
              </a:lnSpc>
              <a:spcBef>
                <a:spcPct val="0"/>
              </a:spcBef>
              <a:buClr>
                <a:srgbClr val="000000"/>
              </a:buClr>
              <a:buFontTx/>
              <a:buNone/>
              <a:defRPr/>
            </a:pPr>
            <a:r>
              <a:rPr lang="en-US" sz="2000" i="1" u="sng" dirty="0">
                <a:solidFill>
                  <a:srgbClr val="000000"/>
                </a:solidFill>
              </a:rPr>
              <a:t>All</a:t>
            </a:r>
            <a:r>
              <a:rPr lang="en-US" sz="2000" i="1" dirty="0">
                <a:solidFill>
                  <a:srgbClr val="000000"/>
                </a:solidFill>
              </a:rPr>
              <a:t> use the language and constraints of the Concept Model (the “thing model”) </a:t>
            </a:r>
            <a:r>
              <a:rPr lang="mr-IN" sz="2000" i="1" dirty="0">
                <a:solidFill>
                  <a:srgbClr val="000000"/>
                </a:solidFill>
              </a:rPr>
              <a:t>–</a:t>
            </a:r>
            <a:r>
              <a:rPr lang="en-CA" sz="2000" i="1" dirty="0">
                <a:solidFill>
                  <a:srgbClr val="000000"/>
                </a:solidFill>
              </a:rPr>
              <a:t> the ultimate “what”</a:t>
            </a:r>
            <a:r>
              <a:rPr lang="en-US" sz="2000" i="1" dirty="0">
                <a:solidFill>
                  <a:srgbClr val="000000"/>
                </a:solidFill>
              </a:rPr>
              <a:t> </a:t>
            </a:r>
          </a:p>
        </p:txBody>
      </p:sp>
      <p:sp>
        <p:nvSpPr>
          <p:cNvPr id="184" name="Text Box 107">
            <a:extLst>
              <a:ext uri="{FF2B5EF4-FFF2-40B4-BE49-F238E27FC236}">
                <a16:creationId xmlns:a16="http://schemas.microsoft.com/office/drawing/2014/main" id="{32FA3285-285C-6A1B-4B9E-49AB6D40A62C}"/>
              </a:ext>
            </a:extLst>
          </p:cNvPr>
          <p:cNvSpPr txBox="1">
            <a:spLocks noChangeArrowheads="1"/>
          </p:cNvSpPr>
          <p:nvPr/>
        </p:nvSpPr>
        <p:spPr bwMode="auto">
          <a:xfrm>
            <a:off x="2863688" y="1025084"/>
            <a:ext cx="3742546" cy="8309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200" dirty="0">
                <a:solidFill>
                  <a:srgbClr val="000000"/>
                </a:solidFill>
                <a:latin typeface="Arial"/>
                <a:cs typeface="Arial"/>
              </a:rPr>
              <a:t>The university is initiating the “Strategic Enrollment” program </a:t>
            </a:r>
            <a:r>
              <a:rPr lang="en-US" sz="1200" dirty="0">
                <a:solidFill>
                  <a:srgbClr val="000000"/>
                </a:solidFill>
              </a:rPr>
              <a:t>to raise Student graduation rates in part by ensuring Classes are available for Student registration when needed.</a:t>
            </a:r>
          </a:p>
        </p:txBody>
      </p:sp>
      <p:sp>
        <p:nvSpPr>
          <p:cNvPr id="186" name="Oval 7">
            <a:extLst>
              <a:ext uri="{FF2B5EF4-FFF2-40B4-BE49-F238E27FC236}">
                <a16:creationId xmlns:a16="http://schemas.microsoft.com/office/drawing/2014/main" id="{28237E21-A119-DE0E-EE52-3AA8DE1A7D30}"/>
              </a:ext>
            </a:extLst>
          </p:cNvPr>
          <p:cNvSpPr>
            <a:spLocks noChangeArrowheads="1"/>
          </p:cNvSpPr>
          <p:nvPr/>
        </p:nvSpPr>
        <p:spPr bwMode="auto">
          <a:xfrm>
            <a:off x="3450638" y="1443087"/>
            <a:ext cx="906330" cy="207963"/>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250" name="Oval 7">
            <a:extLst>
              <a:ext uri="{FF2B5EF4-FFF2-40B4-BE49-F238E27FC236}">
                <a16:creationId xmlns:a16="http://schemas.microsoft.com/office/drawing/2014/main" id="{64D6F5A0-B660-B5F2-635E-6969A75CC4DD}"/>
              </a:ext>
            </a:extLst>
          </p:cNvPr>
          <p:cNvSpPr>
            <a:spLocks noChangeArrowheads="1"/>
          </p:cNvSpPr>
          <p:nvPr/>
        </p:nvSpPr>
        <p:spPr bwMode="auto">
          <a:xfrm>
            <a:off x="4877058" y="4248862"/>
            <a:ext cx="906330" cy="207962"/>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01" name="TextBox 100">
            <a:extLst>
              <a:ext uri="{FF2B5EF4-FFF2-40B4-BE49-F238E27FC236}">
                <a16:creationId xmlns:a16="http://schemas.microsoft.com/office/drawing/2014/main" id="{CE9FA9B8-1784-B7AF-A4B6-749D61E8C6DA}"/>
              </a:ext>
            </a:extLst>
          </p:cNvPr>
          <p:cNvSpPr txBox="1"/>
          <p:nvPr/>
        </p:nvSpPr>
        <p:spPr>
          <a:xfrm>
            <a:off x="9789786" y="3272661"/>
            <a:ext cx="2245303" cy="1815882"/>
          </a:xfrm>
          <a:prstGeom prst="rect">
            <a:avLst/>
          </a:prstGeom>
          <a:noFill/>
        </p:spPr>
        <p:txBody>
          <a:bodyPr wrap="square" rtlCol="0">
            <a:spAutoFit/>
          </a:bodyPr>
          <a:lstStyle/>
          <a:p>
            <a:pPr defTabSz="685800">
              <a:defRPr/>
            </a:pPr>
            <a:r>
              <a:rPr lang="en-CA" sz="1600" i="1" dirty="0">
                <a:solidFill>
                  <a:srgbClr val="000000"/>
                </a:solidFill>
                <a:latin typeface="Arial" panose="020B0604020202020204" pitchFamily="34" charset="0"/>
                <a:ea typeface="ＭＳ Ｐゴシック" charset="0"/>
                <a:cs typeface="Arial" panose="020B0604020202020204" pitchFamily="34" charset="0"/>
              </a:rPr>
              <a:t>Verb-Noun pairs:</a:t>
            </a:r>
          </a:p>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 The </a:t>
            </a:r>
            <a:r>
              <a:rPr lang="en-CA" sz="1600" i="1" dirty="0">
                <a:solidFill>
                  <a:srgbClr val="000000"/>
                </a:solidFill>
                <a:latin typeface="Arial" panose="020B0604020202020204" pitchFamily="34" charset="0"/>
                <a:ea typeface="ＭＳ Ｐゴシック" charset="0"/>
                <a:cs typeface="Arial" panose="020B0604020202020204" pitchFamily="34" charset="0"/>
              </a:rPr>
              <a:t>Services</a:t>
            </a:r>
            <a:r>
              <a:rPr lang="en-CA" sz="1600" dirty="0">
                <a:solidFill>
                  <a:srgbClr val="000000"/>
                </a:solidFill>
                <a:latin typeface="Arial" panose="020B0604020202020204" pitchFamily="34" charset="0"/>
                <a:ea typeface="ＭＳ Ｐゴシック" charset="0"/>
                <a:cs typeface="Arial" panose="020B0604020202020204" pitchFamily="34" charset="0"/>
              </a:rPr>
              <a:t> (event-handlers) that are at the heart of a </a:t>
            </a:r>
            <a:r>
              <a:rPr lang="en-CA" sz="1600" i="1" dirty="0">
                <a:solidFill>
                  <a:srgbClr val="000000"/>
                </a:solidFill>
                <a:latin typeface="Arial" panose="020B0604020202020204" pitchFamily="34" charset="0"/>
                <a:ea typeface="ＭＳ Ｐゴシック" charset="0"/>
                <a:cs typeface="Arial" panose="020B0604020202020204" pitchFamily="34" charset="0"/>
              </a:rPr>
              <a:t>Service Oriented Architecture.</a:t>
            </a:r>
          </a:p>
          <a:p>
            <a:pPr defTabSz="685800">
              <a:defRPr/>
            </a:pPr>
            <a:r>
              <a:rPr lang="en-CA" sz="1600" i="1" dirty="0">
                <a:solidFill>
                  <a:srgbClr val="000000"/>
                </a:solidFill>
                <a:latin typeface="Arial" panose="020B0604020202020204" pitchFamily="34" charset="0"/>
                <a:ea typeface="ＭＳ Ｐゴシック" charset="0"/>
                <a:cs typeface="Arial" panose="020B0604020202020204" pitchFamily="34" charset="0"/>
              </a:rPr>
              <a:t>- Also </a:t>
            </a:r>
            <a:r>
              <a:rPr lang="en-CA" sz="1600" dirty="0">
                <a:solidFill>
                  <a:srgbClr val="000000"/>
                </a:solidFill>
                <a:latin typeface="Arial" panose="020B0604020202020204" pitchFamily="34" charset="0"/>
                <a:ea typeface="ＭＳ Ｐゴシック" charset="0"/>
                <a:cs typeface="Arial" panose="020B0604020202020204" pitchFamily="34" charset="0"/>
              </a:rPr>
              <a:t>"building blocks" of Business Processes</a:t>
            </a:r>
            <a:endParaRPr lang="en-US" sz="1600" dirty="0">
              <a:solidFill>
                <a:prstClr val="black"/>
              </a:solidFill>
              <a:latin typeface="Arial" panose="020B0604020202020204" pitchFamily="34" charset="0"/>
              <a:ea typeface="ＭＳ Ｐゴシック" charset="0"/>
              <a:cs typeface="Arial" panose="020B0604020202020204" pitchFamily="34" charset="0"/>
            </a:endParaRPr>
          </a:p>
        </p:txBody>
      </p:sp>
      <p:cxnSp>
        <p:nvCxnSpPr>
          <p:cNvPr id="102" name="Straight Arrow Connector 101">
            <a:extLst>
              <a:ext uri="{FF2B5EF4-FFF2-40B4-BE49-F238E27FC236}">
                <a16:creationId xmlns:a16="http://schemas.microsoft.com/office/drawing/2014/main" id="{32FFCC00-B6AE-3E38-32DE-8952369C5B2E}"/>
              </a:ext>
            </a:extLst>
          </p:cNvPr>
          <p:cNvCxnSpPr>
            <a:cxnSpLocks/>
          </p:cNvCxnSpPr>
          <p:nvPr/>
        </p:nvCxnSpPr>
        <p:spPr>
          <a:xfrm flipH="1">
            <a:off x="9032382" y="3467375"/>
            <a:ext cx="784967" cy="9416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7A2EA21-B27B-5865-3831-22FF98170A06}"/>
              </a:ext>
            </a:extLst>
          </p:cNvPr>
          <p:cNvGrpSpPr/>
          <p:nvPr/>
        </p:nvGrpSpPr>
        <p:grpSpPr>
          <a:xfrm>
            <a:off x="9032383" y="5369679"/>
            <a:ext cx="2674348" cy="1323439"/>
            <a:chOff x="9032383" y="5457340"/>
            <a:chExt cx="2674348" cy="1323439"/>
          </a:xfrm>
        </p:grpSpPr>
        <p:sp>
          <p:nvSpPr>
            <p:cNvPr id="104" name="TextBox 103">
              <a:extLst>
                <a:ext uri="{FF2B5EF4-FFF2-40B4-BE49-F238E27FC236}">
                  <a16:creationId xmlns:a16="http://schemas.microsoft.com/office/drawing/2014/main" id="{34140298-5753-ED8A-F1BF-71D1B61D820F}"/>
                </a:ext>
              </a:extLst>
            </p:cNvPr>
            <p:cNvSpPr txBox="1"/>
            <p:nvPr/>
          </p:nvSpPr>
          <p:spPr>
            <a:xfrm>
              <a:off x="9820329" y="5457340"/>
              <a:ext cx="1886402" cy="1323439"/>
            </a:xfrm>
            <a:prstGeom prst="rect">
              <a:avLst/>
            </a:prstGeom>
            <a:noFill/>
          </p:spPr>
          <p:txBody>
            <a:bodyPr wrap="square" rtlCol="0">
              <a:spAutoFit/>
            </a:bodyPr>
            <a:lstStyle/>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The core </a:t>
              </a:r>
              <a:r>
                <a:rPr lang="en-CA" sz="1600" i="1" dirty="0">
                  <a:solidFill>
                    <a:srgbClr val="000000"/>
                  </a:solidFill>
                  <a:latin typeface="Arial" panose="020B0604020202020204" pitchFamily="34" charset="0"/>
                  <a:ea typeface="ＭＳ Ｐゴシック" charset="0"/>
                  <a:cs typeface="Arial" panose="020B0604020202020204" pitchFamily="34" charset="0"/>
                </a:rPr>
                <a:t>Nouns or </a:t>
              </a:r>
              <a:r>
                <a:rPr lang="en-CA" sz="1600" dirty="0">
                  <a:solidFill>
                    <a:srgbClr val="000000"/>
                  </a:solidFill>
                  <a:latin typeface="Arial" panose="020B0604020202020204" pitchFamily="34" charset="0"/>
                  <a:ea typeface="ＭＳ Ｐゴシック" charset="0"/>
                  <a:cs typeface="Arial" panose="020B0604020202020204" pitchFamily="34" charset="0"/>
                </a:rPr>
                <a:t>Things in your enterprise. Also known as</a:t>
              </a:r>
              <a:br>
                <a:rPr lang="en-CA" sz="1600" dirty="0">
                  <a:solidFill>
                    <a:srgbClr val="000000"/>
                  </a:solidFill>
                  <a:latin typeface="Arial" panose="020B0604020202020204" pitchFamily="34" charset="0"/>
                  <a:ea typeface="ＭＳ Ｐゴシック" charset="0"/>
                  <a:cs typeface="Arial" panose="020B0604020202020204" pitchFamily="34" charset="0"/>
                </a:rPr>
              </a:br>
              <a:r>
                <a:rPr lang="en-CA" sz="1600" i="1" dirty="0">
                  <a:solidFill>
                    <a:srgbClr val="000000"/>
                  </a:solidFill>
                  <a:latin typeface="Arial" panose="020B0604020202020204" pitchFamily="34" charset="0"/>
                  <a:ea typeface="ＭＳ Ｐゴシック" charset="0"/>
                  <a:cs typeface="Arial" panose="020B0604020202020204" pitchFamily="34" charset="0"/>
                </a:rPr>
                <a:t>Business Objects.</a:t>
              </a:r>
              <a:endParaRPr lang="en-US" sz="1600" dirty="0">
                <a:solidFill>
                  <a:prstClr val="black"/>
                </a:solidFill>
                <a:latin typeface="Arial" panose="020B0604020202020204" pitchFamily="34" charset="0"/>
                <a:ea typeface="ＭＳ Ｐゴシック" charset="0"/>
                <a:cs typeface="Arial" panose="020B0604020202020204" pitchFamily="34" charset="0"/>
              </a:endParaRPr>
            </a:p>
          </p:txBody>
        </p:sp>
        <p:cxnSp>
          <p:nvCxnSpPr>
            <p:cNvPr id="105" name="Straight Arrow Connector 104">
              <a:extLst>
                <a:ext uri="{FF2B5EF4-FFF2-40B4-BE49-F238E27FC236}">
                  <a16:creationId xmlns:a16="http://schemas.microsoft.com/office/drawing/2014/main" id="{BD36F7E2-E8FA-CA03-2F89-0723537F7AC8}"/>
                </a:ext>
              </a:extLst>
            </p:cNvPr>
            <p:cNvCxnSpPr>
              <a:cxnSpLocks/>
            </p:cNvCxnSpPr>
            <p:nvPr/>
          </p:nvCxnSpPr>
          <p:spPr>
            <a:xfrm flipH="1" flipV="1">
              <a:off x="9032383" y="5518830"/>
              <a:ext cx="784966" cy="8909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BDF7DA3-D716-EBB6-8C65-B80D9011D6DB}"/>
              </a:ext>
            </a:extLst>
          </p:cNvPr>
          <p:cNvSpPr txBox="1"/>
          <p:nvPr/>
        </p:nvSpPr>
        <p:spPr>
          <a:xfrm>
            <a:off x="5330223" y="6296011"/>
            <a:ext cx="4275132" cy="584775"/>
          </a:xfrm>
          <a:prstGeom prst="rect">
            <a:avLst/>
          </a:prstGeom>
          <a:noFill/>
        </p:spPr>
        <p:txBody>
          <a:bodyPr wrap="square" rtlCol="0">
            <a:spAutoFit/>
          </a:bodyPr>
          <a:lstStyle/>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Bonus – great starting point to discover your </a:t>
            </a:r>
            <a:br>
              <a:rPr lang="en-CA" sz="1600" dirty="0">
                <a:solidFill>
                  <a:srgbClr val="000000"/>
                </a:solidFill>
                <a:latin typeface="Arial" panose="020B0604020202020204" pitchFamily="34" charset="0"/>
                <a:ea typeface="ＭＳ Ｐゴシック" charset="0"/>
                <a:cs typeface="Arial" panose="020B0604020202020204" pitchFamily="34" charset="0"/>
              </a:rPr>
            </a:br>
            <a:r>
              <a:rPr lang="en-CA" sz="1600" dirty="0">
                <a:solidFill>
                  <a:srgbClr val="000000"/>
                </a:solidFill>
                <a:latin typeface="Arial" panose="020B0604020202020204" pitchFamily="34" charset="0"/>
                <a:ea typeface="ＭＳ Ｐゴシック" charset="0"/>
                <a:cs typeface="Arial" panose="020B0604020202020204" pitchFamily="34" charset="0"/>
              </a:rPr>
              <a:t>Events/Services and Use Cases/User Stories</a:t>
            </a:r>
            <a:endParaRPr lang="en-US" sz="160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FC37107-F780-517B-C8F6-485FC8DD1FDF}"/>
              </a:ext>
            </a:extLst>
          </p:cNvPr>
          <p:cNvSpPr txBox="1"/>
          <p:nvPr/>
        </p:nvSpPr>
        <p:spPr>
          <a:xfrm>
            <a:off x="9631651" y="1866002"/>
            <a:ext cx="2560350" cy="1077218"/>
          </a:xfrm>
          <a:prstGeom prst="rect">
            <a:avLst/>
          </a:prstGeom>
          <a:noFill/>
        </p:spPr>
        <p:txBody>
          <a:bodyPr wrap="square" rtlCol="0">
            <a:spAutoFit/>
          </a:bodyPr>
          <a:lstStyle/>
          <a:p>
            <a:pPr defTabSz="685800">
              <a:defRPr/>
            </a:pPr>
            <a:r>
              <a:rPr lang="en-CA" sz="1600" i="1" dirty="0">
                <a:solidFill>
                  <a:srgbClr val="000000"/>
                </a:solidFill>
                <a:latin typeface="Arial" panose="020B0604020202020204" pitchFamily="34" charset="0"/>
                <a:ea typeface="ＭＳ Ｐゴシック" charset="0"/>
                <a:cs typeface="Arial" panose="020B0604020202020204" pitchFamily="34" charset="0"/>
              </a:rPr>
              <a:t>Use Cases/User Stories:</a:t>
            </a:r>
          </a:p>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 Who (Actors) needs access to the Services, and how (Platform)?</a:t>
            </a:r>
            <a:endParaRPr lang="en-CA" sz="1600" i="1" dirty="0">
              <a:solidFill>
                <a:srgbClr val="000000"/>
              </a:solidFill>
              <a:latin typeface="Arial" panose="020B0604020202020204" pitchFamily="34" charset="0"/>
              <a:ea typeface="ＭＳ Ｐゴシック"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121F2D8E-D5BE-0B79-26ED-F5ED66B54BB7}"/>
              </a:ext>
            </a:extLst>
          </p:cNvPr>
          <p:cNvCxnSpPr>
            <a:cxnSpLocks/>
          </p:cNvCxnSpPr>
          <p:nvPr/>
        </p:nvCxnSpPr>
        <p:spPr>
          <a:xfrm flipH="1">
            <a:off x="8857378" y="2128450"/>
            <a:ext cx="784967" cy="9416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876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dissolve">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dissolve">
                                      <p:cBhvr>
                                        <p:cTn id="17" dur="500"/>
                                        <p:tgtEl>
                                          <p:spTgt spid="18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
                                        </p:tgtEl>
                                        <p:attrNameLst>
                                          <p:attrName>style.visibility</p:attrName>
                                        </p:attrNameLst>
                                      </p:cBhvr>
                                      <p:to>
                                        <p:strVal val="visible"/>
                                      </p:to>
                                    </p:set>
                                    <p:animEffect transition="in" filter="dissolve">
                                      <p:cBhvr>
                                        <p:cTn id="22" dur="500"/>
                                        <p:tgtEl>
                                          <p:spTgt spid="18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6"/>
                                        </p:tgtEl>
                                        <p:attrNameLst>
                                          <p:attrName>style.visibility</p:attrName>
                                        </p:attrNameLst>
                                      </p:cBhvr>
                                      <p:to>
                                        <p:strVal val="visible"/>
                                      </p:to>
                                    </p:set>
                                    <p:animEffect transition="in" filter="dissolve">
                                      <p:cBhvr>
                                        <p:cTn id="27" dur="500"/>
                                        <p:tgtEl>
                                          <p:spTgt spid="18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dissolve">
                                      <p:cBhvr>
                                        <p:cTn id="37" dur="5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dissolve">
                                      <p:cBhvr>
                                        <p:cTn id="47" dur="500"/>
                                        <p:tgtEl>
                                          <p:spTgt spid="15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dissolve">
                                      <p:cBhvr>
                                        <p:cTn id="52" dur="500"/>
                                        <p:tgtEl>
                                          <p:spTgt spid="10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dissolve">
                                      <p:cBhvr>
                                        <p:cTn id="55" dur="500"/>
                                        <p:tgtEl>
                                          <p:spTgt spid="10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dissolve">
                                      <p:cBhvr>
                                        <p:cTn id="60" dur="500"/>
                                        <p:tgtEl>
                                          <p:spTgt spid="9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dissolve">
                                      <p:cBhvr>
                                        <p:cTn id="65" dur="500"/>
                                        <p:tgtEl>
                                          <p:spTgt spid="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dissolve">
                                      <p:cBhvr>
                                        <p:cTn id="73"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1" grpId="0" animBg="1"/>
      <p:bldP spid="182" grpId="0" animBg="1"/>
      <p:bldP spid="186" grpId="0" animBg="1"/>
      <p:bldP spid="250" grpId="0" animBg="1"/>
      <p:bldP spid="101" grpId="0"/>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5DD8C-B122-2944-BC5F-6337358695DC}"/>
              </a:ext>
            </a:extLst>
          </p:cNvPr>
          <p:cNvSpPr>
            <a:spLocks noGrp="1"/>
          </p:cNvSpPr>
          <p:nvPr>
            <p:ph type="title"/>
          </p:nvPr>
        </p:nvSpPr>
        <p:spPr/>
        <p:txBody>
          <a:bodyPr/>
          <a:lstStyle/>
          <a:p>
            <a:r>
              <a:rPr lang="en-US" sz="2800" dirty="0">
                <a:latin typeface="Arial" panose="020B0604020202020204" pitchFamily="34" charset="0"/>
              </a:rPr>
              <a:t>Another key point! Different levels of detail for different purposes</a:t>
            </a:r>
            <a:endParaRPr lang="en-US" sz="2800" dirty="0"/>
          </a:p>
        </p:txBody>
      </p:sp>
      <p:grpSp>
        <p:nvGrpSpPr>
          <p:cNvPr id="24" name="Group 23">
            <a:extLst>
              <a:ext uri="{FF2B5EF4-FFF2-40B4-BE49-F238E27FC236}">
                <a16:creationId xmlns:a16="http://schemas.microsoft.com/office/drawing/2014/main" id="{837731EE-E32E-1749-8F54-EEF9A2D5F822}"/>
              </a:ext>
            </a:extLst>
          </p:cNvPr>
          <p:cNvGrpSpPr/>
          <p:nvPr/>
        </p:nvGrpSpPr>
        <p:grpSpPr>
          <a:xfrm>
            <a:off x="8657027" y="2081480"/>
            <a:ext cx="3278029" cy="3377947"/>
            <a:chOff x="8710035" y="2639554"/>
            <a:chExt cx="3278029" cy="3377947"/>
          </a:xfrm>
        </p:grpSpPr>
        <p:sp>
          <p:nvSpPr>
            <p:cNvPr id="57" name="Text Box 8">
              <a:extLst>
                <a:ext uri="{FF2B5EF4-FFF2-40B4-BE49-F238E27FC236}">
                  <a16:creationId xmlns:a16="http://schemas.microsoft.com/office/drawing/2014/main" id="{A6A8C123-07AF-A04A-B72E-DF647B6990B7}"/>
                </a:ext>
              </a:extLst>
            </p:cNvPr>
            <p:cNvSpPr txBox="1">
              <a:spLocks noChangeArrowheads="1"/>
            </p:cNvSpPr>
            <p:nvPr/>
          </p:nvSpPr>
          <p:spPr bwMode="auto">
            <a:xfrm>
              <a:off x="8710035" y="2639554"/>
              <a:ext cx="327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marL="179388" marR="0" lvl="0" indent="-179388" defTabSz="914400" eaLnBrk="0" fontAlgn="base" latinLnBrk="0" hangingPunct="0">
                <a:lnSpc>
                  <a:spcPct val="100000"/>
                </a:lnSpc>
                <a:spcBef>
                  <a:spcPct val="0"/>
                </a:spcBef>
                <a:spcAft>
                  <a:spcPct val="0"/>
                </a:spcAft>
                <a:buClr>
                  <a:schemeClr val="tx1"/>
                </a:buClr>
                <a:buSzTx/>
                <a:buFontTx/>
                <a:buChar char="•"/>
                <a:tabLst/>
                <a:defRPr/>
              </a:pPr>
              <a:r>
                <a:rPr lang="en-CA" sz="1600" kern="0" dirty="0">
                  <a:solidFill>
                    <a:srgbClr val="000000"/>
                  </a:solidFill>
                </a:rPr>
                <a:t>D</a:t>
              </a:r>
              <a:r>
                <a:rPr kumimoji="0" lang="en-CA" sz="1600" b="0" i="0" u="none" strike="noStrike" kern="0" cap="none" spc="0" normalizeH="0" baseline="0" noProof="0" dirty="0" err="1">
                  <a:ln>
                    <a:noFill/>
                  </a:ln>
                  <a:solidFill>
                    <a:srgbClr val="000000"/>
                  </a:solidFill>
                  <a:effectLst/>
                  <a:uLnTx/>
                  <a:uFillTx/>
                  <a:latin typeface="Arial" charset="0"/>
                  <a:ea typeface="ＭＳ Ｐゴシック" charset="0"/>
                </a:rPr>
                <a:t>etail</a:t>
              </a:r>
              <a:r>
                <a:rPr kumimoji="0" lang="en-CA" sz="1600" b="0" i="0" u="none" strike="noStrike" kern="0" cap="none" spc="0" normalizeH="0" baseline="0" noProof="0" dirty="0">
                  <a:ln>
                    <a:noFill/>
                  </a:ln>
                  <a:solidFill>
                    <a:srgbClr val="000000"/>
                  </a:solidFill>
                  <a:effectLst/>
                  <a:uLnTx/>
                  <a:uFillTx/>
                  <a:latin typeface="Arial" charset="0"/>
                  <a:ea typeface="ＭＳ Ｐゴシック" charset="0"/>
                </a:rPr>
                <a:t> for technical design, perhaps using full BPMN</a:t>
              </a:r>
            </a:p>
          </p:txBody>
        </p:sp>
        <p:pic>
          <p:nvPicPr>
            <p:cNvPr id="91" name="Picture 90" descr="bpmn-article-15.PNG">
              <a:extLst>
                <a:ext uri="{FF2B5EF4-FFF2-40B4-BE49-F238E27FC236}">
                  <a16:creationId xmlns:a16="http://schemas.microsoft.com/office/drawing/2014/main" id="{ADBAB285-938A-3D42-94D1-105D5EDECD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95840" y="3483851"/>
              <a:ext cx="3175000" cy="2533650"/>
            </a:xfrm>
            <a:prstGeom prst="rect">
              <a:avLst/>
            </a:prstGeom>
          </p:spPr>
        </p:pic>
      </p:grpSp>
      <p:sp>
        <p:nvSpPr>
          <p:cNvPr id="2" name="Rounded Rectangle 1">
            <a:extLst>
              <a:ext uri="{FF2B5EF4-FFF2-40B4-BE49-F238E27FC236}">
                <a16:creationId xmlns:a16="http://schemas.microsoft.com/office/drawing/2014/main" id="{CAEA6F2A-1D42-EB41-8455-B25BEF48F336}"/>
              </a:ext>
            </a:extLst>
          </p:cNvPr>
          <p:cNvSpPr/>
          <p:nvPr/>
        </p:nvSpPr>
        <p:spPr>
          <a:xfrm>
            <a:off x="829981" y="712613"/>
            <a:ext cx="8596318" cy="451007"/>
          </a:xfrm>
          <a:prstGeom prst="roundRect">
            <a:avLst/>
          </a:prstGeom>
          <a:solidFill>
            <a:srgbClr val="FFFD78"/>
          </a:solidFill>
          <a:ln w="3175" algn="ctr">
            <a:solidFill>
              <a:schemeClr val="tx1"/>
            </a:solidFill>
            <a:miter lim="800000"/>
            <a:headEnd/>
            <a:tailEnd/>
          </a:ln>
          <a:effectLst/>
        </p:spPr>
        <p:txBody>
          <a:bodyPr anchor="t" anchorCtr="0"/>
          <a:lstStyle/>
          <a:p>
            <a:pPr marL="7938" indent="-3175" eaLnBrk="0" hangingPunct="0">
              <a:lnSpc>
                <a:spcPct val="100000"/>
              </a:lnSpc>
              <a:spcBef>
                <a:spcPct val="0"/>
              </a:spcBef>
              <a:buClrTx/>
              <a:buFontTx/>
              <a:buNone/>
            </a:pPr>
            <a:r>
              <a:rPr lang="en-US" sz="2000" dirty="0">
                <a:latin typeface="Arial" panose="020B0604020202020204" pitchFamily="34" charset="0"/>
                <a:cs typeface="Arial" panose="020B0604020202020204" pitchFamily="34" charset="0"/>
              </a:rPr>
              <a:t>Different models and levels of detail for different audiences and purposes. </a:t>
            </a:r>
          </a:p>
        </p:txBody>
      </p:sp>
      <p:grpSp>
        <p:nvGrpSpPr>
          <p:cNvPr id="9" name="Group 8">
            <a:extLst>
              <a:ext uri="{FF2B5EF4-FFF2-40B4-BE49-F238E27FC236}">
                <a16:creationId xmlns:a16="http://schemas.microsoft.com/office/drawing/2014/main" id="{CFBA6341-4072-C544-A9BA-7542A5FF45EC}"/>
              </a:ext>
            </a:extLst>
          </p:cNvPr>
          <p:cNvGrpSpPr/>
          <p:nvPr/>
        </p:nvGrpSpPr>
        <p:grpSpPr>
          <a:xfrm>
            <a:off x="829980" y="1471365"/>
            <a:ext cx="10617329" cy="610297"/>
            <a:chOff x="882988" y="1781670"/>
            <a:chExt cx="10617329" cy="610297"/>
          </a:xfrm>
        </p:grpSpPr>
        <p:sp>
          <p:nvSpPr>
            <p:cNvPr id="102" name="AutoShape 11">
              <a:extLst>
                <a:ext uri="{FF2B5EF4-FFF2-40B4-BE49-F238E27FC236}">
                  <a16:creationId xmlns:a16="http://schemas.microsoft.com/office/drawing/2014/main" id="{E560B8BA-73F5-E34A-8D8E-AB26C555A9A3}"/>
                </a:ext>
              </a:extLst>
            </p:cNvPr>
            <p:cNvSpPr>
              <a:spLocks noChangeArrowheads="1"/>
            </p:cNvSpPr>
            <p:nvPr/>
          </p:nvSpPr>
          <p:spPr bwMode="auto">
            <a:xfrm>
              <a:off x="5067808" y="1785104"/>
              <a:ext cx="2237768" cy="585110"/>
            </a:xfrm>
            <a:custGeom>
              <a:avLst/>
              <a:gdLst>
                <a:gd name="connsiteX0" fmla="*/ 0 w 1766632"/>
                <a:gd name="connsiteY0" fmla="*/ 129533 h 777200"/>
                <a:gd name="connsiteX1" fmla="*/ 129533 w 1766632"/>
                <a:gd name="connsiteY1" fmla="*/ 0 h 777200"/>
                <a:gd name="connsiteX2" fmla="*/ 1637099 w 1766632"/>
                <a:gd name="connsiteY2" fmla="*/ 0 h 777200"/>
                <a:gd name="connsiteX3" fmla="*/ 1766632 w 1766632"/>
                <a:gd name="connsiteY3" fmla="*/ 129533 h 777200"/>
                <a:gd name="connsiteX4" fmla="*/ 1766632 w 1766632"/>
                <a:gd name="connsiteY4" fmla="*/ 647667 h 777200"/>
                <a:gd name="connsiteX5" fmla="*/ 1637099 w 1766632"/>
                <a:gd name="connsiteY5" fmla="*/ 777200 h 777200"/>
                <a:gd name="connsiteX6" fmla="*/ 129533 w 1766632"/>
                <a:gd name="connsiteY6" fmla="*/ 777200 h 777200"/>
                <a:gd name="connsiteX7" fmla="*/ 0 w 1766632"/>
                <a:gd name="connsiteY7" fmla="*/ 647667 h 777200"/>
                <a:gd name="connsiteX8" fmla="*/ 0 w 1766632"/>
                <a:gd name="connsiteY8" fmla="*/ 129533 h 777200"/>
                <a:gd name="connsiteX0" fmla="*/ 0 w 1766632"/>
                <a:gd name="connsiteY0" fmla="*/ 129533 h 777200"/>
                <a:gd name="connsiteX1" fmla="*/ 129533 w 1766632"/>
                <a:gd name="connsiteY1" fmla="*/ 0 h 777200"/>
                <a:gd name="connsiteX2" fmla="*/ 410835 w 1766632"/>
                <a:gd name="connsiteY2" fmla="*/ 3109 h 777200"/>
                <a:gd name="connsiteX3" fmla="*/ 1637099 w 1766632"/>
                <a:gd name="connsiteY3" fmla="*/ 0 h 777200"/>
                <a:gd name="connsiteX4" fmla="*/ 1766632 w 1766632"/>
                <a:gd name="connsiteY4" fmla="*/ 129533 h 777200"/>
                <a:gd name="connsiteX5" fmla="*/ 1766632 w 1766632"/>
                <a:gd name="connsiteY5" fmla="*/ 647667 h 777200"/>
                <a:gd name="connsiteX6" fmla="*/ 1637099 w 1766632"/>
                <a:gd name="connsiteY6" fmla="*/ 777200 h 777200"/>
                <a:gd name="connsiteX7" fmla="*/ 129533 w 1766632"/>
                <a:gd name="connsiteY7" fmla="*/ 777200 h 777200"/>
                <a:gd name="connsiteX8" fmla="*/ 0 w 1766632"/>
                <a:gd name="connsiteY8" fmla="*/ 647667 h 777200"/>
                <a:gd name="connsiteX9" fmla="*/ 0 w 1766632"/>
                <a:gd name="connsiteY9" fmla="*/ 129533 h 777200"/>
                <a:gd name="connsiteX0" fmla="*/ 0 w 1766632"/>
                <a:gd name="connsiteY0" fmla="*/ 132480 h 780147"/>
                <a:gd name="connsiteX1" fmla="*/ 129533 w 1766632"/>
                <a:gd name="connsiteY1" fmla="*/ 2947 h 780147"/>
                <a:gd name="connsiteX2" fmla="*/ 410835 w 1766632"/>
                <a:gd name="connsiteY2" fmla="*/ 6056 h 780147"/>
                <a:gd name="connsiteX3" fmla="*/ 1464515 w 1766632"/>
                <a:gd name="connsiteY3" fmla="*/ 0 h 780147"/>
                <a:gd name="connsiteX4" fmla="*/ 1637099 w 1766632"/>
                <a:gd name="connsiteY4" fmla="*/ 2947 h 780147"/>
                <a:gd name="connsiteX5" fmla="*/ 1766632 w 1766632"/>
                <a:gd name="connsiteY5" fmla="*/ 132480 h 780147"/>
                <a:gd name="connsiteX6" fmla="*/ 1766632 w 1766632"/>
                <a:gd name="connsiteY6" fmla="*/ 650614 h 780147"/>
                <a:gd name="connsiteX7" fmla="*/ 1637099 w 1766632"/>
                <a:gd name="connsiteY7" fmla="*/ 780147 h 780147"/>
                <a:gd name="connsiteX8" fmla="*/ 129533 w 1766632"/>
                <a:gd name="connsiteY8" fmla="*/ 780147 h 780147"/>
                <a:gd name="connsiteX9" fmla="*/ 0 w 1766632"/>
                <a:gd name="connsiteY9" fmla="*/ 650614 h 780147"/>
                <a:gd name="connsiteX10" fmla="*/ 0 w 1766632"/>
                <a:gd name="connsiteY10" fmla="*/ 132480 h 7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632" h="780147">
                  <a:moveTo>
                    <a:pt x="0" y="132480"/>
                  </a:moveTo>
                  <a:cubicBezTo>
                    <a:pt x="0" y="60941"/>
                    <a:pt x="57994" y="2947"/>
                    <a:pt x="129533" y="2947"/>
                  </a:cubicBezTo>
                  <a:lnTo>
                    <a:pt x="410835" y="6056"/>
                  </a:lnTo>
                  <a:lnTo>
                    <a:pt x="1464515" y="0"/>
                  </a:lnTo>
                  <a:lnTo>
                    <a:pt x="1637099" y="2947"/>
                  </a:lnTo>
                  <a:cubicBezTo>
                    <a:pt x="1708638" y="2947"/>
                    <a:pt x="1766632" y="60941"/>
                    <a:pt x="1766632" y="132480"/>
                  </a:cubicBezTo>
                  <a:lnTo>
                    <a:pt x="1766632" y="650614"/>
                  </a:lnTo>
                  <a:cubicBezTo>
                    <a:pt x="1766632" y="722153"/>
                    <a:pt x="1708638" y="780147"/>
                    <a:pt x="1637099" y="780147"/>
                  </a:cubicBezTo>
                  <a:lnTo>
                    <a:pt x="129533" y="780147"/>
                  </a:lnTo>
                  <a:cubicBezTo>
                    <a:pt x="57994" y="780147"/>
                    <a:pt x="0" y="722153"/>
                    <a:pt x="0" y="650614"/>
                  </a:cubicBezTo>
                  <a:lnTo>
                    <a:pt x="0" y="132480"/>
                  </a:lnTo>
                  <a:close/>
                </a:path>
              </a:pathLst>
            </a:custGeom>
            <a:solidFill>
              <a:srgbClr val="D7FC79"/>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defTabSz="685783">
                <a:spcBef>
                  <a:spcPct val="0"/>
                </a:spcBef>
              </a:pPr>
              <a:r>
                <a:rPr lang="en-US" sz="1600" dirty="0">
                  <a:solidFill>
                    <a:prstClr val="black"/>
                  </a:solidFill>
                  <a:latin typeface="Arial" panose="020B0604020202020204" pitchFamily="34" charset="0"/>
                  <a:cs typeface="Arial" panose="020B0604020202020204" pitchFamily="34" charset="0"/>
                </a:rPr>
                <a:t>Concept  –</a:t>
              </a: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rPr>
                <a:t>for Understanding</a:t>
              </a:r>
            </a:p>
          </p:txBody>
        </p:sp>
        <p:sp>
          <p:nvSpPr>
            <p:cNvPr id="103" name="AutoShape 12">
              <a:extLst>
                <a:ext uri="{FF2B5EF4-FFF2-40B4-BE49-F238E27FC236}">
                  <a16:creationId xmlns:a16="http://schemas.microsoft.com/office/drawing/2014/main" id="{A1867D0F-4666-D949-87DF-501CD814AC3B}"/>
                </a:ext>
              </a:extLst>
            </p:cNvPr>
            <p:cNvSpPr>
              <a:spLocks noChangeArrowheads="1"/>
            </p:cNvSpPr>
            <p:nvPr/>
          </p:nvSpPr>
          <p:spPr bwMode="auto">
            <a:xfrm>
              <a:off x="882988" y="1781670"/>
              <a:ext cx="2237771" cy="588544"/>
            </a:xfrm>
            <a:custGeom>
              <a:avLst/>
              <a:gdLst>
                <a:gd name="connsiteX0" fmla="*/ 0 w 1766632"/>
                <a:gd name="connsiteY0" fmla="*/ 130724 h 784341"/>
                <a:gd name="connsiteX1" fmla="*/ 130724 w 1766632"/>
                <a:gd name="connsiteY1" fmla="*/ 0 h 784341"/>
                <a:gd name="connsiteX2" fmla="*/ 1635909 w 1766632"/>
                <a:gd name="connsiteY2" fmla="*/ 0 h 784341"/>
                <a:gd name="connsiteX3" fmla="*/ 1766633 w 1766632"/>
                <a:gd name="connsiteY3" fmla="*/ 130724 h 784341"/>
                <a:gd name="connsiteX4" fmla="*/ 1766632 w 1766632"/>
                <a:gd name="connsiteY4" fmla="*/ 653618 h 784341"/>
                <a:gd name="connsiteX5" fmla="*/ 1635908 w 1766632"/>
                <a:gd name="connsiteY5" fmla="*/ 784342 h 784341"/>
                <a:gd name="connsiteX6" fmla="*/ 130724 w 1766632"/>
                <a:gd name="connsiteY6" fmla="*/ 784341 h 784341"/>
                <a:gd name="connsiteX7" fmla="*/ 0 w 1766632"/>
                <a:gd name="connsiteY7" fmla="*/ 653617 h 784341"/>
                <a:gd name="connsiteX8" fmla="*/ 0 w 1766632"/>
                <a:gd name="connsiteY8" fmla="*/ 130724 h 784341"/>
                <a:gd name="connsiteX0" fmla="*/ 0 w 1766633"/>
                <a:gd name="connsiteY0" fmla="*/ 131107 h 784725"/>
                <a:gd name="connsiteX1" fmla="*/ 130724 w 1766633"/>
                <a:gd name="connsiteY1" fmla="*/ 383 h 784725"/>
                <a:gd name="connsiteX2" fmla="*/ 338168 w 1766633"/>
                <a:gd name="connsiteY2" fmla="*/ 0 h 784725"/>
                <a:gd name="connsiteX3" fmla="*/ 1635909 w 1766633"/>
                <a:gd name="connsiteY3" fmla="*/ 383 h 784725"/>
                <a:gd name="connsiteX4" fmla="*/ 1766633 w 1766633"/>
                <a:gd name="connsiteY4" fmla="*/ 131107 h 784725"/>
                <a:gd name="connsiteX5" fmla="*/ 1766632 w 1766633"/>
                <a:gd name="connsiteY5" fmla="*/ 654001 h 784725"/>
                <a:gd name="connsiteX6" fmla="*/ 1635908 w 1766633"/>
                <a:gd name="connsiteY6" fmla="*/ 784725 h 784725"/>
                <a:gd name="connsiteX7" fmla="*/ 130724 w 1766633"/>
                <a:gd name="connsiteY7" fmla="*/ 784724 h 784725"/>
                <a:gd name="connsiteX8" fmla="*/ 0 w 1766633"/>
                <a:gd name="connsiteY8" fmla="*/ 654000 h 784725"/>
                <a:gd name="connsiteX9" fmla="*/ 0 w 1766633"/>
                <a:gd name="connsiteY9" fmla="*/ 131107 h 7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633" h="784725">
                  <a:moveTo>
                    <a:pt x="0" y="131107"/>
                  </a:moveTo>
                  <a:cubicBezTo>
                    <a:pt x="0" y="58910"/>
                    <a:pt x="58527" y="383"/>
                    <a:pt x="130724" y="383"/>
                  </a:cubicBezTo>
                  <a:lnTo>
                    <a:pt x="338168" y="0"/>
                  </a:lnTo>
                  <a:lnTo>
                    <a:pt x="1635909" y="383"/>
                  </a:lnTo>
                  <a:cubicBezTo>
                    <a:pt x="1708106" y="383"/>
                    <a:pt x="1766633" y="58910"/>
                    <a:pt x="1766633" y="131107"/>
                  </a:cubicBezTo>
                  <a:cubicBezTo>
                    <a:pt x="1766633" y="305405"/>
                    <a:pt x="1766632" y="479703"/>
                    <a:pt x="1766632" y="654001"/>
                  </a:cubicBezTo>
                  <a:cubicBezTo>
                    <a:pt x="1766632" y="726198"/>
                    <a:pt x="1708105" y="784725"/>
                    <a:pt x="1635908" y="784725"/>
                  </a:cubicBezTo>
                  <a:lnTo>
                    <a:pt x="130724" y="784724"/>
                  </a:lnTo>
                  <a:cubicBezTo>
                    <a:pt x="58527" y="784724"/>
                    <a:pt x="0" y="726197"/>
                    <a:pt x="0" y="654000"/>
                  </a:cubicBezTo>
                  <a:lnTo>
                    <a:pt x="0" y="131107"/>
                  </a:lnTo>
                  <a:close/>
                </a:path>
              </a:pathLst>
            </a:custGeom>
            <a:solidFill>
              <a:srgbClr val="CDFF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defTabSz="685783" fontAlgn="auto">
                <a:lnSpc>
                  <a:spcPct val="100000"/>
                </a:lnSpc>
                <a:spcBef>
                  <a:spcPct val="0"/>
                </a:spcBef>
                <a:spcAft>
                  <a:spcPts val="0"/>
                </a:spcAft>
                <a:buClrTx/>
                <a:buNone/>
              </a:pPr>
              <a:r>
                <a:rPr lang="en-US" sz="1600" dirty="0">
                  <a:solidFill>
                    <a:prstClr val="black"/>
                  </a:solidFill>
                  <a:latin typeface="Arial" panose="020B0604020202020204" pitchFamily="34" charset="0"/>
                  <a:cs typeface="Arial" panose="020B0604020202020204" pitchFamily="34" charset="0"/>
                </a:rPr>
                <a:t>Scope –</a:t>
              </a: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rPr>
                <a:t>for Planning</a:t>
              </a:r>
            </a:p>
          </p:txBody>
        </p:sp>
        <p:sp>
          <p:nvSpPr>
            <p:cNvPr id="104" name="AutoShape 10">
              <a:extLst>
                <a:ext uri="{FF2B5EF4-FFF2-40B4-BE49-F238E27FC236}">
                  <a16:creationId xmlns:a16="http://schemas.microsoft.com/office/drawing/2014/main" id="{717DADFF-562D-0E4D-89B2-4519C4A151B8}"/>
                </a:ext>
              </a:extLst>
            </p:cNvPr>
            <p:cNvSpPr>
              <a:spLocks noChangeArrowheads="1"/>
            </p:cNvSpPr>
            <p:nvPr/>
          </p:nvSpPr>
          <p:spPr bwMode="auto">
            <a:xfrm>
              <a:off x="9262549" y="1803711"/>
              <a:ext cx="2237768" cy="588256"/>
            </a:xfrm>
            <a:prstGeom prst="flowChartAlternateProcess">
              <a:avLst/>
            </a:prstGeom>
            <a:solidFill>
              <a:srgbClr val="EBC1FF"/>
            </a:solidFill>
            <a:ln w="3175" algn="ctr">
              <a:solidFill>
                <a:schemeClr val="tx1"/>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nchorCtr="1"/>
            <a:lstStyle/>
            <a:p>
              <a:pPr algn="ctr" defTabSz="685783">
                <a:spcBef>
                  <a:spcPct val="0"/>
                </a:spcBef>
              </a:pPr>
              <a:r>
                <a:rPr lang="en-US" sz="1600" dirty="0">
                  <a:solidFill>
                    <a:prstClr val="black"/>
                  </a:solidFill>
                  <a:latin typeface="Arial" panose="020B0604020202020204" pitchFamily="34" charset="0"/>
                  <a:cs typeface="Arial" panose="020B0604020202020204" pitchFamily="34" charset="0"/>
                </a:rPr>
                <a:t>Detail  –</a:t>
              </a: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rPr>
                <a:t>for Specification</a:t>
              </a:r>
            </a:p>
          </p:txBody>
        </p:sp>
      </p:grpSp>
      <p:grpSp>
        <p:nvGrpSpPr>
          <p:cNvPr id="13" name="Group 12">
            <a:extLst>
              <a:ext uri="{FF2B5EF4-FFF2-40B4-BE49-F238E27FC236}">
                <a16:creationId xmlns:a16="http://schemas.microsoft.com/office/drawing/2014/main" id="{79039E5E-8C38-044F-BDFA-BC1895E4AB7D}"/>
              </a:ext>
            </a:extLst>
          </p:cNvPr>
          <p:cNvGrpSpPr/>
          <p:nvPr/>
        </p:nvGrpSpPr>
        <p:grpSpPr>
          <a:xfrm>
            <a:off x="256944" y="2112257"/>
            <a:ext cx="2946085" cy="1892539"/>
            <a:chOff x="256944" y="2112257"/>
            <a:chExt cx="2946085" cy="1892539"/>
          </a:xfrm>
        </p:grpSpPr>
        <p:sp>
          <p:nvSpPr>
            <p:cNvPr id="55" name="Text Box 6">
              <a:extLst>
                <a:ext uri="{FF2B5EF4-FFF2-40B4-BE49-F238E27FC236}">
                  <a16:creationId xmlns:a16="http://schemas.microsoft.com/office/drawing/2014/main" id="{D2E7703F-DC1F-1347-B574-796DF3A1FAB6}"/>
                </a:ext>
              </a:extLst>
            </p:cNvPr>
            <p:cNvSpPr txBox="1">
              <a:spLocks noChangeArrowheads="1"/>
            </p:cNvSpPr>
            <p:nvPr/>
          </p:nvSpPr>
          <p:spPr bwMode="auto">
            <a:xfrm>
              <a:off x="256944" y="2112257"/>
              <a:ext cx="2460158"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marR="0" lvl="0" defTabSz="914400" eaLnBrk="0" fontAlgn="base" latinLnBrk="0" hangingPunct="0">
                <a:lnSpc>
                  <a:spcPct val="100000"/>
                </a:lnSpc>
                <a:spcBef>
                  <a:spcPct val="0"/>
                </a:spcBef>
                <a:spcAft>
                  <a:spcPct val="0"/>
                </a:spcAft>
                <a:buClr>
                  <a:srgbClr val="CC0000"/>
                </a:buClr>
                <a:buSzTx/>
                <a:tabLst>
                  <a:tab pos="179388" algn="l"/>
                </a:tabLst>
                <a:defRPr/>
              </a:pPr>
              <a:r>
                <a:rPr lang="en-CA" sz="1050" kern="0" dirty="0">
                  <a:solidFill>
                    <a:srgbClr val="000000"/>
                  </a:solidFill>
                </a:rPr>
                <a:t>P</a:t>
              </a:r>
              <a:r>
                <a:rPr kumimoji="0" lang="en-CA" sz="1050" b="0" i="0" u="none" strike="noStrike" kern="0" cap="none" spc="0" normalizeH="0" baseline="0" noProof="0" dirty="0" err="1">
                  <a:ln>
                    <a:noFill/>
                  </a:ln>
                  <a:solidFill>
                    <a:srgbClr val="000000"/>
                  </a:solidFill>
                  <a:effectLst/>
                  <a:uLnTx/>
                  <a:uFillTx/>
                  <a:latin typeface="Arial" charset="0"/>
                  <a:ea typeface="ＭＳ Ｐゴシック" charset="0"/>
                </a:rPr>
                <a:t>rocess</a:t>
              </a:r>
              <a:r>
                <a:rPr kumimoji="0" lang="en-CA" sz="1050" b="0" i="0" u="none" strike="noStrike" kern="0" cap="none" spc="0" normalizeH="0" baseline="0" noProof="0" dirty="0">
                  <a:ln>
                    <a:noFill/>
                  </a:ln>
                  <a:solidFill>
                    <a:srgbClr val="000000"/>
                  </a:solidFill>
                  <a:effectLst/>
                  <a:uLnTx/>
                  <a:uFillTx/>
                  <a:latin typeface="Arial" charset="0"/>
                  <a:ea typeface="ＭＳ Ｐゴシック" charset="0"/>
                </a:rPr>
                <a:t> L</a:t>
              </a:r>
              <a:r>
                <a:rPr lang="en-CA" sz="1050" kern="0" dirty="0" err="1">
                  <a:solidFill>
                    <a:srgbClr val="000000"/>
                  </a:solidFill>
                </a:rPr>
                <a:t>andscape</a:t>
              </a:r>
              <a:r>
                <a:rPr lang="en-CA" sz="1050" kern="0" dirty="0">
                  <a:solidFill>
                    <a:srgbClr val="000000"/>
                  </a:solidFill>
                </a:rPr>
                <a:t> (optional):</a:t>
              </a:r>
              <a:endParaRPr kumimoji="0" lang="en-CA" sz="1050" b="0" i="0" u="none" strike="noStrike" kern="0" cap="none" spc="0" normalizeH="0" baseline="0" noProof="0" dirty="0">
                <a:ln>
                  <a:noFill/>
                </a:ln>
                <a:solidFill>
                  <a:srgbClr val="000000"/>
                </a:solidFill>
                <a:effectLst/>
                <a:uLnTx/>
                <a:uFillTx/>
                <a:latin typeface="Arial" charset="0"/>
                <a:ea typeface="ＭＳ Ｐゴシック" charset="0"/>
              </a:endParaRPr>
            </a:p>
          </p:txBody>
        </p:sp>
        <p:pic>
          <p:nvPicPr>
            <p:cNvPr id="7" name="Picture 6" descr="A picture containing text&#10;&#10;Description automatically generated">
              <a:extLst>
                <a:ext uri="{FF2B5EF4-FFF2-40B4-BE49-F238E27FC236}">
                  <a16:creationId xmlns:a16="http://schemas.microsoft.com/office/drawing/2014/main" id="{2EBEE7A9-0222-EB4B-9CC6-F9AC76F9DE93}"/>
                </a:ext>
              </a:extLst>
            </p:cNvPr>
            <p:cNvPicPr>
              <a:picLocks noChangeAspect="1"/>
            </p:cNvPicPr>
            <p:nvPr/>
          </p:nvPicPr>
          <p:blipFill>
            <a:blip r:embed="rId4"/>
            <a:stretch>
              <a:fillRect/>
            </a:stretch>
          </p:blipFill>
          <p:spPr>
            <a:xfrm>
              <a:off x="742871" y="2335140"/>
              <a:ext cx="2460158" cy="1669656"/>
            </a:xfrm>
            <a:prstGeom prst="rect">
              <a:avLst/>
            </a:prstGeom>
          </p:spPr>
        </p:pic>
      </p:grpSp>
      <p:grpSp>
        <p:nvGrpSpPr>
          <p:cNvPr id="10" name="Group 9">
            <a:extLst>
              <a:ext uri="{FF2B5EF4-FFF2-40B4-BE49-F238E27FC236}">
                <a16:creationId xmlns:a16="http://schemas.microsoft.com/office/drawing/2014/main" id="{49A56AA4-EABE-9644-A2C4-415AC1F20A45}"/>
              </a:ext>
            </a:extLst>
          </p:cNvPr>
          <p:cNvGrpSpPr/>
          <p:nvPr/>
        </p:nvGrpSpPr>
        <p:grpSpPr>
          <a:xfrm>
            <a:off x="256944" y="5127173"/>
            <a:ext cx="3177570" cy="1206308"/>
            <a:chOff x="256944" y="4976835"/>
            <a:chExt cx="3177570" cy="1206308"/>
          </a:xfrm>
        </p:grpSpPr>
        <p:pic>
          <p:nvPicPr>
            <p:cNvPr id="11" name="Picture 10">
              <a:extLst>
                <a:ext uri="{FF2B5EF4-FFF2-40B4-BE49-F238E27FC236}">
                  <a16:creationId xmlns:a16="http://schemas.microsoft.com/office/drawing/2014/main" id="{D20D28B8-851F-224A-B4CF-8CA5A37E59E7}"/>
                </a:ext>
              </a:extLst>
            </p:cNvPr>
            <p:cNvPicPr>
              <a:picLocks noChangeAspect="1"/>
            </p:cNvPicPr>
            <p:nvPr/>
          </p:nvPicPr>
          <p:blipFill>
            <a:blip r:embed="rId5"/>
            <a:stretch>
              <a:fillRect/>
            </a:stretch>
          </p:blipFill>
          <p:spPr>
            <a:xfrm>
              <a:off x="529793" y="5197727"/>
              <a:ext cx="2904721" cy="985416"/>
            </a:xfrm>
            <a:prstGeom prst="rect">
              <a:avLst/>
            </a:prstGeom>
          </p:spPr>
        </p:pic>
        <p:sp>
          <p:nvSpPr>
            <p:cNvPr id="60" name="Text Box 6">
              <a:extLst>
                <a:ext uri="{FF2B5EF4-FFF2-40B4-BE49-F238E27FC236}">
                  <a16:creationId xmlns:a16="http://schemas.microsoft.com/office/drawing/2014/main" id="{5F95BCB0-6A6E-BD4F-B96D-CC36F862E16B}"/>
                </a:ext>
              </a:extLst>
            </p:cNvPr>
            <p:cNvSpPr txBox="1">
              <a:spLocks noChangeArrowheads="1"/>
            </p:cNvSpPr>
            <p:nvPr/>
          </p:nvSpPr>
          <p:spPr bwMode="auto">
            <a:xfrm>
              <a:off x="256944" y="4976835"/>
              <a:ext cx="1865165"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lvl="0" fontAlgn="base">
                <a:spcBef>
                  <a:spcPct val="0"/>
                </a:spcBef>
                <a:spcAft>
                  <a:spcPct val="0"/>
                </a:spcAft>
                <a:buClr>
                  <a:srgbClr val="CC0000"/>
                </a:buClr>
                <a:tabLst>
                  <a:tab pos="179388" algn="l"/>
                </a:tabLst>
                <a:defRPr/>
              </a:pPr>
              <a:r>
                <a:rPr lang="en-CA" sz="1050" kern="0" dirty="0">
                  <a:solidFill>
                    <a:srgbClr val="000000"/>
                  </a:solidFill>
                </a:rPr>
                <a:t>P</a:t>
              </a:r>
              <a:r>
                <a:rPr kumimoji="0" lang="en-CA" sz="1050" b="0" i="0" u="none" strike="noStrike" kern="0" cap="none" spc="0" normalizeH="0" baseline="0" noProof="0" dirty="0" err="1">
                  <a:ln>
                    <a:noFill/>
                  </a:ln>
                  <a:solidFill>
                    <a:srgbClr val="000000"/>
                  </a:solidFill>
                  <a:effectLst/>
                  <a:uLnTx/>
                  <a:uFillTx/>
                  <a:latin typeface="Arial" charset="0"/>
                  <a:ea typeface="ＭＳ Ｐゴシック" charset="0"/>
                </a:rPr>
                <a:t>rocess</a:t>
              </a:r>
              <a:r>
                <a:rPr kumimoji="0" lang="en-CA" sz="1050" b="0" i="0" u="none" strike="noStrike" kern="0" cap="none" spc="0" normalizeH="0" baseline="0" noProof="0" dirty="0">
                  <a:ln>
                    <a:noFill/>
                  </a:ln>
                  <a:solidFill>
                    <a:srgbClr val="000000"/>
                  </a:solidFill>
                  <a:effectLst/>
                  <a:uLnTx/>
                  <a:uFillTx/>
                  <a:latin typeface="Arial" charset="0"/>
                  <a:ea typeface="ＭＳ Ｐゴシック" charset="0"/>
                </a:rPr>
                <a:t> </a:t>
              </a:r>
              <a:r>
                <a:rPr lang="en-CA" sz="1050" kern="0" dirty="0">
                  <a:solidFill>
                    <a:srgbClr val="000000"/>
                  </a:solidFill>
                </a:rPr>
                <a:t>Summary Chart:</a:t>
              </a:r>
              <a:endParaRPr kumimoji="0" lang="en-CA" sz="1050" b="0" i="0" u="none" strike="noStrike" kern="0" cap="none" spc="0" normalizeH="0" baseline="0" noProof="0" dirty="0">
                <a:ln>
                  <a:noFill/>
                </a:ln>
                <a:solidFill>
                  <a:srgbClr val="000000"/>
                </a:solidFill>
                <a:effectLst/>
                <a:uLnTx/>
                <a:uFillTx/>
                <a:latin typeface="Arial" charset="0"/>
                <a:ea typeface="ＭＳ Ｐゴシック" charset="0"/>
              </a:endParaRPr>
            </a:p>
          </p:txBody>
        </p:sp>
      </p:grpSp>
      <p:sp>
        <p:nvSpPr>
          <p:cNvPr id="56" name="Text Box 7">
            <a:extLst>
              <a:ext uri="{FF2B5EF4-FFF2-40B4-BE49-F238E27FC236}">
                <a16:creationId xmlns:a16="http://schemas.microsoft.com/office/drawing/2014/main" id="{4D457694-24BA-1A45-AF9B-58763480E3CD}"/>
              </a:ext>
            </a:extLst>
          </p:cNvPr>
          <p:cNvSpPr txBox="1">
            <a:spLocks noChangeArrowheads="1"/>
          </p:cNvSpPr>
          <p:nvPr/>
        </p:nvSpPr>
        <p:spPr bwMode="auto">
          <a:xfrm>
            <a:off x="4113234" y="2115950"/>
            <a:ext cx="43514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marL="179388" marR="0" lvl="0" indent="-179388" defTabSz="914400" eaLnBrk="0" fontAlgn="base" latinLnBrk="0" hangingPunct="0">
              <a:lnSpc>
                <a:spcPct val="100000"/>
              </a:lnSpc>
              <a:spcBef>
                <a:spcPct val="0"/>
              </a:spcBef>
              <a:spcAft>
                <a:spcPct val="0"/>
              </a:spcAft>
              <a:buClr>
                <a:schemeClr val="tx1"/>
              </a:buClr>
              <a:buSzTx/>
              <a:buFontTx/>
              <a:buChar char="•"/>
              <a:tabLst/>
              <a:defRPr/>
            </a:pPr>
            <a:r>
              <a:rPr kumimoji="0" lang="en-CA" sz="1600" b="0" i="0" u="none" strike="noStrike" kern="0" cap="none" spc="0" normalizeH="0" baseline="0" noProof="0" dirty="0">
                <a:ln>
                  <a:noFill/>
                </a:ln>
                <a:solidFill>
                  <a:srgbClr val="000000"/>
                </a:solidFill>
                <a:effectLst/>
                <a:uLnTx/>
                <a:uFillTx/>
                <a:latin typeface="Arial" charset="0"/>
                <a:ea typeface="ＭＳ Ｐゴシック" charset="0"/>
              </a:rPr>
              <a:t>Augmented Scope Model showing next level activities: </a:t>
            </a:r>
            <a:r>
              <a:rPr lang="en-CA" sz="1600" i="1" kern="0" dirty="0">
                <a:solidFill>
                  <a:srgbClr val="000000"/>
                </a:solidFill>
              </a:rPr>
              <a:t>who - what - how</a:t>
            </a:r>
            <a:endParaRPr kumimoji="0" lang="en-CA" sz="1600" b="0" i="0" u="none" strike="noStrike" kern="0" cap="none" spc="0" normalizeH="0" baseline="0" noProof="0" dirty="0">
              <a:ln>
                <a:noFill/>
              </a:ln>
              <a:solidFill>
                <a:srgbClr val="000000"/>
              </a:solidFill>
              <a:effectLst/>
              <a:uLnTx/>
              <a:uFillTx/>
              <a:latin typeface="Arial" charset="0"/>
              <a:ea typeface="ＭＳ Ｐゴシック" charset="0"/>
            </a:endParaRPr>
          </a:p>
          <a:p>
            <a:pPr marL="179388" marR="0" lvl="0" indent="-179388" defTabSz="914400" eaLnBrk="0" fontAlgn="base" latinLnBrk="0" hangingPunct="0">
              <a:lnSpc>
                <a:spcPct val="100000"/>
              </a:lnSpc>
              <a:spcBef>
                <a:spcPct val="0"/>
              </a:spcBef>
              <a:spcAft>
                <a:spcPct val="0"/>
              </a:spcAft>
              <a:buClr>
                <a:schemeClr val="tx1"/>
              </a:buClr>
              <a:buSzTx/>
              <a:buFontTx/>
              <a:buChar char="•"/>
              <a:tabLst/>
              <a:defRPr/>
            </a:pPr>
            <a:r>
              <a:rPr kumimoji="0" lang="en-CA" sz="1600" b="0" i="0" u="none" strike="noStrike" kern="0" cap="none" spc="0" normalizeH="0" baseline="0" noProof="0" dirty="0">
                <a:ln>
                  <a:noFill/>
                </a:ln>
                <a:solidFill>
                  <a:srgbClr val="000000"/>
                </a:solidFill>
                <a:effectLst/>
                <a:uLnTx/>
                <a:uFillTx/>
                <a:latin typeface="Arial" charset="0"/>
                <a:ea typeface="ＭＳ Ｐゴシック" charset="0"/>
              </a:rPr>
              <a:t>“Business-friendly”</a:t>
            </a:r>
            <a:r>
              <a:rPr kumimoji="0" lang="en-CA" sz="1600" b="0" i="0" u="none" strike="noStrike" kern="0" cap="none" spc="0" normalizeH="0" noProof="0" dirty="0">
                <a:ln>
                  <a:noFill/>
                </a:ln>
                <a:solidFill>
                  <a:srgbClr val="000000"/>
                </a:solidFill>
                <a:effectLst/>
                <a:uLnTx/>
                <a:uFillTx/>
                <a:latin typeface="Arial" charset="0"/>
                <a:ea typeface="ＭＳ Ｐゴシック" charset="0"/>
              </a:rPr>
              <a:t> (just boxes &amp; lines) </a:t>
            </a:r>
            <a:br>
              <a:rPr kumimoji="0" lang="en-CA" sz="1600" b="0" i="0" u="none" strike="noStrike" kern="0" cap="none" spc="0" normalizeH="0" noProof="0" dirty="0">
                <a:ln>
                  <a:noFill/>
                </a:ln>
                <a:solidFill>
                  <a:srgbClr val="000000"/>
                </a:solidFill>
                <a:effectLst/>
                <a:uLnTx/>
                <a:uFillTx/>
                <a:latin typeface="Arial" charset="0"/>
                <a:ea typeface="ＭＳ Ｐゴシック" charset="0"/>
              </a:rPr>
            </a:br>
            <a:r>
              <a:rPr kumimoji="0" lang="en-CA" sz="1600" b="0" i="0" u="none" strike="noStrike" kern="0" cap="none" spc="0" normalizeH="0" noProof="0" dirty="0">
                <a:ln>
                  <a:noFill/>
                </a:ln>
                <a:solidFill>
                  <a:srgbClr val="000000"/>
                </a:solidFill>
                <a:effectLst/>
                <a:uLnTx/>
                <a:uFillTx/>
                <a:latin typeface="Arial" charset="0"/>
                <a:ea typeface="ＭＳ Ｐゴシック" charset="0"/>
              </a:rPr>
              <a:t>flow models to m</a:t>
            </a:r>
            <a:r>
              <a:rPr kumimoji="0" lang="en-CA" sz="1600" b="0" i="0" u="none" strike="noStrike" kern="0" cap="none" spc="0" normalizeH="0" baseline="0" noProof="0" dirty="0">
                <a:ln>
                  <a:noFill/>
                </a:ln>
                <a:solidFill>
                  <a:srgbClr val="000000"/>
                </a:solidFill>
                <a:effectLst/>
                <a:uLnTx/>
                <a:uFillTx/>
                <a:latin typeface="Arial" charset="0"/>
                <a:ea typeface="ＭＳ Ｐゴシック" charset="0"/>
              </a:rPr>
              <a:t>aximise communication and  participation</a:t>
            </a:r>
          </a:p>
          <a:p>
            <a:pPr marL="179388" marR="0" lvl="0" indent="-179388" defTabSz="914400" eaLnBrk="0" fontAlgn="base" latinLnBrk="0" hangingPunct="0">
              <a:lnSpc>
                <a:spcPct val="100000"/>
              </a:lnSpc>
              <a:spcBef>
                <a:spcPct val="0"/>
              </a:spcBef>
              <a:spcAft>
                <a:spcPct val="0"/>
              </a:spcAft>
              <a:buClr>
                <a:schemeClr val="tx1"/>
              </a:buClr>
              <a:buSzTx/>
              <a:buFontTx/>
              <a:buChar char="•"/>
              <a:tabLst/>
              <a:defRPr/>
            </a:pPr>
            <a:r>
              <a:rPr lang="en-CA" sz="1600" kern="0" dirty="0">
                <a:solidFill>
                  <a:srgbClr val="000000"/>
                </a:solidFill>
              </a:rPr>
              <a:t>Two levels – </a:t>
            </a:r>
            <a:r>
              <a:rPr lang="en-CA" sz="1600" i="1" kern="0" dirty="0">
                <a:solidFill>
                  <a:srgbClr val="000000"/>
                </a:solidFill>
              </a:rPr>
              <a:t>Handoff</a:t>
            </a:r>
            <a:r>
              <a:rPr lang="en-CA" sz="1600" kern="0" dirty="0">
                <a:solidFill>
                  <a:srgbClr val="000000"/>
                </a:solidFill>
              </a:rPr>
              <a:t> and </a:t>
            </a:r>
            <a:r>
              <a:rPr lang="en-CA" sz="1600" i="1" kern="0" dirty="0">
                <a:solidFill>
                  <a:srgbClr val="000000"/>
                </a:solidFill>
              </a:rPr>
              <a:t>Service</a:t>
            </a:r>
            <a:r>
              <a:rPr lang="en-CA" sz="1600" kern="0" dirty="0">
                <a:solidFill>
                  <a:srgbClr val="000000"/>
                </a:solidFill>
              </a:rPr>
              <a:t> </a:t>
            </a:r>
            <a:endParaRPr kumimoji="0" lang="en-US" sz="1600" b="1" i="1" u="none" strike="noStrike" kern="0" cap="none" spc="0" normalizeH="0" baseline="0" noProof="0" dirty="0">
              <a:ln>
                <a:noFill/>
              </a:ln>
              <a:solidFill>
                <a:srgbClr val="000000"/>
              </a:solidFill>
              <a:effectLst/>
              <a:uLnTx/>
              <a:uFillTx/>
              <a:latin typeface="Arial" charset="0"/>
              <a:ea typeface="ＭＳ Ｐゴシック" charset="0"/>
            </a:endParaRPr>
          </a:p>
        </p:txBody>
      </p:sp>
      <p:grpSp>
        <p:nvGrpSpPr>
          <p:cNvPr id="21" name="Group 20">
            <a:extLst>
              <a:ext uri="{FF2B5EF4-FFF2-40B4-BE49-F238E27FC236}">
                <a16:creationId xmlns:a16="http://schemas.microsoft.com/office/drawing/2014/main" id="{C7D3D446-F55B-AC4F-8F19-0AA81135A2BC}"/>
              </a:ext>
            </a:extLst>
          </p:cNvPr>
          <p:cNvGrpSpPr/>
          <p:nvPr/>
        </p:nvGrpSpPr>
        <p:grpSpPr>
          <a:xfrm>
            <a:off x="4158552" y="3960402"/>
            <a:ext cx="4465353" cy="1880371"/>
            <a:chOff x="3981476" y="4236185"/>
            <a:chExt cx="4465353" cy="1880371"/>
          </a:xfrm>
        </p:grpSpPr>
        <p:sp>
          <p:nvSpPr>
            <p:cNvPr id="93" name="AutoShape 17">
              <a:extLst>
                <a:ext uri="{FF2B5EF4-FFF2-40B4-BE49-F238E27FC236}">
                  <a16:creationId xmlns:a16="http://schemas.microsoft.com/office/drawing/2014/main" id="{637BE6AB-955F-2E44-B179-0014516D5DF3}"/>
                </a:ext>
              </a:extLst>
            </p:cNvPr>
            <p:cNvSpPr>
              <a:spLocks noChangeArrowheads="1"/>
            </p:cNvSpPr>
            <p:nvPr/>
          </p:nvSpPr>
          <p:spPr bwMode="auto">
            <a:xfrm flipH="1">
              <a:off x="5654231" y="5431652"/>
              <a:ext cx="210662" cy="132994"/>
            </a:xfrm>
            <a:prstGeom prst="flowChartAlternateProcess">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92" name="AutoShape 17">
              <a:extLst>
                <a:ext uri="{FF2B5EF4-FFF2-40B4-BE49-F238E27FC236}">
                  <a16:creationId xmlns:a16="http://schemas.microsoft.com/office/drawing/2014/main" id="{4C140842-BB9B-A547-B593-592AA0A8022C}"/>
                </a:ext>
              </a:extLst>
            </p:cNvPr>
            <p:cNvSpPr>
              <a:spLocks noChangeArrowheads="1"/>
            </p:cNvSpPr>
            <p:nvPr/>
          </p:nvSpPr>
          <p:spPr bwMode="auto">
            <a:xfrm flipH="1">
              <a:off x="4575637" y="4438635"/>
              <a:ext cx="210662" cy="132994"/>
            </a:xfrm>
            <a:prstGeom prst="flowChartAlternateProcess">
              <a:avLst/>
            </a:prstGeom>
            <a:no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61" name="AutoShape 12">
              <a:extLst>
                <a:ext uri="{FF2B5EF4-FFF2-40B4-BE49-F238E27FC236}">
                  <a16:creationId xmlns:a16="http://schemas.microsoft.com/office/drawing/2014/main" id="{B138CEF2-2F05-A84B-B510-FB740C5DD9FC}"/>
                </a:ext>
              </a:extLst>
            </p:cNvPr>
            <p:cNvSpPr>
              <a:spLocks noChangeArrowheads="1"/>
            </p:cNvSpPr>
            <p:nvPr/>
          </p:nvSpPr>
          <p:spPr bwMode="auto">
            <a:xfrm>
              <a:off x="3981476" y="4236185"/>
              <a:ext cx="300551" cy="1880371"/>
            </a:xfrm>
            <a:prstGeom prst="flowChartProcess">
              <a:avLst/>
            </a:prstGeom>
            <a:noFill/>
            <a:ln w="9525">
              <a:solidFill>
                <a:srgbClr val="000000"/>
              </a:solidFill>
              <a:miter lim="800000"/>
              <a:headEnd/>
              <a:tailEnd/>
            </a:ln>
            <a:effectLst/>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50" name="Line 14">
              <a:extLst>
                <a:ext uri="{FF2B5EF4-FFF2-40B4-BE49-F238E27FC236}">
                  <a16:creationId xmlns:a16="http://schemas.microsoft.com/office/drawing/2014/main" id="{A00B4F64-5FFD-DA47-A30B-BFCB9C815F00}"/>
                </a:ext>
              </a:extLst>
            </p:cNvPr>
            <p:cNvSpPr>
              <a:spLocks noChangeShapeType="1"/>
            </p:cNvSpPr>
            <p:nvPr/>
          </p:nvSpPr>
          <p:spPr bwMode="auto">
            <a:xfrm flipV="1">
              <a:off x="6294089" y="4547171"/>
              <a:ext cx="2114" cy="235122"/>
            </a:xfrm>
            <a:prstGeom prst="line">
              <a:avLst/>
            </a:prstGeom>
            <a:noFill/>
            <a:ln w="12700">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51" name="Line 14">
              <a:extLst>
                <a:ext uri="{FF2B5EF4-FFF2-40B4-BE49-F238E27FC236}">
                  <a16:creationId xmlns:a16="http://schemas.microsoft.com/office/drawing/2014/main" id="{E8BDAAD7-AAD4-D648-9E48-2B179DD0D3F2}"/>
                </a:ext>
              </a:extLst>
            </p:cNvPr>
            <p:cNvSpPr>
              <a:spLocks noChangeShapeType="1"/>
            </p:cNvSpPr>
            <p:nvPr/>
          </p:nvSpPr>
          <p:spPr bwMode="auto">
            <a:xfrm flipV="1">
              <a:off x="6707310" y="4530647"/>
              <a:ext cx="10542" cy="261164"/>
            </a:xfrm>
            <a:prstGeom prst="line">
              <a:avLst/>
            </a:prstGeom>
            <a:noFill/>
            <a:ln w="12700">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a:ln>
                  <a:noFill/>
                </a:ln>
                <a:solidFill>
                  <a:srgbClr val="000000"/>
                </a:solidFill>
                <a:effectLst/>
                <a:uLnTx/>
                <a:uFillTx/>
                <a:latin typeface="Arial" charset="0"/>
                <a:ea typeface="ＭＳ Ｐゴシック" charset="0"/>
              </a:endParaRPr>
            </a:p>
          </p:txBody>
        </p:sp>
        <p:grpSp>
          <p:nvGrpSpPr>
            <p:cNvPr id="42" name="Group 41">
              <a:extLst>
                <a:ext uri="{FF2B5EF4-FFF2-40B4-BE49-F238E27FC236}">
                  <a16:creationId xmlns:a16="http://schemas.microsoft.com/office/drawing/2014/main" id="{FFB5B7FF-7845-A54B-81B8-0C0EE8642B7F}"/>
                </a:ext>
              </a:extLst>
            </p:cNvPr>
            <p:cNvGrpSpPr/>
            <p:nvPr/>
          </p:nvGrpSpPr>
          <p:grpSpPr>
            <a:xfrm>
              <a:off x="3986323" y="4655848"/>
              <a:ext cx="4447850" cy="988325"/>
              <a:chOff x="4360411" y="4637311"/>
              <a:chExt cx="3827047" cy="988325"/>
            </a:xfrm>
          </p:grpSpPr>
          <p:sp>
            <p:nvSpPr>
              <p:cNvPr id="70" name="Line 14">
                <a:extLst>
                  <a:ext uri="{FF2B5EF4-FFF2-40B4-BE49-F238E27FC236}">
                    <a16:creationId xmlns:a16="http://schemas.microsoft.com/office/drawing/2014/main" id="{F8AA498D-8F7F-744B-823A-6CD2BEA10554}"/>
                  </a:ext>
                </a:extLst>
              </p:cNvPr>
              <p:cNvSpPr>
                <a:spLocks noChangeShapeType="1"/>
              </p:cNvSpPr>
              <p:nvPr/>
            </p:nvSpPr>
            <p:spPr bwMode="auto">
              <a:xfrm>
                <a:off x="4360411" y="4637311"/>
                <a:ext cx="3817625"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71" name="Line 15">
                <a:extLst>
                  <a:ext uri="{FF2B5EF4-FFF2-40B4-BE49-F238E27FC236}">
                    <a16:creationId xmlns:a16="http://schemas.microsoft.com/office/drawing/2014/main" id="{5C2C85D4-B56A-0A42-9E74-28799B688DED}"/>
                  </a:ext>
                </a:extLst>
              </p:cNvPr>
              <p:cNvSpPr>
                <a:spLocks noChangeShapeType="1"/>
              </p:cNvSpPr>
              <p:nvPr/>
            </p:nvSpPr>
            <p:spPr bwMode="auto">
              <a:xfrm>
                <a:off x="4360411" y="5134891"/>
                <a:ext cx="3817625"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52" name="Line 15">
                <a:extLst>
                  <a:ext uri="{FF2B5EF4-FFF2-40B4-BE49-F238E27FC236}">
                    <a16:creationId xmlns:a16="http://schemas.microsoft.com/office/drawing/2014/main" id="{E5A99A2D-6349-404D-BF64-BF6A5F6F5126}"/>
                  </a:ext>
                </a:extLst>
              </p:cNvPr>
              <p:cNvSpPr>
                <a:spLocks noChangeShapeType="1"/>
              </p:cNvSpPr>
              <p:nvPr/>
            </p:nvSpPr>
            <p:spPr bwMode="auto">
              <a:xfrm>
                <a:off x="4369833" y="5625636"/>
                <a:ext cx="3817625" cy="0"/>
              </a:xfrm>
              <a:prstGeom prst="line">
                <a:avLst/>
              </a:prstGeom>
              <a:noFill/>
              <a:ln w="9525">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a:ln>
                    <a:noFill/>
                  </a:ln>
                  <a:solidFill>
                    <a:srgbClr val="000000"/>
                  </a:solidFill>
                  <a:effectLst/>
                  <a:uLnTx/>
                  <a:uFillTx/>
                  <a:latin typeface="Arial" charset="0"/>
                  <a:ea typeface="ＭＳ Ｐゴシック" charset="0"/>
                </a:endParaRPr>
              </a:p>
            </p:txBody>
          </p:sp>
        </p:grpSp>
        <p:sp>
          <p:nvSpPr>
            <p:cNvPr id="63" name="AutoShape 16">
              <a:extLst>
                <a:ext uri="{FF2B5EF4-FFF2-40B4-BE49-F238E27FC236}">
                  <a16:creationId xmlns:a16="http://schemas.microsoft.com/office/drawing/2014/main" id="{DEEC50D1-563B-CB45-A669-7550973BD37E}"/>
                </a:ext>
              </a:extLst>
            </p:cNvPr>
            <p:cNvSpPr>
              <a:spLocks noChangeArrowheads="1"/>
            </p:cNvSpPr>
            <p:nvPr/>
          </p:nvSpPr>
          <p:spPr bwMode="auto">
            <a:xfrm>
              <a:off x="4369284" y="4279928"/>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64" name="AutoShape 17">
              <a:extLst>
                <a:ext uri="{FF2B5EF4-FFF2-40B4-BE49-F238E27FC236}">
                  <a16:creationId xmlns:a16="http://schemas.microsoft.com/office/drawing/2014/main" id="{0EBC3146-F16F-BA43-ADB2-1BD9E2AA9567}"/>
                </a:ext>
              </a:extLst>
            </p:cNvPr>
            <p:cNvSpPr>
              <a:spLocks noChangeArrowheads="1"/>
            </p:cNvSpPr>
            <p:nvPr/>
          </p:nvSpPr>
          <p:spPr bwMode="auto">
            <a:xfrm>
              <a:off x="5000683" y="4763838"/>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65" name="AutoShape 18">
              <a:extLst>
                <a:ext uri="{FF2B5EF4-FFF2-40B4-BE49-F238E27FC236}">
                  <a16:creationId xmlns:a16="http://schemas.microsoft.com/office/drawing/2014/main" id="{2D09CF30-453B-1746-9964-6D00D96BE2B9}"/>
                </a:ext>
              </a:extLst>
            </p:cNvPr>
            <p:cNvSpPr>
              <a:spLocks noChangeArrowheads="1"/>
            </p:cNvSpPr>
            <p:nvPr/>
          </p:nvSpPr>
          <p:spPr bwMode="auto">
            <a:xfrm>
              <a:off x="5655109" y="5261418"/>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3200" b="0" i="1" u="none" strike="noStrike" kern="0" cap="none" spc="0" normalizeH="0" baseline="0" noProof="0">
                <a:ln>
                  <a:noFill/>
                </a:ln>
                <a:solidFill>
                  <a:srgbClr val="0033CC"/>
                </a:solidFill>
                <a:effectLst/>
                <a:uLnTx/>
                <a:uFillTx/>
                <a:latin typeface="Arial" charset="0"/>
                <a:ea typeface="ＭＳ Ｐゴシック" charset="0"/>
              </a:endParaRPr>
            </a:p>
          </p:txBody>
        </p:sp>
        <p:sp>
          <p:nvSpPr>
            <p:cNvPr id="66" name="AutoShape 19">
              <a:extLst>
                <a:ext uri="{FF2B5EF4-FFF2-40B4-BE49-F238E27FC236}">
                  <a16:creationId xmlns:a16="http://schemas.microsoft.com/office/drawing/2014/main" id="{5D330A69-D02D-0244-B365-A7D5B78B7258}"/>
                </a:ext>
              </a:extLst>
            </p:cNvPr>
            <p:cNvSpPr>
              <a:spLocks noChangeArrowheads="1"/>
            </p:cNvSpPr>
            <p:nvPr/>
          </p:nvSpPr>
          <p:spPr bwMode="auto">
            <a:xfrm>
              <a:off x="6291356" y="4265575"/>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cxnSp>
          <p:nvCxnSpPr>
            <p:cNvPr id="67" name="AutoShape 20">
              <a:extLst>
                <a:ext uri="{FF2B5EF4-FFF2-40B4-BE49-F238E27FC236}">
                  <a16:creationId xmlns:a16="http://schemas.microsoft.com/office/drawing/2014/main" id="{44AB3027-575F-DB4F-B73B-8D38C17DCD86}"/>
                </a:ext>
              </a:extLst>
            </p:cNvPr>
            <p:cNvCxnSpPr>
              <a:cxnSpLocks noChangeShapeType="1"/>
              <a:stCxn id="63" idx="3"/>
              <a:endCxn id="64" idx="1"/>
            </p:cNvCxnSpPr>
            <p:nvPr/>
          </p:nvCxnSpPr>
          <p:spPr bwMode="auto">
            <a:xfrm>
              <a:off x="4794660" y="4438498"/>
              <a:ext cx="206023" cy="483910"/>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AutoShape 21">
              <a:extLst>
                <a:ext uri="{FF2B5EF4-FFF2-40B4-BE49-F238E27FC236}">
                  <a16:creationId xmlns:a16="http://schemas.microsoft.com/office/drawing/2014/main" id="{230085D8-8E06-974B-BBCB-C558497FB82B}"/>
                </a:ext>
              </a:extLst>
            </p:cNvPr>
            <p:cNvCxnSpPr>
              <a:cxnSpLocks noChangeShapeType="1"/>
              <a:stCxn id="64" idx="3"/>
              <a:endCxn id="65" idx="1"/>
            </p:cNvCxnSpPr>
            <p:nvPr/>
          </p:nvCxnSpPr>
          <p:spPr bwMode="auto">
            <a:xfrm>
              <a:off x="5426060" y="4921041"/>
              <a:ext cx="229049" cy="497580"/>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AutoShape 22">
              <a:extLst>
                <a:ext uri="{FF2B5EF4-FFF2-40B4-BE49-F238E27FC236}">
                  <a16:creationId xmlns:a16="http://schemas.microsoft.com/office/drawing/2014/main" id="{34D0B905-37E7-9242-B3BD-8949EE8AA289}"/>
                </a:ext>
              </a:extLst>
            </p:cNvPr>
            <p:cNvCxnSpPr>
              <a:cxnSpLocks noChangeShapeType="1"/>
              <a:stCxn id="65" idx="3"/>
              <a:endCxn id="66" idx="1"/>
            </p:cNvCxnSpPr>
            <p:nvPr/>
          </p:nvCxnSpPr>
          <p:spPr bwMode="auto">
            <a:xfrm flipV="1">
              <a:off x="6080486" y="4423461"/>
              <a:ext cx="210870" cy="995843"/>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 name="AutoShape 19">
              <a:extLst>
                <a:ext uri="{FF2B5EF4-FFF2-40B4-BE49-F238E27FC236}">
                  <a16:creationId xmlns:a16="http://schemas.microsoft.com/office/drawing/2014/main" id="{B80A3DBB-D4FF-474A-85DF-25D3C9A9F4AB}"/>
                </a:ext>
              </a:extLst>
            </p:cNvPr>
            <p:cNvSpPr>
              <a:spLocks noChangeArrowheads="1"/>
            </p:cNvSpPr>
            <p:nvPr/>
          </p:nvSpPr>
          <p:spPr bwMode="auto">
            <a:xfrm>
              <a:off x="6286508" y="4772040"/>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sp>
          <p:nvSpPr>
            <p:cNvPr id="53" name="AutoShape 17">
              <a:extLst>
                <a:ext uri="{FF2B5EF4-FFF2-40B4-BE49-F238E27FC236}">
                  <a16:creationId xmlns:a16="http://schemas.microsoft.com/office/drawing/2014/main" id="{E5ADBB23-113B-7043-AE64-A780163B9DC4}"/>
                </a:ext>
              </a:extLst>
            </p:cNvPr>
            <p:cNvSpPr>
              <a:spLocks noChangeArrowheads="1"/>
            </p:cNvSpPr>
            <p:nvPr/>
          </p:nvSpPr>
          <p:spPr bwMode="auto">
            <a:xfrm>
              <a:off x="4997047" y="5739861"/>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cxnSp>
          <p:nvCxnSpPr>
            <p:cNvPr id="54" name="AutoShape 20">
              <a:extLst>
                <a:ext uri="{FF2B5EF4-FFF2-40B4-BE49-F238E27FC236}">
                  <a16:creationId xmlns:a16="http://schemas.microsoft.com/office/drawing/2014/main" id="{32DC9107-5607-7B43-843E-C6F402090FB2}"/>
                </a:ext>
              </a:extLst>
            </p:cNvPr>
            <p:cNvCxnSpPr>
              <a:cxnSpLocks noChangeShapeType="1"/>
              <a:stCxn id="92" idx="1"/>
              <a:endCxn id="53" idx="1"/>
            </p:cNvCxnSpPr>
            <p:nvPr/>
          </p:nvCxnSpPr>
          <p:spPr bwMode="auto">
            <a:xfrm>
              <a:off x="4786299" y="4505132"/>
              <a:ext cx="210748" cy="1392615"/>
            </a:xfrm>
            <a:prstGeom prst="bentConnector3">
              <a:avLst>
                <a:gd name="adj1" fmla="val 27013"/>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5" name="AutoShape 20">
              <a:extLst>
                <a:ext uri="{FF2B5EF4-FFF2-40B4-BE49-F238E27FC236}">
                  <a16:creationId xmlns:a16="http://schemas.microsoft.com/office/drawing/2014/main" id="{C0ED3EBB-120B-8A47-A44A-3AC3C53C5682}"/>
                </a:ext>
              </a:extLst>
            </p:cNvPr>
            <p:cNvCxnSpPr>
              <a:cxnSpLocks noChangeShapeType="1"/>
              <a:stCxn id="53" idx="3"/>
              <a:endCxn id="93" idx="3"/>
            </p:cNvCxnSpPr>
            <p:nvPr/>
          </p:nvCxnSpPr>
          <p:spPr bwMode="auto">
            <a:xfrm flipV="1">
              <a:off x="5422424" y="5498149"/>
              <a:ext cx="231807" cy="399598"/>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6" name="AutoShape 17">
              <a:extLst>
                <a:ext uri="{FF2B5EF4-FFF2-40B4-BE49-F238E27FC236}">
                  <a16:creationId xmlns:a16="http://schemas.microsoft.com/office/drawing/2014/main" id="{A3C6B76D-1728-2F43-9307-878C5D86D414}"/>
                </a:ext>
              </a:extLst>
            </p:cNvPr>
            <p:cNvSpPr>
              <a:spLocks noChangeArrowheads="1"/>
            </p:cNvSpPr>
            <p:nvPr/>
          </p:nvSpPr>
          <p:spPr bwMode="auto">
            <a:xfrm>
              <a:off x="6296563" y="5737319"/>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cxnSp>
          <p:nvCxnSpPr>
            <p:cNvPr id="97" name="AutoShape 20">
              <a:extLst>
                <a:ext uri="{FF2B5EF4-FFF2-40B4-BE49-F238E27FC236}">
                  <a16:creationId xmlns:a16="http://schemas.microsoft.com/office/drawing/2014/main" id="{BA8A68FF-0B79-144E-9A26-99BE66528B95}"/>
                </a:ext>
              </a:extLst>
            </p:cNvPr>
            <p:cNvCxnSpPr>
              <a:cxnSpLocks noChangeShapeType="1"/>
              <a:stCxn id="65" idx="3"/>
              <a:endCxn id="96" idx="1"/>
            </p:cNvCxnSpPr>
            <p:nvPr/>
          </p:nvCxnSpPr>
          <p:spPr bwMode="auto">
            <a:xfrm>
              <a:off x="6080486" y="5419304"/>
              <a:ext cx="216077" cy="475901"/>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8" name="AutoShape 17">
              <a:extLst>
                <a:ext uri="{FF2B5EF4-FFF2-40B4-BE49-F238E27FC236}">
                  <a16:creationId xmlns:a16="http://schemas.microsoft.com/office/drawing/2014/main" id="{4C9E9B69-2648-A946-B53B-90FC12EFFF7C}"/>
                </a:ext>
              </a:extLst>
            </p:cNvPr>
            <p:cNvSpPr>
              <a:spLocks noChangeArrowheads="1"/>
            </p:cNvSpPr>
            <p:nvPr/>
          </p:nvSpPr>
          <p:spPr bwMode="auto">
            <a:xfrm>
              <a:off x="6954229" y="5260735"/>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cxnSp>
          <p:nvCxnSpPr>
            <p:cNvPr id="99" name="AutoShape 20">
              <a:extLst>
                <a:ext uri="{FF2B5EF4-FFF2-40B4-BE49-F238E27FC236}">
                  <a16:creationId xmlns:a16="http://schemas.microsoft.com/office/drawing/2014/main" id="{1A8F5145-0549-A748-B093-B2D25898E0D8}"/>
                </a:ext>
              </a:extLst>
            </p:cNvPr>
            <p:cNvCxnSpPr>
              <a:cxnSpLocks noChangeShapeType="1"/>
              <a:stCxn id="96" idx="3"/>
              <a:endCxn id="98" idx="1"/>
            </p:cNvCxnSpPr>
            <p:nvPr/>
          </p:nvCxnSpPr>
          <p:spPr bwMode="auto">
            <a:xfrm flipV="1">
              <a:off x="6721940" y="5418621"/>
              <a:ext cx="232289" cy="476584"/>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0" name="AutoShape 20">
              <a:extLst>
                <a:ext uri="{FF2B5EF4-FFF2-40B4-BE49-F238E27FC236}">
                  <a16:creationId xmlns:a16="http://schemas.microsoft.com/office/drawing/2014/main" id="{9BC498FD-A93C-924C-9CF1-2FB6FB4C97DA}"/>
                </a:ext>
              </a:extLst>
            </p:cNvPr>
            <p:cNvCxnSpPr>
              <a:cxnSpLocks noChangeShapeType="1"/>
              <a:stCxn id="66" idx="3"/>
              <a:endCxn id="98" idx="1"/>
            </p:cNvCxnSpPr>
            <p:nvPr/>
          </p:nvCxnSpPr>
          <p:spPr bwMode="auto">
            <a:xfrm>
              <a:off x="6716733" y="4423461"/>
              <a:ext cx="237496" cy="995160"/>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1" name="AutoShape 21">
              <a:extLst>
                <a:ext uri="{FF2B5EF4-FFF2-40B4-BE49-F238E27FC236}">
                  <a16:creationId xmlns:a16="http://schemas.microsoft.com/office/drawing/2014/main" id="{691C72D2-509F-8044-8550-D0D9E52115FB}"/>
                </a:ext>
              </a:extLst>
            </p:cNvPr>
            <p:cNvCxnSpPr>
              <a:cxnSpLocks noChangeShapeType="1"/>
              <a:stCxn id="98" idx="3"/>
              <a:endCxn id="72" idx="1"/>
            </p:cNvCxnSpPr>
            <p:nvPr/>
          </p:nvCxnSpPr>
          <p:spPr bwMode="auto">
            <a:xfrm flipV="1">
              <a:off x="7379606" y="4917626"/>
              <a:ext cx="166517" cy="500995"/>
            </a:xfrm>
            <a:prstGeom prst="bentConnector3">
              <a:avLst>
                <a:gd name="adj1" fmla="val 32705"/>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6" name="AutoShape 17">
              <a:extLst>
                <a:ext uri="{FF2B5EF4-FFF2-40B4-BE49-F238E27FC236}">
                  <a16:creationId xmlns:a16="http://schemas.microsoft.com/office/drawing/2014/main" id="{907F3F40-ADD0-0549-8E14-77C921C48366}"/>
                </a:ext>
              </a:extLst>
            </p:cNvPr>
            <p:cNvSpPr>
              <a:spLocks noChangeArrowheads="1"/>
            </p:cNvSpPr>
            <p:nvPr/>
          </p:nvSpPr>
          <p:spPr bwMode="auto">
            <a:xfrm flipH="1">
              <a:off x="8201803" y="4830941"/>
              <a:ext cx="245026" cy="169169"/>
            </a:xfrm>
            <a:prstGeom prst="flowChartAlternateProcess">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eaLnBrk="0" fontAlgn="base" latinLnBrk="0" hangingPunct="0">
                <a:lnSpc>
                  <a:spcPct val="80000"/>
                </a:lnSpc>
                <a:spcBef>
                  <a:spcPct val="32000"/>
                </a:spcBef>
                <a:spcAft>
                  <a:spcPct val="0"/>
                </a:spcAft>
                <a:buClr>
                  <a:srgbClr val="000000"/>
                </a:buClr>
                <a:buSzTx/>
                <a:tabLst/>
                <a:defRPr/>
              </a:pPr>
              <a:r>
                <a:rPr kumimoji="0" lang="en-CA" sz="1000" b="0" i="1" u="none" strike="noStrike" kern="0" cap="none" spc="0" normalizeH="0" baseline="0" noProof="0" dirty="0">
                  <a:ln>
                    <a:noFill/>
                  </a:ln>
                  <a:solidFill>
                    <a:srgbClr val="000000"/>
                  </a:solidFill>
                  <a:effectLst/>
                  <a:uLnTx/>
                  <a:uFillTx/>
                  <a:latin typeface="Arial" charset="0"/>
                  <a:ea typeface="ＭＳ Ｐゴシック" charset="0"/>
                </a:rPr>
                <a:t>etc.</a:t>
              </a:r>
            </a:p>
          </p:txBody>
        </p:sp>
        <p:sp>
          <p:nvSpPr>
            <p:cNvPr id="72" name="AutoShape 17">
              <a:extLst>
                <a:ext uri="{FF2B5EF4-FFF2-40B4-BE49-F238E27FC236}">
                  <a16:creationId xmlns:a16="http://schemas.microsoft.com/office/drawing/2014/main" id="{4DF0EEDD-C8FE-DD4D-84E5-CBC6AEAF6FD5}"/>
                </a:ext>
              </a:extLst>
            </p:cNvPr>
            <p:cNvSpPr>
              <a:spLocks noChangeArrowheads="1"/>
            </p:cNvSpPr>
            <p:nvPr/>
          </p:nvSpPr>
          <p:spPr bwMode="auto">
            <a:xfrm>
              <a:off x="7546123" y="4759740"/>
              <a:ext cx="425377" cy="315772"/>
            </a:xfrm>
            <a:prstGeom prst="flowChartAlternateProcess">
              <a:avLst/>
            </a:prstGeom>
            <a:solidFill>
              <a:schemeClr val="bg1"/>
            </a:solidFill>
            <a:ln w="952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defTabSz="914400" eaLnBrk="0" fontAlgn="base" latinLnBrk="0" hangingPunct="0">
                <a:lnSpc>
                  <a:spcPct val="80000"/>
                </a:lnSpc>
                <a:spcBef>
                  <a:spcPct val="32000"/>
                </a:spcBef>
                <a:spcAft>
                  <a:spcPct val="0"/>
                </a:spcAft>
                <a:buClr>
                  <a:srgbClr val="000000"/>
                </a:buClr>
                <a:buSzTx/>
                <a:buFontTx/>
                <a:buChar char="•"/>
                <a:tabLst/>
                <a:defRPr/>
              </a:pPr>
              <a:endParaRPr kumimoji="0" lang="en-CA" sz="1800" b="0" i="1" u="none" strike="noStrike" kern="0" cap="none" spc="0" normalizeH="0" baseline="0" noProof="0">
                <a:ln>
                  <a:noFill/>
                </a:ln>
                <a:solidFill>
                  <a:srgbClr val="000000"/>
                </a:solidFill>
                <a:effectLst/>
                <a:uLnTx/>
                <a:uFillTx/>
                <a:latin typeface="Arial" charset="0"/>
                <a:ea typeface="ＭＳ Ｐゴシック" charset="0"/>
              </a:endParaRPr>
            </a:p>
          </p:txBody>
        </p:sp>
        <p:cxnSp>
          <p:nvCxnSpPr>
            <p:cNvPr id="74" name="AutoShape 21">
              <a:extLst>
                <a:ext uri="{FF2B5EF4-FFF2-40B4-BE49-F238E27FC236}">
                  <a16:creationId xmlns:a16="http://schemas.microsoft.com/office/drawing/2014/main" id="{C78F8EFB-BBDF-9A46-AA2F-2E55C4005BE2}"/>
                </a:ext>
              </a:extLst>
            </p:cNvPr>
            <p:cNvCxnSpPr>
              <a:cxnSpLocks noChangeShapeType="1"/>
              <a:stCxn id="72" idx="3"/>
              <a:endCxn id="106" idx="3"/>
            </p:cNvCxnSpPr>
            <p:nvPr/>
          </p:nvCxnSpPr>
          <p:spPr bwMode="auto">
            <a:xfrm flipV="1">
              <a:off x="7971500" y="4915526"/>
              <a:ext cx="230303" cy="2100"/>
            </a:xfrm>
            <a:prstGeom prst="bentConnector3">
              <a:avLst>
                <a:gd name="adj1" fmla="val 50000"/>
              </a:avLst>
            </a:prstGeom>
            <a:noFill/>
            <a:ln w="9525">
              <a:solidFill>
                <a:srgbClr val="000000"/>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5" name="TextBox 4">
            <a:extLst>
              <a:ext uri="{FF2B5EF4-FFF2-40B4-BE49-F238E27FC236}">
                <a16:creationId xmlns:a16="http://schemas.microsoft.com/office/drawing/2014/main" id="{D2AC8BA5-D2EB-A849-9B97-5BD0F9780DBD}"/>
              </a:ext>
            </a:extLst>
          </p:cNvPr>
          <p:cNvSpPr txBox="1"/>
          <p:nvPr/>
        </p:nvSpPr>
        <p:spPr>
          <a:xfrm>
            <a:off x="917436" y="6391695"/>
            <a:ext cx="2062857"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Boxes</a:t>
            </a:r>
            <a:endParaRPr lang="en-US" sz="1600" i="1"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7FAC1E7B-110D-B346-A74E-84F6AFA1C9FC}"/>
              </a:ext>
            </a:extLst>
          </p:cNvPr>
          <p:cNvSpPr txBox="1"/>
          <p:nvPr/>
        </p:nvSpPr>
        <p:spPr>
          <a:xfrm>
            <a:off x="4496139" y="6391695"/>
            <a:ext cx="3180864"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Boxes &amp; Lines</a:t>
            </a:r>
            <a:endParaRPr lang="en-US" sz="1600" i="1"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C20629F8-7CB8-764C-9957-07BC5D73CE2A}"/>
              </a:ext>
            </a:extLst>
          </p:cNvPr>
          <p:cNvSpPr txBox="1"/>
          <p:nvPr/>
        </p:nvSpPr>
        <p:spPr>
          <a:xfrm>
            <a:off x="9186036" y="6211669"/>
            <a:ext cx="2476171" cy="646331"/>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Boxes, Lines, </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&amp; MANY Symbols </a:t>
            </a:r>
            <a:endParaRPr lang="en-US" sz="1600" i="1"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337E128-6439-9840-B303-C4CB9D24EE33}"/>
              </a:ext>
            </a:extLst>
          </p:cNvPr>
          <p:cNvGrpSpPr/>
          <p:nvPr/>
        </p:nvGrpSpPr>
        <p:grpSpPr>
          <a:xfrm>
            <a:off x="32037" y="4186317"/>
            <a:ext cx="4064488" cy="854042"/>
            <a:chOff x="32037" y="4122793"/>
            <a:chExt cx="4064488" cy="854042"/>
          </a:xfrm>
        </p:grpSpPr>
        <p:pic>
          <p:nvPicPr>
            <p:cNvPr id="62" name="Picture 61">
              <a:extLst>
                <a:ext uri="{FF2B5EF4-FFF2-40B4-BE49-F238E27FC236}">
                  <a16:creationId xmlns:a16="http://schemas.microsoft.com/office/drawing/2014/main" id="{44D75C40-66FA-0049-B084-300C4007810A}"/>
                </a:ext>
              </a:extLst>
            </p:cNvPr>
            <p:cNvPicPr>
              <a:picLocks noChangeAspect="1"/>
            </p:cNvPicPr>
            <p:nvPr/>
          </p:nvPicPr>
          <p:blipFill>
            <a:blip r:embed="rId6"/>
            <a:stretch>
              <a:fillRect/>
            </a:stretch>
          </p:blipFill>
          <p:spPr>
            <a:xfrm>
              <a:off x="32037" y="4187122"/>
              <a:ext cx="4064488" cy="789713"/>
            </a:xfrm>
            <a:prstGeom prst="rect">
              <a:avLst/>
            </a:prstGeom>
          </p:spPr>
        </p:pic>
        <p:sp>
          <p:nvSpPr>
            <p:cNvPr id="59" name="Text Box 6">
              <a:extLst>
                <a:ext uri="{FF2B5EF4-FFF2-40B4-BE49-F238E27FC236}">
                  <a16:creationId xmlns:a16="http://schemas.microsoft.com/office/drawing/2014/main" id="{1459275C-12CE-2E47-8049-B8D8AE22AE1B}"/>
                </a:ext>
              </a:extLst>
            </p:cNvPr>
            <p:cNvSpPr txBox="1">
              <a:spLocks noChangeArrowheads="1"/>
            </p:cNvSpPr>
            <p:nvPr/>
          </p:nvSpPr>
          <p:spPr bwMode="auto">
            <a:xfrm>
              <a:off x="256944" y="4122793"/>
              <a:ext cx="1773717"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marR="0" lvl="0" defTabSz="914400" eaLnBrk="0" fontAlgn="base" latinLnBrk="0" hangingPunct="0">
                <a:lnSpc>
                  <a:spcPct val="100000"/>
                </a:lnSpc>
                <a:spcBef>
                  <a:spcPct val="0"/>
                </a:spcBef>
                <a:spcAft>
                  <a:spcPct val="0"/>
                </a:spcAft>
                <a:buClr>
                  <a:srgbClr val="CC0000"/>
                </a:buClr>
                <a:buSzTx/>
                <a:tabLst>
                  <a:tab pos="179388" algn="l"/>
                </a:tabLst>
                <a:defRPr/>
              </a:pPr>
              <a:r>
                <a:rPr lang="en-CA" sz="1050" kern="0" dirty="0">
                  <a:solidFill>
                    <a:srgbClr val="000000"/>
                  </a:solidFill>
                </a:rPr>
                <a:t>P</a:t>
              </a:r>
              <a:r>
                <a:rPr kumimoji="0" lang="en-CA" sz="1050" b="0" i="0" u="none" strike="noStrike" kern="0" cap="none" spc="0" normalizeH="0" baseline="0" noProof="0" dirty="0" err="1">
                  <a:ln>
                    <a:noFill/>
                  </a:ln>
                  <a:solidFill>
                    <a:srgbClr val="000000"/>
                  </a:solidFill>
                  <a:effectLst/>
                  <a:uLnTx/>
                  <a:uFillTx/>
                  <a:latin typeface="Arial" charset="0"/>
                  <a:ea typeface="ＭＳ Ｐゴシック" charset="0"/>
                </a:rPr>
                <a:t>rocess</a:t>
              </a:r>
              <a:r>
                <a:rPr kumimoji="0" lang="en-CA" sz="1050" b="0" i="0" u="none" strike="noStrike" kern="0" cap="none" spc="0" normalizeH="0" baseline="0" noProof="0" dirty="0">
                  <a:ln>
                    <a:noFill/>
                  </a:ln>
                  <a:solidFill>
                    <a:srgbClr val="000000"/>
                  </a:solidFill>
                  <a:effectLst/>
                  <a:uLnTx/>
                  <a:uFillTx/>
                  <a:latin typeface="Arial" charset="0"/>
                  <a:ea typeface="ＭＳ Ｐゴシック" charset="0"/>
                </a:rPr>
                <a:t> Scope Model</a:t>
              </a:r>
              <a:r>
                <a:rPr lang="en-CA" sz="1050" kern="0" dirty="0">
                  <a:solidFill>
                    <a:srgbClr val="000000"/>
                  </a:solidFill>
                </a:rPr>
                <a:t>:</a:t>
              </a:r>
              <a:endParaRPr kumimoji="0" lang="en-CA" sz="1050" b="0" i="0" u="none" strike="noStrike" kern="0" cap="none" spc="0" normalizeH="0" baseline="0" noProof="0" dirty="0">
                <a:ln>
                  <a:noFill/>
                </a:ln>
                <a:solidFill>
                  <a:srgbClr val="000000"/>
                </a:solidFill>
                <a:effectLst/>
                <a:uLnTx/>
                <a:uFillTx/>
                <a:latin typeface="Arial" charset="0"/>
                <a:ea typeface="ＭＳ Ｐゴシック" charset="0"/>
              </a:endParaRPr>
            </a:p>
          </p:txBody>
        </p:sp>
      </p:grpSp>
      <p:sp>
        <p:nvSpPr>
          <p:cNvPr id="3" name="Rectangle 2">
            <a:extLst>
              <a:ext uri="{FF2B5EF4-FFF2-40B4-BE49-F238E27FC236}">
                <a16:creationId xmlns:a16="http://schemas.microsoft.com/office/drawing/2014/main" id="{9C9F7D8C-0E19-B19A-3F86-D3685548BD6E}"/>
              </a:ext>
            </a:extLst>
          </p:cNvPr>
          <p:cNvSpPr/>
          <p:nvPr/>
        </p:nvSpPr>
        <p:spPr>
          <a:xfrm rot="20768740">
            <a:off x="7527840" y="1029143"/>
            <a:ext cx="4515980" cy="307777"/>
          </a:xfrm>
          <a:prstGeom prst="rect">
            <a:avLst/>
          </a:prstGeom>
          <a:solidFill>
            <a:srgbClr val="FFFF00"/>
          </a:solidFill>
        </p:spPr>
        <p:txBody>
          <a:bodyPr wrap="none">
            <a:spAutoFit/>
          </a:bodyPr>
          <a:lstStyle/>
          <a:p>
            <a:pPr marL="288925" marR="0" lvl="0" indent="-288925"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Also applies to Use Cases, Services,</a:t>
            </a:r>
            <a:r>
              <a:rPr kumimoji="0" lang="en-US" sz="1400" b="0"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and Data Models</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518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dissolv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par>
                          <p:cTn id="34" fill="hold">
                            <p:stCondLst>
                              <p:cond delay="500"/>
                            </p:stCondLst>
                            <p:childTnLst>
                              <p:par>
                                <p:cTn id="35" presetID="9" presetClass="entr" presetSubtype="0" fill="hold" grpId="0" nodeType="afterEffect">
                                  <p:stCondLst>
                                    <p:cond delay="1000"/>
                                  </p:stCondLst>
                                  <p:childTnLst>
                                    <p:set>
                                      <p:cBhvr>
                                        <p:cTn id="36" dur="1" fill="hold">
                                          <p:stCondLst>
                                            <p:cond delay="0"/>
                                          </p:stCondLst>
                                        </p:cTn>
                                        <p:tgtEl>
                                          <p:spTgt spid="48"/>
                                        </p:tgtEl>
                                        <p:attrNameLst>
                                          <p:attrName>style.visibility</p:attrName>
                                        </p:attrNameLst>
                                      </p:cBhvr>
                                      <p:to>
                                        <p:strVal val="visible"/>
                                      </p:to>
                                    </p:set>
                                    <p:animEffect transition="in" filter="dissolve">
                                      <p:cBhvr>
                                        <p:cTn id="37" dur="500"/>
                                        <p:tgtEl>
                                          <p:spTgt spid="48"/>
                                        </p:tgtEl>
                                      </p:cBhvr>
                                    </p:animEffect>
                                  </p:childTnLst>
                                </p:cTn>
                              </p:par>
                            </p:childTnLst>
                          </p:cTn>
                        </p:par>
                        <p:par>
                          <p:cTn id="38" fill="hold">
                            <p:stCondLst>
                              <p:cond delay="2000"/>
                            </p:stCondLst>
                            <p:childTnLst>
                              <p:par>
                                <p:cTn id="39" presetID="9" presetClass="entr" presetSubtype="0" fill="hold" grpId="0" nodeType="afterEffect">
                                  <p:stCondLst>
                                    <p:cond delay="1000"/>
                                  </p:stCondLst>
                                  <p:childTnLst>
                                    <p:set>
                                      <p:cBhvr>
                                        <p:cTn id="40" dur="1" fill="hold">
                                          <p:stCondLst>
                                            <p:cond delay="0"/>
                                          </p:stCondLst>
                                        </p:cTn>
                                        <p:tgtEl>
                                          <p:spTgt spid="49"/>
                                        </p:tgtEl>
                                        <p:attrNameLst>
                                          <p:attrName>style.visibility</p:attrName>
                                        </p:attrNameLst>
                                      </p:cBhvr>
                                      <p:to>
                                        <p:strVal val="visible"/>
                                      </p:to>
                                    </p:set>
                                    <p:animEffect transition="in" filter="dissolve">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dissolv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 grpId="0"/>
      <p:bldP spid="48" grpId="0"/>
      <p:bldP spid="49"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D4825295-59CD-DF5B-EF49-D3E85498F1DB}"/>
              </a:ext>
            </a:extLst>
          </p:cNvPr>
          <p:cNvGrpSpPr/>
          <p:nvPr/>
        </p:nvGrpSpPr>
        <p:grpSpPr>
          <a:xfrm>
            <a:off x="1215140" y="643163"/>
            <a:ext cx="10805410" cy="2119087"/>
            <a:chOff x="1215140" y="643163"/>
            <a:chExt cx="10805410" cy="2119087"/>
          </a:xfrm>
        </p:grpSpPr>
        <p:sp>
          <p:nvSpPr>
            <p:cNvPr id="17" name="Rounded Rectangle 16">
              <a:extLst>
                <a:ext uri="{FF2B5EF4-FFF2-40B4-BE49-F238E27FC236}">
                  <a16:creationId xmlns:a16="http://schemas.microsoft.com/office/drawing/2014/main" id="{090AA942-E03B-84C1-F8BE-1E365489B45B}"/>
                </a:ext>
              </a:extLst>
            </p:cNvPr>
            <p:cNvSpPr/>
            <p:nvPr/>
          </p:nvSpPr>
          <p:spPr>
            <a:xfrm>
              <a:off x="7604330" y="788174"/>
              <a:ext cx="4416220" cy="1974076"/>
            </a:xfrm>
            <a:prstGeom prst="roundRect">
              <a:avLst>
                <a:gd name="adj" fmla="val 5970"/>
              </a:avLst>
            </a:prstGeom>
            <a:solidFill>
              <a:srgbClr val="D5FC79"/>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Design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To-Be Process</a:t>
              </a:r>
            </a:p>
          </p:txBody>
        </p:sp>
        <p:sp>
          <p:nvSpPr>
            <p:cNvPr id="18" name="Rounded Rectangle 17">
              <a:extLst>
                <a:ext uri="{FF2B5EF4-FFF2-40B4-BE49-F238E27FC236}">
                  <a16:creationId xmlns:a16="http://schemas.microsoft.com/office/drawing/2014/main" id="{040E8F8C-069A-4927-D079-86B58C378A78}"/>
                </a:ext>
              </a:extLst>
            </p:cNvPr>
            <p:cNvSpPr/>
            <p:nvPr/>
          </p:nvSpPr>
          <p:spPr>
            <a:xfrm>
              <a:off x="4492495" y="788174"/>
              <a:ext cx="2876550" cy="1974076"/>
            </a:xfrm>
            <a:prstGeom prst="roundRect">
              <a:avLst>
                <a:gd name="adj" fmla="val 5970"/>
              </a:avLst>
            </a:prstGeom>
            <a:solidFill>
              <a:srgbClr val="73FEFF"/>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i="1" dirty="0">
                  <a:solidFill>
                    <a:schemeClr val="tx1"/>
                  </a:solidFill>
                  <a:latin typeface="Arial" panose="020B0604020202020204" pitchFamily="34" charset="0"/>
                  <a:cs typeface="Arial" panose="020B0604020202020204" pitchFamily="34" charset="0"/>
                </a:rPr>
                <a:t>Understand</a:t>
              </a:r>
              <a:r>
                <a:rPr lang="en-US" sz="1400" dirty="0">
                  <a:solidFill>
                    <a:schemeClr val="tx1"/>
                  </a:solidFill>
                  <a:latin typeface="Arial" panose="020B0604020202020204" pitchFamily="34" charset="0"/>
                  <a:cs typeface="Arial" panose="020B0604020202020204" pitchFamily="34" charset="0"/>
                </a:rPr>
                <a:t>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the As-Is Process</a:t>
              </a:r>
            </a:p>
          </p:txBody>
        </p:sp>
        <p:sp>
          <p:nvSpPr>
            <p:cNvPr id="24" name="Rounded Rectangle 23">
              <a:extLst>
                <a:ext uri="{FF2B5EF4-FFF2-40B4-BE49-F238E27FC236}">
                  <a16:creationId xmlns:a16="http://schemas.microsoft.com/office/drawing/2014/main" id="{39D847B1-FC03-6800-0052-FE37A66FB175}"/>
                </a:ext>
              </a:extLst>
            </p:cNvPr>
            <p:cNvSpPr/>
            <p:nvPr/>
          </p:nvSpPr>
          <p:spPr>
            <a:xfrm>
              <a:off x="1362076" y="788174"/>
              <a:ext cx="2876550" cy="1974076"/>
            </a:xfrm>
            <a:prstGeom prst="roundRect">
              <a:avLst>
                <a:gd name="adj" fmla="val 5970"/>
              </a:avLst>
            </a:prstGeom>
            <a:solidFill>
              <a:srgbClr val="FFFD78"/>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pPr algn="ctr" eaLnBrk="0" hangingPunct="0">
                <a:spcBef>
                  <a:spcPct val="0"/>
                </a:spcBef>
              </a:pPr>
              <a:r>
                <a:rPr lang="en-US" sz="1400" dirty="0">
                  <a:solidFill>
                    <a:schemeClr val="tx1"/>
                  </a:solidFill>
                  <a:latin typeface="Arial" panose="020B0604020202020204" pitchFamily="34" charset="0"/>
                  <a:cs typeface="Arial" panose="020B0604020202020204" pitchFamily="34" charset="0"/>
                </a:rPr>
                <a:t>Establish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Process Scope and Objectives</a:t>
              </a:r>
            </a:p>
          </p:txBody>
        </p:sp>
        <p:sp>
          <p:nvSpPr>
            <p:cNvPr id="106" name="Oval 87">
              <a:extLst>
                <a:ext uri="{FF2B5EF4-FFF2-40B4-BE49-F238E27FC236}">
                  <a16:creationId xmlns:a16="http://schemas.microsoft.com/office/drawing/2014/main" id="{7CFEF66B-593F-C34A-BA29-4CB9B365CDCE}"/>
                </a:ext>
              </a:extLst>
            </p:cNvPr>
            <p:cNvSpPr>
              <a:spLocks noChangeArrowheads="1"/>
            </p:cNvSpPr>
            <p:nvPr/>
          </p:nvSpPr>
          <p:spPr bwMode="auto">
            <a:xfrm>
              <a:off x="1215140" y="656407"/>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a:t>
              </a:r>
            </a:p>
          </p:txBody>
        </p:sp>
        <p:sp>
          <p:nvSpPr>
            <p:cNvPr id="107" name="Oval 87">
              <a:extLst>
                <a:ext uri="{FF2B5EF4-FFF2-40B4-BE49-F238E27FC236}">
                  <a16:creationId xmlns:a16="http://schemas.microsoft.com/office/drawing/2014/main" id="{36E571FE-D87A-6446-81A5-CE28540D7849}"/>
                </a:ext>
              </a:extLst>
            </p:cNvPr>
            <p:cNvSpPr>
              <a:spLocks noChangeArrowheads="1"/>
            </p:cNvSpPr>
            <p:nvPr/>
          </p:nvSpPr>
          <p:spPr bwMode="auto">
            <a:xfrm>
              <a:off x="4291371" y="643163"/>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a:t>
              </a:r>
            </a:p>
          </p:txBody>
        </p:sp>
        <p:sp>
          <p:nvSpPr>
            <p:cNvPr id="108" name="Oval 87">
              <a:extLst>
                <a:ext uri="{FF2B5EF4-FFF2-40B4-BE49-F238E27FC236}">
                  <a16:creationId xmlns:a16="http://schemas.microsoft.com/office/drawing/2014/main" id="{04A3F667-C811-2747-9311-37AB6AD48D61}"/>
                </a:ext>
              </a:extLst>
            </p:cNvPr>
            <p:cNvSpPr>
              <a:spLocks noChangeArrowheads="1"/>
            </p:cNvSpPr>
            <p:nvPr/>
          </p:nvSpPr>
          <p:spPr bwMode="auto">
            <a:xfrm>
              <a:off x="7409354" y="656407"/>
              <a:ext cx="410671" cy="3649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a:t>
              </a:r>
            </a:p>
          </p:txBody>
        </p:sp>
      </p:grpSp>
      <p:sp>
        <p:nvSpPr>
          <p:cNvPr id="2" name="Title 1">
            <a:extLst>
              <a:ext uri="{FF2B5EF4-FFF2-40B4-BE49-F238E27FC236}">
                <a16:creationId xmlns:a16="http://schemas.microsoft.com/office/drawing/2014/main" id="{449D8E59-CFCA-1C42-B7A4-CB8CA1A57A77}"/>
              </a:ext>
            </a:extLst>
          </p:cNvPr>
          <p:cNvSpPr>
            <a:spLocks noGrp="1"/>
          </p:cNvSpPr>
          <p:nvPr>
            <p:ph type="title"/>
          </p:nvPr>
        </p:nvSpPr>
        <p:spPr/>
        <p:txBody>
          <a:bodyPr/>
          <a:lstStyle/>
          <a:p>
            <a:r>
              <a:rPr lang="en-US" dirty="0"/>
              <a:t>Our three-phase methodology – proven, practical, &amp; </a:t>
            </a:r>
            <a:r>
              <a:rPr lang="en-US" u="sng" dirty="0"/>
              <a:t>agile</a:t>
            </a:r>
            <a:endParaRPr lang="en-US" dirty="0"/>
          </a:p>
        </p:txBody>
      </p:sp>
      <p:sp>
        <p:nvSpPr>
          <p:cNvPr id="19" name="Text Box 9">
            <a:extLst>
              <a:ext uri="{FF2B5EF4-FFF2-40B4-BE49-F238E27FC236}">
                <a16:creationId xmlns:a16="http://schemas.microsoft.com/office/drawing/2014/main" id="{AC022415-B98A-984F-8CD7-F4AFAC90BA46}"/>
              </a:ext>
            </a:extLst>
          </p:cNvPr>
          <p:cNvSpPr txBox="1">
            <a:spLocks noChangeArrowheads="1"/>
          </p:cNvSpPr>
          <p:nvPr/>
        </p:nvSpPr>
        <p:spPr bwMode="auto">
          <a:xfrm>
            <a:off x="267968" y="4909313"/>
            <a:ext cx="4284199" cy="1969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tIns="0" rIns="36000" bIns="0">
            <a:spAutoFit/>
          </a:bodyPr>
          <a:lstStyle>
            <a:lvl1pPr marL="119063" indent="-119063">
              <a:tabLst>
                <a:tab pos="342900" algn="l"/>
                <a:tab pos="406400" algn="l"/>
              </a:tabLst>
              <a:defRPr>
                <a:solidFill>
                  <a:schemeClr val="tx1"/>
                </a:solidFill>
                <a:latin typeface="Arial" charset="0"/>
                <a:ea typeface="ＭＳ Ｐゴシック" charset="0"/>
              </a:defRPr>
            </a:lvl1pPr>
            <a:lvl2pPr marL="742950" indent="-285750">
              <a:tabLst>
                <a:tab pos="342900" algn="l"/>
                <a:tab pos="406400" algn="l"/>
              </a:tabLst>
              <a:defRPr>
                <a:solidFill>
                  <a:schemeClr val="tx1"/>
                </a:solidFill>
                <a:latin typeface="Arial" charset="0"/>
                <a:ea typeface="ＭＳ Ｐゴシック" charset="0"/>
              </a:defRPr>
            </a:lvl2pPr>
            <a:lvl3pPr marL="1143000" indent="-228600">
              <a:tabLst>
                <a:tab pos="342900" algn="l"/>
                <a:tab pos="406400" algn="l"/>
              </a:tabLst>
              <a:defRPr>
                <a:solidFill>
                  <a:schemeClr val="tx1"/>
                </a:solidFill>
                <a:latin typeface="Arial" charset="0"/>
                <a:ea typeface="ＭＳ Ｐゴシック" charset="0"/>
              </a:defRPr>
            </a:lvl3pPr>
            <a:lvl4pPr marL="1600200" indent="-228600">
              <a:tabLst>
                <a:tab pos="342900" algn="l"/>
                <a:tab pos="406400" algn="l"/>
              </a:tabLst>
              <a:defRPr>
                <a:solidFill>
                  <a:schemeClr val="tx1"/>
                </a:solidFill>
                <a:latin typeface="Arial" charset="0"/>
                <a:ea typeface="ＭＳ Ｐゴシック" charset="0"/>
              </a:defRPr>
            </a:lvl4pPr>
            <a:lvl5pPr marL="2057400" indent="-228600">
              <a:tabLst>
                <a:tab pos="342900" algn="l"/>
                <a:tab pos="406400" algn="l"/>
              </a:tabLst>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tabLst>
                <a:tab pos="342900" algn="l"/>
                <a:tab pos="406400" algn="l"/>
              </a:tabLst>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tabLst>
                <a:tab pos="342900" algn="l"/>
                <a:tab pos="406400" algn="l"/>
              </a:tabLst>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tabLst>
                <a:tab pos="342900" algn="l"/>
                <a:tab pos="406400" algn="l"/>
              </a:tabLst>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tabLst>
                <a:tab pos="342900" algn="l"/>
                <a:tab pos="406400" algn="l"/>
              </a:tabLst>
              <a:defRPr>
                <a:solidFill>
                  <a:schemeClr val="tx1"/>
                </a:solidFill>
                <a:latin typeface="Arial" charset="0"/>
                <a:ea typeface="ＭＳ Ｐゴシック" charset="0"/>
              </a:defRPr>
            </a:lvl9pPr>
          </a:lstStyle>
          <a:p>
            <a:pPr eaLnBrk="0" fontAlgn="base" hangingPunct="0">
              <a:spcBef>
                <a:spcPct val="0"/>
              </a:spcBef>
              <a:spcAft>
                <a:spcPct val="0"/>
              </a:spcAft>
              <a:buClr>
                <a:prstClr val="black"/>
              </a:buClr>
              <a:buFontTx/>
              <a:buChar char="•"/>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ID processes &amp; draw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Process </a:t>
            </a:r>
            <a:r>
              <a:rPr lang="en-US" sz="1600" i="1" dirty="0">
                <a:solidFill>
                  <a:srgbClr val="000000"/>
                </a:solidFill>
                <a:cs typeface="ＭＳ Ｐゴシック" charset="0"/>
              </a:rPr>
              <a:t>Landscape </a:t>
            </a:r>
            <a:r>
              <a:rPr lang="en-US" sz="1600" dirty="0">
                <a:solidFill>
                  <a:srgbClr val="000000"/>
                </a:solidFill>
                <a:cs typeface="ＭＳ Ｐゴシック" charset="0"/>
              </a:rPr>
              <a:t>(Optional – only if you have a large scope)</a:t>
            </a:r>
          </a:p>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tab pos="342900" algn="l"/>
                <a:tab pos="406400" algn="l"/>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ID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rigger,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esults, main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ctivities,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ases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TRAC</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&amp; draw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Process Scope Model –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focus on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no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reference to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who</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or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how</a:t>
            </a:r>
          </a:p>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tab pos="342900" algn="l"/>
                <a:tab pos="406400" algn="l"/>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ID involved functions &amp; mechanisms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who</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and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how</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&amp; draw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Process Summary Chart</a:t>
            </a:r>
          </a:p>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tab pos="342900" algn="l"/>
                <a:tab pos="406400" algn="l"/>
              </a:tabLst>
              <a:defRPr/>
            </a:pPr>
            <a:r>
              <a:rPr lang="en-US" sz="1600" dirty="0">
                <a:solidFill>
                  <a:srgbClr val="000000"/>
                </a:solidFill>
                <a:cs typeface="ＭＳ Ｐゴシック" charset="0"/>
              </a:rPr>
              <a:t>Conduct </a:t>
            </a:r>
            <a:r>
              <a:rPr lang="en-US" sz="1600" i="1" dirty="0">
                <a:solidFill>
                  <a:srgbClr val="000000"/>
                </a:solidFill>
                <a:cs typeface="ＭＳ Ｐゴシック" charset="0"/>
              </a:rPr>
              <a:t>stakeholder-based assessment</a:t>
            </a:r>
            <a:endParaRPr kumimoji="0" lang="en-US" sz="1600" b="0" i="1" u="none" strike="noStrike" kern="1200" cap="none" spc="0" normalizeH="0" baseline="0" noProof="0" dirty="0">
              <a:ln>
                <a:noFill/>
              </a:ln>
              <a:solidFill>
                <a:srgbClr val="000000"/>
              </a:solidFill>
              <a:effectLst/>
              <a:uLnTx/>
              <a:uFillTx/>
              <a:cs typeface="ＭＳ Ｐゴシック" charset="0"/>
            </a:endParaRPr>
          </a:p>
        </p:txBody>
      </p:sp>
      <p:sp>
        <p:nvSpPr>
          <p:cNvPr id="20" name="Text Box 11">
            <a:extLst>
              <a:ext uri="{FF2B5EF4-FFF2-40B4-BE49-F238E27FC236}">
                <a16:creationId xmlns:a16="http://schemas.microsoft.com/office/drawing/2014/main" id="{DF6F03BB-68CF-8346-9BDC-D7E624A7104E}"/>
              </a:ext>
            </a:extLst>
          </p:cNvPr>
          <p:cNvSpPr txBox="1">
            <a:spLocks noChangeArrowheads="1"/>
          </p:cNvSpPr>
          <p:nvPr/>
        </p:nvSpPr>
        <p:spPr bwMode="auto">
          <a:xfrm>
            <a:off x="4465595" y="4166809"/>
            <a:ext cx="3702519"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rIns="36000">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Develop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as-is</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models:</a:t>
            </a:r>
          </a:p>
          <a:p>
            <a:pPr marL="355600" marR="0" lvl="1" indent="-200025" algn="l" defTabSz="914400" rtl="0" eaLnBrk="0" fontAlgn="base" latinLnBrk="0" hangingPunct="0">
              <a:lnSpc>
                <a:spcPct val="100000"/>
              </a:lnSpc>
              <a:spcBef>
                <a:spcPct val="0"/>
              </a:spcBef>
              <a:spcAft>
                <a:spcPct val="0"/>
              </a:spcAft>
              <a:buClr>
                <a:prstClr val="black"/>
              </a:buClr>
              <a:buSzTx/>
              <a:buFontTx/>
              <a:buChar char="•"/>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Augmented Scope Model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add ~5 – 7 more detailed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Activities for each main Activity</a:t>
            </a:r>
          </a:p>
          <a:p>
            <a:pPr marL="355600" marR="0" lvl="1" indent="-200025" algn="l" defTabSz="914400" rtl="0" eaLnBrk="0" fontAlgn="base" latinLnBrk="0" hangingPunct="0">
              <a:lnSpc>
                <a:spcPct val="100000"/>
              </a:lnSpc>
              <a:spcBef>
                <a:spcPct val="0"/>
              </a:spcBef>
              <a:spcAft>
                <a:spcPct val="0"/>
              </a:spcAft>
              <a:buClr>
                <a:prstClr val="black"/>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(Optional) as-is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Workflow Models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only</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enough detail to understand process behaviour</a:t>
            </a:r>
          </a:p>
          <a:p>
            <a:pPr lvl="0" eaLnBrk="0" fontAlgn="base" hangingPunct="0">
              <a:spcBef>
                <a:spcPct val="0"/>
              </a:spcBef>
              <a:spcAft>
                <a:spcPct val="0"/>
              </a:spcAft>
              <a:buClr>
                <a:prstClr val="black"/>
              </a:buClr>
              <a:buFontTx/>
              <a:buChar char="•"/>
              <a:defRPr/>
            </a:pPr>
            <a:r>
              <a:rPr lang="en-US" sz="1600" dirty="0">
                <a:solidFill>
                  <a:srgbClr val="000000"/>
                </a:solidFill>
                <a:cs typeface="ＭＳ Ｐゴシック" charset="0"/>
              </a:rPr>
              <a:t>Conduct </a:t>
            </a:r>
            <a:r>
              <a:rPr lang="en-US" sz="1600" i="1" dirty="0">
                <a:solidFill>
                  <a:srgbClr val="000000"/>
                </a:solidFill>
                <a:cs typeface="ＭＳ Ｐゴシック" charset="0"/>
              </a:rPr>
              <a:t>enabler-based assessment</a:t>
            </a:r>
            <a:br>
              <a:rPr lang="en-US" sz="1600" i="1" dirty="0">
                <a:solidFill>
                  <a:srgbClr val="000000"/>
                </a:solidFill>
                <a:cs typeface="ＭＳ Ｐゴシック" charset="0"/>
              </a:rPr>
            </a:br>
            <a:r>
              <a:rPr lang="en-US" sz="1600" dirty="0">
                <a:solidFill>
                  <a:srgbClr val="000000"/>
                </a:solidFill>
                <a:cs typeface="ＭＳ Ｐゴシック" charset="0"/>
              </a:rPr>
              <a:t>and identify </a:t>
            </a:r>
            <a:r>
              <a:rPr lang="en-US" sz="1600" i="1" dirty="0">
                <a:solidFill>
                  <a:srgbClr val="000000"/>
                </a:solidFill>
                <a:cs typeface="ＭＳ Ｐゴシック" charset="0"/>
              </a:rPr>
              <a:t>potential improvements</a:t>
            </a:r>
          </a:p>
        </p:txBody>
      </p:sp>
      <p:sp>
        <p:nvSpPr>
          <p:cNvPr id="21" name="Text Box 12">
            <a:extLst>
              <a:ext uri="{FF2B5EF4-FFF2-40B4-BE49-F238E27FC236}">
                <a16:creationId xmlns:a16="http://schemas.microsoft.com/office/drawing/2014/main" id="{969AAF86-4570-6C42-8826-EA1BEC02D107}"/>
              </a:ext>
            </a:extLst>
          </p:cNvPr>
          <p:cNvSpPr txBox="1">
            <a:spLocks noChangeArrowheads="1"/>
          </p:cNvSpPr>
          <p:nvPr/>
        </p:nvSpPr>
        <p:spPr bwMode="auto">
          <a:xfrm>
            <a:off x="8912869" y="4084138"/>
            <a:ext cx="19887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rIns="0">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defRPr/>
            </a:pPr>
            <a:r>
              <a:rPr kumimoji="0" lang="en-US" sz="1600" b="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ssess each key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Feature</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by enabler</a:t>
            </a:r>
          </a:p>
        </p:txBody>
      </p:sp>
      <p:grpSp>
        <p:nvGrpSpPr>
          <p:cNvPr id="22" name="Group 21">
            <a:extLst>
              <a:ext uri="{FF2B5EF4-FFF2-40B4-BE49-F238E27FC236}">
                <a16:creationId xmlns:a16="http://schemas.microsoft.com/office/drawing/2014/main" id="{1A68FB02-B7C1-8C4D-BEAF-B3670999CE1E}"/>
              </a:ext>
            </a:extLst>
          </p:cNvPr>
          <p:cNvGrpSpPr/>
          <p:nvPr/>
        </p:nvGrpSpPr>
        <p:grpSpPr>
          <a:xfrm>
            <a:off x="1444268" y="3864546"/>
            <a:ext cx="1216489" cy="555699"/>
            <a:chOff x="1496976" y="1909960"/>
            <a:chExt cx="1216489" cy="680186"/>
          </a:xfrm>
        </p:grpSpPr>
        <p:sp>
          <p:nvSpPr>
            <p:cNvPr id="23" name="AutoShape 17">
              <a:extLst>
                <a:ext uri="{FF2B5EF4-FFF2-40B4-BE49-F238E27FC236}">
                  <a16:creationId xmlns:a16="http://schemas.microsoft.com/office/drawing/2014/main" id="{65223D26-E2F3-DD43-9C02-055205D492DE}"/>
                </a:ext>
              </a:extLst>
            </p:cNvPr>
            <p:cNvSpPr>
              <a:spLocks noChangeArrowheads="1"/>
            </p:cNvSpPr>
            <p:nvPr/>
          </p:nvSpPr>
          <p:spPr bwMode="auto">
            <a:xfrm>
              <a:off x="1496976" y="1918633"/>
              <a:ext cx="251286" cy="671513"/>
            </a:xfrm>
            <a:prstGeom prst="roundRect">
              <a:avLst>
                <a:gd name="adj" fmla="val 16667"/>
              </a:avLst>
            </a:prstGeom>
            <a:solidFill>
              <a:schemeClr val="bg1">
                <a:lumMod val="85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7" name="AutoShape 17">
              <a:extLst>
                <a:ext uri="{FF2B5EF4-FFF2-40B4-BE49-F238E27FC236}">
                  <a16:creationId xmlns:a16="http://schemas.microsoft.com/office/drawing/2014/main" id="{4E3A0079-99DE-D743-8A75-6FF6D45279BE}"/>
                </a:ext>
              </a:extLst>
            </p:cNvPr>
            <p:cNvSpPr>
              <a:spLocks noChangeArrowheads="1"/>
            </p:cNvSpPr>
            <p:nvPr/>
          </p:nvSpPr>
          <p:spPr bwMode="auto">
            <a:xfrm>
              <a:off x="1818710" y="1909960"/>
              <a:ext cx="251286" cy="671513"/>
            </a:xfrm>
            <a:prstGeom prst="roundRect">
              <a:avLst>
                <a:gd name="adj" fmla="val 16667"/>
              </a:avLst>
            </a:prstGeom>
            <a:solidFill>
              <a:schemeClr val="bg1">
                <a:lumMod val="85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8" name="AutoShape 17">
              <a:extLst>
                <a:ext uri="{FF2B5EF4-FFF2-40B4-BE49-F238E27FC236}">
                  <a16:creationId xmlns:a16="http://schemas.microsoft.com/office/drawing/2014/main" id="{82F96D91-7B91-2F45-A883-92A052E80FCF}"/>
                </a:ext>
              </a:extLst>
            </p:cNvPr>
            <p:cNvSpPr>
              <a:spLocks noChangeArrowheads="1"/>
            </p:cNvSpPr>
            <p:nvPr/>
          </p:nvSpPr>
          <p:spPr bwMode="auto">
            <a:xfrm>
              <a:off x="2140444" y="1913677"/>
              <a:ext cx="251286" cy="671513"/>
            </a:xfrm>
            <a:prstGeom prst="roundRect">
              <a:avLst>
                <a:gd name="adj" fmla="val 16667"/>
              </a:avLst>
            </a:prstGeom>
            <a:solidFill>
              <a:schemeClr val="bg1">
                <a:lumMod val="85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 name="AutoShape 17">
              <a:extLst>
                <a:ext uri="{FF2B5EF4-FFF2-40B4-BE49-F238E27FC236}">
                  <a16:creationId xmlns:a16="http://schemas.microsoft.com/office/drawing/2014/main" id="{9E1EE04A-3D76-484E-9BD0-E5F7F7532D1C}"/>
                </a:ext>
              </a:extLst>
            </p:cNvPr>
            <p:cNvSpPr>
              <a:spLocks noChangeArrowheads="1"/>
            </p:cNvSpPr>
            <p:nvPr/>
          </p:nvSpPr>
          <p:spPr bwMode="auto">
            <a:xfrm>
              <a:off x="2462179" y="1917394"/>
              <a:ext cx="251286" cy="671513"/>
            </a:xfrm>
            <a:prstGeom prst="roundRect">
              <a:avLst>
                <a:gd name="adj" fmla="val 16667"/>
              </a:avLst>
            </a:prstGeom>
            <a:solidFill>
              <a:schemeClr val="bg1">
                <a:lumMod val="85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0" name="Oval 21">
            <a:extLst>
              <a:ext uri="{FF2B5EF4-FFF2-40B4-BE49-F238E27FC236}">
                <a16:creationId xmlns:a16="http://schemas.microsoft.com/office/drawing/2014/main" id="{CC9DDE3E-4858-5846-8BF9-5E91BB0CC9B3}"/>
              </a:ext>
            </a:extLst>
          </p:cNvPr>
          <p:cNvSpPr>
            <a:spLocks noChangeArrowheads="1"/>
          </p:cNvSpPr>
          <p:nvPr/>
        </p:nvSpPr>
        <p:spPr bwMode="auto">
          <a:xfrm>
            <a:off x="1188718" y="3198897"/>
            <a:ext cx="603250" cy="357188"/>
          </a:xfrm>
          <a:prstGeom prst="ellipse">
            <a:avLst/>
          </a:prstGeom>
          <a:noFill/>
          <a:ln w="9525">
            <a:solidFill>
              <a:srgbClr val="CC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1" name="Freeform 73">
            <a:extLst>
              <a:ext uri="{FF2B5EF4-FFF2-40B4-BE49-F238E27FC236}">
                <a16:creationId xmlns:a16="http://schemas.microsoft.com/office/drawing/2014/main" id="{96AD8E5F-F48D-4140-918E-3421453DB384}"/>
              </a:ext>
            </a:extLst>
          </p:cNvPr>
          <p:cNvSpPr>
            <a:spLocks/>
          </p:cNvSpPr>
          <p:nvPr/>
        </p:nvSpPr>
        <p:spPr bwMode="auto">
          <a:xfrm>
            <a:off x="568006" y="3416386"/>
            <a:ext cx="627062" cy="766763"/>
          </a:xfrm>
          <a:custGeom>
            <a:avLst/>
            <a:gdLst>
              <a:gd name="T0" fmla="*/ 371 w 371"/>
              <a:gd name="T1" fmla="*/ 0 h 444"/>
              <a:gd name="T2" fmla="*/ 59 w 371"/>
              <a:gd name="T3" fmla="*/ 132 h 444"/>
              <a:gd name="T4" fmla="*/ 17 w 371"/>
              <a:gd name="T5" fmla="*/ 336 h 444"/>
              <a:gd name="T6" fmla="*/ 143 w 371"/>
              <a:gd name="T7" fmla="*/ 444 h 4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444">
                <a:moveTo>
                  <a:pt x="371" y="0"/>
                </a:moveTo>
                <a:cubicBezTo>
                  <a:pt x="319" y="25"/>
                  <a:pt x="118" y="76"/>
                  <a:pt x="59" y="132"/>
                </a:cubicBezTo>
                <a:cubicBezTo>
                  <a:pt x="0" y="188"/>
                  <a:pt x="3" y="284"/>
                  <a:pt x="17" y="336"/>
                </a:cubicBezTo>
                <a:cubicBezTo>
                  <a:pt x="31" y="388"/>
                  <a:pt x="122" y="426"/>
                  <a:pt x="143" y="44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32" name="Group 31">
            <a:extLst>
              <a:ext uri="{FF2B5EF4-FFF2-40B4-BE49-F238E27FC236}">
                <a16:creationId xmlns:a16="http://schemas.microsoft.com/office/drawing/2014/main" id="{8A853986-30F5-794B-9DBB-CF671E8318A1}"/>
              </a:ext>
            </a:extLst>
          </p:cNvPr>
          <p:cNvGrpSpPr/>
          <p:nvPr/>
        </p:nvGrpSpPr>
        <p:grpSpPr>
          <a:xfrm>
            <a:off x="1328418" y="2838536"/>
            <a:ext cx="1525588" cy="942975"/>
            <a:chOff x="1381127" y="1041400"/>
            <a:chExt cx="1525588" cy="942975"/>
          </a:xfrm>
        </p:grpSpPr>
        <p:sp>
          <p:nvSpPr>
            <p:cNvPr id="33" name="AutoShape 15">
              <a:extLst>
                <a:ext uri="{FF2B5EF4-FFF2-40B4-BE49-F238E27FC236}">
                  <a16:creationId xmlns:a16="http://schemas.microsoft.com/office/drawing/2014/main" id="{DD4E984B-7ADB-9D4B-B0D6-1A9011BE2EE1}"/>
                </a:ext>
              </a:extLst>
            </p:cNvPr>
            <p:cNvSpPr>
              <a:spLocks noChangeArrowheads="1"/>
            </p:cNvSpPr>
            <p:nvPr/>
          </p:nvSpPr>
          <p:spPr bwMode="auto">
            <a:xfrm>
              <a:off x="2562227" y="1257300"/>
              <a:ext cx="342900" cy="26670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4" name="AutoShape 16">
              <a:extLst>
                <a:ext uri="{FF2B5EF4-FFF2-40B4-BE49-F238E27FC236}">
                  <a16:creationId xmlns:a16="http://schemas.microsoft.com/office/drawing/2014/main" id="{33329141-A759-F04F-B34D-0187D1B87CB6}"/>
                </a:ext>
              </a:extLst>
            </p:cNvPr>
            <p:cNvSpPr>
              <a:spLocks noChangeArrowheads="1"/>
            </p:cNvSpPr>
            <p:nvPr/>
          </p:nvSpPr>
          <p:spPr bwMode="auto">
            <a:xfrm>
              <a:off x="1381127" y="1447800"/>
              <a:ext cx="342900" cy="26670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7" name="AutoShape 17">
              <a:extLst>
                <a:ext uri="{FF2B5EF4-FFF2-40B4-BE49-F238E27FC236}">
                  <a16:creationId xmlns:a16="http://schemas.microsoft.com/office/drawing/2014/main" id="{49E79B06-C3C4-424B-A73C-C3086F71BF24}"/>
                </a:ext>
              </a:extLst>
            </p:cNvPr>
            <p:cNvSpPr>
              <a:spLocks noChangeArrowheads="1"/>
            </p:cNvSpPr>
            <p:nvPr/>
          </p:nvSpPr>
          <p:spPr bwMode="auto">
            <a:xfrm>
              <a:off x="1914527" y="1041400"/>
              <a:ext cx="355600" cy="671513"/>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8" name="Line 19">
              <a:extLst>
                <a:ext uri="{FF2B5EF4-FFF2-40B4-BE49-F238E27FC236}">
                  <a16:creationId xmlns:a16="http://schemas.microsoft.com/office/drawing/2014/main" id="{AA420B5B-6C37-6044-8745-E422F2700EF3}"/>
                </a:ext>
              </a:extLst>
            </p:cNvPr>
            <p:cNvSpPr>
              <a:spLocks noChangeShapeType="1"/>
            </p:cNvSpPr>
            <p:nvPr/>
          </p:nvSpPr>
          <p:spPr bwMode="auto">
            <a:xfrm>
              <a:off x="1717677" y="1574800"/>
              <a:ext cx="20320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9" name="Line 20">
              <a:extLst>
                <a:ext uri="{FF2B5EF4-FFF2-40B4-BE49-F238E27FC236}">
                  <a16:creationId xmlns:a16="http://schemas.microsoft.com/office/drawing/2014/main" id="{91B82CE7-E8C3-7B46-A388-7960305192CD}"/>
                </a:ext>
              </a:extLst>
            </p:cNvPr>
            <p:cNvSpPr>
              <a:spLocks noChangeShapeType="1"/>
            </p:cNvSpPr>
            <p:nvPr/>
          </p:nvSpPr>
          <p:spPr bwMode="auto">
            <a:xfrm>
              <a:off x="2276477" y="1384300"/>
              <a:ext cx="29845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0" name="AutoShape 16">
              <a:extLst>
                <a:ext uri="{FF2B5EF4-FFF2-40B4-BE49-F238E27FC236}">
                  <a16:creationId xmlns:a16="http://schemas.microsoft.com/office/drawing/2014/main" id="{E2B9C59F-BD62-3B49-9908-8756578D12AE}"/>
                </a:ext>
              </a:extLst>
            </p:cNvPr>
            <p:cNvSpPr>
              <a:spLocks noChangeArrowheads="1"/>
            </p:cNvSpPr>
            <p:nvPr/>
          </p:nvSpPr>
          <p:spPr bwMode="auto">
            <a:xfrm>
              <a:off x="1382715" y="1041400"/>
              <a:ext cx="342900" cy="26670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 name="Line 19">
              <a:extLst>
                <a:ext uri="{FF2B5EF4-FFF2-40B4-BE49-F238E27FC236}">
                  <a16:creationId xmlns:a16="http://schemas.microsoft.com/office/drawing/2014/main" id="{34D0F43F-8943-4B4E-82ED-8B7B578286E6}"/>
                </a:ext>
              </a:extLst>
            </p:cNvPr>
            <p:cNvSpPr>
              <a:spLocks noChangeShapeType="1"/>
            </p:cNvSpPr>
            <p:nvPr/>
          </p:nvSpPr>
          <p:spPr bwMode="auto">
            <a:xfrm>
              <a:off x="1719265" y="1168400"/>
              <a:ext cx="20320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2" name="AutoShape 15">
              <a:extLst>
                <a:ext uri="{FF2B5EF4-FFF2-40B4-BE49-F238E27FC236}">
                  <a16:creationId xmlns:a16="http://schemas.microsoft.com/office/drawing/2014/main" id="{AEF64BF7-059A-B644-B0DD-610E86F81085}"/>
                </a:ext>
              </a:extLst>
            </p:cNvPr>
            <p:cNvSpPr>
              <a:spLocks noChangeArrowheads="1"/>
            </p:cNvSpPr>
            <p:nvPr/>
          </p:nvSpPr>
          <p:spPr bwMode="auto">
            <a:xfrm>
              <a:off x="1382715" y="1822450"/>
              <a:ext cx="1524000" cy="16192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3" name="Line 19">
              <a:extLst>
                <a:ext uri="{FF2B5EF4-FFF2-40B4-BE49-F238E27FC236}">
                  <a16:creationId xmlns:a16="http://schemas.microsoft.com/office/drawing/2014/main" id="{3A7E816F-A796-DB43-9DAB-9720BA44B9AC}"/>
                </a:ext>
              </a:extLst>
            </p:cNvPr>
            <p:cNvSpPr>
              <a:spLocks noChangeShapeType="1"/>
            </p:cNvSpPr>
            <p:nvPr/>
          </p:nvSpPr>
          <p:spPr bwMode="auto">
            <a:xfrm rot="5400000">
              <a:off x="1495427" y="1768475"/>
              <a:ext cx="11430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4" name="Line 19">
              <a:extLst>
                <a:ext uri="{FF2B5EF4-FFF2-40B4-BE49-F238E27FC236}">
                  <a16:creationId xmlns:a16="http://schemas.microsoft.com/office/drawing/2014/main" id="{10D2E6A1-0226-1B4C-92A6-611142DA217D}"/>
                </a:ext>
              </a:extLst>
            </p:cNvPr>
            <p:cNvSpPr>
              <a:spLocks noChangeShapeType="1"/>
            </p:cNvSpPr>
            <p:nvPr/>
          </p:nvSpPr>
          <p:spPr bwMode="auto">
            <a:xfrm rot="5400000">
              <a:off x="2035177" y="1766887"/>
              <a:ext cx="11430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5" name="Line 19">
              <a:extLst>
                <a:ext uri="{FF2B5EF4-FFF2-40B4-BE49-F238E27FC236}">
                  <a16:creationId xmlns:a16="http://schemas.microsoft.com/office/drawing/2014/main" id="{3BA21002-F778-6E42-83BD-3A22DA8B82A1}"/>
                </a:ext>
              </a:extLst>
            </p:cNvPr>
            <p:cNvSpPr>
              <a:spLocks noChangeShapeType="1"/>
            </p:cNvSpPr>
            <p:nvPr/>
          </p:nvSpPr>
          <p:spPr bwMode="auto">
            <a:xfrm rot="16200000" flipV="1">
              <a:off x="2587627" y="1670050"/>
              <a:ext cx="287338" cy="1587"/>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46" name="Group 45">
            <a:extLst>
              <a:ext uri="{FF2B5EF4-FFF2-40B4-BE49-F238E27FC236}">
                <a16:creationId xmlns:a16="http://schemas.microsoft.com/office/drawing/2014/main" id="{4A873B08-2C24-0C40-9BC1-174A74A5CBD6}"/>
              </a:ext>
            </a:extLst>
          </p:cNvPr>
          <p:cNvGrpSpPr/>
          <p:nvPr/>
        </p:nvGrpSpPr>
        <p:grpSpPr>
          <a:xfrm>
            <a:off x="904920" y="4040982"/>
            <a:ext cx="2316162" cy="363911"/>
            <a:chOff x="957629" y="2303221"/>
            <a:chExt cx="2316162" cy="363911"/>
          </a:xfrm>
        </p:grpSpPr>
        <p:sp>
          <p:nvSpPr>
            <p:cNvPr id="47" name="AutoShape 22">
              <a:extLst>
                <a:ext uri="{FF2B5EF4-FFF2-40B4-BE49-F238E27FC236}">
                  <a16:creationId xmlns:a16="http://schemas.microsoft.com/office/drawing/2014/main" id="{3D8E90A6-9C7A-CE48-A137-8B2930C3B901}"/>
                </a:ext>
              </a:extLst>
            </p:cNvPr>
            <p:cNvSpPr>
              <a:spLocks noChangeArrowheads="1"/>
            </p:cNvSpPr>
            <p:nvPr/>
          </p:nvSpPr>
          <p:spPr bwMode="auto">
            <a:xfrm>
              <a:off x="1340065" y="2321772"/>
              <a:ext cx="1508012" cy="31273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48" name="Group 47">
              <a:extLst>
                <a:ext uri="{FF2B5EF4-FFF2-40B4-BE49-F238E27FC236}">
                  <a16:creationId xmlns:a16="http://schemas.microsoft.com/office/drawing/2014/main" id="{F1C676EA-DCE7-F846-8857-ED6DFF02216F}"/>
                </a:ext>
              </a:extLst>
            </p:cNvPr>
            <p:cNvGrpSpPr/>
            <p:nvPr/>
          </p:nvGrpSpPr>
          <p:grpSpPr>
            <a:xfrm>
              <a:off x="1631430" y="2384266"/>
              <a:ext cx="1147490" cy="191082"/>
              <a:chOff x="1514963" y="2380509"/>
              <a:chExt cx="1147490" cy="191082"/>
            </a:xfrm>
          </p:grpSpPr>
          <p:sp>
            <p:nvSpPr>
              <p:cNvPr id="58" name="AutoShape 23">
                <a:extLst>
                  <a:ext uri="{FF2B5EF4-FFF2-40B4-BE49-F238E27FC236}">
                    <a16:creationId xmlns:a16="http://schemas.microsoft.com/office/drawing/2014/main" id="{029F226E-87A4-144B-BE7E-AC41913BD211}"/>
                  </a:ext>
                </a:extLst>
              </p:cNvPr>
              <p:cNvSpPr>
                <a:spLocks noChangeArrowheads="1"/>
              </p:cNvSpPr>
              <p:nvPr/>
            </p:nvSpPr>
            <p:spPr bwMode="auto">
              <a:xfrm>
                <a:off x="1514963" y="2390616"/>
                <a:ext cx="190500" cy="1809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 name="AutoShape 23">
                <a:extLst>
                  <a:ext uri="{FF2B5EF4-FFF2-40B4-BE49-F238E27FC236}">
                    <a16:creationId xmlns:a16="http://schemas.microsoft.com/office/drawing/2014/main" id="{94503A12-8A3D-404C-B4AD-69F83DE133F8}"/>
                  </a:ext>
                </a:extLst>
              </p:cNvPr>
              <p:cNvSpPr>
                <a:spLocks noChangeArrowheads="1"/>
              </p:cNvSpPr>
              <p:nvPr/>
            </p:nvSpPr>
            <p:spPr bwMode="auto">
              <a:xfrm>
                <a:off x="1754210" y="2389029"/>
                <a:ext cx="190500" cy="1809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0" name="AutoShape 23">
                <a:extLst>
                  <a:ext uri="{FF2B5EF4-FFF2-40B4-BE49-F238E27FC236}">
                    <a16:creationId xmlns:a16="http://schemas.microsoft.com/office/drawing/2014/main" id="{68328CFA-75C2-EC46-A852-155343053B83}"/>
                  </a:ext>
                </a:extLst>
              </p:cNvPr>
              <p:cNvSpPr>
                <a:spLocks noChangeArrowheads="1"/>
              </p:cNvSpPr>
              <p:nvPr/>
            </p:nvSpPr>
            <p:spPr bwMode="auto">
              <a:xfrm>
                <a:off x="1993457" y="2387441"/>
                <a:ext cx="190500" cy="1809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1" name="AutoShape 23">
                <a:extLst>
                  <a:ext uri="{FF2B5EF4-FFF2-40B4-BE49-F238E27FC236}">
                    <a16:creationId xmlns:a16="http://schemas.microsoft.com/office/drawing/2014/main" id="{9FB7B1A2-6468-5F42-96B8-3FFF1D218228}"/>
                  </a:ext>
                </a:extLst>
              </p:cNvPr>
              <p:cNvSpPr>
                <a:spLocks noChangeArrowheads="1"/>
              </p:cNvSpPr>
              <p:nvPr/>
            </p:nvSpPr>
            <p:spPr bwMode="auto">
              <a:xfrm>
                <a:off x="2232704" y="2382097"/>
                <a:ext cx="190500" cy="1809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2" name="AutoShape 23">
                <a:extLst>
                  <a:ext uri="{FF2B5EF4-FFF2-40B4-BE49-F238E27FC236}">
                    <a16:creationId xmlns:a16="http://schemas.microsoft.com/office/drawing/2014/main" id="{A6DC0602-90B6-634D-BA43-351076FA1653}"/>
                  </a:ext>
                </a:extLst>
              </p:cNvPr>
              <p:cNvSpPr>
                <a:spLocks noChangeArrowheads="1"/>
              </p:cNvSpPr>
              <p:nvPr/>
            </p:nvSpPr>
            <p:spPr bwMode="auto">
              <a:xfrm>
                <a:off x="2471953" y="2380509"/>
                <a:ext cx="190500" cy="18097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cxnSp>
          <p:nvCxnSpPr>
            <p:cNvPr id="49" name="AutoShape 14">
              <a:extLst>
                <a:ext uri="{FF2B5EF4-FFF2-40B4-BE49-F238E27FC236}">
                  <a16:creationId xmlns:a16="http://schemas.microsoft.com/office/drawing/2014/main" id="{A4880779-CD06-2341-BD93-96735F234473}"/>
                </a:ext>
              </a:extLst>
            </p:cNvPr>
            <p:cNvCxnSpPr>
              <a:cxnSpLocks noChangeShapeType="1"/>
            </p:cNvCxnSpPr>
            <p:nvPr/>
          </p:nvCxnSpPr>
          <p:spPr bwMode="auto">
            <a:xfrm flipV="1">
              <a:off x="2850976" y="2389639"/>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0" name="Group 49">
              <a:extLst>
                <a:ext uri="{FF2B5EF4-FFF2-40B4-BE49-F238E27FC236}">
                  <a16:creationId xmlns:a16="http://schemas.microsoft.com/office/drawing/2014/main" id="{8A25FBA5-543D-8349-B43C-F01FA1FEDB63}"/>
                </a:ext>
              </a:extLst>
            </p:cNvPr>
            <p:cNvGrpSpPr/>
            <p:nvPr/>
          </p:nvGrpSpPr>
          <p:grpSpPr>
            <a:xfrm>
              <a:off x="957629" y="2412184"/>
              <a:ext cx="376238" cy="161348"/>
              <a:chOff x="953872" y="2412184"/>
              <a:chExt cx="376238" cy="161348"/>
            </a:xfrm>
          </p:grpSpPr>
          <p:cxnSp>
            <p:nvCxnSpPr>
              <p:cNvPr id="56" name="AutoShape 13">
                <a:extLst>
                  <a:ext uri="{FF2B5EF4-FFF2-40B4-BE49-F238E27FC236}">
                    <a16:creationId xmlns:a16="http://schemas.microsoft.com/office/drawing/2014/main" id="{A0602A70-AE9B-DF42-9141-02263C1A1B58}"/>
                  </a:ext>
                </a:extLst>
              </p:cNvPr>
              <p:cNvCxnSpPr>
                <a:cxnSpLocks noChangeShapeType="1"/>
              </p:cNvCxnSpPr>
              <p:nvPr/>
            </p:nvCxnSpPr>
            <p:spPr bwMode="auto">
              <a:xfrm>
                <a:off x="1115130" y="2494372"/>
                <a:ext cx="214980" cy="47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7" name="Oval 35">
                <a:extLst>
                  <a:ext uri="{FF2B5EF4-FFF2-40B4-BE49-F238E27FC236}">
                    <a16:creationId xmlns:a16="http://schemas.microsoft.com/office/drawing/2014/main" id="{0E33D16D-6FC6-EB49-A20E-7F63349E05DF}"/>
                  </a:ext>
                </a:extLst>
              </p:cNvPr>
              <p:cNvSpPr>
                <a:spLocks noChangeArrowheads="1"/>
              </p:cNvSpPr>
              <p:nvPr/>
            </p:nvSpPr>
            <p:spPr bwMode="auto">
              <a:xfrm>
                <a:off x="953872" y="2412184"/>
                <a:ext cx="161348" cy="161348"/>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51" name="Oval 35">
              <a:extLst>
                <a:ext uri="{FF2B5EF4-FFF2-40B4-BE49-F238E27FC236}">
                  <a16:creationId xmlns:a16="http://schemas.microsoft.com/office/drawing/2014/main" id="{92ACBE3C-8BA9-1E47-A500-0D8976AA1F07}"/>
                </a:ext>
              </a:extLst>
            </p:cNvPr>
            <p:cNvSpPr>
              <a:spLocks noChangeArrowheads="1"/>
            </p:cNvSpPr>
            <p:nvPr/>
          </p:nvSpPr>
          <p:spPr bwMode="auto">
            <a:xfrm>
              <a:off x="3114771" y="2303221"/>
              <a:ext cx="159020" cy="159020"/>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2" name="Oval 35">
              <a:extLst>
                <a:ext uri="{FF2B5EF4-FFF2-40B4-BE49-F238E27FC236}">
                  <a16:creationId xmlns:a16="http://schemas.microsoft.com/office/drawing/2014/main" id="{DA94E6A8-BA4E-D743-832D-F23A90C64E83}"/>
                </a:ext>
              </a:extLst>
            </p:cNvPr>
            <p:cNvSpPr>
              <a:spLocks noChangeArrowheads="1"/>
            </p:cNvSpPr>
            <p:nvPr/>
          </p:nvSpPr>
          <p:spPr bwMode="auto">
            <a:xfrm>
              <a:off x="3109434" y="2508112"/>
              <a:ext cx="159020" cy="159020"/>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cxnSp>
          <p:nvCxnSpPr>
            <p:cNvPr id="53" name="Straight Connector 52">
              <a:extLst>
                <a:ext uri="{FF2B5EF4-FFF2-40B4-BE49-F238E27FC236}">
                  <a16:creationId xmlns:a16="http://schemas.microsoft.com/office/drawing/2014/main" id="{E70E8A81-AF09-DF48-9DC5-673BEAC5210E}"/>
                </a:ext>
              </a:extLst>
            </p:cNvPr>
            <p:cNvCxnSpPr/>
            <p:nvPr/>
          </p:nvCxnSpPr>
          <p:spPr bwMode="auto">
            <a:xfrm>
              <a:off x="1333862" y="2415940"/>
              <a:ext cx="245897"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 name="AutoShape 14">
              <a:extLst>
                <a:ext uri="{FF2B5EF4-FFF2-40B4-BE49-F238E27FC236}">
                  <a16:creationId xmlns:a16="http://schemas.microsoft.com/office/drawing/2014/main" id="{0CEA5875-4738-FF40-B89A-B05232FC8992}"/>
                </a:ext>
              </a:extLst>
            </p:cNvPr>
            <p:cNvCxnSpPr>
              <a:cxnSpLocks noChangeShapeType="1"/>
            </p:cNvCxnSpPr>
            <p:nvPr/>
          </p:nvCxnSpPr>
          <p:spPr bwMode="auto">
            <a:xfrm>
              <a:off x="2845567" y="2485680"/>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Connector 54">
              <a:extLst>
                <a:ext uri="{FF2B5EF4-FFF2-40B4-BE49-F238E27FC236}">
                  <a16:creationId xmlns:a16="http://schemas.microsoft.com/office/drawing/2014/main" id="{2385E4CB-AADE-2940-8E1A-37A527311BC3}"/>
                </a:ext>
              </a:extLst>
            </p:cNvPr>
            <p:cNvCxnSpPr/>
            <p:nvPr/>
          </p:nvCxnSpPr>
          <p:spPr bwMode="auto">
            <a:xfrm>
              <a:off x="1339725" y="2542039"/>
              <a:ext cx="246229"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63" name="Group 62">
            <a:extLst>
              <a:ext uri="{FF2B5EF4-FFF2-40B4-BE49-F238E27FC236}">
                <a16:creationId xmlns:a16="http://schemas.microsoft.com/office/drawing/2014/main" id="{A4071EBF-AAB7-1244-BE4D-6BF2F9404089}"/>
              </a:ext>
            </a:extLst>
          </p:cNvPr>
          <p:cNvGrpSpPr/>
          <p:nvPr/>
        </p:nvGrpSpPr>
        <p:grpSpPr>
          <a:xfrm>
            <a:off x="1594670" y="4457313"/>
            <a:ext cx="1269043" cy="492443"/>
            <a:chOff x="3097559" y="2490439"/>
            <a:chExt cx="1269043" cy="492443"/>
          </a:xfrm>
        </p:grpSpPr>
        <p:sp>
          <p:nvSpPr>
            <p:cNvPr id="64" name="TextBox 63">
              <a:extLst>
                <a:ext uri="{FF2B5EF4-FFF2-40B4-BE49-F238E27FC236}">
                  <a16:creationId xmlns:a16="http://schemas.microsoft.com/office/drawing/2014/main" id="{5880A7A8-26ED-2749-B602-CD36A17472F2}"/>
                </a:ext>
              </a:extLst>
            </p:cNvPr>
            <p:cNvSpPr txBox="1"/>
            <p:nvPr/>
          </p:nvSpPr>
          <p:spPr>
            <a:xfrm>
              <a:off x="3097559" y="2490439"/>
              <a:ext cx="300133" cy="393954"/>
            </a:xfrm>
            <a:prstGeom prst="rect">
              <a:avLst/>
            </a:prstGeom>
            <a:noFill/>
          </p:spPr>
          <p:txBody>
            <a:bodyPr wrap="none" lIns="0" tIns="0" rIns="108000" bIns="0" rtlCol="0">
              <a:spAutoFit/>
            </a:bodyPr>
            <a:lstStyle/>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0" marR="0" lvl="0" indent="0" algn="l" defTabSz="914400" rtl="0" eaLnBrk="0" fontAlgn="base" latinLnBrk="0" hangingPunct="0">
                <a:lnSpc>
                  <a:spcPct val="80000"/>
                </a:lnSpc>
                <a:spcBef>
                  <a:spcPts val="0"/>
                </a:spcBef>
                <a:spcAft>
                  <a:spcPct val="0"/>
                </a:spcAft>
                <a:buClr>
                  <a:srgbClr val="000000"/>
                </a:buClr>
                <a:buSzTx/>
                <a:buFontTx/>
                <a:buNone/>
                <a:tabLst/>
                <a:defRPr/>
              </a:pPr>
              <a:endPar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5" name="TextBox 64">
              <a:extLst>
                <a:ext uri="{FF2B5EF4-FFF2-40B4-BE49-F238E27FC236}">
                  <a16:creationId xmlns:a16="http://schemas.microsoft.com/office/drawing/2014/main" id="{DE093A43-C1D9-A348-B711-1DE9B9DFB048}"/>
                </a:ext>
              </a:extLst>
            </p:cNvPr>
            <p:cNvSpPr txBox="1"/>
            <p:nvPr/>
          </p:nvSpPr>
          <p:spPr>
            <a:xfrm>
              <a:off x="3336689" y="2490439"/>
              <a:ext cx="300133" cy="492443"/>
            </a:xfrm>
            <a:prstGeom prst="rect">
              <a:avLst/>
            </a:prstGeom>
            <a:noFill/>
          </p:spPr>
          <p:txBody>
            <a:bodyPr wrap="none" lIns="0" tIns="0" rIns="108000" bIns="0" rtlCol="0">
              <a:spAutoFit/>
            </a:bodyPr>
            <a:lstStyle/>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endPar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6" name="TextBox 65">
              <a:extLst>
                <a:ext uri="{FF2B5EF4-FFF2-40B4-BE49-F238E27FC236}">
                  <a16:creationId xmlns:a16="http://schemas.microsoft.com/office/drawing/2014/main" id="{A1F40A9D-5617-3646-AD9B-EFAA91339414}"/>
                </a:ext>
              </a:extLst>
            </p:cNvPr>
            <p:cNvSpPr txBox="1"/>
            <p:nvPr/>
          </p:nvSpPr>
          <p:spPr>
            <a:xfrm>
              <a:off x="3588209" y="2490439"/>
              <a:ext cx="300133" cy="393954"/>
            </a:xfrm>
            <a:prstGeom prst="rect">
              <a:avLst/>
            </a:prstGeom>
            <a:noFill/>
          </p:spPr>
          <p:txBody>
            <a:bodyPr wrap="none" lIns="0" tIns="0" rIns="108000" bIns="0" rtlCol="0">
              <a:spAutoFit/>
            </a:bodyPr>
            <a:lstStyle/>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67" name="TextBox 66">
              <a:extLst>
                <a:ext uri="{FF2B5EF4-FFF2-40B4-BE49-F238E27FC236}">
                  <a16:creationId xmlns:a16="http://schemas.microsoft.com/office/drawing/2014/main" id="{857CB886-9DB7-7C46-B798-EF687D27976A}"/>
                </a:ext>
              </a:extLst>
            </p:cNvPr>
            <p:cNvSpPr txBox="1"/>
            <p:nvPr/>
          </p:nvSpPr>
          <p:spPr>
            <a:xfrm>
              <a:off x="3827339" y="2490439"/>
              <a:ext cx="300133" cy="492443"/>
            </a:xfrm>
            <a:prstGeom prst="rect">
              <a:avLst/>
            </a:prstGeom>
            <a:noFill/>
          </p:spPr>
          <p:txBody>
            <a:bodyPr wrap="none" lIns="0" tIns="0" rIns="108000" bIns="0" rtlCol="0">
              <a:spAutoFit/>
            </a:bodyPr>
            <a:lstStyle/>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endPar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8" name="TextBox 67">
              <a:extLst>
                <a:ext uri="{FF2B5EF4-FFF2-40B4-BE49-F238E27FC236}">
                  <a16:creationId xmlns:a16="http://schemas.microsoft.com/office/drawing/2014/main" id="{D151BC5C-AB8A-5441-8DF3-35A9BC32A48C}"/>
                </a:ext>
              </a:extLst>
            </p:cNvPr>
            <p:cNvSpPr txBox="1"/>
            <p:nvPr/>
          </p:nvSpPr>
          <p:spPr>
            <a:xfrm>
              <a:off x="4066469" y="2490439"/>
              <a:ext cx="300133" cy="393954"/>
            </a:xfrm>
            <a:prstGeom prst="rect">
              <a:avLst/>
            </a:prstGeom>
            <a:noFill/>
          </p:spPr>
          <p:txBody>
            <a:bodyPr wrap="none" lIns="0" tIns="0" rIns="108000" bIns="0" rtlCol="0">
              <a:spAutoFit/>
            </a:bodyPr>
            <a:lstStyle/>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87313" marR="0" lvl="0" indent="-87313" algn="l" defTabSz="914400" rtl="0" eaLnBrk="0" fontAlgn="base" latinLnBrk="0" hangingPunct="0">
                <a:lnSpc>
                  <a:spcPct val="80000"/>
                </a:lnSpc>
                <a:spcBef>
                  <a:spcPts val="0"/>
                </a:spcBef>
                <a:spcAft>
                  <a:spcPct val="0"/>
                </a:spcAft>
                <a:buClr>
                  <a:srgbClr val="000000"/>
                </a:buClr>
                <a:buSzTx/>
                <a:buFontTx/>
                <a:buChar char="•"/>
                <a:tabLst/>
                <a:defRPr/>
              </a:pPr>
              <a:r>
                <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0" marR="0" lvl="0" indent="0" algn="l" defTabSz="914400" rtl="0" eaLnBrk="0" fontAlgn="base" latinLnBrk="0" hangingPunct="0">
                <a:lnSpc>
                  <a:spcPct val="80000"/>
                </a:lnSpc>
                <a:spcBef>
                  <a:spcPts val="0"/>
                </a:spcBef>
                <a:spcAft>
                  <a:spcPct val="0"/>
                </a:spcAft>
                <a:buClr>
                  <a:srgbClr val="000000"/>
                </a:buClr>
                <a:buSzTx/>
                <a:buFontTx/>
                <a:buNone/>
                <a:tabLst/>
                <a:defRPr/>
              </a:pPr>
              <a:endParaRPr kumimoji="0" lang="is-IS" sz="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grpSp>
      <p:cxnSp>
        <p:nvCxnSpPr>
          <p:cNvPr id="69" name="Straight Arrow Connector 68">
            <a:extLst>
              <a:ext uri="{FF2B5EF4-FFF2-40B4-BE49-F238E27FC236}">
                <a16:creationId xmlns:a16="http://schemas.microsoft.com/office/drawing/2014/main" id="{4675FD47-7560-E140-9C44-1D0104BCAEB1}"/>
              </a:ext>
            </a:extLst>
          </p:cNvPr>
          <p:cNvCxnSpPr>
            <a:cxnSpLocks/>
          </p:cNvCxnSpPr>
          <p:nvPr/>
        </p:nvCxnSpPr>
        <p:spPr bwMode="auto">
          <a:xfrm flipH="1">
            <a:off x="2956520" y="4594488"/>
            <a:ext cx="1722866" cy="94582"/>
          </a:xfrm>
          <a:prstGeom prst="straightConnector1">
            <a:avLst/>
          </a:prstGeom>
          <a:noFill/>
          <a:ln w="12700">
            <a:solidFill>
              <a:schemeClr val="tx1"/>
            </a:solidFill>
            <a:round/>
            <a:headEnd/>
            <a:tailEnd type="triangle" w="med"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70" name="Group 69">
            <a:extLst>
              <a:ext uri="{FF2B5EF4-FFF2-40B4-BE49-F238E27FC236}">
                <a16:creationId xmlns:a16="http://schemas.microsoft.com/office/drawing/2014/main" id="{B5A10869-FE89-CB43-A6E4-40279DEA855C}"/>
              </a:ext>
            </a:extLst>
          </p:cNvPr>
          <p:cNvGrpSpPr/>
          <p:nvPr/>
        </p:nvGrpSpPr>
        <p:grpSpPr>
          <a:xfrm>
            <a:off x="4370560" y="2878044"/>
            <a:ext cx="2138274" cy="1276088"/>
            <a:chOff x="2474873" y="3074987"/>
            <a:chExt cx="2317750" cy="1338263"/>
          </a:xfrm>
        </p:grpSpPr>
        <p:sp>
          <p:nvSpPr>
            <p:cNvPr id="71" name="AutoShape 32">
              <a:extLst>
                <a:ext uri="{FF2B5EF4-FFF2-40B4-BE49-F238E27FC236}">
                  <a16:creationId xmlns:a16="http://schemas.microsoft.com/office/drawing/2014/main" id="{03EAF03E-5B8B-5E4F-B8CA-7715D9B04399}"/>
                </a:ext>
              </a:extLst>
            </p:cNvPr>
            <p:cNvSpPr>
              <a:spLocks noChangeArrowheads="1"/>
            </p:cNvSpPr>
            <p:nvPr/>
          </p:nvSpPr>
          <p:spPr bwMode="auto">
            <a:xfrm>
              <a:off x="2474873" y="3076575"/>
              <a:ext cx="196850" cy="1336675"/>
            </a:xfrm>
            <a:prstGeom prst="flowChartProcess">
              <a:avLst/>
            </a:prstGeom>
            <a:noFill/>
            <a:ln w="9525">
              <a:solidFill>
                <a:schemeClr val="tx1"/>
              </a:solidFill>
              <a:miter lim="800000"/>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 name="Line 33">
              <a:extLst>
                <a:ext uri="{FF2B5EF4-FFF2-40B4-BE49-F238E27FC236}">
                  <a16:creationId xmlns:a16="http://schemas.microsoft.com/office/drawing/2014/main" id="{27DF8E95-F803-344E-8A87-998F3C08C81F}"/>
                </a:ext>
              </a:extLst>
            </p:cNvPr>
            <p:cNvSpPr>
              <a:spLocks noChangeShapeType="1"/>
            </p:cNvSpPr>
            <p:nvPr/>
          </p:nvSpPr>
          <p:spPr bwMode="auto">
            <a:xfrm>
              <a:off x="2474873" y="329247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3" name="Line 34">
              <a:extLst>
                <a:ext uri="{FF2B5EF4-FFF2-40B4-BE49-F238E27FC236}">
                  <a16:creationId xmlns:a16="http://schemas.microsoft.com/office/drawing/2014/main" id="{D47776F0-C031-7C4A-9836-7B06DEEC841B}"/>
                </a:ext>
              </a:extLst>
            </p:cNvPr>
            <p:cNvSpPr>
              <a:spLocks noChangeShapeType="1"/>
            </p:cNvSpPr>
            <p:nvPr/>
          </p:nvSpPr>
          <p:spPr bwMode="auto">
            <a:xfrm>
              <a:off x="2474873" y="356552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4" name="Line 35">
              <a:extLst>
                <a:ext uri="{FF2B5EF4-FFF2-40B4-BE49-F238E27FC236}">
                  <a16:creationId xmlns:a16="http://schemas.microsoft.com/office/drawing/2014/main" id="{A4C3179F-5D16-E544-A6B2-DC6AE0FCFABC}"/>
                </a:ext>
              </a:extLst>
            </p:cNvPr>
            <p:cNvSpPr>
              <a:spLocks noChangeShapeType="1"/>
            </p:cNvSpPr>
            <p:nvPr/>
          </p:nvSpPr>
          <p:spPr bwMode="auto">
            <a:xfrm>
              <a:off x="2474873" y="386397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5" name="Line 36">
              <a:extLst>
                <a:ext uri="{FF2B5EF4-FFF2-40B4-BE49-F238E27FC236}">
                  <a16:creationId xmlns:a16="http://schemas.microsoft.com/office/drawing/2014/main" id="{E696729B-126E-8A48-BCF0-F37384ECF914}"/>
                </a:ext>
              </a:extLst>
            </p:cNvPr>
            <p:cNvSpPr>
              <a:spLocks noChangeShapeType="1"/>
            </p:cNvSpPr>
            <p:nvPr/>
          </p:nvSpPr>
          <p:spPr bwMode="auto">
            <a:xfrm>
              <a:off x="2474873" y="413702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6" name="AutoShape 38">
              <a:extLst>
                <a:ext uri="{FF2B5EF4-FFF2-40B4-BE49-F238E27FC236}">
                  <a16:creationId xmlns:a16="http://schemas.microsoft.com/office/drawing/2014/main" id="{22F36243-A89D-3941-A8D6-616A63D37F6A}"/>
                </a:ext>
              </a:extLst>
            </p:cNvPr>
            <p:cNvSpPr>
              <a:spLocks noChangeArrowheads="1"/>
            </p:cNvSpPr>
            <p:nvPr/>
          </p:nvSpPr>
          <p:spPr bwMode="auto">
            <a:xfrm>
              <a:off x="2708236" y="3074987"/>
              <a:ext cx="239712" cy="463550"/>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7" name="AutoShape 39">
              <a:extLst>
                <a:ext uri="{FF2B5EF4-FFF2-40B4-BE49-F238E27FC236}">
                  <a16:creationId xmlns:a16="http://schemas.microsoft.com/office/drawing/2014/main" id="{6F8511FF-5811-9848-B739-A850797451CA}"/>
                </a:ext>
              </a:extLst>
            </p:cNvPr>
            <p:cNvSpPr>
              <a:spLocks noChangeArrowheads="1"/>
            </p:cNvSpPr>
            <p:nvPr/>
          </p:nvSpPr>
          <p:spPr bwMode="auto">
            <a:xfrm>
              <a:off x="3109873" y="3359150"/>
              <a:ext cx="238125"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8" name="AutoShape 40">
              <a:extLst>
                <a:ext uri="{FF2B5EF4-FFF2-40B4-BE49-F238E27FC236}">
                  <a16:creationId xmlns:a16="http://schemas.microsoft.com/office/drawing/2014/main" id="{964D98E3-4725-6D47-88C8-358806C0B93D}"/>
                </a:ext>
              </a:extLst>
            </p:cNvPr>
            <p:cNvSpPr>
              <a:spLocks noChangeArrowheads="1"/>
            </p:cNvSpPr>
            <p:nvPr/>
          </p:nvSpPr>
          <p:spPr bwMode="auto">
            <a:xfrm>
              <a:off x="3521036" y="3629025"/>
              <a:ext cx="238125" cy="176213"/>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9" name="AutoShape 41">
              <a:extLst>
                <a:ext uri="{FF2B5EF4-FFF2-40B4-BE49-F238E27FC236}">
                  <a16:creationId xmlns:a16="http://schemas.microsoft.com/office/drawing/2014/main" id="{1CBAD7DE-AF39-8440-ACBA-C51A14D87CF2}"/>
                </a:ext>
              </a:extLst>
            </p:cNvPr>
            <p:cNvSpPr>
              <a:spLocks noChangeArrowheads="1"/>
            </p:cNvSpPr>
            <p:nvPr/>
          </p:nvSpPr>
          <p:spPr bwMode="auto">
            <a:xfrm>
              <a:off x="3924261" y="3892550"/>
              <a:ext cx="238125"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0" name="AutoShape 42">
              <a:extLst>
                <a:ext uri="{FF2B5EF4-FFF2-40B4-BE49-F238E27FC236}">
                  <a16:creationId xmlns:a16="http://schemas.microsoft.com/office/drawing/2014/main" id="{EB32FB4C-9BA2-4E4B-8405-153789FA844C}"/>
                </a:ext>
              </a:extLst>
            </p:cNvPr>
            <p:cNvSpPr>
              <a:spLocks noChangeArrowheads="1"/>
            </p:cNvSpPr>
            <p:nvPr/>
          </p:nvSpPr>
          <p:spPr bwMode="auto">
            <a:xfrm>
              <a:off x="4362411" y="4184650"/>
              <a:ext cx="239712"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1" name="AutoShape 43">
              <a:extLst>
                <a:ext uri="{FF2B5EF4-FFF2-40B4-BE49-F238E27FC236}">
                  <a16:creationId xmlns:a16="http://schemas.microsoft.com/office/drawing/2014/main" id="{5D1A6E13-B7B2-C14C-AEAA-079B9B05E661}"/>
                </a:ext>
              </a:extLst>
            </p:cNvPr>
            <p:cNvSpPr>
              <a:spLocks noChangeArrowheads="1"/>
            </p:cNvSpPr>
            <p:nvPr/>
          </p:nvSpPr>
          <p:spPr bwMode="auto">
            <a:xfrm>
              <a:off x="4375111" y="3359150"/>
              <a:ext cx="239712"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2" name="Line 57">
              <a:extLst>
                <a:ext uri="{FF2B5EF4-FFF2-40B4-BE49-F238E27FC236}">
                  <a16:creationId xmlns:a16="http://schemas.microsoft.com/office/drawing/2014/main" id="{B141B0EB-0C0F-E44E-A62D-8B708AD15E20}"/>
                </a:ext>
              </a:extLst>
            </p:cNvPr>
            <p:cNvSpPr>
              <a:spLocks noChangeShapeType="1"/>
            </p:cNvSpPr>
            <p:nvPr/>
          </p:nvSpPr>
          <p:spPr bwMode="auto">
            <a:xfrm>
              <a:off x="2938423" y="3448050"/>
              <a:ext cx="17145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cxnSp>
          <p:nvCxnSpPr>
            <p:cNvPr id="83" name="AutoShape 58">
              <a:extLst>
                <a:ext uri="{FF2B5EF4-FFF2-40B4-BE49-F238E27FC236}">
                  <a16:creationId xmlns:a16="http://schemas.microsoft.com/office/drawing/2014/main" id="{DB776E89-C9DF-8E41-A803-65B402F2835B}"/>
                </a:ext>
              </a:extLst>
            </p:cNvPr>
            <p:cNvCxnSpPr>
              <a:cxnSpLocks noChangeShapeType="1"/>
              <a:stCxn id="77" idx="3"/>
              <a:endCxn id="78" idx="1"/>
            </p:cNvCxnSpPr>
            <p:nvPr/>
          </p:nvCxnSpPr>
          <p:spPr bwMode="auto">
            <a:xfrm>
              <a:off x="3347998" y="3446462"/>
              <a:ext cx="173037" cy="271463"/>
            </a:xfrm>
            <a:prstGeom prst="bentConnector3">
              <a:avLst>
                <a:gd name="adj1" fmla="val 49542"/>
              </a:avLst>
            </a:prstGeom>
            <a:noFill/>
            <a:ln w="9525">
              <a:solidFill>
                <a:schemeClr val="tx1"/>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4" name="AutoShape 59">
              <a:extLst>
                <a:ext uri="{FF2B5EF4-FFF2-40B4-BE49-F238E27FC236}">
                  <a16:creationId xmlns:a16="http://schemas.microsoft.com/office/drawing/2014/main" id="{E5431B7F-324C-A348-9F79-B73DB7296116}"/>
                </a:ext>
              </a:extLst>
            </p:cNvPr>
            <p:cNvCxnSpPr>
              <a:cxnSpLocks noChangeShapeType="1"/>
              <a:stCxn id="78" idx="3"/>
              <a:endCxn id="79" idx="1"/>
            </p:cNvCxnSpPr>
            <p:nvPr/>
          </p:nvCxnSpPr>
          <p:spPr bwMode="auto">
            <a:xfrm>
              <a:off x="3759161" y="3717925"/>
              <a:ext cx="165100" cy="261938"/>
            </a:xfrm>
            <a:prstGeom prst="bentConnector3">
              <a:avLst>
                <a:gd name="adj1" fmla="val 50000"/>
              </a:avLst>
            </a:prstGeom>
            <a:noFill/>
            <a:ln w="9525">
              <a:solidFill>
                <a:schemeClr val="tx1"/>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5" name="Line 60">
              <a:extLst>
                <a:ext uri="{FF2B5EF4-FFF2-40B4-BE49-F238E27FC236}">
                  <a16:creationId xmlns:a16="http://schemas.microsoft.com/office/drawing/2014/main" id="{C249DB5F-D6A5-A948-B105-869C6D23A348}"/>
                </a:ext>
              </a:extLst>
            </p:cNvPr>
            <p:cNvSpPr>
              <a:spLocks noChangeShapeType="1"/>
            </p:cNvSpPr>
            <p:nvPr/>
          </p:nvSpPr>
          <p:spPr bwMode="auto">
            <a:xfrm>
              <a:off x="4162386" y="4005262"/>
              <a:ext cx="66675"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6" name="Line 61">
              <a:extLst>
                <a:ext uri="{FF2B5EF4-FFF2-40B4-BE49-F238E27FC236}">
                  <a16:creationId xmlns:a16="http://schemas.microsoft.com/office/drawing/2014/main" id="{98619531-D4B7-DF4A-B92B-E359B78EE574}"/>
                </a:ext>
              </a:extLst>
            </p:cNvPr>
            <p:cNvSpPr>
              <a:spLocks noChangeShapeType="1"/>
            </p:cNvSpPr>
            <p:nvPr/>
          </p:nvSpPr>
          <p:spPr bwMode="auto">
            <a:xfrm>
              <a:off x="4238586" y="3424237"/>
              <a:ext cx="0" cy="8429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7" name="Line 62">
              <a:extLst>
                <a:ext uri="{FF2B5EF4-FFF2-40B4-BE49-F238E27FC236}">
                  <a16:creationId xmlns:a16="http://schemas.microsoft.com/office/drawing/2014/main" id="{D697A93F-05B9-7043-99D6-4AC591B69352}"/>
                </a:ext>
              </a:extLst>
            </p:cNvPr>
            <p:cNvSpPr>
              <a:spLocks noChangeShapeType="1"/>
            </p:cNvSpPr>
            <p:nvPr/>
          </p:nvSpPr>
          <p:spPr bwMode="auto">
            <a:xfrm>
              <a:off x="4251286" y="3416300"/>
              <a:ext cx="119062"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8" name="Line 63">
              <a:extLst>
                <a:ext uri="{FF2B5EF4-FFF2-40B4-BE49-F238E27FC236}">
                  <a16:creationId xmlns:a16="http://schemas.microsoft.com/office/drawing/2014/main" id="{EC991969-F8F0-1644-BFAF-059B8EF44221}"/>
                </a:ext>
              </a:extLst>
            </p:cNvPr>
            <p:cNvSpPr>
              <a:spLocks noChangeShapeType="1"/>
            </p:cNvSpPr>
            <p:nvPr/>
          </p:nvSpPr>
          <p:spPr bwMode="auto">
            <a:xfrm>
              <a:off x="4238586" y="4267200"/>
              <a:ext cx="119062"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90" name="Group 89">
            <a:extLst>
              <a:ext uri="{FF2B5EF4-FFF2-40B4-BE49-F238E27FC236}">
                <a16:creationId xmlns:a16="http://schemas.microsoft.com/office/drawing/2014/main" id="{1734A543-4356-7D43-9B6D-A96EC097A466}"/>
              </a:ext>
            </a:extLst>
          </p:cNvPr>
          <p:cNvGrpSpPr/>
          <p:nvPr/>
        </p:nvGrpSpPr>
        <p:grpSpPr>
          <a:xfrm>
            <a:off x="10091568" y="2885060"/>
            <a:ext cx="1845008" cy="1002688"/>
            <a:chOff x="2493923" y="5321300"/>
            <a:chExt cx="2254250" cy="1155700"/>
          </a:xfrm>
        </p:grpSpPr>
        <p:sp>
          <p:nvSpPr>
            <p:cNvPr id="92" name="Line 46">
              <a:extLst>
                <a:ext uri="{FF2B5EF4-FFF2-40B4-BE49-F238E27FC236}">
                  <a16:creationId xmlns:a16="http://schemas.microsoft.com/office/drawing/2014/main" id="{C25285E2-D31A-3D45-B9AA-BAF587685996}"/>
                </a:ext>
              </a:extLst>
            </p:cNvPr>
            <p:cNvSpPr>
              <a:spLocks noChangeShapeType="1"/>
            </p:cNvSpPr>
            <p:nvPr/>
          </p:nvSpPr>
          <p:spPr bwMode="auto">
            <a:xfrm>
              <a:off x="2493923" y="5657850"/>
              <a:ext cx="22542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3" name="Line 47">
              <a:extLst>
                <a:ext uri="{FF2B5EF4-FFF2-40B4-BE49-F238E27FC236}">
                  <a16:creationId xmlns:a16="http://schemas.microsoft.com/office/drawing/2014/main" id="{A757A0EE-FD97-DF4F-9777-D71BECA5EA0B}"/>
                </a:ext>
              </a:extLst>
            </p:cNvPr>
            <p:cNvSpPr>
              <a:spLocks noChangeShapeType="1"/>
            </p:cNvSpPr>
            <p:nvPr/>
          </p:nvSpPr>
          <p:spPr bwMode="auto">
            <a:xfrm>
              <a:off x="2506623" y="6102350"/>
              <a:ext cx="22288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4" name="Line 2">
              <a:extLst>
                <a:ext uri="{FF2B5EF4-FFF2-40B4-BE49-F238E27FC236}">
                  <a16:creationId xmlns:a16="http://schemas.microsoft.com/office/drawing/2014/main" id="{965DECF8-2B38-F74D-BD42-0688311FD284}"/>
                </a:ext>
              </a:extLst>
            </p:cNvPr>
            <p:cNvSpPr>
              <a:spLocks noChangeShapeType="1"/>
            </p:cNvSpPr>
            <p:nvPr/>
          </p:nvSpPr>
          <p:spPr bwMode="auto">
            <a:xfrm>
              <a:off x="3792498" y="5470525"/>
              <a:ext cx="15240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 name="Line 3">
              <a:extLst>
                <a:ext uri="{FF2B5EF4-FFF2-40B4-BE49-F238E27FC236}">
                  <a16:creationId xmlns:a16="http://schemas.microsoft.com/office/drawing/2014/main" id="{614A7870-C655-404E-BC96-1A2B1202FFD4}"/>
                </a:ext>
              </a:extLst>
            </p:cNvPr>
            <p:cNvSpPr>
              <a:spLocks noChangeShapeType="1"/>
            </p:cNvSpPr>
            <p:nvPr/>
          </p:nvSpPr>
          <p:spPr bwMode="auto">
            <a:xfrm>
              <a:off x="3690898" y="5875337"/>
              <a:ext cx="104775"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6" name="AutoShape 45">
              <a:extLst>
                <a:ext uri="{FF2B5EF4-FFF2-40B4-BE49-F238E27FC236}">
                  <a16:creationId xmlns:a16="http://schemas.microsoft.com/office/drawing/2014/main" id="{2C4B2856-E2FF-F747-A7DA-88ABCFA52CFA}"/>
                </a:ext>
              </a:extLst>
            </p:cNvPr>
            <p:cNvSpPr>
              <a:spLocks noChangeArrowheads="1"/>
            </p:cNvSpPr>
            <p:nvPr/>
          </p:nvSpPr>
          <p:spPr bwMode="auto">
            <a:xfrm>
              <a:off x="2493923" y="5321300"/>
              <a:ext cx="173037" cy="1155700"/>
            </a:xfrm>
            <a:prstGeom prst="flowChartProcess">
              <a:avLst/>
            </a:prstGeom>
            <a:noFill/>
            <a:ln w="9525">
              <a:solidFill>
                <a:schemeClr val="tx1"/>
              </a:solidFill>
              <a:miter lim="800000"/>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 name="AutoShape 48">
              <a:extLst>
                <a:ext uri="{FF2B5EF4-FFF2-40B4-BE49-F238E27FC236}">
                  <a16:creationId xmlns:a16="http://schemas.microsoft.com/office/drawing/2014/main" id="{69837FC4-D43D-504F-9D9A-CC7F97078C7C}"/>
                </a:ext>
              </a:extLst>
            </p:cNvPr>
            <p:cNvSpPr>
              <a:spLocks noChangeArrowheads="1"/>
            </p:cNvSpPr>
            <p:nvPr/>
          </p:nvSpPr>
          <p:spPr bwMode="auto">
            <a:xfrm>
              <a:off x="2811423" y="5340350"/>
              <a:ext cx="349250" cy="24765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8" name="AutoShape 49">
              <a:extLst>
                <a:ext uri="{FF2B5EF4-FFF2-40B4-BE49-F238E27FC236}">
                  <a16:creationId xmlns:a16="http://schemas.microsoft.com/office/drawing/2014/main" id="{E521899D-8C90-2447-8C02-0DBB711FEAEE}"/>
                </a:ext>
              </a:extLst>
            </p:cNvPr>
            <p:cNvSpPr>
              <a:spLocks noChangeArrowheads="1"/>
            </p:cNvSpPr>
            <p:nvPr/>
          </p:nvSpPr>
          <p:spPr bwMode="auto">
            <a:xfrm>
              <a:off x="3344823" y="5734050"/>
              <a:ext cx="349250" cy="24765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9" name="AutoShape 50">
              <a:extLst>
                <a:ext uri="{FF2B5EF4-FFF2-40B4-BE49-F238E27FC236}">
                  <a16:creationId xmlns:a16="http://schemas.microsoft.com/office/drawing/2014/main" id="{9822C25F-2474-EA43-9B14-35D6BA133655}"/>
                </a:ext>
              </a:extLst>
            </p:cNvPr>
            <p:cNvSpPr>
              <a:spLocks noChangeArrowheads="1"/>
            </p:cNvSpPr>
            <p:nvPr/>
          </p:nvSpPr>
          <p:spPr bwMode="auto">
            <a:xfrm>
              <a:off x="3949661" y="5334000"/>
              <a:ext cx="349250" cy="247650"/>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0" name="AutoShape 51">
              <a:extLst>
                <a:ext uri="{FF2B5EF4-FFF2-40B4-BE49-F238E27FC236}">
                  <a16:creationId xmlns:a16="http://schemas.microsoft.com/office/drawing/2014/main" id="{D19AD483-8A7C-6447-A18A-7FAC591F1B22}"/>
                </a:ext>
              </a:extLst>
            </p:cNvPr>
            <p:cNvSpPr>
              <a:spLocks noChangeArrowheads="1"/>
            </p:cNvSpPr>
            <p:nvPr/>
          </p:nvSpPr>
          <p:spPr bwMode="auto">
            <a:xfrm>
              <a:off x="3943311" y="6165850"/>
              <a:ext cx="349250" cy="24765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CA"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1" name="Line 64">
              <a:extLst>
                <a:ext uri="{FF2B5EF4-FFF2-40B4-BE49-F238E27FC236}">
                  <a16:creationId xmlns:a16="http://schemas.microsoft.com/office/drawing/2014/main" id="{44FE7199-628C-4845-B150-BB55EDFF8549}"/>
                </a:ext>
              </a:extLst>
            </p:cNvPr>
            <p:cNvSpPr>
              <a:spLocks noChangeShapeType="1"/>
            </p:cNvSpPr>
            <p:nvPr/>
          </p:nvSpPr>
          <p:spPr bwMode="auto">
            <a:xfrm>
              <a:off x="3795673" y="5467350"/>
              <a:ext cx="0" cy="8715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2" name="Line 65">
              <a:extLst>
                <a:ext uri="{FF2B5EF4-FFF2-40B4-BE49-F238E27FC236}">
                  <a16:creationId xmlns:a16="http://schemas.microsoft.com/office/drawing/2014/main" id="{2CE2BD87-E014-E74C-B21A-1EB50B8431FF}"/>
                </a:ext>
              </a:extLst>
            </p:cNvPr>
            <p:cNvSpPr>
              <a:spLocks noChangeShapeType="1"/>
            </p:cNvSpPr>
            <p:nvPr/>
          </p:nvSpPr>
          <p:spPr bwMode="auto">
            <a:xfrm>
              <a:off x="3792498" y="6337300"/>
              <a:ext cx="15240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cxnSp>
          <p:nvCxnSpPr>
            <p:cNvPr id="103" name="AutoShape 66">
              <a:extLst>
                <a:ext uri="{FF2B5EF4-FFF2-40B4-BE49-F238E27FC236}">
                  <a16:creationId xmlns:a16="http://schemas.microsoft.com/office/drawing/2014/main" id="{8BFE94DE-37A6-8846-B2D3-6BB690C59431}"/>
                </a:ext>
              </a:extLst>
            </p:cNvPr>
            <p:cNvCxnSpPr>
              <a:cxnSpLocks noChangeShapeType="1"/>
              <a:stCxn id="97" idx="3"/>
              <a:endCxn id="98" idx="1"/>
            </p:cNvCxnSpPr>
            <p:nvPr/>
          </p:nvCxnSpPr>
          <p:spPr bwMode="auto">
            <a:xfrm>
              <a:off x="3160673" y="5464175"/>
              <a:ext cx="184150" cy="393700"/>
            </a:xfrm>
            <a:prstGeom prst="bentConnector3">
              <a:avLst>
                <a:gd name="adj1" fmla="val 50000"/>
              </a:avLst>
            </a:prstGeom>
            <a:noFill/>
            <a:ln w="9525">
              <a:solidFill>
                <a:schemeClr val="tx1"/>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 name="Group 5">
            <a:extLst>
              <a:ext uri="{FF2B5EF4-FFF2-40B4-BE49-F238E27FC236}">
                <a16:creationId xmlns:a16="http://schemas.microsoft.com/office/drawing/2014/main" id="{9568A23C-2992-4A4C-80E9-8D157A12772D}"/>
              </a:ext>
            </a:extLst>
          </p:cNvPr>
          <p:cNvGrpSpPr/>
          <p:nvPr/>
        </p:nvGrpSpPr>
        <p:grpSpPr>
          <a:xfrm>
            <a:off x="7760735" y="2901588"/>
            <a:ext cx="1104899" cy="577851"/>
            <a:chOff x="7665735" y="2901588"/>
            <a:chExt cx="1104899" cy="577851"/>
          </a:xfrm>
        </p:grpSpPr>
        <p:sp>
          <p:nvSpPr>
            <p:cNvPr id="104" name="Litebulb">
              <a:extLst>
                <a:ext uri="{FF2B5EF4-FFF2-40B4-BE49-F238E27FC236}">
                  <a16:creationId xmlns:a16="http://schemas.microsoft.com/office/drawing/2014/main" id="{EB475559-DD38-314D-81A2-15699CABE378}"/>
                </a:ext>
              </a:extLst>
            </p:cNvPr>
            <p:cNvSpPr>
              <a:spLocks noEditPoints="1" noChangeArrowheads="1"/>
            </p:cNvSpPr>
            <p:nvPr/>
          </p:nvSpPr>
          <p:spPr bwMode="auto">
            <a:xfrm>
              <a:off x="7665735" y="2901588"/>
              <a:ext cx="409575" cy="5619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16 w 21600"/>
                <a:gd name="T13" fmla="*/ 2197 h 21600"/>
                <a:gd name="T14" fmla="*/ 18251 w 21600"/>
                <a:gd name="T15" fmla="*/ 9275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chemeClr val="bg1"/>
            </a:solidFill>
            <a:ln w="6350">
              <a:solidFill>
                <a:srgbClr val="000000"/>
              </a:solidFill>
              <a:miter lim="800000"/>
              <a:headEnd/>
              <a:tailEnd/>
            </a:ln>
          </p:spPr>
          <p:txBody>
            <a:bodyP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5" name="Text Box 79">
              <a:extLst>
                <a:ext uri="{FF2B5EF4-FFF2-40B4-BE49-F238E27FC236}">
                  <a16:creationId xmlns:a16="http://schemas.microsoft.com/office/drawing/2014/main" id="{22D8075E-2057-DE40-8EEF-3BB562AAB35E}"/>
                </a:ext>
              </a:extLst>
            </p:cNvPr>
            <p:cNvSpPr txBox="1">
              <a:spLocks noChangeArrowheads="1"/>
            </p:cNvSpPr>
            <p:nvPr/>
          </p:nvSpPr>
          <p:spPr bwMode="auto">
            <a:xfrm>
              <a:off x="7918147" y="3217501"/>
              <a:ext cx="852487" cy="261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Re-think!</a:t>
              </a:r>
            </a:p>
          </p:txBody>
        </p:sp>
      </p:grpSp>
      <p:sp>
        <p:nvSpPr>
          <p:cNvPr id="4" name="Rectangle 3">
            <a:extLst>
              <a:ext uri="{FF2B5EF4-FFF2-40B4-BE49-F238E27FC236}">
                <a16:creationId xmlns:a16="http://schemas.microsoft.com/office/drawing/2014/main" id="{2C254E0D-1E32-5B8D-6475-F7B5D8648AFB}"/>
              </a:ext>
            </a:extLst>
          </p:cNvPr>
          <p:cNvSpPr/>
          <p:nvPr/>
        </p:nvSpPr>
        <p:spPr>
          <a:xfrm>
            <a:off x="2935573" y="2757994"/>
            <a:ext cx="1321516" cy="1077218"/>
          </a:xfrm>
          <a:prstGeom prst="rect">
            <a:avLst/>
          </a:prstGeom>
        </p:spPr>
        <p:txBody>
          <a:bodyPr wrap="none">
            <a:spAutoFit/>
          </a:bodyPr>
          <a:lstStyle/>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Customer</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Performers</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Owner</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others…</a:t>
            </a:r>
          </a:p>
        </p:txBody>
      </p:sp>
      <p:sp>
        <p:nvSpPr>
          <p:cNvPr id="91" name="Rectangle 90">
            <a:extLst>
              <a:ext uri="{FF2B5EF4-FFF2-40B4-BE49-F238E27FC236}">
                <a16:creationId xmlns:a16="http://schemas.microsoft.com/office/drawing/2014/main" id="{A7C13523-3F8A-9AEB-8A2F-E9896664F910}"/>
              </a:ext>
            </a:extLst>
          </p:cNvPr>
          <p:cNvSpPr/>
          <p:nvPr/>
        </p:nvSpPr>
        <p:spPr>
          <a:xfrm>
            <a:off x="6472539" y="2740274"/>
            <a:ext cx="1149995" cy="1569660"/>
          </a:xfrm>
          <a:prstGeom prst="rect">
            <a:avLst/>
          </a:prstGeom>
        </p:spPr>
        <p:txBody>
          <a:bodyPr wrap="none">
            <a:spAutoFit/>
          </a:bodyPr>
          <a:lstStyle/>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Process</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IT</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M&amp;M</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HR</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P&amp;R</a:t>
            </a:r>
          </a:p>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Fac. or…</a:t>
            </a:r>
          </a:p>
        </p:txBody>
      </p:sp>
      <p:sp>
        <p:nvSpPr>
          <p:cNvPr id="5" name="Rectangle 4">
            <a:extLst>
              <a:ext uri="{FF2B5EF4-FFF2-40B4-BE49-F238E27FC236}">
                <a16:creationId xmlns:a16="http://schemas.microsoft.com/office/drawing/2014/main" id="{E6A9E0A9-335D-5BBC-3F6D-AEAB787EE14B}"/>
              </a:ext>
            </a:extLst>
          </p:cNvPr>
          <p:cNvSpPr/>
          <p:nvPr/>
        </p:nvSpPr>
        <p:spPr>
          <a:xfrm>
            <a:off x="7622534" y="3543095"/>
            <a:ext cx="1640514" cy="584775"/>
          </a:xfrm>
          <a:prstGeom prst="rect">
            <a:avLst/>
          </a:prstGeom>
        </p:spPr>
        <p:txBody>
          <a:bodyPr wrap="none">
            <a:spAutoFit/>
          </a:bodyPr>
          <a:lstStyle/>
          <a:p>
            <a:pPr marL="119063" lvl="0" indent="-119063" eaLnBrk="0" fontAlgn="base" hangingPunct="0">
              <a:spcBef>
                <a:spcPct val="0"/>
              </a:spcBef>
              <a:spcAft>
                <a:spcPct val="0"/>
              </a:spcAft>
              <a:buClr>
                <a:prstClr val="black"/>
              </a:buClr>
              <a:buFontTx/>
              <a:buChar char="•"/>
              <a:defRPr/>
            </a:pPr>
            <a:r>
              <a:rPr lang="en-US" sz="1600" dirty="0">
                <a:solidFill>
                  <a:srgbClr val="000000"/>
                </a:solidFill>
                <a:latin typeface="Arial" charset="0"/>
                <a:ea typeface="ＭＳ Ｐゴシック" charset="0"/>
                <a:cs typeface="ＭＳ Ｐゴシック" charset="0"/>
              </a:rPr>
              <a:t>Select key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to-be </a:t>
            </a:r>
            <a:r>
              <a:rPr lang="en-US" sz="1600" i="1" dirty="0">
                <a:solidFill>
                  <a:srgbClr val="000000"/>
                </a:solidFill>
                <a:latin typeface="Arial" charset="0"/>
                <a:ea typeface="ＭＳ Ｐゴシック" charset="0"/>
                <a:cs typeface="ＭＳ Ｐゴシック" charset="0"/>
              </a:rPr>
              <a:t>Features</a:t>
            </a:r>
          </a:p>
        </p:txBody>
      </p:sp>
      <p:sp>
        <p:nvSpPr>
          <p:cNvPr id="3" name="Text Box 12">
            <a:extLst>
              <a:ext uri="{FF2B5EF4-FFF2-40B4-BE49-F238E27FC236}">
                <a16:creationId xmlns:a16="http://schemas.microsoft.com/office/drawing/2014/main" id="{3C9CD2ED-0D44-1136-7DE5-ED0C845C2A2E}"/>
              </a:ext>
            </a:extLst>
          </p:cNvPr>
          <p:cNvSpPr txBox="1">
            <a:spLocks noChangeArrowheads="1"/>
          </p:cNvSpPr>
          <p:nvPr/>
        </p:nvSpPr>
        <p:spPr bwMode="auto">
          <a:xfrm>
            <a:off x="9867550" y="4581352"/>
            <a:ext cx="2235972"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rIns="0">
            <a:spAutoFit/>
          </a:bodyPr>
          <a:lstStyle>
            <a:lvl1pPr marL="119063" indent="-119063">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Identify and sequence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essential</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activities</a:t>
            </a:r>
          </a:p>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Develop</a:t>
            </a:r>
            <a:r>
              <a:rPr lang="en-US" sz="1600" dirty="0">
                <a:solidFill>
                  <a:srgbClr val="000000"/>
                </a:solidFill>
                <a:cs typeface="ＭＳ Ｐゴシック" charset="0"/>
              </a:rPr>
              <a:t>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Workflow Models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for</a:t>
            </a:r>
            <a:r>
              <a:rPr kumimoji="0" lang="en-US" sz="1600" b="0"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essential activities by adding</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who</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and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how</a:t>
            </a:r>
          </a:p>
          <a:p>
            <a:pPr marL="119063" marR="0" lvl="0" indent="-119063" algn="l" defTabSz="914400" rtl="0" eaLnBrk="0" fontAlgn="base" latinLnBrk="0" hangingPunct="0">
              <a:lnSpc>
                <a:spcPct val="100000"/>
              </a:lnSpc>
              <a:spcBef>
                <a:spcPct val="0"/>
              </a:spcBef>
              <a:spcAft>
                <a:spcPct val="0"/>
              </a:spcAft>
              <a:buClr>
                <a:prstClr val="black"/>
              </a:buClr>
              <a:buSzTx/>
              <a:buFontTx/>
              <a:buChar char="•"/>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…on to requirements </a:t>
            </a:r>
            <a:b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definition and implementation</a:t>
            </a:r>
          </a:p>
        </p:txBody>
      </p:sp>
      <p:sp>
        <p:nvSpPr>
          <p:cNvPr id="25" name="Rounded Rectangle 24">
            <a:extLst>
              <a:ext uri="{FF2B5EF4-FFF2-40B4-BE49-F238E27FC236}">
                <a16:creationId xmlns:a16="http://schemas.microsoft.com/office/drawing/2014/main" id="{70118A94-7228-10A8-C810-0169726AEC8F}"/>
              </a:ext>
            </a:extLst>
          </p:cNvPr>
          <p:cNvSpPr/>
          <p:nvPr/>
        </p:nvSpPr>
        <p:spPr>
          <a:xfrm>
            <a:off x="1423668" y="1356176"/>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b="1" i="1" dirty="0">
                <a:solidFill>
                  <a:schemeClr val="tx1"/>
                </a:solidFill>
                <a:latin typeface="Arial" panose="020B0604020202020204" pitchFamily="34" charset="0"/>
                <a:cs typeface="Arial" panose="020B0604020202020204" pitchFamily="34" charset="0"/>
              </a:rPr>
              <a:t>Identify</a:t>
            </a:r>
            <a:r>
              <a:rPr lang="en-GB" sz="1100" dirty="0">
                <a:solidFill>
                  <a:schemeClr val="tx1"/>
                </a:solidFill>
                <a:latin typeface="Arial" panose="020B0604020202020204" pitchFamily="34" charset="0"/>
                <a:cs typeface="Arial" panose="020B0604020202020204" pitchFamily="34" charset="0"/>
              </a:rPr>
              <a:t> &amp; scope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the process with a Scope Model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&amp; a Process Summary Chart; 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Optional - build a Concept Model</a:t>
            </a:r>
          </a:p>
        </p:txBody>
      </p:sp>
      <p:sp>
        <p:nvSpPr>
          <p:cNvPr id="26" name="Rounded Rectangle 25">
            <a:extLst>
              <a:ext uri="{FF2B5EF4-FFF2-40B4-BE49-F238E27FC236}">
                <a16:creationId xmlns:a16="http://schemas.microsoft.com/office/drawing/2014/main" id="{ECAFE3F5-202F-C7FF-C318-18CB41BD877B}"/>
              </a:ext>
            </a:extLst>
          </p:cNvPr>
          <p:cNvSpPr/>
          <p:nvPr/>
        </p:nvSpPr>
        <p:spPr>
          <a:xfrm>
            <a:off x="2954546"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initial</a:t>
            </a:r>
          </a:p>
          <a:p>
            <a:r>
              <a:rPr lang="en-GB" sz="1100" dirty="0">
                <a:solidFill>
                  <a:schemeClr val="tx1"/>
                </a:solidFill>
                <a:latin typeface="Arial" panose="020B0604020202020204" pitchFamily="34" charset="0"/>
                <a:cs typeface="Arial" panose="020B0604020202020204" pitchFamily="34" charset="0"/>
              </a:rPr>
              <a:t>as-is process assessment, and to-be objective setting, by </a:t>
            </a:r>
            <a:r>
              <a:rPr lang="en-GB" sz="1100" b="1" i="1" dirty="0">
                <a:solidFill>
                  <a:schemeClr val="tx1"/>
                </a:solidFill>
                <a:latin typeface="Arial" panose="020B0604020202020204" pitchFamily="34" charset="0"/>
                <a:cs typeface="Arial" panose="020B0604020202020204" pitchFamily="34" charset="0"/>
              </a:rPr>
              <a:t>stakeholder</a:t>
            </a:r>
          </a:p>
        </p:txBody>
      </p:sp>
      <p:sp>
        <p:nvSpPr>
          <p:cNvPr id="35" name="Rounded Rectangle 34">
            <a:extLst>
              <a:ext uri="{FF2B5EF4-FFF2-40B4-BE49-F238E27FC236}">
                <a16:creationId xmlns:a16="http://schemas.microsoft.com/office/drawing/2014/main" id="{8102281D-16F9-41F7-448D-3E792A5D8080}"/>
              </a:ext>
            </a:extLst>
          </p:cNvPr>
          <p:cNvSpPr/>
          <p:nvPr/>
        </p:nvSpPr>
        <p:spPr>
          <a:xfrm>
            <a:off x="4561624"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Perform more</a:t>
            </a:r>
          </a:p>
          <a:p>
            <a:r>
              <a:rPr lang="en-GB" sz="1100" b="1" i="1" dirty="0">
                <a:solidFill>
                  <a:schemeClr val="tx1"/>
                </a:solidFill>
                <a:latin typeface="Arial" panose="020B0604020202020204" pitchFamily="34" charset="0"/>
                <a:cs typeface="Arial" panose="020B0604020202020204" pitchFamily="34" charset="0"/>
              </a:rPr>
              <a:t>detailed</a:t>
            </a:r>
            <a:r>
              <a:rPr lang="en-GB" sz="1100" dirty="0">
                <a:solidFill>
                  <a:schemeClr val="tx1"/>
                </a:solidFill>
                <a:latin typeface="Arial" panose="020B0604020202020204" pitchFamily="34" charset="0"/>
                <a:cs typeface="Arial" panose="020B0604020202020204" pitchFamily="34" charset="0"/>
              </a:rPr>
              <a:t> as-is modelling:</a:t>
            </a:r>
          </a:p>
          <a:p>
            <a:r>
              <a:rPr lang="en-GB" sz="1100" dirty="0">
                <a:solidFill>
                  <a:schemeClr val="tx1"/>
                </a:solidFill>
                <a:latin typeface="Arial" panose="020B0604020202020204" pitchFamily="34" charset="0"/>
                <a:cs typeface="Arial" panose="020B0604020202020204" pitchFamily="34" charset="0"/>
              </a:rPr>
              <a:t>an Augmented   Scope Model &amp; optionally, Workflow Models</a:t>
            </a:r>
          </a:p>
        </p:txBody>
      </p:sp>
      <p:sp>
        <p:nvSpPr>
          <p:cNvPr id="36" name="Rounded Rectangle 35">
            <a:extLst>
              <a:ext uri="{FF2B5EF4-FFF2-40B4-BE49-F238E27FC236}">
                <a16:creationId xmlns:a16="http://schemas.microsoft.com/office/drawing/2014/main" id="{C1F3F793-80C1-8468-6759-4AEC3EE21544}"/>
              </a:ext>
            </a:extLst>
          </p:cNvPr>
          <p:cNvSpPr/>
          <p:nvPr/>
        </p:nvSpPr>
        <p:spPr>
          <a:xfrm>
            <a:off x="6092502"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Complete </a:t>
            </a:r>
            <a:r>
              <a:rPr lang="en-GB" sz="1100" b="1" i="1" dirty="0">
                <a:solidFill>
                  <a:schemeClr val="tx1"/>
                </a:solidFill>
                <a:latin typeface="Arial" panose="020B0604020202020204" pitchFamily="34" charset="0"/>
                <a:cs typeface="Arial" panose="020B0604020202020204" pitchFamily="34" charset="0"/>
              </a:rPr>
              <a:t>final</a:t>
            </a:r>
            <a:r>
              <a:rPr lang="en-GB" sz="1100" dirty="0">
                <a:solidFill>
                  <a:schemeClr val="tx1"/>
                </a:solidFill>
                <a:latin typeface="Arial" panose="020B0604020202020204" pitchFamily="34" charset="0"/>
                <a:cs typeface="Arial" panose="020B0604020202020204" pitchFamily="34" charset="0"/>
              </a:rPr>
              <a:t> as-is process assessment by </a:t>
            </a:r>
            <a:r>
              <a:rPr lang="en-GB" sz="1100" b="1" i="1" dirty="0">
                <a:solidFill>
                  <a:schemeClr val="tx1"/>
                </a:solidFill>
                <a:latin typeface="Arial" panose="020B0604020202020204" pitchFamily="34" charset="0"/>
                <a:cs typeface="Arial" panose="020B0604020202020204" pitchFamily="34" charset="0"/>
              </a:rPr>
              <a:t>enabler</a:t>
            </a:r>
            <a:r>
              <a:rPr lang="en-GB" sz="1100" dirty="0">
                <a:solidFill>
                  <a:schemeClr val="tx1"/>
                </a:solidFill>
                <a:latin typeface="Arial" panose="020B0604020202020204" pitchFamily="34" charset="0"/>
                <a:cs typeface="Arial" panose="020B0604020202020204" pitchFamily="34" charset="0"/>
              </a:rPr>
              <a:t>, and generate to-be improvement ideas </a:t>
            </a:r>
          </a:p>
        </p:txBody>
      </p:sp>
      <p:sp>
        <p:nvSpPr>
          <p:cNvPr id="89" name="Rounded Rectangle 88">
            <a:extLst>
              <a:ext uri="{FF2B5EF4-FFF2-40B4-BE49-F238E27FC236}">
                <a16:creationId xmlns:a16="http://schemas.microsoft.com/office/drawing/2014/main" id="{C8847A26-5E6F-4F12-07B5-10405CF2CC14}"/>
              </a:ext>
            </a:extLst>
          </p:cNvPr>
          <p:cNvSpPr/>
          <p:nvPr/>
        </p:nvSpPr>
        <p:spPr>
          <a:xfrm>
            <a:off x="7654530" y="1353337"/>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Refine to-be improvement ideas and determine 5-10 </a:t>
            </a:r>
            <a:r>
              <a:rPr lang="en-GB" sz="1100" b="1" i="1" dirty="0">
                <a:solidFill>
                  <a:schemeClr val="tx1"/>
                </a:solidFill>
                <a:latin typeface="Arial" panose="020B0604020202020204" pitchFamily="34" charset="0"/>
                <a:cs typeface="Arial" panose="020B0604020202020204" pitchFamily="34" charset="0"/>
              </a:rPr>
              <a:t>key features </a:t>
            </a:r>
            <a:r>
              <a:rPr lang="en-GB" sz="1100" dirty="0">
                <a:solidFill>
                  <a:schemeClr val="tx1"/>
                </a:solidFill>
                <a:latin typeface="Arial" panose="020B0604020202020204" pitchFamily="34" charset="0"/>
                <a:cs typeface="Arial" panose="020B0604020202020204" pitchFamily="34" charset="0"/>
              </a:rPr>
              <a:t>of the to-be process</a:t>
            </a:r>
            <a:endParaRPr lang="en-GB" sz="1100" b="1" i="1" dirty="0">
              <a:solidFill>
                <a:schemeClr val="tx1"/>
              </a:solidFill>
              <a:latin typeface="Arial" panose="020B0604020202020204" pitchFamily="34" charset="0"/>
              <a:cs typeface="Arial" panose="020B0604020202020204" pitchFamily="34" charset="0"/>
            </a:endParaRPr>
          </a:p>
        </p:txBody>
      </p:sp>
      <p:sp>
        <p:nvSpPr>
          <p:cNvPr id="109" name="Rounded Rectangle 108">
            <a:extLst>
              <a:ext uri="{FF2B5EF4-FFF2-40B4-BE49-F238E27FC236}">
                <a16:creationId xmlns:a16="http://schemas.microsoft.com/office/drawing/2014/main" id="{D963DCC2-CD9F-C7AB-B428-E11317BACCFB}"/>
              </a:ext>
            </a:extLst>
          </p:cNvPr>
          <p:cNvSpPr/>
          <p:nvPr/>
        </p:nvSpPr>
        <p:spPr>
          <a:xfrm>
            <a:off x="9185408" y="1350498"/>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Assess each </a:t>
            </a:r>
            <a:br>
              <a:rPr lang="en-GB" sz="1100" dirty="0">
                <a:solidFill>
                  <a:schemeClr val="tx1"/>
                </a:solidFill>
                <a:latin typeface="Arial" panose="020B0604020202020204" pitchFamily="34" charset="0"/>
                <a:cs typeface="Arial" panose="020B0604020202020204" pitchFamily="34" charset="0"/>
              </a:rPr>
            </a:br>
            <a:r>
              <a:rPr lang="en-GB" sz="1100" dirty="0">
                <a:solidFill>
                  <a:schemeClr val="tx1"/>
                </a:solidFill>
                <a:latin typeface="Arial" panose="020B0604020202020204" pitchFamily="34" charset="0"/>
                <a:cs typeface="Arial" panose="020B0604020202020204" pitchFamily="34" charset="0"/>
              </a:rPr>
              <a:t>to-be feature </a:t>
            </a:r>
            <a:br>
              <a:rPr lang="en-GB" sz="1100" dirty="0">
                <a:solidFill>
                  <a:schemeClr val="tx1"/>
                </a:solidFill>
                <a:latin typeface="Arial" panose="020B0604020202020204" pitchFamily="34" charset="0"/>
                <a:cs typeface="Arial" panose="020B0604020202020204" pitchFamily="34" charset="0"/>
              </a:rPr>
            </a:br>
            <a:r>
              <a:rPr lang="en-GB" sz="1100" b="1" i="1" dirty="0">
                <a:solidFill>
                  <a:schemeClr val="tx1"/>
                </a:solidFill>
                <a:latin typeface="Arial" panose="020B0604020202020204" pitchFamily="34" charset="0"/>
                <a:cs typeface="Arial" panose="020B0604020202020204" pitchFamily="34" charset="0"/>
              </a:rPr>
              <a:t>by enabler </a:t>
            </a:r>
            <a:r>
              <a:rPr lang="en-GB" sz="1100" dirty="0">
                <a:solidFill>
                  <a:schemeClr val="tx1"/>
                </a:solidFill>
                <a:latin typeface="Arial" panose="020B0604020202020204" pitchFamily="34" charset="0"/>
                <a:cs typeface="Arial" panose="020B0604020202020204" pitchFamily="34" charset="0"/>
              </a:rPr>
              <a:t>to ensure the new process is implementable and sustainable</a:t>
            </a:r>
          </a:p>
        </p:txBody>
      </p:sp>
      <p:sp>
        <p:nvSpPr>
          <p:cNvPr id="110" name="Rounded Rectangle 109">
            <a:extLst>
              <a:ext uri="{FF2B5EF4-FFF2-40B4-BE49-F238E27FC236}">
                <a16:creationId xmlns:a16="http://schemas.microsoft.com/office/drawing/2014/main" id="{A6634D9A-FD65-24A0-EF57-920E2DA5E76E}"/>
              </a:ext>
            </a:extLst>
          </p:cNvPr>
          <p:cNvSpPr/>
          <p:nvPr/>
        </p:nvSpPr>
        <p:spPr>
          <a:xfrm>
            <a:off x="10716286" y="1347659"/>
            <a:ext cx="1226343" cy="1373652"/>
          </a:xfrm>
          <a:prstGeom prst="roundRect">
            <a:avLst>
              <a:gd name="adj" fmla="val 921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 tIns="0" rIns="36000" bIns="36000" rtlCol="0" anchor="t" anchorCtr="0"/>
          <a:lstStyle/>
          <a:p>
            <a:r>
              <a:rPr lang="en-GB" sz="1100" dirty="0">
                <a:solidFill>
                  <a:schemeClr val="tx1"/>
                </a:solidFill>
                <a:latin typeface="Arial" panose="020B0604020202020204" pitchFamily="34" charset="0"/>
                <a:cs typeface="Arial" panose="020B0604020202020204" pitchFamily="34" charset="0"/>
              </a:rPr>
              <a:t>Design the to-be process:</a:t>
            </a:r>
          </a:p>
          <a:p>
            <a:pPr marL="179388" indent="-179388"/>
            <a:r>
              <a:rPr lang="en-GB" sz="1100" dirty="0">
                <a:solidFill>
                  <a:schemeClr val="tx1"/>
                </a:solidFill>
                <a:latin typeface="Arial" panose="020B0604020202020204" pitchFamily="34" charset="0"/>
                <a:cs typeface="Arial" panose="020B0604020202020204" pitchFamily="34" charset="0"/>
              </a:rPr>
              <a:t>1 - </a:t>
            </a:r>
            <a:r>
              <a:rPr lang="en-GB" sz="1100" b="1" i="1" dirty="0">
                <a:solidFill>
                  <a:schemeClr val="tx1"/>
                </a:solidFill>
                <a:latin typeface="Arial" panose="020B0604020202020204" pitchFamily="34" charset="0"/>
                <a:cs typeface="Arial" panose="020B0604020202020204" pitchFamily="34" charset="0"/>
              </a:rPr>
              <a:t>essential</a:t>
            </a:r>
            <a:r>
              <a:rPr lang="en-GB" sz="1100" dirty="0">
                <a:solidFill>
                  <a:schemeClr val="tx1"/>
                </a:solidFill>
                <a:latin typeface="Arial" panose="020B0604020202020204" pitchFamily="34" charset="0"/>
                <a:cs typeface="Arial" panose="020B0604020202020204" pitchFamily="34" charset="0"/>
              </a:rPr>
              <a:t> activities first</a:t>
            </a:r>
          </a:p>
          <a:p>
            <a:pPr marL="179388" indent="-179388"/>
            <a:r>
              <a:rPr lang="en-GB" sz="1100" dirty="0">
                <a:solidFill>
                  <a:schemeClr val="tx1"/>
                </a:solidFill>
                <a:latin typeface="Arial" panose="020B0604020202020204" pitchFamily="34" charset="0"/>
                <a:cs typeface="Arial" panose="020B0604020202020204" pitchFamily="34" charset="0"/>
              </a:rPr>
              <a:t>2 - "who &amp; how" next</a:t>
            </a:r>
          </a:p>
          <a:p>
            <a:pPr marL="179388" indent="-179388"/>
            <a:r>
              <a:rPr lang="en-GB" sz="1100" dirty="0">
                <a:solidFill>
                  <a:schemeClr val="tx1"/>
                </a:solidFill>
                <a:latin typeface="Arial" panose="020B0604020202020204" pitchFamily="34" charset="0"/>
                <a:cs typeface="Arial" panose="020B0604020202020204" pitchFamily="34" charset="0"/>
              </a:rPr>
              <a:t>3 – transport &amp; protocol last</a:t>
            </a:r>
          </a:p>
        </p:txBody>
      </p:sp>
      <p:grpSp>
        <p:nvGrpSpPr>
          <p:cNvPr id="114" name="Group 113">
            <a:extLst>
              <a:ext uri="{FF2B5EF4-FFF2-40B4-BE49-F238E27FC236}">
                <a16:creationId xmlns:a16="http://schemas.microsoft.com/office/drawing/2014/main" id="{C2245755-7174-B5A7-DD9A-5F7848243AE0}"/>
              </a:ext>
            </a:extLst>
          </p:cNvPr>
          <p:cNvGrpSpPr/>
          <p:nvPr/>
        </p:nvGrpSpPr>
        <p:grpSpPr>
          <a:xfrm>
            <a:off x="19050" y="1438275"/>
            <a:ext cx="1274444" cy="1019175"/>
            <a:chOff x="19050" y="1438275"/>
            <a:chExt cx="1274444" cy="1019175"/>
          </a:xfrm>
        </p:grpSpPr>
        <p:pic>
          <p:nvPicPr>
            <p:cNvPr id="111" name="Picture 14">
              <a:extLst>
                <a:ext uri="{FF2B5EF4-FFF2-40B4-BE49-F238E27FC236}">
                  <a16:creationId xmlns:a16="http://schemas.microsoft.com/office/drawing/2014/main" id="{6B42E8E1-0026-84CE-F716-B193C084F27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flipH="1">
              <a:off x="19050" y="1438275"/>
              <a:ext cx="1274444" cy="1019175"/>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0A328476-565A-2E3E-D289-C858E5B52208}"/>
                </a:ext>
              </a:extLst>
            </p:cNvPr>
            <p:cNvSpPr txBox="1"/>
            <p:nvPr/>
          </p:nvSpPr>
          <p:spPr>
            <a:xfrm>
              <a:off x="123825" y="1525071"/>
              <a:ext cx="1123950" cy="830997"/>
            </a:xfrm>
            <a:prstGeom prst="rect">
              <a:avLst/>
            </a:prstGeom>
            <a:noFill/>
          </p:spPr>
          <p:txBody>
            <a:bodyPr wrap="square">
              <a:spAutoFit/>
            </a:bodyPr>
            <a:lstStyle/>
            <a:p>
              <a:pPr algn="ctr"/>
              <a:r>
                <a:rPr lang="en-GB" sz="1200" dirty="0">
                  <a:solidFill>
                    <a:srgbClr val="333333"/>
                  </a:solidFill>
                  <a:latin typeface="Arial" panose="020B0604020202020204" pitchFamily="34" charset="0"/>
                  <a:cs typeface="Arial" panose="020B0604020202020204" pitchFamily="34" charset="0"/>
                </a:rPr>
                <a:t>Some</a:t>
              </a:r>
              <a:br>
                <a:rPr lang="en-GB" sz="1200" dirty="0">
                  <a:solidFill>
                    <a:srgbClr val="333333"/>
                  </a:solidFill>
                  <a:latin typeface="Arial" panose="020B0604020202020204" pitchFamily="34" charset="0"/>
                  <a:cs typeface="Arial" panose="020B0604020202020204" pitchFamily="34" charset="0"/>
                </a:rPr>
              </a:br>
              <a:r>
                <a:rPr lang="en-GB" sz="1200" dirty="0">
                  <a:solidFill>
                    <a:srgbClr val="333333"/>
                  </a:solidFill>
                  <a:latin typeface="Arial" panose="020B0604020202020204" pitchFamily="34" charset="0"/>
                  <a:cs typeface="Arial" panose="020B0604020202020204" pitchFamily="34" charset="0"/>
                </a:rPr>
                <a:t>g</a:t>
              </a:r>
              <a:r>
                <a:rPr lang="en-GB" sz="1200" i="0" u="none" strike="noStrike" dirty="0">
                  <a:solidFill>
                    <a:srgbClr val="333333"/>
                  </a:solidFill>
                  <a:effectLst/>
                  <a:latin typeface="Arial" panose="020B0604020202020204" pitchFamily="34" charset="0"/>
                  <a:cs typeface="Arial" panose="020B0604020202020204" pitchFamily="34" charset="0"/>
                </a:rPr>
                <a:t>oal or issue,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not rigorously </a:t>
              </a:r>
              <a:br>
                <a:rPr lang="en-GB" sz="1200" i="0" u="none" strike="noStrike" dirty="0">
                  <a:solidFill>
                    <a:srgbClr val="333333"/>
                  </a:solidFill>
                  <a:effectLst/>
                  <a:latin typeface="Arial" panose="020B0604020202020204" pitchFamily="34" charset="0"/>
                  <a:cs typeface="Arial" panose="020B0604020202020204" pitchFamily="34" charset="0"/>
                </a:rPr>
              </a:br>
              <a:r>
                <a:rPr lang="en-GB" sz="1200" i="0" u="none" strike="noStrike" dirty="0">
                  <a:solidFill>
                    <a:srgbClr val="333333"/>
                  </a:solidFill>
                  <a:effectLst/>
                  <a:latin typeface="Arial" panose="020B0604020202020204" pitchFamily="34" charset="0"/>
                  <a:cs typeface="Arial" panose="020B0604020202020204" pitchFamily="34" charset="0"/>
                </a:rPr>
                <a:t>specified</a:t>
              </a:r>
              <a:endParaRPr lang="en-GB"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143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dissolv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dissolv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dissolve">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xEl>
                                              <p:pRg st="1" end="1"/>
                                            </p:txEl>
                                          </p:spTgt>
                                        </p:tgtEl>
                                        <p:attrNameLst>
                                          <p:attrName>style.visibility</p:attrName>
                                        </p:attrNameLst>
                                      </p:cBhvr>
                                      <p:to>
                                        <p:strVal val="visible"/>
                                      </p:to>
                                    </p:set>
                                    <p:animEffect transition="in" filter="dissolve">
                                      <p:cBhvr>
                                        <p:cTn id="37" dur="500"/>
                                        <p:tgtEl>
                                          <p:spTgt spid="1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9"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dissolv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9">
                                            <p:txEl>
                                              <p:pRg st="2" end="2"/>
                                            </p:txEl>
                                          </p:spTgt>
                                        </p:tgtEl>
                                        <p:attrNameLst>
                                          <p:attrName>style.visibility</p:attrName>
                                        </p:attrNameLst>
                                      </p:cBhvr>
                                      <p:to>
                                        <p:strVal val="visible"/>
                                      </p:to>
                                    </p:set>
                                    <p:animEffect transition="in" filter="dissolve">
                                      <p:cBhvr>
                                        <p:cTn id="50" dur="500"/>
                                        <p:tgtEl>
                                          <p:spTgt spid="19">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dissolv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9">
                                            <p:txEl>
                                              <p:pRg st="3" end="3"/>
                                            </p:txEl>
                                          </p:spTgt>
                                        </p:tgtEl>
                                        <p:attrNameLst>
                                          <p:attrName>style.visibility</p:attrName>
                                        </p:attrNameLst>
                                      </p:cBhvr>
                                      <p:to>
                                        <p:strVal val="visible"/>
                                      </p:to>
                                    </p:set>
                                    <p:animEffect transition="in" filter="dissolve">
                                      <p:cBhvr>
                                        <p:cTn id="65" dur="500"/>
                                        <p:tgtEl>
                                          <p:spTgt spid="1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dissolve">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dissolv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20">
                                            <p:txEl>
                                              <p:pRg st="0" end="0"/>
                                            </p:txEl>
                                          </p:spTgt>
                                        </p:tgtEl>
                                        <p:attrNameLst>
                                          <p:attrName>style.visibility</p:attrName>
                                        </p:attrNameLst>
                                      </p:cBhvr>
                                      <p:to>
                                        <p:strVal val="visible"/>
                                      </p:to>
                                    </p:set>
                                    <p:animEffect transition="in" filter="dissolve">
                                      <p:cBhvr>
                                        <p:cTn id="80" dur="500"/>
                                        <p:tgtEl>
                                          <p:spTgt spid="20">
                                            <p:txEl>
                                              <p:pRg st="0" end="0"/>
                                            </p:txEl>
                                          </p:spTgt>
                                        </p:tgtEl>
                                      </p:cBhvr>
                                    </p:animEffect>
                                  </p:childTnLst>
                                </p:cTn>
                              </p:par>
                              <p:par>
                                <p:cTn id="81" presetID="9" presetClass="entr" presetSubtype="0" fill="hold" nodeType="withEffect">
                                  <p:stCondLst>
                                    <p:cond delay="0"/>
                                  </p:stCondLst>
                                  <p:childTnLst>
                                    <p:set>
                                      <p:cBhvr>
                                        <p:cTn id="82" dur="1" fill="hold">
                                          <p:stCondLst>
                                            <p:cond delay="0"/>
                                          </p:stCondLst>
                                        </p:cTn>
                                        <p:tgtEl>
                                          <p:spTgt spid="20">
                                            <p:txEl>
                                              <p:pRg st="1" end="1"/>
                                            </p:txEl>
                                          </p:spTgt>
                                        </p:tgtEl>
                                        <p:attrNameLst>
                                          <p:attrName>style.visibility</p:attrName>
                                        </p:attrNameLst>
                                      </p:cBhvr>
                                      <p:to>
                                        <p:strVal val="visible"/>
                                      </p:to>
                                    </p:set>
                                    <p:animEffect transition="in" filter="dissolve">
                                      <p:cBhvr>
                                        <p:cTn id="83" dur="500"/>
                                        <p:tgtEl>
                                          <p:spTgt spid="20">
                                            <p:txEl>
                                              <p:pRg st="1" end="1"/>
                                            </p:txEl>
                                          </p:spTgt>
                                        </p:tgtEl>
                                      </p:cBhvr>
                                    </p:animEffect>
                                  </p:childTnLst>
                                </p:cTn>
                              </p:par>
                              <p:par>
                                <p:cTn id="84" presetID="9" presetClass="entr" presetSubtype="0" fill="hold" nodeType="withEffect">
                                  <p:stCondLst>
                                    <p:cond delay="0"/>
                                  </p:stCondLst>
                                  <p:childTnLst>
                                    <p:set>
                                      <p:cBhvr>
                                        <p:cTn id="85" dur="1" fill="hold">
                                          <p:stCondLst>
                                            <p:cond delay="0"/>
                                          </p:stCondLst>
                                        </p:cTn>
                                        <p:tgtEl>
                                          <p:spTgt spid="69"/>
                                        </p:tgtEl>
                                        <p:attrNameLst>
                                          <p:attrName>style.visibility</p:attrName>
                                        </p:attrNameLst>
                                      </p:cBhvr>
                                      <p:to>
                                        <p:strVal val="visible"/>
                                      </p:to>
                                    </p:set>
                                    <p:animEffect transition="in" filter="dissolve">
                                      <p:cBhvr>
                                        <p:cTn id="86" dur="500"/>
                                        <p:tgtEl>
                                          <p:spTgt spid="69"/>
                                        </p:tgtEl>
                                      </p:cBhvr>
                                    </p:animEffect>
                                  </p:childTnLst>
                                </p:cTn>
                              </p:par>
                              <p:par>
                                <p:cTn id="87" presetID="9" presetClass="entr" presetSubtype="0" fill="hold"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dissolv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0">
                                            <p:txEl>
                                              <p:pRg st="2" end="2"/>
                                            </p:txEl>
                                          </p:spTgt>
                                        </p:tgtEl>
                                        <p:attrNameLst>
                                          <p:attrName>style.visibility</p:attrName>
                                        </p:attrNameLst>
                                      </p:cBhvr>
                                      <p:to>
                                        <p:strVal val="visible"/>
                                      </p:to>
                                    </p:set>
                                    <p:animEffect transition="in" filter="dissolve">
                                      <p:cBhvr>
                                        <p:cTn id="94" dur="500"/>
                                        <p:tgtEl>
                                          <p:spTgt spid="20">
                                            <p:txEl>
                                              <p:pRg st="2" end="2"/>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dissolve">
                                      <p:cBhvr>
                                        <p:cTn id="99" dur="500"/>
                                        <p:tgtEl>
                                          <p:spTgt spid="70"/>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dissolve">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dissolve">
                                      <p:cBhvr>
                                        <p:cTn id="109" dur="500"/>
                                        <p:tgtEl>
                                          <p:spTgt spid="91"/>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89"/>
                                        </p:tgtEl>
                                        <p:attrNameLst>
                                          <p:attrName>style.visibility</p:attrName>
                                        </p:attrNameLst>
                                      </p:cBhvr>
                                      <p:to>
                                        <p:strVal val="visible"/>
                                      </p:to>
                                    </p:set>
                                    <p:animEffect transition="in" filter="dissolve">
                                      <p:cBhvr>
                                        <p:cTn id="114" dur="500"/>
                                        <p:tgtEl>
                                          <p:spTgt spid="89"/>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nodeType="clickEffect">
                                  <p:stCondLst>
                                    <p:cond delay="0"/>
                                  </p:stCondLst>
                                  <p:childTnLst>
                                    <p:set>
                                      <p:cBhvr>
                                        <p:cTn id="118" dur="1" fill="hold">
                                          <p:stCondLst>
                                            <p:cond delay="0"/>
                                          </p:stCondLst>
                                        </p:cTn>
                                        <p:tgtEl>
                                          <p:spTgt spid="6"/>
                                        </p:tgtEl>
                                        <p:attrNameLst>
                                          <p:attrName>style.visibility</p:attrName>
                                        </p:attrNameLst>
                                      </p:cBhvr>
                                      <p:to>
                                        <p:strVal val="visible"/>
                                      </p:to>
                                    </p:set>
                                    <p:animEffect transition="in" filter="dissolve">
                                      <p:cBhvr>
                                        <p:cTn id="119" dur="500"/>
                                        <p:tgtEl>
                                          <p:spTgt spid="6"/>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animEffect transition="in" filter="dissolve">
                                      <p:cBhvr>
                                        <p:cTn id="124" dur="500"/>
                                        <p:tgtEl>
                                          <p:spTgt spid="5"/>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109"/>
                                        </p:tgtEl>
                                        <p:attrNameLst>
                                          <p:attrName>style.visibility</p:attrName>
                                        </p:attrNameLst>
                                      </p:cBhvr>
                                      <p:to>
                                        <p:strVal val="visible"/>
                                      </p:to>
                                    </p:set>
                                    <p:animEffect transition="in" filter="dissolve">
                                      <p:cBhvr>
                                        <p:cTn id="129" dur="500"/>
                                        <p:tgtEl>
                                          <p:spTgt spid="109"/>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ntr" presetSubtype="0" fill="hold" nodeType="clickEffect">
                                  <p:stCondLst>
                                    <p:cond delay="0"/>
                                  </p:stCondLst>
                                  <p:childTnLst>
                                    <p:set>
                                      <p:cBhvr>
                                        <p:cTn id="133" dur="1" fill="hold">
                                          <p:stCondLst>
                                            <p:cond delay="0"/>
                                          </p:stCondLst>
                                        </p:cTn>
                                        <p:tgtEl>
                                          <p:spTgt spid="21">
                                            <p:txEl>
                                              <p:pRg st="0" end="0"/>
                                            </p:txEl>
                                          </p:spTgt>
                                        </p:tgtEl>
                                        <p:attrNameLst>
                                          <p:attrName>style.visibility</p:attrName>
                                        </p:attrNameLst>
                                      </p:cBhvr>
                                      <p:to>
                                        <p:strVal val="visible"/>
                                      </p:to>
                                    </p:set>
                                    <p:animEffect transition="in" filter="dissolve">
                                      <p:cBhvr>
                                        <p:cTn id="134" dur="500"/>
                                        <p:tgtEl>
                                          <p:spTgt spid="21">
                                            <p:txEl>
                                              <p:pRg st="0" end="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110"/>
                                        </p:tgtEl>
                                        <p:attrNameLst>
                                          <p:attrName>style.visibility</p:attrName>
                                        </p:attrNameLst>
                                      </p:cBhvr>
                                      <p:to>
                                        <p:strVal val="visible"/>
                                      </p:to>
                                    </p:set>
                                    <p:animEffect transition="in" filter="dissolve">
                                      <p:cBhvr>
                                        <p:cTn id="139" dur="500"/>
                                        <p:tgtEl>
                                          <p:spTgt spid="110"/>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nodeType="clickEffect">
                                  <p:stCondLst>
                                    <p:cond delay="0"/>
                                  </p:stCondLst>
                                  <p:childTnLst>
                                    <p:set>
                                      <p:cBhvr>
                                        <p:cTn id="143" dur="1" fill="hold">
                                          <p:stCondLst>
                                            <p:cond delay="0"/>
                                          </p:stCondLst>
                                        </p:cTn>
                                        <p:tgtEl>
                                          <p:spTgt spid="3">
                                            <p:txEl>
                                              <p:pRg st="0" end="0"/>
                                            </p:txEl>
                                          </p:spTgt>
                                        </p:tgtEl>
                                        <p:attrNameLst>
                                          <p:attrName>style.visibility</p:attrName>
                                        </p:attrNameLst>
                                      </p:cBhvr>
                                      <p:to>
                                        <p:strVal val="visible"/>
                                      </p:to>
                                    </p:set>
                                    <p:animEffect transition="in" filter="dissolve">
                                      <p:cBhvr>
                                        <p:cTn id="144" dur="500"/>
                                        <p:tgtEl>
                                          <p:spTgt spid="3">
                                            <p:txEl>
                                              <p:pRg st="0" end="0"/>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nodeType="clickEffect">
                                  <p:stCondLst>
                                    <p:cond delay="0"/>
                                  </p:stCondLst>
                                  <p:childTnLst>
                                    <p:set>
                                      <p:cBhvr>
                                        <p:cTn id="148" dur="1" fill="hold">
                                          <p:stCondLst>
                                            <p:cond delay="0"/>
                                          </p:stCondLst>
                                        </p:cTn>
                                        <p:tgtEl>
                                          <p:spTgt spid="3">
                                            <p:txEl>
                                              <p:pRg st="1" end="1"/>
                                            </p:txEl>
                                          </p:spTgt>
                                        </p:tgtEl>
                                        <p:attrNameLst>
                                          <p:attrName>style.visibility</p:attrName>
                                        </p:attrNameLst>
                                      </p:cBhvr>
                                      <p:to>
                                        <p:strVal val="visible"/>
                                      </p:to>
                                    </p:set>
                                    <p:animEffect transition="in" filter="dissolve">
                                      <p:cBhvr>
                                        <p:cTn id="149" dur="500"/>
                                        <p:tgtEl>
                                          <p:spTgt spid="3">
                                            <p:txEl>
                                              <p:pRg st="1" end="1"/>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9" presetClass="entr" presetSubtype="0" fill="hold" nodeType="click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dissolve">
                                      <p:cBhvr>
                                        <p:cTn id="154" dur="500"/>
                                        <p:tgtEl>
                                          <p:spTgt spid="90"/>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nodeType="clickEffect">
                                  <p:stCondLst>
                                    <p:cond delay="0"/>
                                  </p:stCondLst>
                                  <p:childTnLst>
                                    <p:set>
                                      <p:cBhvr>
                                        <p:cTn id="158" dur="1" fill="hold">
                                          <p:stCondLst>
                                            <p:cond delay="0"/>
                                          </p:stCondLst>
                                        </p:cTn>
                                        <p:tgtEl>
                                          <p:spTgt spid="3">
                                            <p:txEl>
                                              <p:pRg st="2" end="2"/>
                                            </p:txEl>
                                          </p:spTgt>
                                        </p:tgtEl>
                                        <p:attrNameLst>
                                          <p:attrName>style.visibility</p:attrName>
                                        </p:attrNameLst>
                                      </p:cBhvr>
                                      <p:to>
                                        <p:strVal val="visible"/>
                                      </p:to>
                                    </p:set>
                                    <p:animEffect transition="in" filter="dissolve">
                                      <p:cBhvr>
                                        <p:cTn id="15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 grpId="0"/>
      <p:bldP spid="91" grpId="0"/>
      <p:bldP spid="5" grpId="0"/>
      <p:bldP spid="25" grpId="0" animBg="1"/>
      <p:bldP spid="26" grpId="0" animBg="1"/>
      <p:bldP spid="35" grpId="0" animBg="1"/>
      <p:bldP spid="36" grpId="0" animBg="1"/>
      <p:bldP spid="89" grpId="0" animBg="1"/>
      <p:bldP spid="109" grpId="0" animBg="1"/>
      <p:bldP spid="1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lstStyle/>
          <a:p>
            <a:pPr eaLnBrk="1" hangingPunct="1"/>
            <a:r>
              <a:rPr lang="en-US" dirty="0">
                <a:latin typeface="Arial" charset="0"/>
              </a:rPr>
              <a:t>Five key points plus a BA framework plus a methodology </a:t>
            </a:r>
            <a:endParaRPr lang="en-US" dirty="0"/>
          </a:p>
        </p:txBody>
      </p:sp>
      <p:grpSp>
        <p:nvGrpSpPr>
          <p:cNvPr id="2" name="Group 1"/>
          <p:cNvGrpSpPr>
            <a:grpSpLocks/>
          </p:cNvGrpSpPr>
          <p:nvPr/>
        </p:nvGrpSpPr>
        <p:grpSpPr bwMode="auto">
          <a:xfrm>
            <a:off x="374152" y="3672409"/>
            <a:ext cx="3608387" cy="1782821"/>
            <a:chOff x="4850738" y="1357743"/>
            <a:chExt cx="3608388" cy="1782945"/>
          </a:xfrm>
        </p:grpSpPr>
        <p:sp>
          <p:nvSpPr>
            <p:cNvPr id="53262" name="Text Box 44"/>
            <p:cNvSpPr txBox="1">
              <a:spLocks noChangeArrowheads="1"/>
            </p:cNvSpPr>
            <p:nvPr/>
          </p:nvSpPr>
          <p:spPr bwMode="auto">
            <a:xfrm>
              <a:off x="5374871" y="2740550"/>
              <a:ext cx="2469144" cy="40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fontAlgn="base">
                <a:spcBef>
                  <a:spcPct val="50000"/>
                </a:spcBef>
                <a:spcAft>
                  <a:spcPct val="0"/>
                </a:spcAft>
                <a:defRPr/>
              </a:pPr>
              <a:r>
                <a:rPr kumimoji="1" lang="en-US" sz="2000" i="1" dirty="0">
                  <a:solidFill>
                    <a:srgbClr val="000000"/>
                  </a:solidFill>
                  <a:ea typeface="ＭＳ Ｐゴシック" charset="0"/>
                </a:rPr>
                <a:t>Holistic method</a:t>
              </a:r>
              <a:endParaRPr kumimoji="1" lang="en-US" sz="2000" dirty="0">
                <a:solidFill>
                  <a:srgbClr val="000000"/>
                </a:solidFill>
                <a:ea typeface="ＭＳ Ｐゴシック" charset="0"/>
              </a:endParaRPr>
            </a:p>
          </p:txBody>
        </p:sp>
        <p:grpSp>
          <p:nvGrpSpPr>
            <p:cNvPr id="53263" name="Group 38"/>
            <p:cNvGrpSpPr>
              <a:grpSpLocks/>
            </p:cNvGrpSpPr>
            <p:nvPr/>
          </p:nvGrpSpPr>
          <p:grpSpPr bwMode="auto">
            <a:xfrm>
              <a:off x="4850738" y="1357743"/>
              <a:ext cx="3608388" cy="1360487"/>
              <a:chOff x="4946650" y="900113"/>
              <a:chExt cx="3608388" cy="1360487"/>
            </a:xfrm>
          </p:grpSpPr>
          <p:sp>
            <p:nvSpPr>
              <p:cNvPr id="53264" name="AutoShape 8"/>
              <p:cNvSpPr>
                <a:spLocks noChangeArrowheads="1"/>
              </p:cNvSpPr>
              <p:nvPr/>
            </p:nvSpPr>
            <p:spPr bwMode="auto">
              <a:xfrm>
                <a:off x="4952527" y="1372758"/>
                <a:ext cx="3602511" cy="193889"/>
              </a:xfrm>
              <a:prstGeom prst="roundRect">
                <a:avLst>
                  <a:gd name="adj" fmla="val 16667"/>
                </a:avLst>
              </a:prstGeom>
              <a:solidFill>
                <a:srgbClr val="00FFFF"/>
              </a:solidFill>
              <a:ln w="12700">
                <a:solidFill>
                  <a:schemeClr val="tx1"/>
                </a:solidFill>
                <a:round/>
                <a:headEnd type="none" w="sm" len="sm"/>
                <a:tailEnd type="none" w="sm" len="sm"/>
              </a:ln>
            </p:spPr>
            <p:txBody>
              <a:bodyPr anchor="ctr"/>
              <a:lstStyle/>
              <a:p>
                <a:pPr algn="ctr" eaLnBrk="0" fontAlgn="base" hangingPunct="0">
                  <a:spcBef>
                    <a:spcPct val="0"/>
                  </a:spcBef>
                  <a:spcAft>
                    <a:spcPct val="0"/>
                  </a:spcAft>
                  <a:defRPr/>
                </a:pPr>
                <a:r>
                  <a:rPr lang="en-US" sz="1000" b="1" i="1">
                    <a:solidFill>
                      <a:srgbClr val="000000"/>
                    </a:solidFill>
                    <a:latin typeface="Arial" charset="0"/>
                    <a:ea typeface="ＭＳ Ｐゴシック" charset="0"/>
                  </a:rPr>
                  <a:t>Business Process</a:t>
                </a:r>
              </a:p>
            </p:txBody>
          </p:sp>
          <p:sp>
            <p:nvSpPr>
              <p:cNvPr id="53265" name="Line 9"/>
              <p:cNvSpPr>
                <a:spLocks noChangeShapeType="1"/>
              </p:cNvSpPr>
              <p:nvPr/>
            </p:nvSpPr>
            <p:spPr bwMode="auto">
              <a:xfrm flipV="1">
                <a:off x="5250287" y="1565342"/>
                <a:ext cx="0" cy="206293"/>
              </a:xfrm>
              <a:prstGeom prst="line">
                <a:avLst/>
              </a:prstGeom>
              <a:noFill/>
              <a:ln w="28575">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66" name="Line 10"/>
              <p:cNvSpPr>
                <a:spLocks noChangeShapeType="1"/>
              </p:cNvSpPr>
              <p:nvPr/>
            </p:nvSpPr>
            <p:spPr bwMode="auto">
              <a:xfrm flipV="1">
                <a:off x="5837973" y="1565342"/>
                <a:ext cx="0" cy="206293"/>
              </a:xfrm>
              <a:prstGeom prst="line">
                <a:avLst/>
              </a:prstGeom>
              <a:noFill/>
              <a:ln w="28575">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67" name="Line 11"/>
              <p:cNvSpPr>
                <a:spLocks noChangeShapeType="1"/>
              </p:cNvSpPr>
              <p:nvPr/>
            </p:nvSpPr>
            <p:spPr bwMode="auto">
              <a:xfrm flipV="1">
                <a:off x="6472020" y="1565342"/>
                <a:ext cx="0" cy="206293"/>
              </a:xfrm>
              <a:prstGeom prst="line">
                <a:avLst/>
              </a:prstGeom>
              <a:noFill/>
              <a:ln w="28575">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68" name="Line 12"/>
              <p:cNvSpPr>
                <a:spLocks noChangeShapeType="1"/>
              </p:cNvSpPr>
              <p:nvPr/>
            </p:nvSpPr>
            <p:spPr bwMode="auto">
              <a:xfrm flipV="1">
                <a:off x="7080601" y="1565342"/>
                <a:ext cx="0" cy="206293"/>
              </a:xfrm>
              <a:prstGeom prst="line">
                <a:avLst/>
              </a:prstGeom>
              <a:noFill/>
              <a:ln w="28575">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69" name="Line 13"/>
              <p:cNvSpPr>
                <a:spLocks noChangeShapeType="1"/>
              </p:cNvSpPr>
              <p:nvPr/>
            </p:nvSpPr>
            <p:spPr bwMode="auto">
              <a:xfrm flipV="1">
                <a:off x="7661103" y="1565342"/>
                <a:ext cx="0" cy="206293"/>
              </a:xfrm>
              <a:prstGeom prst="line">
                <a:avLst/>
              </a:prstGeom>
              <a:noFill/>
              <a:ln w="28575">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70" name="Line 14"/>
              <p:cNvSpPr>
                <a:spLocks noChangeShapeType="1"/>
              </p:cNvSpPr>
              <p:nvPr/>
            </p:nvSpPr>
            <p:spPr bwMode="auto">
              <a:xfrm flipV="1">
                <a:off x="8269684" y="1565342"/>
                <a:ext cx="0" cy="206293"/>
              </a:xfrm>
              <a:prstGeom prst="line">
                <a:avLst/>
              </a:prstGeom>
              <a:noFill/>
              <a:ln w="28575">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71" name="Rectangle 15"/>
              <p:cNvSpPr>
                <a:spLocks noChangeArrowheads="1"/>
              </p:cNvSpPr>
              <p:nvPr/>
            </p:nvSpPr>
            <p:spPr bwMode="auto">
              <a:xfrm>
                <a:off x="4961016" y="1777510"/>
                <a:ext cx="543935" cy="483090"/>
              </a:xfrm>
              <a:prstGeom prst="rect">
                <a:avLst/>
              </a:prstGeom>
              <a:solidFill>
                <a:srgbClr val="CCFFFF"/>
              </a:solidFill>
              <a:ln w="12700" algn="ctr">
                <a:solidFill>
                  <a:schemeClr val="tx1"/>
                </a:solidFill>
                <a:miter lim="800000"/>
                <a:headEnd type="none" w="sm" len="sm"/>
                <a:tailEnd type="none" w="sm" len="sm"/>
              </a:ln>
            </p:spPr>
            <p:txBody>
              <a:bodyPr anchor="ctr"/>
              <a:lstStyle/>
              <a:p>
                <a:pPr algn="ctr" eaLnBrk="0" fontAlgn="base" hangingPunct="0">
                  <a:spcBef>
                    <a:spcPct val="0"/>
                  </a:spcBef>
                  <a:spcAft>
                    <a:spcPct val="0"/>
                  </a:spcAft>
                  <a:defRPr/>
                </a:pPr>
                <a:r>
                  <a:rPr lang="en-US" sz="600">
                    <a:solidFill>
                      <a:srgbClr val="000000"/>
                    </a:solidFill>
                    <a:latin typeface="Arial" charset="0"/>
                    <a:ea typeface="ＭＳ Ｐゴシック" charset="0"/>
                  </a:rPr>
                  <a:t>Workflow</a:t>
                </a:r>
              </a:p>
              <a:p>
                <a:pPr algn="ctr" eaLnBrk="0" fontAlgn="base" hangingPunct="0">
                  <a:spcBef>
                    <a:spcPct val="0"/>
                  </a:spcBef>
                  <a:spcAft>
                    <a:spcPct val="0"/>
                  </a:spcAft>
                  <a:defRPr/>
                </a:pPr>
                <a:r>
                  <a:rPr lang="en-US" sz="600">
                    <a:solidFill>
                      <a:srgbClr val="000000"/>
                    </a:solidFill>
                    <a:latin typeface="Arial" charset="0"/>
                    <a:ea typeface="ＭＳ Ｐゴシック" charset="0"/>
                  </a:rPr>
                  <a:t>Design</a:t>
                </a:r>
              </a:p>
            </p:txBody>
          </p:sp>
          <p:sp>
            <p:nvSpPr>
              <p:cNvPr id="53272" name="Rectangle 16"/>
              <p:cNvSpPr>
                <a:spLocks noChangeArrowheads="1"/>
              </p:cNvSpPr>
              <p:nvPr/>
            </p:nvSpPr>
            <p:spPr bwMode="auto">
              <a:xfrm>
                <a:off x="5570249" y="1777510"/>
                <a:ext cx="543282" cy="483090"/>
              </a:xfrm>
              <a:prstGeom prst="rect">
                <a:avLst/>
              </a:prstGeom>
              <a:solidFill>
                <a:srgbClr val="CCFFFF"/>
              </a:solidFill>
              <a:ln w="12700" algn="ctr">
                <a:solidFill>
                  <a:schemeClr val="tx1"/>
                </a:solidFill>
                <a:miter lim="800000"/>
                <a:headEnd type="none" w="sm" len="sm"/>
                <a:tailEnd type="none" w="sm" len="sm"/>
              </a:ln>
            </p:spPr>
            <p:txBody>
              <a:bodyPr lIns="0" rIns="0" anchor="ctr"/>
              <a:lstStyle/>
              <a:p>
                <a:pPr algn="ctr" eaLnBrk="0" fontAlgn="base" hangingPunct="0">
                  <a:spcBef>
                    <a:spcPct val="0"/>
                  </a:spcBef>
                  <a:spcAft>
                    <a:spcPct val="0"/>
                  </a:spcAft>
                  <a:defRPr/>
                </a:pPr>
                <a:r>
                  <a:rPr lang="en-US" sz="600">
                    <a:solidFill>
                      <a:srgbClr val="000000"/>
                    </a:solidFill>
                    <a:latin typeface="Arial" charset="0"/>
                    <a:ea typeface="ＭＳ Ｐゴシック" charset="0"/>
                  </a:rPr>
                  <a:t>Information Systems</a:t>
                </a:r>
              </a:p>
            </p:txBody>
          </p:sp>
          <p:sp>
            <p:nvSpPr>
              <p:cNvPr id="53273" name="Rectangle 17"/>
              <p:cNvSpPr>
                <a:spLocks noChangeArrowheads="1"/>
              </p:cNvSpPr>
              <p:nvPr/>
            </p:nvSpPr>
            <p:spPr bwMode="auto">
              <a:xfrm>
                <a:off x="6178830" y="1774898"/>
                <a:ext cx="543282" cy="483090"/>
              </a:xfrm>
              <a:prstGeom prst="rect">
                <a:avLst/>
              </a:prstGeom>
              <a:solidFill>
                <a:srgbClr val="CCFFFF"/>
              </a:solidFill>
              <a:ln w="12700" algn="ctr">
                <a:solidFill>
                  <a:schemeClr val="tx1"/>
                </a:solidFill>
                <a:miter lim="800000"/>
                <a:headEnd type="none" w="sm" len="sm"/>
                <a:tailEnd type="none" w="sm" len="sm"/>
              </a:ln>
            </p:spPr>
            <p:txBody>
              <a:bodyPr lIns="0" rIns="0" anchor="ctr"/>
              <a:lstStyle/>
              <a:p>
                <a:pPr algn="ctr" eaLnBrk="0" fontAlgn="base" hangingPunct="0">
                  <a:spcBef>
                    <a:spcPct val="0"/>
                  </a:spcBef>
                  <a:spcAft>
                    <a:spcPct val="0"/>
                  </a:spcAft>
                  <a:defRPr/>
                </a:pPr>
                <a:r>
                  <a:rPr lang="en-US" sz="600">
                    <a:solidFill>
                      <a:srgbClr val="000000"/>
                    </a:solidFill>
                    <a:latin typeface="Arial" charset="0"/>
                    <a:ea typeface="ＭＳ Ｐゴシック" charset="0"/>
                  </a:rPr>
                  <a:t>Motivation &amp; Measurement</a:t>
                </a:r>
              </a:p>
            </p:txBody>
          </p:sp>
          <p:sp>
            <p:nvSpPr>
              <p:cNvPr id="53274" name="Rectangle 18"/>
              <p:cNvSpPr>
                <a:spLocks noChangeArrowheads="1"/>
              </p:cNvSpPr>
              <p:nvPr/>
            </p:nvSpPr>
            <p:spPr bwMode="auto">
              <a:xfrm>
                <a:off x="6788064" y="1774898"/>
                <a:ext cx="543282" cy="483090"/>
              </a:xfrm>
              <a:prstGeom prst="rect">
                <a:avLst/>
              </a:prstGeom>
              <a:solidFill>
                <a:srgbClr val="CCFFFF"/>
              </a:solidFill>
              <a:ln w="12700" algn="ctr">
                <a:solidFill>
                  <a:schemeClr val="tx1"/>
                </a:solidFill>
                <a:miter lim="800000"/>
                <a:headEnd type="none" w="sm" len="sm"/>
                <a:tailEnd type="none" w="sm" len="sm"/>
              </a:ln>
            </p:spPr>
            <p:txBody>
              <a:bodyPr rIns="0" anchor="ctr"/>
              <a:lstStyle/>
              <a:p>
                <a:pPr algn="ctr" eaLnBrk="0" fontAlgn="base" hangingPunct="0">
                  <a:spcBef>
                    <a:spcPct val="0"/>
                  </a:spcBef>
                  <a:spcAft>
                    <a:spcPct val="0"/>
                  </a:spcAft>
                  <a:defRPr/>
                </a:pPr>
                <a:r>
                  <a:rPr lang="en-US" sz="600">
                    <a:solidFill>
                      <a:srgbClr val="000000"/>
                    </a:solidFill>
                    <a:latin typeface="Arial" charset="0"/>
                    <a:ea typeface="ＭＳ Ｐゴシック" charset="0"/>
                  </a:rPr>
                  <a:t>Human Resources</a:t>
                </a:r>
              </a:p>
            </p:txBody>
          </p:sp>
          <p:sp>
            <p:nvSpPr>
              <p:cNvPr id="53275" name="Rectangle 19"/>
              <p:cNvSpPr>
                <a:spLocks noChangeArrowheads="1"/>
              </p:cNvSpPr>
              <p:nvPr/>
            </p:nvSpPr>
            <p:spPr bwMode="auto">
              <a:xfrm>
                <a:off x="7396645" y="1769676"/>
                <a:ext cx="543282" cy="483090"/>
              </a:xfrm>
              <a:prstGeom prst="rect">
                <a:avLst/>
              </a:prstGeom>
              <a:solidFill>
                <a:srgbClr val="CCFFFF"/>
              </a:solidFill>
              <a:ln w="12700" algn="ctr">
                <a:solidFill>
                  <a:schemeClr val="tx1"/>
                </a:solidFill>
                <a:miter lim="800000"/>
                <a:headEnd type="none" w="sm" len="sm"/>
                <a:tailEnd type="none" w="sm" len="sm"/>
              </a:ln>
            </p:spPr>
            <p:txBody>
              <a:bodyPr anchor="ctr"/>
              <a:lstStyle/>
              <a:p>
                <a:pPr algn="ctr" eaLnBrk="0" fontAlgn="base" hangingPunct="0">
                  <a:spcBef>
                    <a:spcPct val="0"/>
                  </a:spcBef>
                  <a:spcAft>
                    <a:spcPct val="0"/>
                  </a:spcAft>
                  <a:defRPr/>
                </a:pPr>
                <a:r>
                  <a:rPr lang="en-US" sz="600">
                    <a:solidFill>
                      <a:srgbClr val="000000"/>
                    </a:solidFill>
                    <a:latin typeface="Arial" charset="0"/>
                    <a:ea typeface="ＭＳ Ｐゴシック" charset="0"/>
                  </a:rPr>
                  <a:t>Policies and Rules</a:t>
                </a:r>
              </a:p>
            </p:txBody>
          </p:sp>
          <p:sp>
            <p:nvSpPr>
              <p:cNvPr id="53276" name="Rectangle 20"/>
              <p:cNvSpPr>
                <a:spLocks noChangeArrowheads="1"/>
              </p:cNvSpPr>
              <p:nvPr/>
            </p:nvSpPr>
            <p:spPr bwMode="auto">
              <a:xfrm>
                <a:off x="8005879" y="1769676"/>
                <a:ext cx="543935" cy="483090"/>
              </a:xfrm>
              <a:prstGeom prst="rect">
                <a:avLst/>
              </a:prstGeom>
              <a:solidFill>
                <a:srgbClr val="CCFFFF"/>
              </a:solidFill>
              <a:ln w="12700" algn="ctr">
                <a:solidFill>
                  <a:schemeClr val="tx1"/>
                </a:solidFill>
                <a:miter lim="800000"/>
                <a:headEnd type="none" w="sm" len="sm"/>
                <a:tailEnd type="none" w="sm" len="sm"/>
              </a:ln>
            </p:spPr>
            <p:txBody>
              <a:bodyPr anchor="ctr"/>
              <a:lstStyle/>
              <a:p>
                <a:pPr algn="ctr" eaLnBrk="0" fontAlgn="base" hangingPunct="0">
                  <a:spcBef>
                    <a:spcPct val="0"/>
                  </a:spcBef>
                  <a:spcAft>
                    <a:spcPct val="0"/>
                  </a:spcAft>
                  <a:defRPr/>
                </a:pPr>
                <a:r>
                  <a:rPr lang="en-US" sz="600">
                    <a:solidFill>
                      <a:srgbClr val="000000"/>
                    </a:solidFill>
                    <a:latin typeface="Arial" charset="0"/>
                    <a:ea typeface="ＭＳ Ｐゴシック" charset="0"/>
                  </a:rPr>
                  <a:t>Facilities</a:t>
                </a:r>
                <a:br>
                  <a:rPr lang="en-US" sz="600">
                    <a:solidFill>
                      <a:srgbClr val="000000"/>
                    </a:solidFill>
                    <a:latin typeface="Arial" charset="0"/>
                    <a:ea typeface="ＭＳ Ｐゴシック" charset="0"/>
                  </a:rPr>
                </a:br>
                <a:r>
                  <a:rPr lang="en-US" sz="600">
                    <a:solidFill>
                      <a:srgbClr val="000000"/>
                    </a:solidFill>
                    <a:latin typeface="Arial" charset="0"/>
                    <a:ea typeface="ＭＳ Ｐゴシック" charset="0"/>
                  </a:rPr>
                  <a:t>(or other)</a:t>
                </a:r>
              </a:p>
            </p:txBody>
          </p:sp>
          <p:sp>
            <p:nvSpPr>
              <p:cNvPr id="53277" name="Rectangle 106"/>
              <p:cNvSpPr>
                <a:spLocks noChangeArrowheads="1"/>
              </p:cNvSpPr>
              <p:nvPr/>
            </p:nvSpPr>
            <p:spPr bwMode="auto">
              <a:xfrm>
                <a:off x="4946650" y="900113"/>
                <a:ext cx="1744119" cy="254602"/>
              </a:xfrm>
              <a:prstGeom prst="rect">
                <a:avLst/>
              </a:prstGeom>
              <a:solidFill>
                <a:srgbClr val="008080"/>
              </a:solidFill>
              <a:ln w="12700" algn="ctr">
                <a:solidFill>
                  <a:srgbClr val="000000"/>
                </a:solidFill>
                <a:miter lim="800000"/>
                <a:headEnd type="none" w="sm" len="sm"/>
                <a:tailEnd type="none" w="sm" len="sm"/>
              </a:ln>
            </p:spPr>
            <p:txBody>
              <a:bodyPr anchor="ctr"/>
              <a:lstStyle/>
              <a:p>
                <a:pPr algn="ctr" eaLnBrk="0" fontAlgn="base" hangingPunct="0">
                  <a:spcBef>
                    <a:spcPct val="0"/>
                  </a:spcBef>
                  <a:spcAft>
                    <a:spcPct val="0"/>
                  </a:spcAft>
                  <a:defRPr/>
                </a:pPr>
                <a:r>
                  <a:rPr lang="en-US" sz="800" b="1" i="1" dirty="0">
                    <a:solidFill>
                      <a:srgbClr val="FFFFFF"/>
                    </a:solidFill>
                    <a:latin typeface="Calibri" pitchFamily="34" charset="0"/>
                    <a:ea typeface="ＭＳ Ｐゴシック" charset="0"/>
                  </a:rPr>
                  <a:t>Business mission, </a:t>
                </a:r>
                <a:br>
                  <a:rPr lang="en-US" sz="800" b="1" i="1" dirty="0">
                    <a:solidFill>
                      <a:srgbClr val="FFFFFF"/>
                    </a:solidFill>
                    <a:latin typeface="Calibri" pitchFamily="34" charset="0"/>
                    <a:ea typeface="ＭＳ Ｐゴシック" charset="0"/>
                  </a:rPr>
                </a:br>
                <a:r>
                  <a:rPr lang="en-US" sz="800" b="1" i="1" dirty="0">
                    <a:solidFill>
                      <a:srgbClr val="FFFFFF"/>
                    </a:solidFill>
                    <a:latin typeface="Calibri" pitchFamily="34" charset="0"/>
                    <a:ea typeface="ＭＳ Ｐゴシック" charset="0"/>
                  </a:rPr>
                  <a:t>strategy, goals, &amp; objectives</a:t>
                </a:r>
              </a:p>
            </p:txBody>
          </p:sp>
          <p:sp>
            <p:nvSpPr>
              <p:cNvPr id="53278" name="Rectangle 107"/>
              <p:cNvSpPr>
                <a:spLocks noChangeArrowheads="1"/>
              </p:cNvSpPr>
              <p:nvPr/>
            </p:nvSpPr>
            <p:spPr bwMode="auto">
              <a:xfrm>
                <a:off x="6795900" y="900113"/>
                <a:ext cx="1757179" cy="253949"/>
              </a:xfrm>
              <a:prstGeom prst="rect">
                <a:avLst/>
              </a:prstGeom>
              <a:solidFill>
                <a:srgbClr val="800080"/>
              </a:solidFill>
              <a:ln w="12700" algn="ctr">
                <a:solidFill>
                  <a:srgbClr val="000000"/>
                </a:solidFill>
                <a:miter lim="800000"/>
                <a:headEnd type="none" w="sm" len="sm"/>
                <a:tailEnd type="none" w="sm" len="sm"/>
              </a:ln>
            </p:spPr>
            <p:txBody>
              <a:bodyPr anchor="ctr"/>
              <a:lstStyle/>
              <a:p>
                <a:pPr algn="ctr" eaLnBrk="0" fontAlgn="base" hangingPunct="0">
                  <a:spcBef>
                    <a:spcPct val="0"/>
                  </a:spcBef>
                  <a:spcAft>
                    <a:spcPct val="0"/>
                  </a:spcAft>
                  <a:defRPr/>
                </a:pPr>
                <a:r>
                  <a:rPr lang="en-US" sz="800" b="1" i="1">
                    <a:solidFill>
                      <a:srgbClr val="FFFFFF"/>
                    </a:solidFill>
                    <a:latin typeface="Calibri" pitchFamily="34" charset="0"/>
                    <a:ea typeface="ＭＳ Ｐゴシック" charset="0"/>
                  </a:rPr>
                  <a:t>Culture, core competencies,</a:t>
                </a:r>
                <a:br>
                  <a:rPr lang="en-US" sz="800" b="1" i="1">
                    <a:solidFill>
                      <a:srgbClr val="FFFFFF"/>
                    </a:solidFill>
                    <a:latin typeface="Calibri" pitchFamily="34" charset="0"/>
                    <a:ea typeface="ＭＳ Ｐゴシック" charset="0"/>
                  </a:rPr>
                </a:br>
                <a:r>
                  <a:rPr lang="en-US" sz="800" b="1" i="1">
                    <a:solidFill>
                      <a:srgbClr val="FFFFFF"/>
                    </a:solidFill>
                    <a:latin typeface="Calibri" pitchFamily="34" charset="0"/>
                    <a:ea typeface="ＭＳ Ｐゴシック" charset="0"/>
                  </a:rPr>
                  <a:t>and management style</a:t>
                </a:r>
              </a:p>
            </p:txBody>
          </p:sp>
          <p:sp>
            <p:nvSpPr>
              <p:cNvPr id="53279" name="Line 112"/>
              <p:cNvSpPr>
                <a:spLocks noChangeShapeType="1"/>
              </p:cNvSpPr>
              <p:nvPr/>
            </p:nvSpPr>
            <p:spPr bwMode="auto">
              <a:xfrm>
                <a:off x="5816424" y="1161896"/>
                <a:ext cx="0" cy="206293"/>
              </a:xfrm>
              <a:prstGeom prst="line">
                <a:avLst/>
              </a:prstGeom>
              <a:noFill/>
              <a:ln w="38100">
                <a:solidFill>
                  <a:srgbClr val="CC0000"/>
                </a:solidFill>
                <a:round/>
                <a:headEnd type="triangle" w="med" len="lg"/>
                <a:tailEn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80" name="Line 114"/>
              <p:cNvSpPr>
                <a:spLocks noChangeShapeType="1"/>
              </p:cNvSpPr>
              <p:nvPr/>
            </p:nvSpPr>
            <p:spPr bwMode="auto">
              <a:xfrm flipV="1">
                <a:off x="7677428" y="1161896"/>
                <a:ext cx="0" cy="206293"/>
              </a:xfrm>
              <a:prstGeom prst="line">
                <a:avLst/>
              </a:prstGeom>
              <a:noFill/>
              <a:ln w="38100">
                <a:solidFill>
                  <a:srgbClr val="CC0000"/>
                </a:solidFill>
                <a:round/>
                <a:headEnd type="triangle" w="med" len="lg"/>
                <a:tailEnd/>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grpSp>
      </p:grpSp>
      <p:grpSp>
        <p:nvGrpSpPr>
          <p:cNvPr id="6" name="Group 5"/>
          <p:cNvGrpSpPr>
            <a:grpSpLocks/>
          </p:cNvGrpSpPr>
          <p:nvPr/>
        </p:nvGrpSpPr>
        <p:grpSpPr bwMode="auto">
          <a:xfrm>
            <a:off x="209554" y="723568"/>
            <a:ext cx="3910013" cy="2026564"/>
            <a:chOff x="619663" y="1357743"/>
            <a:chExt cx="3908794" cy="2026239"/>
          </a:xfrm>
        </p:grpSpPr>
        <p:grpSp>
          <p:nvGrpSpPr>
            <p:cNvPr id="53255" name="Group 56"/>
            <p:cNvGrpSpPr>
              <a:grpSpLocks/>
            </p:cNvGrpSpPr>
            <p:nvPr/>
          </p:nvGrpSpPr>
          <p:grpSpPr bwMode="auto">
            <a:xfrm>
              <a:off x="785401" y="1357743"/>
              <a:ext cx="3577318" cy="1222829"/>
              <a:chOff x="2327275" y="1031875"/>
              <a:chExt cx="4864100" cy="1965325"/>
            </a:xfrm>
          </p:grpSpPr>
          <p:sp>
            <p:nvSpPr>
              <p:cNvPr id="53257" name="Rectangle 9"/>
              <p:cNvSpPr>
                <a:spLocks noChangeArrowheads="1"/>
              </p:cNvSpPr>
              <p:nvPr/>
            </p:nvSpPr>
            <p:spPr bwMode="auto">
              <a:xfrm>
                <a:off x="2487613" y="1031875"/>
                <a:ext cx="977900" cy="1965325"/>
              </a:xfrm>
              <a:prstGeom prst="rect">
                <a:avLst/>
              </a:prstGeom>
              <a:solidFill>
                <a:srgbClr val="0000FF"/>
              </a:solidFill>
              <a:ln w="12700">
                <a:solidFill>
                  <a:schemeClr val="tx2"/>
                </a:solidFill>
                <a:miter lim="800000"/>
                <a:headEnd/>
                <a:tailEnd/>
              </a:ln>
            </p:spPr>
            <p:txBody>
              <a:bodyPr/>
              <a:lstStyle/>
              <a:p>
                <a:pPr algn="ctr" eaLnBrk="0" fontAlgn="base" hangingPunct="0">
                  <a:spcBef>
                    <a:spcPct val="0"/>
                  </a:spcBef>
                  <a:spcAft>
                    <a:spcPct val="0"/>
                  </a:spcAft>
                  <a:defRPr/>
                </a:pPr>
                <a:r>
                  <a:rPr lang="en-US" sz="1600" b="1" i="1">
                    <a:solidFill>
                      <a:srgbClr val="FFFFFF"/>
                    </a:solidFill>
                    <a:latin typeface="Arial" charset="0"/>
                    <a:ea typeface="ＭＳ Ｐゴシック" charset="0"/>
                  </a:rPr>
                  <a:t>F1</a:t>
                </a:r>
              </a:p>
            </p:txBody>
          </p:sp>
          <p:sp>
            <p:nvSpPr>
              <p:cNvPr id="53258" name="Rectangle 10"/>
              <p:cNvSpPr>
                <a:spLocks noChangeArrowheads="1"/>
              </p:cNvSpPr>
              <p:nvPr/>
            </p:nvSpPr>
            <p:spPr bwMode="auto">
              <a:xfrm>
                <a:off x="3586163" y="1031875"/>
                <a:ext cx="1085850" cy="1965325"/>
              </a:xfrm>
              <a:prstGeom prst="rect">
                <a:avLst/>
              </a:prstGeom>
              <a:solidFill>
                <a:srgbClr val="800080"/>
              </a:solidFill>
              <a:ln w="12700">
                <a:solidFill>
                  <a:schemeClr val="tx2"/>
                </a:solidFill>
                <a:miter lim="800000"/>
                <a:headEnd/>
                <a:tailEnd/>
              </a:ln>
            </p:spPr>
            <p:txBody>
              <a:bodyPr anchorCtr="1"/>
              <a:lstStyle/>
              <a:p>
                <a:pPr eaLnBrk="0" fontAlgn="base" hangingPunct="0">
                  <a:lnSpc>
                    <a:spcPct val="90000"/>
                  </a:lnSpc>
                  <a:spcBef>
                    <a:spcPct val="0"/>
                  </a:spcBef>
                  <a:spcAft>
                    <a:spcPct val="0"/>
                  </a:spcAft>
                  <a:defRPr/>
                </a:pPr>
                <a:r>
                  <a:rPr lang="en-US" sz="1600" b="1" i="1" dirty="0">
                    <a:solidFill>
                      <a:srgbClr val="FFFFFF"/>
                    </a:solidFill>
                    <a:latin typeface="Arial" charset="0"/>
                    <a:ea typeface="ＭＳ Ｐゴシック" charset="0"/>
                  </a:rPr>
                  <a:t>F2</a:t>
                </a:r>
                <a:endParaRPr lang="en-US" sz="1600" b="1" dirty="0">
                  <a:solidFill>
                    <a:srgbClr val="FFFFFF"/>
                  </a:solidFill>
                  <a:latin typeface="Arial" charset="0"/>
                  <a:ea typeface="ＭＳ Ｐゴシック" charset="0"/>
                </a:endParaRPr>
              </a:p>
            </p:txBody>
          </p:sp>
          <p:sp>
            <p:nvSpPr>
              <p:cNvPr id="53259" name="Rectangle 11"/>
              <p:cNvSpPr>
                <a:spLocks noChangeArrowheads="1"/>
              </p:cNvSpPr>
              <p:nvPr/>
            </p:nvSpPr>
            <p:spPr bwMode="auto">
              <a:xfrm>
                <a:off x="5927725" y="1031875"/>
                <a:ext cx="1108075" cy="1965325"/>
              </a:xfrm>
              <a:prstGeom prst="rect">
                <a:avLst/>
              </a:prstGeom>
              <a:solidFill>
                <a:srgbClr val="FF0000"/>
              </a:solidFill>
              <a:ln w="12700">
                <a:solidFill>
                  <a:schemeClr val="tx2"/>
                </a:solidFill>
                <a:miter lim="800000"/>
                <a:headEnd/>
                <a:tailEnd/>
              </a:ln>
            </p:spPr>
            <p:txBody>
              <a:bodyPr/>
              <a:lstStyle/>
              <a:p>
                <a:pPr algn="ctr" eaLnBrk="0" fontAlgn="base" hangingPunct="0">
                  <a:spcBef>
                    <a:spcPct val="0"/>
                  </a:spcBef>
                  <a:spcAft>
                    <a:spcPct val="0"/>
                  </a:spcAft>
                  <a:defRPr/>
                </a:pPr>
                <a:r>
                  <a:rPr lang="en-US" sz="1600" b="1" i="1" dirty="0">
                    <a:solidFill>
                      <a:srgbClr val="FFFFFF"/>
                    </a:solidFill>
                    <a:latin typeface="Arial" charset="0"/>
                    <a:ea typeface="ＭＳ Ｐゴシック" charset="0"/>
                  </a:rPr>
                  <a:t>F4</a:t>
                </a:r>
              </a:p>
            </p:txBody>
          </p:sp>
          <p:sp>
            <p:nvSpPr>
              <p:cNvPr id="53260" name="Rectangle 12"/>
              <p:cNvSpPr>
                <a:spLocks noChangeArrowheads="1"/>
              </p:cNvSpPr>
              <p:nvPr/>
            </p:nvSpPr>
            <p:spPr bwMode="auto">
              <a:xfrm>
                <a:off x="4792663" y="1031875"/>
                <a:ext cx="1014412" cy="1965325"/>
              </a:xfrm>
              <a:prstGeom prst="rect">
                <a:avLst/>
              </a:prstGeom>
              <a:solidFill>
                <a:srgbClr val="FFCC00"/>
              </a:solidFill>
              <a:ln w="12700">
                <a:solidFill>
                  <a:schemeClr val="tx2"/>
                </a:solidFill>
                <a:miter lim="800000"/>
                <a:headEnd/>
                <a:tailEnd/>
              </a:ln>
            </p:spPr>
            <p:txBody>
              <a:bodyPr/>
              <a:lstStyle/>
              <a:p>
                <a:pPr algn="ctr" eaLnBrk="0" fontAlgn="base" hangingPunct="0">
                  <a:spcBef>
                    <a:spcPct val="0"/>
                  </a:spcBef>
                  <a:spcAft>
                    <a:spcPct val="0"/>
                  </a:spcAft>
                  <a:defRPr/>
                </a:pPr>
                <a:r>
                  <a:rPr lang="en-US" sz="1600" b="1" i="1" dirty="0">
                    <a:solidFill>
                      <a:srgbClr val="000000"/>
                    </a:solidFill>
                    <a:latin typeface="Arial" charset="0"/>
                    <a:ea typeface="ＭＳ Ｐゴシック" charset="0"/>
                  </a:rPr>
                  <a:t>F3</a:t>
                </a:r>
              </a:p>
            </p:txBody>
          </p:sp>
          <p:sp>
            <p:nvSpPr>
              <p:cNvPr id="53261" name="AutoShape 16"/>
              <p:cNvSpPr>
                <a:spLocks noChangeArrowheads="1"/>
              </p:cNvSpPr>
              <p:nvPr/>
            </p:nvSpPr>
            <p:spPr bwMode="auto">
              <a:xfrm>
                <a:off x="2327275" y="1628775"/>
                <a:ext cx="4864100" cy="1063625"/>
              </a:xfrm>
              <a:prstGeom prst="roundRect">
                <a:avLst>
                  <a:gd name="adj" fmla="val 16667"/>
                </a:avLst>
              </a:prstGeom>
              <a:solidFill>
                <a:srgbClr val="CCFFFF"/>
              </a:solidFill>
              <a:ln w="12700">
                <a:solidFill>
                  <a:schemeClr val="tx1"/>
                </a:solidFill>
                <a:round/>
                <a:headEnd type="none" w="sm" len="sm"/>
                <a:tailEnd type="none" w="sm" len="sm"/>
              </a:ln>
            </p:spPr>
            <p:txBody>
              <a:bodyPr wrap="none" anchor="ctr"/>
              <a:lstStyle/>
              <a:p>
                <a:pPr algn="ctr" eaLnBrk="0" fontAlgn="base" hangingPunct="0">
                  <a:spcBef>
                    <a:spcPct val="0"/>
                  </a:spcBef>
                  <a:spcAft>
                    <a:spcPct val="0"/>
                  </a:spcAft>
                  <a:defRPr/>
                </a:pPr>
                <a:r>
                  <a:rPr lang="en-US" sz="1600" b="1" i="1" dirty="0">
                    <a:solidFill>
                      <a:srgbClr val="000000"/>
                    </a:solidFill>
                    <a:latin typeface="Arial" charset="0"/>
                    <a:ea typeface="ＭＳ Ｐゴシック" charset="0"/>
                  </a:rPr>
                  <a:t>Cross-functional process</a:t>
                </a:r>
              </a:p>
            </p:txBody>
          </p:sp>
        </p:grpSp>
        <p:sp>
          <p:nvSpPr>
            <p:cNvPr id="53256" name="Text Box 44"/>
            <p:cNvSpPr txBox="1">
              <a:spLocks noChangeArrowheads="1"/>
            </p:cNvSpPr>
            <p:nvPr/>
          </p:nvSpPr>
          <p:spPr bwMode="auto">
            <a:xfrm>
              <a:off x="619663" y="2676210"/>
              <a:ext cx="3908794" cy="707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fontAlgn="base">
                <a:spcBef>
                  <a:spcPct val="50000"/>
                </a:spcBef>
                <a:spcAft>
                  <a:spcPct val="0"/>
                </a:spcAft>
                <a:defRPr/>
              </a:pPr>
              <a:r>
                <a:rPr kumimoji="1" lang="en-US" sz="2000" i="1" dirty="0">
                  <a:solidFill>
                    <a:srgbClr val="000000"/>
                  </a:solidFill>
                  <a:ea typeface="ＭＳ Ｐゴシック" charset="0"/>
                </a:rPr>
                <a:t>Processes: </a:t>
              </a:r>
              <a:br>
                <a:rPr kumimoji="1" lang="en-US" sz="2000" i="1" dirty="0">
                  <a:solidFill>
                    <a:srgbClr val="000000"/>
                  </a:solidFill>
                  <a:ea typeface="ＭＳ Ｐゴシック" charset="0"/>
                </a:rPr>
              </a:br>
              <a:r>
                <a:rPr kumimoji="1" lang="en-US" sz="2000" i="1" dirty="0">
                  <a:solidFill>
                    <a:srgbClr val="000000"/>
                  </a:solidFill>
                  <a:ea typeface="ＭＳ Ｐゴシック" charset="0"/>
                </a:rPr>
                <a:t>“large” and X-functional</a:t>
              </a:r>
              <a:endParaRPr kumimoji="1" lang="en-US" sz="2000" dirty="0">
                <a:solidFill>
                  <a:srgbClr val="000000"/>
                </a:solidFill>
                <a:ea typeface="ＭＳ Ｐゴシック" charset="0"/>
              </a:endParaRPr>
            </a:p>
          </p:txBody>
        </p:sp>
      </p:grpSp>
      <p:grpSp>
        <p:nvGrpSpPr>
          <p:cNvPr id="7" name="Group 6"/>
          <p:cNvGrpSpPr/>
          <p:nvPr/>
        </p:nvGrpSpPr>
        <p:grpSpPr>
          <a:xfrm>
            <a:off x="6297307" y="707530"/>
            <a:ext cx="3578225" cy="2013192"/>
            <a:chOff x="4995719" y="855197"/>
            <a:chExt cx="3578225" cy="2013192"/>
          </a:xfrm>
        </p:grpSpPr>
        <p:grpSp>
          <p:nvGrpSpPr>
            <p:cNvPr id="58" name="Group 56"/>
            <p:cNvGrpSpPr>
              <a:grpSpLocks/>
            </p:cNvGrpSpPr>
            <p:nvPr/>
          </p:nvGrpSpPr>
          <p:grpSpPr bwMode="auto">
            <a:xfrm>
              <a:off x="4995719" y="855197"/>
              <a:ext cx="3578225" cy="1223962"/>
              <a:chOff x="2327275" y="1031875"/>
              <a:chExt cx="4864100" cy="1965325"/>
            </a:xfrm>
          </p:grpSpPr>
          <p:sp>
            <p:nvSpPr>
              <p:cNvPr id="59" name="Rectangle 9"/>
              <p:cNvSpPr>
                <a:spLocks noChangeArrowheads="1"/>
              </p:cNvSpPr>
              <p:nvPr/>
            </p:nvSpPr>
            <p:spPr bwMode="auto">
              <a:xfrm>
                <a:off x="2486966" y="1031875"/>
                <a:ext cx="977567" cy="1965325"/>
              </a:xfrm>
              <a:prstGeom prst="rect">
                <a:avLst/>
              </a:prstGeom>
              <a:solidFill>
                <a:srgbClr val="0000FF"/>
              </a:solidFill>
              <a:ln w="12700">
                <a:solidFill>
                  <a:schemeClr val="tx2"/>
                </a:solidFill>
                <a:miter lim="800000"/>
                <a:headEnd/>
                <a:tailEnd/>
              </a:ln>
            </p:spPr>
            <p:txBody>
              <a:bodyPr/>
              <a:lstStyle/>
              <a:p>
                <a:pPr algn="ctr" eaLnBrk="0" fontAlgn="base" hangingPunct="0">
                  <a:spcBef>
                    <a:spcPct val="0"/>
                  </a:spcBef>
                  <a:spcAft>
                    <a:spcPct val="0"/>
                  </a:spcAft>
                  <a:defRPr/>
                </a:pPr>
                <a:r>
                  <a:rPr lang="en-US" sz="1600" b="1" i="1">
                    <a:solidFill>
                      <a:srgbClr val="FFFFFF"/>
                    </a:solidFill>
                    <a:latin typeface="Arial" charset="0"/>
                    <a:ea typeface="ＭＳ Ｐゴシック" charset="0"/>
                    <a:cs typeface="Arial" charset="0"/>
                  </a:rPr>
                  <a:t>F1</a:t>
                </a:r>
              </a:p>
            </p:txBody>
          </p:sp>
          <p:sp>
            <p:nvSpPr>
              <p:cNvPr id="60" name="Rectangle 10"/>
              <p:cNvSpPr>
                <a:spLocks noChangeArrowheads="1"/>
              </p:cNvSpPr>
              <p:nvPr/>
            </p:nvSpPr>
            <p:spPr bwMode="auto">
              <a:xfrm>
                <a:off x="3585380" y="1031875"/>
                <a:ext cx="1087625" cy="1965325"/>
              </a:xfrm>
              <a:prstGeom prst="rect">
                <a:avLst/>
              </a:prstGeom>
              <a:solidFill>
                <a:srgbClr val="800080"/>
              </a:solidFill>
              <a:ln w="12700">
                <a:solidFill>
                  <a:schemeClr val="tx2"/>
                </a:solidFill>
                <a:miter lim="800000"/>
                <a:headEnd/>
                <a:tailEnd/>
              </a:ln>
            </p:spPr>
            <p:txBody>
              <a:bodyPr anchorCtr="1"/>
              <a:lstStyle/>
              <a:p>
                <a:pPr eaLnBrk="0" fontAlgn="base" hangingPunct="0">
                  <a:lnSpc>
                    <a:spcPct val="90000"/>
                  </a:lnSpc>
                  <a:spcBef>
                    <a:spcPct val="0"/>
                  </a:spcBef>
                  <a:spcAft>
                    <a:spcPct val="0"/>
                  </a:spcAft>
                  <a:defRPr/>
                </a:pPr>
                <a:r>
                  <a:rPr lang="en-US" sz="1600" b="1" i="1">
                    <a:solidFill>
                      <a:srgbClr val="FFFFFF"/>
                    </a:solidFill>
                    <a:latin typeface="Arial" charset="0"/>
                    <a:ea typeface="ＭＳ Ｐゴシック" charset="0"/>
                    <a:cs typeface="Arial" charset="0"/>
                  </a:rPr>
                  <a:t>F2</a:t>
                </a:r>
                <a:endParaRPr lang="en-US" sz="1600" b="1">
                  <a:solidFill>
                    <a:srgbClr val="FFFFFF"/>
                  </a:solidFill>
                  <a:latin typeface="Arial" charset="0"/>
                  <a:ea typeface="ＭＳ Ｐゴシック" charset="0"/>
                  <a:cs typeface="Arial" charset="0"/>
                </a:endParaRPr>
              </a:p>
            </p:txBody>
          </p:sp>
          <p:sp>
            <p:nvSpPr>
              <p:cNvPr id="61" name="Rectangle 11"/>
              <p:cNvSpPr>
                <a:spLocks noChangeArrowheads="1"/>
              </p:cNvSpPr>
              <p:nvPr/>
            </p:nvSpPr>
            <p:spPr bwMode="auto">
              <a:xfrm>
                <a:off x="5926795" y="1031875"/>
                <a:ext cx="1109205" cy="1965325"/>
              </a:xfrm>
              <a:prstGeom prst="rect">
                <a:avLst/>
              </a:prstGeom>
              <a:solidFill>
                <a:srgbClr val="FF0000"/>
              </a:solidFill>
              <a:ln w="12700">
                <a:solidFill>
                  <a:schemeClr val="tx2"/>
                </a:solidFill>
                <a:miter lim="800000"/>
                <a:headEnd/>
                <a:tailEnd/>
              </a:ln>
            </p:spPr>
            <p:txBody>
              <a:bodyPr/>
              <a:lstStyle/>
              <a:p>
                <a:pPr algn="ctr" eaLnBrk="0" fontAlgn="base" hangingPunct="0">
                  <a:spcBef>
                    <a:spcPct val="0"/>
                  </a:spcBef>
                  <a:spcAft>
                    <a:spcPct val="0"/>
                  </a:spcAft>
                  <a:defRPr/>
                </a:pPr>
                <a:r>
                  <a:rPr lang="en-US" sz="1600" b="1" i="1">
                    <a:solidFill>
                      <a:srgbClr val="FFFFFF"/>
                    </a:solidFill>
                    <a:latin typeface="Arial" charset="0"/>
                    <a:ea typeface="ＭＳ Ｐゴシック" charset="0"/>
                    <a:cs typeface="Arial" charset="0"/>
                  </a:rPr>
                  <a:t>F4</a:t>
                </a:r>
              </a:p>
            </p:txBody>
          </p:sp>
          <p:sp>
            <p:nvSpPr>
              <p:cNvPr id="62" name="Rectangle 12"/>
              <p:cNvSpPr>
                <a:spLocks noChangeArrowheads="1"/>
              </p:cNvSpPr>
              <p:nvPr/>
            </p:nvSpPr>
            <p:spPr bwMode="auto">
              <a:xfrm>
                <a:off x="4791695" y="1031875"/>
                <a:ext cx="1016411" cy="1965325"/>
              </a:xfrm>
              <a:prstGeom prst="rect">
                <a:avLst/>
              </a:prstGeom>
              <a:solidFill>
                <a:srgbClr val="FFCC00"/>
              </a:solidFill>
              <a:ln w="12700">
                <a:solidFill>
                  <a:schemeClr val="tx2"/>
                </a:solidFill>
                <a:miter lim="800000"/>
                <a:headEnd/>
                <a:tailEnd/>
              </a:ln>
            </p:spPr>
            <p:txBody>
              <a:bodyPr/>
              <a:lstStyle/>
              <a:p>
                <a:pPr algn="ctr" eaLnBrk="0" fontAlgn="base" hangingPunct="0">
                  <a:spcBef>
                    <a:spcPct val="0"/>
                  </a:spcBef>
                  <a:spcAft>
                    <a:spcPct val="0"/>
                  </a:spcAft>
                  <a:defRPr/>
                </a:pPr>
                <a:r>
                  <a:rPr lang="en-US" sz="1600" b="1" i="1">
                    <a:solidFill>
                      <a:srgbClr val="000000"/>
                    </a:solidFill>
                    <a:latin typeface="Arial" charset="0"/>
                    <a:ea typeface="ＭＳ Ｐゴシック" charset="0"/>
                    <a:cs typeface="Arial" charset="0"/>
                  </a:rPr>
                  <a:t>F3</a:t>
                </a:r>
              </a:p>
            </p:txBody>
          </p:sp>
          <p:sp>
            <p:nvSpPr>
              <p:cNvPr id="63" name="AutoShape 16"/>
              <p:cNvSpPr>
                <a:spLocks noChangeArrowheads="1"/>
              </p:cNvSpPr>
              <p:nvPr/>
            </p:nvSpPr>
            <p:spPr bwMode="auto">
              <a:xfrm>
                <a:off x="2327275" y="1628355"/>
                <a:ext cx="4864100" cy="1062958"/>
              </a:xfrm>
              <a:prstGeom prst="roundRect">
                <a:avLst>
                  <a:gd name="adj" fmla="val 16667"/>
                </a:avLst>
              </a:prstGeom>
              <a:solidFill>
                <a:srgbClr val="CCFFFF"/>
              </a:solidFill>
              <a:ln w="12700">
                <a:solidFill>
                  <a:schemeClr val="tx1"/>
                </a:solidFill>
                <a:round/>
                <a:headEnd type="none" w="sm" len="sm"/>
                <a:tailEnd type="none" w="sm" len="sm"/>
              </a:ln>
            </p:spPr>
            <p:txBody>
              <a:bodyPr wrap="none" anchor="ctr"/>
              <a:lstStyle/>
              <a:p>
                <a:pPr algn="ctr" eaLnBrk="0" fontAlgn="base" hangingPunct="0">
                  <a:spcBef>
                    <a:spcPct val="0"/>
                  </a:spcBef>
                  <a:spcAft>
                    <a:spcPct val="0"/>
                  </a:spcAft>
                  <a:defRPr/>
                </a:pPr>
                <a:r>
                  <a:rPr lang="en-US" sz="1600" b="1" i="1" dirty="0">
                    <a:solidFill>
                      <a:srgbClr val="000000"/>
                    </a:solidFill>
                    <a:latin typeface="Arial" charset="0"/>
                    <a:ea typeface="ＭＳ Ｐゴシック" charset="0"/>
                    <a:cs typeface="Arial" charset="0"/>
                  </a:rPr>
                  <a:t>Cross-functional process</a:t>
                </a:r>
              </a:p>
            </p:txBody>
          </p:sp>
        </p:grpSp>
        <p:grpSp>
          <p:nvGrpSpPr>
            <p:cNvPr id="4" name="Group 3"/>
            <p:cNvGrpSpPr/>
            <p:nvPr/>
          </p:nvGrpSpPr>
          <p:grpSpPr>
            <a:xfrm>
              <a:off x="5541818" y="1963466"/>
              <a:ext cx="2630487" cy="635000"/>
              <a:chOff x="5541818" y="1963466"/>
              <a:chExt cx="2630487" cy="635000"/>
            </a:xfrm>
          </p:grpSpPr>
          <p:sp>
            <p:nvSpPr>
              <p:cNvPr id="65" name="Line 3"/>
              <p:cNvSpPr>
                <a:spLocks noChangeShapeType="1"/>
              </p:cNvSpPr>
              <p:nvPr/>
            </p:nvSpPr>
            <p:spPr bwMode="auto">
              <a:xfrm rot="3908295" flipH="1">
                <a:off x="6938023" y="2253185"/>
                <a:ext cx="398463" cy="57150"/>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66" name="Line 5"/>
              <p:cNvSpPr>
                <a:spLocks noChangeShapeType="1"/>
              </p:cNvSpPr>
              <p:nvPr/>
            </p:nvSpPr>
            <p:spPr bwMode="auto">
              <a:xfrm rot="14360739" flipH="1">
                <a:off x="5364017" y="2269269"/>
                <a:ext cx="442913" cy="87312"/>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67" name="Line 7"/>
              <p:cNvSpPr>
                <a:spLocks noChangeShapeType="1"/>
              </p:cNvSpPr>
              <p:nvPr/>
            </p:nvSpPr>
            <p:spPr bwMode="auto">
              <a:xfrm rot="18490058" flipH="1" flipV="1">
                <a:off x="7669068" y="2095228"/>
                <a:ext cx="635000" cy="371475"/>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68" name="Line 9"/>
              <p:cNvSpPr>
                <a:spLocks noChangeShapeType="1"/>
              </p:cNvSpPr>
              <p:nvPr/>
            </p:nvSpPr>
            <p:spPr bwMode="auto">
              <a:xfrm rot="6467878" flipH="1" flipV="1">
                <a:off x="6102206" y="2064480"/>
                <a:ext cx="438150" cy="434975"/>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grpSp>
        <p:sp>
          <p:nvSpPr>
            <p:cNvPr id="71" name="Line 3"/>
            <p:cNvSpPr>
              <a:spLocks noChangeShapeType="1"/>
            </p:cNvSpPr>
            <p:nvPr/>
          </p:nvSpPr>
          <p:spPr bwMode="auto">
            <a:xfrm rot="3908295" flipV="1">
              <a:off x="6267278" y="534900"/>
              <a:ext cx="1150244" cy="2454287"/>
            </a:xfrm>
            <a:prstGeom prst="line">
              <a:avLst/>
            </a:prstGeom>
            <a:noFill/>
            <a:ln w="38100">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endParaRPr>
            </a:p>
          </p:txBody>
        </p:sp>
        <p:sp>
          <p:nvSpPr>
            <p:cNvPr id="72" name="Text Box 44"/>
            <p:cNvSpPr txBox="1">
              <a:spLocks noChangeArrowheads="1"/>
            </p:cNvSpPr>
            <p:nvPr/>
          </p:nvSpPr>
          <p:spPr bwMode="auto">
            <a:xfrm>
              <a:off x="5013711" y="2468279"/>
              <a:ext cx="348358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fontAlgn="base">
                <a:spcBef>
                  <a:spcPct val="50000"/>
                </a:spcBef>
                <a:spcAft>
                  <a:spcPct val="0"/>
                </a:spcAft>
                <a:defRPr/>
              </a:pPr>
              <a:r>
                <a:rPr kumimoji="1" lang="en-US" sz="2000" i="1" dirty="0">
                  <a:solidFill>
                    <a:srgbClr val="000000"/>
                  </a:solidFill>
                  <a:ea typeface="ＭＳ Ｐゴシック" charset="0"/>
                </a:rPr>
                <a:t>Misaligned measures</a:t>
              </a:r>
              <a:endParaRPr kumimoji="1" lang="en-US" sz="2000" dirty="0">
                <a:solidFill>
                  <a:srgbClr val="000000"/>
                </a:solidFill>
                <a:ea typeface="ＭＳ Ｐゴシック" charset="0"/>
              </a:endParaRPr>
            </a:p>
          </p:txBody>
        </p:sp>
      </p:grpSp>
      <p:grpSp>
        <p:nvGrpSpPr>
          <p:cNvPr id="8" name="Group 7">
            <a:extLst>
              <a:ext uri="{FF2B5EF4-FFF2-40B4-BE49-F238E27FC236}">
                <a16:creationId xmlns:a16="http://schemas.microsoft.com/office/drawing/2014/main" id="{DAE360A8-29CD-E44F-8E9C-A1342C45B53A}"/>
              </a:ext>
            </a:extLst>
          </p:cNvPr>
          <p:cNvGrpSpPr/>
          <p:nvPr/>
        </p:nvGrpSpPr>
        <p:grpSpPr>
          <a:xfrm>
            <a:off x="7234083" y="3281063"/>
            <a:ext cx="2628900" cy="2164430"/>
            <a:chOff x="5556468" y="3727972"/>
            <a:chExt cx="2628900" cy="2164430"/>
          </a:xfrm>
        </p:grpSpPr>
        <p:grpSp>
          <p:nvGrpSpPr>
            <p:cNvPr id="53290" name="Group 43"/>
            <p:cNvGrpSpPr>
              <a:grpSpLocks/>
            </p:cNvGrpSpPr>
            <p:nvPr/>
          </p:nvGrpSpPr>
          <p:grpSpPr bwMode="auto">
            <a:xfrm>
              <a:off x="5556468" y="3727972"/>
              <a:ext cx="2628900" cy="1704974"/>
              <a:chOff x="332" y="2020"/>
              <a:chExt cx="2556" cy="1657"/>
            </a:xfrm>
          </p:grpSpPr>
          <p:sp>
            <p:nvSpPr>
              <p:cNvPr id="53292" name="Rectangle 4"/>
              <p:cNvSpPr>
                <a:spLocks noChangeArrowheads="1"/>
              </p:cNvSpPr>
              <p:nvPr/>
            </p:nvSpPr>
            <p:spPr bwMode="auto">
              <a:xfrm>
                <a:off x="1128" y="2020"/>
                <a:ext cx="1056" cy="459"/>
              </a:xfrm>
              <a:prstGeom prst="rect">
                <a:avLst/>
              </a:prstGeom>
              <a:solidFill>
                <a:srgbClr val="993366"/>
              </a:solidFill>
              <a:ln w="12700" algn="ctr">
                <a:solidFill>
                  <a:schemeClr val="tx1"/>
                </a:solidFill>
                <a:miter lim="800000"/>
                <a:headEnd type="none" w="sm" len="sm"/>
                <a:tailEnd type="none" w="sm" len="sm"/>
              </a:ln>
            </p:spPr>
            <p:txBody>
              <a:bodyPr anchor="ctr"/>
              <a:lstStyle/>
              <a:p>
                <a:pPr algn="ctr" eaLnBrk="0" fontAlgn="base" hangingPunct="0">
                  <a:spcBef>
                    <a:spcPct val="0"/>
                  </a:spcBef>
                  <a:spcAft>
                    <a:spcPct val="0"/>
                  </a:spcAft>
                  <a:defRPr/>
                </a:pPr>
                <a:r>
                  <a:rPr lang="en-US" sz="1200" b="1" i="1" dirty="0">
                    <a:solidFill>
                      <a:srgbClr val="FFFFFF"/>
                    </a:solidFill>
                    <a:latin typeface="Arial" charset="0"/>
                    <a:ea typeface="ＭＳ Ｐゴシック" charset="0"/>
                  </a:rPr>
                  <a:t>Operational</a:t>
                </a:r>
              </a:p>
              <a:p>
                <a:pPr algn="ctr" eaLnBrk="0" fontAlgn="base" hangingPunct="0">
                  <a:spcBef>
                    <a:spcPct val="0"/>
                  </a:spcBef>
                  <a:spcAft>
                    <a:spcPct val="0"/>
                  </a:spcAft>
                  <a:defRPr/>
                </a:pPr>
                <a:r>
                  <a:rPr lang="en-US" sz="1200" b="1" i="1" dirty="0">
                    <a:solidFill>
                      <a:srgbClr val="FFFFFF"/>
                    </a:solidFill>
                    <a:latin typeface="Arial" charset="0"/>
                    <a:ea typeface="ＭＳ Ｐゴシック" charset="0"/>
                  </a:rPr>
                  <a:t>Excellence</a:t>
                </a:r>
              </a:p>
            </p:txBody>
          </p:sp>
          <p:sp>
            <p:nvSpPr>
              <p:cNvPr id="53293" name="Line 5"/>
              <p:cNvSpPr>
                <a:spLocks noChangeShapeType="1"/>
              </p:cNvSpPr>
              <p:nvPr/>
            </p:nvSpPr>
            <p:spPr bwMode="auto">
              <a:xfrm flipV="1">
                <a:off x="1656" y="2479"/>
                <a:ext cx="0" cy="383"/>
              </a:xfrm>
              <a:prstGeom prst="line">
                <a:avLst/>
              </a:prstGeom>
              <a:noFill/>
              <a:ln w="9525">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94" name="Rectangle 6"/>
              <p:cNvSpPr>
                <a:spLocks noChangeArrowheads="1"/>
              </p:cNvSpPr>
              <p:nvPr/>
            </p:nvSpPr>
            <p:spPr bwMode="auto">
              <a:xfrm>
                <a:off x="332" y="3218"/>
                <a:ext cx="984" cy="459"/>
              </a:xfrm>
              <a:prstGeom prst="rect">
                <a:avLst/>
              </a:prstGeom>
              <a:solidFill>
                <a:srgbClr val="008080"/>
              </a:solidFill>
              <a:ln w="12700" algn="ctr">
                <a:solidFill>
                  <a:schemeClr val="tx1"/>
                </a:solidFill>
                <a:miter lim="800000"/>
                <a:headEnd type="none" w="sm" len="sm"/>
                <a:tailEnd type="none" w="sm" len="sm"/>
              </a:ln>
            </p:spPr>
            <p:txBody>
              <a:bodyPr anchor="ctr"/>
              <a:lstStyle/>
              <a:p>
                <a:pPr algn="ctr" eaLnBrk="0" fontAlgn="base" hangingPunct="0">
                  <a:spcBef>
                    <a:spcPct val="0"/>
                  </a:spcBef>
                  <a:spcAft>
                    <a:spcPct val="0"/>
                  </a:spcAft>
                  <a:defRPr/>
                </a:pPr>
                <a:r>
                  <a:rPr lang="en-US" sz="1200" b="1" i="1">
                    <a:solidFill>
                      <a:srgbClr val="FFFFFF"/>
                    </a:solidFill>
                    <a:latin typeface="Arial" charset="0"/>
                    <a:ea typeface="ＭＳ Ｐゴシック" charset="0"/>
                  </a:rPr>
                  <a:t>Product</a:t>
                </a:r>
              </a:p>
              <a:p>
                <a:pPr algn="ctr" eaLnBrk="0" fontAlgn="base" hangingPunct="0">
                  <a:spcBef>
                    <a:spcPct val="0"/>
                  </a:spcBef>
                  <a:spcAft>
                    <a:spcPct val="0"/>
                  </a:spcAft>
                  <a:defRPr/>
                </a:pPr>
                <a:r>
                  <a:rPr lang="en-US" sz="1200" b="1" i="1">
                    <a:solidFill>
                      <a:srgbClr val="FFFFFF"/>
                    </a:solidFill>
                    <a:latin typeface="Arial" charset="0"/>
                    <a:ea typeface="ＭＳ Ｐゴシック" charset="0"/>
                  </a:rPr>
                  <a:t>Leadership</a:t>
                </a:r>
              </a:p>
            </p:txBody>
          </p:sp>
          <p:sp>
            <p:nvSpPr>
              <p:cNvPr id="53295" name="Rectangle 7"/>
              <p:cNvSpPr>
                <a:spLocks noChangeArrowheads="1"/>
              </p:cNvSpPr>
              <p:nvPr/>
            </p:nvSpPr>
            <p:spPr bwMode="auto">
              <a:xfrm>
                <a:off x="1987" y="3223"/>
                <a:ext cx="901" cy="452"/>
              </a:xfrm>
              <a:prstGeom prst="rect">
                <a:avLst/>
              </a:prstGeom>
              <a:solidFill>
                <a:srgbClr val="666699"/>
              </a:solidFill>
              <a:ln w="12700" algn="ctr">
                <a:solidFill>
                  <a:schemeClr val="tx1"/>
                </a:solidFill>
                <a:miter lim="800000"/>
                <a:headEnd type="none" w="sm" len="sm"/>
                <a:tailEnd type="none" w="sm" len="sm"/>
              </a:ln>
            </p:spPr>
            <p:txBody>
              <a:bodyPr anchor="ctr"/>
              <a:lstStyle/>
              <a:p>
                <a:pPr algn="ctr" eaLnBrk="0" fontAlgn="base" hangingPunct="0">
                  <a:spcBef>
                    <a:spcPct val="0"/>
                  </a:spcBef>
                  <a:spcAft>
                    <a:spcPct val="0"/>
                  </a:spcAft>
                  <a:defRPr/>
                </a:pPr>
                <a:r>
                  <a:rPr lang="en-US" sz="1200" b="1" i="1">
                    <a:solidFill>
                      <a:srgbClr val="FFFFFF"/>
                    </a:solidFill>
                    <a:latin typeface="Arial" charset="0"/>
                    <a:ea typeface="ＭＳ Ｐゴシック" charset="0"/>
                  </a:rPr>
                  <a:t>Customer</a:t>
                </a:r>
              </a:p>
              <a:p>
                <a:pPr algn="ctr" eaLnBrk="0" fontAlgn="base" hangingPunct="0">
                  <a:spcBef>
                    <a:spcPct val="0"/>
                  </a:spcBef>
                  <a:spcAft>
                    <a:spcPct val="0"/>
                  </a:spcAft>
                  <a:defRPr/>
                </a:pPr>
                <a:r>
                  <a:rPr lang="en-US" sz="1200" b="1" i="1">
                    <a:solidFill>
                      <a:srgbClr val="FFFFFF"/>
                    </a:solidFill>
                    <a:latin typeface="Arial" charset="0"/>
                    <a:ea typeface="ＭＳ Ｐゴシック" charset="0"/>
                  </a:rPr>
                  <a:t>Intimacy</a:t>
                </a:r>
              </a:p>
            </p:txBody>
          </p:sp>
          <p:sp>
            <p:nvSpPr>
              <p:cNvPr id="53296" name="Line 8"/>
              <p:cNvSpPr>
                <a:spLocks noChangeShapeType="1"/>
              </p:cNvSpPr>
              <p:nvPr/>
            </p:nvSpPr>
            <p:spPr bwMode="auto">
              <a:xfrm>
                <a:off x="1682" y="2897"/>
                <a:ext cx="302" cy="314"/>
              </a:xfrm>
              <a:prstGeom prst="line">
                <a:avLst/>
              </a:prstGeom>
              <a:noFill/>
              <a:ln w="9525">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sp>
            <p:nvSpPr>
              <p:cNvPr id="53297" name="Line 9"/>
              <p:cNvSpPr>
                <a:spLocks noChangeShapeType="1"/>
              </p:cNvSpPr>
              <p:nvPr/>
            </p:nvSpPr>
            <p:spPr bwMode="auto">
              <a:xfrm flipH="1">
                <a:off x="1321" y="2902"/>
                <a:ext cx="309" cy="320"/>
              </a:xfrm>
              <a:prstGeom prst="line">
                <a:avLst/>
              </a:prstGeom>
              <a:noFill/>
              <a:ln w="9525">
                <a:solidFill>
                  <a:schemeClr val="tx1"/>
                </a:solidFill>
                <a:round/>
                <a:headEnd/>
                <a:tailEnd type="triangle" w="med" len="lg"/>
              </a:ln>
              <a:extLst>
                <a:ext uri="{909E8E84-426E-40dd-AFC4-6F175D3DCCD1}">
                  <a14:hiddenFill xmlns="" xmlns:a14="http://schemas.microsoft.com/office/drawing/2010/main">
                    <a:noFill/>
                  </a14:hiddenFill>
                </a:ext>
              </a:extLst>
            </p:spPr>
            <p:txBody>
              <a:bodyPr lIns="92075" tIns="46038" rIns="92075" bIns="46038" anchor="ct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charset="0"/>
                  <a:ea typeface="ＭＳ Ｐゴシック" charset="0"/>
                </a:endParaRPr>
              </a:p>
            </p:txBody>
          </p:sp>
        </p:grpSp>
        <p:sp>
          <p:nvSpPr>
            <p:cNvPr id="53291" name="Text Box 45"/>
            <p:cNvSpPr txBox="1">
              <a:spLocks noChangeArrowheads="1"/>
            </p:cNvSpPr>
            <p:nvPr/>
          </p:nvSpPr>
          <p:spPr bwMode="auto">
            <a:xfrm>
              <a:off x="5786739" y="5492292"/>
              <a:ext cx="215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fontAlgn="base">
                <a:spcBef>
                  <a:spcPct val="50000"/>
                </a:spcBef>
                <a:spcAft>
                  <a:spcPct val="0"/>
                </a:spcAft>
                <a:defRPr/>
              </a:pPr>
              <a:r>
                <a:rPr kumimoji="1" lang="en-US" sz="2000" i="1" dirty="0">
                  <a:solidFill>
                    <a:srgbClr val="000000"/>
                  </a:solidFill>
                  <a:ea typeface="ＭＳ Ｐゴシック" charset="0"/>
                </a:rPr>
                <a:t>Differentiator</a:t>
              </a:r>
              <a:endParaRPr kumimoji="1" lang="en-US" sz="2000" dirty="0">
                <a:solidFill>
                  <a:srgbClr val="000000"/>
                </a:solidFill>
                <a:ea typeface="ＭＳ Ｐゴシック" charset="0"/>
              </a:endParaRPr>
            </a:p>
          </p:txBody>
        </p:sp>
        <p:sp>
          <p:nvSpPr>
            <p:cNvPr id="64" name="Freeform 2">
              <a:extLst>
                <a:ext uri="{FF2B5EF4-FFF2-40B4-BE49-F238E27FC236}">
                  <a16:creationId xmlns:a16="http://schemas.microsoft.com/office/drawing/2014/main" id="{E92CE768-3011-784D-BA2D-731B628E85B4}"/>
                </a:ext>
              </a:extLst>
            </p:cNvPr>
            <p:cNvSpPr>
              <a:spLocks/>
            </p:cNvSpPr>
            <p:nvPr/>
          </p:nvSpPr>
          <p:spPr bwMode="auto">
            <a:xfrm flipH="1">
              <a:off x="6762994" y="4414418"/>
              <a:ext cx="407605" cy="457200"/>
            </a:xfrm>
            <a:custGeom>
              <a:avLst/>
              <a:gdLst>
                <a:gd name="T0" fmla="*/ 0 w 460"/>
                <a:gd name="T1" fmla="*/ 448 h 448"/>
                <a:gd name="T2" fmla="*/ 460 w 460"/>
                <a:gd name="T3" fmla="*/ 356 h 448"/>
                <a:gd name="T4" fmla="*/ 272 w 460"/>
                <a:gd name="T5" fmla="*/ 0 h 448"/>
                <a:gd name="T6" fmla="*/ 0 w 460"/>
                <a:gd name="T7" fmla="*/ 448 h 448"/>
              </a:gdLst>
              <a:ahLst/>
              <a:cxnLst>
                <a:cxn ang="0">
                  <a:pos x="T0" y="T1"/>
                </a:cxn>
                <a:cxn ang="0">
                  <a:pos x="T2" y="T3"/>
                </a:cxn>
                <a:cxn ang="0">
                  <a:pos x="T4" y="T5"/>
                </a:cxn>
                <a:cxn ang="0">
                  <a:pos x="T6" y="T7"/>
                </a:cxn>
              </a:cxnLst>
              <a:rect l="0" t="0" r="r" b="b"/>
              <a:pathLst>
                <a:path w="460" h="448">
                  <a:moveTo>
                    <a:pt x="0" y="448"/>
                  </a:moveTo>
                  <a:lnTo>
                    <a:pt x="460" y="356"/>
                  </a:lnTo>
                  <a:lnTo>
                    <a:pt x="272" y="0"/>
                  </a:lnTo>
                  <a:lnTo>
                    <a:pt x="0" y="448"/>
                  </a:lnTo>
                  <a:close/>
                </a:path>
              </a:pathLst>
            </a:custGeom>
            <a:solidFill>
              <a:srgbClr val="CCFFCC">
                <a:alpha val="25999"/>
              </a:srgbClr>
            </a:solidFill>
            <a:ln w="9525"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US">
                <a:solidFill>
                  <a:srgbClr val="000000"/>
                </a:solidFill>
                <a:latin typeface="Arial" charset="0"/>
                <a:ea typeface="ＭＳ Ｐゴシック" charset="0"/>
                <a:cs typeface="ＭＳ Ｐゴシック" charset="0"/>
              </a:endParaRPr>
            </a:p>
          </p:txBody>
        </p:sp>
      </p:grpSp>
      <p:grpSp>
        <p:nvGrpSpPr>
          <p:cNvPr id="5" name="Group 4">
            <a:extLst>
              <a:ext uri="{FF2B5EF4-FFF2-40B4-BE49-F238E27FC236}">
                <a16:creationId xmlns:a16="http://schemas.microsoft.com/office/drawing/2014/main" id="{0113AC62-BBF9-0E4A-92A8-460CDA3D502B}"/>
              </a:ext>
            </a:extLst>
          </p:cNvPr>
          <p:cNvGrpSpPr/>
          <p:nvPr/>
        </p:nvGrpSpPr>
        <p:grpSpPr>
          <a:xfrm>
            <a:off x="10196276" y="537625"/>
            <a:ext cx="1710399" cy="4726314"/>
            <a:chOff x="9997007" y="559287"/>
            <a:chExt cx="1710399" cy="4726314"/>
          </a:xfrm>
        </p:grpSpPr>
        <p:sp>
          <p:nvSpPr>
            <p:cNvPr id="69" name="AutoShape 28">
              <a:extLst>
                <a:ext uri="{FF2B5EF4-FFF2-40B4-BE49-F238E27FC236}">
                  <a16:creationId xmlns:a16="http://schemas.microsoft.com/office/drawing/2014/main" id="{D89EDD2C-2617-DE4B-8EFA-AF55B3A7D8BB}"/>
                </a:ext>
              </a:extLst>
            </p:cNvPr>
            <p:cNvSpPr>
              <a:spLocks noChangeArrowheads="1"/>
            </p:cNvSpPr>
            <p:nvPr/>
          </p:nvSpPr>
          <p:spPr bwMode="auto">
            <a:xfrm>
              <a:off x="10067982" y="1310609"/>
              <a:ext cx="1568450" cy="817563"/>
            </a:xfrm>
            <a:prstGeom prst="roundRect">
              <a:avLst>
                <a:gd name="adj" fmla="val 16667"/>
              </a:avLst>
            </a:prstGeom>
            <a:solidFill>
              <a:srgbClr val="666699"/>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108000" rIns="0" anchor="ctr"/>
            <a:lstStyle/>
            <a:p>
              <a:pPr algn="l">
                <a:lnSpc>
                  <a:spcPct val="100000"/>
                </a:lnSpc>
                <a:spcBef>
                  <a:spcPct val="0"/>
                </a:spcBef>
                <a:buClrTx/>
                <a:buFontTx/>
                <a:buNone/>
              </a:pPr>
              <a:r>
                <a:rPr lang="en-US" sz="1600" dirty="0">
                  <a:solidFill>
                    <a:srgbClr val="FFFFFF"/>
                  </a:solidFill>
                  <a:latin typeface="Arial" panose="020B0604020202020204" pitchFamily="34" charset="0"/>
                </a:rPr>
                <a:t>Process Modelling</a:t>
              </a:r>
            </a:p>
          </p:txBody>
        </p:sp>
        <p:sp>
          <p:nvSpPr>
            <p:cNvPr id="70" name="AutoShape 29">
              <a:extLst>
                <a:ext uri="{FF2B5EF4-FFF2-40B4-BE49-F238E27FC236}">
                  <a16:creationId xmlns:a16="http://schemas.microsoft.com/office/drawing/2014/main" id="{DF6EA848-D52C-3C46-8CD6-0ED098983456}"/>
                </a:ext>
              </a:extLst>
            </p:cNvPr>
            <p:cNvSpPr>
              <a:spLocks noChangeArrowheads="1"/>
            </p:cNvSpPr>
            <p:nvPr/>
          </p:nvSpPr>
          <p:spPr bwMode="auto">
            <a:xfrm>
              <a:off x="10067982" y="2326502"/>
              <a:ext cx="156845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pPr>
              <a:r>
                <a:rPr lang="en-US" sz="1600" dirty="0">
                  <a:solidFill>
                    <a:srgbClr val="FFFFFF"/>
                  </a:solidFill>
                  <a:latin typeface="Arial" panose="020B0604020202020204" pitchFamily="34" charset="0"/>
                </a:rPr>
                <a:t>Use Cases</a:t>
              </a:r>
            </a:p>
          </p:txBody>
        </p:sp>
        <p:sp>
          <p:nvSpPr>
            <p:cNvPr id="73" name="AutoShape 30">
              <a:extLst>
                <a:ext uri="{FF2B5EF4-FFF2-40B4-BE49-F238E27FC236}">
                  <a16:creationId xmlns:a16="http://schemas.microsoft.com/office/drawing/2014/main" id="{53C8DD91-EDD0-3446-85BC-3301F8F7A29D}"/>
                </a:ext>
              </a:extLst>
            </p:cNvPr>
            <p:cNvSpPr>
              <a:spLocks noChangeArrowheads="1"/>
            </p:cNvSpPr>
            <p:nvPr/>
          </p:nvSpPr>
          <p:spPr bwMode="auto">
            <a:xfrm>
              <a:off x="10067982" y="3399759"/>
              <a:ext cx="156845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pPr>
              <a:r>
                <a:rPr lang="en-US" sz="1600" dirty="0">
                  <a:solidFill>
                    <a:srgbClr val="FFFFFF"/>
                  </a:solidFill>
                  <a:latin typeface="Arial" panose="020B0604020202020204" pitchFamily="34" charset="0"/>
                </a:rPr>
                <a:t>Service Specification</a:t>
              </a:r>
            </a:p>
          </p:txBody>
        </p:sp>
        <p:sp>
          <p:nvSpPr>
            <p:cNvPr id="74" name="AutoShape 31">
              <a:extLst>
                <a:ext uri="{FF2B5EF4-FFF2-40B4-BE49-F238E27FC236}">
                  <a16:creationId xmlns:a16="http://schemas.microsoft.com/office/drawing/2014/main" id="{A1140963-CD53-C646-B8F5-AF16A3892027}"/>
                </a:ext>
              </a:extLst>
            </p:cNvPr>
            <p:cNvSpPr>
              <a:spLocks noChangeArrowheads="1"/>
            </p:cNvSpPr>
            <p:nvPr/>
          </p:nvSpPr>
          <p:spPr bwMode="auto">
            <a:xfrm>
              <a:off x="10067982" y="4455339"/>
              <a:ext cx="1568450" cy="830262"/>
            </a:xfrm>
            <a:prstGeom prst="roundRect">
              <a:avLst>
                <a:gd name="adj" fmla="val 16667"/>
              </a:avLst>
            </a:prstGeom>
            <a:solidFill>
              <a:srgbClr val="003366"/>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pPr>
              <a:r>
                <a:rPr lang="en-US" sz="1600" dirty="0">
                  <a:solidFill>
                    <a:srgbClr val="FFFFFF"/>
                  </a:solidFill>
                  <a:latin typeface="Arial" panose="020B0604020202020204" pitchFamily="34" charset="0"/>
                </a:rPr>
                <a:t>Concept / Data Modelling</a:t>
              </a:r>
            </a:p>
          </p:txBody>
        </p:sp>
        <p:sp>
          <p:nvSpPr>
            <p:cNvPr id="75" name="Text Box 45">
              <a:extLst>
                <a:ext uri="{FF2B5EF4-FFF2-40B4-BE49-F238E27FC236}">
                  <a16:creationId xmlns:a16="http://schemas.microsoft.com/office/drawing/2014/main" id="{451CF3E6-363C-6C4B-BE77-200A0EC4451C}"/>
                </a:ext>
              </a:extLst>
            </p:cNvPr>
            <p:cNvSpPr txBox="1">
              <a:spLocks noChangeArrowheads="1"/>
            </p:cNvSpPr>
            <p:nvPr/>
          </p:nvSpPr>
          <p:spPr bwMode="auto">
            <a:xfrm>
              <a:off x="9997007" y="559287"/>
              <a:ext cx="171039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fontAlgn="base">
                <a:spcBef>
                  <a:spcPct val="50000"/>
                </a:spcBef>
                <a:spcAft>
                  <a:spcPct val="0"/>
                </a:spcAft>
                <a:defRPr/>
              </a:pPr>
              <a:r>
                <a:rPr kumimoji="1" lang="en-US" sz="2000" i="1" dirty="0">
                  <a:solidFill>
                    <a:srgbClr val="000000"/>
                  </a:solidFill>
                  <a:ea typeface="ＭＳ Ｐゴシック" charset="0"/>
                </a:rPr>
                <a:t>Model-driven</a:t>
              </a:r>
              <a:br>
                <a:rPr kumimoji="1" lang="en-US" sz="2000" i="1" dirty="0">
                  <a:solidFill>
                    <a:srgbClr val="000000"/>
                  </a:solidFill>
                  <a:ea typeface="ＭＳ Ｐゴシック" charset="0"/>
                </a:rPr>
              </a:br>
              <a:r>
                <a:rPr kumimoji="1" lang="en-US" sz="2000" i="1" dirty="0">
                  <a:solidFill>
                    <a:srgbClr val="000000"/>
                  </a:solidFill>
                  <a:ea typeface="ＭＳ Ｐゴシック" charset="0"/>
                </a:rPr>
                <a:t>framework</a:t>
              </a:r>
              <a:endParaRPr kumimoji="1" lang="en-US" sz="2000" dirty="0">
                <a:solidFill>
                  <a:srgbClr val="000000"/>
                </a:solidFill>
                <a:ea typeface="ＭＳ Ｐゴシック" charset="0"/>
              </a:endParaRPr>
            </a:p>
          </p:txBody>
        </p:sp>
      </p:grpSp>
      <p:grpSp>
        <p:nvGrpSpPr>
          <p:cNvPr id="9" name="Group 8">
            <a:extLst>
              <a:ext uri="{FF2B5EF4-FFF2-40B4-BE49-F238E27FC236}">
                <a16:creationId xmlns:a16="http://schemas.microsoft.com/office/drawing/2014/main" id="{DF15D5A2-2115-25B3-0070-80AE4A60E83E}"/>
              </a:ext>
            </a:extLst>
          </p:cNvPr>
          <p:cNvGrpSpPr>
            <a:grpSpLocks/>
          </p:cNvGrpSpPr>
          <p:nvPr/>
        </p:nvGrpSpPr>
        <p:grpSpPr bwMode="auto">
          <a:xfrm>
            <a:off x="4326237" y="2542373"/>
            <a:ext cx="2962275" cy="2040229"/>
            <a:chOff x="5438775" y="4041775"/>
            <a:chExt cx="2962276" cy="2039939"/>
          </a:xfrm>
        </p:grpSpPr>
        <p:grpSp>
          <p:nvGrpSpPr>
            <p:cNvPr id="10" name="Group 15">
              <a:extLst>
                <a:ext uri="{FF2B5EF4-FFF2-40B4-BE49-F238E27FC236}">
                  <a16:creationId xmlns:a16="http://schemas.microsoft.com/office/drawing/2014/main" id="{AE65E848-9E9B-C068-E3B8-2D2F04AC6EF9}"/>
                </a:ext>
              </a:extLst>
            </p:cNvPr>
            <p:cNvGrpSpPr>
              <a:grpSpLocks/>
            </p:cNvGrpSpPr>
            <p:nvPr/>
          </p:nvGrpSpPr>
          <p:grpSpPr bwMode="auto">
            <a:xfrm>
              <a:off x="5553075" y="4041775"/>
              <a:ext cx="2689225" cy="1811932"/>
              <a:chOff x="3537" y="1784"/>
              <a:chExt cx="1295" cy="873"/>
            </a:xfrm>
          </p:grpSpPr>
          <p:grpSp>
            <p:nvGrpSpPr>
              <p:cNvPr id="12" name="Group 5">
                <a:extLst>
                  <a:ext uri="{FF2B5EF4-FFF2-40B4-BE49-F238E27FC236}">
                    <a16:creationId xmlns:a16="http://schemas.microsoft.com/office/drawing/2014/main" id="{C00220BD-A9CC-7C54-F79C-3CED42BD9A71}"/>
                  </a:ext>
                </a:extLst>
              </p:cNvPr>
              <p:cNvGrpSpPr>
                <a:grpSpLocks/>
              </p:cNvGrpSpPr>
              <p:nvPr/>
            </p:nvGrpSpPr>
            <p:grpSpPr bwMode="auto">
              <a:xfrm>
                <a:off x="3537" y="1784"/>
                <a:ext cx="1295" cy="752"/>
                <a:chOff x="678" y="836"/>
                <a:chExt cx="4470" cy="2595"/>
              </a:xfrm>
            </p:grpSpPr>
            <p:grpSp>
              <p:nvGrpSpPr>
                <p:cNvPr id="14" name="Group 6">
                  <a:extLst>
                    <a:ext uri="{FF2B5EF4-FFF2-40B4-BE49-F238E27FC236}">
                      <a16:creationId xmlns:a16="http://schemas.microsoft.com/office/drawing/2014/main" id="{D2E83324-7815-9B42-2FEF-FCBB86BCB091}"/>
                    </a:ext>
                  </a:extLst>
                </p:cNvPr>
                <p:cNvGrpSpPr>
                  <a:grpSpLocks/>
                </p:cNvGrpSpPr>
                <p:nvPr/>
              </p:nvGrpSpPr>
              <p:grpSpPr bwMode="auto">
                <a:xfrm>
                  <a:off x="685" y="1154"/>
                  <a:ext cx="4460" cy="2049"/>
                  <a:chOff x="685" y="1154"/>
                  <a:chExt cx="4460" cy="2049"/>
                </a:xfrm>
              </p:grpSpPr>
              <p:sp>
                <p:nvSpPr>
                  <p:cNvPr id="17" name="Freeform 7">
                    <a:extLst>
                      <a:ext uri="{FF2B5EF4-FFF2-40B4-BE49-F238E27FC236}">
                        <a16:creationId xmlns:a16="http://schemas.microsoft.com/office/drawing/2014/main" id="{116F832B-0418-F075-AEC4-C5D5BC7230E2}"/>
                      </a:ext>
                    </a:extLst>
                  </p:cNvPr>
                  <p:cNvSpPr>
                    <a:spLocks/>
                  </p:cNvSpPr>
                  <p:nvPr/>
                </p:nvSpPr>
                <p:spPr bwMode="auto">
                  <a:xfrm>
                    <a:off x="685" y="1154"/>
                    <a:ext cx="2231" cy="2047"/>
                  </a:xfrm>
                  <a:custGeom>
                    <a:avLst/>
                    <a:gdLst>
                      <a:gd name="T0" fmla="*/ 0 w 2231"/>
                      <a:gd name="T1" fmla="*/ 2047 h 2047"/>
                      <a:gd name="T2" fmla="*/ 248 w 2231"/>
                      <a:gd name="T3" fmla="*/ 1916 h 2047"/>
                      <a:gd name="T4" fmla="*/ 394 w 2231"/>
                      <a:gd name="T5" fmla="*/ 1704 h 2047"/>
                      <a:gd name="T6" fmla="*/ 474 w 2231"/>
                      <a:gd name="T7" fmla="*/ 1478 h 2047"/>
                      <a:gd name="T8" fmla="*/ 518 w 2231"/>
                      <a:gd name="T9" fmla="*/ 1165 h 2047"/>
                      <a:gd name="T10" fmla="*/ 562 w 2231"/>
                      <a:gd name="T11" fmla="*/ 851 h 2047"/>
                      <a:gd name="T12" fmla="*/ 620 w 2231"/>
                      <a:gd name="T13" fmla="*/ 567 h 2047"/>
                      <a:gd name="T14" fmla="*/ 708 w 2231"/>
                      <a:gd name="T15" fmla="*/ 312 h 2047"/>
                      <a:gd name="T16" fmla="*/ 861 w 2231"/>
                      <a:gd name="T17" fmla="*/ 107 h 2047"/>
                      <a:gd name="T18" fmla="*/ 992 w 2231"/>
                      <a:gd name="T19" fmla="*/ 27 h 2047"/>
                      <a:gd name="T20" fmla="*/ 1116 w 2231"/>
                      <a:gd name="T21" fmla="*/ 5 h 2047"/>
                      <a:gd name="T22" fmla="*/ 1305 w 2231"/>
                      <a:gd name="T23" fmla="*/ 56 h 2047"/>
                      <a:gd name="T24" fmla="*/ 1466 w 2231"/>
                      <a:gd name="T25" fmla="*/ 231 h 2047"/>
                      <a:gd name="T26" fmla="*/ 1583 w 2231"/>
                      <a:gd name="T27" fmla="*/ 428 h 2047"/>
                      <a:gd name="T28" fmla="*/ 1655 w 2231"/>
                      <a:gd name="T29" fmla="*/ 727 h 2047"/>
                      <a:gd name="T30" fmla="*/ 1677 w 2231"/>
                      <a:gd name="T31" fmla="*/ 1041 h 2047"/>
                      <a:gd name="T32" fmla="*/ 1699 w 2231"/>
                      <a:gd name="T33" fmla="*/ 1296 h 2047"/>
                      <a:gd name="T34" fmla="*/ 1750 w 2231"/>
                      <a:gd name="T35" fmla="*/ 1529 h 2047"/>
                      <a:gd name="T36" fmla="*/ 1838 w 2231"/>
                      <a:gd name="T37" fmla="*/ 1741 h 2047"/>
                      <a:gd name="T38" fmla="*/ 1954 w 2231"/>
                      <a:gd name="T39" fmla="*/ 1894 h 2047"/>
                      <a:gd name="T40" fmla="*/ 2086 w 2231"/>
                      <a:gd name="T41" fmla="*/ 1988 h 2047"/>
                      <a:gd name="T42" fmla="*/ 2231 w 2231"/>
                      <a:gd name="T43" fmla="*/ 201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31" h="2047">
                        <a:moveTo>
                          <a:pt x="0" y="2047"/>
                        </a:moveTo>
                        <a:cubicBezTo>
                          <a:pt x="41" y="2026"/>
                          <a:pt x="182" y="1973"/>
                          <a:pt x="248" y="1916"/>
                        </a:cubicBezTo>
                        <a:cubicBezTo>
                          <a:pt x="314" y="1859"/>
                          <a:pt x="356" y="1777"/>
                          <a:pt x="394" y="1704"/>
                        </a:cubicBezTo>
                        <a:cubicBezTo>
                          <a:pt x="432" y="1631"/>
                          <a:pt x="453" y="1568"/>
                          <a:pt x="474" y="1478"/>
                        </a:cubicBezTo>
                        <a:cubicBezTo>
                          <a:pt x="495" y="1388"/>
                          <a:pt x="503" y="1269"/>
                          <a:pt x="518" y="1165"/>
                        </a:cubicBezTo>
                        <a:cubicBezTo>
                          <a:pt x="533" y="1061"/>
                          <a:pt x="545" y="951"/>
                          <a:pt x="562" y="851"/>
                        </a:cubicBezTo>
                        <a:cubicBezTo>
                          <a:pt x="579" y="751"/>
                          <a:pt x="596" y="657"/>
                          <a:pt x="620" y="567"/>
                        </a:cubicBezTo>
                        <a:cubicBezTo>
                          <a:pt x="644" y="477"/>
                          <a:pt x="668" y="389"/>
                          <a:pt x="708" y="312"/>
                        </a:cubicBezTo>
                        <a:cubicBezTo>
                          <a:pt x="748" y="235"/>
                          <a:pt x="814" y="154"/>
                          <a:pt x="861" y="107"/>
                        </a:cubicBezTo>
                        <a:cubicBezTo>
                          <a:pt x="908" y="60"/>
                          <a:pt x="950" y="44"/>
                          <a:pt x="992" y="27"/>
                        </a:cubicBezTo>
                        <a:cubicBezTo>
                          <a:pt x="1034" y="10"/>
                          <a:pt x="1064" y="0"/>
                          <a:pt x="1116" y="5"/>
                        </a:cubicBezTo>
                        <a:cubicBezTo>
                          <a:pt x="1168" y="10"/>
                          <a:pt x="1247" y="18"/>
                          <a:pt x="1305" y="56"/>
                        </a:cubicBezTo>
                        <a:cubicBezTo>
                          <a:pt x="1363" y="94"/>
                          <a:pt x="1420" y="169"/>
                          <a:pt x="1466" y="231"/>
                        </a:cubicBezTo>
                        <a:cubicBezTo>
                          <a:pt x="1512" y="293"/>
                          <a:pt x="1552" y="345"/>
                          <a:pt x="1583" y="428"/>
                        </a:cubicBezTo>
                        <a:cubicBezTo>
                          <a:pt x="1614" y="511"/>
                          <a:pt x="1639" y="625"/>
                          <a:pt x="1655" y="727"/>
                        </a:cubicBezTo>
                        <a:cubicBezTo>
                          <a:pt x="1671" y="829"/>
                          <a:pt x="1670" y="946"/>
                          <a:pt x="1677" y="1041"/>
                        </a:cubicBezTo>
                        <a:cubicBezTo>
                          <a:pt x="1684" y="1136"/>
                          <a:pt x="1687" y="1215"/>
                          <a:pt x="1699" y="1296"/>
                        </a:cubicBezTo>
                        <a:cubicBezTo>
                          <a:pt x="1711" y="1377"/>
                          <a:pt x="1727" y="1455"/>
                          <a:pt x="1750" y="1529"/>
                        </a:cubicBezTo>
                        <a:cubicBezTo>
                          <a:pt x="1773" y="1603"/>
                          <a:pt x="1804" y="1680"/>
                          <a:pt x="1838" y="1741"/>
                        </a:cubicBezTo>
                        <a:cubicBezTo>
                          <a:pt x="1872" y="1802"/>
                          <a:pt x="1913" y="1853"/>
                          <a:pt x="1954" y="1894"/>
                        </a:cubicBezTo>
                        <a:cubicBezTo>
                          <a:pt x="1995" y="1935"/>
                          <a:pt x="2040" y="1969"/>
                          <a:pt x="2086" y="1988"/>
                        </a:cubicBezTo>
                        <a:cubicBezTo>
                          <a:pt x="2132" y="2007"/>
                          <a:pt x="2201" y="2006"/>
                          <a:pt x="2231" y="2010"/>
                        </a:cubicBezTo>
                      </a:path>
                    </a:pathLst>
                  </a:custGeom>
                  <a:solidFill>
                    <a:schemeClr val="bg1"/>
                  </a:solidFill>
                  <a:ln w="25400" cap="flat" cmpd="sng">
                    <a:solidFill>
                      <a:schemeClr val="tx1"/>
                    </a:solidFill>
                    <a:prstDash val="solid"/>
                    <a:round/>
                    <a:headEnd/>
                    <a:tailEnd/>
                  </a:ln>
                </p:spPr>
                <p:txBody>
                  <a:bodyPr anchor="ctr"/>
                  <a:lstStyle/>
                  <a:p>
                    <a:endParaRPr lang="en-CA"/>
                  </a:p>
                </p:txBody>
              </p:sp>
              <p:sp>
                <p:nvSpPr>
                  <p:cNvPr id="18" name="Freeform 8">
                    <a:extLst>
                      <a:ext uri="{FF2B5EF4-FFF2-40B4-BE49-F238E27FC236}">
                        <a16:creationId xmlns:a16="http://schemas.microsoft.com/office/drawing/2014/main" id="{E8EBB5F9-59F0-DE07-504F-41B33838D62D}"/>
                      </a:ext>
                    </a:extLst>
                  </p:cNvPr>
                  <p:cNvSpPr>
                    <a:spLocks/>
                  </p:cNvSpPr>
                  <p:nvPr/>
                </p:nvSpPr>
                <p:spPr bwMode="auto">
                  <a:xfrm flipH="1">
                    <a:off x="2914" y="1156"/>
                    <a:ext cx="2231" cy="2047"/>
                  </a:xfrm>
                  <a:custGeom>
                    <a:avLst/>
                    <a:gdLst>
                      <a:gd name="T0" fmla="*/ 0 w 2231"/>
                      <a:gd name="T1" fmla="*/ 2047 h 2047"/>
                      <a:gd name="T2" fmla="*/ 248 w 2231"/>
                      <a:gd name="T3" fmla="*/ 1916 h 2047"/>
                      <a:gd name="T4" fmla="*/ 394 w 2231"/>
                      <a:gd name="T5" fmla="*/ 1704 h 2047"/>
                      <a:gd name="T6" fmla="*/ 474 w 2231"/>
                      <a:gd name="T7" fmla="*/ 1478 h 2047"/>
                      <a:gd name="T8" fmla="*/ 518 w 2231"/>
                      <a:gd name="T9" fmla="*/ 1165 h 2047"/>
                      <a:gd name="T10" fmla="*/ 562 w 2231"/>
                      <a:gd name="T11" fmla="*/ 851 h 2047"/>
                      <a:gd name="T12" fmla="*/ 620 w 2231"/>
                      <a:gd name="T13" fmla="*/ 567 h 2047"/>
                      <a:gd name="T14" fmla="*/ 708 w 2231"/>
                      <a:gd name="T15" fmla="*/ 312 h 2047"/>
                      <a:gd name="T16" fmla="*/ 861 w 2231"/>
                      <a:gd name="T17" fmla="*/ 107 h 2047"/>
                      <a:gd name="T18" fmla="*/ 992 w 2231"/>
                      <a:gd name="T19" fmla="*/ 27 h 2047"/>
                      <a:gd name="T20" fmla="*/ 1116 w 2231"/>
                      <a:gd name="T21" fmla="*/ 5 h 2047"/>
                      <a:gd name="T22" fmla="*/ 1305 w 2231"/>
                      <a:gd name="T23" fmla="*/ 56 h 2047"/>
                      <a:gd name="T24" fmla="*/ 1466 w 2231"/>
                      <a:gd name="T25" fmla="*/ 231 h 2047"/>
                      <a:gd name="T26" fmla="*/ 1583 w 2231"/>
                      <a:gd name="T27" fmla="*/ 428 h 2047"/>
                      <a:gd name="T28" fmla="*/ 1655 w 2231"/>
                      <a:gd name="T29" fmla="*/ 727 h 2047"/>
                      <a:gd name="T30" fmla="*/ 1677 w 2231"/>
                      <a:gd name="T31" fmla="*/ 1041 h 2047"/>
                      <a:gd name="T32" fmla="*/ 1699 w 2231"/>
                      <a:gd name="T33" fmla="*/ 1296 h 2047"/>
                      <a:gd name="T34" fmla="*/ 1750 w 2231"/>
                      <a:gd name="T35" fmla="*/ 1529 h 2047"/>
                      <a:gd name="T36" fmla="*/ 1838 w 2231"/>
                      <a:gd name="T37" fmla="*/ 1741 h 2047"/>
                      <a:gd name="T38" fmla="*/ 1954 w 2231"/>
                      <a:gd name="T39" fmla="*/ 1894 h 2047"/>
                      <a:gd name="T40" fmla="*/ 2086 w 2231"/>
                      <a:gd name="T41" fmla="*/ 1988 h 2047"/>
                      <a:gd name="T42" fmla="*/ 2231 w 2231"/>
                      <a:gd name="T43" fmla="*/ 201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31" h="2047">
                        <a:moveTo>
                          <a:pt x="0" y="2047"/>
                        </a:moveTo>
                        <a:cubicBezTo>
                          <a:pt x="41" y="2026"/>
                          <a:pt x="182" y="1973"/>
                          <a:pt x="248" y="1916"/>
                        </a:cubicBezTo>
                        <a:cubicBezTo>
                          <a:pt x="314" y="1859"/>
                          <a:pt x="356" y="1777"/>
                          <a:pt x="394" y="1704"/>
                        </a:cubicBezTo>
                        <a:cubicBezTo>
                          <a:pt x="432" y="1631"/>
                          <a:pt x="453" y="1568"/>
                          <a:pt x="474" y="1478"/>
                        </a:cubicBezTo>
                        <a:cubicBezTo>
                          <a:pt x="495" y="1388"/>
                          <a:pt x="503" y="1269"/>
                          <a:pt x="518" y="1165"/>
                        </a:cubicBezTo>
                        <a:cubicBezTo>
                          <a:pt x="533" y="1061"/>
                          <a:pt x="545" y="951"/>
                          <a:pt x="562" y="851"/>
                        </a:cubicBezTo>
                        <a:cubicBezTo>
                          <a:pt x="579" y="751"/>
                          <a:pt x="596" y="657"/>
                          <a:pt x="620" y="567"/>
                        </a:cubicBezTo>
                        <a:cubicBezTo>
                          <a:pt x="644" y="477"/>
                          <a:pt x="668" y="389"/>
                          <a:pt x="708" y="312"/>
                        </a:cubicBezTo>
                        <a:cubicBezTo>
                          <a:pt x="748" y="235"/>
                          <a:pt x="814" y="154"/>
                          <a:pt x="861" y="107"/>
                        </a:cubicBezTo>
                        <a:cubicBezTo>
                          <a:pt x="908" y="60"/>
                          <a:pt x="950" y="44"/>
                          <a:pt x="992" y="27"/>
                        </a:cubicBezTo>
                        <a:cubicBezTo>
                          <a:pt x="1034" y="10"/>
                          <a:pt x="1064" y="0"/>
                          <a:pt x="1116" y="5"/>
                        </a:cubicBezTo>
                        <a:cubicBezTo>
                          <a:pt x="1168" y="10"/>
                          <a:pt x="1247" y="18"/>
                          <a:pt x="1305" y="56"/>
                        </a:cubicBezTo>
                        <a:cubicBezTo>
                          <a:pt x="1363" y="94"/>
                          <a:pt x="1420" y="169"/>
                          <a:pt x="1466" y="231"/>
                        </a:cubicBezTo>
                        <a:cubicBezTo>
                          <a:pt x="1512" y="293"/>
                          <a:pt x="1552" y="345"/>
                          <a:pt x="1583" y="428"/>
                        </a:cubicBezTo>
                        <a:cubicBezTo>
                          <a:pt x="1614" y="511"/>
                          <a:pt x="1639" y="625"/>
                          <a:pt x="1655" y="727"/>
                        </a:cubicBezTo>
                        <a:cubicBezTo>
                          <a:pt x="1671" y="829"/>
                          <a:pt x="1670" y="946"/>
                          <a:pt x="1677" y="1041"/>
                        </a:cubicBezTo>
                        <a:cubicBezTo>
                          <a:pt x="1684" y="1136"/>
                          <a:pt x="1687" y="1215"/>
                          <a:pt x="1699" y="1296"/>
                        </a:cubicBezTo>
                        <a:cubicBezTo>
                          <a:pt x="1711" y="1377"/>
                          <a:pt x="1727" y="1455"/>
                          <a:pt x="1750" y="1529"/>
                        </a:cubicBezTo>
                        <a:cubicBezTo>
                          <a:pt x="1773" y="1603"/>
                          <a:pt x="1804" y="1680"/>
                          <a:pt x="1838" y="1741"/>
                        </a:cubicBezTo>
                        <a:cubicBezTo>
                          <a:pt x="1872" y="1802"/>
                          <a:pt x="1913" y="1853"/>
                          <a:pt x="1954" y="1894"/>
                        </a:cubicBezTo>
                        <a:cubicBezTo>
                          <a:pt x="1995" y="1935"/>
                          <a:pt x="2040" y="1969"/>
                          <a:pt x="2086" y="1988"/>
                        </a:cubicBezTo>
                        <a:cubicBezTo>
                          <a:pt x="2132" y="2007"/>
                          <a:pt x="2201" y="2006"/>
                          <a:pt x="2231" y="2010"/>
                        </a:cubicBezTo>
                      </a:path>
                    </a:pathLst>
                  </a:custGeom>
                  <a:solidFill>
                    <a:schemeClr val="bg1"/>
                  </a:solidFill>
                  <a:ln w="25400" cap="flat" cmpd="sng">
                    <a:solidFill>
                      <a:schemeClr val="tx1"/>
                    </a:solidFill>
                    <a:prstDash val="solid"/>
                    <a:round/>
                    <a:headEnd/>
                    <a:tailEnd/>
                  </a:ln>
                </p:spPr>
                <p:txBody>
                  <a:bodyPr anchor="ctr"/>
                  <a:lstStyle/>
                  <a:p>
                    <a:endParaRPr lang="en-CA"/>
                  </a:p>
                </p:txBody>
              </p:sp>
            </p:grpSp>
            <p:sp>
              <p:nvSpPr>
                <p:cNvPr id="15" name="Line 9">
                  <a:extLst>
                    <a:ext uri="{FF2B5EF4-FFF2-40B4-BE49-F238E27FC236}">
                      <a16:creationId xmlns:a16="http://schemas.microsoft.com/office/drawing/2014/main" id="{E3D9B856-561D-17BD-8B15-F0119DA362DA}"/>
                    </a:ext>
                  </a:extLst>
                </p:cNvPr>
                <p:cNvSpPr>
                  <a:spLocks noChangeShapeType="1"/>
                </p:cNvSpPr>
                <p:nvPr/>
              </p:nvSpPr>
              <p:spPr bwMode="auto">
                <a:xfrm>
                  <a:off x="679" y="3431"/>
                  <a:ext cx="4469"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ctr"/>
                <a:lstStyle/>
                <a:p>
                  <a:endParaRPr lang="en-CA"/>
                </a:p>
              </p:txBody>
            </p:sp>
            <p:sp>
              <p:nvSpPr>
                <p:cNvPr id="16" name="Line 10">
                  <a:extLst>
                    <a:ext uri="{FF2B5EF4-FFF2-40B4-BE49-F238E27FC236}">
                      <a16:creationId xmlns:a16="http://schemas.microsoft.com/office/drawing/2014/main" id="{90747726-428D-9FD4-B530-3169B5308248}"/>
                    </a:ext>
                  </a:extLst>
                </p:cNvPr>
                <p:cNvSpPr>
                  <a:spLocks noChangeShapeType="1"/>
                </p:cNvSpPr>
                <p:nvPr/>
              </p:nvSpPr>
              <p:spPr bwMode="auto">
                <a:xfrm rot="-5400000">
                  <a:off x="-618" y="2132"/>
                  <a:ext cx="2592"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ctr"/>
                <a:lstStyle/>
                <a:p>
                  <a:endParaRPr lang="en-CA"/>
                </a:p>
              </p:txBody>
            </p:sp>
          </p:grpSp>
          <p:sp>
            <p:nvSpPr>
              <p:cNvPr id="13" name="Rectangle 14">
                <a:extLst>
                  <a:ext uri="{FF2B5EF4-FFF2-40B4-BE49-F238E27FC236}">
                    <a16:creationId xmlns:a16="http://schemas.microsoft.com/office/drawing/2014/main" id="{EA716ADA-1229-C043-998E-79B7C6B52F02}"/>
                  </a:ext>
                </a:extLst>
              </p:cNvPr>
              <p:cNvSpPr>
                <a:spLocks noChangeArrowheads="1"/>
              </p:cNvSpPr>
              <p:nvPr/>
            </p:nvSpPr>
            <p:spPr bwMode="auto">
              <a:xfrm>
                <a:off x="4477" y="2435"/>
                <a:ext cx="171" cy="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none">
                <a:spAutoFit/>
              </a:bodyPr>
              <a:lstStyle/>
              <a:p>
                <a:pPr defTabSz="873125" eaLnBrk="0" hangingPunct="0">
                  <a:buFontTx/>
                  <a:buNone/>
                </a:pPr>
                <a:r>
                  <a:rPr lang="en-US" sz="2400" b="1" dirty="0">
                    <a:solidFill>
                      <a:srgbClr val="FF0000"/>
                    </a:solidFill>
                  </a:rPr>
                  <a:t>X</a:t>
                </a:r>
              </a:p>
            </p:txBody>
          </p:sp>
        </p:grpSp>
        <p:sp>
          <p:nvSpPr>
            <p:cNvPr id="11" name="Text Box 46">
              <a:extLst>
                <a:ext uri="{FF2B5EF4-FFF2-40B4-BE49-F238E27FC236}">
                  <a16:creationId xmlns:a16="http://schemas.microsoft.com/office/drawing/2014/main" id="{4BD5B6BB-038A-C52C-FE38-4686576ADC3C}"/>
                </a:ext>
              </a:extLst>
            </p:cNvPr>
            <p:cNvSpPr txBox="1">
              <a:spLocks noChangeArrowheads="1"/>
            </p:cNvSpPr>
            <p:nvPr/>
          </p:nvSpPr>
          <p:spPr bwMode="auto">
            <a:xfrm>
              <a:off x="5438775" y="5681661"/>
              <a:ext cx="2962276" cy="400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ctr">
                <a:lnSpc>
                  <a:spcPct val="100000"/>
                </a:lnSpc>
                <a:spcBef>
                  <a:spcPct val="50000"/>
                </a:spcBef>
                <a:buClrTx/>
                <a:buFontTx/>
                <a:buNone/>
              </a:pPr>
              <a:r>
                <a:rPr kumimoji="1" lang="en-US" sz="2000" i="1" dirty="0"/>
                <a:t>System success</a:t>
              </a:r>
              <a:endParaRPr kumimoji="1" lang="en-US" sz="2000" dirty="0"/>
            </a:p>
          </p:txBody>
        </p:sp>
      </p:grpSp>
      <p:grpSp>
        <p:nvGrpSpPr>
          <p:cNvPr id="22" name="Group 21">
            <a:extLst>
              <a:ext uri="{FF2B5EF4-FFF2-40B4-BE49-F238E27FC236}">
                <a16:creationId xmlns:a16="http://schemas.microsoft.com/office/drawing/2014/main" id="{23DB45F9-6092-6344-7FFA-2242EDED3FEE}"/>
              </a:ext>
            </a:extLst>
          </p:cNvPr>
          <p:cNvGrpSpPr/>
          <p:nvPr/>
        </p:nvGrpSpPr>
        <p:grpSpPr>
          <a:xfrm>
            <a:off x="396506" y="5427970"/>
            <a:ext cx="9338044" cy="1249055"/>
            <a:chOff x="396506" y="5427970"/>
            <a:chExt cx="9338044" cy="1249055"/>
          </a:xfrm>
        </p:grpSpPr>
        <p:sp>
          <p:nvSpPr>
            <p:cNvPr id="57" name="Text Box 44">
              <a:extLst>
                <a:ext uri="{FF2B5EF4-FFF2-40B4-BE49-F238E27FC236}">
                  <a16:creationId xmlns:a16="http://schemas.microsoft.com/office/drawing/2014/main" id="{BC8B474F-9FD7-AD4F-B673-AD5F9F45C153}"/>
                </a:ext>
              </a:extLst>
            </p:cNvPr>
            <p:cNvSpPr txBox="1">
              <a:spLocks noChangeArrowheads="1"/>
            </p:cNvSpPr>
            <p:nvPr/>
          </p:nvSpPr>
          <p:spPr bwMode="auto">
            <a:xfrm>
              <a:off x="396506" y="5718933"/>
              <a:ext cx="246914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r" fontAlgn="base">
                <a:spcBef>
                  <a:spcPct val="50000"/>
                </a:spcBef>
                <a:spcAft>
                  <a:spcPct val="0"/>
                </a:spcAft>
                <a:defRPr/>
              </a:pPr>
              <a:r>
                <a:rPr kumimoji="1" lang="en-US" sz="2000" i="1" dirty="0">
                  <a:solidFill>
                    <a:srgbClr val="000000"/>
                  </a:solidFill>
                  <a:ea typeface="ＭＳ Ｐゴシック" charset="0"/>
                </a:rPr>
                <a:t>…and a proven</a:t>
              </a:r>
              <a:br>
                <a:rPr kumimoji="1" lang="en-US" sz="2000" i="1" dirty="0">
                  <a:solidFill>
                    <a:srgbClr val="000000"/>
                  </a:solidFill>
                  <a:ea typeface="ＭＳ Ｐゴシック" charset="0"/>
                </a:rPr>
              </a:br>
              <a:r>
                <a:rPr kumimoji="1" lang="en-US" sz="2000" i="1" dirty="0">
                  <a:solidFill>
                    <a:srgbClr val="000000"/>
                  </a:solidFill>
                  <a:ea typeface="ＭＳ Ｐゴシック" charset="0"/>
                </a:rPr>
                <a:t>Methodology</a:t>
              </a:r>
              <a:endParaRPr kumimoji="1" lang="en-US" sz="2000" dirty="0">
                <a:solidFill>
                  <a:srgbClr val="000000"/>
                </a:solidFill>
                <a:ea typeface="ＭＳ Ｐゴシック" charset="0"/>
              </a:endParaRPr>
            </a:p>
          </p:txBody>
        </p:sp>
        <p:pic>
          <p:nvPicPr>
            <p:cNvPr id="21" name="Picture 20">
              <a:extLst>
                <a:ext uri="{FF2B5EF4-FFF2-40B4-BE49-F238E27FC236}">
                  <a16:creationId xmlns:a16="http://schemas.microsoft.com/office/drawing/2014/main" id="{20DD3A5D-5DE1-D6F6-6595-12D95F38B28C}"/>
                </a:ext>
              </a:extLst>
            </p:cNvPr>
            <p:cNvPicPr>
              <a:picLocks noChangeAspect="1"/>
            </p:cNvPicPr>
            <p:nvPr/>
          </p:nvPicPr>
          <p:blipFill>
            <a:blip r:embed="rId3"/>
            <a:stretch>
              <a:fillRect/>
            </a:stretch>
          </p:blipFill>
          <p:spPr>
            <a:xfrm>
              <a:off x="3086100" y="5427970"/>
              <a:ext cx="6648450" cy="1249055"/>
            </a:xfrm>
            <a:prstGeom prst="rect">
              <a:avLst/>
            </a:prstGeom>
          </p:spPr>
        </p:pic>
      </p:grpSp>
    </p:spTree>
    <p:extLst>
      <p:ext uri="{BB962C8B-B14F-4D97-AF65-F5344CB8AC3E}">
        <p14:creationId xmlns:p14="http://schemas.microsoft.com/office/powerpoint/2010/main" val="207415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906CE1-2B52-CB4B-8AF5-98F6E682F1FC}"/>
              </a:ext>
            </a:extLst>
          </p:cNvPr>
          <p:cNvSpPr>
            <a:spLocks noGrp="1"/>
          </p:cNvSpPr>
          <p:nvPr>
            <p:ph type="title"/>
          </p:nvPr>
        </p:nvSpPr>
        <p:spPr/>
        <p:txBody>
          <a:bodyPr/>
          <a:lstStyle/>
          <a:p>
            <a:r>
              <a:rPr lang="en-US" dirty="0"/>
              <a:t>Identifying and Scoping Business Processes</a:t>
            </a:r>
          </a:p>
        </p:txBody>
      </p:sp>
      <p:sp>
        <p:nvSpPr>
          <p:cNvPr id="2" name="Rounded Rectangle 1">
            <a:extLst>
              <a:ext uri="{FF2B5EF4-FFF2-40B4-BE49-F238E27FC236}">
                <a16:creationId xmlns:a16="http://schemas.microsoft.com/office/drawing/2014/main" id="{912D23E8-47BA-BB55-D399-6BEA30EE9086}"/>
              </a:ext>
            </a:extLst>
          </p:cNvPr>
          <p:cNvSpPr>
            <a:spLocks/>
          </p:cNvSpPr>
          <p:nvPr/>
        </p:nvSpPr>
        <p:spPr bwMode="auto">
          <a:xfrm>
            <a:off x="885237" y="1590200"/>
            <a:ext cx="7601538" cy="803991"/>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a:ln>
                <a:solidFill>
                  <a:srgbClr val="000000"/>
                </a:solidFill>
              </a:ln>
              <a:noFill/>
              <a:latin typeface="Arial" pitchFamily="34" charset="0"/>
              <a:ea typeface="ＭＳ Ｐゴシック" charset="0"/>
            </a:endParaRPr>
          </a:p>
        </p:txBody>
      </p:sp>
      <p:sp>
        <p:nvSpPr>
          <p:cNvPr id="4" name="Rectangle 3">
            <a:extLst>
              <a:ext uri="{FF2B5EF4-FFF2-40B4-BE49-F238E27FC236}">
                <a16:creationId xmlns:a16="http://schemas.microsoft.com/office/drawing/2014/main" id="{FAA3C9F6-8BE0-3616-8D6F-21C81CD35679}"/>
              </a:ext>
            </a:extLst>
          </p:cNvPr>
          <p:cNvSpPr>
            <a:spLocks noChangeArrowheads="1"/>
          </p:cNvSpPr>
          <p:nvPr/>
        </p:nvSpPr>
        <p:spPr bwMode="auto">
          <a:xfrm>
            <a:off x="885235" y="868860"/>
            <a:ext cx="10421527" cy="5684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Five things you need to know about </a:t>
            </a:r>
            <a:r>
              <a:rPr lang="en-CA" sz="2800" i="1" dirty="0">
                <a:solidFill>
                  <a:srgbClr val="000000"/>
                </a:solidFill>
                <a:latin typeface="Arial"/>
                <a:ea typeface="ＭＳ Ｐゴシック" charset="0"/>
                <a:cs typeface="ＭＳ Ｐゴシック" charset="0"/>
              </a:rPr>
              <a:t>Business Processes</a:t>
            </a:r>
            <a:br>
              <a:rPr lang="en-CA" sz="2800"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Identify true, end-to-end, cross-functional </a:t>
            </a:r>
            <a:br>
              <a:rPr lang="en-CA" sz="2800" dirty="0">
                <a:solidFill>
                  <a:srgbClr val="000000"/>
                </a:solidFill>
                <a:latin typeface="Arial"/>
                <a:ea typeface="ＭＳ Ｐゴシック" charset="0"/>
                <a:cs typeface="ＭＳ Ｐゴシック" charset="0"/>
              </a:rPr>
            </a:br>
            <a:r>
              <a:rPr lang="en-CA" sz="2800" i="1" dirty="0">
                <a:solidFill>
                  <a:srgbClr val="000000"/>
                </a:solidFill>
                <a:latin typeface="Arial"/>
                <a:ea typeface="ＭＳ Ｐゴシック" charset="0"/>
                <a:cs typeface="ＭＳ Ｐゴシック" charset="0"/>
              </a:rPr>
              <a:t>Business Processes </a:t>
            </a:r>
            <a:br>
              <a:rPr lang="en-CA" sz="2800" i="1"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Developing a </a:t>
            </a:r>
            <a:r>
              <a:rPr lang="en-CA" sz="2800" i="1" dirty="0">
                <a:solidFill>
                  <a:srgbClr val="000000"/>
                </a:solidFill>
                <a:latin typeface="Arial"/>
                <a:ea typeface="ＭＳ Ｐゴシック" charset="0"/>
                <a:cs typeface="ＭＳ Ｐゴシック" charset="0"/>
              </a:rPr>
              <a:t>Process Architecture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Seven ways to help people embrace </a:t>
            </a:r>
            <a:r>
              <a:rPr lang="en-CA" sz="2800" i="1" dirty="0">
                <a:solidFill>
                  <a:srgbClr val="000000"/>
                </a:solidFill>
                <a:latin typeface="Arial"/>
                <a:ea typeface="ＭＳ Ｐゴシック" charset="0"/>
                <a:cs typeface="ＭＳ Ｐゴシック" charset="0"/>
              </a:rPr>
              <a:t>Process Change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i="1" dirty="0">
                <a:solidFill>
                  <a:srgbClr val="000000"/>
                </a:solidFill>
                <a:latin typeface="Arial"/>
                <a:ea typeface="ＭＳ Ｐゴシック" charset="0"/>
                <a:cs typeface="ＭＳ Ｐゴシック" charset="0"/>
              </a:rPr>
              <a:t>Human-oriented</a:t>
            </a:r>
            <a:r>
              <a:rPr lang="en-CA" sz="2800" dirty="0">
                <a:solidFill>
                  <a:srgbClr val="000000"/>
                </a:solidFill>
                <a:latin typeface="Arial"/>
                <a:ea typeface="ＭＳ Ｐゴシック" charset="0"/>
                <a:cs typeface="ＭＳ Ｐゴシック" charset="0"/>
              </a:rPr>
              <a:t> process modelling</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A feature-based </a:t>
            </a:r>
            <a:r>
              <a:rPr lang="en-CA" sz="2800" i="1" dirty="0">
                <a:solidFill>
                  <a:srgbClr val="000000"/>
                </a:solidFill>
                <a:latin typeface="Arial"/>
                <a:ea typeface="ＭＳ Ｐゴシック" charset="0"/>
                <a:cs typeface="ＭＳ Ｐゴシック" charset="0"/>
              </a:rPr>
              <a:t>Process Design </a:t>
            </a:r>
            <a:r>
              <a:rPr lang="en-CA" sz="2800" dirty="0">
                <a:solidFill>
                  <a:srgbClr val="000000"/>
                </a:solidFill>
                <a:latin typeface="Arial"/>
                <a:ea typeface="ＭＳ Ｐゴシック" charset="0"/>
                <a:cs typeface="ＭＳ Ｐゴシック" charset="0"/>
              </a:rPr>
              <a:t>method – </a:t>
            </a:r>
            <a:br>
              <a:rPr lang="en-CA" sz="2800" dirty="0">
                <a:solidFill>
                  <a:srgbClr val="000000"/>
                </a:solidFill>
                <a:latin typeface="Arial"/>
                <a:ea typeface="ＭＳ Ｐゴシック" charset="0"/>
                <a:cs typeface="ＭＳ Ｐゴシック" charset="0"/>
              </a:rPr>
            </a:br>
            <a:r>
              <a:rPr lang="en-CA" sz="2800" dirty="0">
                <a:solidFill>
                  <a:srgbClr val="000000"/>
                </a:solidFill>
                <a:latin typeface="Arial"/>
                <a:ea typeface="ＭＳ Ｐゴシック" charset="0"/>
                <a:cs typeface="ＭＳ Ｐゴシック" charset="0"/>
              </a:rPr>
              <a:t>transitioning from </a:t>
            </a:r>
            <a:r>
              <a:rPr lang="en-CA" sz="2800" i="1" dirty="0">
                <a:solidFill>
                  <a:srgbClr val="000000"/>
                </a:solidFill>
                <a:latin typeface="Arial"/>
                <a:ea typeface="ＭＳ Ｐゴシック" charset="0"/>
                <a:cs typeface="ＭＳ Ｐゴシック" charset="0"/>
              </a:rPr>
              <a:t>as-is</a:t>
            </a:r>
            <a:r>
              <a:rPr lang="en-CA" sz="2800" dirty="0">
                <a:solidFill>
                  <a:srgbClr val="000000"/>
                </a:solidFill>
                <a:latin typeface="Arial"/>
                <a:ea typeface="ＭＳ Ｐゴシック" charset="0"/>
                <a:cs typeface="ＭＳ Ｐゴシック" charset="0"/>
              </a:rPr>
              <a:t> to </a:t>
            </a:r>
            <a:r>
              <a:rPr lang="en-CA" sz="2800" i="1" dirty="0">
                <a:solidFill>
                  <a:srgbClr val="000000"/>
                </a:solidFill>
                <a:latin typeface="Arial"/>
                <a:ea typeface="ＭＳ Ｐゴシック" charset="0"/>
                <a:cs typeface="ＭＳ Ｐゴシック" charset="0"/>
              </a:rPr>
              <a:t>to-be </a:t>
            </a:r>
            <a:endParaRPr lang="en-CA" sz="28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2195513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24C720-8A2A-9599-1570-2706C842EE83}"/>
              </a:ext>
            </a:extLst>
          </p:cNvPr>
          <p:cNvPicPr>
            <a:picLocks noChangeAspect="1"/>
          </p:cNvPicPr>
          <p:nvPr/>
        </p:nvPicPr>
        <p:blipFill>
          <a:blip r:embed="rId3"/>
          <a:stretch>
            <a:fillRect/>
          </a:stretch>
        </p:blipFill>
        <p:spPr>
          <a:xfrm>
            <a:off x="-66675" y="617212"/>
            <a:ext cx="7772400" cy="1470676"/>
          </a:xfrm>
          <a:prstGeom prst="rect">
            <a:avLst/>
          </a:prstGeom>
        </p:spPr>
      </p:pic>
      <p:sp>
        <p:nvSpPr>
          <p:cNvPr id="2" name="Title 1">
            <a:extLst>
              <a:ext uri="{FF2B5EF4-FFF2-40B4-BE49-F238E27FC236}">
                <a16:creationId xmlns:a16="http://schemas.microsoft.com/office/drawing/2014/main" id="{77F6D9E5-31CC-BF4F-B687-A017502FD60C}"/>
              </a:ext>
            </a:extLst>
          </p:cNvPr>
          <p:cNvSpPr>
            <a:spLocks noGrp="1"/>
          </p:cNvSpPr>
          <p:nvPr>
            <p:ph type="title"/>
          </p:nvPr>
        </p:nvSpPr>
        <p:spPr/>
        <p:txBody>
          <a:bodyPr/>
          <a:lstStyle/>
          <a:p>
            <a:r>
              <a:rPr lang="en-US" dirty="0"/>
              <a:t>Identify &amp; scope process(es)</a:t>
            </a:r>
          </a:p>
        </p:txBody>
      </p:sp>
      <p:sp>
        <p:nvSpPr>
          <p:cNvPr id="4" name="Rounded Rectangle 3">
            <a:extLst>
              <a:ext uri="{FF2B5EF4-FFF2-40B4-BE49-F238E27FC236}">
                <a16:creationId xmlns:a16="http://schemas.microsoft.com/office/drawing/2014/main" id="{BFE72713-D425-2B42-A2D7-D6874D14C949}"/>
              </a:ext>
            </a:extLst>
          </p:cNvPr>
          <p:cNvSpPr/>
          <p:nvPr/>
        </p:nvSpPr>
        <p:spPr>
          <a:xfrm>
            <a:off x="806155" y="1138458"/>
            <a:ext cx="860720" cy="908345"/>
          </a:xfrm>
          <a:prstGeom prst="roundRect">
            <a:avLst>
              <a:gd name="adj" fmla="val 539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C4B623-6CAF-3547-B4EA-4AB3309EC850}"/>
              </a:ext>
            </a:extLst>
          </p:cNvPr>
          <p:cNvSpPr/>
          <p:nvPr/>
        </p:nvSpPr>
        <p:spPr>
          <a:xfrm>
            <a:off x="5758249" y="2482903"/>
            <a:ext cx="6232729" cy="2062103"/>
          </a:xfrm>
          <a:prstGeom prst="rect">
            <a:avLst/>
          </a:prstGeom>
        </p:spPr>
        <p:txBody>
          <a:bodyPr wrap="square">
            <a:spAutoFit/>
          </a:bodyPr>
          <a:lstStyle/>
          <a:p>
            <a:pPr fontAlgn="base">
              <a:spcBef>
                <a:spcPct val="20000"/>
              </a:spcBef>
              <a:spcAft>
                <a:spcPct val="0"/>
              </a:spcAft>
              <a:buClr>
                <a:srgbClr val="000000"/>
              </a:buClr>
              <a:defRPr/>
            </a:pPr>
            <a:r>
              <a:rPr lang="en-CA" sz="2000" dirty="0">
                <a:solidFill>
                  <a:srgbClr val="000000"/>
                </a:solidFill>
                <a:latin typeface="Calibri" panose="020F0502020204030204" pitchFamily="34" charset="0"/>
                <a:ea typeface="ＭＳ Ｐゴシック" charset="0"/>
                <a:cs typeface="Calibri" panose="020F0502020204030204" pitchFamily="34" charset="0"/>
              </a:rPr>
              <a:t>Whether it’s a new initiative or “project recovery,” </a:t>
            </a:r>
            <a:r>
              <a:rPr lang="en-CA" sz="2000" b="1" i="1" dirty="0">
                <a:solidFill>
                  <a:srgbClr val="000000"/>
                </a:solidFill>
                <a:latin typeface="Calibri" panose="020F0502020204030204" pitchFamily="34" charset="0"/>
                <a:ea typeface="ＭＳ Ｐゴシック" charset="0"/>
                <a:cs typeface="Calibri" panose="020F0502020204030204" pitchFamily="34" charset="0"/>
              </a:rPr>
              <a:t>always:</a:t>
            </a:r>
          </a:p>
          <a:p>
            <a:pPr marL="342891" indent="-342891"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Calibri" panose="020F0502020204030204" pitchFamily="34" charset="0"/>
                <a:ea typeface="ＭＳ Ｐゴシック" charset="0"/>
                <a:cs typeface="Calibri" panose="020F0502020204030204" pitchFamily="34" charset="0"/>
              </a:rPr>
              <a:t>Develop a Process Scope Model</a:t>
            </a:r>
            <a:br>
              <a:rPr lang="en-CA" sz="2000" i="1" dirty="0">
                <a:solidFill>
                  <a:srgbClr val="000000"/>
                </a:solidFill>
                <a:latin typeface="Calibri" panose="020F0502020204030204" pitchFamily="34" charset="0"/>
                <a:ea typeface="ＭＳ Ｐゴシック" charset="0"/>
                <a:cs typeface="Calibri" panose="020F0502020204030204" pitchFamily="34" charset="0"/>
              </a:rPr>
            </a:br>
            <a:br>
              <a:rPr lang="en-CA" sz="2000" i="1" dirty="0">
                <a:solidFill>
                  <a:srgbClr val="000000"/>
                </a:solidFill>
                <a:latin typeface="Calibri" panose="020F0502020204030204" pitchFamily="34" charset="0"/>
                <a:ea typeface="ＭＳ Ｐゴシック" charset="0"/>
                <a:cs typeface="Calibri" panose="020F0502020204030204" pitchFamily="34" charset="0"/>
              </a:rPr>
            </a:br>
            <a:br>
              <a:rPr lang="en-CA" sz="2000" i="1" dirty="0">
                <a:solidFill>
                  <a:srgbClr val="000000"/>
                </a:solidFill>
                <a:latin typeface="Calibri" panose="020F0502020204030204" pitchFamily="34" charset="0"/>
                <a:ea typeface="ＭＳ Ｐゴシック" charset="0"/>
                <a:cs typeface="Calibri" panose="020F0502020204030204" pitchFamily="34" charset="0"/>
              </a:rPr>
            </a:br>
            <a:endParaRPr lang="en-CA" sz="2000" i="1" dirty="0">
              <a:solidFill>
                <a:srgbClr val="000000"/>
              </a:solidFill>
              <a:latin typeface="Calibri" panose="020F0502020204030204" pitchFamily="34" charset="0"/>
              <a:ea typeface="ＭＳ Ｐゴシック" charset="0"/>
              <a:cs typeface="Calibri" panose="020F0502020204030204" pitchFamily="34" charset="0"/>
            </a:endParaRPr>
          </a:p>
          <a:p>
            <a:pPr marL="342891" indent="-342891"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Calibri" panose="020F0502020204030204" pitchFamily="34" charset="0"/>
                <a:ea typeface="ＭＳ Ｐゴシック" charset="0"/>
                <a:cs typeface="Calibri" panose="020F0502020204030204" pitchFamily="34" charset="0"/>
              </a:rPr>
              <a:t>Develop a Process Summary Chart</a:t>
            </a:r>
            <a:endParaRPr lang="en-CA" sz="2000" i="1" dirty="0">
              <a:solidFill>
                <a:srgbClr val="000000"/>
              </a:solidFill>
              <a:latin typeface="Calibri" panose="020F0502020204030204" pitchFamily="34" charset="0"/>
              <a:ea typeface="ＭＳ Ｐゴシック" charset="0"/>
              <a:cs typeface="Calibri" panose="020F0502020204030204" pitchFamily="34" charset="0"/>
            </a:endParaRPr>
          </a:p>
        </p:txBody>
      </p:sp>
      <p:grpSp>
        <p:nvGrpSpPr>
          <p:cNvPr id="59" name="Group 58">
            <a:extLst>
              <a:ext uri="{FF2B5EF4-FFF2-40B4-BE49-F238E27FC236}">
                <a16:creationId xmlns:a16="http://schemas.microsoft.com/office/drawing/2014/main" id="{F1853DD7-F49A-C144-89CB-74E5410E31B3}"/>
              </a:ext>
            </a:extLst>
          </p:cNvPr>
          <p:cNvGrpSpPr/>
          <p:nvPr/>
        </p:nvGrpSpPr>
        <p:grpSpPr>
          <a:xfrm>
            <a:off x="321276" y="2062692"/>
            <a:ext cx="1436972" cy="945852"/>
            <a:chOff x="1608094" y="3209698"/>
            <a:chExt cx="1436972" cy="945852"/>
          </a:xfrm>
        </p:grpSpPr>
        <p:sp>
          <p:nvSpPr>
            <p:cNvPr id="60" name="AutoShape 16">
              <a:extLst>
                <a:ext uri="{FF2B5EF4-FFF2-40B4-BE49-F238E27FC236}">
                  <a16:creationId xmlns:a16="http://schemas.microsoft.com/office/drawing/2014/main" id="{767F63C6-9E22-494C-ADDC-8321E0E1D09E}"/>
                </a:ext>
              </a:extLst>
            </p:cNvPr>
            <p:cNvSpPr>
              <a:spLocks noChangeArrowheads="1"/>
            </p:cNvSpPr>
            <p:nvPr/>
          </p:nvSpPr>
          <p:spPr bwMode="auto">
            <a:xfrm>
              <a:off x="1608094" y="3492963"/>
              <a:ext cx="1436972" cy="662587"/>
            </a:xfrm>
            <a:prstGeom prst="roundRect">
              <a:avLst>
                <a:gd name="adj" fmla="val 8933"/>
              </a:avLst>
            </a:prstGeom>
            <a:solidFill>
              <a:srgbClr val="FFFD78"/>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36000" rIns="0" bIns="46800"/>
            <a:lstStyle/>
            <a:p>
              <a:pPr eaLnBrk="0" hangingPunct="0">
                <a:spcBef>
                  <a:spcPct val="0"/>
                </a:spcBef>
                <a:defRPr/>
              </a:pPr>
              <a:r>
                <a:rPr lang="en-US" i="1" dirty="0">
                  <a:cs typeface="Arial" panose="020B0604020202020204" pitchFamily="34" charset="0"/>
                </a:rPr>
                <a:t>Clarify scope and context</a:t>
              </a:r>
              <a:endParaRPr lang="en-US" dirty="0">
                <a:cs typeface="Arial" panose="020B0604020202020204" pitchFamily="34" charset="0"/>
              </a:endParaRPr>
            </a:p>
          </p:txBody>
        </p:sp>
        <p:cxnSp>
          <p:nvCxnSpPr>
            <p:cNvPr id="61" name="Straight Arrow Connector 60">
              <a:extLst>
                <a:ext uri="{FF2B5EF4-FFF2-40B4-BE49-F238E27FC236}">
                  <a16:creationId xmlns:a16="http://schemas.microsoft.com/office/drawing/2014/main" id="{6BEE3DF7-2C38-6A4A-B504-138F199E12E5}"/>
                </a:ext>
              </a:extLst>
            </p:cNvPr>
            <p:cNvCxnSpPr>
              <a:cxnSpLocks/>
            </p:cNvCxnSpPr>
            <p:nvPr/>
          </p:nvCxnSpPr>
          <p:spPr>
            <a:xfrm flipH="1" flipV="1">
              <a:off x="2603916" y="3209698"/>
              <a:ext cx="73093" cy="27021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B54E0BAD-E125-4B49-A13F-E0923EB21A2D}"/>
              </a:ext>
            </a:extLst>
          </p:cNvPr>
          <p:cNvGrpSpPr/>
          <p:nvPr/>
        </p:nvGrpSpPr>
        <p:grpSpPr>
          <a:xfrm>
            <a:off x="3167819" y="2018126"/>
            <a:ext cx="2287689" cy="988580"/>
            <a:chOff x="1992418" y="3181021"/>
            <a:chExt cx="2046731" cy="988580"/>
          </a:xfrm>
        </p:grpSpPr>
        <p:sp>
          <p:nvSpPr>
            <p:cNvPr id="73" name="AutoShape 16">
              <a:extLst>
                <a:ext uri="{FF2B5EF4-FFF2-40B4-BE49-F238E27FC236}">
                  <a16:creationId xmlns:a16="http://schemas.microsoft.com/office/drawing/2014/main" id="{52F0306F-801D-734E-9AF0-599E6DF51D36}"/>
                </a:ext>
              </a:extLst>
            </p:cNvPr>
            <p:cNvSpPr>
              <a:spLocks noChangeArrowheads="1"/>
            </p:cNvSpPr>
            <p:nvPr/>
          </p:nvSpPr>
          <p:spPr bwMode="auto">
            <a:xfrm>
              <a:off x="1992418" y="3492963"/>
              <a:ext cx="2046731" cy="676638"/>
            </a:xfrm>
            <a:prstGeom prst="roundRect">
              <a:avLst>
                <a:gd name="adj" fmla="val 8933"/>
              </a:avLst>
            </a:prstGeom>
            <a:solidFill>
              <a:srgbClr val="D8FC79"/>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lIns="72000" rIns="0" bIns="46800"/>
            <a:lstStyle/>
            <a:p>
              <a:pPr eaLnBrk="0" hangingPunct="0">
                <a:spcBef>
                  <a:spcPct val="0"/>
                </a:spcBef>
                <a:defRPr/>
              </a:pPr>
              <a:r>
                <a:rPr lang="en-US" dirty="0">
                  <a:cs typeface="Arial" panose="020B0604020202020204" pitchFamily="34" charset="0"/>
                </a:rPr>
                <a:t>I used to dive in here…</a:t>
              </a:r>
              <a:br>
                <a:rPr lang="en-US" dirty="0">
                  <a:cs typeface="Arial" panose="020B0604020202020204" pitchFamily="34" charset="0"/>
                </a:rPr>
              </a:br>
              <a:r>
                <a:rPr lang="en-US" dirty="0">
                  <a:cs typeface="Arial" panose="020B0604020202020204" pitchFamily="34" charset="0"/>
                </a:rPr>
                <a:t>… lots of issues!</a:t>
              </a:r>
            </a:p>
          </p:txBody>
        </p:sp>
        <p:cxnSp>
          <p:nvCxnSpPr>
            <p:cNvPr id="74" name="Straight Arrow Connector 73">
              <a:extLst>
                <a:ext uri="{FF2B5EF4-FFF2-40B4-BE49-F238E27FC236}">
                  <a16:creationId xmlns:a16="http://schemas.microsoft.com/office/drawing/2014/main" id="{AA511D3E-519E-4449-A388-A7E94F626374}"/>
                </a:ext>
              </a:extLst>
            </p:cNvPr>
            <p:cNvCxnSpPr>
              <a:cxnSpLocks/>
            </p:cNvCxnSpPr>
            <p:nvPr/>
          </p:nvCxnSpPr>
          <p:spPr>
            <a:xfrm flipH="1" flipV="1">
              <a:off x="1992419" y="3181021"/>
              <a:ext cx="103509" cy="2988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40C065FC-6EE9-C14D-B082-20890FCF53BF}"/>
              </a:ext>
            </a:extLst>
          </p:cNvPr>
          <p:cNvGrpSpPr/>
          <p:nvPr/>
        </p:nvGrpSpPr>
        <p:grpSpPr>
          <a:xfrm>
            <a:off x="6213384" y="3215406"/>
            <a:ext cx="4143130" cy="652464"/>
            <a:chOff x="7497330" y="3617803"/>
            <a:chExt cx="2310825" cy="363911"/>
          </a:xfrm>
        </p:grpSpPr>
        <p:sp>
          <p:nvSpPr>
            <p:cNvPr id="63" name="AutoShape 22">
              <a:extLst>
                <a:ext uri="{FF2B5EF4-FFF2-40B4-BE49-F238E27FC236}">
                  <a16:creationId xmlns:a16="http://schemas.microsoft.com/office/drawing/2014/main" id="{B0E930A0-15DB-9840-ACA8-446FFEC44485}"/>
                </a:ext>
              </a:extLst>
            </p:cNvPr>
            <p:cNvSpPr>
              <a:spLocks noChangeArrowheads="1"/>
            </p:cNvSpPr>
            <p:nvPr/>
          </p:nvSpPr>
          <p:spPr bwMode="auto">
            <a:xfrm>
              <a:off x="7879766" y="3636354"/>
              <a:ext cx="1508012" cy="312738"/>
            </a:xfrm>
            <a:prstGeom prst="roundRect">
              <a:avLst>
                <a:gd name="adj" fmla="val 16667"/>
              </a:avLst>
            </a:prstGeom>
            <a:solidFill>
              <a:srgbClr val="CDFF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dirty="0">
                <a:solidFill>
                  <a:srgbClr val="000000"/>
                </a:solidFill>
              </a:endParaRPr>
            </a:p>
          </p:txBody>
        </p:sp>
        <p:grpSp>
          <p:nvGrpSpPr>
            <p:cNvPr id="64" name="Group 63">
              <a:extLst>
                <a:ext uri="{FF2B5EF4-FFF2-40B4-BE49-F238E27FC236}">
                  <a16:creationId xmlns:a16="http://schemas.microsoft.com/office/drawing/2014/main" id="{72244099-C10F-9444-8ED7-A5104D62B30B}"/>
                </a:ext>
              </a:extLst>
            </p:cNvPr>
            <p:cNvGrpSpPr/>
            <p:nvPr/>
          </p:nvGrpSpPr>
          <p:grpSpPr>
            <a:xfrm>
              <a:off x="8171131" y="3698848"/>
              <a:ext cx="1147490" cy="191082"/>
              <a:chOff x="1514963" y="2380509"/>
              <a:chExt cx="1147490" cy="191082"/>
            </a:xfrm>
          </p:grpSpPr>
          <p:sp>
            <p:nvSpPr>
              <p:cNvPr id="79" name="AutoShape 23">
                <a:extLst>
                  <a:ext uri="{FF2B5EF4-FFF2-40B4-BE49-F238E27FC236}">
                    <a16:creationId xmlns:a16="http://schemas.microsoft.com/office/drawing/2014/main" id="{D56B2E6B-B3CC-F14C-A884-C4AC83EF773C}"/>
                  </a:ext>
                </a:extLst>
              </p:cNvPr>
              <p:cNvSpPr>
                <a:spLocks noChangeArrowheads="1"/>
              </p:cNvSpPr>
              <p:nvPr/>
            </p:nvSpPr>
            <p:spPr bwMode="auto">
              <a:xfrm>
                <a:off x="1514963" y="2390616"/>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0" name="AutoShape 23">
                <a:extLst>
                  <a:ext uri="{FF2B5EF4-FFF2-40B4-BE49-F238E27FC236}">
                    <a16:creationId xmlns:a16="http://schemas.microsoft.com/office/drawing/2014/main" id="{5E7BC695-BC40-3643-8ABB-339BDB1E70A1}"/>
                  </a:ext>
                </a:extLst>
              </p:cNvPr>
              <p:cNvSpPr>
                <a:spLocks noChangeArrowheads="1"/>
              </p:cNvSpPr>
              <p:nvPr/>
            </p:nvSpPr>
            <p:spPr bwMode="auto">
              <a:xfrm>
                <a:off x="1754210" y="238902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1" name="AutoShape 23">
                <a:extLst>
                  <a:ext uri="{FF2B5EF4-FFF2-40B4-BE49-F238E27FC236}">
                    <a16:creationId xmlns:a16="http://schemas.microsoft.com/office/drawing/2014/main" id="{73C279A8-AE1B-C840-92DD-36043C12751F}"/>
                  </a:ext>
                </a:extLst>
              </p:cNvPr>
              <p:cNvSpPr>
                <a:spLocks noChangeArrowheads="1"/>
              </p:cNvSpPr>
              <p:nvPr/>
            </p:nvSpPr>
            <p:spPr bwMode="auto">
              <a:xfrm>
                <a:off x="1993457" y="2387441"/>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2" name="AutoShape 23">
                <a:extLst>
                  <a:ext uri="{FF2B5EF4-FFF2-40B4-BE49-F238E27FC236}">
                    <a16:creationId xmlns:a16="http://schemas.microsoft.com/office/drawing/2014/main" id="{70D8957C-0ECE-3D4C-88AB-17BFF5279762}"/>
                  </a:ext>
                </a:extLst>
              </p:cNvPr>
              <p:cNvSpPr>
                <a:spLocks noChangeArrowheads="1"/>
              </p:cNvSpPr>
              <p:nvPr/>
            </p:nvSpPr>
            <p:spPr bwMode="auto">
              <a:xfrm>
                <a:off x="2232704" y="2382097"/>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sp>
            <p:nvSpPr>
              <p:cNvPr id="83" name="AutoShape 23">
                <a:extLst>
                  <a:ext uri="{FF2B5EF4-FFF2-40B4-BE49-F238E27FC236}">
                    <a16:creationId xmlns:a16="http://schemas.microsoft.com/office/drawing/2014/main" id="{D6229053-48F0-EA49-A6CA-F06ABCC5CDB6}"/>
                  </a:ext>
                </a:extLst>
              </p:cNvPr>
              <p:cNvSpPr>
                <a:spLocks noChangeArrowheads="1"/>
              </p:cNvSpPr>
              <p:nvPr/>
            </p:nvSpPr>
            <p:spPr bwMode="auto">
              <a:xfrm>
                <a:off x="2471953" y="2380509"/>
                <a:ext cx="190500" cy="180975"/>
              </a:xfrm>
              <a:prstGeom prst="flowChartAlternateProcess">
                <a:avLst/>
              </a:prstGeom>
              <a:solidFill>
                <a:schemeClr val="bg1"/>
              </a:solidFill>
              <a:ln w="12700">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buClr>
                    <a:srgbClr val="000000"/>
                  </a:buClr>
                  <a:defRPr/>
                </a:pPr>
                <a:endParaRPr lang="en-CA">
                  <a:solidFill>
                    <a:srgbClr val="000000"/>
                  </a:solidFill>
                </a:endParaRPr>
              </a:p>
            </p:txBody>
          </p:sp>
        </p:grpSp>
        <p:cxnSp>
          <p:nvCxnSpPr>
            <p:cNvPr id="66" name="AutoShape 14">
              <a:extLst>
                <a:ext uri="{FF2B5EF4-FFF2-40B4-BE49-F238E27FC236}">
                  <a16:creationId xmlns:a16="http://schemas.microsoft.com/office/drawing/2014/main" id="{8F516932-56F6-C743-AB7D-507B53E1330B}"/>
                </a:ext>
              </a:extLst>
            </p:cNvPr>
            <p:cNvCxnSpPr>
              <a:cxnSpLocks noChangeShapeType="1"/>
            </p:cNvCxnSpPr>
            <p:nvPr/>
          </p:nvCxnSpPr>
          <p:spPr bwMode="auto">
            <a:xfrm flipV="1">
              <a:off x="9390677" y="3704221"/>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67" name="Group 66">
              <a:extLst>
                <a:ext uri="{FF2B5EF4-FFF2-40B4-BE49-F238E27FC236}">
                  <a16:creationId xmlns:a16="http://schemas.microsoft.com/office/drawing/2014/main" id="{F2C70954-73EB-0149-BAB3-932C24D781C9}"/>
                </a:ext>
              </a:extLst>
            </p:cNvPr>
            <p:cNvGrpSpPr/>
            <p:nvPr/>
          </p:nvGrpSpPr>
          <p:grpSpPr>
            <a:xfrm>
              <a:off x="7497330" y="3726766"/>
              <a:ext cx="376238" cy="161348"/>
              <a:chOff x="953872" y="2412184"/>
              <a:chExt cx="376238" cy="161348"/>
            </a:xfrm>
          </p:grpSpPr>
          <p:cxnSp>
            <p:nvCxnSpPr>
              <p:cNvPr id="77" name="AutoShape 13">
                <a:extLst>
                  <a:ext uri="{FF2B5EF4-FFF2-40B4-BE49-F238E27FC236}">
                    <a16:creationId xmlns:a16="http://schemas.microsoft.com/office/drawing/2014/main" id="{B93881CD-7F83-074F-86FC-4D32900AB576}"/>
                  </a:ext>
                </a:extLst>
              </p:cNvPr>
              <p:cNvCxnSpPr>
                <a:cxnSpLocks noChangeShapeType="1"/>
              </p:cNvCxnSpPr>
              <p:nvPr/>
            </p:nvCxnSpPr>
            <p:spPr bwMode="auto">
              <a:xfrm>
                <a:off x="1115130" y="2494372"/>
                <a:ext cx="214980" cy="47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8" name="Oval 35">
                <a:extLst>
                  <a:ext uri="{FF2B5EF4-FFF2-40B4-BE49-F238E27FC236}">
                    <a16:creationId xmlns:a16="http://schemas.microsoft.com/office/drawing/2014/main" id="{9DE9A110-0527-2047-A108-53069DBB89B6}"/>
                  </a:ext>
                </a:extLst>
              </p:cNvPr>
              <p:cNvSpPr>
                <a:spLocks noChangeArrowheads="1"/>
              </p:cNvSpPr>
              <p:nvPr/>
            </p:nvSpPr>
            <p:spPr bwMode="auto">
              <a:xfrm>
                <a:off x="953872" y="2412184"/>
                <a:ext cx="161348" cy="161348"/>
              </a:xfrm>
              <a:prstGeom prst="ellipse">
                <a:avLst/>
              </a:prstGeom>
              <a:solidFill>
                <a:srgbClr val="D9FC79"/>
              </a:solid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a:buClr>
                    <a:srgbClr val="000000"/>
                  </a:buClr>
                </a:pPr>
                <a:endParaRPr lang="en-CA">
                  <a:solidFill>
                    <a:srgbClr val="000000"/>
                  </a:solidFill>
                </a:endParaRPr>
              </a:p>
            </p:txBody>
          </p:sp>
        </p:grpSp>
        <p:sp>
          <p:nvSpPr>
            <p:cNvPr id="69" name="Oval 35">
              <a:extLst>
                <a:ext uri="{FF2B5EF4-FFF2-40B4-BE49-F238E27FC236}">
                  <a16:creationId xmlns:a16="http://schemas.microsoft.com/office/drawing/2014/main" id="{FFC7E489-94D1-F048-8DA7-952A9DB676AE}"/>
                </a:ext>
              </a:extLst>
            </p:cNvPr>
            <p:cNvSpPr>
              <a:spLocks noChangeArrowheads="1"/>
            </p:cNvSpPr>
            <p:nvPr/>
          </p:nvSpPr>
          <p:spPr bwMode="auto">
            <a:xfrm>
              <a:off x="9640689" y="3617803"/>
              <a:ext cx="159020" cy="159020"/>
            </a:xfrm>
            <a:prstGeom prst="ellipse">
              <a:avLst/>
            </a:prstGeom>
            <a:solidFill>
              <a:srgbClr val="FF99CC"/>
            </a:solid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a:buClr>
                  <a:srgbClr val="000000"/>
                </a:buClr>
              </a:pPr>
              <a:endParaRPr lang="en-CA">
                <a:solidFill>
                  <a:srgbClr val="000000"/>
                </a:solidFill>
              </a:endParaRPr>
            </a:p>
          </p:txBody>
        </p:sp>
        <p:sp>
          <p:nvSpPr>
            <p:cNvPr id="70" name="Oval 35">
              <a:extLst>
                <a:ext uri="{FF2B5EF4-FFF2-40B4-BE49-F238E27FC236}">
                  <a16:creationId xmlns:a16="http://schemas.microsoft.com/office/drawing/2014/main" id="{B72810F8-7381-5A4A-83F8-E6EE4DDFB30D}"/>
                </a:ext>
              </a:extLst>
            </p:cNvPr>
            <p:cNvSpPr>
              <a:spLocks noChangeArrowheads="1"/>
            </p:cNvSpPr>
            <p:nvPr/>
          </p:nvSpPr>
          <p:spPr bwMode="auto">
            <a:xfrm>
              <a:off x="9649135" y="3822694"/>
              <a:ext cx="159020" cy="159020"/>
            </a:xfrm>
            <a:prstGeom prst="ellipse">
              <a:avLst/>
            </a:prstGeom>
            <a:solidFill>
              <a:srgbClr val="FF99CC"/>
            </a:solid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a:buClr>
                  <a:srgbClr val="000000"/>
                </a:buClr>
              </a:pPr>
              <a:endParaRPr lang="en-CA">
                <a:solidFill>
                  <a:srgbClr val="000000"/>
                </a:solidFill>
              </a:endParaRPr>
            </a:p>
          </p:txBody>
        </p:sp>
        <p:cxnSp>
          <p:nvCxnSpPr>
            <p:cNvPr id="71" name="Straight Connector 70">
              <a:extLst>
                <a:ext uri="{FF2B5EF4-FFF2-40B4-BE49-F238E27FC236}">
                  <a16:creationId xmlns:a16="http://schemas.microsoft.com/office/drawing/2014/main" id="{018614AE-A047-2841-B41D-5D81946F2EEA}"/>
                </a:ext>
              </a:extLst>
            </p:cNvPr>
            <p:cNvCxnSpPr/>
            <p:nvPr/>
          </p:nvCxnSpPr>
          <p:spPr bwMode="auto">
            <a:xfrm>
              <a:off x="7873563" y="3730522"/>
              <a:ext cx="245897"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5" name="AutoShape 14">
              <a:extLst>
                <a:ext uri="{FF2B5EF4-FFF2-40B4-BE49-F238E27FC236}">
                  <a16:creationId xmlns:a16="http://schemas.microsoft.com/office/drawing/2014/main" id="{9E32E4A5-B8EF-B640-A17C-DF5AB1F60861}"/>
                </a:ext>
              </a:extLst>
            </p:cNvPr>
            <p:cNvCxnSpPr>
              <a:cxnSpLocks noChangeShapeType="1"/>
            </p:cNvCxnSpPr>
            <p:nvPr/>
          </p:nvCxnSpPr>
          <p:spPr bwMode="auto">
            <a:xfrm>
              <a:off x="9385268" y="3800262"/>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6" name="Straight Connector 75">
              <a:extLst>
                <a:ext uri="{FF2B5EF4-FFF2-40B4-BE49-F238E27FC236}">
                  <a16:creationId xmlns:a16="http://schemas.microsoft.com/office/drawing/2014/main" id="{81BCD5C9-A59E-EB42-9B89-BCD16C4B33E5}"/>
                </a:ext>
              </a:extLst>
            </p:cNvPr>
            <p:cNvCxnSpPr/>
            <p:nvPr/>
          </p:nvCxnSpPr>
          <p:spPr bwMode="auto">
            <a:xfrm>
              <a:off x="7879426" y="3856621"/>
              <a:ext cx="246229"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84" name="Group 56">
            <a:extLst>
              <a:ext uri="{FF2B5EF4-FFF2-40B4-BE49-F238E27FC236}">
                <a16:creationId xmlns:a16="http://schemas.microsoft.com/office/drawing/2014/main" id="{1728D057-F7F6-A349-A5FC-537EB4E47E09}"/>
              </a:ext>
            </a:extLst>
          </p:cNvPr>
          <p:cNvGrpSpPr>
            <a:grpSpLocks/>
          </p:cNvGrpSpPr>
          <p:nvPr/>
        </p:nvGrpSpPr>
        <p:grpSpPr bwMode="auto">
          <a:xfrm>
            <a:off x="6194887" y="4577733"/>
            <a:ext cx="3578225" cy="1223962"/>
            <a:chOff x="2327275" y="1031875"/>
            <a:chExt cx="4864100" cy="1965325"/>
          </a:xfrm>
        </p:grpSpPr>
        <p:sp>
          <p:nvSpPr>
            <p:cNvPr id="85" name="Rectangle 9">
              <a:extLst>
                <a:ext uri="{FF2B5EF4-FFF2-40B4-BE49-F238E27FC236}">
                  <a16:creationId xmlns:a16="http://schemas.microsoft.com/office/drawing/2014/main" id="{416BA53A-9709-8543-ADB8-A2EF2DEC1CA6}"/>
                </a:ext>
              </a:extLst>
            </p:cNvPr>
            <p:cNvSpPr>
              <a:spLocks noChangeArrowheads="1"/>
            </p:cNvSpPr>
            <p:nvPr/>
          </p:nvSpPr>
          <p:spPr bwMode="auto">
            <a:xfrm>
              <a:off x="2426303" y="1031875"/>
              <a:ext cx="1087623" cy="1965325"/>
            </a:xfrm>
            <a:prstGeom prst="rect">
              <a:avLst/>
            </a:prstGeom>
            <a:solidFill>
              <a:srgbClr val="D9FC79"/>
            </a:solidFill>
            <a:ln w="12700">
              <a:solidFill>
                <a:schemeClr val="tx2"/>
              </a:solidFill>
              <a:miter lim="800000"/>
              <a:headEnd/>
              <a:tailEnd/>
            </a:ln>
          </p:spPr>
          <p:txBody>
            <a:bodyPr lIns="36000" rIns="36000"/>
            <a:lstStyle/>
            <a:p>
              <a:pPr algn="ctr">
                <a:lnSpc>
                  <a:spcPct val="100000"/>
                </a:lnSpc>
                <a:spcBef>
                  <a:spcPct val="0"/>
                </a:spcBef>
                <a:buClrTx/>
                <a:buFontTx/>
                <a:buNone/>
              </a:pPr>
              <a:r>
                <a:rPr lang="en-US" sz="1200" dirty="0">
                  <a:cs typeface="Arial" charset="0"/>
                </a:rPr>
                <a:t>Function 1</a:t>
              </a:r>
            </a:p>
          </p:txBody>
        </p:sp>
        <p:sp>
          <p:nvSpPr>
            <p:cNvPr id="86" name="Rectangle 10">
              <a:extLst>
                <a:ext uri="{FF2B5EF4-FFF2-40B4-BE49-F238E27FC236}">
                  <a16:creationId xmlns:a16="http://schemas.microsoft.com/office/drawing/2014/main" id="{EFDA00EA-D1A2-C546-AB6D-863E4EA8343B}"/>
                </a:ext>
              </a:extLst>
            </p:cNvPr>
            <p:cNvSpPr>
              <a:spLocks noChangeArrowheads="1"/>
            </p:cNvSpPr>
            <p:nvPr/>
          </p:nvSpPr>
          <p:spPr bwMode="auto">
            <a:xfrm>
              <a:off x="3634774" y="1031875"/>
              <a:ext cx="1087625" cy="1965325"/>
            </a:xfrm>
            <a:prstGeom prst="rect">
              <a:avLst/>
            </a:prstGeom>
            <a:solidFill>
              <a:srgbClr val="EBC1FF"/>
            </a:solidFill>
            <a:ln w="12700">
              <a:solidFill>
                <a:schemeClr val="tx2"/>
              </a:solidFill>
              <a:miter lim="800000"/>
              <a:headEnd/>
              <a:tailEnd/>
            </a:ln>
          </p:spPr>
          <p:txBody>
            <a:bodyPr lIns="36000" rIns="36000" anchorCtr="1"/>
            <a:lstStyle/>
            <a:p>
              <a:pPr lvl="0" algn="ctr">
                <a:spcBef>
                  <a:spcPct val="0"/>
                </a:spcBef>
              </a:pPr>
              <a:r>
                <a:rPr lang="en-US" sz="1200" dirty="0">
                  <a:cs typeface="Arial" charset="0"/>
                </a:rPr>
                <a:t>Function 2</a:t>
              </a:r>
            </a:p>
          </p:txBody>
        </p:sp>
        <p:sp>
          <p:nvSpPr>
            <p:cNvPr id="87" name="Rectangle 11">
              <a:extLst>
                <a:ext uri="{FF2B5EF4-FFF2-40B4-BE49-F238E27FC236}">
                  <a16:creationId xmlns:a16="http://schemas.microsoft.com/office/drawing/2014/main" id="{BE47BCCB-B4FD-924D-96DF-A8D3C9CDC2A6}"/>
                </a:ext>
              </a:extLst>
            </p:cNvPr>
            <p:cNvSpPr>
              <a:spLocks noChangeArrowheads="1"/>
            </p:cNvSpPr>
            <p:nvPr/>
          </p:nvSpPr>
          <p:spPr bwMode="auto">
            <a:xfrm>
              <a:off x="5976189" y="1031875"/>
              <a:ext cx="1109205" cy="1965325"/>
            </a:xfrm>
            <a:prstGeom prst="rect">
              <a:avLst/>
            </a:prstGeom>
            <a:solidFill>
              <a:srgbClr val="FFD579"/>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4</a:t>
              </a:r>
            </a:p>
          </p:txBody>
        </p:sp>
        <p:sp>
          <p:nvSpPr>
            <p:cNvPr id="88" name="Rectangle 12">
              <a:extLst>
                <a:ext uri="{FF2B5EF4-FFF2-40B4-BE49-F238E27FC236}">
                  <a16:creationId xmlns:a16="http://schemas.microsoft.com/office/drawing/2014/main" id="{0CA93B6B-CD8A-FE43-B4FA-4E67C3654D84}"/>
                </a:ext>
              </a:extLst>
            </p:cNvPr>
            <p:cNvSpPr>
              <a:spLocks noChangeArrowheads="1"/>
            </p:cNvSpPr>
            <p:nvPr/>
          </p:nvSpPr>
          <p:spPr bwMode="auto">
            <a:xfrm>
              <a:off x="4841089" y="1031875"/>
              <a:ext cx="1016411" cy="1965325"/>
            </a:xfrm>
            <a:prstGeom prst="rect">
              <a:avLst/>
            </a:prstGeom>
            <a:solidFill>
              <a:srgbClr val="FFA8D6"/>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3</a:t>
              </a:r>
            </a:p>
          </p:txBody>
        </p:sp>
        <p:sp>
          <p:nvSpPr>
            <p:cNvPr id="89" name="AutoShape 16">
              <a:extLst>
                <a:ext uri="{FF2B5EF4-FFF2-40B4-BE49-F238E27FC236}">
                  <a16:creationId xmlns:a16="http://schemas.microsoft.com/office/drawing/2014/main" id="{948F50E4-C88B-A940-9713-093B4B3C887C}"/>
                </a:ext>
              </a:extLst>
            </p:cNvPr>
            <p:cNvSpPr>
              <a:spLocks noChangeArrowheads="1"/>
            </p:cNvSpPr>
            <p:nvPr/>
          </p:nvSpPr>
          <p:spPr bwMode="auto">
            <a:xfrm>
              <a:off x="2327275" y="1628355"/>
              <a:ext cx="4864100" cy="1062958"/>
            </a:xfrm>
            <a:prstGeom prst="roundRect">
              <a:avLst>
                <a:gd name="adj" fmla="val 16667"/>
              </a:avLst>
            </a:prstGeom>
            <a:solidFill>
              <a:srgbClr val="CCFFFF"/>
            </a:solidFill>
            <a:ln w="12700">
              <a:solidFill>
                <a:schemeClr val="tx1"/>
              </a:solidFill>
              <a:round/>
              <a:headEnd type="none" w="sm" len="sm"/>
              <a:tailEnd type="none" w="sm" len="sm"/>
            </a:ln>
          </p:spPr>
          <p:txBody>
            <a:bodyPr wrap="none" anchor="ctr"/>
            <a:lstStyle/>
            <a:p>
              <a:pPr algn="ctr">
                <a:lnSpc>
                  <a:spcPct val="100000"/>
                </a:lnSpc>
                <a:spcBef>
                  <a:spcPct val="0"/>
                </a:spcBef>
                <a:buClrTx/>
                <a:buFontTx/>
                <a:buNone/>
              </a:pPr>
              <a:r>
                <a:rPr lang="en-US" sz="1600" i="1" dirty="0">
                  <a:solidFill>
                    <a:srgbClr val="000000"/>
                  </a:solidFill>
                  <a:cs typeface="Arial" charset="0"/>
                </a:rPr>
                <a:t>Cross-functional Business Process</a:t>
              </a:r>
            </a:p>
          </p:txBody>
        </p:sp>
      </p:grpSp>
      <p:grpSp>
        <p:nvGrpSpPr>
          <p:cNvPr id="3" name="Group 2">
            <a:extLst>
              <a:ext uri="{FF2B5EF4-FFF2-40B4-BE49-F238E27FC236}">
                <a16:creationId xmlns:a16="http://schemas.microsoft.com/office/drawing/2014/main" id="{C3E0E49B-C093-4B4D-9871-095E7FA24A1E}"/>
              </a:ext>
            </a:extLst>
          </p:cNvPr>
          <p:cNvGrpSpPr/>
          <p:nvPr/>
        </p:nvGrpSpPr>
        <p:grpSpPr>
          <a:xfrm>
            <a:off x="577576" y="3166370"/>
            <a:ext cx="9460156" cy="3569970"/>
            <a:chOff x="577576" y="3166370"/>
            <a:chExt cx="9460156" cy="3569970"/>
          </a:xfrm>
        </p:grpSpPr>
        <p:sp>
          <p:nvSpPr>
            <p:cNvPr id="36" name="AutoShape 12">
              <a:extLst>
                <a:ext uri="{FF2B5EF4-FFF2-40B4-BE49-F238E27FC236}">
                  <a16:creationId xmlns:a16="http://schemas.microsoft.com/office/drawing/2014/main" id="{D393A207-72D7-AE48-9707-B8DC7D4C9112}"/>
                </a:ext>
              </a:extLst>
            </p:cNvPr>
            <p:cNvSpPr>
              <a:spLocks noChangeArrowheads="1"/>
            </p:cNvSpPr>
            <p:nvPr/>
          </p:nvSpPr>
          <p:spPr bwMode="auto">
            <a:xfrm>
              <a:off x="738504" y="3166370"/>
              <a:ext cx="4216400" cy="2857500"/>
            </a:xfrm>
            <a:prstGeom prst="roundRect">
              <a:avLst>
                <a:gd name="adj" fmla="val 3556"/>
              </a:avLst>
            </a:prstGeom>
            <a:solidFill>
              <a:srgbClr val="0033CC"/>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1"/>
            <a:lstStyle/>
            <a:p>
              <a:pPr algn="ctr" eaLnBrk="0" hangingPunct="0">
                <a:defRPr/>
              </a:pPr>
              <a:r>
                <a:rPr lang="en-US" sz="1200" b="1" kern="0" dirty="0">
                  <a:solidFill>
                    <a:srgbClr val="FFFFFF"/>
                  </a:solidFill>
                  <a:latin typeface="Arial" charset="0"/>
                  <a:ea typeface="ＭＳ Ｐゴシック" charset="0"/>
                </a:rPr>
                <a:t>Process Landscape: </a:t>
              </a:r>
              <a:r>
                <a:rPr lang="en-US" sz="1200" b="1" i="1" kern="0" dirty="0">
                  <a:solidFill>
                    <a:srgbClr val="FFFFFF"/>
                  </a:solidFill>
                  <a:latin typeface="Arial" charset="0"/>
                  <a:ea typeface="ＭＳ Ｐゴシック" charset="0"/>
                </a:rPr>
                <a:t>Permissions and Agreements</a:t>
              </a:r>
            </a:p>
          </p:txBody>
        </p:sp>
        <p:grpSp>
          <p:nvGrpSpPr>
            <p:cNvPr id="37" name="Group 13">
              <a:extLst>
                <a:ext uri="{FF2B5EF4-FFF2-40B4-BE49-F238E27FC236}">
                  <a16:creationId xmlns:a16="http://schemas.microsoft.com/office/drawing/2014/main" id="{DF68EB91-3ACD-DE4A-80A0-99DDBB55366F}"/>
                </a:ext>
              </a:extLst>
            </p:cNvPr>
            <p:cNvGrpSpPr>
              <a:grpSpLocks/>
            </p:cNvGrpSpPr>
            <p:nvPr/>
          </p:nvGrpSpPr>
          <p:grpSpPr bwMode="auto">
            <a:xfrm>
              <a:off x="817927" y="3566166"/>
              <a:ext cx="4048125" cy="2451100"/>
              <a:chOff x="378" y="2358"/>
              <a:chExt cx="2550" cy="1544"/>
            </a:xfrm>
          </p:grpSpPr>
          <p:sp>
            <p:nvSpPr>
              <p:cNvPr id="38" name="AutoShape 14">
                <a:extLst>
                  <a:ext uri="{FF2B5EF4-FFF2-40B4-BE49-F238E27FC236}">
                    <a16:creationId xmlns:a16="http://schemas.microsoft.com/office/drawing/2014/main" id="{4B9D14EC-5870-B944-A673-46838EA2DD9E}"/>
                  </a:ext>
                </a:extLst>
              </p:cNvPr>
              <p:cNvSpPr>
                <a:spLocks noChangeArrowheads="1"/>
              </p:cNvSpPr>
              <p:nvPr/>
            </p:nvSpPr>
            <p:spPr bwMode="auto">
              <a:xfrm>
                <a:off x="1720" y="2779"/>
                <a:ext cx="547"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dirty="0">
                    <a:solidFill>
                      <a:srgbClr val="000000"/>
                    </a:solidFill>
                    <a:latin typeface="Arial" charset="0"/>
                    <a:ea typeface="ＭＳ Ｐゴシック" charset="0"/>
                  </a:rPr>
                  <a:t>Issue Operating Permit</a:t>
                </a:r>
              </a:p>
            </p:txBody>
          </p:sp>
          <p:sp>
            <p:nvSpPr>
              <p:cNvPr id="39" name="AutoShape 15">
                <a:extLst>
                  <a:ext uri="{FF2B5EF4-FFF2-40B4-BE49-F238E27FC236}">
                    <a16:creationId xmlns:a16="http://schemas.microsoft.com/office/drawing/2014/main" id="{AB33512E-A696-854C-937B-4EA8D435C8DF}"/>
                  </a:ext>
                </a:extLst>
              </p:cNvPr>
              <p:cNvSpPr>
                <a:spLocks noChangeArrowheads="1"/>
              </p:cNvSpPr>
              <p:nvPr/>
            </p:nvSpPr>
            <p:spPr bwMode="auto">
              <a:xfrm>
                <a:off x="2382" y="2780"/>
                <a:ext cx="546"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Renew Operating Permit</a:t>
                </a:r>
              </a:p>
            </p:txBody>
          </p:sp>
          <p:sp>
            <p:nvSpPr>
              <p:cNvPr id="40" name="AutoShape 16">
                <a:extLst>
                  <a:ext uri="{FF2B5EF4-FFF2-40B4-BE49-F238E27FC236}">
                    <a16:creationId xmlns:a16="http://schemas.microsoft.com/office/drawing/2014/main" id="{14420BB6-DA94-8A48-925A-2411157FF23C}"/>
                  </a:ext>
                </a:extLst>
              </p:cNvPr>
              <p:cNvSpPr>
                <a:spLocks noChangeArrowheads="1"/>
              </p:cNvSpPr>
              <p:nvPr/>
            </p:nvSpPr>
            <p:spPr bwMode="auto">
              <a:xfrm>
                <a:off x="1059" y="2779"/>
                <a:ext cx="546"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Issue Installation Permit</a:t>
                </a:r>
              </a:p>
            </p:txBody>
          </p:sp>
          <p:sp>
            <p:nvSpPr>
              <p:cNvPr id="41" name="AutoShape 17">
                <a:extLst>
                  <a:ext uri="{FF2B5EF4-FFF2-40B4-BE49-F238E27FC236}">
                    <a16:creationId xmlns:a16="http://schemas.microsoft.com/office/drawing/2014/main" id="{B2384AE9-13B8-F048-BD64-BBCE064193ED}"/>
                  </a:ext>
                </a:extLst>
              </p:cNvPr>
              <p:cNvSpPr>
                <a:spLocks noChangeArrowheads="1"/>
              </p:cNvSpPr>
              <p:nvPr/>
            </p:nvSpPr>
            <p:spPr bwMode="auto">
              <a:xfrm>
                <a:off x="1059" y="2359"/>
                <a:ext cx="1256" cy="32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Grant Variance</a:t>
                </a:r>
              </a:p>
            </p:txBody>
          </p:sp>
          <p:sp>
            <p:nvSpPr>
              <p:cNvPr id="42" name="AutoShape 18">
                <a:extLst>
                  <a:ext uri="{FF2B5EF4-FFF2-40B4-BE49-F238E27FC236}">
                    <a16:creationId xmlns:a16="http://schemas.microsoft.com/office/drawing/2014/main" id="{EEC55039-0F49-8247-8B15-3ADD51A2B943}"/>
                  </a:ext>
                </a:extLst>
              </p:cNvPr>
              <p:cNvSpPr>
                <a:spLocks noChangeArrowheads="1"/>
              </p:cNvSpPr>
              <p:nvPr/>
            </p:nvSpPr>
            <p:spPr bwMode="auto">
              <a:xfrm>
                <a:off x="379" y="2358"/>
                <a:ext cx="594" cy="45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Issue Product Approval</a:t>
                </a:r>
              </a:p>
            </p:txBody>
          </p:sp>
          <p:sp>
            <p:nvSpPr>
              <p:cNvPr id="43" name="AutoShape 19">
                <a:extLst>
                  <a:ext uri="{FF2B5EF4-FFF2-40B4-BE49-F238E27FC236}">
                    <a16:creationId xmlns:a16="http://schemas.microsoft.com/office/drawing/2014/main" id="{2B4DC5D0-07FF-5447-861D-892E9228C7DF}"/>
                  </a:ext>
                </a:extLst>
              </p:cNvPr>
              <p:cNvSpPr>
                <a:spLocks noChangeArrowheads="1"/>
              </p:cNvSpPr>
              <p:nvPr/>
            </p:nvSpPr>
            <p:spPr bwMode="auto">
              <a:xfrm>
                <a:off x="379" y="2886"/>
                <a:ext cx="594" cy="457"/>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Register Design</a:t>
                </a:r>
              </a:p>
            </p:txBody>
          </p:sp>
          <p:sp>
            <p:nvSpPr>
              <p:cNvPr id="44" name="AutoShape 20">
                <a:extLst>
                  <a:ext uri="{FF2B5EF4-FFF2-40B4-BE49-F238E27FC236}">
                    <a16:creationId xmlns:a16="http://schemas.microsoft.com/office/drawing/2014/main" id="{A8015313-097E-3E43-A610-0BB34B9C7AA0}"/>
                  </a:ext>
                </a:extLst>
              </p:cNvPr>
              <p:cNvSpPr>
                <a:spLocks noChangeArrowheads="1"/>
              </p:cNvSpPr>
              <p:nvPr/>
            </p:nvSpPr>
            <p:spPr bwMode="auto">
              <a:xfrm>
                <a:off x="378" y="3413"/>
                <a:ext cx="595" cy="45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Register Procedure</a:t>
                </a:r>
              </a:p>
            </p:txBody>
          </p:sp>
          <p:sp>
            <p:nvSpPr>
              <p:cNvPr id="45" name="Line 21">
                <a:extLst>
                  <a:ext uri="{FF2B5EF4-FFF2-40B4-BE49-F238E27FC236}">
                    <a16:creationId xmlns:a16="http://schemas.microsoft.com/office/drawing/2014/main" id="{1E6346DC-7060-C549-9513-820D049BDD8D}"/>
                  </a:ext>
                </a:extLst>
              </p:cNvPr>
              <p:cNvSpPr>
                <a:spLocks noChangeShapeType="1"/>
              </p:cNvSpPr>
              <p:nvPr/>
            </p:nvSpPr>
            <p:spPr bwMode="auto">
              <a:xfrm>
                <a:off x="972" y="2582"/>
                <a:ext cx="90" cy="0"/>
              </a:xfrm>
              <a:prstGeom prst="line">
                <a:avLst/>
              </a:prstGeom>
              <a:noFill/>
              <a:ln w="12700">
                <a:solidFill>
                  <a:srgbClr val="FF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46" name="Line 22">
                <a:extLst>
                  <a:ext uri="{FF2B5EF4-FFF2-40B4-BE49-F238E27FC236}">
                    <a16:creationId xmlns:a16="http://schemas.microsoft.com/office/drawing/2014/main" id="{F6E71858-C748-9E4D-8E1B-A4E7C239694F}"/>
                  </a:ext>
                </a:extLst>
              </p:cNvPr>
              <p:cNvSpPr>
                <a:spLocks noChangeShapeType="1"/>
              </p:cNvSpPr>
              <p:nvPr/>
            </p:nvSpPr>
            <p:spPr bwMode="auto">
              <a:xfrm rot="5400000">
                <a:off x="1265" y="3490"/>
                <a:ext cx="136" cy="0"/>
              </a:xfrm>
              <a:prstGeom prst="line">
                <a:avLst/>
              </a:prstGeom>
              <a:noFill/>
              <a:ln w="12700">
                <a:solidFill>
                  <a:srgbClr val="FFFF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47" name="Line 23">
                <a:extLst>
                  <a:ext uri="{FF2B5EF4-FFF2-40B4-BE49-F238E27FC236}">
                    <a16:creationId xmlns:a16="http://schemas.microsoft.com/office/drawing/2014/main" id="{BB37F7B7-082B-F64B-824E-85042134ABE8}"/>
                  </a:ext>
                </a:extLst>
              </p:cNvPr>
              <p:cNvSpPr>
                <a:spLocks noChangeShapeType="1"/>
              </p:cNvSpPr>
              <p:nvPr/>
            </p:nvSpPr>
            <p:spPr bwMode="auto">
              <a:xfrm rot="5400000">
                <a:off x="1286" y="2731"/>
                <a:ext cx="96" cy="0"/>
              </a:xfrm>
              <a:prstGeom prst="line">
                <a:avLst/>
              </a:prstGeom>
              <a:noFill/>
              <a:ln w="12700">
                <a:solidFill>
                  <a:srgbClr val="FF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48" name="Freeform 24">
                <a:extLst>
                  <a:ext uri="{FF2B5EF4-FFF2-40B4-BE49-F238E27FC236}">
                    <a16:creationId xmlns:a16="http://schemas.microsoft.com/office/drawing/2014/main" id="{BE6A75CC-EE77-214A-A2C1-07F0743B7EF6}"/>
                  </a:ext>
                </a:extLst>
              </p:cNvPr>
              <p:cNvSpPr>
                <a:spLocks/>
              </p:cNvSpPr>
              <p:nvPr/>
            </p:nvSpPr>
            <p:spPr bwMode="auto">
              <a:xfrm flipV="1">
                <a:off x="972" y="2669"/>
                <a:ext cx="89" cy="318"/>
              </a:xfrm>
              <a:custGeom>
                <a:avLst/>
                <a:gdLst>
                  <a:gd name="T0" fmla="*/ 0 w 344"/>
                  <a:gd name="T1" fmla="*/ 740 h 740"/>
                  <a:gd name="T2" fmla="*/ 172 w 344"/>
                  <a:gd name="T3" fmla="*/ 740 h 740"/>
                  <a:gd name="T4" fmla="*/ 172 w 344"/>
                  <a:gd name="T5" fmla="*/ 0 h 740"/>
                  <a:gd name="T6" fmla="*/ 344 w 344"/>
                  <a:gd name="T7" fmla="*/ 0 h 740"/>
                </a:gdLst>
                <a:ahLst/>
                <a:cxnLst>
                  <a:cxn ang="0">
                    <a:pos x="T0" y="T1"/>
                  </a:cxn>
                  <a:cxn ang="0">
                    <a:pos x="T2" y="T3"/>
                  </a:cxn>
                  <a:cxn ang="0">
                    <a:pos x="T4" y="T5"/>
                  </a:cxn>
                  <a:cxn ang="0">
                    <a:pos x="T6" y="T7"/>
                  </a:cxn>
                </a:cxnLst>
                <a:rect l="0" t="0" r="r" b="b"/>
                <a:pathLst>
                  <a:path w="344" h="740">
                    <a:moveTo>
                      <a:pt x="0" y="740"/>
                    </a:moveTo>
                    <a:lnTo>
                      <a:pt x="172" y="740"/>
                    </a:lnTo>
                    <a:lnTo>
                      <a:pt x="172" y="0"/>
                    </a:lnTo>
                    <a:lnTo>
                      <a:pt x="344" y="0"/>
                    </a:lnTo>
                  </a:path>
                </a:pathLst>
              </a:custGeom>
              <a:noFill/>
              <a:ln w="12700" cap="flat" cmpd="sng">
                <a:solidFill>
                  <a:srgbClr val="FFFFFF"/>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49" name="Freeform 25">
                <a:extLst>
                  <a:ext uri="{FF2B5EF4-FFF2-40B4-BE49-F238E27FC236}">
                    <a16:creationId xmlns:a16="http://schemas.microsoft.com/office/drawing/2014/main" id="{BE7F6792-8584-E740-BCED-973FB97A1E0B}"/>
                  </a:ext>
                </a:extLst>
              </p:cNvPr>
              <p:cNvSpPr>
                <a:spLocks/>
              </p:cNvSpPr>
              <p:nvPr/>
            </p:nvSpPr>
            <p:spPr bwMode="auto">
              <a:xfrm>
                <a:off x="969" y="3217"/>
                <a:ext cx="90" cy="318"/>
              </a:xfrm>
              <a:custGeom>
                <a:avLst/>
                <a:gdLst>
                  <a:gd name="T0" fmla="*/ 0 w 344"/>
                  <a:gd name="T1" fmla="*/ 740 h 740"/>
                  <a:gd name="T2" fmla="*/ 172 w 344"/>
                  <a:gd name="T3" fmla="*/ 740 h 740"/>
                  <a:gd name="T4" fmla="*/ 172 w 344"/>
                  <a:gd name="T5" fmla="*/ 0 h 740"/>
                  <a:gd name="T6" fmla="*/ 344 w 344"/>
                  <a:gd name="T7" fmla="*/ 0 h 740"/>
                </a:gdLst>
                <a:ahLst/>
                <a:cxnLst>
                  <a:cxn ang="0">
                    <a:pos x="T0" y="T1"/>
                  </a:cxn>
                  <a:cxn ang="0">
                    <a:pos x="T2" y="T3"/>
                  </a:cxn>
                  <a:cxn ang="0">
                    <a:pos x="T4" y="T5"/>
                  </a:cxn>
                  <a:cxn ang="0">
                    <a:pos x="T6" y="T7"/>
                  </a:cxn>
                </a:cxnLst>
                <a:rect l="0" t="0" r="r" b="b"/>
                <a:pathLst>
                  <a:path w="344" h="740">
                    <a:moveTo>
                      <a:pt x="0" y="740"/>
                    </a:moveTo>
                    <a:lnTo>
                      <a:pt x="172" y="740"/>
                    </a:lnTo>
                    <a:lnTo>
                      <a:pt x="172" y="0"/>
                    </a:lnTo>
                    <a:lnTo>
                      <a:pt x="344" y="0"/>
                    </a:lnTo>
                  </a:path>
                </a:pathLst>
              </a:custGeom>
              <a:noFill/>
              <a:ln w="12700" cap="flat" cmpd="sng">
                <a:solidFill>
                  <a:srgbClr val="FFFFFF"/>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50" name="Line 26">
                <a:extLst>
                  <a:ext uri="{FF2B5EF4-FFF2-40B4-BE49-F238E27FC236}">
                    <a16:creationId xmlns:a16="http://schemas.microsoft.com/office/drawing/2014/main" id="{1AC62FE3-7F0A-2944-8BCB-0BCEA9173649}"/>
                  </a:ext>
                </a:extLst>
              </p:cNvPr>
              <p:cNvSpPr>
                <a:spLocks noChangeShapeType="1"/>
              </p:cNvSpPr>
              <p:nvPr/>
            </p:nvSpPr>
            <p:spPr bwMode="auto">
              <a:xfrm>
                <a:off x="972" y="3104"/>
                <a:ext cx="90" cy="0"/>
              </a:xfrm>
              <a:prstGeom prst="line">
                <a:avLst/>
              </a:prstGeom>
              <a:noFill/>
              <a:ln w="12700">
                <a:solidFill>
                  <a:srgbClr val="FF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51" name="AutoShape 27">
                <a:extLst>
                  <a:ext uri="{FF2B5EF4-FFF2-40B4-BE49-F238E27FC236}">
                    <a16:creationId xmlns:a16="http://schemas.microsoft.com/office/drawing/2014/main" id="{83F8231F-3CE6-B74E-9C37-8D98BC7E6528}"/>
                  </a:ext>
                </a:extLst>
              </p:cNvPr>
              <p:cNvSpPr>
                <a:spLocks noChangeArrowheads="1"/>
              </p:cNvSpPr>
              <p:nvPr/>
            </p:nvSpPr>
            <p:spPr bwMode="auto">
              <a:xfrm>
                <a:off x="1059" y="3556"/>
                <a:ext cx="900" cy="346"/>
              </a:xfrm>
              <a:prstGeom prst="roundRect">
                <a:avLst>
                  <a:gd name="adj" fmla="val 12495"/>
                </a:avLst>
              </a:prstGeom>
              <a:solidFill>
                <a:srgbClr val="66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dirty="0">
                    <a:solidFill>
                      <a:srgbClr val="000000"/>
                    </a:solidFill>
                    <a:latin typeface="Arial" charset="0"/>
                    <a:ea typeface="ＭＳ Ｐゴシック" charset="0"/>
                  </a:rPr>
                  <a:t>Grant </a:t>
                </a:r>
                <a:br>
                  <a:rPr lang="en-US" sz="1000" b="1" kern="0" dirty="0">
                    <a:solidFill>
                      <a:srgbClr val="000000"/>
                    </a:solidFill>
                    <a:latin typeface="Arial" charset="0"/>
                    <a:ea typeface="ＭＳ Ｐゴシック" charset="0"/>
                  </a:rPr>
                </a:br>
                <a:r>
                  <a:rPr lang="en-US" sz="1000" b="1" kern="0" dirty="0">
                    <a:solidFill>
                      <a:srgbClr val="000000"/>
                    </a:solidFill>
                    <a:latin typeface="Arial" charset="0"/>
                    <a:ea typeface="ＭＳ Ｐゴシック" charset="0"/>
                  </a:rPr>
                  <a:t>CSM (Client Safety Management) Program</a:t>
                </a:r>
              </a:p>
            </p:txBody>
          </p:sp>
          <p:sp>
            <p:nvSpPr>
              <p:cNvPr id="52" name="Line 28">
                <a:extLst>
                  <a:ext uri="{FF2B5EF4-FFF2-40B4-BE49-F238E27FC236}">
                    <a16:creationId xmlns:a16="http://schemas.microsoft.com/office/drawing/2014/main" id="{E71D8029-640A-B94E-B930-C13A5B01593E}"/>
                  </a:ext>
                </a:extLst>
              </p:cNvPr>
              <p:cNvSpPr>
                <a:spLocks noChangeShapeType="1"/>
              </p:cNvSpPr>
              <p:nvPr/>
            </p:nvSpPr>
            <p:spPr bwMode="auto">
              <a:xfrm>
                <a:off x="1606" y="3107"/>
                <a:ext cx="117" cy="0"/>
              </a:xfrm>
              <a:prstGeom prst="line">
                <a:avLst/>
              </a:prstGeom>
              <a:noFill/>
              <a:ln w="12700">
                <a:solidFill>
                  <a:srgbClr val="FF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53" name="Line 29">
                <a:extLst>
                  <a:ext uri="{FF2B5EF4-FFF2-40B4-BE49-F238E27FC236}">
                    <a16:creationId xmlns:a16="http://schemas.microsoft.com/office/drawing/2014/main" id="{3CA23715-7612-C248-B11E-FF2531CBE868}"/>
                  </a:ext>
                </a:extLst>
              </p:cNvPr>
              <p:cNvSpPr>
                <a:spLocks noChangeShapeType="1"/>
              </p:cNvSpPr>
              <p:nvPr/>
            </p:nvSpPr>
            <p:spPr bwMode="auto">
              <a:xfrm>
                <a:off x="2267" y="3107"/>
                <a:ext cx="116" cy="0"/>
              </a:xfrm>
              <a:prstGeom prst="line">
                <a:avLst/>
              </a:prstGeom>
              <a:noFill/>
              <a:ln w="12700">
                <a:solidFill>
                  <a:srgbClr val="FF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54" name="Line 30">
                <a:extLst>
                  <a:ext uri="{FF2B5EF4-FFF2-40B4-BE49-F238E27FC236}">
                    <a16:creationId xmlns:a16="http://schemas.microsoft.com/office/drawing/2014/main" id="{7D37BB4D-B099-FC43-993B-54BEDCF69BB9}"/>
                  </a:ext>
                </a:extLst>
              </p:cNvPr>
              <p:cNvSpPr>
                <a:spLocks noChangeShapeType="1"/>
              </p:cNvSpPr>
              <p:nvPr/>
            </p:nvSpPr>
            <p:spPr bwMode="auto">
              <a:xfrm rot="16200000" flipH="1">
                <a:off x="1792" y="3481"/>
                <a:ext cx="130" cy="5"/>
              </a:xfrm>
              <a:prstGeom prst="line">
                <a:avLst/>
              </a:prstGeom>
              <a:noFill/>
              <a:ln w="12700">
                <a:solidFill>
                  <a:srgbClr val="FFFF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55" name="AutoShape 31">
                <a:extLst>
                  <a:ext uri="{FF2B5EF4-FFF2-40B4-BE49-F238E27FC236}">
                    <a16:creationId xmlns:a16="http://schemas.microsoft.com/office/drawing/2014/main" id="{02E67712-41EC-D348-8ECD-5F4536B58626}"/>
                  </a:ext>
                </a:extLst>
              </p:cNvPr>
              <p:cNvSpPr>
                <a:spLocks noChangeArrowheads="1"/>
              </p:cNvSpPr>
              <p:nvPr/>
            </p:nvSpPr>
            <p:spPr bwMode="auto">
              <a:xfrm>
                <a:off x="2023" y="3554"/>
                <a:ext cx="904" cy="347"/>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Renew </a:t>
                </a:r>
                <a:br>
                  <a:rPr lang="en-US" sz="1000" b="1" kern="0">
                    <a:solidFill>
                      <a:srgbClr val="000000"/>
                    </a:solidFill>
                    <a:latin typeface="Arial" charset="0"/>
                    <a:ea typeface="ＭＳ Ｐゴシック" charset="0"/>
                  </a:rPr>
                </a:br>
                <a:r>
                  <a:rPr lang="en-US" sz="1000" b="1" kern="0">
                    <a:solidFill>
                      <a:srgbClr val="000000"/>
                    </a:solidFill>
                    <a:latin typeface="Arial" charset="0"/>
                    <a:ea typeface="ＭＳ Ｐゴシック" charset="0"/>
                  </a:rPr>
                  <a:t> Client Safety Management Program</a:t>
                </a:r>
              </a:p>
            </p:txBody>
          </p:sp>
          <p:sp>
            <p:nvSpPr>
              <p:cNvPr id="56" name="Line 32">
                <a:extLst>
                  <a:ext uri="{FF2B5EF4-FFF2-40B4-BE49-F238E27FC236}">
                    <a16:creationId xmlns:a16="http://schemas.microsoft.com/office/drawing/2014/main" id="{849847AC-4FE2-6648-828A-C0A6913084EB}"/>
                  </a:ext>
                </a:extLst>
              </p:cNvPr>
              <p:cNvSpPr>
                <a:spLocks noChangeShapeType="1"/>
              </p:cNvSpPr>
              <p:nvPr/>
            </p:nvSpPr>
            <p:spPr bwMode="auto">
              <a:xfrm>
                <a:off x="1957" y="3699"/>
                <a:ext cx="66" cy="0"/>
              </a:xfrm>
              <a:prstGeom prst="line">
                <a:avLst/>
              </a:prstGeom>
              <a:noFill/>
              <a:ln w="12700">
                <a:solidFill>
                  <a:srgbClr val="FF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grpSp>
        <p:sp>
          <p:nvSpPr>
            <p:cNvPr id="57" name="Rectangle 3">
              <a:extLst>
                <a:ext uri="{FF2B5EF4-FFF2-40B4-BE49-F238E27FC236}">
                  <a16:creationId xmlns:a16="http://schemas.microsoft.com/office/drawing/2014/main" id="{EDC25BBE-867B-C149-AA44-FD7EA00D1049}"/>
                </a:ext>
              </a:extLst>
            </p:cNvPr>
            <p:cNvSpPr>
              <a:spLocks noChangeArrowheads="1"/>
            </p:cNvSpPr>
            <p:nvPr/>
          </p:nvSpPr>
          <p:spPr bwMode="auto">
            <a:xfrm>
              <a:off x="577576" y="6102317"/>
              <a:ext cx="9460156" cy="6340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oAutofit/>
            </a:bodyPr>
            <a:lstStyle/>
            <a:p>
              <a:pPr marL="7938" indent="-7938" eaLnBrk="0" fontAlgn="base" hangingPunct="0">
                <a:lnSpc>
                  <a:spcPct val="90000"/>
                </a:lnSpc>
                <a:spcBef>
                  <a:spcPct val="0"/>
                </a:spcBef>
                <a:spcAft>
                  <a:spcPct val="0"/>
                </a:spcAft>
                <a:defRPr/>
              </a:pPr>
              <a:r>
                <a:rPr lang="en-US" sz="2000" dirty="0">
                  <a:solidFill>
                    <a:srgbClr val="000000"/>
                  </a:solidFill>
                  <a:latin typeface="Arial" charset="0"/>
                  <a:ea typeface="ＭＳ Ｐゴシック" charset="0"/>
                </a:rPr>
                <a:t>You </a:t>
              </a:r>
              <a:r>
                <a:rPr lang="en-US" sz="2000" i="1" dirty="0">
                  <a:solidFill>
                    <a:srgbClr val="000000"/>
                  </a:solidFill>
                  <a:latin typeface="Arial" charset="0"/>
                  <a:ea typeface="ＭＳ Ｐゴシック" charset="0"/>
                </a:rPr>
                <a:t>might</a:t>
              </a:r>
              <a:r>
                <a:rPr lang="en-US" sz="2000" dirty="0">
                  <a:solidFill>
                    <a:srgbClr val="000000"/>
                  </a:solidFill>
                  <a:latin typeface="Arial" charset="0"/>
                  <a:ea typeface="ＭＳ Ｐゴシック" charset="0"/>
                </a:rPr>
                <a:t> start at a higher level, with a </a:t>
              </a:r>
              <a:r>
                <a:rPr lang="en-US" sz="2000" b="1" i="1" dirty="0">
                  <a:solidFill>
                    <a:srgbClr val="000000"/>
                  </a:solidFill>
                  <a:latin typeface="Arial" charset="0"/>
                  <a:ea typeface="ＭＳ Ｐゴシック" charset="0"/>
                </a:rPr>
                <a:t>Process Landscape </a:t>
              </a:r>
              <a:r>
                <a:rPr lang="en-US" sz="2000" dirty="0">
                  <a:solidFill>
                    <a:srgbClr val="000000"/>
                  </a:solidFill>
                  <a:latin typeface="Arial" charset="0"/>
                  <a:ea typeface="ＭＳ Ｐゴシック" charset="0"/>
                </a:rPr>
                <a:t>–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a decomposition of a business area into a family of </a:t>
              </a:r>
              <a:r>
                <a:rPr lang="en-US" sz="2000" i="1" dirty="0">
                  <a:solidFill>
                    <a:srgbClr val="000000"/>
                  </a:solidFill>
                  <a:latin typeface="Arial" charset="0"/>
                  <a:ea typeface="ＭＳ Ｐゴシック" charset="0"/>
                </a:rPr>
                <a:t>individual business processes</a:t>
              </a:r>
              <a:endParaRPr lang="en-US" sz="2000" b="1" i="1" dirty="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2293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dissolv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ssolv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dissolve">
                                      <p:cBhvr>
                                        <p:cTn id="22" dur="500"/>
                                        <p:tgtEl>
                                          <p:spTgt spid="8">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dissolve">
                                      <p:cBhvr>
                                        <p:cTn id="30" dur="500"/>
                                        <p:tgtEl>
                                          <p:spTgt spid="8">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dissolve">
                                      <p:cBhvr>
                                        <p:cTn id="33" dur="500"/>
                                        <p:tgtEl>
                                          <p:spTgt spid="8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latin typeface="Arial" charset="0"/>
                <a:cs typeface="+mj-cs"/>
              </a:rPr>
              <a:t>Process discovery example</a:t>
            </a:r>
          </a:p>
        </p:txBody>
      </p:sp>
      <p:sp>
        <p:nvSpPr>
          <p:cNvPr id="2680835" name="Rectangle 3"/>
          <p:cNvSpPr>
            <a:spLocks noChangeArrowheads="1"/>
          </p:cNvSpPr>
          <p:nvPr/>
        </p:nvSpPr>
        <p:spPr bwMode="auto">
          <a:xfrm>
            <a:off x="885238" y="763588"/>
            <a:ext cx="8586788" cy="567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 bank believed they had identified the</a:t>
            </a:r>
            <a:r>
              <a:rPr kumimoji="0" lang="en-US" sz="2000" b="0" i="0" u="none" strike="noStrike" kern="1200" cap="none" spc="0" normalizeH="0" noProof="0" dirty="0">
                <a:ln>
                  <a:noFill/>
                </a:ln>
                <a:solidFill>
                  <a:srgbClr val="000000"/>
                </a:solidFill>
                <a:effectLst/>
                <a:uLnTx/>
                <a:uFillTx/>
                <a:latin typeface="Arial" charset="0"/>
                <a:ea typeface="ＭＳ Ｐゴシック" charset="0"/>
                <a:cs typeface="Arial" charset="0"/>
              </a:rPr>
              <a:t> 12</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0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business processes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their Commercial Loans Management area, including these 7:</a:t>
            </a: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b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br>
              <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br>
              <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Discuss:</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What is wrong with the names of these processes?</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Can you think of any questions to help improve these process names?</a:t>
            </a:r>
            <a:br>
              <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 name="Rectangle 58"/>
          <p:cNvSpPr>
            <a:spLocks noChangeArrowheads="1"/>
          </p:cNvSpPr>
          <p:nvPr/>
        </p:nvSpPr>
        <p:spPr bwMode="auto">
          <a:xfrm>
            <a:off x="3225166" y="2503488"/>
            <a:ext cx="1173786" cy="79216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Business Development </a:t>
            </a:r>
          </a:p>
        </p:txBody>
      </p:sp>
      <p:sp>
        <p:nvSpPr>
          <p:cNvPr id="16" name="Rectangle 59"/>
          <p:cNvSpPr>
            <a:spLocks noChangeArrowheads="1"/>
          </p:cNvSpPr>
          <p:nvPr/>
        </p:nvSpPr>
        <p:spPr bwMode="auto">
          <a:xfrm>
            <a:off x="5761994" y="2354263"/>
            <a:ext cx="1139825" cy="79216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Qualification</a:t>
            </a:r>
          </a:p>
        </p:txBody>
      </p:sp>
      <p:sp>
        <p:nvSpPr>
          <p:cNvPr id="21" name="Rectangle 64"/>
          <p:cNvSpPr>
            <a:spLocks noChangeArrowheads="1"/>
          </p:cNvSpPr>
          <p:nvPr/>
        </p:nvSpPr>
        <p:spPr bwMode="auto">
          <a:xfrm>
            <a:off x="4787391" y="2867819"/>
            <a:ext cx="1050675" cy="79216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Syndication</a:t>
            </a:r>
          </a:p>
        </p:txBody>
      </p:sp>
      <p:sp>
        <p:nvSpPr>
          <p:cNvPr id="22" name="Rectangle 65"/>
          <p:cNvSpPr>
            <a:spLocks noChangeArrowheads="1"/>
          </p:cNvSpPr>
          <p:nvPr/>
        </p:nvSpPr>
        <p:spPr bwMode="auto">
          <a:xfrm>
            <a:off x="4262120" y="1911442"/>
            <a:ext cx="1294773" cy="79216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Loan</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Servicing</a:t>
            </a:r>
          </a:p>
        </p:txBody>
      </p:sp>
      <p:sp>
        <p:nvSpPr>
          <p:cNvPr id="23" name="Rectangle 66"/>
          <p:cNvSpPr>
            <a:spLocks noChangeArrowheads="1"/>
          </p:cNvSpPr>
          <p:nvPr/>
        </p:nvSpPr>
        <p:spPr bwMode="auto">
          <a:xfrm>
            <a:off x="2050415" y="2368550"/>
            <a:ext cx="1088883" cy="79216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Solicitation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7" name="Rectangle 59"/>
          <p:cNvSpPr>
            <a:spLocks noChangeArrowheads="1"/>
          </p:cNvSpPr>
          <p:nvPr/>
        </p:nvSpPr>
        <p:spPr bwMode="auto">
          <a:xfrm>
            <a:off x="6797995" y="1804988"/>
            <a:ext cx="1139824" cy="79216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Booking</a:t>
            </a:r>
          </a:p>
        </p:txBody>
      </p:sp>
      <p:sp>
        <p:nvSpPr>
          <p:cNvPr id="28" name="Rectangle 59"/>
          <p:cNvSpPr>
            <a:spLocks noChangeArrowheads="1"/>
          </p:cNvSpPr>
          <p:nvPr/>
        </p:nvSpPr>
        <p:spPr bwMode="auto">
          <a:xfrm>
            <a:off x="7650482" y="2503488"/>
            <a:ext cx="1139825" cy="79216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Payment</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Processing</a:t>
            </a:r>
          </a:p>
        </p:txBody>
      </p:sp>
    </p:spTree>
    <p:extLst>
      <p:ext uri="{BB962C8B-B14F-4D97-AF65-F5344CB8AC3E}">
        <p14:creationId xmlns:p14="http://schemas.microsoft.com/office/powerpoint/2010/main" val="2570681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80835">
                                            <p:txEl>
                                              <p:pRg st="0" end="0"/>
                                            </p:txEl>
                                          </p:spTgt>
                                        </p:tgtEl>
                                        <p:attrNameLst>
                                          <p:attrName>style.visibility</p:attrName>
                                        </p:attrNameLst>
                                      </p:cBhvr>
                                      <p:to>
                                        <p:strVal val="visible"/>
                                      </p:to>
                                    </p:set>
                                    <p:animEffect transition="in" filter="dissolve">
                                      <p:cBhvr>
                                        <p:cTn id="7" dur="500"/>
                                        <p:tgtEl>
                                          <p:spTgt spid="26808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par>
                          <p:cTn id="21" fill="hold" nodeType="afterGroup">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childTnLst>
                          </p:cTn>
                        </p:par>
                        <p:par>
                          <p:cTn id="29" fill="hold" nodeType="afterGroup">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childTnLst>
                          </p:cTn>
                        </p:par>
                        <p:par>
                          <p:cTn id="33" fill="hold" nodeType="afterGroup">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par>
                                <p:cTn id="37" presetID="9" presetClass="entr" presetSubtype="0" fill="hold" nodeType="withEffect">
                                  <p:stCondLst>
                                    <p:cond delay="0"/>
                                  </p:stCondLst>
                                  <p:childTnLst>
                                    <p:set>
                                      <p:cBhvr>
                                        <p:cTn id="38" dur="1" fill="hold">
                                          <p:stCondLst>
                                            <p:cond delay="0"/>
                                          </p:stCondLst>
                                        </p:cTn>
                                        <p:tgtEl>
                                          <p:spTgt spid="2680835">
                                            <p:txEl>
                                              <p:pRg st="1" end="1"/>
                                            </p:txEl>
                                          </p:spTgt>
                                        </p:tgtEl>
                                        <p:attrNameLst>
                                          <p:attrName>style.visibility</p:attrName>
                                        </p:attrNameLst>
                                      </p:cBhvr>
                                      <p:to>
                                        <p:strVal val="visible"/>
                                      </p:to>
                                    </p:set>
                                    <p:animEffect transition="in" filter="dissolve">
                                      <p:cBhvr>
                                        <p:cTn id="39" dur="500"/>
                                        <p:tgtEl>
                                          <p:spTgt spid="2680835">
                                            <p:txEl>
                                              <p:pRg st="1" end="1"/>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2680835">
                                            <p:txEl>
                                              <p:pRg st="2" end="2"/>
                                            </p:txEl>
                                          </p:spTgt>
                                        </p:tgtEl>
                                        <p:attrNameLst>
                                          <p:attrName>style.visibility</p:attrName>
                                        </p:attrNameLst>
                                      </p:cBhvr>
                                      <p:to>
                                        <p:strVal val="visible"/>
                                      </p:to>
                                    </p:set>
                                    <p:animEffect transition="in" filter="dissolve">
                                      <p:cBhvr>
                                        <p:cTn id="42" dur="500"/>
                                        <p:tgtEl>
                                          <p:spTgt spid="2680835">
                                            <p:txEl>
                                              <p:pRg st="2" end="2"/>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2680835">
                                            <p:txEl>
                                              <p:pRg st="3" end="3"/>
                                            </p:txEl>
                                          </p:spTgt>
                                        </p:tgtEl>
                                        <p:attrNameLst>
                                          <p:attrName>style.visibility</p:attrName>
                                        </p:attrNameLst>
                                      </p:cBhvr>
                                      <p:to>
                                        <p:strVal val="visible"/>
                                      </p:to>
                                    </p:set>
                                    <p:animEffect transition="in" filter="dissolve">
                                      <p:cBhvr>
                                        <p:cTn id="45" dur="500"/>
                                        <p:tgtEl>
                                          <p:spTgt spid="26808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22" grpId="0" animBg="1"/>
      <p:bldP spid="23"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n-US" dirty="0">
                <a:latin typeface="Arial" charset="0"/>
                <a:cs typeface="+mj-cs"/>
              </a:rPr>
              <a:t>Bottom-up process </a:t>
            </a:r>
            <a:r>
              <a:rPr lang="en-US" dirty="0">
                <a:latin typeface="Arial" charset="0"/>
              </a:rPr>
              <a:t>discovery – example </a:t>
            </a:r>
            <a:endParaRPr lang="en-US" dirty="0">
              <a:latin typeface="Arial" charset="0"/>
              <a:cs typeface="+mj-cs"/>
            </a:endParaRPr>
          </a:p>
        </p:txBody>
      </p:sp>
      <p:sp>
        <p:nvSpPr>
          <p:cNvPr id="2680835" name="Rectangle 3"/>
          <p:cNvSpPr>
            <a:spLocks noChangeArrowheads="1"/>
          </p:cNvSpPr>
          <p:nvPr/>
        </p:nvSpPr>
        <p:spPr bwMode="auto">
          <a:xfrm>
            <a:off x="220830" y="567459"/>
            <a:ext cx="11646436" cy="567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1113" marR="0" lvl="0" indent="-11113" algn="l" defTabSz="914400" rtl="0" eaLnBrk="1" fontAlgn="auto" latinLnBrk="0" hangingPunct="1">
              <a:lnSpc>
                <a:spcPct val="100000"/>
              </a:lnSpc>
              <a:spcBef>
                <a:spcPct val="2000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 </a:t>
            </a:r>
          </a:p>
          <a:p>
            <a:pPr marL="11113" marR="0" lvl="0" indent="-11113" algn="l" defTabSz="914400" rtl="0" eaLnBrk="1" fontAlgn="auto" latinLnBrk="0" hangingPunct="1">
              <a:lnSpc>
                <a:spcPct val="100000"/>
              </a:lnSpc>
              <a:spcBef>
                <a:spcPct val="20000"/>
              </a:spcBef>
              <a:spcAft>
                <a:spcPts val="0"/>
              </a:spcAft>
              <a:buClr>
                <a:srgbClr val="000000"/>
              </a:buClr>
              <a:buSzTx/>
              <a:buFontTx/>
              <a:buNone/>
              <a:tabLst/>
              <a:defRPr/>
            </a:pPr>
            <a:b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br>
            <a:b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b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a:p>
            <a:pPr marL="11113" marR="0" lvl="0" indent="-11113" algn="l" defTabSz="914400" rtl="0" eaLnBrk="1" fontAlgn="auto" latinLnBrk="0" hangingPunct="1">
              <a:lnSpc>
                <a:spcPct val="100000"/>
              </a:lnSpc>
              <a:spcBef>
                <a:spcPct val="20000"/>
              </a:spcBef>
              <a:spcAft>
                <a:spcPts val="0"/>
              </a:spcAft>
              <a:buClr>
                <a:srgbClr val="000000"/>
              </a:buClr>
              <a:buSzTx/>
              <a:buFontTx/>
              <a:buNone/>
              <a:tabLst/>
              <a:defRPr/>
            </a:pPr>
            <a:r>
              <a:rPr kumimoji="0" lang="en-CA"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Always use </a:t>
            </a:r>
            <a:br>
              <a:rPr kumimoji="0" lang="en-CA" sz="24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CA"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“active verb – noun” naming</a:t>
            </a:r>
            <a:br>
              <a:rPr kumimoji="0" lang="en-CA" sz="24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CA"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with no “who and how”</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a:p>
            <a:pPr marL="11113" marR="0" lvl="0" indent="-11113" algn="l" defTabSz="914400" rtl="0" eaLnBrk="1" fontAlgn="auto" latinLnBrk="0" hangingPunct="1">
              <a:lnSpc>
                <a:spcPct val="100000"/>
              </a:lnSpc>
              <a:spcBef>
                <a:spcPct val="2000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Client then identified </a:t>
            </a:r>
            <a:r>
              <a:rPr kumimoji="0" lang="en-US" sz="2400" b="0" i="1" u="none" strike="noStrike" kern="1200" cap="none" spc="0" normalizeH="0" baseline="0" noProof="0" dirty="0" err="1">
                <a:ln>
                  <a:noFill/>
                </a:ln>
                <a:solidFill>
                  <a:srgbClr val="000000"/>
                </a:solidFill>
                <a:effectLst/>
                <a:uLnTx/>
                <a:uFillTx/>
                <a:latin typeface="Calibri" panose="020F0502020204030204"/>
                <a:ea typeface="+mn-ea"/>
                <a:cs typeface="Arial" charset="0"/>
              </a:rPr>
              <a:t>recognisable</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 activities, each producing an essential </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Arial" charset="0"/>
              </a:rPr>
              <a:t>result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(easy!)</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grpSp>
        <p:nvGrpSpPr>
          <p:cNvPr id="6" name="Group 5">
            <a:extLst>
              <a:ext uri="{FF2B5EF4-FFF2-40B4-BE49-F238E27FC236}">
                <a16:creationId xmlns:a16="http://schemas.microsoft.com/office/drawing/2014/main" id="{DCEFDD60-EA2E-2747-BFAE-4C19B35F3A38}"/>
              </a:ext>
            </a:extLst>
          </p:cNvPr>
          <p:cNvGrpSpPr/>
          <p:nvPr/>
        </p:nvGrpSpPr>
        <p:grpSpPr>
          <a:xfrm>
            <a:off x="310060" y="920551"/>
            <a:ext cx="6921186" cy="1456339"/>
            <a:chOff x="317204" y="1325330"/>
            <a:chExt cx="6921186" cy="1456339"/>
          </a:xfrm>
        </p:grpSpPr>
        <p:sp>
          <p:nvSpPr>
            <p:cNvPr id="15" name="Rectangle 58"/>
            <p:cNvSpPr>
              <a:spLocks noChangeArrowheads="1"/>
            </p:cNvSpPr>
            <p:nvPr/>
          </p:nvSpPr>
          <p:spPr bwMode="auto">
            <a:xfrm>
              <a:off x="1465662" y="1890480"/>
              <a:ext cx="1346779"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Business Development </a:t>
              </a:r>
            </a:p>
          </p:txBody>
        </p:sp>
        <p:sp>
          <p:nvSpPr>
            <p:cNvPr id="16" name="Rectangle 59"/>
            <p:cNvSpPr>
              <a:spLocks noChangeArrowheads="1"/>
            </p:cNvSpPr>
            <p:nvPr/>
          </p:nvSpPr>
          <p:spPr bwMode="auto">
            <a:xfrm>
              <a:off x="4016056" y="1741255"/>
              <a:ext cx="1307813"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Qualification</a:t>
              </a:r>
            </a:p>
          </p:txBody>
        </p:sp>
        <p:sp>
          <p:nvSpPr>
            <p:cNvPr id="21" name="Rectangle 64"/>
            <p:cNvSpPr>
              <a:spLocks noChangeArrowheads="1"/>
            </p:cNvSpPr>
            <p:nvPr/>
          </p:nvSpPr>
          <p:spPr bwMode="auto">
            <a:xfrm>
              <a:off x="2968503" y="2216519"/>
              <a:ext cx="1205524"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Syndication</a:t>
              </a:r>
            </a:p>
          </p:txBody>
        </p:sp>
        <p:sp>
          <p:nvSpPr>
            <p:cNvPr id="22" name="Rectangle 65"/>
            <p:cNvSpPr>
              <a:spLocks noChangeArrowheads="1"/>
            </p:cNvSpPr>
            <p:nvPr/>
          </p:nvSpPr>
          <p:spPr bwMode="auto">
            <a:xfrm>
              <a:off x="2630274" y="1325330"/>
              <a:ext cx="1485596"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Servicing</a:t>
              </a:r>
            </a:p>
          </p:txBody>
        </p:sp>
        <p:sp>
          <p:nvSpPr>
            <p:cNvPr id="23" name="Rectangle 66"/>
            <p:cNvSpPr>
              <a:spLocks noChangeArrowheads="1"/>
            </p:cNvSpPr>
            <p:nvPr/>
          </p:nvSpPr>
          <p:spPr bwMode="auto">
            <a:xfrm>
              <a:off x="317204" y="1651369"/>
              <a:ext cx="1249363"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Solicitation</a:t>
              </a:r>
            </a:p>
          </p:txBody>
        </p:sp>
        <p:sp>
          <p:nvSpPr>
            <p:cNvPr id="27" name="Rectangle 59"/>
            <p:cNvSpPr>
              <a:spLocks noChangeArrowheads="1"/>
            </p:cNvSpPr>
            <p:nvPr/>
          </p:nvSpPr>
          <p:spPr bwMode="auto">
            <a:xfrm>
              <a:off x="5078092" y="1325330"/>
              <a:ext cx="1307811"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Booking</a:t>
              </a:r>
            </a:p>
          </p:txBody>
        </p:sp>
        <p:sp>
          <p:nvSpPr>
            <p:cNvPr id="28" name="Rectangle 59"/>
            <p:cNvSpPr>
              <a:spLocks noChangeArrowheads="1"/>
            </p:cNvSpPr>
            <p:nvPr/>
          </p:nvSpPr>
          <p:spPr bwMode="auto">
            <a:xfrm>
              <a:off x="5930577" y="2023830"/>
              <a:ext cx="1307813"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Payment</a:t>
              </a:r>
              <a:b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Processing</a:t>
              </a:r>
            </a:p>
          </p:txBody>
        </p:sp>
      </p:grpSp>
      <p:grpSp>
        <p:nvGrpSpPr>
          <p:cNvPr id="4" name="Group 3">
            <a:extLst>
              <a:ext uri="{FF2B5EF4-FFF2-40B4-BE49-F238E27FC236}">
                <a16:creationId xmlns:a16="http://schemas.microsoft.com/office/drawing/2014/main" id="{A0495F89-1C8A-6742-A194-197B8BCCB7DE}"/>
              </a:ext>
            </a:extLst>
          </p:cNvPr>
          <p:cNvGrpSpPr/>
          <p:nvPr/>
        </p:nvGrpSpPr>
        <p:grpSpPr>
          <a:xfrm>
            <a:off x="2754013" y="4122817"/>
            <a:ext cx="7802933" cy="1935471"/>
            <a:chOff x="1523861" y="4767602"/>
            <a:chExt cx="7802933" cy="1935471"/>
          </a:xfrm>
        </p:grpSpPr>
        <p:sp>
          <p:nvSpPr>
            <p:cNvPr id="10253" name="Rectangle 58"/>
            <p:cNvSpPr>
              <a:spLocks noChangeArrowheads="1"/>
            </p:cNvSpPr>
            <p:nvPr/>
          </p:nvSpPr>
          <p:spPr bwMode="auto">
            <a:xfrm>
              <a:off x="3474500" y="4767602"/>
              <a:ext cx="1043423"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Identify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Prospect</a:t>
              </a:r>
            </a:p>
          </p:txBody>
        </p:sp>
        <p:sp>
          <p:nvSpPr>
            <p:cNvPr id="10254" name="Rectangle 59"/>
            <p:cNvSpPr>
              <a:spLocks noChangeArrowheads="1"/>
            </p:cNvSpPr>
            <p:nvPr/>
          </p:nvSpPr>
          <p:spPr bwMode="auto">
            <a:xfrm>
              <a:off x="6734443" y="5819882"/>
              <a:ext cx="1043423"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Qualify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Prospect</a:t>
              </a:r>
            </a:p>
          </p:txBody>
        </p:sp>
        <p:sp>
          <p:nvSpPr>
            <p:cNvPr id="10255" name="Rectangle 60"/>
            <p:cNvSpPr>
              <a:spLocks noChangeArrowheads="1"/>
            </p:cNvSpPr>
            <p:nvPr/>
          </p:nvSpPr>
          <p:spPr bwMode="auto">
            <a:xfrm>
              <a:off x="4935647" y="5873849"/>
              <a:ext cx="1043423"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Solicit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Prospect</a:t>
              </a:r>
            </a:p>
          </p:txBody>
        </p:sp>
        <p:sp>
          <p:nvSpPr>
            <p:cNvPr id="10256" name="Rectangle 61"/>
            <p:cNvSpPr>
              <a:spLocks noChangeArrowheads="1"/>
            </p:cNvSpPr>
            <p:nvPr/>
          </p:nvSpPr>
          <p:spPr bwMode="auto">
            <a:xfrm>
              <a:off x="7146025" y="5122695"/>
              <a:ext cx="1131291"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Register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Customer</a:t>
              </a:r>
            </a:p>
          </p:txBody>
        </p:sp>
        <p:sp>
          <p:nvSpPr>
            <p:cNvPr id="10257" name="Rectangle 62"/>
            <p:cNvSpPr>
              <a:spLocks noChangeArrowheads="1"/>
            </p:cNvSpPr>
            <p:nvPr/>
          </p:nvSpPr>
          <p:spPr bwMode="auto">
            <a:xfrm>
              <a:off x="1523861" y="5322625"/>
              <a:ext cx="1249363" cy="82456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Accept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Application</a:t>
              </a:r>
            </a:p>
          </p:txBody>
        </p:sp>
        <p:sp>
          <p:nvSpPr>
            <p:cNvPr id="10258" name="Rectangle 63"/>
            <p:cNvSpPr>
              <a:spLocks noChangeArrowheads="1"/>
            </p:cNvSpPr>
            <p:nvPr/>
          </p:nvSpPr>
          <p:spPr bwMode="auto">
            <a:xfrm>
              <a:off x="3805469" y="5695067"/>
              <a:ext cx="1249363" cy="82456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Assess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Application</a:t>
              </a:r>
            </a:p>
          </p:txBody>
        </p:sp>
        <p:sp>
          <p:nvSpPr>
            <p:cNvPr id="10259" name="Rectangle 64"/>
            <p:cNvSpPr>
              <a:spLocks noChangeArrowheads="1"/>
            </p:cNvSpPr>
            <p:nvPr/>
          </p:nvSpPr>
          <p:spPr bwMode="auto">
            <a:xfrm>
              <a:off x="6018571" y="5242866"/>
              <a:ext cx="862197"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Fund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Loan</a:t>
              </a:r>
            </a:p>
          </p:txBody>
        </p:sp>
        <p:sp>
          <p:nvSpPr>
            <p:cNvPr id="10260" name="Rectangle 65"/>
            <p:cNvSpPr>
              <a:spLocks noChangeArrowheads="1"/>
            </p:cNvSpPr>
            <p:nvPr/>
          </p:nvSpPr>
          <p:spPr bwMode="auto">
            <a:xfrm>
              <a:off x="5293665" y="4819638"/>
              <a:ext cx="853960"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Settle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Loan</a:t>
              </a:r>
            </a:p>
          </p:txBody>
        </p:sp>
        <p:sp>
          <p:nvSpPr>
            <p:cNvPr id="10261" name="Rectangle 66"/>
            <p:cNvSpPr>
              <a:spLocks noChangeArrowheads="1"/>
            </p:cNvSpPr>
            <p:nvPr/>
          </p:nvSpPr>
          <p:spPr bwMode="auto">
            <a:xfrm>
              <a:off x="2522082" y="4859998"/>
              <a:ext cx="1043423"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Payment</a:t>
              </a:r>
            </a:p>
          </p:txBody>
        </p:sp>
        <p:sp>
          <p:nvSpPr>
            <p:cNvPr id="10262" name="Rectangle 67"/>
            <p:cNvSpPr>
              <a:spLocks noChangeArrowheads="1"/>
            </p:cNvSpPr>
            <p:nvPr/>
          </p:nvSpPr>
          <p:spPr bwMode="auto">
            <a:xfrm>
              <a:off x="2802887" y="5832154"/>
              <a:ext cx="1043423"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Receive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Payment</a:t>
              </a:r>
            </a:p>
          </p:txBody>
        </p:sp>
        <p:sp>
          <p:nvSpPr>
            <p:cNvPr id="10263" name="Rectangle 68"/>
            <p:cNvSpPr>
              <a:spLocks noChangeArrowheads="1"/>
            </p:cNvSpPr>
            <p:nvPr/>
          </p:nvSpPr>
          <p:spPr bwMode="auto">
            <a:xfrm>
              <a:off x="8220215" y="5432888"/>
              <a:ext cx="1106579"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Distribute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Payment</a:t>
              </a:r>
            </a:p>
          </p:txBody>
        </p:sp>
        <p:sp>
          <p:nvSpPr>
            <p:cNvPr id="10264" name="Rectangle 69"/>
            <p:cNvSpPr>
              <a:spLocks noChangeArrowheads="1"/>
            </p:cNvSpPr>
            <p:nvPr/>
          </p:nvSpPr>
          <p:spPr bwMode="auto">
            <a:xfrm>
              <a:off x="4462949" y="4965343"/>
              <a:ext cx="862197" cy="829224"/>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Book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charset="0"/>
                </a:rPr>
                <a:t>Loan</a:t>
              </a:r>
            </a:p>
          </p:txBody>
        </p:sp>
      </p:grpSp>
      <p:sp>
        <p:nvSpPr>
          <p:cNvPr id="25" name="Rectangle 66">
            <a:extLst>
              <a:ext uri="{FF2B5EF4-FFF2-40B4-BE49-F238E27FC236}">
                <a16:creationId xmlns:a16="http://schemas.microsoft.com/office/drawing/2014/main" id="{A9FA3142-AF93-CC46-B852-AD9D363AFEAB}"/>
              </a:ext>
            </a:extLst>
          </p:cNvPr>
          <p:cNvSpPr>
            <a:spLocks noChangeArrowheads="1"/>
          </p:cNvSpPr>
          <p:nvPr/>
        </p:nvSpPr>
        <p:spPr bwMode="auto">
          <a:xfrm>
            <a:off x="4674269" y="2699526"/>
            <a:ext cx="1249363"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Solicitation???</a:t>
            </a:r>
          </a:p>
        </p:txBody>
      </p:sp>
      <p:grpSp>
        <p:nvGrpSpPr>
          <p:cNvPr id="26" name="Group 25">
            <a:extLst>
              <a:ext uri="{FF2B5EF4-FFF2-40B4-BE49-F238E27FC236}">
                <a16:creationId xmlns:a16="http://schemas.microsoft.com/office/drawing/2014/main" id="{831D0945-4F9E-384B-898D-A586A63F7852}"/>
              </a:ext>
            </a:extLst>
          </p:cNvPr>
          <p:cNvGrpSpPr/>
          <p:nvPr/>
        </p:nvGrpSpPr>
        <p:grpSpPr>
          <a:xfrm>
            <a:off x="4635688" y="2657105"/>
            <a:ext cx="1354058" cy="657359"/>
            <a:chOff x="6313344" y="2154861"/>
            <a:chExt cx="1477962" cy="633413"/>
          </a:xfrm>
        </p:grpSpPr>
        <p:sp>
          <p:nvSpPr>
            <p:cNvPr id="29" name="Line 12">
              <a:extLst>
                <a:ext uri="{FF2B5EF4-FFF2-40B4-BE49-F238E27FC236}">
                  <a16:creationId xmlns:a16="http://schemas.microsoft.com/office/drawing/2014/main" id="{979D11E9-BE39-2B4B-98BD-4F154BCC9CFD}"/>
                </a:ext>
              </a:extLst>
            </p:cNvPr>
            <p:cNvSpPr>
              <a:spLocks noChangeShapeType="1"/>
            </p:cNvSpPr>
            <p:nvPr/>
          </p:nvSpPr>
          <p:spPr bwMode="auto">
            <a:xfrm>
              <a:off x="6313344" y="2154861"/>
              <a:ext cx="1477962" cy="633413"/>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0" name="Line 13">
              <a:extLst>
                <a:ext uri="{FF2B5EF4-FFF2-40B4-BE49-F238E27FC236}">
                  <a16:creationId xmlns:a16="http://schemas.microsoft.com/office/drawing/2014/main" id="{02DE40A1-50F0-434C-92CC-1719286FCF49}"/>
                </a:ext>
              </a:extLst>
            </p:cNvPr>
            <p:cNvSpPr>
              <a:spLocks noChangeShapeType="1"/>
            </p:cNvSpPr>
            <p:nvPr/>
          </p:nvSpPr>
          <p:spPr bwMode="auto">
            <a:xfrm flipV="1">
              <a:off x="6313344" y="2154861"/>
              <a:ext cx="1477962" cy="633413"/>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80000"/>
                </a:lnSpc>
                <a:spcBef>
                  <a:spcPct val="32000"/>
                </a:spcBef>
                <a:spcAft>
                  <a:spcPct val="0"/>
                </a:spcAft>
                <a:buClr>
                  <a:srgbClr val="000000"/>
                </a:buClr>
                <a:buSzTx/>
                <a:buFontTx/>
                <a:buChar char="•"/>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1" name="Rectangle 66">
            <a:extLst>
              <a:ext uri="{FF2B5EF4-FFF2-40B4-BE49-F238E27FC236}">
                <a16:creationId xmlns:a16="http://schemas.microsoft.com/office/drawing/2014/main" id="{8E61AF13-3060-074F-A7A1-F3993B1E2926}"/>
              </a:ext>
            </a:extLst>
          </p:cNvPr>
          <p:cNvSpPr>
            <a:spLocks noChangeArrowheads="1"/>
          </p:cNvSpPr>
          <p:nvPr/>
        </p:nvSpPr>
        <p:spPr bwMode="auto">
          <a:xfrm>
            <a:off x="8636691" y="2715510"/>
            <a:ext cx="1249363"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Prospect</a:t>
            </a:r>
          </a:p>
        </p:txBody>
      </p:sp>
      <p:sp>
        <p:nvSpPr>
          <p:cNvPr id="32" name="Rectangle 66">
            <a:extLst>
              <a:ext uri="{FF2B5EF4-FFF2-40B4-BE49-F238E27FC236}">
                <a16:creationId xmlns:a16="http://schemas.microsoft.com/office/drawing/2014/main" id="{F19FD891-4F20-854D-8CB1-C056FBD022C9}"/>
              </a:ext>
            </a:extLst>
          </p:cNvPr>
          <p:cNvSpPr>
            <a:spLocks noChangeArrowheads="1"/>
          </p:cNvSpPr>
          <p:nvPr/>
        </p:nvSpPr>
        <p:spPr bwMode="auto">
          <a:xfrm>
            <a:off x="10617903" y="2723771"/>
            <a:ext cx="1249363"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Loan Payment</a:t>
            </a:r>
          </a:p>
        </p:txBody>
      </p:sp>
      <p:sp>
        <p:nvSpPr>
          <p:cNvPr id="33" name="Rectangle 66">
            <a:extLst>
              <a:ext uri="{FF2B5EF4-FFF2-40B4-BE49-F238E27FC236}">
                <a16:creationId xmlns:a16="http://schemas.microsoft.com/office/drawing/2014/main" id="{E224529F-4C52-774B-9E1E-8C9A1AFC725C}"/>
              </a:ext>
            </a:extLst>
          </p:cNvPr>
          <p:cNvSpPr>
            <a:spLocks noChangeArrowheads="1"/>
          </p:cNvSpPr>
          <p:nvPr/>
        </p:nvSpPr>
        <p:spPr bwMode="auto">
          <a:xfrm>
            <a:off x="6655480" y="2694261"/>
            <a:ext cx="1249363" cy="5651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Arial" charset="0"/>
              </a:rPr>
              <a:t>what?</a:t>
            </a:r>
          </a:p>
        </p:txBody>
      </p:sp>
      <p:sp>
        <p:nvSpPr>
          <p:cNvPr id="37" name="Text Box 72">
            <a:extLst>
              <a:ext uri="{FF2B5EF4-FFF2-40B4-BE49-F238E27FC236}">
                <a16:creationId xmlns:a16="http://schemas.microsoft.com/office/drawing/2014/main" id="{B8753D3D-66D3-9E4D-92AC-416A12A075EF}"/>
              </a:ext>
            </a:extLst>
          </p:cNvPr>
          <p:cNvSpPr txBox="1">
            <a:spLocks noChangeArrowheads="1"/>
          </p:cNvSpPr>
          <p:nvPr/>
        </p:nvSpPr>
        <p:spPr bwMode="auto">
          <a:xfrm>
            <a:off x="7617166" y="1149361"/>
            <a:ext cx="4369475" cy="4962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873125" rtl="0" eaLnBrk="1" fontAlgn="auto" latinLnBrk="0" hangingPunct="1">
              <a:lnSpc>
                <a:spcPct val="100000"/>
              </a:lnSpc>
              <a:spcBef>
                <a:spcPct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Dubious “business processes”</a:t>
            </a:r>
            <a:endParaRPr kumimoji="0" lang="en-US" sz="2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endParaRPr>
          </a:p>
        </p:txBody>
      </p:sp>
      <p:grpSp>
        <p:nvGrpSpPr>
          <p:cNvPr id="7" name="Group 6">
            <a:extLst>
              <a:ext uri="{FF2B5EF4-FFF2-40B4-BE49-F238E27FC236}">
                <a16:creationId xmlns:a16="http://schemas.microsoft.com/office/drawing/2014/main" id="{A8313BB9-57E9-0948-A27B-017A9D82C160}"/>
              </a:ext>
            </a:extLst>
          </p:cNvPr>
          <p:cNvGrpSpPr/>
          <p:nvPr/>
        </p:nvGrpSpPr>
        <p:grpSpPr>
          <a:xfrm>
            <a:off x="9507468" y="3973438"/>
            <a:ext cx="1545922" cy="584775"/>
            <a:chOff x="8782565" y="4709418"/>
            <a:chExt cx="1545922" cy="584775"/>
          </a:xfrm>
        </p:grpSpPr>
        <p:sp>
          <p:nvSpPr>
            <p:cNvPr id="2" name="TextBox 1">
              <a:extLst>
                <a:ext uri="{FF2B5EF4-FFF2-40B4-BE49-F238E27FC236}">
                  <a16:creationId xmlns:a16="http://schemas.microsoft.com/office/drawing/2014/main" id="{E4F2EFDB-2DD9-B44D-9EF6-9B8F3946F24B}"/>
                </a:ext>
              </a:extLst>
            </p:cNvPr>
            <p:cNvSpPr txBox="1"/>
            <p:nvPr/>
          </p:nvSpPr>
          <p:spPr>
            <a:xfrm>
              <a:off x="9129376" y="4709418"/>
              <a:ext cx="11991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 Customer</a:t>
              </a:r>
              <a:br>
                <a:rPr kumimoji="0" lang="en-CA" sz="16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CA"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is registered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530DF209-F7C6-1D4A-92CA-4F9A4766F47D}"/>
                </a:ext>
              </a:extLst>
            </p:cNvPr>
            <p:cNvCxnSpPr>
              <a:endCxn id="2" idx="1"/>
            </p:cNvCxnSpPr>
            <p:nvPr/>
          </p:nvCxnSpPr>
          <p:spPr>
            <a:xfrm flipV="1">
              <a:off x="8782565" y="5001806"/>
              <a:ext cx="346811" cy="2120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75A14581-3A20-1B49-8D20-86D220716745}"/>
              </a:ext>
            </a:extLst>
          </p:cNvPr>
          <p:cNvSpPr/>
          <p:nvPr/>
        </p:nvSpPr>
        <p:spPr>
          <a:xfrm>
            <a:off x="279462" y="4989436"/>
            <a:ext cx="292920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Let's put these</a:t>
            </a:r>
            <a:b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sequence, then </a:t>
            </a:r>
            <a:b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CA"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TRAC</a:t>
            </a: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determine </a:t>
            </a:r>
            <a:b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Business Processes</a:t>
            </a: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 Box 72">
            <a:extLst>
              <a:ext uri="{FF2B5EF4-FFF2-40B4-BE49-F238E27FC236}">
                <a16:creationId xmlns:a16="http://schemas.microsoft.com/office/drawing/2014/main" id="{4B110F30-352B-523F-2A90-EB53A96D004C}"/>
              </a:ext>
            </a:extLst>
          </p:cNvPr>
          <p:cNvSpPr txBox="1">
            <a:spLocks noChangeArrowheads="1"/>
          </p:cNvSpPr>
          <p:nvPr/>
        </p:nvSpPr>
        <p:spPr bwMode="auto">
          <a:xfrm>
            <a:off x="4043573" y="6120764"/>
            <a:ext cx="5453073" cy="717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0" marR="0" lvl="0" indent="0" algn="l" defTabSz="873125" rtl="0" eaLnBrk="1" fontAlgn="auto" latinLnBrk="0" hangingPunct="1">
              <a:lnSpc>
                <a:spcPct val="100000"/>
              </a:lnSpc>
              <a:spcBef>
                <a:spcPct val="0"/>
              </a:spcBef>
              <a:spcAft>
                <a:spcPts val="0"/>
              </a:spcAft>
              <a:buClr>
                <a:srgbClr val="000000"/>
              </a:buClr>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This was done in-person with Post-its and flipcharts</a:t>
            </a:r>
            <a:r>
              <a:rPr kumimoji="0" lang="en-US" sz="1800" b="0" i="0" u="none" strike="noStrike" kern="1200" cap="none" spc="0" normalizeH="0" noProof="0" dirty="0">
                <a:ln>
                  <a:noFill/>
                </a:ln>
                <a:solidFill>
                  <a:srgbClr val="000000"/>
                </a:solidFill>
                <a:effectLst/>
                <a:uLnTx/>
                <a:uFillTx/>
                <a:latin typeface="Arial" charset="0"/>
                <a:ea typeface="ＭＳ Ｐゴシック" charset="0"/>
                <a:cs typeface="Arial" charset="0"/>
              </a:rPr>
              <a:t> but tools like Lucidchart and Miro work well virtually</a:t>
            </a:r>
            <a:endParaRPr kumimoji="0" lang="en-US" sz="1800" b="0"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320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80835">
                                            <p:txEl>
                                              <p:pRg st="2" end="2"/>
                                            </p:txEl>
                                          </p:spTgt>
                                        </p:tgtEl>
                                        <p:attrNameLst>
                                          <p:attrName>style.visibility</p:attrName>
                                        </p:attrNameLst>
                                      </p:cBhvr>
                                      <p:to>
                                        <p:strVal val="visible"/>
                                      </p:to>
                                    </p:set>
                                    <p:animEffect transition="in" filter="dissolve">
                                      <p:cBhvr>
                                        <p:cTn id="12" dur="500"/>
                                        <p:tgtEl>
                                          <p:spTgt spid="2680835">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500"/>
                                        <p:tgtEl>
                                          <p:spTgt spid="2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680835">
                                            <p:txEl>
                                              <p:pRg st="3" end="3"/>
                                            </p:txEl>
                                          </p:spTgt>
                                        </p:tgtEl>
                                        <p:attrNameLst>
                                          <p:attrName>style.visibility</p:attrName>
                                        </p:attrNameLst>
                                      </p:cBhvr>
                                      <p:to>
                                        <p:strVal val="visible"/>
                                      </p:to>
                                    </p:set>
                                    <p:animEffect transition="in" filter="dissolve">
                                      <p:cBhvr>
                                        <p:cTn id="38" dur="500"/>
                                        <p:tgtEl>
                                          <p:spTgt spid="2680835">
                                            <p:txEl>
                                              <p:pRg st="3" end="3"/>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par>
                                <p:cTn id="42" presetID="9"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ssolv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dissolv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dissolv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2" grpId="0" animBg="1"/>
      <p:bldP spid="33" grpId="0" animBg="1"/>
      <p:bldP spid="37" grpId="0"/>
      <p:bldP spid="3"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3" name="Rectangle 73"/>
          <p:cNvSpPr>
            <a:spLocks noGrp="1" noChangeArrowheads="1"/>
          </p:cNvSpPr>
          <p:nvPr>
            <p:ph type="title"/>
          </p:nvPr>
        </p:nvSpPr>
        <p:spPr/>
        <p:txBody>
          <a:bodyPr/>
          <a:lstStyle/>
          <a:p>
            <a:pPr>
              <a:defRPr/>
            </a:pPr>
            <a:r>
              <a:rPr lang="en-CA" dirty="0">
                <a:solidFill>
                  <a:srgbClr val="000000"/>
                </a:solidFill>
              </a:rPr>
              <a:t>Summary – sequence activities</a:t>
            </a:r>
            <a:endParaRPr lang="en-US" dirty="0"/>
          </a:p>
        </p:txBody>
      </p:sp>
      <p:grpSp>
        <p:nvGrpSpPr>
          <p:cNvPr id="3" name="Group 2">
            <a:extLst>
              <a:ext uri="{FF2B5EF4-FFF2-40B4-BE49-F238E27FC236}">
                <a16:creationId xmlns:a16="http://schemas.microsoft.com/office/drawing/2014/main" id="{B6CFD1B9-5C49-074E-BD90-AADE957EFBCA}"/>
              </a:ext>
            </a:extLst>
          </p:cNvPr>
          <p:cNvGrpSpPr/>
          <p:nvPr/>
        </p:nvGrpSpPr>
        <p:grpSpPr>
          <a:xfrm>
            <a:off x="302944" y="1613659"/>
            <a:ext cx="11586113" cy="828089"/>
            <a:chOff x="302944" y="1613659"/>
            <a:chExt cx="11586113" cy="828089"/>
          </a:xfrm>
        </p:grpSpPr>
        <p:sp>
          <p:nvSpPr>
            <p:cNvPr id="202" name="Rectangle 11"/>
            <p:cNvSpPr>
              <a:spLocks noChangeArrowheads="1"/>
            </p:cNvSpPr>
            <p:nvPr/>
          </p:nvSpPr>
          <p:spPr bwMode="auto">
            <a:xfrm>
              <a:off x="302944" y="1613659"/>
              <a:ext cx="827384" cy="82719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Identify</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203" name="Rectangle 12"/>
            <p:cNvSpPr>
              <a:spLocks noChangeArrowheads="1"/>
            </p:cNvSpPr>
            <p:nvPr/>
          </p:nvSpPr>
          <p:spPr bwMode="auto">
            <a:xfrm>
              <a:off x="1317529"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Qualify</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204" name="Rectangle 13"/>
            <p:cNvSpPr>
              <a:spLocks noChangeArrowheads="1"/>
            </p:cNvSpPr>
            <p:nvPr/>
          </p:nvSpPr>
          <p:spPr bwMode="auto">
            <a:xfrm>
              <a:off x="2250556"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Solicit</a:t>
              </a:r>
            </a:p>
            <a:p>
              <a:pPr algn="ctr" eaLnBrk="1" hangingPunct="1">
                <a:lnSpc>
                  <a:spcPct val="100000"/>
                </a:lnSpc>
                <a:spcBef>
                  <a:spcPct val="0"/>
                </a:spcBef>
                <a:buClrTx/>
                <a:buFontTx/>
                <a:buNone/>
                <a:defRPr/>
              </a:pPr>
              <a:r>
                <a:rPr lang="en-US" sz="1400">
                  <a:solidFill>
                    <a:srgbClr val="000000"/>
                  </a:solidFill>
                  <a:cs typeface="Arial" charset="0"/>
                </a:rPr>
                <a:t>Prospect</a:t>
              </a:r>
            </a:p>
          </p:txBody>
        </p:sp>
        <p:sp>
          <p:nvSpPr>
            <p:cNvPr id="205" name="Rectangle 14"/>
            <p:cNvSpPr>
              <a:spLocks noChangeArrowheads="1"/>
            </p:cNvSpPr>
            <p:nvPr/>
          </p:nvSpPr>
          <p:spPr bwMode="auto">
            <a:xfrm>
              <a:off x="3183583" y="1613659"/>
              <a:ext cx="808228"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Register</a:t>
              </a:r>
            </a:p>
            <a:p>
              <a:pPr algn="ctr" eaLnBrk="1" hangingPunct="1">
                <a:lnSpc>
                  <a:spcPct val="100000"/>
                </a:lnSpc>
                <a:spcBef>
                  <a:spcPct val="0"/>
                </a:spcBef>
                <a:buClrTx/>
                <a:buFontTx/>
                <a:buNone/>
                <a:defRPr/>
              </a:pPr>
              <a:r>
                <a:rPr lang="en-US" sz="1400" dirty="0">
                  <a:solidFill>
                    <a:srgbClr val="000000"/>
                  </a:solidFill>
                  <a:cs typeface="Arial" charset="0"/>
                </a:rPr>
                <a:t>Customer</a:t>
              </a:r>
            </a:p>
          </p:txBody>
        </p:sp>
        <p:sp>
          <p:nvSpPr>
            <p:cNvPr id="206" name="Rectangle 15"/>
            <p:cNvSpPr>
              <a:spLocks noChangeArrowheads="1"/>
            </p:cNvSpPr>
            <p:nvPr/>
          </p:nvSpPr>
          <p:spPr bwMode="auto">
            <a:xfrm>
              <a:off x="4179012"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Receive</a:t>
              </a:r>
            </a:p>
            <a:p>
              <a:pPr algn="ctr" eaLnBrk="1" hangingPunct="1">
                <a:lnSpc>
                  <a:spcPct val="100000"/>
                </a:lnSpc>
                <a:spcBef>
                  <a:spcPct val="0"/>
                </a:spcBef>
                <a:buClrTx/>
                <a:buFontTx/>
                <a:buNone/>
                <a:defRPr/>
              </a:pPr>
              <a:r>
                <a:rPr lang="en-US" sz="1400" dirty="0">
                  <a:solidFill>
                    <a:srgbClr val="000000"/>
                  </a:solidFill>
                  <a:cs typeface="Arial" charset="0"/>
                </a:rPr>
                <a:t>Loan</a:t>
              </a:r>
            </a:p>
            <a:p>
              <a:pPr algn="ctr" eaLnBrk="1" hangingPunct="1">
                <a:lnSpc>
                  <a:spcPct val="100000"/>
                </a:lnSpc>
                <a:spcBef>
                  <a:spcPct val="0"/>
                </a:spcBef>
                <a:buClrTx/>
                <a:buFontTx/>
                <a:buNone/>
                <a:defRPr/>
              </a:pPr>
              <a:r>
                <a:rPr lang="en-US" sz="1400" dirty="0">
                  <a:solidFill>
                    <a:srgbClr val="000000"/>
                  </a:solidFill>
                  <a:cs typeface="Arial" charset="0"/>
                </a:rPr>
                <a:t>Application</a:t>
              </a:r>
            </a:p>
          </p:txBody>
        </p:sp>
        <p:sp>
          <p:nvSpPr>
            <p:cNvPr id="207" name="Rectangle 16"/>
            <p:cNvSpPr>
              <a:spLocks noChangeArrowheads="1"/>
            </p:cNvSpPr>
            <p:nvPr/>
          </p:nvSpPr>
          <p:spPr bwMode="auto">
            <a:xfrm>
              <a:off x="5305357"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Assess</a:t>
              </a:r>
            </a:p>
            <a:p>
              <a:pPr algn="ctr" eaLnBrk="1" hangingPunct="1">
                <a:lnSpc>
                  <a:spcPct val="100000"/>
                </a:lnSpc>
                <a:spcBef>
                  <a:spcPct val="0"/>
                </a:spcBef>
                <a:buClrTx/>
                <a:buFontTx/>
                <a:buNone/>
                <a:defRPr/>
              </a:pPr>
              <a:r>
                <a:rPr lang="en-US" sz="1400" dirty="0">
                  <a:solidFill>
                    <a:srgbClr val="000000"/>
                  </a:solidFill>
                  <a:cs typeface="Arial" charset="0"/>
                </a:rPr>
                <a:t>Loan</a:t>
              </a:r>
            </a:p>
            <a:p>
              <a:pPr algn="ctr" eaLnBrk="1" hangingPunct="1">
                <a:lnSpc>
                  <a:spcPct val="100000"/>
                </a:lnSpc>
                <a:spcBef>
                  <a:spcPct val="0"/>
                </a:spcBef>
                <a:buClrTx/>
                <a:buFontTx/>
                <a:buNone/>
                <a:defRPr/>
              </a:pPr>
              <a:r>
                <a:rPr lang="en-US" sz="1400" dirty="0">
                  <a:solidFill>
                    <a:srgbClr val="000000"/>
                  </a:solidFill>
                  <a:cs typeface="Arial" charset="0"/>
                </a:rPr>
                <a:t>Application</a:t>
              </a:r>
            </a:p>
          </p:txBody>
        </p:sp>
        <p:sp>
          <p:nvSpPr>
            <p:cNvPr id="208" name="Rectangle 17"/>
            <p:cNvSpPr>
              <a:spLocks noChangeArrowheads="1"/>
            </p:cNvSpPr>
            <p:nvPr/>
          </p:nvSpPr>
          <p:spPr bwMode="auto">
            <a:xfrm>
              <a:off x="6431702"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Fund</a:t>
              </a:r>
            </a:p>
            <a:p>
              <a:pPr algn="ctr" eaLnBrk="1" hangingPunct="1">
                <a:lnSpc>
                  <a:spcPct val="100000"/>
                </a:lnSpc>
                <a:spcBef>
                  <a:spcPct val="0"/>
                </a:spcBef>
                <a:buClrTx/>
                <a:buFontTx/>
                <a:buNone/>
                <a:defRPr/>
              </a:pPr>
              <a:r>
                <a:rPr lang="en-US" sz="1400">
                  <a:solidFill>
                    <a:srgbClr val="000000"/>
                  </a:solidFill>
                  <a:cs typeface="Arial" charset="0"/>
                </a:rPr>
                <a:t>Loan</a:t>
              </a:r>
            </a:p>
          </p:txBody>
        </p:sp>
        <p:sp>
          <p:nvSpPr>
            <p:cNvPr id="209" name="Rectangle 18"/>
            <p:cNvSpPr>
              <a:spLocks noChangeArrowheads="1"/>
            </p:cNvSpPr>
            <p:nvPr/>
          </p:nvSpPr>
          <p:spPr bwMode="auto">
            <a:xfrm>
              <a:off x="11098120" y="1613659"/>
              <a:ext cx="790937" cy="82719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Settle</a:t>
              </a:r>
            </a:p>
            <a:p>
              <a:pPr algn="ctr" eaLnBrk="1" hangingPunct="1">
                <a:lnSpc>
                  <a:spcPct val="100000"/>
                </a:lnSpc>
                <a:spcBef>
                  <a:spcPct val="0"/>
                </a:spcBef>
                <a:buClrTx/>
                <a:buFontTx/>
                <a:buNone/>
                <a:defRPr/>
              </a:pPr>
              <a:r>
                <a:rPr lang="en-US" sz="1400" dirty="0">
                  <a:solidFill>
                    <a:srgbClr val="000000"/>
                  </a:solidFill>
                  <a:cs typeface="Arial" charset="0"/>
                </a:rPr>
                <a:t>Loan</a:t>
              </a:r>
            </a:p>
          </p:txBody>
        </p:sp>
        <p:sp>
          <p:nvSpPr>
            <p:cNvPr id="210" name="Rectangle 19"/>
            <p:cNvSpPr>
              <a:spLocks noChangeArrowheads="1"/>
            </p:cNvSpPr>
            <p:nvPr/>
          </p:nvSpPr>
          <p:spPr bwMode="auto">
            <a:xfrm>
              <a:off x="8253924"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0"/>
            <a:lstStyle/>
            <a:p>
              <a:pPr algn="ctr" eaLnBrk="1" hangingPunct="1">
                <a:lnSpc>
                  <a:spcPct val="100000"/>
                </a:lnSpc>
                <a:spcBef>
                  <a:spcPct val="0"/>
                </a:spcBef>
                <a:buClrTx/>
                <a:buFontTx/>
                <a:buNone/>
                <a:defRPr/>
              </a:pPr>
              <a:r>
                <a:rPr lang="en-US" sz="1400" dirty="0">
                  <a:solidFill>
                    <a:srgbClr val="000000"/>
                  </a:solidFill>
                  <a:cs typeface="Arial" charset="0"/>
                </a:rPr>
                <a:t>Solicit</a:t>
              </a:r>
              <a:br>
                <a:rPr lang="en-US" sz="1400" dirty="0">
                  <a:solidFill>
                    <a:srgbClr val="000000"/>
                  </a:solidFill>
                  <a:cs typeface="Arial" charset="0"/>
                </a:rPr>
              </a:br>
              <a:r>
                <a:rPr lang="en-US" sz="1400" dirty="0">
                  <a:solidFill>
                    <a:srgbClr val="000000"/>
                  </a:solidFill>
                  <a:cs typeface="Arial" charset="0"/>
                </a:rPr>
                <a:t>Payment</a:t>
              </a:r>
            </a:p>
          </p:txBody>
        </p:sp>
        <p:sp>
          <p:nvSpPr>
            <p:cNvPr id="211" name="Rectangle 20"/>
            <p:cNvSpPr>
              <a:spLocks noChangeArrowheads="1"/>
            </p:cNvSpPr>
            <p:nvPr/>
          </p:nvSpPr>
          <p:spPr bwMode="auto">
            <a:xfrm>
              <a:off x="9186951"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Receive</a:t>
              </a:r>
            </a:p>
            <a:p>
              <a:pPr algn="ctr" eaLnBrk="1" hangingPunct="1">
                <a:lnSpc>
                  <a:spcPct val="100000"/>
                </a:lnSpc>
                <a:spcBef>
                  <a:spcPct val="0"/>
                </a:spcBef>
                <a:buClrTx/>
                <a:buFontTx/>
                <a:buNone/>
                <a:defRPr/>
              </a:pPr>
              <a:r>
                <a:rPr lang="en-US" sz="1400">
                  <a:solidFill>
                    <a:srgbClr val="000000"/>
                  </a:solidFill>
                  <a:cs typeface="Arial" charset="0"/>
                </a:rPr>
                <a:t>Payment</a:t>
              </a:r>
            </a:p>
          </p:txBody>
        </p:sp>
        <p:sp>
          <p:nvSpPr>
            <p:cNvPr id="212" name="Rectangle 21"/>
            <p:cNvSpPr>
              <a:spLocks noChangeArrowheads="1"/>
            </p:cNvSpPr>
            <p:nvPr/>
          </p:nvSpPr>
          <p:spPr bwMode="auto">
            <a:xfrm>
              <a:off x="10119978" y="1613659"/>
              <a:ext cx="790937"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Distribute</a:t>
              </a:r>
            </a:p>
            <a:p>
              <a:pPr algn="ctr" eaLnBrk="1" hangingPunct="1">
                <a:lnSpc>
                  <a:spcPct val="100000"/>
                </a:lnSpc>
                <a:spcBef>
                  <a:spcPct val="0"/>
                </a:spcBef>
                <a:buClrTx/>
                <a:buFontTx/>
                <a:buNone/>
                <a:defRPr/>
              </a:pPr>
              <a:r>
                <a:rPr lang="en-US" sz="1400" dirty="0">
                  <a:solidFill>
                    <a:srgbClr val="000000"/>
                  </a:solidFill>
                  <a:cs typeface="Arial" charset="0"/>
                </a:rPr>
                <a:t>Payment</a:t>
              </a:r>
            </a:p>
          </p:txBody>
        </p:sp>
        <p:sp>
          <p:nvSpPr>
            <p:cNvPr id="213" name="Rectangle 22"/>
            <p:cNvSpPr>
              <a:spLocks noChangeArrowheads="1"/>
            </p:cNvSpPr>
            <p:nvPr/>
          </p:nvSpPr>
          <p:spPr bwMode="auto">
            <a:xfrm>
              <a:off x="7342813"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Book</a:t>
              </a:r>
            </a:p>
            <a:p>
              <a:pPr algn="ctr" eaLnBrk="1" hangingPunct="1">
                <a:lnSpc>
                  <a:spcPct val="100000"/>
                </a:lnSpc>
                <a:spcBef>
                  <a:spcPct val="0"/>
                </a:spcBef>
                <a:buClrTx/>
                <a:buFontTx/>
                <a:buNone/>
                <a:defRPr/>
              </a:pPr>
              <a:r>
                <a:rPr lang="en-US" sz="1400">
                  <a:solidFill>
                    <a:srgbClr val="000000"/>
                  </a:solidFill>
                  <a:cs typeface="Arial" charset="0"/>
                </a:rPr>
                <a:t>Loan</a:t>
              </a:r>
            </a:p>
          </p:txBody>
        </p:sp>
      </p:grpSp>
      <p:sp>
        <p:nvSpPr>
          <p:cNvPr id="249" name="Rectangle 58"/>
          <p:cNvSpPr>
            <a:spLocks noChangeArrowheads="1"/>
          </p:cNvSpPr>
          <p:nvPr/>
        </p:nvSpPr>
        <p:spPr bwMode="auto">
          <a:xfrm>
            <a:off x="4851401" y="4516389"/>
            <a:ext cx="744270"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Identify</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250" name="Rectangle 59"/>
          <p:cNvSpPr>
            <a:spLocks noChangeArrowheads="1"/>
          </p:cNvSpPr>
          <p:nvPr/>
        </p:nvSpPr>
        <p:spPr bwMode="auto">
          <a:xfrm>
            <a:off x="6973888" y="5627688"/>
            <a:ext cx="680148" cy="66211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Qualify</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251" name="Rectangle 60"/>
          <p:cNvSpPr>
            <a:spLocks noChangeArrowheads="1"/>
          </p:cNvSpPr>
          <p:nvPr/>
        </p:nvSpPr>
        <p:spPr bwMode="auto">
          <a:xfrm>
            <a:off x="5997577" y="5199014"/>
            <a:ext cx="744270"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Solicit</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252" name="Rectangle 61"/>
          <p:cNvSpPr>
            <a:spLocks noChangeArrowheads="1"/>
          </p:cNvSpPr>
          <p:nvPr/>
        </p:nvSpPr>
        <p:spPr bwMode="auto">
          <a:xfrm>
            <a:off x="7388224" y="4500514"/>
            <a:ext cx="806945"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Register</a:t>
            </a:r>
          </a:p>
          <a:p>
            <a:pPr algn="ctr" eaLnBrk="1" hangingPunct="1">
              <a:lnSpc>
                <a:spcPct val="100000"/>
              </a:lnSpc>
              <a:spcBef>
                <a:spcPct val="0"/>
              </a:spcBef>
              <a:buClrTx/>
              <a:buFontTx/>
              <a:buNone/>
              <a:defRPr/>
            </a:pPr>
            <a:r>
              <a:rPr lang="en-US" sz="1400" dirty="0">
                <a:solidFill>
                  <a:srgbClr val="000000"/>
                </a:solidFill>
                <a:cs typeface="Arial" charset="0"/>
              </a:rPr>
              <a:t>Customer</a:t>
            </a:r>
          </a:p>
        </p:txBody>
      </p:sp>
      <p:sp>
        <p:nvSpPr>
          <p:cNvPr id="253" name="Rectangle 62"/>
          <p:cNvSpPr>
            <a:spLocks noChangeArrowheads="1"/>
          </p:cNvSpPr>
          <p:nvPr/>
        </p:nvSpPr>
        <p:spPr bwMode="auto">
          <a:xfrm>
            <a:off x="3856038" y="4990368"/>
            <a:ext cx="891164" cy="71356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Accept</a:t>
            </a:r>
          </a:p>
          <a:p>
            <a:pPr algn="ctr" eaLnBrk="1" hangingPunct="1">
              <a:lnSpc>
                <a:spcPct val="100000"/>
              </a:lnSpc>
              <a:spcBef>
                <a:spcPct val="0"/>
              </a:spcBef>
              <a:buClrTx/>
              <a:buFontTx/>
              <a:buNone/>
              <a:defRPr/>
            </a:pPr>
            <a:r>
              <a:rPr lang="en-US" sz="1400" dirty="0">
                <a:solidFill>
                  <a:srgbClr val="000000"/>
                </a:solidFill>
                <a:cs typeface="Arial" charset="0"/>
              </a:rPr>
              <a:t>Loan</a:t>
            </a:r>
          </a:p>
          <a:p>
            <a:pPr algn="ctr" eaLnBrk="1" hangingPunct="1">
              <a:lnSpc>
                <a:spcPct val="100000"/>
              </a:lnSpc>
              <a:spcBef>
                <a:spcPct val="0"/>
              </a:spcBef>
              <a:buClrTx/>
              <a:buFontTx/>
              <a:buNone/>
              <a:defRPr/>
            </a:pPr>
            <a:r>
              <a:rPr lang="en-US" sz="1400" dirty="0">
                <a:solidFill>
                  <a:srgbClr val="000000"/>
                </a:solidFill>
                <a:cs typeface="Arial" charset="0"/>
              </a:rPr>
              <a:t>Application</a:t>
            </a:r>
          </a:p>
        </p:txBody>
      </p:sp>
      <p:sp>
        <p:nvSpPr>
          <p:cNvPr id="254" name="Rectangle 63"/>
          <p:cNvSpPr>
            <a:spLocks noChangeArrowheads="1"/>
          </p:cNvSpPr>
          <p:nvPr/>
        </p:nvSpPr>
        <p:spPr bwMode="auto">
          <a:xfrm>
            <a:off x="5100638" y="5301518"/>
            <a:ext cx="891164" cy="71356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Assess</a:t>
            </a:r>
          </a:p>
          <a:p>
            <a:pPr algn="ctr" eaLnBrk="1" hangingPunct="1">
              <a:lnSpc>
                <a:spcPct val="100000"/>
              </a:lnSpc>
              <a:spcBef>
                <a:spcPct val="0"/>
              </a:spcBef>
              <a:buClrTx/>
              <a:buFontTx/>
              <a:buNone/>
              <a:defRPr/>
            </a:pPr>
            <a:r>
              <a:rPr lang="en-US" sz="1400" dirty="0">
                <a:solidFill>
                  <a:srgbClr val="000000"/>
                </a:solidFill>
                <a:cs typeface="Arial" charset="0"/>
              </a:rPr>
              <a:t>Loan</a:t>
            </a:r>
          </a:p>
          <a:p>
            <a:pPr algn="ctr" eaLnBrk="1" hangingPunct="1">
              <a:lnSpc>
                <a:spcPct val="100000"/>
              </a:lnSpc>
              <a:spcBef>
                <a:spcPct val="0"/>
              </a:spcBef>
              <a:buClrTx/>
              <a:buFontTx/>
              <a:buNone/>
              <a:defRPr/>
            </a:pPr>
            <a:r>
              <a:rPr lang="en-US" sz="1400" dirty="0">
                <a:solidFill>
                  <a:srgbClr val="000000"/>
                </a:solidFill>
                <a:cs typeface="Arial" charset="0"/>
              </a:rPr>
              <a:t>Application</a:t>
            </a:r>
          </a:p>
        </p:txBody>
      </p:sp>
      <p:sp>
        <p:nvSpPr>
          <p:cNvPr id="255" name="Rectangle 64"/>
          <p:cNvSpPr>
            <a:spLocks noChangeArrowheads="1"/>
          </p:cNvSpPr>
          <p:nvPr/>
        </p:nvSpPr>
        <p:spPr bwMode="auto">
          <a:xfrm>
            <a:off x="6781803" y="4792614"/>
            <a:ext cx="615002"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lstStyle/>
          <a:p>
            <a:pPr algn="ctr" eaLnBrk="1" hangingPunct="1">
              <a:lnSpc>
                <a:spcPct val="100000"/>
              </a:lnSpc>
              <a:spcBef>
                <a:spcPct val="0"/>
              </a:spcBef>
              <a:buClrTx/>
              <a:buFontTx/>
              <a:buNone/>
              <a:defRPr/>
            </a:pPr>
            <a:r>
              <a:rPr lang="en-US" sz="1400">
                <a:solidFill>
                  <a:srgbClr val="000000"/>
                </a:solidFill>
                <a:cs typeface="Arial" charset="0"/>
              </a:rPr>
              <a:t>Fund</a:t>
            </a:r>
          </a:p>
          <a:p>
            <a:pPr algn="ctr" eaLnBrk="1" hangingPunct="1">
              <a:lnSpc>
                <a:spcPct val="100000"/>
              </a:lnSpc>
              <a:spcBef>
                <a:spcPct val="0"/>
              </a:spcBef>
              <a:buClrTx/>
              <a:buFontTx/>
              <a:buNone/>
              <a:defRPr/>
            </a:pPr>
            <a:r>
              <a:rPr lang="en-US" sz="1400">
                <a:solidFill>
                  <a:srgbClr val="000000"/>
                </a:solidFill>
                <a:cs typeface="Arial" charset="0"/>
              </a:rPr>
              <a:t>Loan</a:t>
            </a:r>
          </a:p>
        </p:txBody>
      </p:sp>
      <p:sp>
        <p:nvSpPr>
          <p:cNvPr id="256" name="Rectangle 65"/>
          <p:cNvSpPr>
            <a:spLocks noChangeArrowheads="1"/>
          </p:cNvSpPr>
          <p:nvPr/>
        </p:nvSpPr>
        <p:spPr bwMode="auto">
          <a:xfrm>
            <a:off x="6215708" y="4416252"/>
            <a:ext cx="609125"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lstStyle/>
          <a:p>
            <a:pPr algn="ctr" eaLnBrk="1" hangingPunct="1">
              <a:lnSpc>
                <a:spcPct val="100000"/>
              </a:lnSpc>
              <a:spcBef>
                <a:spcPct val="0"/>
              </a:spcBef>
              <a:buClrTx/>
              <a:buFontTx/>
              <a:buNone/>
              <a:defRPr/>
            </a:pPr>
            <a:r>
              <a:rPr lang="en-US" sz="1400">
                <a:solidFill>
                  <a:srgbClr val="000000"/>
                </a:solidFill>
                <a:cs typeface="Arial" charset="0"/>
              </a:rPr>
              <a:t>Settle</a:t>
            </a:r>
          </a:p>
          <a:p>
            <a:pPr algn="ctr" eaLnBrk="1" hangingPunct="1">
              <a:lnSpc>
                <a:spcPct val="100000"/>
              </a:lnSpc>
              <a:spcBef>
                <a:spcPct val="0"/>
              </a:spcBef>
              <a:buClrTx/>
              <a:buFontTx/>
              <a:buNone/>
              <a:defRPr/>
            </a:pPr>
            <a:r>
              <a:rPr lang="en-US" sz="1400">
                <a:solidFill>
                  <a:srgbClr val="000000"/>
                </a:solidFill>
                <a:cs typeface="Arial" charset="0"/>
              </a:rPr>
              <a:t>Loan</a:t>
            </a:r>
          </a:p>
        </p:txBody>
      </p:sp>
      <p:sp>
        <p:nvSpPr>
          <p:cNvPr id="257" name="Rectangle 66"/>
          <p:cNvSpPr>
            <a:spLocks noChangeArrowheads="1"/>
          </p:cNvSpPr>
          <p:nvPr/>
        </p:nvSpPr>
        <p:spPr bwMode="auto">
          <a:xfrm>
            <a:off x="4067175" y="4344939"/>
            <a:ext cx="744270"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Solicit</a:t>
            </a:r>
          </a:p>
          <a:p>
            <a:pPr algn="ctr" eaLnBrk="1" hangingPunct="1">
              <a:lnSpc>
                <a:spcPct val="100000"/>
              </a:lnSpc>
              <a:spcBef>
                <a:spcPct val="0"/>
              </a:spcBef>
              <a:buClrTx/>
              <a:buFontTx/>
              <a:buNone/>
              <a:defRPr/>
            </a:pPr>
            <a:r>
              <a:rPr lang="en-US" sz="1400" dirty="0">
                <a:solidFill>
                  <a:srgbClr val="000000"/>
                </a:solidFill>
                <a:cs typeface="Arial" charset="0"/>
              </a:rPr>
              <a:t>Payment</a:t>
            </a:r>
          </a:p>
        </p:txBody>
      </p:sp>
      <p:sp>
        <p:nvSpPr>
          <p:cNvPr id="258" name="Rectangle 67"/>
          <p:cNvSpPr>
            <a:spLocks noChangeArrowheads="1"/>
          </p:cNvSpPr>
          <p:nvPr/>
        </p:nvSpPr>
        <p:spPr bwMode="auto">
          <a:xfrm>
            <a:off x="4386265" y="5821363"/>
            <a:ext cx="708598" cy="66211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Receive</a:t>
            </a:r>
          </a:p>
          <a:p>
            <a:pPr algn="ctr" eaLnBrk="1" hangingPunct="1">
              <a:lnSpc>
                <a:spcPct val="100000"/>
              </a:lnSpc>
              <a:spcBef>
                <a:spcPct val="0"/>
              </a:spcBef>
              <a:buClrTx/>
              <a:buFontTx/>
              <a:buNone/>
              <a:defRPr/>
            </a:pPr>
            <a:r>
              <a:rPr lang="en-US" sz="1400" dirty="0">
                <a:solidFill>
                  <a:srgbClr val="000000"/>
                </a:solidFill>
                <a:cs typeface="Arial" charset="0"/>
              </a:rPr>
              <a:t>Payment</a:t>
            </a:r>
          </a:p>
        </p:txBody>
      </p:sp>
      <p:sp>
        <p:nvSpPr>
          <p:cNvPr id="259" name="Rectangle 68"/>
          <p:cNvSpPr>
            <a:spLocks noChangeArrowheads="1"/>
          </p:cNvSpPr>
          <p:nvPr/>
        </p:nvSpPr>
        <p:spPr bwMode="auto">
          <a:xfrm>
            <a:off x="7896349" y="5300661"/>
            <a:ext cx="789317"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Distribute</a:t>
            </a:r>
          </a:p>
          <a:p>
            <a:pPr algn="ctr" eaLnBrk="1" hangingPunct="1">
              <a:lnSpc>
                <a:spcPct val="100000"/>
              </a:lnSpc>
              <a:spcBef>
                <a:spcPct val="0"/>
              </a:spcBef>
              <a:buClrTx/>
              <a:buFontTx/>
              <a:buNone/>
              <a:defRPr/>
            </a:pPr>
            <a:r>
              <a:rPr lang="en-US" sz="1400" dirty="0">
                <a:solidFill>
                  <a:srgbClr val="000000"/>
                </a:solidFill>
                <a:cs typeface="Arial" charset="0"/>
              </a:rPr>
              <a:t>Payment</a:t>
            </a:r>
          </a:p>
        </p:txBody>
      </p:sp>
      <p:sp>
        <p:nvSpPr>
          <p:cNvPr id="260" name="Rectangle 69"/>
          <p:cNvSpPr>
            <a:spLocks noChangeArrowheads="1"/>
          </p:cNvSpPr>
          <p:nvPr/>
        </p:nvSpPr>
        <p:spPr bwMode="auto">
          <a:xfrm>
            <a:off x="5546764" y="4371827"/>
            <a:ext cx="615002" cy="71759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 tIns="46038" rIns="45720" bIns="46038" anchor="ctr"/>
          <a:lstStyle/>
          <a:p>
            <a:pPr algn="ctr" eaLnBrk="1" hangingPunct="1">
              <a:lnSpc>
                <a:spcPct val="100000"/>
              </a:lnSpc>
              <a:spcBef>
                <a:spcPct val="0"/>
              </a:spcBef>
              <a:buClrTx/>
              <a:buFontTx/>
              <a:buNone/>
              <a:defRPr/>
            </a:pPr>
            <a:r>
              <a:rPr lang="en-US" sz="1400" dirty="0">
                <a:solidFill>
                  <a:srgbClr val="000000"/>
                </a:solidFill>
                <a:cs typeface="Arial" charset="0"/>
              </a:rPr>
              <a:t>Book</a:t>
            </a:r>
          </a:p>
          <a:p>
            <a:pPr algn="ctr" eaLnBrk="1" hangingPunct="1">
              <a:lnSpc>
                <a:spcPct val="100000"/>
              </a:lnSpc>
              <a:spcBef>
                <a:spcPct val="0"/>
              </a:spcBef>
              <a:buClrTx/>
              <a:buFontTx/>
              <a:buNone/>
              <a:defRPr/>
            </a:pPr>
            <a:r>
              <a:rPr lang="en-US" sz="1400" dirty="0">
                <a:solidFill>
                  <a:srgbClr val="000000"/>
                </a:solidFill>
                <a:cs typeface="Arial" charset="0"/>
              </a:rPr>
              <a:t>Loan</a:t>
            </a:r>
          </a:p>
        </p:txBody>
      </p:sp>
      <p:sp>
        <p:nvSpPr>
          <p:cNvPr id="261" name="Line 71"/>
          <p:cNvSpPr>
            <a:spLocks noChangeShapeType="1"/>
          </p:cNvSpPr>
          <p:nvPr/>
        </p:nvSpPr>
        <p:spPr bwMode="auto">
          <a:xfrm flipH="1" flipV="1">
            <a:off x="321894" y="3265717"/>
            <a:ext cx="13331" cy="1250672"/>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Clr>
                <a:srgbClr val="000000"/>
              </a:buClr>
              <a:defRPr/>
            </a:pPr>
            <a:endParaRPr lang="en-US">
              <a:solidFill>
                <a:srgbClr val="000000"/>
              </a:solidFill>
            </a:endParaRPr>
          </a:p>
        </p:txBody>
      </p:sp>
      <p:sp>
        <p:nvSpPr>
          <p:cNvPr id="262" name="Text Box 72"/>
          <p:cNvSpPr txBox="1">
            <a:spLocks noChangeArrowheads="1"/>
          </p:cNvSpPr>
          <p:nvPr/>
        </p:nvSpPr>
        <p:spPr bwMode="auto">
          <a:xfrm>
            <a:off x="325422" y="4633913"/>
            <a:ext cx="2731069" cy="127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eaLnBrk="1" hangingPunct="1">
              <a:spcBef>
                <a:spcPct val="0"/>
              </a:spcBef>
              <a:buClr>
                <a:srgbClr val="000000"/>
              </a:buClr>
              <a:buNone/>
              <a:defRPr/>
            </a:pPr>
            <a:r>
              <a:rPr lang="en-US" dirty="0">
                <a:solidFill>
                  <a:srgbClr val="000000"/>
                </a:solidFill>
                <a:cs typeface="Arial" charset="0"/>
              </a:rPr>
              <a:t>The clients arranged the activities in sequence: </a:t>
            </a:r>
          </a:p>
          <a:p>
            <a:pPr algn="l" eaLnBrk="1" hangingPunct="1">
              <a:spcBef>
                <a:spcPct val="0"/>
              </a:spcBef>
              <a:buClr>
                <a:srgbClr val="000000"/>
              </a:buClr>
              <a:buNone/>
              <a:defRPr/>
            </a:pPr>
            <a:r>
              <a:rPr lang="en-US" i="1" dirty="0">
                <a:solidFill>
                  <a:srgbClr val="000000"/>
                </a:solidFill>
                <a:cs typeface="Arial" charset="0"/>
              </a:rPr>
              <a:t>- easy!</a:t>
            </a:r>
            <a:br>
              <a:rPr lang="en-US" i="1" dirty="0">
                <a:solidFill>
                  <a:srgbClr val="000000"/>
                </a:solidFill>
                <a:cs typeface="Arial" charset="0"/>
              </a:rPr>
            </a:br>
            <a:r>
              <a:rPr lang="en-US" i="1" dirty="0">
                <a:solidFill>
                  <a:srgbClr val="000000"/>
                </a:solidFill>
                <a:cs typeface="Arial" charset="0"/>
              </a:rPr>
              <a:t>- a learning experience!</a:t>
            </a:r>
          </a:p>
        </p:txBody>
      </p:sp>
      <p:sp>
        <p:nvSpPr>
          <p:cNvPr id="33" name="Text Box 72">
            <a:extLst>
              <a:ext uri="{FF2B5EF4-FFF2-40B4-BE49-F238E27FC236}">
                <a16:creationId xmlns:a16="http://schemas.microsoft.com/office/drawing/2014/main" id="{12F1F730-0D0F-3C40-82FD-A55EE291749E}"/>
              </a:ext>
            </a:extLst>
          </p:cNvPr>
          <p:cNvSpPr txBox="1">
            <a:spLocks noChangeArrowheads="1"/>
          </p:cNvSpPr>
          <p:nvPr/>
        </p:nvSpPr>
        <p:spPr bwMode="auto">
          <a:xfrm>
            <a:off x="3690932" y="976080"/>
            <a:ext cx="4810136" cy="371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eaLnBrk="1" hangingPunct="1">
              <a:spcBef>
                <a:spcPct val="0"/>
              </a:spcBef>
              <a:buClr>
                <a:srgbClr val="000000"/>
              </a:buClr>
              <a:buNone/>
              <a:defRPr/>
            </a:pPr>
            <a:r>
              <a:rPr lang="en-US" i="1" dirty="0">
                <a:solidFill>
                  <a:srgbClr val="000000"/>
                </a:solidFill>
                <a:cs typeface="Arial" charset="0"/>
              </a:rPr>
              <a:t>Not usually linear </a:t>
            </a:r>
            <a:r>
              <a:rPr lang="en-US" dirty="0">
                <a:solidFill>
                  <a:srgbClr val="000000"/>
                </a:solidFill>
                <a:cs typeface="Arial" charset="0"/>
              </a:rPr>
              <a:t>– parallel chains are typical</a:t>
            </a:r>
            <a:endParaRPr lang="en-US" i="1" dirty="0">
              <a:solidFill>
                <a:srgbClr val="000000"/>
              </a:solidFill>
              <a:cs typeface="Arial" charset="0"/>
            </a:endParaRPr>
          </a:p>
        </p:txBody>
      </p:sp>
      <p:sp>
        <p:nvSpPr>
          <p:cNvPr id="36" name="Text Box 72">
            <a:extLst>
              <a:ext uri="{FF2B5EF4-FFF2-40B4-BE49-F238E27FC236}">
                <a16:creationId xmlns:a16="http://schemas.microsoft.com/office/drawing/2014/main" id="{D5EBE57F-6092-5F48-9FF3-EC8F284F84DF}"/>
              </a:ext>
            </a:extLst>
          </p:cNvPr>
          <p:cNvSpPr txBox="1">
            <a:spLocks noChangeArrowheads="1"/>
          </p:cNvSpPr>
          <p:nvPr/>
        </p:nvSpPr>
        <p:spPr bwMode="auto">
          <a:xfrm>
            <a:off x="9282049" y="2993753"/>
            <a:ext cx="2833070" cy="2010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l" eaLnBrk="1" hangingPunct="1">
              <a:spcBef>
                <a:spcPct val="0"/>
              </a:spcBef>
              <a:buClr>
                <a:srgbClr val="000000"/>
              </a:buClr>
              <a:buNone/>
              <a:defRPr/>
            </a:pPr>
            <a:r>
              <a:rPr lang="en-US" dirty="0">
                <a:solidFill>
                  <a:srgbClr val="000000"/>
                </a:solidFill>
                <a:cs typeface="Arial" charset="0"/>
              </a:rPr>
              <a:t>Now we’ll use my “TRAC” framework for </a:t>
            </a:r>
            <a:br>
              <a:rPr lang="en-US" dirty="0">
                <a:solidFill>
                  <a:srgbClr val="000000"/>
                </a:solidFill>
                <a:cs typeface="Arial" charset="0"/>
              </a:rPr>
            </a:br>
            <a:r>
              <a:rPr lang="en-US" dirty="0">
                <a:solidFill>
                  <a:srgbClr val="000000"/>
                </a:solidFill>
                <a:cs typeface="Arial" charset="0"/>
              </a:rPr>
              <a:t>business processes – </a:t>
            </a:r>
          </a:p>
          <a:p>
            <a:pPr marL="285750" indent="-285750" algn="l" eaLnBrk="1" hangingPunct="1">
              <a:spcBef>
                <a:spcPct val="0"/>
              </a:spcBef>
              <a:buClr>
                <a:srgbClr val="000000"/>
              </a:buClr>
              <a:buFont typeface="Arial" panose="020B0604020202020204" pitchFamily="34" charset="0"/>
              <a:buChar char="•"/>
              <a:defRPr/>
            </a:pPr>
            <a:r>
              <a:rPr lang="en-US" i="1" dirty="0">
                <a:solidFill>
                  <a:srgbClr val="000000"/>
                </a:solidFill>
                <a:highlight>
                  <a:srgbClr val="FFFF00"/>
                </a:highlight>
                <a:cs typeface="Arial" charset="0"/>
              </a:rPr>
              <a:t>Trigger</a:t>
            </a:r>
          </a:p>
          <a:p>
            <a:pPr marL="285750" indent="-285750" algn="l" eaLnBrk="1" hangingPunct="1">
              <a:spcBef>
                <a:spcPct val="0"/>
              </a:spcBef>
              <a:buClr>
                <a:srgbClr val="000000"/>
              </a:buClr>
              <a:buFont typeface="Arial" panose="020B0604020202020204" pitchFamily="34" charset="0"/>
              <a:buChar char="•"/>
              <a:defRPr/>
            </a:pPr>
            <a:r>
              <a:rPr lang="en-US" i="1" dirty="0">
                <a:solidFill>
                  <a:srgbClr val="000000"/>
                </a:solidFill>
                <a:highlight>
                  <a:srgbClr val="FFFF00"/>
                </a:highlight>
                <a:cs typeface="Arial" charset="0"/>
              </a:rPr>
              <a:t>Results</a:t>
            </a:r>
          </a:p>
          <a:p>
            <a:pPr marL="285750" indent="-285750" algn="l" eaLnBrk="1" hangingPunct="1">
              <a:spcBef>
                <a:spcPct val="0"/>
              </a:spcBef>
              <a:buClr>
                <a:srgbClr val="000000"/>
              </a:buClr>
              <a:buFont typeface="Arial" panose="020B0604020202020204" pitchFamily="34" charset="0"/>
              <a:buChar char="•"/>
              <a:defRPr/>
            </a:pPr>
            <a:r>
              <a:rPr lang="en-US" i="1" dirty="0">
                <a:solidFill>
                  <a:srgbClr val="000000"/>
                </a:solidFill>
                <a:highlight>
                  <a:srgbClr val="FFFF00"/>
                </a:highlight>
                <a:cs typeface="Arial" charset="0"/>
              </a:rPr>
              <a:t>Activities</a:t>
            </a:r>
          </a:p>
          <a:p>
            <a:pPr marL="285750" indent="-285750" algn="l" eaLnBrk="1" hangingPunct="1">
              <a:spcBef>
                <a:spcPct val="0"/>
              </a:spcBef>
              <a:buClr>
                <a:srgbClr val="000000"/>
              </a:buClr>
              <a:buFont typeface="Arial" panose="020B0604020202020204" pitchFamily="34" charset="0"/>
              <a:buChar char="•"/>
              <a:defRPr/>
            </a:pPr>
            <a:r>
              <a:rPr lang="en-US" i="1" dirty="0">
                <a:solidFill>
                  <a:srgbClr val="000000"/>
                </a:solidFill>
                <a:highlight>
                  <a:srgbClr val="FFFF00"/>
                </a:highlight>
                <a:cs typeface="Arial" charset="0"/>
              </a:rPr>
              <a:t>(Cases – later)</a:t>
            </a:r>
          </a:p>
        </p:txBody>
      </p:sp>
    </p:spTree>
    <p:extLst>
      <p:ext uri="{BB962C8B-B14F-4D97-AF65-F5344CB8AC3E}">
        <p14:creationId xmlns:p14="http://schemas.microsoft.com/office/powerpoint/2010/main" val="250116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dissolve">
                                      <p:cBhvr>
                                        <p:cTn id="7" dur="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4.58333E-6 3.7037E-7 L -0.36368 -0.28403 " pathEditMode="relative" rAng="0" ptsTypes="AA">
                                      <p:cBhvr>
                                        <p:cTn id="11" dur="2000" fill="hold"/>
                                        <p:tgtEl>
                                          <p:spTgt spid="249"/>
                                        </p:tgtEl>
                                        <p:attrNameLst>
                                          <p:attrName>ppt_x</p:attrName>
                                          <p:attrName>ppt_y</p:attrName>
                                        </p:attrNameLst>
                                      </p:cBhvr>
                                      <p:rCtr x="-18190" y="-14213"/>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03347 -0.09676 L -0.3823 -0.39213 " pathEditMode="relative" rAng="0" ptsTypes="AA">
                                      <p:cBhvr>
                                        <p:cTn id="15" dur="2000" fill="hold"/>
                                        <p:tgtEl>
                                          <p:spTgt spid="251"/>
                                        </p:tgtEl>
                                        <p:attrNameLst>
                                          <p:attrName>ppt_x</p:attrName>
                                          <p:attrName>ppt_y</p:attrName>
                                        </p:attrNameLst>
                                      </p:cBhvr>
                                      <p:rCtr x="-17448" y="-14769"/>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00234 -0.15023 L -0.38216 -0.44352 " pathEditMode="relative" rAng="0" ptsTypes="AA">
                                      <p:cBhvr>
                                        <p:cTn id="19" dur="2000" fill="hold"/>
                                        <p:tgtEl>
                                          <p:spTgt spid="250"/>
                                        </p:tgtEl>
                                        <p:attrNameLst>
                                          <p:attrName>ppt_x</p:attrName>
                                          <p:attrName>ppt_y</p:attrName>
                                        </p:attrNameLst>
                                      </p:cBhvr>
                                      <p:rCtr x="-19232" y="-14676"/>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0.01393 -0.10763 L -0.34297 -0.27453 " pathEditMode="relative" rAng="0" ptsTypes="AA">
                                      <p:cBhvr>
                                        <p:cTn id="23" dur="2000" fill="hold"/>
                                        <p:tgtEl>
                                          <p:spTgt spid="252"/>
                                        </p:tgtEl>
                                        <p:attrNameLst>
                                          <p:attrName>ppt_x</p:attrName>
                                          <p:attrName>ppt_y</p:attrName>
                                        </p:attrNameLst>
                                      </p:cBhvr>
                                      <p:rCtr x="-17852" y="-8356"/>
                                    </p:animMotion>
                                  </p:childTnLst>
                                </p:cTn>
                              </p:par>
                              <p:par>
                                <p:cTn id="24" presetID="0" presetClass="path" presetSubtype="0" accel="50000" decel="50000" fill="hold" grpId="0" nodeType="withEffect">
                                  <p:stCondLst>
                                    <p:cond delay="0"/>
                                  </p:stCondLst>
                                  <p:childTnLst>
                                    <p:animMotion origin="layout" path="M -4.375E-6 3.7037E-7 L 0.03243 -0.37616 " pathEditMode="relative" rAng="0" ptsTypes="AA">
                                      <p:cBhvr>
                                        <p:cTn id="25" dur="2000" fill="hold"/>
                                        <p:tgtEl>
                                          <p:spTgt spid="253"/>
                                        </p:tgtEl>
                                        <p:attrNameLst>
                                          <p:attrName>ppt_x</p:attrName>
                                          <p:attrName>ppt_y</p:attrName>
                                        </p:attrNameLst>
                                      </p:cBhvr>
                                      <p:rCtr x="1615" y="-18819"/>
                                    </p:animMotion>
                                  </p:childTnLst>
                                </p:cTn>
                              </p:par>
                              <p:par>
                                <p:cTn id="26" presetID="0" presetClass="path" presetSubtype="0" accel="50000" decel="50000" fill="hold" grpId="0" nodeType="withEffect">
                                  <p:stCondLst>
                                    <p:cond delay="0"/>
                                  </p:stCondLst>
                                  <p:childTnLst>
                                    <p:animMotion origin="layout" path="M 2.29167E-6 0 L 0.01888 -0.40787 " pathEditMode="relative" rAng="0" ptsTypes="AA">
                                      <p:cBhvr>
                                        <p:cTn id="27" dur="2000" fill="hold"/>
                                        <p:tgtEl>
                                          <p:spTgt spid="254"/>
                                        </p:tgtEl>
                                        <p:attrNameLst>
                                          <p:attrName>ppt_x</p:attrName>
                                          <p:attrName>ppt_y</p:attrName>
                                        </p:attrNameLst>
                                      </p:cBhvr>
                                      <p:rCtr x="938" y="-20394"/>
                                    </p:animMotion>
                                  </p:childTnLst>
                                </p:cTn>
                              </p:par>
                              <p:par>
                                <p:cTn id="28" presetID="0" presetClass="path" presetSubtype="0" accel="50000" decel="50000" fill="hold" grpId="0" nodeType="withEffect">
                                  <p:stCondLst>
                                    <p:cond delay="0"/>
                                  </p:stCondLst>
                                  <p:childTnLst>
                                    <p:animMotion origin="layout" path="M -2.08333E-7 2.59259E-6 L -0.01914 -0.33334 " pathEditMode="relative" rAng="0" ptsTypes="AA">
                                      <p:cBhvr>
                                        <p:cTn id="29" dur="2000" fill="hold"/>
                                        <p:tgtEl>
                                          <p:spTgt spid="255"/>
                                        </p:tgtEl>
                                        <p:attrNameLst>
                                          <p:attrName>ppt_x</p:attrName>
                                          <p:attrName>ppt_y</p:attrName>
                                        </p:attrNameLst>
                                      </p:cBhvr>
                                      <p:rCtr x="-964" y="-16667"/>
                                    </p:animMotion>
                                  </p:childTnLst>
                                </p:cTn>
                              </p:par>
                              <p:par>
                                <p:cTn id="30" presetID="0" presetClass="path" presetSubtype="0" accel="50000" decel="50000" fill="hold" grpId="0" nodeType="withEffect">
                                  <p:stCondLst>
                                    <p:cond delay="0"/>
                                  </p:stCondLst>
                                  <p:childTnLst>
                                    <p:animMotion origin="layout" path="M 1.875E-6 -4.81481E-6 L 0.15703 -0.25972 " pathEditMode="relative" rAng="0" ptsTypes="AA">
                                      <p:cBhvr>
                                        <p:cTn id="31" dur="2000" fill="hold"/>
                                        <p:tgtEl>
                                          <p:spTgt spid="260"/>
                                        </p:tgtEl>
                                        <p:attrNameLst>
                                          <p:attrName>ppt_x</p:attrName>
                                          <p:attrName>ppt_y</p:attrName>
                                        </p:attrNameLst>
                                      </p:cBhvr>
                                      <p:rCtr x="7852" y="-12986"/>
                                    </p:animMotion>
                                  </p:childTnLst>
                                </p:cTn>
                              </p:par>
                              <p:par>
                                <p:cTn id="32" presetID="0" presetClass="path" presetSubtype="0" accel="50000" decel="50000" fill="hold" grpId="0" nodeType="withEffect">
                                  <p:stCondLst>
                                    <p:cond delay="0"/>
                                  </p:stCondLst>
                                  <p:childTnLst>
                                    <p:animMotion origin="layout" path="M 0.00143 -0.00417 L 0.34831 -0.23032 " pathEditMode="relative" rAng="0" ptsTypes="AA">
                                      <p:cBhvr>
                                        <p:cTn id="33" dur="2000" fill="hold"/>
                                        <p:tgtEl>
                                          <p:spTgt spid="257"/>
                                        </p:tgtEl>
                                        <p:attrNameLst>
                                          <p:attrName>ppt_x</p:attrName>
                                          <p:attrName>ppt_y</p:attrName>
                                        </p:attrNameLst>
                                      </p:cBhvr>
                                      <p:rCtr x="17344" y="-11319"/>
                                    </p:animMotion>
                                  </p:childTnLst>
                                </p:cTn>
                              </p:par>
                              <p:par>
                                <p:cTn id="34" presetID="0" presetClass="path" presetSubtype="0" accel="50000" decel="50000" fill="hold" grpId="0" nodeType="withEffect">
                                  <p:stCondLst>
                                    <p:cond delay="0"/>
                                  </p:stCondLst>
                                  <p:childTnLst>
                                    <p:animMotion origin="layout" path="M -2.08333E-6 -7.40741E-7 L 0.39688 -0.46111 " pathEditMode="relative" rAng="0" ptsTypes="AA">
                                      <p:cBhvr>
                                        <p:cTn id="35" dur="2000" fill="hold"/>
                                        <p:tgtEl>
                                          <p:spTgt spid="258"/>
                                        </p:tgtEl>
                                        <p:attrNameLst>
                                          <p:attrName>ppt_x</p:attrName>
                                          <p:attrName>ppt_y</p:attrName>
                                        </p:attrNameLst>
                                      </p:cBhvr>
                                      <p:rCtr x="19844" y="-23056"/>
                                    </p:animMotion>
                                  </p:childTnLst>
                                </p:cTn>
                              </p:par>
                              <p:par>
                                <p:cTn id="36" presetID="0" presetClass="path" presetSubtype="0" accel="50000" decel="50000" fill="hold" grpId="0" nodeType="withEffect">
                                  <p:stCondLst>
                                    <p:cond delay="0"/>
                                  </p:stCondLst>
                                  <p:childTnLst>
                                    <p:animMotion origin="layout" path="M 4.375E-6 3.7037E-6 L 0.40651 -0.28102 " pathEditMode="relative" rAng="0" ptsTypes="AA">
                                      <p:cBhvr>
                                        <p:cTn id="37" dur="2000" fill="hold"/>
                                        <p:tgtEl>
                                          <p:spTgt spid="256"/>
                                        </p:tgtEl>
                                        <p:attrNameLst>
                                          <p:attrName>ppt_x</p:attrName>
                                          <p:attrName>ppt_y</p:attrName>
                                        </p:attrNameLst>
                                      </p:cBhvr>
                                      <p:rCtr x="20326" y="-14051"/>
                                    </p:animMotion>
                                  </p:childTnLst>
                                </p:cTn>
                              </p:par>
                              <p:par>
                                <p:cTn id="38" presetID="0" presetClass="path" presetSubtype="0" accel="50000" decel="50000" fill="hold" grpId="1" nodeType="withEffect">
                                  <p:stCondLst>
                                    <p:cond delay="0"/>
                                  </p:stCondLst>
                                  <p:childTnLst>
                                    <p:animMotion origin="layout" path="M 2.08333E-6 -1.48148E-6 L 0.19153 -0.40278 " pathEditMode="relative" rAng="0" ptsTypes="AA">
                                      <p:cBhvr>
                                        <p:cTn id="39" dur="2000" fill="hold"/>
                                        <p:tgtEl>
                                          <p:spTgt spid="259"/>
                                        </p:tgtEl>
                                        <p:attrNameLst>
                                          <p:attrName>ppt_x</p:attrName>
                                          <p:attrName>ppt_y</p:attrName>
                                        </p:attrNameLst>
                                      </p:cBhvr>
                                      <p:rCtr x="9570" y="-20139"/>
                                    </p:animMotion>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249"/>
                                        </p:tgtEl>
                                      </p:cBhvr>
                                    </p:animEffect>
                                    <p:set>
                                      <p:cBhvr>
                                        <p:cTn id="49" dur="1" fill="hold">
                                          <p:stCondLst>
                                            <p:cond delay="499"/>
                                          </p:stCondLst>
                                        </p:cTn>
                                        <p:tgtEl>
                                          <p:spTgt spid="249"/>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250"/>
                                        </p:tgtEl>
                                      </p:cBhvr>
                                    </p:animEffect>
                                    <p:set>
                                      <p:cBhvr>
                                        <p:cTn id="52" dur="1" fill="hold">
                                          <p:stCondLst>
                                            <p:cond delay="499"/>
                                          </p:stCondLst>
                                        </p:cTn>
                                        <p:tgtEl>
                                          <p:spTgt spid="250"/>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251"/>
                                        </p:tgtEl>
                                      </p:cBhvr>
                                    </p:animEffect>
                                    <p:set>
                                      <p:cBhvr>
                                        <p:cTn id="55" dur="1" fill="hold">
                                          <p:stCondLst>
                                            <p:cond delay="499"/>
                                          </p:stCondLst>
                                        </p:cTn>
                                        <p:tgtEl>
                                          <p:spTgt spid="251"/>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252"/>
                                        </p:tgtEl>
                                      </p:cBhvr>
                                    </p:animEffect>
                                    <p:set>
                                      <p:cBhvr>
                                        <p:cTn id="58" dur="1" fill="hold">
                                          <p:stCondLst>
                                            <p:cond delay="499"/>
                                          </p:stCondLst>
                                        </p:cTn>
                                        <p:tgtEl>
                                          <p:spTgt spid="252"/>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253"/>
                                        </p:tgtEl>
                                      </p:cBhvr>
                                    </p:animEffect>
                                    <p:set>
                                      <p:cBhvr>
                                        <p:cTn id="61" dur="1" fill="hold">
                                          <p:stCondLst>
                                            <p:cond delay="499"/>
                                          </p:stCondLst>
                                        </p:cTn>
                                        <p:tgtEl>
                                          <p:spTgt spid="253"/>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254"/>
                                        </p:tgtEl>
                                      </p:cBhvr>
                                    </p:animEffect>
                                    <p:set>
                                      <p:cBhvr>
                                        <p:cTn id="64" dur="1" fill="hold">
                                          <p:stCondLst>
                                            <p:cond delay="499"/>
                                          </p:stCondLst>
                                        </p:cTn>
                                        <p:tgtEl>
                                          <p:spTgt spid="254"/>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255"/>
                                        </p:tgtEl>
                                      </p:cBhvr>
                                    </p:animEffect>
                                    <p:set>
                                      <p:cBhvr>
                                        <p:cTn id="67" dur="1" fill="hold">
                                          <p:stCondLst>
                                            <p:cond delay="499"/>
                                          </p:stCondLst>
                                        </p:cTn>
                                        <p:tgtEl>
                                          <p:spTgt spid="255"/>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256"/>
                                        </p:tgtEl>
                                      </p:cBhvr>
                                    </p:animEffect>
                                    <p:set>
                                      <p:cBhvr>
                                        <p:cTn id="70" dur="1" fill="hold">
                                          <p:stCondLst>
                                            <p:cond delay="499"/>
                                          </p:stCondLst>
                                        </p:cTn>
                                        <p:tgtEl>
                                          <p:spTgt spid="256"/>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257"/>
                                        </p:tgtEl>
                                      </p:cBhvr>
                                    </p:animEffect>
                                    <p:set>
                                      <p:cBhvr>
                                        <p:cTn id="73" dur="1" fill="hold">
                                          <p:stCondLst>
                                            <p:cond delay="499"/>
                                          </p:stCondLst>
                                        </p:cTn>
                                        <p:tgtEl>
                                          <p:spTgt spid="257"/>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258"/>
                                        </p:tgtEl>
                                      </p:cBhvr>
                                    </p:animEffect>
                                    <p:set>
                                      <p:cBhvr>
                                        <p:cTn id="76" dur="1" fill="hold">
                                          <p:stCondLst>
                                            <p:cond delay="499"/>
                                          </p:stCondLst>
                                        </p:cTn>
                                        <p:tgtEl>
                                          <p:spTgt spid="258"/>
                                        </p:tgtEl>
                                        <p:attrNameLst>
                                          <p:attrName>style.visibility</p:attrName>
                                        </p:attrNameLst>
                                      </p:cBhvr>
                                      <p:to>
                                        <p:strVal val="hidden"/>
                                      </p:to>
                                    </p:set>
                                  </p:childTnLst>
                                </p:cTn>
                              </p:par>
                              <p:par>
                                <p:cTn id="77" presetID="9" presetClass="exit" presetSubtype="0" fill="hold" grpId="0" nodeType="withEffect">
                                  <p:stCondLst>
                                    <p:cond delay="0"/>
                                  </p:stCondLst>
                                  <p:childTnLst>
                                    <p:animEffect transition="out" filter="dissolve">
                                      <p:cBhvr>
                                        <p:cTn id="78" dur="500"/>
                                        <p:tgtEl>
                                          <p:spTgt spid="259"/>
                                        </p:tgtEl>
                                      </p:cBhvr>
                                    </p:animEffect>
                                    <p:set>
                                      <p:cBhvr>
                                        <p:cTn id="79" dur="1" fill="hold">
                                          <p:stCondLst>
                                            <p:cond delay="499"/>
                                          </p:stCondLst>
                                        </p:cTn>
                                        <p:tgtEl>
                                          <p:spTgt spid="259"/>
                                        </p:tgtEl>
                                        <p:attrNameLst>
                                          <p:attrName>style.visibility</p:attrName>
                                        </p:attrNameLst>
                                      </p:cBhvr>
                                      <p:to>
                                        <p:strVal val="hidden"/>
                                      </p:to>
                                    </p:set>
                                  </p:childTnLst>
                                </p:cTn>
                              </p:par>
                              <p:par>
                                <p:cTn id="80" presetID="9" presetClass="exit" presetSubtype="0" fill="hold" grpId="1" nodeType="withEffect">
                                  <p:stCondLst>
                                    <p:cond delay="0"/>
                                  </p:stCondLst>
                                  <p:childTnLst>
                                    <p:animEffect transition="out" filter="dissolve">
                                      <p:cBhvr>
                                        <p:cTn id="81" dur="500"/>
                                        <p:tgtEl>
                                          <p:spTgt spid="260"/>
                                        </p:tgtEl>
                                      </p:cBhvr>
                                    </p:animEffect>
                                    <p:set>
                                      <p:cBhvr>
                                        <p:cTn id="82" dur="1" fill="hold">
                                          <p:stCondLst>
                                            <p:cond delay="499"/>
                                          </p:stCondLst>
                                        </p:cTn>
                                        <p:tgtEl>
                                          <p:spTgt spid="26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dissolv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dissolve">
                                      <p:cBhvr>
                                        <p:cTn id="9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49" grpId="1" animBg="1"/>
      <p:bldP spid="250" grpId="0" animBg="1"/>
      <p:bldP spid="250" grpId="1" animBg="1"/>
      <p:bldP spid="251" grpId="0" animBg="1"/>
      <p:bldP spid="251" grpId="1" animBg="1"/>
      <p:bldP spid="252" grpId="0" animBg="1"/>
      <p:bldP spid="252" grpId="1" animBg="1"/>
      <p:bldP spid="253" grpId="0" animBg="1"/>
      <p:bldP spid="253" grpId="1" animBg="1"/>
      <p:bldP spid="254" grpId="0" animBg="1"/>
      <p:bldP spid="254" grpId="1" animBg="1"/>
      <p:bldP spid="255" grpId="0" animBg="1"/>
      <p:bldP spid="255" grpId="1" animBg="1"/>
      <p:bldP spid="256" grpId="0" animBg="1"/>
      <p:bldP spid="256" grpId="1" animBg="1"/>
      <p:bldP spid="257" grpId="0" animBg="1"/>
      <p:bldP spid="257" grpId="1" animBg="1"/>
      <p:bldP spid="258" grpId="0" animBg="1"/>
      <p:bldP spid="258" grpId="1" animBg="1"/>
      <p:bldP spid="259" grpId="0" animBg="1"/>
      <p:bldP spid="259" grpId="1" animBg="1"/>
      <p:bldP spid="260" grpId="0" animBg="1"/>
      <p:bldP spid="260" grpId="1" animBg="1"/>
      <p:bldP spid="33"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9A15F3-715D-8F44-9AA6-9AEC8B591875}"/>
              </a:ext>
            </a:extLst>
          </p:cNvPr>
          <p:cNvSpPr>
            <a:spLocks noGrp="1"/>
          </p:cNvSpPr>
          <p:nvPr>
            <p:ph type="title"/>
          </p:nvPr>
        </p:nvSpPr>
        <p:spPr/>
        <p:txBody>
          <a:bodyPr/>
          <a:lstStyle/>
          <a:p>
            <a:r>
              <a:rPr lang="en-US" dirty="0"/>
              <a:t>Background for this course</a:t>
            </a:r>
          </a:p>
        </p:txBody>
      </p:sp>
      <p:sp>
        <p:nvSpPr>
          <p:cNvPr id="4" name="AutoShape 43">
            <a:extLst>
              <a:ext uri="{FF2B5EF4-FFF2-40B4-BE49-F238E27FC236}">
                <a16:creationId xmlns:a16="http://schemas.microsoft.com/office/drawing/2014/main" id="{8D424D39-37AC-B841-A9C4-61EC90D1DBE4}"/>
              </a:ext>
            </a:extLst>
          </p:cNvPr>
          <p:cNvSpPr>
            <a:spLocks noChangeArrowheads="1"/>
          </p:cNvSpPr>
          <p:nvPr/>
        </p:nvSpPr>
        <p:spPr bwMode="auto">
          <a:xfrm>
            <a:off x="1424318" y="1359296"/>
            <a:ext cx="1682420" cy="817563"/>
          </a:xfrm>
          <a:prstGeom prst="roundRect">
            <a:avLst>
              <a:gd name="adj" fmla="val 16667"/>
            </a:avLst>
          </a:prstGeom>
          <a:solidFill>
            <a:srgbClr val="666699"/>
          </a:solidFill>
          <a:ln w="3175">
            <a:solidFill>
              <a:schemeClr val="tx2"/>
            </a:solidFill>
            <a:round/>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nSpc>
                <a:spcPct val="100000"/>
              </a:lnSpc>
              <a:spcBef>
                <a:spcPct val="0"/>
              </a:spcBef>
              <a:buClrTx/>
              <a:buFontTx/>
              <a:buNone/>
            </a:pPr>
            <a:r>
              <a:rPr lang="en-US" sz="1600" b="1" dirty="0">
                <a:solidFill>
                  <a:srgbClr val="FFFF00"/>
                </a:solidFill>
              </a:rPr>
              <a:t>Working With Business Processes</a:t>
            </a:r>
          </a:p>
        </p:txBody>
      </p:sp>
      <p:sp>
        <p:nvSpPr>
          <p:cNvPr id="6" name="AutoShape 53">
            <a:extLst>
              <a:ext uri="{FF2B5EF4-FFF2-40B4-BE49-F238E27FC236}">
                <a16:creationId xmlns:a16="http://schemas.microsoft.com/office/drawing/2014/main" id="{5AC6CE5F-466B-2D42-8AC2-18BDB193337A}"/>
              </a:ext>
            </a:extLst>
          </p:cNvPr>
          <p:cNvSpPr>
            <a:spLocks noChangeArrowheads="1"/>
          </p:cNvSpPr>
          <p:nvPr/>
        </p:nvSpPr>
        <p:spPr bwMode="auto">
          <a:xfrm>
            <a:off x="1424318" y="3617019"/>
            <a:ext cx="1682420" cy="830262"/>
          </a:xfrm>
          <a:prstGeom prst="roundRect">
            <a:avLst>
              <a:gd name="adj" fmla="val 16667"/>
            </a:avLst>
          </a:prstGeom>
          <a:solidFill>
            <a:srgbClr val="003366"/>
          </a:solidFill>
          <a:ln w="3175">
            <a:solidFill>
              <a:schemeClr val="tx2"/>
            </a:solidFill>
            <a:round/>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nSpc>
                <a:spcPct val="100000"/>
              </a:lnSpc>
              <a:spcBef>
                <a:spcPct val="0"/>
              </a:spcBef>
              <a:buClrTx/>
              <a:buFontTx/>
              <a:buNone/>
            </a:pPr>
            <a:r>
              <a:rPr lang="en-US" sz="1500" b="1" dirty="0">
                <a:solidFill>
                  <a:srgbClr val="FFFF00"/>
                </a:solidFill>
              </a:rPr>
              <a:t>Advanced Business Process Techniques</a:t>
            </a:r>
          </a:p>
        </p:txBody>
      </p:sp>
      <p:grpSp>
        <p:nvGrpSpPr>
          <p:cNvPr id="7" name="Group 6">
            <a:extLst>
              <a:ext uri="{FF2B5EF4-FFF2-40B4-BE49-F238E27FC236}">
                <a16:creationId xmlns:a16="http://schemas.microsoft.com/office/drawing/2014/main" id="{7ABF8549-35A9-0849-BAF0-8E4349779227}"/>
              </a:ext>
            </a:extLst>
          </p:cNvPr>
          <p:cNvGrpSpPr/>
          <p:nvPr/>
        </p:nvGrpSpPr>
        <p:grpSpPr>
          <a:xfrm>
            <a:off x="3109945" y="1744812"/>
            <a:ext cx="2065305" cy="2293305"/>
            <a:chOff x="3109945" y="1744812"/>
            <a:chExt cx="2065305" cy="2293305"/>
          </a:xfrm>
        </p:grpSpPr>
        <p:sp>
          <p:nvSpPr>
            <p:cNvPr id="8" name="Line 5">
              <a:extLst>
                <a:ext uri="{FF2B5EF4-FFF2-40B4-BE49-F238E27FC236}">
                  <a16:creationId xmlns:a16="http://schemas.microsoft.com/office/drawing/2014/main" id="{16231C49-9FDF-C946-A86B-93ED17970850}"/>
                </a:ext>
              </a:extLst>
            </p:cNvPr>
            <p:cNvSpPr>
              <a:spLocks noChangeShapeType="1"/>
            </p:cNvSpPr>
            <p:nvPr/>
          </p:nvSpPr>
          <p:spPr bwMode="auto">
            <a:xfrm>
              <a:off x="3131840" y="1744812"/>
              <a:ext cx="2043410" cy="939875"/>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5">
              <a:extLst>
                <a:ext uri="{FF2B5EF4-FFF2-40B4-BE49-F238E27FC236}">
                  <a16:creationId xmlns:a16="http://schemas.microsoft.com/office/drawing/2014/main" id="{B500B7A2-BAFC-D14C-9650-67E85C3F94C8}"/>
                </a:ext>
              </a:extLst>
            </p:cNvPr>
            <p:cNvSpPr>
              <a:spLocks noChangeShapeType="1"/>
            </p:cNvSpPr>
            <p:nvPr/>
          </p:nvSpPr>
          <p:spPr bwMode="auto">
            <a:xfrm flipV="1">
              <a:off x="3109945" y="3097598"/>
              <a:ext cx="2043410" cy="940519"/>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TextBox 10">
            <a:extLst>
              <a:ext uri="{FF2B5EF4-FFF2-40B4-BE49-F238E27FC236}">
                <a16:creationId xmlns:a16="http://schemas.microsoft.com/office/drawing/2014/main" id="{A825E19A-E25A-8443-B4F0-4F667972E545}"/>
              </a:ext>
            </a:extLst>
          </p:cNvPr>
          <p:cNvSpPr txBox="1">
            <a:spLocks noChangeArrowheads="1"/>
          </p:cNvSpPr>
          <p:nvPr/>
        </p:nvSpPr>
        <p:spPr bwMode="auto">
          <a:xfrm>
            <a:off x="559553" y="1624411"/>
            <a:ext cx="86476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2 days</a:t>
            </a:r>
            <a:endParaRPr lang="en-CA" dirty="0"/>
          </a:p>
        </p:txBody>
      </p:sp>
      <p:sp>
        <p:nvSpPr>
          <p:cNvPr id="13" name="TextBox 12">
            <a:extLst>
              <a:ext uri="{FF2B5EF4-FFF2-40B4-BE49-F238E27FC236}">
                <a16:creationId xmlns:a16="http://schemas.microsoft.com/office/drawing/2014/main" id="{1E5A1D85-6A8C-5549-B3F4-0ACAECEF723B}"/>
              </a:ext>
            </a:extLst>
          </p:cNvPr>
          <p:cNvSpPr txBox="1">
            <a:spLocks noChangeArrowheads="1"/>
          </p:cNvSpPr>
          <p:nvPr/>
        </p:nvSpPr>
        <p:spPr bwMode="auto">
          <a:xfrm>
            <a:off x="511247" y="3867582"/>
            <a:ext cx="8643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2 days</a:t>
            </a:r>
            <a:endParaRPr lang="en-CA" dirty="0"/>
          </a:p>
        </p:txBody>
      </p:sp>
      <p:grpSp>
        <p:nvGrpSpPr>
          <p:cNvPr id="23" name="Group 22">
            <a:extLst>
              <a:ext uri="{FF2B5EF4-FFF2-40B4-BE49-F238E27FC236}">
                <a16:creationId xmlns:a16="http://schemas.microsoft.com/office/drawing/2014/main" id="{B617CA46-360E-CD45-84D1-EB6D56F44C03}"/>
              </a:ext>
            </a:extLst>
          </p:cNvPr>
          <p:cNvGrpSpPr/>
          <p:nvPr/>
        </p:nvGrpSpPr>
        <p:grpSpPr>
          <a:xfrm>
            <a:off x="5267325" y="2332081"/>
            <a:ext cx="4535167" cy="1160078"/>
            <a:chOff x="5267325" y="2332081"/>
            <a:chExt cx="4535167" cy="1160078"/>
          </a:xfrm>
        </p:grpSpPr>
        <p:sp>
          <p:nvSpPr>
            <p:cNvPr id="24" name="AutoShape 3">
              <a:extLst>
                <a:ext uri="{FF2B5EF4-FFF2-40B4-BE49-F238E27FC236}">
                  <a16:creationId xmlns:a16="http://schemas.microsoft.com/office/drawing/2014/main" id="{B9F7842B-5C43-DC47-B180-78B7BC867BCE}"/>
                </a:ext>
              </a:extLst>
            </p:cNvPr>
            <p:cNvSpPr>
              <a:spLocks noChangeArrowheads="1"/>
            </p:cNvSpPr>
            <p:nvPr/>
          </p:nvSpPr>
          <p:spPr bwMode="auto">
            <a:xfrm>
              <a:off x="5267325" y="2332081"/>
              <a:ext cx="2261631" cy="1160078"/>
            </a:xfrm>
            <a:prstGeom prst="roundRect">
              <a:avLst>
                <a:gd name="adj" fmla="val 12495"/>
              </a:avLst>
            </a:prstGeom>
            <a:solidFill>
              <a:srgbClr val="00008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364" tIns="45425" rIns="92364" bIns="45425" anchor="ctr"/>
            <a:lstStyle/>
            <a:p>
              <a:pPr defTabSz="915988">
                <a:spcBef>
                  <a:spcPct val="0"/>
                </a:spcBef>
              </a:pPr>
              <a:r>
                <a:rPr lang="en-US" sz="1800" b="1" dirty="0">
                  <a:solidFill>
                    <a:srgbClr val="FFFF00"/>
                  </a:solidFill>
                </a:rPr>
                <a:t>Working With Business Processes</a:t>
              </a:r>
            </a:p>
            <a:p>
              <a:pPr defTabSz="915988">
                <a:lnSpc>
                  <a:spcPct val="100000"/>
                </a:lnSpc>
                <a:spcBef>
                  <a:spcPct val="0"/>
                </a:spcBef>
                <a:buClrTx/>
                <a:buFontTx/>
                <a:buNone/>
              </a:pPr>
              <a:r>
                <a:rPr lang="en-US" sz="1700" b="1" dirty="0">
                  <a:solidFill>
                    <a:srgbClr val="FFFF00"/>
                  </a:solidFill>
                </a:rPr>
                <a:t>Masterclass</a:t>
              </a:r>
            </a:p>
          </p:txBody>
        </p:sp>
        <p:sp>
          <p:nvSpPr>
            <p:cNvPr id="25" name="TextBox 24">
              <a:extLst>
                <a:ext uri="{FF2B5EF4-FFF2-40B4-BE49-F238E27FC236}">
                  <a16:creationId xmlns:a16="http://schemas.microsoft.com/office/drawing/2014/main" id="{82518B9F-9733-7943-8B68-C53763DEFA31}"/>
                </a:ext>
              </a:extLst>
            </p:cNvPr>
            <p:cNvSpPr txBox="1">
              <a:spLocks noChangeArrowheads="1"/>
            </p:cNvSpPr>
            <p:nvPr/>
          </p:nvSpPr>
          <p:spPr bwMode="auto">
            <a:xfrm>
              <a:off x="7642926" y="2588954"/>
              <a:ext cx="215956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3 days in-person</a:t>
              </a:r>
              <a:br>
                <a:rPr lang="en-US" dirty="0"/>
              </a:br>
              <a:r>
                <a:rPr lang="en-US" dirty="0"/>
                <a:t>5 half-days virtually</a:t>
              </a:r>
              <a:endParaRPr lang="en-CA" dirty="0"/>
            </a:p>
          </p:txBody>
        </p:sp>
      </p:grpSp>
      <p:grpSp>
        <p:nvGrpSpPr>
          <p:cNvPr id="41" name="Group 40">
            <a:extLst>
              <a:ext uri="{FF2B5EF4-FFF2-40B4-BE49-F238E27FC236}">
                <a16:creationId xmlns:a16="http://schemas.microsoft.com/office/drawing/2014/main" id="{F6BC2A48-7815-3D4E-810C-1F3AA07499E7}"/>
              </a:ext>
            </a:extLst>
          </p:cNvPr>
          <p:cNvGrpSpPr/>
          <p:nvPr/>
        </p:nvGrpSpPr>
        <p:grpSpPr>
          <a:xfrm>
            <a:off x="4652913" y="974378"/>
            <a:ext cx="7505669" cy="817706"/>
            <a:chOff x="4652913" y="974378"/>
            <a:chExt cx="7505669" cy="817706"/>
          </a:xfrm>
        </p:grpSpPr>
        <p:sp>
          <p:nvSpPr>
            <p:cNvPr id="37" name="Line 5">
              <a:extLst>
                <a:ext uri="{FF2B5EF4-FFF2-40B4-BE49-F238E27FC236}">
                  <a16:creationId xmlns:a16="http://schemas.microsoft.com/office/drawing/2014/main" id="{98B88F02-06E9-3442-9CD8-D32D9F72298D}"/>
                </a:ext>
              </a:extLst>
            </p:cNvPr>
            <p:cNvSpPr>
              <a:spLocks noChangeShapeType="1"/>
            </p:cNvSpPr>
            <p:nvPr/>
          </p:nvSpPr>
          <p:spPr bwMode="auto">
            <a:xfrm flipH="1">
              <a:off x="4652913" y="1125000"/>
              <a:ext cx="1357336" cy="667084"/>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TextBox 37">
              <a:extLst>
                <a:ext uri="{FF2B5EF4-FFF2-40B4-BE49-F238E27FC236}">
                  <a16:creationId xmlns:a16="http://schemas.microsoft.com/office/drawing/2014/main" id="{8E7A806E-CD22-5B4F-8E4C-ECCD02267E0E}"/>
                </a:ext>
              </a:extLst>
            </p:cNvPr>
            <p:cNvSpPr txBox="1">
              <a:spLocks noChangeArrowheads="1"/>
            </p:cNvSpPr>
            <p:nvPr/>
          </p:nvSpPr>
          <p:spPr bwMode="auto">
            <a:xfrm>
              <a:off x="6181753" y="974378"/>
              <a:ext cx="597682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Get everyone, even experienced practitioners, </a:t>
              </a:r>
              <a:br>
                <a:rPr lang="en-US" dirty="0"/>
              </a:br>
              <a:r>
                <a:rPr lang="en-US" dirty="0"/>
                <a:t>on the same page – conventions, terminology, approach.</a:t>
              </a:r>
              <a:endParaRPr lang="en-CA" dirty="0"/>
            </a:p>
          </p:txBody>
        </p:sp>
      </p:grpSp>
      <p:grpSp>
        <p:nvGrpSpPr>
          <p:cNvPr id="42" name="Group 41">
            <a:extLst>
              <a:ext uri="{FF2B5EF4-FFF2-40B4-BE49-F238E27FC236}">
                <a16:creationId xmlns:a16="http://schemas.microsoft.com/office/drawing/2014/main" id="{32FBA070-C40F-9D41-9656-C9CBB9FE0355}"/>
              </a:ext>
            </a:extLst>
          </p:cNvPr>
          <p:cNvGrpSpPr/>
          <p:nvPr/>
        </p:nvGrpSpPr>
        <p:grpSpPr>
          <a:xfrm>
            <a:off x="4773234" y="4039104"/>
            <a:ext cx="7385348" cy="1455836"/>
            <a:chOff x="4655486" y="4052248"/>
            <a:chExt cx="7385348" cy="1455836"/>
          </a:xfrm>
        </p:grpSpPr>
        <p:sp>
          <p:nvSpPr>
            <p:cNvPr id="39" name="Line 5">
              <a:extLst>
                <a:ext uri="{FF2B5EF4-FFF2-40B4-BE49-F238E27FC236}">
                  <a16:creationId xmlns:a16="http://schemas.microsoft.com/office/drawing/2014/main" id="{A323B339-59A2-C741-B36C-2DED0EABA06F}"/>
                </a:ext>
              </a:extLst>
            </p:cNvPr>
            <p:cNvSpPr>
              <a:spLocks noChangeShapeType="1"/>
            </p:cNvSpPr>
            <p:nvPr/>
          </p:nvSpPr>
          <p:spPr bwMode="auto">
            <a:xfrm flipH="1" flipV="1">
              <a:off x="4655486" y="4052248"/>
              <a:ext cx="1357336" cy="667084"/>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 name="TextBox 39">
              <a:extLst>
                <a:ext uri="{FF2B5EF4-FFF2-40B4-BE49-F238E27FC236}">
                  <a16:creationId xmlns:a16="http://schemas.microsoft.com/office/drawing/2014/main" id="{CFC83B6E-F0F4-C640-A39B-6E76EF475959}"/>
                </a:ext>
              </a:extLst>
            </p:cNvPr>
            <p:cNvSpPr txBox="1">
              <a:spLocks noChangeArrowheads="1"/>
            </p:cNvSpPr>
            <p:nvPr/>
          </p:nvSpPr>
          <p:spPr bwMode="auto">
            <a:xfrm>
              <a:off x="6064005" y="4584754"/>
              <a:ext cx="597682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Learn advanced business process techniques, </a:t>
              </a:r>
              <a:br>
                <a:rPr lang="en-US" dirty="0"/>
              </a:br>
              <a:r>
                <a:rPr lang="en-US" dirty="0"/>
                <a:t>including building a process architecture, encouraging change, and a feature-based process design method. </a:t>
              </a:r>
            </a:p>
          </p:txBody>
        </p:sp>
      </p:grpSp>
    </p:spTree>
    <p:extLst>
      <p:ext uri="{BB962C8B-B14F-4D97-AF65-F5344CB8AC3E}">
        <p14:creationId xmlns:p14="http://schemas.microsoft.com/office/powerpoint/2010/main" val="326858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1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dissolv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3" name="Rectangle 73"/>
          <p:cNvSpPr>
            <a:spLocks noGrp="1" noChangeArrowheads="1"/>
          </p:cNvSpPr>
          <p:nvPr>
            <p:ph type="title"/>
          </p:nvPr>
        </p:nvSpPr>
        <p:spPr/>
        <p:txBody>
          <a:bodyPr/>
          <a:lstStyle/>
          <a:p>
            <a:pPr eaLnBrk="1" hangingPunct="1">
              <a:defRPr/>
            </a:pPr>
            <a:r>
              <a:rPr lang="en-CA" sz="2800" dirty="0">
                <a:solidFill>
                  <a:srgbClr val="000000"/>
                </a:solidFill>
              </a:rPr>
              <a:t>Summary – use TRAC to discover business process boundaries</a:t>
            </a:r>
            <a:endParaRPr lang="en-US" sz="2800" dirty="0"/>
          </a:p>
        </p:txBody>
      </p:sp>
      <p:sp>
        <p:nvSpPr>
          <p:cNvPr id="238" name="Rectangle 47"/>
          <p:cNvSpPr>
            <a:spLocks noChangeArrowheads="1"/>
          </p:cNvSpPr>
          <p:nvPr/>
        </p:nvSpPr>
        <p:spPr bwMode="auto">
          <a:xfrm>
            <a:off x="870843" y="1459929"/>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sp>
        <p:nvSpPr>
          <p:cNvPr id="239" name="Rectangle 48"/>
          <p:cNvSpPr>
            <a:spLocks noChangeArrowheads="1"/>
          </p:cNvSpPr>
          <p:nvPr/>
        </p:nvSpPr>
        <p:spPr bwMode="auto">
          <a:xfrm>
            <a:off x="1782557" y="1455860"/>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sp>
        <p:nvSpPr>
          <p:cNvPr id="240" name="Rectangle 49"/>
          <p:cNvSpPr>
            <a:spLocks noChangeArrowheads="1"/>
          </p:cNvSpPr>
          <p:nvPr/>
        </p:nvSpPr>
        <p:spPr bwMode="auto">
          <a:xfrm>
            <a:off x="2750723" y="1450949"/>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sp>
        <p:nvSpPr>
          <p:cNvPr id="241" name="Rectangle 50"/>
          <p:cNvSpPr>
            <a:spLocks noChangeArrowheads="1"/>
          </p:cNvSpPr>
          <p:nvPr/>
        </p:nvSpPr>
        <p:spPr bwMode="auto">
          <a:xfrm>
            <a:off x="4845170" y="1450204"/>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sp>
        <p:nvSpPr>
          <p:cNvPr id="242" name="Rectangle 51"/>
          <p:cNvSpPr>
            <a:spLocks noChangeArrowheads="1"/>
          </p:cNvSpPr>
          <p:nvPr/>
        </p:nvSpPr>
        <p:spPr bwMode="auto">
          <a:xfrm>
            <a:off x="5976081" y="1459929"/>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grpSp>
        <p:nvGrpSpPr>
          <p:cNvPr id="26" name="Group 25">
            <a:extLst>
              <a:ext uri="{FF2B5EF4-FFF2-40B4-BE49-F238E27FC236}">
                <a16:creationId xmlns:a16="http://schemas.microsoft.com/office/drawing/2014/main" id="{2DB5571B-FC5D-9746-B75D-9577DE43B583}"/>
              </a:ext>
            </a:extLst>
          </p:cNvPr>
          <p:cNvGrpSpPr/>
          <p:nvPr/>
        </p:nvGrpSpPr>
        <p:grpSpPr>
          <a:xfrm>
            <a:off x="3368367" y="1205151"/>
            <a:ext cx="952793" cy="508389"/>
            <a:chOff x="2232564" y="5617690"/>
            <a:chExt cx="952793" cy="508389"/>
          </a:xfrm>
        </p:grpSpPr>
        <p:sp>
          <p:nvSpPr>
            <p:cNvPr id="198" name="Oval 6"/>
            <p:cNvSpPr>
              <a:spLocks noChangeArrowheads="1"/>
            </p:cNvSpPr>
            <p:nvPr/>
          </p:nvSpPr>
          <p:spPr bwMode="auto">
            <a:xfrm>
              <a:off x="2284178" y="5617690"/>
              <a:ext cx="338044" cy="338044"/>
            </a:xfrm>
            <a:prstGeom prst="ellipse">
              <a:avLst/>
            </a:prstGeom>
            <a:solidFill>
              <a:srgbClr val="66FFFF"/>
            </a:solidFill>
            <a:ln w="12700">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32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cxnSp>
          <p:nvCxnSpPr>
            <p:cNvPr id="234" name="AutoShape 43"/>
            <p:cNvCxnSpPr>
              <a:cxnSpLocks noChangeShapeType="1"/>
            </p:cNvCxnSpPr>
            <p:nvPr/>
          </p:nvCxnSpPr>
          <p:spPr bwMode="auto">
            <a:xfrm rot="5400000" flipV="1">
              <a:off x="2778957" y="5719679"/>
              <a:ext cx="1588" cy="811212"/>
            </a:xfrm>
            <a:prstGeom prst="curvedConnector3">
              <a:avLst>
                <a:gd name="adj1" fmla="val -14400000"/>
              </a:avLst>
            </a:prstGeom>
            <a:noFill/>
            <a:ln w="254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45" name="Rectangle 54"/>
            <p:cNvSpPr>
              <a:spLocks noChangeArrowheads="1"/>
            </p:cNvSpPr>
            <p:nvPr/>
          </p:nvSpPr>
          <p:spPr bwMode="auto">
            <a:xfrm>
              <a:off x="2232564" y="5647853"/>
              <a:ext cx="442479"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Arial" charset="0"/>
                </a:rPr>
                <a:t>1:M</a:t>
              </a:r>
            </a:p>
          </p:txBody>
        </p:sp>
      </p:grpSp>
      <p:sp>
        <p:nvSpPr>
          <p:cNvPr id="98" name="Rectangle 97"/>
          <p:cNvSpPr>
            <a:spLocks noChangeArrowheads="1"/>
          </p:cNvSpPr>
          <p:nvPr/>
        </p:nvSpPr>
        <p:spPr bwMode="auto">
          <a:xfrm>
            <a:off x="2356043" y="4665028"/>
            <a:ext cx="7758882" cy="21929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8288" marR="0" lvl="0" indent="-268288"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ID where a final </a:t>
            </a:r>
            <a:r>
              <a:rPr kumimoji="0" lang="en-CA" sz="1800" b="0" i="0" u="sng" strike="noStrike" kern="1200" cap="none" spc="0" normalizeH="0" baseline="0" noProof="0" dirty="0">
                <a:ln>
                  <a:noFill/>
                </a:ln>
                <a:solidFill>
                  <a:srgbClr val="000000"/>
                </a:solidFill>
                <a:effectLst/>
                <a:uLnTx/>
                <a:uFillTx/>
                <a:latin typeface="Calibri" panose="020F0502020204030204"/>
                <a:ea typeface="+mn-ea"/>
                <a:cs typeface="+mn-cs"/>
              </a:rPr>
              <a:t>R</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esult of value is delivered to </a:t>
            </a:r>
            <a:b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one or more (usually at least two) stakeholders –</a:t>
            </a:r>
            <a:r>
              <a:rPr kumimoji="0" lang="en-CA" sz="18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“happiness points” </a:t>
            </a:r>
          </a:p>
          <a:p>
            <a:pPr marL="268288" indent="-268288">
              <a:spcBef>
                <a:spcPct val="20000"/>
              </a:spcBef>
              <a:buClr>
                <a:srgbClr val="000000"/>
              </a:buClr>
              <a:buFont typeface="Wingdings" charset="0"/>
              <a:buAutoNum type="arabicPeriod"/>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Identify points where a </a:t>
            </a:r>
            <a:r>
              <a:rPr kumimoji="0" lang="en-CA" sz="1800" b="0" i="0" u="sng" strike="noStrike" kern="1200" cap="none" spc="0" normalizeH="0" baseline="0" noProof="0" dirty="0">
                <a:ln>
                  <a:noFill/>
                </a:ln>
                <a:solidFill>
                  <a:srgbClr val="000000"/>
                </a:solidFill>
                <a:effectLst/>
                <a:uLnTx/>
                <a:uFillTx/>
                <a:latin typeface="Calibri" panose="020F0502020204030204"/>
                <a:ea typeface="+mn-ea"/>
                <a:cs typeface="+mn-cs"/>
              </a:rPr>
              <a:t>T</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riggering event </a:t>
            </a:r>
            <a:r>
              <a:rPr lang="en-CA" dirty="0">
                <a:solidFill>
                  <a:srgbClr val="000000"/>
                </a:solidFill>
              </a:rPr>
              <a:t>(decision, time, condition) </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beyond the organisation’s control is required before activities can proceed </a:t>
            </a:r>
          </a:p>
          <a:p>
            <a:pPr marL="268288" indent="-268288">
              <a:spcBef>
                <a:spcPct val="20000"/>
              </a:spcBef>
              <a:buClr>
                <a:srgbClr val="000000"/>
              </a:buClr>
              <a:buFont typeface="Wingdings" charset="0"/>
              <a:buAutoNum type="arabicPeriod"/>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Identify “cardinality” of connections between </a:t>
            </a:r>
            <a:r>
              <a:rPr kumimoji="0" lang="en-CA" sz="1800" b="0" i="0" u="sng" strike="noStrike" kern="1200" cap="none" spc="0" normalizeH="0" baseline="0" noProof="0" dirty="0">
                <a:ln>
                  <a:noFill/>
                </a:ln>
                <a:solidFill>
                  <a:srgbClr val="000000"/>
                </a:solidFill>
                <a:effectLst/>
                <a:uLnTx/>
                <a:uFillTx/>
                <a:latin typeface="Calibri" panose="020F0502020204030204"/>
                <a:ea typeface="+mn-ea"/>
                <a:cs typeface="+mn-cs"/>
              </a:rPr>
              <a:t>A</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ctivities (1:1, 1:M, M:1)</a:t>
            </a:r>
          </a:p>
          <a:p>
            <a:pPr marL="268288" marR="0" lvl="0" indent="-268288"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Identify “tokens” flowing through the activities</a:t>
            </a:r>
          </a:p>
          <a:p>
            <a:pPr marL="268288" marR="0" lvl="0" indent="-268288"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lang="en-CA" dirty="0">
                <a:solidFill>
                  <a:srgbClr val="000000"/>
                </a:solidFill>
                <a:latin typeface="Calibri" panose="020F0502020204030204"/>
              </a:rPr>
              <a:t>Name business processes with active verbs and nouns (usually the tokens)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193F352B-608A-0338-7436-307DBDA46675}"/>
              </a:ext>
            </a:extLst>
          </p:cNvPr>
          <p:cNvGrpSpPr/>
          <p:nvPr/>
        </p:nvGrpSpPr>
        <p:grpSpPr>
          <a:xfrm>
            <a:off x="3395736" y="2563564"/>
            <a:ext cx="2189635" cy="2095935"/>
            <a:chOff x="3395736" y="2563564"/>
            <a:chExt cx="2189635" cy="2095935"/>
          </a:xfrm>
        </p:grpSpPr>
        <p:grpSp>
          <p:nvGrpSpPr>
            <p:cNvPr id="266" name="Group 265"/>
            <p:cNvGrpSpPr/>
            <p:nvPr/>
          </p:nvGrpSpPr>
          <p:grpSpPr>
            <a:xfrm rot="5400000">
              <a:off x="3566951" y="2709614"/>
              <a:ext cx="555625" cy="263525"/>
              <a:chOff x="8021638" y="4754563"/>
              <a:chExt cx="555625" cy="263525"/>
            </a:xfrm>
          </p:grpSpPr>
          <p:sp>
            <p:nvSpPr>
              <p:cNvPr id="267" name="Line 36"/>
              <p:cNvSpPr>
                <a:spLocks noChangeShapeType="1"/>
              </p:cNvSpPr>
              <p:nvPr/>
            </p:nvSpPr>
            <p:spPr bwMode="auto">
              <a:xfrm>
                <a:off x="8021638" y="4886325"/>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68" name="Oval 35"/>
              <p:cNvSpPr>
                <a:spLocks noChangeArrowheads="1"/>
              </p:cNvSpPr>
              <p:nvPr/>
            </p:nvSpPr>
            <p:spPr bwMode="auto">
              <a:xfrm>
                <a:off x="8313738" y="4754563"/>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99" name="Text Box 72"/>
            <p:cNvSpPr txBox="1">
              <a:spLocks noChangeArrowheads="1"/>
            </p:cNvSpPr>
            <p:nvPr/>
          </p:nvSpPr>
          <p:spPr bwMode="auto">
            <a:xfrm>
              <a:off x="3395736" y="3110163"/>
              <a:ext cx="2189635" cy="1549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Customer: </a:t>
              </a:r>
              <a:b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 Account that enables business with the bank</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Bank: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new Customer (an asset)</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Business Development: </a:t>
              </a:r>
              <a:b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Commission credit</a:t>
              </a:r>
            </a:p>
          </p:txBody>
        </p:sp>
      </p:grpSp>
      <p:grpSp>
        <p:nvGrpSpPr>
          <p:cNvPr id="5" name="Group 4">
            <a:extLst>
              <a:ext uri="{FF2B5EF4-FFF2-40B4-BE49-F238E27FC236}">
                <a16:creationId xmlns:a16="http://schemas.microsoft.com/office/drawing/2014/main" id="{28C1AF1F-78D4-51F9-B4C3-0743CF35F474}"/>
              </a:ext>
            </a:extLst>
          </p:cNvPr>
          <p:cNvGrpSpPr/>
          <p:nvPr/>
        </p:nvGrpSpPr>
        <p:grpSpPr>
          <a:xfrm>
            <a:off x="7591253" y="2543656"/>
            <a:ext cx="2533674" cy="1955370"/>
            <a:chOff x="7591253" y="2543656"/>
            <a:chExt cx="2533674" cy="1955370"/>
          </a:xfrm>
        </p:grpSpPr>
        <p:grpSp>
          <p:nvGrpSpPr>
            <p:cNvPr id="270" name="Group 269"/>
            <p:cNvGrpSpPr/>
            <p:nvPr/>
          </p:nvGrpSpPr>
          <p:grpSpPr>
            <a:xfrm rot="5400000">
              <a:off x="7640474" y="2689706"/>
              <a:ext cx="555625" cy="263525"/>
              <a:chOff x="8021638" y="4754563"/>
              <a:chExt cx="555625" cy="263525"/>
            </a:xfrm>
          </p:grpSpPr>
          <p:sp>
            <p:nvSpPr>
              <p:cNvPr id="277" name="Line 36"/>
              <p:cNvSpPr>
                <a:spLocks noChangeShapeType="1"/>
              </p:cNvSpPr>
              <p:nvPr/>
            </p:nvSpPr>
            <p:spPr bwMode="auto">
              <a:xfrm>
                <a:off x="8021638" y="4886325"/>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78" name="Oval 35"/>
              <p:cNvSpPr>
                <a:spLocks noChangeArrowheads="1"/>
              </p:cNvSpPr>
              <p:nvPr/>
            </p:nvSpPr>
            <p:spPr bwMode="auto">
              <a:xfrm>
                <a:off x="8313738" y="4754563"/>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100" name="Text Box 72"/>
            <p:cNvSpPr txBox="1">
              <a:spLocks noChangeArrowheads="1"/>
            </p:cNvSpPr>
            <p:nvPr/>
          </p:nvSpPr>
          <p:spPr bwMode="auto">
            <a:xfrm>
              <a:off x="7591253" y="3119189"/>
              <a:ext cx="2533674" cy="1379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defPPr>
                <a:defRPr lang="en-US"/>
              </a:defPPr>
              <a:lvl1pPr marL="133350" indent="-127000" defTabSz="873125">
                <a:spcBef>
                  <a:spcPct val="0"/>
                </a:spcBef>
                <a:buClr>
                  <a:srgbClr val="000000"/>
                </a:buClr>
                <a:buFontTx/>
                <a:buNone/>
                <a:defRPr sz="1400">
                  <a:solidFill>
                    <a:srgbClr val="000000"/>
                  </a:solidFill>
                  <a:latin typeface="Calibri" panose="020F0502020204030204" pitchFamily="34" charset="0"/>
                  <a:ea typeface="ＭＳ Ｐゴシック" charset="0"/>
                  <a:cs typeface="Calibri" panose="020F0502020204030204" pitchFamily="34" charset="0"/>
                </a:defRPr>
              </a:lvl1pPr>
              <a:lvl2pPr marL="742950" indent="-285750" defTabSz="873125">
                <a:defRPr>
                  <a:latin typeface="Arial" charset="0"/>
                  <a:ea typeface="ＭＳ Ｐゴシック" charset="0"/>
                </a:defRPr>
              </a:lvl2pPr>
              <a:lvl3pPr marL="1143000" indent="-228600" defTabSz="873125">
                <a:defRPr>
                  <a:latin typeface="Arial" charset="0"/>
                  <a:ea typeface="ＭＳ Ｐゴシック" charset="0"/>
                </a:defRPr>
              </a:lvl3pPr>
              <a:lvl4pPr marL="1600200" indent="-228600" defTabSz="873125">
                <a:defRPr>
                  <a:latin typeface="Arial" charset="0"/>
                  <a:ea typeface="ＭＳ Ｐゴシック" charset="0"/>
                </a:defRPr>
              </a:lvl4pPr>
              <a:lvl5pPr marL="2057400" indent="-228600" defTabSz="873125">
                <a:defRPr>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9pPr>
            </a:lstStyle>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Customer: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Loan funds available</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Bank: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performing asset (Loan)</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Syndication Partners: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share of the Loan</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grpSp>
      <p:grpSp>
        <p:nvGrpSpPr>
          <p:cNvPr id="83" name="Group 82">
            <a:extLst>
              <a:ext uri="{FF2B5EF4-FFF2-40B4-BE49-F238E27FC236}">
                <a16:creationId xmlns:a16="http://schemas.microsoft.com/office/drawing/2014/main" id="{98A3E5FB-A2E3-F048-A5B9-AF29B582F4F7}"/>
              </a:ext>
            </a:extLst>
          </p:cNvPr>
          <p:cNvGrpSpPr/>
          <p:nvPr/>
        </p:nvGrpSpPr>
        <p:grpSpPr>
          <a:xfrm>
            <a:off x="161284" y="1719457"/>
            <a:ext cx="11586113" cy="828089"/>
            <a:chOff x="302944" y="1613659"/>
            <a:chExt cx="11586113" cy="828089"/>
          </a:xfrm>
        </p:grpSpPr>
        <p:sp>
          <p:nvSpPr>
            <p:cNvPr id="84" name="Rectangle 11">
              <a:extLst>
                <a:ext uri="{FF2B5EF4-FFF2-40B4-BE49-F238E27FC236}">
                  <a16:creationId xmlns:a16="http://schemas.microsoft.com/office/drawing/2014/main" id="{D300B89A-AD9A-3D41-A4CC-EEFED1CBFAE7}"/>
                </a:ext>
              </a:extLst>
            </p:cNvPr>
            <p:cNvSpPr>
              <a:spLocks noChangeArrowheads="1"/>
            </p:cNvSpPr>
            <p:nvPr/>
          </p:nvSpPr>
          <p:spPr bwMode="auto">
            <a:xfrm>
              <a:off x="302944" y="1613659"/>
              <a:ext cx="827384" cy="82719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Identify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Prospect</a:t>
              </a:r>
            </a:p>
          </p:txBody>
        </p:sp>
        <p:sp>
          <p:nvSpPr>
            <p:cNvPr id="85" name="Rectangle 12">
              <a:extLst>
                <a:ext uri="{FF2B5EF4-FFF2-40B4-BE49-F238E27FC236}">
                  <a16:creationId xmlns:a16="http://schemas.microsoft.com/office/drawing/2014/main" id="{995ADAD5-81A2-A14E-800F-B1EF49140232}"/>
                </a:ext>
              </a:extLst>
            </p:cNvPr>
            <p:cNvSpPr>
              <a:spLocks noChangeArrowheads="1"/>
            </p:cNvSpPr>
            <p:nvPr/>
          </p:nvSpPr>
          <p:spPr bwMode="auto">
            <a:xfrm>
              <a:off x="1317529"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Qualify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Prospect</a:t>
              </a:r>
            </a:p>
          </p:txBody>
        </p:sp>
        <p:sp>
          <p:nvSpPr>
            <p:cNvPr id="86" name="Rectangle 13">
              <a:extLst>
                <a:ext uri="{FF2B5EF4-FFF2-40B4-BE49-F238E27FC236}">
                  <a16:creationId xmlns:a16="http://schemas.microsoft.com/office/drawing/2014/main" id="{2F7FC650-13AC-5D4C-A435-A7041162186E}"/>
                </a:ext>
              </a:extLst>
            </p:cNvPr>
            <p:cNvSpPr>
              <a:spLocks noChangeArrowheads="1"/>
            </p:cNvSpPr>
            <p:nvPr/>
          </p:nvSpPr>
          <p:spPr bwMode="auto">
            <a:xfrm>
              <a:off x="2250556"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Solicit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Prospect</a:t>
              </a:r>
            </a:p>
          </p:txBody>
        </p:sp>
        <p:sp>
          <p:nvSpPr>
            <p:cNvPr id="87" name="Rectangle 14">
              <a:extLst>
                <a:ext uri="{FF2B5EF4-FFF2-40B4-BE49-F238E27FC236}">
                  <a16:creationId xmlns:a16="http://schemas.microsoft.com/office/drawing/2014/main" id="{3AA360F4-C995-1547-9A6E-2B0E9B2A1EDA}"/>
                </a:ext>
              </a:extLst>
            </p:cNvPr>
            <p:cNvSpPr>
              <a:spLocks noChangeArrowheads="1"/>
            </p:cNvSpPr>
            <p:nvPr/>
          </p:nvSpPr>
          <p:spPr bwMode="auto">
            <a:xfrm>
              <a:off x="3183583" y="1613659"/>
              <a:ext cx="808228"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Register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Customer</a:t>
              </a:r>
            </a:p>
          </p:txBody>
        </p:sp>
        <p:sp>
          <p:nvSpPr>
            <p:cNvPr id="88" name="Rectangle 15">
              <a:extLst>
                <a:ext uri="{FF2B5EF4-FFF2-40B4-BE49-F238E27FC236}">
                  <a16:creationId xmlns:a16="http://schemas.microsoft.com/office/drawing/2014/main" id="{14EAEC91-BD12-1D46-995F-E0C7D61E76BC}"/>
                </a:ext>
              </a:extLst>
            </p:cNvPr>
            <p:cNvSpPr>
              <a:spLocks noChangeArrowheads="1"/>
            </p:cNvSpPr>
            <p:nvPr/>
          </p:nvSpPr>
          <p:spPr bwMode="auto">
            <a:xfrm>
              <a:off x="4179012"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Receive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Application</a:t>
              </a:r>
            </a:p>
          </p:txBody>
        </p:sp>
        <p:sp>
          <p:nvSpPr>
            <p:cNvPr id="89" name="Rectangle 16">
              <a:extLst>
                <a:ext uri="{FF2B5EF4-FFF2-40B4-BE49-F238E27FC236}">
                  <a16:creationId xmlns:a16="http://schemas.microsoft.com/office/drawing/2014/main" id="{975C2A26-08FE-644E-B8F6-E7043928B2BB}"/>
                </a:ext>
              </a:extLst>
            </p:cNvPr>
            <p:cNvSpPr>
              <a:spLocks noChangeArrowheads="1"/>
            </p:cNvSpPr>
            <p:nvPr/>
          </p:nvSpPr>
          <p:spPr bwMode="auto">
            <a:xfrm>
              <a:off x="5305357"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Assess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Application</a:t>
              </a:r>
            </a:p>
          </p:txBody>
        </p:sp>
        <p:sp>
          <p:nvSpPr>
            <p:cNvPr id="90" name="Rectangle 17">
              <a:extLst>
                <a:ext uri="{FF2B5EF4-FFF2-40B4-BE49-F238E27FC236}">
                  <a16:creationId xmlns:a16="http://schemas.microsoft.com/office/drawing/2014/main" id="{92F60A85-2B45-E244-B0D0-9CA030B923BE}"/>
                </a:ext>
              </a:extLst>
            </p:cNvPr>
            <p:cNvSpPr>
              <a:spLocks noChangeArrowheads="1"/>
            </p:cNvSpPr>
            <p:nvPr/>
          </p:nvSpPr>
          <p:spPr bwMode="auto">
            <a:xfrm>
              <a:off x="6431702"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Fund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Loan</a:t>
              </a:r>
            </a:p>
          </p:txBody>
        </p:sp>
        <p:sp>
          <p:nvSpPr>
            <p:cNvPr id="91" name="Rectangle 18">
              <a:extLst>
                <a:ext uri="{FF2B5EF4-FFF2-40B4-BE49-F238E27FC236}">
                  <a16:creationId xmlns:a16="http://schemas.microsoft.com/office/drawing/2014/main" id="{7ED6FC1B-4398-2F4A-8128-C0EF40FD47CA}"/>
                </a:ext>
              </a:extLst>
            </p:cNvPr>
            <p:cNvSpPr>
              <a:spLocks noChangeArrowheads="1"/>
            </p:cNvSpPr>
            <p:nvPr/>
          </p:nvSpPr>
          <p:spPr bwMode="auto">
            <a:xfrm>
              <a:off x="11098120" y="1613659"/>
              <a:ext cx="790937" cy="82719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Settle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p:txBody>
        </p:sp>
        <p:sp>
          <p:nvSpPr>
            <p:cNvPr id="92" name="Rectangle 19">
              <a:extLst>
                <a:ext uri="{FF2B5EF4-FFF2-40B4-BE49-F238E27FC236}">
                  <a16:creationId xmlns:a16="http://schemas.microsoft.com/office/drawing/2014/main" id="{ACD68145-EEB4-FC4D-86E9-0F8910F255E5}"/>
                </a:ext>
              </a:extLst>
            </p:cNvPr>
            <p:cNvSpPr>
              <a:spLocks noChangeArrowheads="1"/>
            </p:cNvSpPr>
            <p:nvPr/>
          </p:nvSpPr>
          <p:spPr bwMode="auto">
            <a:xfrm>
              <a:off x="8253924"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Payment</a:t>
              </a:r>
            </a:p>
          </p:txBody>
        </p:sp>
        <p:sp>
          <p:nvSpPr>
            <p:cNvPr id="93" name="Rectangle 20">
              <a:extLst>
                <a:ext uri="{FF2B5EF4-FFF2-40B4-BE49-F238E27FC236}">
                  <a16:creationId xmlns:a16="http://schemas.microsoft.com/office/drawing/2014/main" id="{8F996CDF-3550-EF48-A011-5EED0E914F78}"/>
                </a:ext>
              </a:extLst>
            </p:cNvPr>
            <p:cNvSpPr>
              <a:spLocks noChangeArrowheads="1"/>
            </p:cNvSpPr>
            <p:nvPr/>
          </p:nvSpPr>
          <p:spPr bwMode="auto">
            <a:xfrm>
              <a:off x="9186951"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Receive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Payment</a:t>
              </a:r>
            </a:p>
          </p:txBody>
        </p:sp>
        <p:sp>
          <p:nvSpPr>
            <p:cNvPr id="94" name="Rectangle 21">
              <a:extLst>
                <a:ext uri="{FF2B5EF4-FFF2-40B4-BE49-F238E27FC236}">
                  <a16:creationId xmlns:a16="http://schemas.microsoft.com/office/drawing/2014/main" id="{8BFC3EAA-23FD-EA41-8F70-50ED644A6ED4}"/>
                </a:ext>
              </a:extLst>
            </p:cNvPr>
            <p:cNvSpPr>
              <a:spLocks noChangeArrowheads="1"/>
            </p:cNvSpPr>
            <p:nvPr/>
          </p:nvSpPr>
          <p:spPr bwMode="auto">
            <a:xfrm>
              <a:off x="10119978" y="1613659"/>
              <a:ext cx="790937"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Distribute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Payment</a:t>
              </a:r>
            </a:p>
          </p:txBody>
        </p:sp>
        <p:sp>
          <p:nvSpPr>
            <p:cNvPr id="95" name="Rectangle 22">
              <a:extLst>
                <a:ext uri="{FF2B5EF4-FFF2-40B4-BE49-F238E27FC236}">
                  <a16:creationId xmlns:a16="http://schemas.microsoft.com/office/drawing/2014/main" id="{B1FEEF4F-6F7E-584C-BF47-819EBF42CF7B}"/>
                </a:ext>
              </a:extLst>
            </p:cNvPr>
            <p:cNvSpPr>
              <a:spLocks noChangeArrowheads="1"/>
            </p:cNvSpPr>
            <p:nvPr/>
          </p:nvSpPr>
          <p:spPr bwMode="auto">
            <a:xfrm>
              <a:off x="7342813"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Book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Loan</a:t>
              </a:r>
            </a:p>
          </p:txBody>
        </p:sp>
      </p:grpSp>
      <p:grpSp>
        <p:nvGrpSpPr>
          <p:cNvPr id="10" name="Group 9">
            <a:extLst>
              <a:ext uri="{FF2B5EF4-FFF2-40B4-BE49-F238E27FC236}">
                <a16:creationId xmlns:a16="http://schemas.microsoft.com/office/drawing/2014/main" id="{36885488-10DC-F541-90A5-0124269A9E20}"/>
              </a:ext>
            </a:extLst>
          </p:cNvPr>
          <p:cNvGrpSpPr/>
          <p:nvPr/>
        </p:nvGrpSpPr>
        <p:grpSpPr>
          <a:xfrm>
            <a:off x="3912833" y="681739"/>
            <a:ext cx="1670983" cy="1030857"/>
            <a:chOff x="4054493" y="681739"/>
            <a:chExt cx="1670983" cy="1030857"/>
          </a:xfrm>
        </p:grpSpPr>
        <p:grpSp>
          <p:nvGrpSpPr>
            <p:cNvPr id="8" name="Group 7">
              <a:extLst>
                <a:ext uri="{FF2B5EF4-FFF2-40B4-BE49-F238E27FC236}">
                  <a16:creationId xmlns:a16="http://schemas.microsoft.com/office/drawing/2014/main" id="{945FC7C9-0DB6-CE48-A5D2-56C7FBEC9A2A}"/>
                </a:ext>
              </a:extLst>
            </p:cNvPr>
            <p:cNvGrpSpPr/>
            <p:nvPr/>
          </p:nvGrpSpPr>
          <p:grpSpPr>
            <a:xfrm>
              <a:off x="4054493" y="1126910"/>
              <a:ext cx="263525" cy="585686"/>
              <a:chOff x="1260514" y="3735513"/>
              <a:chExt cx="263525" cy="585686"/>
            </a:xfrm>
          </p:grpSpPr>
          <p:sp>
            <p:nvSpPr>
              <p:cNvPr id="287" name="Line 34"/>
              <p:cNvSpPr>
                <a:spLocks noChangeShapeType="1"/>
              </p:cNvSpPr>
              <p:nvPr/>
            </p:nvSpPr>
            <p:spPr bwMode="auto">
              <a:xfrm rot="5400000">
                <a:off x="1227334" y="4154670"/>
                <a:ext cx="333059" cy="0"/>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88" name="Oval 35"/>
              <p:cNvSpPr>
                <a:spLocks noChangeArrowheads="1"/>
              </p:cNvSpPr>
              <p:nvPr/>
            </p:nvSpPr>
            <p:spPr bwMode="auto">
              <a:xfrm rot="5400000">
                <a:off x="1260514" y="3735513"/>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9" name="Rectangle 8">
              <a:extLst>
                <a:ext uri="{FF2B5EF4-FFF2-40B4-BE49-F238E27FC236}">
                  <a16:creationId xmlns:a16="http://schemas.microsoft.com/office/drawing/2014/main" id="{97B5D8F7-8C90-1643-BECD-3F98C7D57CC1}"/>
                </a:ext>
              </a:extLst>
            </p:cNvPr>
            <p:cNvSpPr/>
            <p:nvPr/>
          </p:nvSpPr>
          <p:spPr>
            <a:xfrm>
              <a:off x="4351958" y="681739"/>
              <a:ext cx="1373518"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Customer seeks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loan financing</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(decision event)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47E4EAFF-2313-3342-A36C-C90164A14BA0}"/>
              </a:ext>
            </a:extLst>
          </p:cNvPr>
          <p:cNvGrpSpPr/>
          <p:nvPr/>
        </p:nvGrpSpPr>
        <p:grpSpPr>
          <a:xfrm>
            <a:off x="7989001" y="679712"/>
            <a:ext cx="2129051" cy="1039721"/>
            <a:chOff x="8130661" y="679712"/>
            <a:chExt cx="2129051" cy="1039721"/>
          </a:xfrm>
        </p:grpSpPr>
        <p:grpSp>
          <p:nvGrpSpPr>
            <p:cNvPr id="7" name="Group 6">
              <a:extLst>
                <a:ext uri="{FF2B5EF4-FFF2-40B4-BE49-F238E27FC236}">
                  <a16:creationId xmlns:a16="http://schemas.microsoft.com/office/drawing/2014/main" id="{CACAF072-1C92-BC41-BBF0-F9C4497449F5}"/>
                </a:ext>
              </a:extLst>
            </p:cNvPr>
            <p:cNvGrpSpPr/>
            <p:nvPr/>
          </p:nvGrpSpPr>
          <p:grpSpPr>
            <a:xfrm>
              <a:off x="8130661" y="1123993"/>
              <a:ext cx="263525" cy="595440"/>
              <a:chOff x="4199745" y="3732596"/>
              <a:chExt cx="263525" cy="595440"/>
            </a:xfrm>
          </p:grpSpPr>
          <p:sp>
            <p:nvSpPr>
              <p:cNvPr id="285" name="Line 34"/>
              <p:cNvSpPr>
                <a:spLocks noChangeShapeType="1"/>
              </p:cNvSpPr>
              <p:nvPr/>
            </p:nvSpPr>
            <p:spPr bwMode="auto">
              <a:xfrm rot="5400000">
                <a:off x="4160895" y="4155837"/>
                <a:ext cx="342813" cy="1586"/>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86" name="Oval 35"/>
              <p:cNvSpPr>
                <a:spLocks noChangeArrowheads="1"/>
              </p:cNvSpPr>
              <p:nvPr/>
            </p:nvSpPr>
            <p:spPr bwMode="auto">
              <a:xfrm rot="5400000">
                <a:off x="4199745" y="3732596"/>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104" name="Rectangle 103">
              <a:extLst>
                <a:ext uri="{FF2B5EF4-FFF2-40B4-BE49-F238E27FC236}">
                  <a16:creationId xmlns:a16="http://schemas.microsoft.com/office/drawing/2014/main" id="{B34EC111-0A6C-E44E-AE0B-B25C841A85BB}"/>
                </a:ext>
              </a:extLst>
            </p:cNvPr>
            <p:cNvSpPr/>
            <p:nvPr/>
          </p:nvSpPr>
          <p:spPr>
            <a:xfrm>
              <a:off x="8419528" y="679712"/>
              <a:ext cx="1840184"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for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repayment installment</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(temporal event)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672C0500-ABC3-594B-B16B-7AEE3B96284B}"/>
              </a:ext>
            </a:extLst>
          </p:cNvPr>
          <p:cNvGrpSpPr/>
          <p:nvPr/>
        </p:nvGrpSpPr>
        <p:grpSpPr>
          <a:xfrm>
            <a:off x="10828217" y="685162"/>
            <a:ext cx="1375934" cy="1029888"/>
            <a:chOff x="10969875" y="685162"/>
            <a:chExt cx="1375934" cy="1029888"/>
          </a:xfrm>
        </p:grpSpPr>
        <p:grpSp>
          <p:nvGrpSpPr>
            <p:cNvPr id="6" name="Group 5">
              <a:extLst>
                <a:ext uri="{FF2B5EF4-FFF2-40B4-BE49-F238E27FC236}">
                  <a16:creationId xmlns:a16="http://schemas.microsoft.com/office/drawing/2014/main" id="{8CE32817-9E78-E445-9955-1D64B5F16512}"/>
                </a:ext>
              </a:extLst>
            </p:cNvPr>
            <p:cNvGrpSpPr/>
            <p:nvPr/>
          </p:nvGrpSpPr>
          <p:grpSpPr>
            <a:xfrm>
              <a:off x="10969875" y="1143404"/>
              <a:ext cx="263525" cy="571646"/>
              <a:chOff x="6408002" y="3729679"/>
              <a:chExt cx="263525" cy="571646"/>
            </a:xfrm>
          </p:grpSpPr>
          <p:sp>
            <p:nvSpPr>
              <p:cNvPr id="283" name="Line 34"/>
              <p:cNvSpPr>
                <a:spLocks noChangeShapeType="1"/>
              </p:cNvSpPr>
              <p:nvPr/>
            </p:nvSpPr>
            <p:spPr bwMode="auto">
              <a:xfrm rot="5400000">
                <a:off x="6388282" y="4141816"/>
                <a:ext cx="319018" cy="0"/>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84" name="Oval 35"/>
              <p:cNvSpPr>
                <a:spLocks noChangeArrowheads="1"/>
              </p:cNvSpPr>
              <p:nvPr/>
            </p:nvSpPr>
            <p:spPr bwMode="auto">
              <a:xfrm rot="5400000">
                <a:off x="6408002" y="3729679"/>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105" name="Rectangle 104">
              <a:extLst>
                <a:ext uri="{FF2B5EF4-FFF2-40B4-BE49-F238E27FC236}">
                  <a16:creationId xmlns:a16="http://schemas.microsoft.com/office/drawing/2014/main" id="{A3C9E6E3-080F-0343-8294-D5E57DF6211D}"/>
                </a:ext>
              </a:extLst>
            </p:cNvPr>
            <p:cNvSpPr/>
            <p:nvPr/>
          </p:nvSpPr>
          <p:spPr>
            <a:xfrm>
              <a:off x="11227361" y="685162"/>
              <a:ext cx="1118448"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Zero balance</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(conditional</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event)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0E6E101B-22C7-674B-A312-FD2EE0FFA010}"/>
              </a:ext>
            </a:extLst>
          </p:cNvPr>
          <p:cNvGrpSpPr/>
          <p:nvPr/>
        </p:nvGrpSpPr>
        <p:grpSpPr>
          <a:xfrm>
            <a:off x="45562" y="1062072"/>
            <a:ext cx="3340029" cy="658739"/>
            <a:chOff x="4054493" y="1053857"/>
            <a:chExt cx="3340029" cy="658739"/>
          </a:xfrm>
        </p:grpSpPr>
        <p:grpSp>
          <p:nvGrpSpPr>
            <p:cNvPr id="108" name="Group 107">
              <a:extLst>
                <a:ext uri="{FF2B5EF4-FFF2-40B4-BE49-F238E27FC236}">
                  <a16:creationId xmlns:a16="http://schemas.microsoft.com/office/drawing/2014/main" id="{B5584485-8468-7C49-8407-6B5259057BDF}"/>
                </a:ext>
              </a:extLst>
            </p:cNvPr>
            <p:cNvGrpSpPr/>
            <p:nvPr/>
          </p:nvGrpSpPr>
          <p:grpSpPr>
            <a:xfrm>
              <a:off x="4054493" y="1126910"/>
              <a:ext cx="263525" cy="585686"/>
              <a:chOff x="1260514" y="3735513"/>
              <a:chExt cx="263525" cy="585686"/>
            </a:xfrm>
          </p:grpSpPr>
          <p:sp>
            <p:nvSpPr>
              <p:cNvPr id="110" name="Line 34">
                <a:extLst>
                  <a:ext uri="{FF2B5EF4-FFF2-40B4-BE49-F238E27FC236}">
                    <a16:creationId xmlns:a16="http://schemas.microsoft.com/office/drawing/2014/main" id="{8F51E182-4B05-6C48-83F9-426E33421F06}"/>
                  </a:ext>
                </a:extLst>
              </p:cNvPr>
              <p:cNvSpPr>
                <a:spLocks noChangeShapeType="1"/>
              </p:cNvSpPr>
              <p:nvPr/>
            </p:nvSpPr>
            <p:spPr bwMode="auto">
              <a:xfrm rot="5400000">
                <a:off x="1227334" y="4154670"/>
                <a:ext cx="333059" cy="0"/>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111" name="Oval 35">
                <a:extLst>
                  <a:ext uri="{FF2B5EF4-FFF2-40B4-BE49-F238E27FC236}">
                    <a16:creationId xmlns:a16="http://schemas.microsoft.com/office/drawing/2014/main" id="{8974587C-B7C3-2046-A81A-7FD320419B9B}"/>
                  </a:ext>
                </a:extLst>
              </p:cNvPr>
              <p:cNvSpPr>
                <a:spLocks noChangeArrowheads="1"/>
              </p:cNvSpPr>
              <p:nvPr/>
            </p:nvSpPr>
            <p:spPr bwMode="auto">
              <a:xfrm rot="5400000">
                <a:off x="1260514" y="3735513"/>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109" name="Rectangle 108">
              <a:extLst>
                <a:ext uri="{FF2B5EF4-FFF2-40B4-BE49-F238E27FC236}">
                  <a16:creationId xmlns:a16="http://schemas.microsoft.com/office/drawing/2014/main" id="{835BE85F-FB4C-5B41-9B26-93CDDA2CD575}"/>
                </a:ext>
              </a:extLst>
            </p:cNvPr>
            <p:cNvSpPr/>
            <p:nvPr/>
          </p:nvSpPr>
          <p:spPr>
            <a:xfrm>
              <a:off x="4351958" y="1053857"/>
              <a:ext cx="304256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Various… (they struggled with this one)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5" name="Straight Arrow Connector 14">
            <a:extLst>
              <a:ext uri="{FF2B5EF4-FFF2-40B4-BE49-F238E27FC236}">
                <a16:creationId xmlns:a16="http://schemas.microsoft.com/office/drawing/2014/main" id="{FAF637E5-F706-F941-A21C-984C86C54A80}"/>
              </a:ext>
            </a:extLst>
          </p:cNvPr>
          <p:cNvCxnSpPr>
            <a:stCxn id="84" idx="3"/>
            <a:endCxn id="85" idx="1"/>
          </p:cNvCxnSpPr>
          <p:nvPr/>
        </p:nvCxnSpPr>
        <p:spPr>
          <a:xfrm>
            <a:off x="988668" y="2133055"/>
            <a:ext cx="187201" cy="44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161F23-888B-C240-9802-0D1E145E4AC1}"/>
              </a:ext>
            </a:extLst>
          </p:cNvPr>
          <p:cNvCxnSpPr>
            <a:stCxn id="85" idx="3"/>
            <a:endCxn id="86" idx="1"/>
          </p:cNvCxnSpPr>
          <p:nvPr/>
        </p:nvCxnSpPr>
        <p:spPr>
          <a:xfrm>
            <a:off x="1921695" y="2133502"/>
            <a:ext cx="18720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393A69B-D307-5940-9326-055269F53CDC}"/>
              </a:ext>
            </a:extLst>
          </p:cNvPr>
          <p:cNvCxnSpPr>
            <a:stCxn id="86" idx="3"/>
            <a:endCxn id="87" idx="1"/>
          </p:cNvCxnSpPr>
          <p:nvPr/>
        </p:nvCxnSpPr>
        <p:spPr>
          <a:xfrm>
            <a:off x="2854722" y="2133502"/>
            <a:ext cx="18720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DE9BCC-5AAF-6B4A-AC85-2831650F9C00}"/>
              </a:ext>
            </a:extLst>
          </p:cNvPr>
          <p:cNvCxnSpPr>
            <a:stCxn id="88" idx="3"/>
            <a:endCxn id="89" idx="1"/>
          </p:cNvCxnSpPr>
          <p:nvPr/>
        </p:nvCxnSpPr>
        <p:spPr>
          <a:xfrm>
            <a:off x="4976496" y="2135188"/>
            <a:ext cx="18720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413F0A6-63BC-7544-B297-23E431946C81}"/>
              </a:ext>
            </a:extLst>
          </p:cNvPr>
          <p:cNvCxnSpPr>
            <a:stCxn id="89" idx="3"/>
            <a:endCxn id="90" idx="1"/>
          </p:cNvCxnSpPr>
          <p:nvPr/>
        </p:nvCxnSpPr>
        <p:spPr>
          <a:xfrm flipV="1">
            <a:off x="6102841" y="2133502"/>
            <a:ext cx="187201" cy="168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7040DD8-DD99-7A40-A3E0-7168780F10AF}"/>
              </a:ext>
            </a:extLst>
          </p:cNvPr>
          <p:cNvCxnSpPr>
            <a:stCxn id="90" idx="3"/>
            <a:endCxn id="95" idx="1"/>
          </p:cNvCxnSpPr>
          <p:nvPr/>
        </p:nvCxnSpPr>
        <p:spPr>
          <a:xfrm>
            <a:off x="7013952" y="2133502"/>
            <a:ext cx="18720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D7B92E62-657E-5542-914A-C7DF3003B43A}"/>
              </a:ext>
            </a:extLst>
          </p:cNvPr>
          <p:cNvGrpSpPr/>
          <p:nvPr/>
        </p:nvGrpSpPr>
        <p:grpSpPr>
          <a:xfrm>
            <a:off x="7428127" y="1207082"/>
            <a:ext cx="952793" cy="508389"/>
            <a:chOff x="2232564" y="5617690"/>
            <a:chExt cx="952793" cy="508389"/>
          </a:xfrm>
        </p:grpSpPr>
        <p:sp>
          <p:nvSpPr>
            <p:cNvPr id="133" name="Oval 6">
              <a:extLst>
                <a:ext uri="{FF2B5EF4-FFF2-40B4-BE49-F238E27FC236}">
                  <a16:creationId xmlns:a16="http://schemas.microsoft.com/office/drawing/2014/main" id="{011CB68A-A096-A245-B9D0-F7F2EAEBC7A4}"/>
                </a:ext>
              </a:extLst>
            </p:cNvPr>
            <p:cNvSpPr>
              <a:spLocks noChangeArrowheads="1"/>
            </p:cNvSpPr>
            <p:nvPr/>
          </p:nvSpPr>
          <p:spPr bwMode="auto">
            <a:xfrm>
              <a:off x="2284178" y="5617690"/>
              <a:ext cx="338044" cy="338044"/>
            </a:xfrm>
            <a:prstGeom prst="ellipse">
              <a:avLst/>
            </a:prstGeom>
            <a:solidFill>
              <a:srgbClr val="66FFFF"/>
            </a:solidFill>
            <a:ln w="12700">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32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cxnSp>
          <p:nvCxnSpPr>
            <p:cNvPr id="134" name="AutoShape 43">
              <a:extLst>
                <a:ext uri="{FF2B5EF4-FFF2-40B4-BE49-F238E27FC236}">
                  <a16:creationId xmlns:a16="http://schemas.microsoft.com/office/drawing/2014/main" id="{F6E4B198-2BDA-9349-A316-97D2996CC35D}"/>
                </a:ext>
              </a:extLst>
            </p:cNvPr>
            <p:cNvCxnSpPr>
              <a:cxnSpLocks noChangeShapeType="1"/>
            </p:cNvCxnSpPr>
            <p:nvPr/>
          </p:nvCxnSpPr>
          <p:spPr bwMode="auto">
            <a:xfrm rot="5400000" flipV="1">
              <a:off x="2778957" y="5719679"/>
              <a:ext cx="1588" cy="811212"/>
            </a:xfrm>
            <a:prstGeom prst="curvedConnector3">
              <a:avLst>
                <a:gd name="adj1" fmla="val -14400000"/>
              </a:avLst>
            </a:prstGeom>
            <a:noFill/>
            <a:ln w="254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5" name="Rectangle 54">
              <a:extLst>
                <a:ext uri="{FF2B5EF4-FFF2-40B4-BE49-F238E27FC236}">
                  <a16:creationId xmlns:a16="http://schemas.microsoft.com/office/drawing/2014/main" id="{C0685213-5517-6846-9333-129837A8A537}"/>
                </a:ext>
              </a:extLst>
            </p:cNvPr>
            <p:cNvSpPr>
              <a:spLocks noChangeArrowheads="1"/>
            </p:cNvSpPr>
            <p:nvPr/>
          </p:nvSpPr>
          <p:spPr bwMode="auto">
            <a:xfrm>
              <a:off x="2232564" y="5647853"/>
              <a:ext cx="442479"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Arial" charset="0"/>
                </a:rPr>
                <a:t>1:M</a:t>
              </a:r>
            </a:p>
          </p:txBody>
        </p:sp>
      </p:grpSp>
      <p:grpSp>
        <p:nvGrpSpPr>
          <p:cNvPr id="136" name="Group 135">
            <a:extLst>
              <a:ext uri="{FF2B5EF4-FFF2-40B4-BE49-F238E27FC236}">
                <a16:creationId xmlns:a16="http://schemas.microsoft.com/office/drawing/2014/main" id="{CD36676C-B3EB-0843-8204-9F624F9B75B8}"/>
              </a:ext>
            </a:extLst>
          </p:cNvPr>
          <p:cNvGrpSpPr/>
          <p:nvPr/>
        </p:nvGrpSpPr>
        <p:grpSpPr>
          <a:xfrm>
            <a:off x="10211128" y="1208493"/>
            <a:ext cx="952793" cy="508389"/>
            <a:chOff x="2232564" y="5617690"/>
            <a:chExt cx="952793" cy="508389"/>
          </a:xfrm>
        </p:grpSpPr>
        <p:sp>
          <p:nvSpPr>
            <p:cNvPr id="137" name="Oval 6">
              <a:extLst>
                <a:ext uri="{FF2B5EF4-FFF2-40B4-BE49-F238E27FC236}">
                  <a16:creationId xmlns:a16="http://schemas.microsoft.com/office/drawing/2014/main" id="{1C6F5488-A0DA-BB43-BAD7-C75A7B42ACEE}"/>
                </a:ext>
              </a:extLst>
            </p:cNvPr>
            <p:cNvSpPr>
              <a:spLocks noChangeArrowheads="1"/>
            </p:cNvSpPr>
            <p:nvPr/>
          </p:nvSpPr>
          <p:spPr bwMode="auto">
            <a:xfrm>
              <a:off x="2284178" y="5617690"/>
              <a:ext cx="338044" cy="338044"/>
            </a:xfrm>
            <a:prstGeom prst="ellipse">
              <a:avLst/>
            </a:prstGeom>
            <a:solidFill>
              <a:srgbClr val="66FFFF"/>
            </a:solidFill>
            <a:ln w="12700">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no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CA" sz="32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cxnSp>
          <p:nvCxnSpPr>
            <p:cNvPr id="138" name="AutoShape 43">
              <a:extLst>
                <a:ext uri="{FF2B5EF4-FFF2-40B4-BE49-F238E27FC236}">
                  <a16:creationId xmlns:a16="http://schemas.microsoft.com/office/drawing/2014/main" id="{798F99B2-BC67-4341-9674-46332C1F00D9}"/>
                </a:ext>
              </a:extLst>
            </p:cNvPr>
            <p:cNvCxnSpPr>
              <a:cxnSpLocks noChangeShapeType="1"/>
            </p:cNvCxnSpPr>
            <p:nvPr/>
          </p:nvCxnSpPr>
          <p:spPr bwMode="auto">
            <a:xfrm rot="5400000" flipV="1">
              <a:off x="2778957" y="5719679"/>
              <a:ext cx="1588" cy="811212"/>
            </a:xfrm>
            <a:prstGeom prst="curvedConnector3">
              <a:avLst>
                <a:gd name="adj1" fmla="val -14400000"/>
              </a:avLst>
            </a:prstGeom>
            <a:noFill/>
            <a:ln w="254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9" name="Rectangle 54">
              <a:extLst>
                <a:ext uri="{FF2B5EF4-FFF2-40B4-BE49-F238E27FC236}">
                  <a16:creationId xmlns:a16="http://schemas.microsoft.com/office/drawing/2014/main" id="{59317821-A8E6-534A-98FF-6624503E5F88}"/>
                </a:ext>
              </a:extLst>
            </p:cNvPr>
            <p:cNvSpPr>
              <a:spLocks noChangeArrowheads="1"/>
            </p:cNvSpPr>
            <p:nvPr/>
          </p:nvSpPr>
          <p:spPr bwMode="auto">
            <a:xfrm>
              <a:off x="2232564" y="5647853"/>
              <a:ext cx="437620"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Arial" charset="0"/>
                </a:rPr>
                <a:t>M:1</a:t>
              </a:r>
            </a:p>
          </p:txBody>
        </p:sp>
      </p:grpSp>
      <p:sp>
        <p:nvSpPr>
          <p:cNvPr id="145" name="Rectangle 51">
            <a:extLst>
              <a:ext uri="{FF2B5EF4-FFF2-40B4-BE49-F238E27FC236}">
                <a16:creationId xmlns:a16="http://schemas.microsoft.com/office/drawing/2014/main" id="{7D344032-EFD8-3E42-B0DD-FACF28C14B3C}"/>
              </a:ext>
            </a:extLst>
          </p:cNvPr>
          <p:cNvSpPr>
            <a:spLocks noChangeArrowheads="1"/>
          </p:cNvSpPr>
          <p:nvPr/>
        </p:nvSpPr>
        <p:spPr bwMode="auto">
          <a:xfrm>
            <a:off x="6897493" y="1450204"/>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grpSp>
        <p:nvGrpSpPr>
          <p:cNvPr id="35" name="Group 34">
            <a:extLst>
              <a:ext uri="{FF2B5EF4-FFF2-40B4-BE49-F238E27FC236}">
                <a16:creationId xmlns:a16="http://schemas.microsoft.com/office/drawing/2014/main" id="{9779A5CD-EBE9-2743-9E9C-BD0263827454}"/>
              </a:ext>
            </a:extLst>
          </p:cNvPr>
          <p:cNvGrpSpPr/>
          <p:nvPr/>
        </p:nvGrpSpPr>
        <p:grpSpPr>
          <a:xfrm>
            <a:off x="574976" y="2622408"/>
            <a:ext cx="2934972" cy="584775"/>
            <a:chOff x="716636" y="2622408"/>
            <a:chExt cx="2934972" cy="584775"/>
          </a:xfrm>
        </p:grpSpPr>
        <p:sp>
          <p:nvSpPr>
            <p:cNvPr id="80" name="Rectangle 79"/>
            <p:cNvSpPr/>
            <p:nvPr/>
          </p:nvSpPr>
          <p:spPr>
            <a:xfrm>
              <a:off x="852070" y="2622408"/>
              <a:ext cx="260109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Customer</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(from prospect to registered)</a:t>
              </a:r>
            </a:p>
          </p:txBody>
        </p:sp>
        <p:cxnSp>
          <p:nvCxnSpPr>
            <p:cNvPr id="32" name="Straight Arrow Connector 31">
              <a:extLst>
                <a:ext uri="{FF2B5EF4-FFF2-40B4-BE49-F238E27FC236}">
                  <a16:creationId xmlns:a16="http://schemas.microsoft.com/office/drawing/2014/main" id="{FDE350AE-6770-2043-B931-42FAE1AA1D31}"/>
                </a:ext>
              </a:extLst>
            </p:cNvPr>
            <p:cNvCxnSpPr>
              <a:cxnSpLocks/>
            </p:cNvCxnSpPr>
            <p:nvPr/>
          </p:nvCxnSpPr>
          <p:spPr>
            <a:xfrm>
              <a:off x="716636" y="2637039"/>
              <a:ext cx="293497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95B88866-08D8-884C-992E-7DAC9DF58B81}"/>
              </a:ext>
            </a:extLst>
          </p:cNvPr>
          <p:cNvGrpSpPr/>
          <p:nvPr/>
        </p:nvGrpSpPr>
        <p:grpSpPr>
          <a:xfrm>
            <a:off x="4551107" y="2622408"/>
            <a:ext cx="2934972" cy="584775"/>
            <a:chOff x="716636" y="2622408"/>
            <a:chExt cx="2934972" cy="584775"/>
          </a:xfrm>
        </p:grpSpPr>
        <p:sp>
          <p:nvSpPr>
            <p:cNvPr id="152" name="Rectangle 151">
              <a:extLst>
                <a:ext uri="{FF2B5EF4-FFF2-40B4-BE49-F238E27FC236}">
                  <a16:creationId xmlns:a16="http://schemas.microsoft.com/office/drawing/2014/main" id="{A33AEDFE-1531-9649-9223-02900E217DC0}"/>
                </a:ext>
              </a:extLst>
            </p:cNvPr>
            <p:cNvSpPr/>
            <p:nvPr/>
          </p:nvSpPr>
          <p:spPr>
            <a:xfrm>
              <a:off x="1265267" y="2622408"/>
              <a:ext cx="226626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Loan</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(from applied to booked)</a:t>
              </a:r>
            </a:p>
          </p:txBody>
        </p:sp>
        <p:cxnSp>
          <p:nvCxnSpPr>
            <p:cNvPr id="153" name="Straight Arrow Connector 152">
              <a:extLst>
                <a:ext uri="{FF2B5EF4-FFF2-40B4-BE49-F238E27FC236}">
                  <a16:creationId xmlns:a16="http://schemas.microsoft.com/office/drawing/2014/main" id="{4F9FB877-E63E-8146-867C-302D8A009123}"/>
                </a:ext>
              </a:extLst>
            </p:cNvPr>
            <p:cNvCxnSpPr>
              <a:cxnSpLocks/>
            </p:cNvCxnSpPr>
            <p:nvPr/>
          </p:nvCxnSpPr>
          <p:spPr>
            <a:xfrm>
              <a:off x="716636" y="2637039"/>
              <a:ext cx="293497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EA8F6C2D-CD84-494E-91C8-5F5FA2451F98}"/>
              </a:ext>
            </a:extLst>
          </p:cNvPr>
          <p:cNvGrpSpPr/>
          <p:nvPr/>
        </p:nvGrpSpPr>
        <p:grpSpPr>
          <a:xfrm>
            <a:off x="8016776" y="2627839"/>
            <a:ext cx="2631682" cy="584775"/>
            <a:chOff x="1006522" y="2632153"/>
            <a:chExt cx="2631682" cy="584775"/>
          </a:xfrm>
        </p:grpSpPr>
        <p:sp>
          <p:nvSpPr>
            <p:cNvPr id="160" name="Rectangle 159">
              <a:extLst>
                <a:ext uri="{FF2B5EF4-FFF2-40B4-BE49-F238E27FC236}">
                  <a16:creationId xmlns:a16="http://schemas.microsoft.com/office/drawing/2014/main" id="{C3F994F9-5741-9D4D-BC12-8D1EDA072AA5}"/>
                </a:ext>
              </a:extLst>
            </p:cNvPr>
            <p:cNvSpPr/>
            <p:nvPr/>
          </p:nvSpPr>
          <p:spPr>
            <a:xfrm>
              <a:off x="1006522" y="2632153"/>
              <a:ext cx="263168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Payment</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(from solicited to distributed)</a:t>
              </a:r>
            </a:p>
          </p:txBody>
        </p:sp>
        <p:cxnSp>
          <p:nvCxnSpPr>
            <p:cNvPr id="161" name="Straight Arrow Connector 160">
              <a:extLst>
                <a:ext uri="{FF2B5EF4-FFF2-40B4-BE49-F238E27FC236}">
                  <a16:creationId xmlns:a16="http://schemas.microsoft.com/office/drawing/2014/main" id="{7EBF78FA-33B8-154A-8AAB-B11DB6C8252E}"/>
                </a:ext>
              </a:extLst>
            </p:cNvPr>
            <p:cNvCxnSpPr>
              <a:cxnSpLocks/>
            </p:cNvCxnSpPr>
            <p:nvPr/>
          </p:nvCxnSpPr>
          <p:spPr>
            <a:xfrm>
              <a:off x="1370666" y="2641353"/>
              <a:ext cx="207467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CBBC0EB-5672-BF4F-814B-E2AC920C7CD6}"/>
              </a:ext>
            </a:extLst>
          </p:cNvPr>
          <p:cNvGrpSpPr/>
          <p:nvPr/>
        </p:nvGrpSpPr>
        <p:grpSpPr>
          <a:xfrm>
            <a:off x="8845053" y="2138398"/>
            <a:ext cx="1121046" cy="1686"/>
            <a:chOff x="10007415" y="4312501"/>
            <a:chExt cx="1121046" cy="1686"/>
          </a:xfrm>
        </p:grpSpPr>
        <p:cxnSp>
          <p:nvCxnSpPr>
            <p:cNvPr id="171" name="Straight Arrow Connector 170">
              <a:extLst>
                <a:ext uri="{FF2B5EF4-FFF2-40B4-BE49-F238E27FC236}">
                  <a16:creationId xmlns:a16="http://schemas.microsoft.com/office/drawing/2014/main" id="{D8093C3A-BBF7-D348-B562-D940D0F99420}"/>
                </a:ext>
              </a:extLst>
            </p:cNvPr>
            <p:cNvCxnSpPr/>
            <p:nvPr/>
          </p:nvCxnSpPr>
          <p:spPr>
            <a:xfrm>
              <a:off x="10007415" y="4314187"/>
              <a:ext cx="18720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6E599639-508C-FC42-ABC7-8D6608479252}"/>
                </a:ext>
              </a:extLst>
            </p:cNvPr>
            <p:cNvCxnSpPr/>
            <p:nvPr/>
          </p:nvCxnSpPr>
          <p:spPr>
            <a:xfrm flipV="1">
              <a:off x="10941260" y="4312501"/>
              <a:ext cx="187201" cy="168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523AE06-C65B-C240-8AC1-0C6973C2AFA2}"/>
              </a:ext>
            </a:extLst>
          </p:cNvPr>
          <p:cNvGrpSpPr/>
          <p:nvPr/>
        </p:nvGrpSpPr>
        <p:grpSpPr>
          <a:xfrm>
            <a:off x="9982192" y="2540485"/>
            <a:ext cx="1226607" cy="3372828"/>
            <a:chOff x="9982192" y="2540485"/>
            <a:chExt cx="1226607" cy="3372828"/>
          </a:xfrm>
        </p:grpSpPr>
        <p:grpSp>
          <p:nvGrpSpPr>
            <p:cNvPr id="271" name="Group 270"/>
            <p:cNvGrpSpPr/>
            <p:nvPr/>
          </p:nvGrpSpPr>
          <p:grpSpPr>
            <a:xfrm rot="5400000">
              <a:off x="10490611" y="2686535"/>
              <a:ext cx="555625" cy="263525"/>
              <a:chOff x="8021638" y="4731892"/>
              <a:chExt cx="555625" cy="263525"/>
            </a:xfrm>
          </p:grpSpPr>
          <p:sp>
            <p:nvSpPr>
              <p:cNvPr id="275" name="Line 36"/>
              <p:cNvSpPr>
                <a:spLocks noChangeShapeType="1"/>
              </p:cNvSpPr>
              <p:nvPr/>
            </p:nvSpPr>
            <p:spPr bwMode="auto">
              <a:xfrm>
                <a:off x="8021638" y="4863654"/>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76" name="Oval 35"/>
              <p:cNvSpPr>
                <a:spLocks noChangeArrowheads="1"/>
              </p:cNvSpPr>
              <p:nvPr/>
            </p:nvSpPr>
            <p:spPr bwMode="auto">
              <a:xfrm>
                <a:off x="8313738" y="4731892"/>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174" name="Text Box 72">
              <a:extLst>
                <a:ext uri="{FF2B5EF4-FFF2-40B4-BE49-F238E27FC236}">
                  <a16:creationId xmlns:a16="http://schemas.microsoft.com/office/drawing/2014/main" id="{FA960114-FFCC-554C-AE28-70FD08152FC6}"/>
                </a:ext>
              </a:extLst>
            </p:cNvPr>
            <p:cNvSpPr txBox="1">
              <a:spLocks noChangeArrowheads="1"/>
            </p:cNvSpPr>
            <p:nvPr/>
          </p:nvSpPr>
          <p:spPr bwMode="auto">
            <a:xfrm>
              <a:off x="9982192" y="3181776"/>
              <a:ext cx="1226607" cy="273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Bank: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Loan payment received &amp; distributed</a:t>
              </a:r>
            </a:p>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Syndication Partners: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Loan Payment received</a:t>
              </a:r>
            </a:p>
          </p:txBody>
        </p:sp>
      </p:grpSp>
      <p:grpSp>
        <p:nvGrpSpPr>
          <p:cNvPr id="4" name="Group 3">
            <a:extLst>
              <a:ext uri="{FF2B5EF4-FFF2-40B4-BE49-F238E27FC236}">
                <a16:creationId xmlns:a16="http://schemas.microsoft.com/office/drawing/2014/main" id="{D2C66A0B-5B93-F46F-2680-47648C17FFA7}"/>
              </a:ext>
            </a:extLst>
          </p:cNvPr>
          <p:cNvGrpSpPr/>
          <p:nvPr/>
        </p:nvGrpSpPr>
        <p:grpSpPr>
          <a:xfrm>
            <a:off x="11163922" y="2540486"/>
            <a:ext cx="972540" cy="3632352"/>
            <a:chOff x="11163922" y="2540486"/>
            <a:chExt cx="972540" cy="3632352"/>
          </a:xfrm>
        </p:grpSpPr>
        <p:grpSp>
          <p:nvGrpSpPr>
            <p:cNvPr id="272" name="Group 271"/>
            <p:cNvGrpSpPr/>
            <p:nvPr/>
          </p:nvGrpSpPr>
          <p:grpSpPr>
            <a:xfrm rot="5400000">
              <a:off x="11465780" y="2686536"/>
              <a:ext cx="555625" cy="263525"/>
              <a:chOff x="8015420" y="4375119"/>
              <a:chExt cx="555625" cy="263525"/>
            </a:xfrm>
          </p:grpSpPr>
          <p:sp>
            <p:nvSpPr>
              <p:cNvPr id="273" name="Line 36"/>
              <p:cNvSpPr>
                <a:spLocks noChangeShapeType="1"/>
              </p:cNvSpPr>
              <p:nvPr/>
            </p:nvSpPr>
            <p:spPr bwMode="auto">
              <a:xfrm>
                <a:off x="8015420" y="4506880"/>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74" name="Oval 35"/>
              <p:cNvSpPr>
                <a:spLocks noChangeArrowheads="1"/>
              </p:cNvSpPr>
              <p:nvPr/>
            </p:nvSpPr>
            <p:spPr bwMode="auto">
              <a:xfrm>
                <a:off x="8307520" y="4375119"/>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175" name="Text Box 72">
              <a:extLst>
                <a:ext uri="{FF2B5EF4-FFF2-40B4-BE49-F238E27FC236}">
                  <a16:creationId xmlns:a16="http://schemas.microsoft.com/office/drawing/2014/main" id="{87B07049-514A-C94E-8A76-717A02354199}"/>
                </a:ext>
              </a:extLst>
            </p:cNvPr>
            <p:cNvSpPr txBox="1">
              <a:spLocks noChangeArrowheads="1"/>
            </p:cNvSpPr>
            <p:nvPr/>
          </p:nvSpPr>
          <p:spPr bwMode="auto">
            <a:xfrm>
              <a:off x="11163922" y="3126122"/>
              <a:ext cx="972540" cy="30467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Customer: </a:t>
              </a:r>
              <a:br>
                <a:rPr lang="en-US" sz="1400" dirty="0">
                  <a:solidFill>
                    <a:srgbClr val="000000"/>
                  </a:solidFill>
                  <a:latin typeface="Calibri" panose="020F0502020204030204" pitchFamily="34" charset="0"/>
                  <a:cs typeface="Calibri" panose="020F0502020204030204" pitchFamily="34" charset="0"/>
                </a:rPr>
              </a:br>
              <a:r>
                <a:rPr lang="en-US" sz="1400" dirty="0"/>
                <a:t>release of </a:t>
              </a:r>
              <a:r>
                <a:rPr lang="en-US" sz="1400" dirty="0">
                  <a:solidFill>
                    <a:srgbClr val="000000"/>
                  </a:solidFill>
                  <a:latin typeface="Calibri" panose="020F0502020204030204" pitchFamily="34" charset="0"/>
                  <a:cs typeface="Calibri" panose="020F0502020204030204" pitchFamily="34" charset="0"/>
                </a:rPr>
                <a:t>Loan liability</a:t>
              </a:r>
            </a:p>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The Bank &amp; Syndication Partners: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completed Loan</a:t>
              </a:r>
            </a:p>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Regulator: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Loan completion notice</a:t>
              </a:r>
            </a:p>
            <a:p>
              <a:pPr marL="0" marR="0" lvl="0" indent="0" algn="l" defTabSz="873125" rtl="0" eaLnBrk="1" fontAlgn="auto" latinLnBrk="0" hangingPunct="1">
                <a:lnSpc>
                  <a:spcPct val="100000"/>
                </a:lnSpc>
                <a:spcBef>
                  <a:spcPct val="0"/>
                </a:spcBef>
                <a:spcAft>
                  <a:spcPts val="0"/>
                </a:spcAft>
                <a:buClr>
                  <a:srgbClr val="000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grpSp>
      <p:sp>
        <p:nvSpPr>
          <p:cNvPr id="179" name="Rectangle 51">
            <a:extLst>
              <a:ext uri="{FF2B5EF4-FFF2-40B4-BE49-F238E27FC236}">
                <a16:creationId xmlns:a16="http://schemas.microsoft.com/office/drawing/2014/main" id="{BDDFC9D7-4BC1-F84A-9C5C-2A1A70577AE3}"/>
              </a:ext>
            </a:extLst>
          </p:cNvPr>
          <p:cNvSpPr>
            <a:spLocks noChangeArrowheads="1"/>
          </p:cNvSpPr>
          <p:nvPr/>
        </p:nvSpPr>
        <p:spPr bwMode="auto">
          <a:xfrm>
            <a:off x="8744672" y="1457364"/>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sp>
        <p:nvSpPr>
          <p:cNvPr id="180" name="Rectangle 51">
            <a:extLst>
              <a:ext uri="{FF2B5EF4-FFF2-40B4-BE49-F238E27FC236}">
                <a16:creationId xmlns:a16="http://schemas.microsoft.com/office/drawing/2014/main" id="{55C953CA-335C-7845-B518-391DA641C0E5}"/>
              </a:ext>
            </a:extLst>
          </p:cNvPr>
          <p:cNvSpPr>
            <a:spLocks noChangeArrowheads="1"/>
          </p:cNvSpPr>
          <p:nvPr/>
        </p:nvSpPr>
        <p:spPr bwMode="auto">
          <a:xfrm>
            <a:off x="9666084" y="1447639"/>
            <a:ext cx="448841"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1:1</a:t>
            </a:r>
          </a:p>
        </p:txBody>
      </p:sp>
      <p:grpSp>
        <p:nvGrpSpPr>
          <p:cNvPr id="112" name="Group 111">
            <a:extLst>
              <a:ext uri="{FF2B5EF4-FFF2-40B4-BE49-F238E27FC236}">
                <a16:creationId xmlns:a16="http://schemas.microsoft.com/office/drawing/2014/main" id="{BE444BAC-351B-5D4C-9081-EF753D38B642}"/>
              </a:ext>
            </a:extLst>
          </p:cNvPr>
          <p:cNvGrpSpPr/>
          <p:nvPr/>
        </p:nvGrpSpPr>
        <p:grpSpPr>
          <a:xfrm>
            <a:off x="11019245" y="2637039"/>
            <a:ext cx="585418" cy="338554"/>
            <a:chOff x="3067332" y="3608879"/>
            <a:chExt cx="585418" cy="338554"/>
          </a:xfrm>
        </p:grpSpPr>
        <p:sp>
          <p:nvSpPr>
            <p:cNvPr id="113" name="Rectangle 112">
              <a:extLst>
                <a:ext uri="{FF2B5EF4-FFF2-40B4-BE49-F238E27FC236}">
                  <a16:creationId xmlns:a16="http://schemas.microsoft.com/office/drawing/2014/main" id="{0AE5C738-6E15-554A-ACE6-069638DB13EF}"/>
                </a:ext>
              </a:extLst>
            </p:cNvPr>
            <p:cNvSpPr/>
            <p:nvPr/>
          </p:nvSpPr>
          <p:spPr>
            <a:xfrm>
              <a:off x="3067332" y="3608879"/>
              <a:ext cx="585418"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Loan</a:t>
              </a:r>
            </a:p>
          </p:txBody>
        </p:sp>
        <p:cxnSp>
          <p:nvCxnSpPr>
            <p:cNvPr id="116" name="Straight Arrow Connector 115">
              <a:extLst>
                <a:ext uri="{FF2B5EF4-FFF2-40B4-BE49-F238E27FC236}">
                  <a16:creationId xmlns:a16="http://schemas.microsoft.com/office/drawing/2014/main" id="{A9D5B4C4-577F-3647-AF08-B83EC5471880}"/>
                </a:ext>
              </a:extLst>
            </p:cNvPr>
            <p:cNvCxnSpPr>
              <a:cxnSpLocks/>
            </p:cNvCxnSpPr>
            <p:nvPr/>
          </p:nvCxnSpPr>
          <p:spPr>
            <a:xfrm>
              <a:off x="3069400" y="3621757"/>
              <a:ext cx="53289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7F02CC07-E742-184B-9366-FC79D5C55E84}"/>
              </a:ext>
            </a:extLst>
          </p:cNvPr>
          <p:cNvSpPr/>
          <p:nvPr/>
        </p:nvSpPr>
        <p:spPr>
          <a:xfrm>
            <a:off x="131588" y="3282045"/>
            <a:ext cx="3154694" cy="1569660"/>
          </a:xfrm>
          <a:prstGeom prst="rect">
            <a:avLst/>
          </a:prstGeom>
        </p:spPr>
        <p:txBody>
          <a:bodyPr wrap="square">
            <a:spAutoFit/>
          </a:bodyPr>
          <a:lstStyle/>
          <a:p>
            <a:pPr marL="6350" marR="0" lvl="0" indent="-6350" algn="l" defTabSz="914400" rtl="0" eaLnBrk="1" fontAlgn="auto" latinLnBrk="0" hangingPunct="1">
              <a:lnSpc>
                <a:spcPct val="100000"/>
              </a:lnSpc>
              <a:spcBef>
                <a:spcPts val="0"/>
              </a:spcBef>
              <a:spcAft>
                <a:spcPts val="0"/>
              </a:spcAft>
              <a:buClrTx/>
              <a:buSzTx/>
              <a:buFontTx/>
              <a:buNone/>
              <a:tabLst>
                <a:tab pos="173038" algn="l"/>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appears we have discovered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four</a:t>
            </a:r>
            <a:r>
              <a:rPr lang="en-US" sz="1600" dirty="0">
                <a:solidFill>
                  <a:srgbClr val="000000"/>
                </a:solidFill>
                <a:latin typeface="Calibri" panose="020F0502020204030204" pitchFamily="34" charset="0"/>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business processes, each with:</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Trigger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Results</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Activities</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(Cases later)</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05250DFC-1CE6-D346-9306-0E1663E0D020}"/>
              </a:ext>
            </a:extLst>
          </p:cNvPr>
          <p:cNvGrpSpPr/>
          <p:nvPr/>
        </p:nvGrpSpPr>
        <p:grpSpPr>
          <a:xfrm>
            <a:off x="3136660" y="604842"/>
            <a:ext cx="807672" cy="1114592"/>
            <a:chOff x="3136660" y="604842"/>
            <a:chExt cx="807672" cy="1114592"/>
          </a:xfrm>
        </p:grpSpPr>
        <p:cxnSp>
          <p:nvCxnSpPr>
            <p:cNvPr id="29" name="Straight Arrow Connector 28">
              <a:extLst>
                <a:ext uri="{FF2B5EF4-FFF2-40B4-BE49-F238E27FC236}">
                  <a16:creationId xmlns:a16="http://schemas.microsoft.com/office/drawing/2014/main" id="{63D5E920-A058-3C4B-8FA1-BAB6C66EFC9E}"/>
                </a:ext>
              </a:extLst>
            </p:cNvPr>
            <p:cNvCxnSpPr>
              <a:cxnSpLocks/>
            </p:cNvCxnSpPr>
            <p:nvPr/>
          </p:nvCxnSpPr>
          <p:spPr>
            <a:xfrm>
              <a:off x="3645028" y="1062072"/>
              <a:ext cx="299304" cy="65736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Graphic 35" descr="Warning">
              <a:extLst>
                <a:ext uri="{FF2B5EF4-FFF2-40B4-BE49-F238E27FC236}">
                  <a16:creationId xmlns:a16="http://schemas.microsoft.com/office/drawing/2014/main" id="{930B68CC-AFB0-9A40-BB9F-6BF2CD1AA0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36660" y="604842"/>
              <a:ext cx="518151" cy="518151"/>
            </a:xfrm>
            <a:prstGeom prst="rect">
              <a:avLst/>
            </a:prstGeom>
          </p:spPr>
        </p:pic>
      </p:grpSp>
      <p:grpSp>
        <p:nvGrpSpPr>
          <p:cNvPr id="142" name="Group 141">
            <a:extLst>
              <a:ext uri="{FF2B5EF4-FFF2-40B4-BE49-F238E27FC236}">
                <a16:creationId xmlns:a16="http://schemas.microsoft.com/office/drawing/2014/main" id="{081F36E1-6EED-2643-A482-8845FBC8FC5A}"/>
              </a:ext>
            </a:extLst>
          </p:cNvPr>
          <p:cNvGrpSpPr/>
          <p:nvPr/>
        </p:nvGrpSpPr>
        <p:grpSpPr>
          <a:xfrm>
            <a:off x="7216035" y="604842"/>
            <a:ext cx="807672" cy="1114592"/>
            <a:chOff x="3136660" y="604842"/>
            <a:chExt cx="807672" cy="1114592"/>
          </a:xfrm>
        </p:grpSpPr>
        <p:cxnSp>
          <p:nvCxnSpPr>
            <p:cNvPr id="143" name="Straight Arrow Connector 142">
              <a:extLst>
                <a:ext uri="{FF2B5EF4-FFF2-40B4-BE49-F238E27FC236}">
                  <a16:creationId xmlns:a16="http://schemas.microsoft.com/office/drawing/2014/main" id="{AB968D82-BA4E-EB40-A0FA-330C3C0E80A9}"/>
                </a:ext>
              </a:extLst>
            </p:cNvPr>
            <p:cNvCxnSpPr>
              <a:cxnSpLocks/>
            </p:cNvCxnSpPr>
            <p:nvPr/>
          </p:nvCxnSpPr>
          <p:spPr>
            <a:xfrm>
              <a:off x="3645028" y="1062072"/>
              <a:ext cx="299304" cy="65736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4" name="Graphic 143" descr="Warning">
              <a:extLst>
                <a:ext uri="{FF2B5EF4-FFF2-40B4-BE49-F238E27FC236}">
                  <a16:creationId xmlns:a16="http://schemas.microsoft.com/office/drawing/2014/main" id="{A9179E80-441E-FB46-9828-93E0770712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36660" y="604842"/>
              <a:ext cx="518151" cy="518151"/>
            </a:xfrm>
            <a:prstGeom prst="rect">
              <a:avLst/>
            </a:prstGeom>
          </p:spPr>
        </p:pic>
      </p:grpSp>
      <p:grpSp>
        <p:nvGrpSpPr>
          <p:cNvPr id="149" name="Group 148">
            <a:extLst>
              <a:ext uri="{FF2B5EF4-FFF2-40B4-BE49-F238E27FC236}">
                <a16:creationId xmlns:a16="http://schemas.microsoft.com/office/drawing/2014/main" id="{5C2500B4-ACEB-2944-9B64-4B8807134652}"/>
              </a:ext>
            </a:extLst>
          </p:cNvPr>
          <p:cNvGrpSpPr/>
          <p:nvPr/>
        </p:nvGrpSpPr>
        <p:grpSpPr>
          <a:xfrm>
            <a:off x="10049413" y="605753"/>
            <a:ext cx="807672" cy="1114592"/>
            <a:chOff x="3136660" y="604842"/>
            <a:chExt cx="807672" cy="1114592"/>
          </a:xfrm>
        </p:grpSpPr>
        <p:cxnSp>
          <p:nvCxnSpPr>
            <p:cNvPr id="150" name="Straight Arrow Connector 149">
              <a:extLst>
                <a:ext uri="{FF2B5EF4-FFF2-40B4-BE49-F238E27FC236}">
                  <a16:creationId xmlns:a16="http://schemas.microsoft.com/office/drawing/2014/main" id="{1500EB40-F5AA-AB40-A65D-E8F113513903}"/>
                </a:ext>
              </a:extLst>
            </p:cNvPr>
            <p:cNvCxnSpPr>
              <a:cxnSpLocks/>
            </p:cNvCxnSpPr>
            <p:nvPr/>
          </p:nvCxnSpPr>
          <p:spPr>
            <a:xfrm>
              <a:off x="3645028" y="1062072"/>
              <a:ext cx="299304" cy="65736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4" name="Graphic 153" descr="Warning">
              <a:extLst>
                <a:ext uri="{FF2B5EF4-FFF2-40B4-BE49-F238E27FC236}">
                  <a16:creationId xmlns:a16="http://schemas.microsoft.com/office/drawing/2014/main" id="{B4CD3456-C812-6C41-B64B-0CBD7D814C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36660" y="604842"/>
              <a:ext cx="518151" cy="518151"/>
            </a:xfrm>
            <a:prstGeom prst="rect">
              <a:avLst/>
            </a:prstGeom>
          </p:spPr>
        </p:pic>
      </p:grpSp>
      <p:sp>
        <p:nvSpPr>
          <p:cNvPr id="117" name="AutoShape 2">
            <a:extLst>
              <a:ext uri="{FF2B5EF4-FFF2-40B4-BE49-F238E27FC236}">
                <a16:creationId xmlns:a16="http://schemas.microsoft.com/office/drawing/2014/main" id="{3324F92F-501F-7742-B971-EBE2C6D8F836}"/>
              </a:ext>
            </a:extLst>
          </p:cNvPr>
          <p:cNvSpPr>
            <a:spLocks noChangeArrowheads="1"/>
          </p:cNvSpPr>
          <p:nvPr/>
        </p:nvSpPr>
        <p:spPr bwMode="auto">
          <a:xfrm>
            <a:off x="10956461" y="2581218"/>
            <a:ext cx="597750" cy="584775"/>
          </a:xfrm>
          <a:prstGeom prst="roundRect">
            <a:avLst>
              <a:gd name="adj" fmla="val 5528"/>
            </a:avLst>
          </a:prstGeom>
          <a:solidFill>
            <a:srgbClr val="FF99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Settle</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p:txBody>
      </p:sp>
      <p:sp>
        <p:nvSpPr>
          <p:cNvPr id="118" name="AutoShape 4">
            <a:extLst>
              <a:ext uri="{FF2B5EF4-FFF2-40B4-BE49-F238E27FC236}">
                <a16:creationId xmlns:a16="http://schemas.microsoft.com/office/drawing/2014/main" id="{2CFA85F6-2392-3048-9899-E2FA74161C63}"/>
              </a:ext>
            </a:extLst>
          </p:cNvPr>
          <p:cNvSpPr>
            <a:spLocks noChangeArrowheads="1"/>
          </p:cNvSpPr>
          <p:nvPr/>
        </p:nvSpPr>
        <p:spPr bwMode="auto">
          <a:xfrm>
            <a:off x="8107708" y="2581218"/>
            <a:ext cx="2487788" cy="584775"/>
          </a:xfrm>
          <a:prstGeom prst="roundRect">
            <a:avLst>
              <a:gd name="adj" fmla="val 5528"/>
            </a:avLst>
          </a:prstGeom>
          <a:solidFill>
            <a:srgbClr val="EBB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Collect Payment</a:t>
            </a:r>
          </a:p>
        </p:txBody>
      </p:sp>
      <p:sp>
        <p:nvSpPr>
          <p:cNvPr id="119" name="AutoShape 5">
            <a:extLst>
              <a:ext uri="{FF2B5EF4-FFF2-40B4-BE49-F238E27FC236}">
                <a16:creationId xmlns:a16="http://schemas.microsoft.com/office/drawing/2014/main" id="{CE24050D-98DD-D74B-B5B5-15304419B77B}"/>
              </a:ext>
            </a:extLst>
          </p:cNvPr>
          <p:cNvSpPr>
            <a:spLocks noChangeArrowheads="1"/>
          </p:cNvSpPr>
          <p:nvPr/>
        </p:nvSpPr>
        <p:spPr bwMode="auto">
          <a:xfrm>
            <a:off x="160987" y="2581218"/>
            <a:ext cx="3516236" cy="584775"/>
          </a:xfrm>
          <a:prstGeom prst="roundRect">
            <a:avLst>
              <a:gd name="adj" fmla="val 5528"/>
            </a:avLst>
          </a:prstGeom>
          <a:solidFill>
            <a:srgbClr val="D5FC7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Acquire Customer</a:t>
            </a:r>
          </a:p>
        </p:txBody>
      </p:sp>
      <p:sp>
        <p:nvSpPr>
          <p:cNvPr id="120" name="AutoShape 3">
            <a:extLst>
              <a:ext uri="{FF2B5EF4-FFF2-40B4-BE49-F238E27FC236}">
                <a16:creationId xmlns:a16="http://schemas.microsoft.com/office/drawing/2014/main" id="{07FBE1F3-95A4-494B-AB8D-6AF42CB3D92D}"/>
              </a:ext>
            </a:extLst>
          </p:cNvPr>
          <p:cNvSpPr>
            <a:spLocks noChangeArrowheads="1"/>
          </p:cNvSpPr>
          <p:nvPr/>
        </p:nvSpPr>
        <p:spPr bwMode="auto">
          <a:xfrm>
            <a:off x="4044769" y="2581218"/>
            <a:ext cx="3700590" cy="584775"/>
          </a:xfrm>
          <a:prstGeom prst="roundRect">
            <a:avLst>
              <a:gd name="adj" fmla="val 5528"/>
            </a:avLst>
          </a:prstGeom>
          <a:solidFill>
            <a:srgbClr val="99CC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Grant Loan</a:t>
            </a:r>
          </a:p>
        </p:txBody>
      </p:sp>
    </p:spTree>
    <p:extLst>
      <p:ext uri="{BB962C8B-B14F-4D97-AF65-F5344CB8AC3E}">
        <p14:creationId xmlns:p14="http://schemas.microsoft.com/office/powerpoint/2010/main" val="333999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Effect transition="in" filter="dissolve">
                                      <p:cBhvr>
                                        <p:cTn id="7" dur="500"/>
                                        <p:tgtEl>
                                          <p:spTgt spid="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8">
                                            <p:txEl>
                                              <p:pRg st="1" end="1"/>
                                            </p:txEl>
                                          </p:spTgt>
                                        </p:tgtEl>
                                        <p:attrNameLst>
                                          <p:attrName>style.visibility</p:attrName>
                                        </p:attrNameLst>
                                      </p:cBhvr>
                                      <p:to>
                                        <p:strVal val="visible"/>
                                      </p:to>
                                    </p:set>
                                    <p:animEffect transition="in" filter="dissolve">
                                      <p:cBhvr>
                                        <p:cTn id="32" dur="500"/>
                                        <p:tgtEl>
                                          <p:spTgt spid="9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dissolv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par>
                                <p:cTn id="58" presetID="9" presetClass="exit" presetSubtype="0" fill="hold" nodeType="withEffect">
                                  <p:stCondLst>
                                    <p:cond delay="0"/>
                                  </p:stCondLst>
                                  <p:childTnLst>
                                    <p:animEffect transition="out" filter="dissolve">
                                      <p:cBhvr>
                                        <p:cTn id="59" dur="500"/>
                                        <p:tgtEl>
                                          <p:spTgt spid="37"/>
                                        </p:tgtEl>
                                      </p:cBhvr>
                                    </p:animEffect>
                                    <p:set>
                                      <p:cBhvr>
                                        <p:cTn id="60" dur="1" fill="hold">
                                          <p:stCondLst>
                                            <p:cond delay="499"/>
                                          </p:stCondLst>
                                        </p:cTn>
                                        <p:tgtEl>
                                          <p:spTgt spid="3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dissolve">
                                      <p:cBhvr>
                                        <p:cTn id="65" dur="500"/>
                                        <p:tgtEl>
                                          <p:spTgt spid="21"/>
                                        </p:tgtEl>
                                      </p:cBhvr>
                                    </p:animEffect>
                                  </p:childTnLst>
                                </p:cTn>
                              </p:par>
                              <p:par>
                                <p:cTn id="66" presetID="9"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dissolve">
                                      <p:cBhvr>
                                        <p:cTn id="68" dur="1000"/>
                                        <p:tgtEl>
                                          <p:spTgt spid="23"/>
                                        </p:tgtEl>
                                      </p:cBhvr>
                                    </p:animEffect>
                                  </p:childTnLst>
                                </p:cTn>
                              </p:par>
                              <p:par>
                                <p:cTn id="69" presetID="9"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dissolve">
                                      <p:cBhvr>
                                        <p:cTn id="71" dur="10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142"/>
                                        </p:tgtEl>
                                        <p:attrNameLst>
                                          <p:attrName>style.visibility</p:attrName>
                                        </p:attrNameLst>
                                      </p:cBhvr>
                                      <p:to>
                                        <p:strVal val="visible"/>
                                      </p:to>
                                    </p:set>
                                    <p:animEffect transition="in" filter="dissolve">
                                      <p:cBhvr>
                                        <p:cTn id="76" dur="500"/>
                                        <p:tgtEl>
                                          <p:spTgt spid="142"/>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dissolve">
                                      <p:cBhvr>
                                        <p:cTn id="81" dur="500"/>
                                        <p:tgtEl>
                                          <p:spTgt spid="11"/>
                                        </p:tgtEl>
                                      </p:cBhvr>
                                    </p:animEffect>
                                  </p:childTnLst>
                                </p:cTn>
                              </p:par>
                              <p:par>
                                <p:cTn id="82" presetID="9" presetClass="exit" presetSubtype="0" fill="hold" nodeType="withEffect">
                                  <p:stCondLst>
                                    <p:cond delay="0"/>
                                  </p:stCondLst>
                                  <p:childTnLst>
                                    <p:animEffect transition="out" filter="dissolve">
                                      <p:cBhvr>
                                        <p:cTn id="83" dur="500"/>
                                        <p:tgtEl>
                                          <p:spTgt spid="142"/>
                                        </p:tgtEl>
                                      </p:cBhvr>
                                    </p:animEffect>
                                    <p:set>
                                      <p:cBhvr>
                                        <p:cTn id="84" dur="1" fill="hold">
                                          <p:stCondLst>
                                            <p:cond delay="499"/>
                                          </p:stCondLst>
                                        </p:cTn>
                                        <p:tgtEl>
                                          <p:spTgt spid="14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dissolve">
                                      <p:cBhvr>
                                        <p:cTn id="89" dur="500"/>
                                        <p:tgtEl>
                                          <p:spTgt spid="44"/>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dissolve">
                                      <p:cBhvr>
                                        <p:cTn id="94" dur="500"/>
                                        <p:tgtEl>
                                          <p:spTgt spid="149"/>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dissolve">
                                      <p:cBhvr>
                                        <p:cTn id="99" dur="500"/>
                                        <p:tgtEl>
                                          <p:spTgt spid="45"/>
                                        </p:tgtEl>
                                      </p:cBhvr>
                                    </p:animEffect>
                                  </p:childTnLst>
                                </p:cTn>
                              </p:par>
                              <p:par>
                                <p:cTn id="100" presetID="9" presetClass="exit" presetSubtype="0" fill="hold" nodeType="withEffect">
                                  <p:stCondLst>
                                    <p:cond delay="0"/>
                                  </p:stCondLst>
                                  <p:childTnLst>
                                    <p:animEffect transition="out" filter="dissolve">
                                      <p:cBhvr>
                                        <p:cTn id="101" dur="500"/>
                                        <p:tgtEl>
                                          <p:spTgt spid="149"/>
                                        </p:tgtEl>
                                      </p:cBhvr>
                                    </p:animEffect>
                                    <p:set>
                                      <p:cBhvr>
                                        <p:cTn id="102" dur="1" fill="hold">
                                          <p:stCondLst>
                                            <p:cond delay="499"/>
                                          </p:stCondLst>
                                        </p:cTn>
                                        <p:tgtEl>
                                          <p:spTgt spid="14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107"/>
                                        </p:tgtEl>
                                        <p:attrNameLst>
                                          <p:attrName>style.visibility</p:attrName>
                                        </p:attrNameLst>
                                      </p:cBhvr>
                                      <p:to>
                                        <p:strVal val="visible"/>
                                      </p:to>
                                    </p:set>
                                    <p:animEffect transition="in" filter="dissolve">
                                      <p:cBhvr>
                                        <p:cTn id="107" dur="500"/>
                                        <p:tgtEl>
                                          <p:spTgt spid="107"/>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98">
                                            <p:txEl>
                                              <p:pRg st="2" end="2"/>
                                            </p:txEl>
                                          </p:spTgt>
                                        </p:tgtEl>
                                        <p:attrNameLst>
                                          <p:attrName>style.visibility</p:attrName>
                                        </p:attrNameLst>
                                      </p:cBhvr>
                                      <p:to>
                                        <p:strVal val="visible"/>
                                      </p:to>
                                    </p:set>
                                    <p:animEffect transition="in" filter="dissolve">
                                      <p:cBhvr>
                                        <p:cTn id="112" dur="500"/>
                                        <p:tgtEl>
                                          <p:spTgt spid="98">
                                            <p:txEl>
                                              <p:pRg st="2" end="2"/>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238"/>
                                        </p:tgtEl>
                                        <p:attrNameLst>
                                          <p:attrName>style.visibility</p:attrName>
                                        </p:attrNameLst>
                                      </p:cBhvr>
                                      <p:to>
                                        <p:strVal val="visible"/>
                                      </p:to>
                                    </p:set>
                                    <p:animEffect transition="in" filter="dissolve">
                                      <p:cBhvr>
                                        <p:cTn id="117" dur="500"/>
                                        <p:tgtEl>
                                          <p:spTgt spid="238"/>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239"/>
                                        </p:tgtEl>
                                        <p:attrNameLst>
                                          <p:attrName>style.visibility</p:attrName>
                                        </p:attrNameLst>
                                      </p:cBhvr>
                                      <p:to>
                                        <p:strVal val="visible"/>
                                      </p:to>
                                    </p:set>
                                    <p:animEffect transition="in" filter="dissolve">
                                      <p:cBhvr>
                                        <p:cTn id="122" dur="500"/>
                                        <p:tgtEl>
                                          <p:spTgt spid="239"/>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240"/>
                                        </p:tgtEl>
                                        <p:attrNameLst>
                                          <p:attrName>style.visibility</p:attrName>
                                        </p:attrNameLst>
                                      </p:cBhvr>
                                      <p:to>
                                        <p:strVal val="visible"/>
                                      </p:to>
                                    </p:set>
                                    <p:animEffect transition="in" filter="dissolve">
                                      <p:cBhvr>
                                        <p:cTn id="127" dur="500"/>
                                        <p:tgtEl>
                                          <p:spTgt spid="240"/>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dissolve">
                                      <p:cBhvr>
                                        <p:cTn id="132" dur="5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241"/>
                                        </p:tgtEl>
                                        <p:attrNameLst>
                                          <p:attrName>style.visibility</p:attrName>
                                        </p:attrNameLst>
                                      </p:cBhvr>
                                      <p:to>
                                        <p:strVal val="visible"/>
                                      </p:to>
                                    </p:set>
                                    <p:animEffect transition="in" filter="dissolve">
                                      <p:cBhvr>
                                        <p:cTn id="137" dur="500"/>
                                        <p:tgtEl>
                                          <p:spTgt spid="241"/>
                                        </p:tgtEl>
                                      </p:cBhvr>
                                    </p:animEffect>
                                  </p:childTnLst>
                                </p:cTn>
                              </p:par>
                              <p:par>
                                <p:cTn id="138" presetID="9" presetClass="entr" presetSubtype="0" fill="hold" grpId="0" nodeType="withEffect">
                                  <p:stCondLst>
                                    <p:cond delay="0"/>
                                  </p:stCondLst>
                                  <p:childTnLst>
                                    <p:set>
                                      <p:cBhvr>
                                        <p:cTn id="139" dur="1" fill="hold">
                                          <p:stCondLst>
                                            <p:cond delay="0"/>
                                          </p:stCondLst>
                                        </p:cTn>
                                        <p:tgtEl>
                                          <p:spTgt spid="242"/>
                                        </p:tgtEl>
                                        <p:attrNameLst>
                                          <p:attrName>style.visibility</p:attrName>
                                        </p:attrNameLst>
                                      </p:cBhvr>
                                      <p:to>
                                        <p:strVal val="visible"/>
                                      </p:to>
                                    </p:set>
                                    <p:animEffect transition="in" filter="dissolve">
                                      <p:cBhvr>
                                        <p:cTn id="140" dur="500"/>
                                        <p:tgtEl>
                                          <p:spTgt spid="242"/>
                                        </p:tgtEl>
                                      </p:cBhvr>
                                    </p:animEffect>
                                  </p:childTnLst>
                                </p:cTn>
                              </p:par>
                              <p:par>
                                <p:cTn id="141" presetID="9" presetClass="entr" presetSubtype="0" fill="hold" grpId="0" nodeType="withEffect">
                                  <p:stCondLst>
                                    <p:cond delay="0"/>
                                  </p:stCondLst>
                                  <p:childTnLst>
                                    <p:set>
                                      <p:cBhvr>
                                        <p:cTn id="142" dur="1" fill="hold">
                                          <p:stCondLst>
                                            <p:cond delay="0"/>
                                          </p:stCondLst>
                                        </p:cTn>
                                        <p:tgtEl>
                                          <p:spTgt spid="145"/>
                                        </p:tgtEl>
                                        <p:attrNameLst>
                                          <p:attrName>style.visibility</p:attrName>
                                        </p:attrNameLst>
                                      </p:cBhvr>
                                      <p:to>
                                        <p:strVal val="visible"/>
                                      </p:to>
                                    </p:set>
                                    <p:animEffect transition="in" filter="dissolve">
                                      <p:cBhvr>
                                        <p:cTn id="143" dur="500"/>
                                        <p:tgtEl>
                                          <p:spTgt spid="145"/>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nodeType="clickEffect">
                                  <p:stCondLst>
                                    <p:cond delay="0"/>
                                  </p:stCondLst>
                                  <p:childTnLst>
                                    <p:set>
                                      <p:cBhvr>
                                        <p:cTn id="147" dur="1" fill="hold">
                                          <p:stCondLst>
                                            <p:cond delay="0"/>
                                          </p:stCondLst>
                                        </p:cTn>
                                        <p:tgtEl>
                                          <p:spTgt spid="132"/>
                                        </p:tgtEl>
                                        <p:attrNameLst>
                                          <p:attrName>style.visibility</p:attrName>
                                        </p:attrNameLst>
                                      </p:cBhvr>
                                      <p:to>
                                        <p:strVal val="visible"/>
                                      </p:to>
                                    </p:set>
                                    <p:animEffect transition="in" filter="dissolve">
                                      <p:cBhvr>
                                        <p:cTn id="148" dur="500"/>
                                        <p:tgtEl>
                                          <p:spTgt spid="132"/>
                                        </p:tgtEl>
                                      </p:cBhvr>
                                    </p:animEffect>
                                  </p:childTnLst>
                                </p:cTn>
                              </p:par>
                            </p:childTnLst>
                          </p:cTn>
                        </p:par>
                      </p:childTnLst>
                    </p:cTn>
                  </p:par>
                  <p:par>
                    <p:cTn id="149" fill="hold">
                      <p:stCondLst>
                        <p:cond delay="indefinite"/>
                      </p:stCondLst>
                      <p:childTnLst>
                        <p:par>
                          <p:cTn id="150" fill="hold">
                            <p:stCondLst>
                              <p:cond delay="0"/>
                            </p:stCondLst>
                            <p:childTnLst>
                              <p:par>
                                <p:cTn id="151" presetID="9" presetClass="entr" presetSubtype="0" fill="hold" grpId="0" nodeType="clickEffect">
                                  <p:stCondLst>
                                    <p:cond delay="0"/>
                                  </p:stCondLst>
                                  <p:childTnLst>
                                    <p:set>
                                      <p:cBhvr>
                                        <p:cTn id="152" dur="1" fill="hold">
                                          <p:stCondLst>
                                            <p:cond delay="0"/>
                                          </p:stCondLst>
                                        </p:cTn>
                                        <p:tgtEl>
                                          <p:spTgt spid="179"/>
                                        </p:tgtEl>
                                        <p:attrNameLst>
                                          <p:attrName>style.visibility</p:attrName>
                                        </p:attrNameLst>
                                      </p:cBhvr>
                                      <p:to>
                                        <p:strVal val="visible"/>
                                      </p:to>
                                    </p:set>
                                    <p:animEffect transition="in" filter="dissolve">
                                      <p:cBhvr>
                                        <p:cTn id="153" dur="500"/>
                                        <p:tgtEl>
                                          <p:spTgt spid="179"/>
                                        </p:tgtEl>
                                      </p:cBhvr>
                                    </p:animEffect>
                                  </p:childTnLst>
                                </p:cTn>
                              </p:par>
                              <p:par>
                                <p:cTn id="154" presetID="9" presetClass="entr" presetSubtype="0" fill="hold" grpId="0" nodeType="withEffect">
                                  <p:stCondLst>
                                    <p:cond delay="0"/>
                                  </p:stCondLst>
                                  <p:childTnLst>
                                    <p:set>
                                      <p:cBhvr>
                                        <p:cTn id="155" dur="1" fill="hold">
                                          <p:stCondLst>
                                            <p:cond delay="0"/>
                                          </p:stCondLst>
                                        </p:cTn>
                                        <p:tgtEl>
                                          <p:spTgt spid="180"/>
                                        </p:tgtEl>
                                        <p:attrNameLst>
                                          <p:attrName>style.visibility</p:attrName>
                                        </p:attrNameLst>
                                      </p:cBhvr>
                                      <p:to>
                                        <p:strVal val="visible"/>
                                      </p:to>
                                    </p:set>
                                    <p:animEffect transition="in" filter="dissolve">
                                      <p:cBhvr>
                                        <p:cTn id="156" dur="500"/>
                                        <p:tgtEl>
                                          <p:spTgt spid="180"/>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ntr" presetSubtype="0" fill="hold" nodeType="clickEffect">
                                  <p:stCondLst>
                                    <p:cond delay="0"/>
                                  </p:stCondLst>
                                  <p:childTnLst>
                                    <p:set>
                                      <p:cBhvr>
                                        <p:cTn id="160" dur="1" fill="hold">
                                          <p:stCondLst>
                                            <p:cond delay="0"/>
                                          </p:stCondLst>
                                        </p:cTn>
                                        <p:tgtEl>
                                          <p:spTgt spid="136"/>
                                        </p:tgtEl>
                                        <p:attrNameLst>
                                          <p:attrName>style.visibility</p:attrName>
                                        </p:attrNameLst>
                                      </p:cBhvr>
                                      <p:to>
                                        <p:strVal val="visible"/>
                                      </p:to>
                                    </p:set>
                                    <p:animEffect transition="in" filter="dissolve">
                                      <p:cBhvr>
                                        <p:cTn id="161" dur="500"/>
                                        <p:tgtEl>
                                          <p:spTgt spid="136"/>
                                        </p:tgtEl>
                                      </p:cBhvr>
                                    </p:animEffec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nodeType="clickEffect">
                                  <p:stCondLst>
                                    <p:cond delay="0"/>
                                  </p:stCondLst>
                                  <p:childTnLst>
                                    <p:set>
                                      <p:cBhvr>
                                        <p:cTn id="165" dur="1" fill="hold">
                                          <p:stCondLst>
                                            <p:cond delay="0"/>
                                          </p:stCondLst>
                                        </p:cTn>
                                        <p:tgtEl>
                                          <p:spTgt spid="98">
                                            <p:txEl>
                                              <p:pRg st="3" end="3"/>
                                            </p:txEl>
                                          </p:spTgt>
                                        </p:tgtEl>
                                        <p:attrNameLst>
                                          <p:attrName>style.visibility</p:attrName>
                                        </p:attrNameLst>
                                      </p:cBhvr>
                                      <p:to>
                                        <p:strVal val="visible"/>
                                      </p:to>
                                    </p:set>
                                    <p:animEffect transition="in" filter="dissolve">
                                      <p:cBhvr>
                                        <p:cTn id="166" dur="500"/>
                                        <p:tgtEl>
                                          <p:spTgt spid="98">
                                            <p:txEl>
                                              <p:pRg st="3" end="3"/>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9" presetClass="entr" presetSubtype="0" fill="hold" nodeType="click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dissolve">
                                      <p:cBhvr>
                                        <p:cTn id="171" dur="500"/>
                                        <p:tgtEl>
                                          <p:spTgt spid="35"/>
                                        </p:tgtEl>
                                      </p:cBhvr>
                                    </p:animEffect>
                                  </p:childTnLst>
                                </p:cTn>
                              </p:par>
                            </p:childTnLst>
                          </p:cTn>
                        </p:par>
                      </p:childTnLst>
                    </p:cTn>
                  </p:par>
                  <p:par>
                    <p:cTn id="172" fill="hold">
                      <p:stCondLst>
                        <p:cond delay="indefinite"/>
                      </p:stCondLst>
                      <p:childTnLst>
                        <p:par>
                          <p:cTn id="173" fill="hold">
                            <p:stCondLst>
                              <p:cond delay="0"/>
                            </p:stCondLst>
                            <p:childTnLst>
                              <p:par>
                                <p:cTn id="174" presetID="9" presetClass="entr" presetSubtype="0" fill="hold" nodeType="clickEffect">
                                  <p:stCondLst>
                                    <p:cond delay="0"/>
                                  </p:stCondLst>
                                  <p:childTnLst>
                                    <p:set>
                                      <p:cBhvr>
                                        <p:cTn id="175" dur="1" fill="hold">
                                          <p:stCondLst>
                                            <p:cond delay="0"/>
                                          </p:stCondLst>
                                        </p:cTn>
                                        <p:tgtEl>
                                          <p:spTgt spid="151"/>
                                        </p:tgtEl>
                                        <p:attrNameLst>
                                          <p:attrName>style.visibility</p:attrName>
                                        </p:attrNameLst>
                                      </p:cBhvr>
                                      <p:to>
                                        <p:strVal val="visible"/>
                                      </p:to>
                                    </p:set>
                                    <p:animEffect transition="in" filter="dissolve">
                                      <p:cBhvr>
                                        <p:cTn id="176" dur="500"/>
                                        <p:tgtEl>
                                          <p:spTgt spid="151"/>
                                        </p:tgtEl>
                                      </p:cBhvr>
                                    </p:animEffect>
                                  </p:childTnLst>
                                </p:cTn>
                              </p:par>
                            </p:childTnLst>
                          </p:cTn>
                        </p:par>
                      </p:childTnLst>
                    </p:cTn>
                  </p:par>
                  <p:par>
                    <p:cTn id="177" fill="hold">
                      <p:stCondLst>
                        <p:cond delay="indefinite"/>
                      </p:stCondLst>
                      <p:childTnLst>
                        <p:par>
                          <p:cTn id="178" fill="hold">
                            <p:stCondLst>
                              <p:cond delay="0"/>
                            </p:stCondLst>
                            <p:childTnLst>
                              <p:par>
                                <p:cTn id="179" presetID="9" presetClass="entr" presetSubtype="0" fill="hold" nodeType="clickEffect">
                                  <p:stCondLst>
                                    <p:cond delay="0"/>
                                  </p:stCondLst>
                                  <p:childTnLst>
                                    <p:set>
                                      <p:cBhvr>
                                        <p:cTn id="180" dur="1" fill="hold">
                                          <p:stCondLst>
                                            <p:cond delay="0"/>
                                          </p:stCondLst>
                                        </p:cTn>
                                        <p:tgtEl>
                                          <p:spTgt spid="159"/>
                                        </p:tgtEl>
                                        <p:attrNameLst>
                                          <p:attrName>style.visibility</p:attrName>
                                        </p:attrNameLst>
                                      </p:cBhvr>
                                      <p:to>
                                        <p:strVal val="visible"/>
                                      </p:to>
                                    </p:set>
                                    <p:animEffect transition="in" filter="dissolve">
                                      <p:cBhvr>
                                        <p:cTn id="181" dur="500"/>
                                        <p:tgtEl>
                                          <p:spTgt spid="159"/>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nodeType="clickEffect">
                                  <p:stCondLst>
                                    <p:cond delay="0"/>
                                  </p:stCondLst>
                                  <p:childTnLst>
                                    <p:set>
                                      <p:cBhvr>
                                        <p:cTn id="185" dur="1" fill="hold">
                                          <p:stCondLst>
                                            <p:cond delay="0"/>
                                          </p:stCondLst>
                                        </p:cTn>
                                        <p:tgtEl>
                                          <p:spTgt spid="112"/>
                                        </p:tgtEl>
                                        <p:attrNameLst>
                                          <p:attrName>style.visibility</p:attrName>
                                        </p:attrNameLst>
                                      </p:cBhvr>
                                      <p:to>
                                        <p:strVal val="visible"/>
                                      </p:to>
                                    </p:set>
                                    <p:animEffect transition="in" filter="dissolve">
                                      <p:cBhvr>
                                        <p:cTn id="186" dur="500"/>
                                        <p:tgtEl>
                                          <p:spTgt spid="112"/>
                                        </p:tgtEl>
                                      </p:cBhvr>
                                    </p:animEffect>
                                  </p:childTnLst>
                                </p:cTn>
                              </p:par>
                            </p:childTnLst>
                          </p:cTn>
                        </p:par>
                      </p:childTnLst>
                    </p:cTn>
                  </p:par>
                  <p:par>
                    <p:cTn id="187" fill="hold">
                      <p:stCondLst>
                        <p:cond delay="indefinite"/>
                      </p:stCondLst>
                      <p:childTnLst>
                        <p:par>
                          <p:cTn id="188" fill="hold">
                            <p:stCondLst>
                              <p:cond delay="0"/>
                            </p:stCondLst>
                            <p:childTnLst>
                              <p:par>
                                <p:cTn id="189" presetID="9" presetClass="entr" presetSubtype="0" fill="hold" nodeType="clickEffect">
                                  <p:stCondLst>
                                    <p:cond delay="0"/>
                                  </p:stCondLst>
                                  <p:childTnLst>
                                    <p:set>
                                      <p:cBhvr>
                                        <p:cTn id="190" dur="1" fill="hold">
                                          <p:stCondLst>
                                            <p:cond delay="0"/>
                                          </p:stCondLst>
                                        </p:cTn>
                                        <p:tgtEl>
                                          <p:spTgt spid="14">
                                            <p:txEl>
                                              <p:pRg st="0" end="0"/>
                                            </p:txEl>
                                          </p:spTgt>
                                        </p:tgtEl>
                                        <p:attrNameLst>
                                          <p:attrName>style.visibility</p:attrName>
                                        </p:attrNameLst>
                                      </p:cBhvr>
                                      <p:to>
                                        <p:strVal val="visible"/>
                                      </p:to>
                                    </p:set>
                                    <p:animEffect transition="in" filter="dissolve">
                                      <p:cBhvr>
                                        <p:cTn id="191" dur="500"/>
                                        <p:tgtEl>
                                          <p:spTgt spid="14">
                                            <p:txEl>
                                              <p:pRg st="0" end="0"/>
                                            </p:txEl>
                                          </p:spTgt>
                                        </p:tgtEl>
                                      </p:cBhvr>
                                    </p:animEffect>
                                  </p:childTnLst>
                                </p:cTn>
                              </p:par>
                            </p:childTnLst>
                          </p:cTn>
                        </p:par>
                      </p:childTnLst>
                    </p:cTn>
                  </p:par>
                  <p:par>
                    <p:cTn id="192" fill="hold">
                      <p:stCondLst>
                        <p:cond delay="indefinite"/>
                      </p:stCondLst>
                      <p:childTnLst>
                        <p:par>
                          <p:cTn id="193" fill="hold">
                            <p:stCondLst>
                              <p:cond delay="0"/>
                            </p:stCondLst>
                            <p:childTnLst>
                              <p:par>
                                <p:cTn id="194" presetID="9" presetClass="entr" presetSubtype="0" fill="hold" nodeType="clickEffect">
                                  <p:stCondLst>
                                    <p:cond delay="0"/>
                                  </p:stCondLst>
                                  <p:childTnLst>
                                    <p:set>
                                      <p:cBhvr>
                                        <p:cTn id="195" dur="1" fill="hold">
                                          <p:stCondLst>
                                            <p:cond delay="0"/>
                                          </p:stCondLst>
                                        </p:cTn>
                                        <p:tgtEl>
                                          <p:spTgt spid="98">
                                            <p:txEl>
                                              <p:pRg st="4" end="4"/>
                                            </p:txEl>
                                          </p:spTgt>
                                        </p:tgtEl>
                                        <p:attrNameLst>
                                          <p:attrName>style.visibility</p:attrName>
                                        </p:attrNameLst>
                                      </p:cBhvr>
                                      <p:to>
                                        <p:strVal val="visible"/>
                                      </p:to>
                                    </p:set>
                                    <p:animEffect transition="in" filter="dissolve">
                                      <p:cBhvr>
                                        <p:cTn id="196" dur="500"/>
                                        <p:tgtEl>
                                          <p:spTgt spid="98">
                                            <p:txEl>
                                              <p:pRg st="4" end="4"/>
                                            </p:txEl>
                                          </p:spTgt>
                                        </p:tgtEl>
                                      </p:cBhvr>
                                    </p:animEffect>
                                  </p:childTnLst>
                                </p:cTn>
                              </p:par>
                            </p:childTnLst>
                          </p:cTn>
                        </p:par>
                      </p:childTnLst>
                    </p:cTn>
                  </p:par>
                  <p:par>
                    <p:cTn id="197" fill="hold">
                      <p:stCondLst>
                        <p:cond delay="indefinite"/>
                      </p:stCondLst>
                      <p:childTnLst>
                        <p:par>
                          <p:cTn id="198" fill="hold">
                            <p:stCondLst>
                              <p:cond delay="0"/>
                            </p:stCondLst>
                            <p:childTnLst>
                              <p:par>
                                <p:cTn id="199" presetID="9" presetClass="entr" presetSubtype="0" fill="hold" grpId="0" nodeType="clickEffect">
                                  <p:stCondLst>
                                    <p:cond delay="0"/>
                                  </p:stCondLst>
                                  <p:childTnLst>
                                    <p:set>
                                      <p:cBhvr>
                                        <p:cTn id="200" dur="1" fill="hold">
                                          <p:stCondLst>
                                            <p:cond delay="0"/>
                                          </p:stCondLst>
                                        </p:cTn>
                                        <p:tgtEl>
                                          <p:spTgt spid="119"/>
                                        </p:tgtEl>
                                        <p:attrNameLst>
                                          <p:attrName>style.visibility</p:attrName>
                                        </p:attrNameLst>
                                      </p:cBhvr>
                                      <p:to>
                                        <p:strVal val="visible"/>
                                      </p:to>
                                    </p:set>
                                    <p:animEffect transition="in" filter="dissolve">
                                      <p:cBhvr>
                                        <p:cTn id="201" dur="500"/>
                                        <p:tgtEl>
                                          <p:spTgt spid="119"/>
                                        </p:tgtEl>
                                      </p:cBhvr>
                                    </p:animEffect>
                                  </p:childTnLst>
                                </p:cTn>
                              </p:par>
                            </p:childTnLst>
                          </p:cTn>
                        </p:par>
                      </p:childTnLst>
                    </p:cTn>
                  </p:par>
                  <p:par>
                    <p:cTn id="202" fill="hold">
                      <p:stCondLst>
                        <p:cond delay="indefinite"/>
                      </p:stCondLst>
                      <p:childTnLst>
                        <p:par>
                          <p:cTn id="203" fill="hold">
                            <p:stCondLst>
                              <p:cond delay="0"/>
                            </p:stCondLst>
                            <p:childTnLst>
                              <p:par>
                                <p:cTn id="204" presetID="9" presetClass="entr" presetSubtype="0" fill="hold" grpId="0" nodeType="clickEffect">
                                  <p:stCondLst>
                                    <p:cond delay="0"/>
                                  </p:stCondLst>
                                  <p:childTnLst>
                                    <p:set>
                                      <p:cBhvr>
                                        <p:cTn id="205" dur="1" fill="hold">
                                          <p:stCondLst>
                                            <p:cond delay="0"/>
                                          </p:stCondLst>
                                        </p:cTn>
                                        <p:tgtEl>
                                          <p:spTgt spid="120"/>
                                        </p:tgtEl>
                                        <p:attrNameLst>
                                          <p:attrName>style.visibility</p:attrName>
                                        </p:attrNameLst>
                                      </p:cBhvr>
                                      <p:to>
                                        <p:strVal val="visible"/>
                                      </p:to>
                                    </p:set>
                                    <p:animEffect transition="in" filter="dissolve">
                                      <p:cBhvr>
                                        <p:cTn id="206" dur="500"/>
                                        <p:tgtEl>
                                          <p:spTgt spid="120"/>
                                        </p:tgtEl>
                                      </p:cBhvr>
                                    </p:animEffect>
                                  </p:childTnLst>
                                </p:cTn>
                              </p:par>
                            </p:childTnLst>
                          </p:cTn>
                        </p:par>
                      </p:childTnLst>
                    </p:cTn>
                  </p:par>
                  <p:par>
                    <p:cTn id="207" fill="hold">
                      <p:stCondLst>
                        <p:cond delay="indefinite"/>
                      </p:stCondLst>
                      <p:childTnLst>
                        <p:par>
                          <p:cTn id="208" fill="hold">
                            <p:stCondLst>
                              <p:cond delay="0"/>
                            </p:stCondLst>
                            <p:childTnLst>
                              <p:par>
                                <p:cTn id="209" presetID="9" presetClass="entr" presetSubtype="0" fill="hold" grpId="1" nodeType="clickEffect">
                                  <p:stCondLst>
                                    <p:cond delay="0"/>
                                  </p:stCondLst>
                                  <p:childTnLst>
                                    <p:set>
                                      <p:cBhvr>
                                        <p:cTn id="210" dur="1" fill="hold">
                                          <p:stCondLst>
                                            <p:cond delay="0"/>
                                          </p:stCondLst>
                                        </p:cTn>
                                        <p:tgtEl>
                                          <p:spTgt spid="118"/>
                                        </p:tgtEl>
                                        <p:attrNameLst>
                                          <p:attrName>style.visibility</p:attrName>
                                        </p:attrNameLst>
                                      </p:cBhvr>
                                      <p:to>
                                        <p:strVal val="visible"/>
                                      </p:to>
                                    </p:set>
                                    <p:animEffect transition="in" filter="dissolve">
                                      <p:cBhvr>
                                        <p:cTn id="211" dur="500"/>
                                        <p:tgtEl>
                                          <p:spTgt spid="118"/>
                                        </p:tgtEl>
                                      </p:cBhvr>
                                    </p:animEffect>
                                  </p:childTnLst>
                                </p:cTn>
                              </p:par>
                            </p:childTnLst>
                          </p:cTn>
                        </p:par>
                      </p:childTnLst>
                    </p:cTn>
                  </p:par>
                  <p:par>
                    <p:cTn id="212" fill="hold">
                      <p:stCondLst>
                        <p:cond delay="indefinite"/>
                      </p:stCondLst>
                      <p:childTnLst>
                        <p:par>
                          <p:cTn id="213" fill="hold">
                            <p:stCondLst>
                              <p:cond delay="0"/>
                            </p:stCondLst>
                            <p:childTnLst>
                              <p:par>
                                <p:cTn id="214" presetID="9" presetClass="entr" presetSubtype="0" fill="hold" grpId="0" nodeType="clickEffect">
                                  <p:stCondLst>
                                    <p:cond delay="0"/>
                                  </p:stCondLst>
                                  <p:childTnLst>
                                    <p:set>
                                      <p:cBhvr>
                                        <p:cTn id="215" dur="1" fill="hold">
                                          <p:stCondLst>
                                            <p:cond delay="0"/>
                                          </p:stCondLst>
                                        </p:cTn>
                                        <p:tgtEl>
                                          <p:spTgt spid="117"/>
                                        </p:tgtEl>
                                        <p:attrNameLst>
                                          <p:attrName>style.visibility</p:attrName>
                                        </p:attrNameLst>
                                      </p:cBhvr>
                                      <p:to>
                                        <p:strVal val="visible"/>
                                      </p:to>
                                    </p:set>
                                    <p:animEffect transition="in" filter="dissolve">
                                      <p:cBhvr>
                                        <p:cTn id="216" dur="500"/>
                                        <p:tgtEl>
                                          <p:spTgt spid="117"/>
                                        </p:tgtEl>
                                      </p:cBhvr>
                                    </p:animEffect>
                                  </p:childTnLst>
                                </p:cTn>
                              </p:par>
                            </p:childTnLst>
                          </p:cTn>
                        </p:par>
                      </p:childTnLst>
                    </p:cTn>
                  </p:par>
                  <p:par>
                    <p:cTn id="217" fill="hold">
                      <p:stCondLst>
                        <p:cond delay="indefinite"/>
                      </p:stCondLst>
                      <p:childTnLst>
                        <p:par>
                          <p:cTn id="218" fill="hold">
                            <p:stCondLst>
                              <p:cond delay="0"/>
                            </p:stCondLst>
                            <p:childTnLst>
                              <p:par>
                                <p:cTn id="219" presetID="9" presetClass="exit" presetSubtype="0" fill="hold" grpId="1" nodeType="clickEffect">
                                  <p:stCondLst>
                                    <p:cond delay="0"/>
                                  </p:stCondLst>
                                  <p:childTnLst>
                                    <p:animEffect transition="out" filter="dissolve">
                                      <p:cBhvr>
                                        <p:cTn id="220" dur="500"/>
                                        <p:tgtEl>
                                          <p:spTgt spid="119"/>
                                        </p:tgtEl>
                                      </p:cBhvr>
                                    </p:animEffect>
                                    <p:set>
                                      <p:cBhvr>
                                        <p:cTn id="221" dur="1" fill="hold">
                                          <p:stCondLst>
                                            <p:cond delay="499"/>
                                          </p:stCondLst>
                                        </p:cTn>
                                        <p:tgtEl>
                                          <p:spTgt spid="119"/>
                                        </p:tgtEl>
                                        <p:attrNameLst>
                                          <p:attrName>style.visibility</p:attrName>
                                        </p:attrNameLst>
                                      </p:cBhvr>
                                      <p:to>
                                        <p:strVal val="hidden"/>
                                      </p:to>
                                    </p:set>
                                  </p:childTnLst>
                                </p:cTn>
                              </p:par>
                              <p:par>
                                <p:cTn id="222" presetID="9" presetClass="exit" presetSubtype="0" fill="hold" grpId="1" nodeType="withEffect">
                                  <p:stCondLst>
                                    <p:cond delay="0"/>
                                  </p:stCondLst>
                                  <p:childTnLst>
                                    <p:animEffect transition="out" filter="dissolve">
                                      <p:cBhvr>
                                        <p:cTn id="223" dur="500"/>
                                        <p:tgtEl>
                                          <p:spTgt spid="120"/>
                                        </p:tgtEl>
                                      </p:cBhvr>
                                    </p:animEffect>
                                    <p:set>
                                      <p:cBhvr>
                                        <p:cTn id="224" dur="1" fill="hold">
                                          <p:stCondLst>
                                            <p:cond delay="499"/>
                                          </p:stCondLst>
                                        </p:cTn>
                                        <p:tgtEl>
                                          <p:spTgt spid="120"/>
                                        </p:tgtEl>
                                        <p:attrNameLst>
                                          <p:attrName>style.visibility</p:attrName>
                                        </p:attrNameLst>
                                      </p:cBhvr>
                                      <p:to>
                                        <p:strVal val="hidden"/>
                                      </p:to>
                                    </p:set>
                                  </p:childTnLst>
                                </p:cTn>
                              </p:par>
                              <p:par>
                                <p:cTn id="225" presetID="9" presetClass="exit" presetSubtype="0" fill="hold" grpId="0" nodeType="withEffect">
                                  <p:stCondLst>
                                    <p:cond delay="0"/>
                                  </p:stCondLst>
                                  <p:childTnLst>
                                    <p:animEffect transition="out" filter="dissolve">
                                      <p:cBhvr>
                                        <p:cTn id="226" dur="500"/>
                                        <p:tgtEl>
                                          <p:spTgt spid="118"/>
                                        </p:tgtEl>
                                      </p:cBhvr>
                                    </p:animEffect>
                                    <p:set>
                                      <p:cBhvr>
                                        <p:cTn id="227" dur="1" fill="hold">
                                          <p:stCondLst>
                                            <p:cond delay="499"/>
                                          </p:stCondLst>
                                        </p:cTn>
                                        <p:tgtEl>
                                          <p:spTgt spid="118"/>
                                        </p:tgtEl>
                                        <p:attrNameLst>
                                          <p:attrName>style.visibility</p:attrName>
                                        </p:attrNameLst>
                                      </p:cBhvr>
                                      <p:to>
                                        <p:strVal val="hidden"/>
                                      </p:to>
                                    </p:set>
                                  </p:childTnLst>
                                </p:cTn>
                              </p:par>
                              <p:par>
                                <p:cTn id="228" presetID="9" presetClass="exit" presetSubtype="0" fill="hold" grpId="1" nodeType="withEffect">
                                  <p:stCondLst>
                                    <p:cond delay="0"/>
                                  </p:stCondLst>
                                  <p:childTnLst>
                                    <p:animEffect transition="out" filter="dissolve">
                                      <p:cBhvr>
                                        <p:cTn id="229" dur="500"/>
                                        <p:tgtEl>
                                          <p:spTgt spid="117"/>
                                        </p:tgtEl>
                                      </p:cBhvr>
                                    </p:animEffect>
                                    <p:set>
                                      <p:cBhvr>
                                        <p:cTn id="230" dur="1" fill="hold">
                                          <p:stCondLst>
                                            <p:cond delay="499"/>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239" grpId="0"/>
      <p:bldP spid="240" grpId="0"/>
      <p:bldP spid="241" grpId="0"/>
      <p:bldP spid="242" grpId="0"/>
      <p:bldP spid="145" grpId="0"/>
      <p:bldP spid="179" grpId="0"/>
      <p:bldP spid="180" grpId="0"/>
      <p:bldP spid="117" grpId="0" animBg="1"/>
      <p:bldP spid="117" grpId="1" animBg="1"/>
      <p:bldP spid="118" grpId="0" animBg="1"/>
      <p:bldP spid="118" grpId="1" animBg="1"/>
      <p:bldP spid="119" grpId="0" animBg="1"/>
      <p:bldP spid="119" grpId="1" animBg="1"/>
      <p:bldP spid="120" grpId="0" animBg="1"/>
      <p:bldP spid="1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utoShape 2">
            <a:extLst>
              <a:ext uri="{FF2B5EF4-FFF2-40B4-BE49-F238E27FC236}">
                <a16:creationId xmlns:a16="http://schemas.microsoft.com/office/drawing/2014/main" id="{B00BAD74-AA77-C046-9C15-07EC5093452F}"/>
              </a:ext>
            </a:extLst>
          </p:cNvPr>
          <p:cNvSpPr>
            <a:spLocks noChangeArrowheads="1"/>
          </p:cNvSpPr>
          <p:nvPr/>
        </p:nvSpPr>
        <p:spPr bwMode="auto">
          <a:xfrm>
            <a:off x="10894345" y="1925795"/>
            <a:ext cx="895510" cy="1503205"/>
          </a:xfrm>
          <a:prstGeom prst="roundRect">
            <a:avLst>
              <a:gd name="adj" fmla="val 5528"/>
            </a:avLst>
          </a:prstGeom>
          <a:solidFill>
            <a:srgbClr val="FF99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Settle</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p:txBody>
      </p:sp>
      <p:sp>
        <p:nvSpPr>
          <p:cNvPr id="107" name="AutoShape 4">
            <a:extLst>
              <a:ext uri="{FF2B5EF4-FFF2-40B4-BE49-F238E27FC236}">
                <a16:creationId xmlns:a16="http://schemas.microsoft.com/office/drawing/2014/main" id="{EBA32DA6-F45C-3C46-93BD-3847D0F9A9B9}"/>
              </a:ext>
            </a:extLst>
          </p:cNvPr>
          <p:cNvSpPr>
            <a:spLocks noChangeArrowheads="1"/>
          </p:cNvSpPr>
          <p:nvPr/>
        </p:nvSpPr>
        <p:spPr bwMode="auto">
          <a:xfrm>
            <a:off x="8042592" y="1925795"/>
            <a:ext cx="2769958" cy="1503205"/>
          </a:xfrm>
          <a:prstGeom prst="roundRect">
            <a:avLst>
              <a:gd name="adj" fmla="val 5528"/>
            </a:avLst>
          </a:prstGeom>
          <a:solidFill>
            <a:srgbClr val="EBC0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Collect Payment</a:t>
            </a:r>
          </a:p>
        </p:txBody>
      </p:sp>
      <p:sp>
        <p:nvSpPr>
          <p:cNvPr id="108" name="AutoShape 5">
            <a:extLst>
              <a:ext uri="{FF2B5EF4-FFF2-40B4-BE49-F238E27FC236}">
                <a16:creationId xmlns:a16="http://schemas.microsoft.com/office/drawing/2014/main" id="{D9777721-E288-A646-9B3D-568B9BD7A37F}"/>
              </a:ext>
            </a:extLst>
          </p:cNvPr>
          <p:cNvSpPr>
            <a:spLocks noChangeArrowheads="1"/>
          </p:cNvSpPr>
          <p:nvPr/>
        </p:nvSpPr>
        <p:spPr bwMode="auto">
          <a:xfrm>
            <a:off x="94528" y="1925795"/>
            <a:ext cx="3793807" cy="1503205"/>
          </a:xfrm>
          <a:prstGeom prst="roundRect">
            <a:avLst>
              <a:gd name="adj" fmla="val 5528"/>
            </a:avLst>
          </a:prstGeom>
          <a:solidFill>
            <a:srgbClr val="D5FC7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Acquire Customer</a:t>
            </a:r>
          </a:p>
        </p:txBody>
      </p:sp>
      <p:sp>
        <p:nvSpPr>
          <p:cNvPr id="109" name="AutoShape 3">
            <a:extLst>
              <a:ext uri="{FF2B5EF4-FFF2-40B4-BE49-F238E27FC236}">
                <a16:creationId xmlns:a16="http://schemas.microsoft.com/office/drawing/2014/main" id="{1C27B2FF-C139-1D4E-917C-CE2E8E0F0DED}"/>
              </a:ext>
            </a:extLst>
          </p:cNvPr>
          <p:cNvSpPr>
            <a:spLocks noChangeArrowheads="1"/>
          </p:cNvSpPr>
          <p:nvPr/>
        </p:nvSpPr>
        <p:spPr bwMode="auto">
          <a:xfrm>
            <a:off x="4002382" y="1925795"/>
            <a:ext cx="3958416" cy="1503205"/>
          </a:xfrm>
          <a:prstGeom prst="roundRect">
            <a:avLst>
              <a:gd name="adj" fmla="val 5528"/>
            </a:avLst>
          </a:prstGeom>
          <a:solidFill>
            <a:srgbClr val="99CC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Grant Loan</a:t>
            </a:r>
          </a:p>
        </p:txBody>
      </p:sp>
      <p:sp>
        <p:nvSpPr>
          <p:cNvPr id="2" name="Title 1">
            <a:extLst>
              <a:ext uri="{FF2B5EF4-FFF2-40B4-BE49-F238E27FC236}">
                <a16:creationId xmlns:a16="http://schemas.microsoft.com/office/drawing/2014/main" id="{ECEE2ACF-2B48-3040-BE13-C78D66A6FF8D}"/>
              </a:ext>
            </a:extLst>
          </p:cNvPr>
          <p:cNvSpPr>
            <a:spLocks noGrp="1"/>
          </p:cNvSpPr>
          <p:nvPr>
            <p:ph type="title"/>
          </p:nvPr>
        </p:nvSpPr>
        <p:spPr/>
        <p:txBody>
          <a:bodyPr/>
          <a:lstStyle/>
          <a:p>
            <a:r>
              <a:rPr lang="en-US" sz="3000" dirty="0"/>
              <a:t>Four end-to-end business processes, objectively demonstrated</a:t>
            </a:r>
          </a:p>
        </p:txBody>
      </p:sp>
      <p:grpSp>
        <p:nvGrpSpPr>
          <p:cNvPr id="22" name="Group 21">
            <a:extLst>
              <a:ext uri="{FF2B5EF4-FFF2-40B4-BE49-F238E27FC236}">
                <a16:creationId xmlns:a16="http://schemas.microsoft.com/office/drawing/2014/main" id="{E353377F-42E1-D54A-B1BA-85E3F940C2A1}"/>
              </a:ext>
            </a:extLst>
          </p:cNvPr>
          <p:cNvGrpSpPr/>
          <p:nvPr/>
        </p:nvGrpSpPr>
        <p:grpSpPr>
          <a:xfrm rot="5400000">
            <a:off x="3554802" y="3571861"/>
            <a:ext cx="555625" cy="263525"/>
            <a:chOff x="8021638" y="4754563"/>
            <a:chExt cx="555625" cy="263525"/>
          </a:xfrm>
        </p:grpSpPr>
        <p:sp>
          <p:nvSpPr>
            <p:cNvPr id="23" name="Line 36">
              <a:extLst>
                <a:ext uri="{FF2B5EF4-FFF2-40B4-BE49-F238E27FC236}">
                  <a16:creationId xmlns:a16="http://schemas.microsoft.com/office/drawing/2014/main" id="{705A039A-6549-FF48-85CD-0DD3130D6AC3}"/>
                </a:ext>
              </a:extLst>
            </p:cNvPr>
            <p:cNvSpPr>
              <a:spLocks noChangeShapeType="1"/>
            </p:cNvSpPr>
            <p:nvPr/>
          </p:nvSpPr>
          <p:spPr bwMode="auto">
            <a:xfrm>
              <a:off x="8021638" y="4886325"/>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4" name="Oval 35">
              <a:extLst>
                <a:ext uri="{FF2B5EF4-FFF2-40B4-BE49-F238E27FC236}">
                  <a16:creationId xmlns:a16="http://schemas.microsoft.com/office/drawing/2014/main" id="{1C6E3A92-11A0-4345-AFBF-ED22F284FA66}"/>
                </a:ext>
              </a:extLst>
            </p:cNvPr>
            <p:cNvSpPr>
              <a:spLocks noChangeArrowheads="1"/>
            </p:cNvSpPr>
            <p:nvPr/>
          </p:nvSpPr>
          <p:spPr bwMode="auto">
            <a:xfrm>
              <a:off x="8313738" y="4754563"/>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grpSp>
        <p:nvGrpSpPr>
          <p:cNvPr id="25" name="Group 24">
            <a:extLst>
              <a:ext uri="{FF2B5EF4-FFF2-40B4-BE49-F238E27FC236}">
                <a16:creationId xmlns:a16="http://schemas.microsoft.com/office/drawing/2014/main" id="{F09A143D-477A-4244-B5CC-09BB7248FC6C}"/>
              </a:ext>
            </a:extLst>
          </p:cNvPr>
          <p:cNvGrpSpPr/>
          <p:nvPr/>
        </p:nvGrpSpPr>
        <p:grpSpPr>
          <a:xfrm rot="5400000">
            <a:off x="7628325" y="3582873"/>
            <a:ext cx="555625" cy="263525"/>
            <a:chOff x="8021638" y="4754563"/>
            <a:chExt cx="555625" cy="263525"/>
          </a:xfrm>
        </p:grpSpPr>
        <p:sp>
          <p:nvSpPr>
            <p:cNvPr id="26" name="Line 36">
              <a:extLst>
                <a:ext uri="{FF2B5EF4-FFF2-40B4-BE49-F238E27FC236}">
                  <a16:creationId xmlns:a16="http://schemas.microsoft.com/office/drawing/2014/main" id="{8B4FC66E-1209-F54C-B0CE-21E3853A091F}"/>
                </a:ext>
              </a:extLst>
            </p:cNvPr>
            <p:cNvSpPr>
              <a:spLocks noChangeShapeType="1"/>
            </p:cNvSpPr>
            <p:nvPr/>
          </p:nvSpPr>
          <p:spPr bwMode="auto">
            <a:xfrm>
              <a:off x="8021638" y="4886325"/>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27" name="Oval 35">
              <a:extLst>
                <a:ext uri="{FF2B5EF4-FFF2-40B4-BE49-F238E27FC236}">
                  <a16:creationId xmlns:a16="http://schemas.microsoft.com/office/drawing/2014/main" id="{F2FBC7C2-E1B0-C045-BDED-99AA640F27E5}"/>
                </a:ext>
              </a:extLst>
            </p:cNvPr>
            <p:cNvSpPr>
              <a:spLocks noChangeArrowheads="1"/>
            </p:cNvSpPr>
            <p:nvPr/>
          </p:nvSpPr>
          <p:spPr bwMode="auto">
            <a:xfrm>
              <a:off x="8313738" y="4754563"/>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grpSp>
        <p:nvGrpSpPr>
          <p:cNvPr id="30" name="Group 29">
            <a:extLst>
              <a:ext uri="{FF2B5EF4-FFF2-40B4-BE49-F238E27FC236}">
                <a16:creationId xmlns:a16="http://schemas.microsoft.com/office/drawing/2014/main" id="{D22EB562-3C7B-6C4C-9AB0-D415C9754D82}"/>
              </a:ext>
            </a:extLst>
          </p:cNvPr>
          <p:cNvGrpSpPr/>
          <p:nvPr/>
        </p:nvGrpSpPr>
        <p:grpSpPr>
          <a:xfrm>
            <a:off x="149135" y="2495376"/>
            <a:ext cx="11586113" cy="828089"/>
            <a:chOff x="302944" y="1613659"/>
            <a:chExt cx="11586113" cy="828089"/>
          </a:xfrm>
        </p:grpSpPr>
        <p:sp>
          <p:nvSpPr>
            <p:cNvPr id="31" name="Rectangle 11">
              <a:extLst>
                <a:ext uri="{FF2B5EF4-FFF2-40B4-BE49-F238E27FC236}">
                  <a16:creationId xmlns:a16="http://schemas.microsoft.com/office/drawing/2014/main" id="{400314A1-6FAC-334E-B9DD-ECED31F2403D}"/>
                </a:ext>
              </a:extLst>
            </p:cNvPr>
            <p:cNvSpPr>
              <a:spLocks noChangeArrowheads="1"/>
            </p:cNvSpPr>
            <p:nvPr/>
          </p:nvSpPr>
          <p:spPr bwMode="auto">
            <a:xfrm>
              <a:off x="302944" y="1613659"/>
              <a:ext cx="827384" cy="82719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Identify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Prospect</a:t>
              </a:r>
            </a:p>
          </p:txBody>
        </p:sp>
        <p:sp>
          <p:nvSpPr>
            <p:cNvPr id="32" name="Rectangle 12">
              <a:extLst>
                <a:ext uri="{FF2B5EF4-FFF2-40B4-BE49-F238E27FC236}">
                  <a16:creationId xmlns:a16="http://schemas.microsoft.com/office/drawing/2014/main" id="{12CAF0D2-33FA-9D4E-91B6-15F4B828E705}"/>
                </a:ext>
              </a:extLst>
            </p:cNvPr>
            <p:cNvSpPr>
              <a:spLocks noChangeArrowheads="1"/>
            </p:cNvSpPr>
            <p:nvPr/>
          </p:nvSpPr>
          <p:spPr bwMode="auto">
            <a:xfrm>
              <a:off x="1317529"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Qualify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Prospect</a:t>
              </a:r>
            </a:p>
          </p:txBody>
        </p:sp>
        <p:sp>
          <p:nvSpPr>
            <p:cNvPr id="33" name="Rectangle 13">
              <a:extLst>
                <a:ext uri="{FF2B5EF4-FFF2-40B4-BE49-F238E27FC236}">
                  <a16:creationId xmlns:a16="http://schemas.microsoft.com/office/drawing/2014/main" id="{1A848606-0D5B-F340-A17D-6E2C39BFB222}"/>
                </a:ext>
              </a:extLst>
            </p:cNvPr>
            <p:cNvSpPr>
              <a:spLocks noChangeArrowheads="1"/>
            </p:cNvSpPr>
            <p:nvPr/>
          </p:nvSpPr>
          <p:spPr bwMode="auto">
            <a:xfrm>
              <a:off x="2250556"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Solicit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Prospect</a:t>
              </a:r>
            </a:p>
          </p:txBody>
        </p:sp>
        <p:sp>
          <p:nvSpPr>
            <p:cNvPr id="34" name="Rectangle 14">
              <a:extLst>
                <a:ext uri="{FF2B5EF4-FFF2-40B4-BE49-F238E27FC236}">
                  <a16:creationId xmlns:a16="http://schemas.microsoft.com/office/drawing/2014/main" id="{47E1FCC4-9B37-554F-82CC-5ACE5F127374}"/>
                </a:ext>
              </a:extLst>
            </p:cNvPr>
            <p:cNvSpPr>
              <a:spLocks noChangeArrowheads="1"/>
            </p:cNvSpPr>
            <p:nvPr/>
          </p:nvSpPr>
          <p:spPr bwMode="auto">
            <a:xfrm>
              <a:off x="3183583" y="1613659"/>
              <a:ext cx="808228"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Register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Customer</a:t>
              </a:r>
            </a:p>
          </p:txBody>
        </p:sp>
        <p:sp>
          <p:nvSpPr>
            <p:cNvPr id="35" name="Rectangle 15">
              <a:extLst>
                <a:ext uri="{FF2B5EF4-FFF2-40B4-BE49-F238E27FC236}">
                  <a16:creationId xmlns:a16="http://schemas.microsoft.com/office/drawing/2014/main" id="{8ED7B25F-8639-6842-9322-BF8424E9C841}"/>
                </a:ext>
              </a:extLst>
            </p:cNvPr>
            <p:cNvSpPr>
              <a:spLocks noChangeArrowheads="1"/>
            </p:cNvSpPr>
            <p:nvPr/>
          </p:nvSpPr>
          <p:spPr bwMode="auto">
            <a:xfrm>
              <a:off x="4179012"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Receive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Application</a:t>
              </a:r>
            </a:p>
          </p:txBody>
        </p:sp>
        <p:sp>
          <p:nvSpPr>
            <p:cNvPr id="36" name="Rectangle 16">
              <a:extLst>
                <a:ext uri="{FF2B5EF4-FFF2-40B4-BE49-F238E27FC236}">
                  <a16:creationId xmlns:a16="http://schemas.microsoft.com/office/drawing/2014/main" id="{AE552315-C0BB-BA4D-AAD0-A18822717F38}"/>
                </a:ext>
              </a:extLst>
            </p:cNvPr>
            <p:cNvSpPr>
              <a:spLocks noChangeArrowheads="1"/>
            </p:cNvSpPr>
            <p:nvPr/>
          </p:nvSpPr>
          <p:spPr bwMode="auto">
            <a:xfrm>
              <a:off x="5305357"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Assess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Application</a:t>
              </a:r>
            </a:p>
          </p:txBody>
        </p:sp>
        <p:sp>
          <p:nvSpPr>
            <p:cNvPr id="37" name="Rectangle 17">
              <a:extLst>
                <a:ext uri="{FF2B5EF4-FFF2-40B4-BE49-F238E27FC236}">
                  <a16:creationId xmlns:a16="http://schemas.microsoft.com/office/drawing/2014/main" id="{71785210-716F-534C-918C-4D5BF0A5D100}"/>
                </a:ext>
              </a:extLst>
            </p:cNvPr>
            <p:cNvSpPr>
              <a:spLocks noChangeArrowheads="1"/>
            </p:cNvSpPr>
            <p:nvPr/>
          </p:nvSpPr>
          <p:spPr bwMode="auto">
            <a:xfrm>
              <a:off x="6431702"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Fund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Loan</a:t>
              </a:r>
            </a:p>
          </p:txBody>
        </p:sp>
        <p:sp>
          <p:nvSpPr>
            <p:cNvPr id="38" name="Rectangle 18">
              <a:extLst>
                <a:ext uri="{FF2B5EF4-FFF2-40B4-BE49-F238E27FC236}">
                  <a16:creationId xmlns:a16="http://schemas.microsoft.com/office/drawing/2014/main" id="{75F3F1DA-0E64-8841-B949-5FEB6E3F6484}"/>
                </a:ext>
              </a:extLst>
            </p:cNvPr>
            <p:cNvSpPr>
              <a:spLocks noChangeArrowheads="1"/>
            </p:cNvSpPr>
            <p:nvPr/>
          </p:nvSpPr>
          <p:spPr bwMode="auto">
            <a:xfrm>
              <a:off x="11098120" y="1613659"/>
              <a:ext cx="790937" cy="82719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Settle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Loan</a:t>
              </a:r>
            </a:p>
          </p:txBody>
        </p:sp>
        <p:sp>
          <p:nvSpPr>
            <p:cNvPr id="39" name="Rectangle 19">
              <a:extLst>
                <a:ext uri="{FF2B5EF4-FFF2-40B4-BE49-F238E27FC236}">
                  <a16:creationId xmlns:a16="http://schemas.microsoft.com/office/drawing/2014/main" id="{E494920D-CF80-FB4B-AD47-C95C0EB0F5E0}"/>
                </a:ext>
              </a:extLst>
            </p:cNvPr>
            <p:cNvSpPr>
              <a:spLocks noChangeArrowheads="1"/>
            </p:cNvSpPr>
            <p:nvPr/>
          </p:nvSpPr>
          <p:spPr bwMode="auto">
            <a:xfrm>
              <a:off x="8253924"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Solicit</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b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Payment</a:t>
              </a:r>
            </a:p>
          </p:txBody>
        </p:sp>
        <p:sp>
          <p:nvSpPr>
            <p:cNvPr id="40" name="Rectangle 20">
              <a:extLst>
                <a:ext uri="{FF2B5EF4-FFF2-40B4-BE49-F238E27FC236}">
                  <a16:creationId xmlns:a16="http://schemas.microsoft.com/office/drawing/2014/main" id="{844D5FAE-E514-F747-BB18-E9B85D571F15}"/>
                </a:ext>
              </a:extLst>
            </p:cNvPr>
            <p:cNvSpPr>
              <a:spLocks noChangeArrowheads="1"/>
            </p:cNvSpPr>
            <p:nvPr/>
          </p:nvSpPr>
          <p:spPr bwMode="auto">
            <a:xfrm>
              <a:off x="9186951"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Receive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Payment</a:t>
              </a:r>
            </a:p>
          </p:txBody>
        </p:sp>
        <p:sp>
          <p:nvSpPr>
            <p:cNvPr id="41" name="Rectangle 21">
              <a:extLst>
                <a:ext uri="{FF2B5EF4-FFF2-40B4-BE49-F238E27FC236}">
                  <a16:creationId xmlns:a16="http://schemas.microsoft.com/office/drawing/2014/main" id="{CF5F778A-4B79-5045-ADA7-05ADA9AEA72D}"/>
                </a:ext>
              </a:extLst>
            </p:cNvPr>
            <p:cNvSpPr>
              <a:spLocks noChangeArrowheads="1"/>
            </p:cNvSpPr>
            <p:nvPr/>
          </p:nvSpPr>
          <p:spPr bwMode="auto">
            <a:xfrm>
              <a:off x="10119978" y="1613659"/>
              <a:ext cx="790937"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Distribute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Payment</a:t>
              </a:r>
            </a:p>
          </p:txBody>
        </p:sp>
        <p:sp>
          <p:nvSpPr>
            <p:cNvPr id="42" name="Rectangle 22">
              <a:extLst>
                <a:ext uri="{FF2B5EF4-FFF2-40B4-BE49-F238E27FC236}">
                  <a16:creationId xmlns:a16="http://schemas.microsoft.com/office/drawing/2014/main" id="{50604BC5-545E-5D4E-9CF2-C6A04719718B}"/>
                </a:ext>
              </a:extLst>
            </p:cNvPr>
            <p:cNvSpPr>
              <a:spLocks noChangeArrowheads="1"/>
            </p:cNvSpPr>
            <p:nvPr/>
          </p:nvSpPr>
          <p:spPr bwMode="auto">
            <a:xfrm>
              <a:off x="7342813"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Book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charset="0"/>
                </a:rPr>
                <a:t>Loan</a:t>
              </a:r>
            </a:p>
          </p:txBody>
        </p:sp>
      </p:grpSp>
      <p:grpSp>
        <p:nvGrpSpPr>
          <p:cNvPr id="43" name="Group 42">
            <a:extLst>
              <a:ext uri="{FF2B5EF4-FFF2-40B4-BE49-F238E27FC236}">
                <a16:creationId xmlns:a16="http://schemas.microsoft.com/office/drawing/2014/main" id="{CDE676AB-5442-304D-A042-683E6266202D}"/>
              </a:ext>
            </a:extLst>
          </p:cNvPr>
          <p:cNvGrpSpPr/>
          <p:nvPr/>
        </p:nvGrpSpPr>
        <p:grpSpPr>
          <a:xfrm>
            <a:off x="3935059" y="889258"/>
            <a:ext cx="1670983" cy="1030857"/>
            <a:chOff x="4054493" y="681739"/>
            <a:chExt cx="1670983" cy="1030857"/>
          </a:xfrm>
        </p:grpSpPr>
        <p:grpSp>
          <p:nvGrpSpPr>
            <p:cNvPr id="44" name="Group 43">
              <a:extLst>
                <a:ext uri="{FF2B5EF4-FFF2-40B4-BE49-F238E27FC236}">
                  <a16:creationId xmlns:a16="http://schemas.microsoft.com/office/drawing/2014/main" id="{810B58EE-E02D-CB46-82DD-843654E4416C}"/>
                </a:ext>
              </a:extLst>
            </p:cNvPr>
            <p:cNvGrpSpPr/>
            <p:nvPr/>
          </p:nvGrpSpPr>
          <p:grpSpPr>
            <a:xfrm>
              <a:off x="4054493" y="1126910"/>
              <a:ext cx="263525" cy="585686"/>
              <a:chOff x="1260514" y="3735513"/>
              <a:chExt cx="263525" cy="585686"/>
            </a:xfrm>
          </p:grpSpPr>
          <p:sp>
            <p:nvSpPr>
              <p:cNvPr id="46" name="Line 34">
                <a:extLst>
                  <a:ext uri="{FF2B5EF4-FFF2-40B4-BE49-F238E27FC236}">
                    <a16:creationId xmlns:a16="http://schemas.microsoft.com/office/drawing/2014/main" id="{582764EA-A261-404E-9A80-5DA9B8084383}"/>
                  </a:ext>
                </a:extLst>
              </p:cNvPr>
              <p:cNvSpPr>
                <a:spLocks noChangeShapeType="1"/>
              </p:cNvSpPr>
              <p:nvPr/>
            </p:nvSpPr>
            <p:spPr bwMode="auto">
              <a:xfrm rot="5400000">
                <a:off x="1227334" y="4154670"/>
                <a:ext cx="333059" cy="0"/>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47" name="Oval 35">
                <a:extLst>
                  <a:ext uri="{FF2B5EF4-FFF2-40B4-BE49-F238E27FC236}">
                    <a16:creationId xmlns:a16="http://schemas.microsoft.com/office/drawing/2014/main" id="{A125EACB-D9A7-9A46-A214-1CAEF0207629}"/>
                  </a:ext>
                </a:extLst>
              </p:cNvPr>
              <p:cNvSpPr>
                <a:spLocks noChangeArrowheads="1"/>
              </p:cNvSpPr>
              <p:nvPr/>
            </p:nvSpPr>
            <p:spPr bwMode="auto">
              <a:xfrm rot="5400000">
                <a:off x="1260514" y="3735513"/>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45" name="Rectangle 44">
              <a:extLst>
                <a:ext uri="{FF2B5EF4-FFF2-40B4-BE49-F238E27FC236}">
                  <a16:creationId xmlns:a16="http://schemas.microsoft.com/office/drawing/2014/main" id="{58D132C9-F8DA-AE4D-8BF7-3331D7D36644}"/>
                </a:ext>
              </a:extLst>
            </p:cNvPr>
            <p:cNvSpPr/>
            <p:nvPr/>
          </p:nvSpPr>
          <p:spPr>
            <a:xfrm>
              <a:off x="4351958" y="681739"/>
              <a:ext cx="1373518"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Customer seeks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loan financing</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(decision event)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E4E2B388-223B-B246-AD9F-07290DCE5A98}"/>
              </a:ext>
            </a:extLst>
          </p:cNvPr>
          <p:cNvGrpSpPr/>
          <p:nvPr/>
        </p:nvGrpSpPr>
        <p:grpSpPr>
          <a:xfrm>
            <a:off x="7976852" y="886972"/>
            <a:ext cx="2129051" cy="1033144"/>
            <a:chOff x="8130661" y="686289"/>
            <a:chExt cx="2129051" cy="1033144"/>
          </a:xfrm>
        </p:grpSpPr>
        <p:grpSp>
          <p:nvGrpSpPr>
            <p:cNvPr id="49" name="Group 48">
              <a:extLst>
                <a:ext uri="{FF2B5EF4-FFF2-40B4-BE49-F238E27FC236}">
                  <a16:creationId xmlns:a16="http://schemas.microsoft.com/office/drawing/2014/main" id="{13422DEA-FDDF-B344-ACD1-576A5A260916}"/>
                </a:ext>
              </a:extLst>
            </p:cNvPr>
            <p:cNvGrpSpPr/>
            <p:nvPr/>
          </p:nvGrpSpPr>
          <p:grpSpPr>
            <a:xfrm>
              <a:off x="8130661" y="1123993"/>
              <a:ext cx="263525" cy="595440"/>
              <a:chOff x="4199745" y="3732596"/>
              <a:chExt cx="263525" cy="595440"/>
            </a:xfrm>
          </p:grpSpPr>
          <p:sp>
            <p:nvSpPr>
              <p:cNvPr id="51" name="Line 34">
                <a:extLst>
                  <a:ext uri="{FF2B5EF4-FFF2-40B4-BE49-F238E27FC236}">
                    <a16:creationId xmlns:a16="http://schemas.microsoft.com/office/drawing/2014/main" id="{0CCCA247-8473-2845-93D5-99C5B0CE3CD3}"/>
                  </a:ext>
                </a:extLst>
              </p:cNvPr>
              <p:cNvSpPr>
                <a:spLocks noChangeShapeType="1"/>
              </p:cNvSpPr>
              <p:nvPr/>
            </p:nvSpPr>
            <p:spPr bwMode="auto">
              <a:xfrm rot="5400000">
                <a:off x="4160895" y="4155837"/>
                <a:ext cx="342813" cy="1586"/>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52" name="Oval 35">
                <a:extLst>
                  <a:ext uri="{FF2B5EF4-FFF2-40B4-BE49-F238E27FC236}">
                    <a16:creationId xmlns:a16="http://schemas.microsoft.com/office/drawing/2014/main" id="{8B58E90E-5E7C-E543-83BC-AB7623C67F36}"/>
                  </a:ext>
                </a:extLst>
              </p:cNvPr>
              <p:cNvSpPr>
                <a:spLocks noChangeArrowheads="1"/>
              </p:cNvSpPr>
              <p:nvPr/>
            </p:nvSpPr>
            <p:spPr bwMode="auto">
              <a:xfrm rot="5400000">
                <a:off x="4199745" y="3732596"/>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50" name="Rectangle 49">
              <a:extLst>
                <a:ext uri="{FF2B5EF4-FFF2-40B4-BE49-F238E27FC236}">
                  <a16:creationId xmlns:a16="http://schemas.microsoft.com/office/drawing/2014/main" id="{2D885B3F-7768-A54A-B23A-A31A175FB18B}"/>
                </a:ext>
              </a:extLst>
            </p:cNvPr>
            <p:cNvSpPr/>
            <p:nvPr/>
          </p:nvSpPr>
          <p:spPr>
            <a:xfrm>
              <a:off x="8419528" y="686289"/>
              <a:ext cx="1840184"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for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repayment installment</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(temporal event)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4BB1E91E-89B5-E348-A883-8CC12117751F}"/>
              </a:ext>
            </a:extLst>
          </p:cNvPr>
          <p:cNvGrpSpPr/>
          <p:nvPr/>
        </p:nvGrpSpPr>
        <p:grpSpPr>
          <a:xfrm>
            <a:off x="10816066" y="884193"/>
            <a:ext cx="1375934" cy="1040999"/>
            <a:chOff x="10969875" y="674051"/>
            <a:chExt cx="1375934" cy="1040999"/>
          </a:xfrm>
        </p:grpSpPr>
        <p:grpSp>
          <p:nvGrpSpPr>
            <p:cNvPr id="54" name="Group 53">
              <a:extLst>
                <a:ext uri="{FF2B5EF4-FFF2-40B4-BE49-F238E27FC236}">
                  <a16:creationId xmlns:a16="http://schemas.microsoft.com/office/drawing/2014/main" id="{428424A9-003D-5B41-9028-AB625DC59D6D}"/>
                </a:ext>
              </a:extLst>
            </p:cNvPr>
            <p:cNvGrpSpPr/>
            <p:nvPr/>
          </p:nvGrpSpPr>
          <p:grpSpPr>
            <a:xfrm>
              <a:off x="10969875" y="1123949"/>
              <a:ext cx="263525" cy="591101"/>
              <a:chOff x="6408002" y="3710224"/>
              <a:chExt cx="263525" cy="591101"/>
            </a:xfrm>
          </p:grpSpPr>
          <p:sp>
            <p:nvSpPr>
              <p:cNvPr id="56" name="Line 34">
                <a:extLst>
                  <a:ext uri="{FF2B5EF4-FFF2-40B4-BE49-F238E27FC236}">
                    <a16:creationId xmlns:a16="http://schemas.microsoft.com/office/drawing/2014/main" id="{D32823CF-5C2A-0B4D-9B91-88C338CF2DEF}"/>
                  </a:ext>
                </a:extLst>
              </p:cNvPr>
              <p:cNvSpPr>
                <a:spLocks noChangeShapeType="1"/>
              </p:cNvSpPr>
              <p:nvPr/>
            </p:nvSpPr>
            <p:spPr bwMode="auto">
              <a:xfrm rot="5400000">
                <a:off x="6381843" y="4141816"/>
                <a:ext cx="319018" cy="0"/>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57" name="Oval 35">
                <a:extLst>
                  <a:ext uri="{FF2B5EF4-FFF2-40B4-BE49-F238E27FC236}">
                    <a16:creationId xmlns:a16="http://schemas.microsoft.com/office/drawing/2014/main" id="{EB44C807-D624-A74C-9F6D-82146FBA283D}"/>
                  </a:ext>
                </a:extLst>
              </p:cNvPr>
              <p:cNvSpPr>
                <a:spLocks noChangeArrowheads="1"/>
              </p:cNvSpPr>
              <p:nvPr/>
            </p:nvSpPr>
            <p:spPr bwMode="auto">
              <a:xfrm rot="5400000">
                <a:off x="6408002" y="3710224"/>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55" name="Rectangle 54">
              <a:extLst>
                <a:ext uri="{FF2B5EF4-FFF2-40B4-BE49-F238E27FC236}">
                  <a16:creationId xmlns:a16="http://schemas.microsoft.com/office/drawing/2014/main" id="{3389878D-3B08-9543-A368-62F0AD13C687}"/>
                </a:ext>
              </a:extLst>
            </p:cNvPr>
            <p:cNvSpPr/>
            <p:nvPr/>
          </p:nvSpPr>
          <p:spPr>
            <a:xfrm>
              <a:off x="11227361" y="674051"/>
              <a:ext cx="1118448"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Zero balance</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(conditional</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event)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C846EC65-AD77-A544-9B97-991550B082C5}"/>
              </a:ext>
            </a:extLst>
          </p:cNvPr>
          <p:cNvGrpSpPr/>
          <p:nvPr/>
        </p:nvGrpSpPr>
        <p:grpSpPr>
          <a:xfrm>
            <a:off x="33413" y="1266599"/>
            <a:ext cx="1148595" cy="658739"/>
            <a:chOff x="4054493" y="1053857"/>
            <a:chExt cx="1148595" cy="658739"/>
          </a:xfrm>
        </p:grpSpPr>
        <p:grpSp>
          <p:nvGrpSpPr>
            <p:cNvPr id="59" name="Group 58">
              <a:extLst>
                <a:ext uri="{FF2B5EF4-FFF2-40B4-BE49-F238E27FC236}">
                  <a16:creationId xmlns:a16="http://schemas.microsoft.com/office/drawing/2014/main" id="{5F11A57C-AE61-384D-A7B8-BE2CA1E5F156}"/>
                </a:ext>
              </a:extLst>
            </p:cNvPr>
            <p:cNvGrpSpPr/>
            <p:nvPr/>
          </p:nvGrpSpPr>
          <p:grpSpPr>
            <a:xfrm>
              <a:off x="4054493" y="1126910"/>
              <a:ext cx="263525" cy="585686"/>
              <a:chOff x="1260514" y="3735513"/>
              <a:chExt cx="263525" cy="585686"/>
            </a:xfrm>
          </p:grpSpPr>
          <p:sp>
            <p:nvSpPr>
              <p:cNvPr id="61" name="Line 34">
                <a:extLst>
                  <a:ext uri="{FF2B5EF4-FFF2-40B4-BE49-F238E27FC236}">
                    <a16:creationId xmlns:a16="http://schemas.microsoft.com/office/drawing/2014/main" id="{FE33EF4E-02C8-A640-9FBA-20D96ABA11C8}"/>
                  </a:ext>
                </a:extLst>
              </p:cNvPr>
              <p:cNvSpPr>
                <a:spLocks noChangeShapeType="1"/>
              </p:cNvSpPr>
              <p:nvPr/>
            </p:nvSpPr>
            <p:spPr bwMode="auto">
              <a:xfrm rot="5400000">
                <a:off x="1227334" y="4154670"/>
                <a:ext cx="333059" cy="0"/>
              </a:xfrm>
              <a:prstGeom prst="line">
                <a:avLst/>
              </a:prstGeom>
              <a:noFill/>
              <a:ln w="12700">
                <a:solidFill>
                  <a:schemeClr val="tx1"/>
                </a:solidFill>
                <a:round/>
                <a:headEnd/>
                <a:tailEnd type="triangle" w="med" len="me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62" name="Oval 35">
                <a:extLst>
                  <a:ext uri="{FF2B5EF4-FFF2-40B4-BE49-F238E27FC236}">
                    <a16:creationId xmlns:a16="http://schemas.microsoft.com/office/drawing/2014/main" id="{6DA9A026-DAE6-8E45-9268-BC4ACD0722EA}"/>
                  </a:ext>
                </a:extLst>
              </p:cNvPr>
              <p:cNvSpPr>
                <a:spLocks noChangeArrowheads="1"/>
              </p:cNvSpPr>
              <p:nvPr/>
            </p:nvSpPr>
            <p:spPr bwMode="auto">
              <a:xfrm rot="5400000">
                <a:off x="1260514" y="3735513"/>
                <a:ext cx="263525" cy="263525"/>
              </a:xfrm>
              <a:prstGeom prst="ellipse">
                <a:avLst/>
              </a:prstGeom>
              <a:noFill/>
              <a:ln w="127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sp>
          <p:nvSpPr>
            <p:cNvPr id="60" name="Rectangle 59">
              <a:extLst>
                <a:ext uri="{FF2B5EF4-FFF2-40B4-BE49-F238E27FC236}">
                  <a16:creationId xmlns:a16="http://schemas.microsoft.com/office/drawing/2014/main" id="{695D507F-DB4F-4748-9859-839124F71190}"/>
                </a:ext>
              </a:extLst>
            </p:cNvPr>
            <p:cNvSpPr/>
            <p:nvPr/>
          </p:nvSpPr>
          <p:spPr>
            <a:xfrm>
              <a:off x="4351958" y="1053857"/>
              <a:ext cx="85113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Various…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5" name="Group 94">
            <a:extLst>
              <a:ext uri="{FF2B5EF4-FFF2-40B4-BE49-F238E27FC236}">
                <a16:creationId xmlns:a16="http://schemas.microsoft.com/office/drawing/2014/main" id="{9809AB40-C2CE-8E4D-A61D-E485B4F4D45D}"/>
              </a:ext>
            </a:extLst>
          </p:cNvPr>
          <p:cNvGrpSpPr/>
          <p:nvPr/>
        </p:nvGrpSpPr>
        <p:grpSpPr>
          <a:xfrm>
            <a:off x="10624512" y="3425537"/>
            <a:ext cx="1238694" cy="555626"/>
            <a:chOff x="9690226" y="2438981"/>
            <a:chExt cx="1238694" cy="555626"/>
          </a:xfrm>
        </p:grpSpPr>
        <p:grpSp>
          <p:nvGrpSpPr>
            <p:cNvPr id="98" name="Group 97">
              <a:extLst>
                <a:ext uri="{FF2B5EF4-FFF2-40B4-BE49-F238E27FC236}">
                  <a16:creationId xmlns:a16="http://schemas.microsoft.com/office/drawing/2014/main" id="{BDE164FD-3F54-D748-BED0-5C7F3B356D6A}"/>
                </a:ext>
              </a:extLst>
            </p:cNvPr>
            <p:cNvGrpSpPr/>
            <p:nvPr/>
          </p:nvGrpSpPr>
          <p:grpSpPr>
            <a:xfrm rot="5400000">
              <a:off x="9544176" y="2585031"/>
              <a:ext cx="555625" cy="263525"/>
              <a:chOff x="8021638" y="4731892"/>
              <a:chExt cx="555625" cy="263525"/>
            </a:xfrm>
          </p:grpSpPr>
          <p:sp>
            <p:nvSpPr>
              <p:cNvPr id="102" name="Line 36">
                <a:extLst>
                  <a:ext uri="{FF2B5EF4-FFF2-40B4-BE49-F238E27FC236}">
                    <a16:creationId xmlns:a16="http://schemas.microsoft.com/office/drawing/2014/main" id="{33F09205-FB5A-794D-A726-3C536B30C424}"/>
                  </a:ext>
                </a:extLst>
              </p:cNvPr>
              <p:cNvSpPr>
                <a:spLocks noChangeShapeType="1"/>
              </p:cNvSpPr>
              <p:nvPr/>
            </p:nvSpPr>
            <p:spPr bwMode="auto">
              <a:xfrm>
                <a:off x="8021638" y="4863654"/>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103" name="Oval 35">
                <a:extLst>
                  <a:ext uri="{FF2B5EF4-FFF2-40B4-BE49-F238E27FC236}">
                    <a16:creationId xmlns:a16="http://schemas.microsoft.com/office/drawing/2014/main" id="{14B3C8D7-1DF2-D742-86B1-CC000C433439}"/>
                  </a:ext>
                </a:extLst>
              </p:cNvPr>
              <p:cNvSpPr>
                <a:spLocks noChangeArrowheads="1"/>
              </p:cNvSpPr>
              <p:nvPr/>
            </p:nvSpPr>
            <p:spPr bwMode="auto">
              <a:xfrm>
                <a:off x="8313738" y="4731892"/>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grpSp>
          <p:nvGrpSpPr>
            <p:cNvPr id="99" name="Group 98">
              <a:extLst>
                <a:ext uri="{FF2B5EF4-FFF2-40B4-BE49-F238E27FC236}">
                  <a16:creationId xmlns:a16="http://schemas.microsoft.com/office/drawing/2014/main" id="{097A5FB9-3FD4-B44B-B0F7-40AE94FE7ED9}"/>
                </a:ext>
              </a:extLst>
            </p:cNvPr>
            <p:cNvGrpSpPr/>
            <p:nvPr/>
          </p:nvGrpSpPr>
          <p:grpSpPr>
            <a:xfrm rot="5400000">
              <a:off x="10519345" y="2585032"/>
              <a:ext cx="555625" cy="263525"/>
              <a:chOff x="8015420" y="4375119"/>
              <a:chExt cx="555625" cy="263525"/>
            </a:xfrm>
          </p:grpSpPr>
          <p:sp>
            <p:nvSpPr>
              <p:cNvPr id="100" name="Line 36">
                <a:extLst>
                  <a:ext uri="{FF2B5EF4-FFF2-40B4-BE49-F238E27FC236}">
                    <a16:creationId xmlns:a16="http://schemas.microsoft.com/office/drawing/2014/main" id="{9A8342E9-C322-9A40-AE26-DC18B1AF8FA4}"/>
                  </a:ext>
                </a:extLst>
              </p:cNvPr>
              <p:cNvSpPr>
                <a:spLocks noChangeShapeType="1"/>
              </p:cNvSpPr>
              <p:nvPr/>
            </p:nvSpPr>
            <p:spPr bwMode="auto">
              <a:xfrm>
                <a:off x="8015420" y="4506880"/>
                <a:ext cx="292100" cy="0"/>
              </a:xfrm>
              <a:prstGeom prst="line">
                <a:avLst/>
              </a:prstGeom>
              <a:noFill/>
              <a:ln w="12700">
                <a:solidFill>
                  <a:schemeClr val="tx1"/>
                </a:solidFill>
                <a:round/>
                <a:headEnd/>
                <a:tailEnd type="triangle" w="med" len="med"/>
              </a:ln>
              <a:effectLst/>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ＭＳ Ｐゴシック"/>
                </a:endParaRPr>
              </a:p>
            </p:txBody>
          </p:sp>
          <p:sp>
            <p:nvSpPr>
              <p:cNvPr id="101" name="Oval 35">
                <a:extLst>
                  <a:ext uri="{FF2B5EF4-FFF2-40B4-BE49-F238E27FC236}">
                    <a16:creationId xmlns:a16="http://schemas.microsoft.com/office/drawing/2014/main" id="{F99A9BC5-1B38-D946-8C0A-9F4E296A864C}"/>
                  </a:ext>
                </a:extLst>
              </p:cNvPr>
              <p:cNvSpPr>
                <a:spLocks noChangeArrowheads="1"/>
              </p:cNvSpPr>
              <p:nvPr/>
            </p:nvSpPr>
            <p:spPr bwMode="auto">
              <a:xfrm>
                <a:off x="8307520" y="4375119"/>
                <a:ext cx="263525" cy="263525"/>
              </a:xfrm>
              <a:prstGeom prst="ellipse">
                <a:avLst/>
              </a:prstGeom>
              <a:noFill/>
              <a:ln w="38100">
                <a:solidFill>
                  <a:schemeClr val="tx1"/>
                </a:solidFill>
                <a:round/>
                <a:headEnd/>
                <a:tailEnd/>
              </a:ln>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ＭＳ Ｐゴシック"/>
                  <a:cs typeface="Arial" charset="0"/>
                </a:endParaRPr>
              </a:p>
            </p:txBody>
          </p:sp>
        </p:grpSp>
      </p:grpSp>
      <p:sp>
        <p:nvSpPr>
          <p:cNvPr id="63" name="Text Box 72">
            <a:extLst>
              <a:ext uri="{FF2B5EF4-FFF2-40B4-BE49-F238E27FC236}">
                <a16:creationId xmlns:a16="http://schemas.microsoft.com/office/drawing/2014/main" id="{BF8CB996-D645-B105-3D0B-79452DAC1BDC}"/>
              </a:ext>
            </a:extLst>
          </p:cNvPr>
          <p:cNvSpPr txBox="1">
            <a:spLocks noChangeArrowheads="1"/>
          </p:cNvSpPr>
          <p:nvPr/>
        </p:nvSpPr>
        <p:spPr bwMode="auto">
          <a:xfrm>
            <a:off x="3260489" y="3919305"/>
            <a:ext cx="2189635" cy="1549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Customer: </a:t>
            </a:r>
            <a:b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 Account that enables business with the bank</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Bank: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new Customer (an asset)</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Business Development: </a:t>
            </a:r>
            <a:b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Commission credit</a:t>
            </a:r>
          </a:p>
        </p:txBody>
      </p:sp>
      <p:sp>
        <p:nvSpPr>
          <p:cNvPr id="64" name="Text Box 72">
            <a:extLst>
              <a:ext uri="{FF2B5EF4-FFF2-40B4-BE49-F238E27FC236}">
                <a16:creationId xmlns:a16="http://schemas.microsoft.com/office/drawing/2014/main" id="{2DBC9C35-006A-91BB-0E50-74FFF0AEA7F7}"/>
              </a:ext>
            </a:extLst>
          </p:cNvPr>
          <p:cNvSpPr txBox="1">
            <a:spLocks noChangeArrowheads="1"/>
          </p:cNvSpPr>
          <p:nvPr/>
        </p:nvSpPr>
        <p:spPr bwMode="auto">
          <a:xfrm>
            <a:off x="7456006" y="3928331"/>
            <a:ext cx="2533674" cy="1379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defPPr>
              <a:defRPr lang="en-US"/>
            </a:defPPr>
            <a:lvl1pPr marL="133350" indent="-127000" defTabSz="873125">
              <a:spcBef>
                <a:spcPct val="0"/>
              </a:spcBef>
              <a:buClr>
                <a:srgbClr val="000000"/>
              </a:buClr>
              <a:buFontTx/>
              <a:buNone/>
              <a:defRPr sz="1400">
                <a:solidFill>
                  <a:srgbClr val="000000"/>
                </a:solidFill>
                <a:latin typeface="Calibri" panose="020F0502020204030204" pitchFamily="34" charset="0"/>
                <a:ea typeface="ＭＳ Ｐゴシック" charset="0"/>
                <a:cs typeface="Calibri" panose="020F0502020204030204" pitchFamily="34" charset="0"/>
              </a:defRPr>
            </a:lvl1pPr>
            <a:lvl2pPr marL="742950" indent="-285750" defTabSz="873125">
              <a:defRPr>
                <a:latin typeface="Arial" charset="0"/>
                <a:ea typeface="ＭＳ Ｐゴシック" charset="0"/>
              </a:defRPr>
            </a:lvl2pPr>
            <a:lvl3pPr marL="1143000" indent="-228600" defTabSz="873125">
              <a:defRPr>
                <a:latin typeface="Arial" charset="0"/>
                <a:ea typeface="ＭＳ Ｐゴシック" charset="0"/>
              </a:defRPr>
            </a:lvl3pPr>
            <a:lvl4pPr marL="1600200" indent="-228600" defTabSz="873125">
              <a:defRPr>
                <a:latin typeface="Arial" charset="0"/>
                <a:ea typeface="ＭＳ Ｐゴシック" charset="0"/>
              </a:defRPr>
            </a:lvl4pPr>
            <a:lvl5pPr marL="2057400" indent="-228600" defTabSz="873125">
              <a:defRPr>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latin typeface="Arial" charset="0"/>
                <a:ea typeface="ＭＳ Ｐゴシック" charset="0"/>
              </a:defRPr>
            </a:lvl9pPr>
          </a:lstStyle>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Customer: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Loan funds available</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Bank: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performing asset (Loan)</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Syndication Partners: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share of the Loan</a:t>
            </a:r>
          </a:p>
          <a:p>
            <a:pPr marL="133350" marR="0" lvl="0" indent="-127000" algn="l" defTabSz="873125" rtl="0" eaLnBrk="1" fontAlgn="auto" latinLnBrk="0" hangingPunct="1">
              <a:lnSpc>
                <a:spcPct val="100000"/>
              </a:lnSpc>
              <a:spcBef>
                <a:spcPct val="0"/>
              </a:spcBef>
              <a:spcAft>
                <a:spcPts val="0"/>
              </a:spcAft>
              <a:buClr>
                <a:srgbClr val="000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7" name="Text Box 72">
            <a:extLst>
              <a:ext uri="{FF2B5EF4-FFF2-40B4-BE49-F238E27FC236}">
                <a16:creationId xmlns:a16="http://schemas.microsoft.com/office/drawing/2014/main" id="{32E8ABBF-7226-F780-7807-1EF2E333B544}"/>
              </a:ext>
            </a:extLst>
          </p:cNvPr>
          <p:cNvSpPr txBox="1">
            <a:spLocks noChangeArrowheads="1"/>
          </p:cNvSpPr>
          <p:nvPr/>
        </p:nvSpPr>
        <p:spPr bwMode="auto">
          <a:xfrm>
            <a:off x="9966169" y="4006274"/>
            <a:ext cx="1226607" cy="273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Bank: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Loan payment received &amp; distributed</a:t>
            </a:r>
          </a:p>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Syndication Partners: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Loan Payment received</a:t>
            </a:r>
          </a:p>
        </p:txBody>
      </p:sp>
      <p:sp>
        <p:nvSpPr>
          <p:cNvPr id="74" name="Text Box 72">
            <a:extLst>
              <a:ext uri="{FF2B5EF4-FFF2-40B4-BE49-F238E27FC236}">
                <a16:creationId xmlns:a16="http://schemas.microsoft.com/office/drawing/2014/main" id="{8EDBDB38-5373-AAC9-B633-68E6E1E81E33}"/>
              </a:ext>
            </a:extLst>
          </p:cNvPr>
          <p:cNvSpPr txBox="1">
            <a:spLocks noChangeArrowheads="1"/>
          </p:cNvSpPr>
          <p:nvPr/>
        </p:nvSpPr>
        <p:spPr bwMode="auto">
          <a:xfrm>
            <a:off x="11146506" y="3945283"/>
            <a:ext cx="972540" cy="30467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Customer: </a:t>
            </a:r>
            <a:br>
              <a:rPr lang="en-US" sz="1400" dirty="0">
                <a:solidFill>
                  <a:srgbClr val="000000"/>
                </a:solidFill>
                <a:latin typeface="Calibri" panose="020F0502020204030204" pitchFamily="34" charset="0"/>
                <a:cs typeface="Calibri" panose="020F0502020204030204" pitchFamily="34" charset="0"/>
              </a:rPr>
            </a:br>
            <a:r>
              <a:rPr lang="en-US" sz="1400" dirty="0"/>
              <a:t>release of </a:t>
            </a:r>
            <a:r>
              <a:rPr lang="en-US" sz="1400" dirty="0">
                <a:solidFill>
                  <a:srgbClr val="000000"/>
                </a:solidFill>
                <a:latin typeface="Calibri" panose="020F0502020204030204" pitchFamily="34" charset="0"/>
                <a:cs typeface="Calibri" panose="020F0502020204030204" pitchFamily="34" charset="0"/>
              </a:rPr>
              <a:t>Loan liability</a:t>
            </a:r>
          </a:p>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The Bank &amp; Syndication Partners: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completed Loan</a:t>
            </a:r>
          </a:p>
          <a:p>
            <a:pPr marL="133350" lvl="0" indent="-127000">
              <a:spcBef>
                <a:spcPct val="0"/>
              </a:spcBef>
              <a:buClr>
                <a:srgbClr val="000000"/>
              </a:buClr>
              <a:defRPr/>
            </a:pPr>
            <a:r>
              <a:rPr lang="en-US" sz="1400" i="1" dirty="0">
                <a:solidFill>
                  <a:srgbClr val="000000"/>
                </a:solidFill>
                <a:latin typeface="Calibri" panose="020F0502020204030204" pitchFamily="34" charset="0"/>
                <a:cs typeface="Calibri" panose="020F0502020204030204" pitchFamily="34" charset="0"/>
              </a:rPr>
              <a:t>Regulator: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Loan completion notice</a:t>
            </a:r>
          </a:p>
          <a:p>
            <a:pPr marL="0" marR="0" lvl="0" indent="0" algn="l" defTabSz="873125" rtl="0" eaLnBrk="1" fontAlgn="auto" latinLnBrk="0" hangingPunct="1">
              <a:lnSpc>
                <a:spcPct val="100000"/>
              </a:lnSpc>
              <a:spcBef>
                <a:spcPct val="0"/>
              </a:spcBef>
              <a:spcAft>
                <a:spcPts val="0"/>
              </a:spcAft>
              <a:buClr>
                <a:srgbClr val="000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3" name="Rectangle 2">
            <a:extLst>
              <a:ext uri="{FF2B5EF4-FFF2-40B4-BE49-F238E27FC236}">
                <a16:creationId xmlns:a16="http://schemas.microsoft.com/office/drawing/2014/main" id="{D8C8BED6-BCA8-CAC2-0BF0-33290F77BB73}"/>
              </a:ext>
            </a:extLst>
          </p:cNvPr>
          <p:cNvSpPr/>
          <p:nvPr/>
        </p:nvSpPr>
        <p:spPr>
          <a:xfrm>
            <a:off x="2603920" y="6039262"/>
            <a:ext cx="66521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Client had faith these were </a:t>
            </a:r>
            <a:r>
              <a:rPr kumimoji="0" lang="en-US" sz="2400" b="0" i="1"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their</a:t>
            </a:r>
            <a:r>
              <a:rPr kumimoji="0" lang="en-US" sz="2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 business processes</a:t>
            </a: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284182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sz="2800" dirty="0">
                <a:latin typeface="Arial" charset="0"/>
              </a:rPr>
              <a:t>Six guidelines for well-formed processes, two clients </a:t>
            </a:r>
            <a:r>
              <a:rPr lang="en-US" sz="2800" u="sng" dirty="0">
                <a:latin typeface="Arial" charset="0"/>
              </a:rPr>
              <a:t>really</a:t>
            </a:r>
            <a:r>
              <a:rPr lang="en-US" sz="2800" dirty="0">
                <a:latin typeface="Arial" charset="0"/>
              </a:rPr>
              <a:t> appreciate</a:t>
            </a:r>
            <a:endParaRPr lang="en-CA" sz="2800" dirty="0">
              <a:latin typeface="Arial" charset="0"/>
            </a:endParaRPr>
          </a:p>
        </p:txBody>
      </p:sp>
      <p:sp>
        <p:nvSpPr>
          <p:cNvPr id="5" name="Rectangle 4"/>
          <p:cNvSpPr>
            <a:spLocks noChangeArrowheads="1"/>
          </p:cNvSpPr>
          <p:nvPr/>
        </p:nvSpPr>
        <p:spPr bwMode="auto">
          <a:xfrm>
            <a:off x="1695449" y="700698"/>
            <a:ext cx="9179159"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marR="0" lvl="0" indent="-533400"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“Active verb – noun” naming that indicates primary result</a:t>
            </a:r>
          </a:p>
          <a:p>
            <a:pPr marL="533400" marR="0" lvl="0" indent="-533400"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Triggered by an event (decision, time, data) outside process’ control</a:t>
            </a:r>
          </a:p>
          <a:p>
            <a:pPr marL="533400" marR="0" lvl="0" indent="-533400"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At the end are results that makes one or more stakeholders happy</a:t>
            </a:r>
          </a:p>
          <a:p>
            <a:pPr marL="533400" lvl="0" indent="-533400">
              <a:spcBef>
                <a:spcPct val="20000"/>
              </a:spcBef>
              <a:buClr>
                <a:srgbClr val="000000"/>
              </a:buClr>
              <a:buFont typeface="Wingdings" charset="0"/>
              <a:buAutoNum type="arabicPeriod"/>
              <a:defRPr/>
            </a:pPr>
            <a:r>
              <a:rPr lang="en-CA" sz="2100" dirty="0">
                <a:solidFill>
                  <a:srgbClr val="000000"/>
                </a:solidFill>
                <a:latin typeface="Calibri" panose="020F0502020204030204"/>
              </a:rPr>
              <a:t>In between are ~5 to 7 </a:t>
            </a:r>
            <a:r>
              <a:rPr lang="en-CA" sz="2100" dirty="0">
                <a:solidFill>
                  <a:srgbClr val="000000"/>
                </a:solidFill>
              </a:rPr>
              <a:t>major Activities (phases</a:t>
            </a:r>
            <a:r>
              <a:rPr lang="en-CA" sz="2100" dirty="0">
                <a:solidFill>
                  <a:srgbClr val="000000"/>
                </a:solidFill>
                <a:latin typeface="Calibri" panose="020F0502020204030204"/>
              </a:rPr>
              <a:t>, milestones, subprocesses, …)</a:t>
            </a:r>
            <a:endPar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33400" marR="0" lvl="0" indent="-533400"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Activities linked </a:t>
            </a:r>
            <a:r>
              <a:rPr kumimoji="0" lang="en-CA" sz="21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1:1</a:t>
            </a: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 are probably part of the same process;</a:t>
            </a:r>
            <a:b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CA" sz="21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1:M</a:t>
            </a: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 or </a:t>
            </a:r>
            <a:r>
              <a:rPr kumimoji="0" lang="en-CA" sz="21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M:1</a:t>
            </a: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 connection between activities is probably a boundary</a:t>
            </a:r>
          </a:p>
          <a:p>
            <a:pPr marL="533400" marR="0" lvl="0" indent="-533400" algn="l" defTabSz="914400" rtl="0" eaLnBrk="1" fontAlgn="auto" latinLnBrk="0" hangingPunct="1">
              <a:lnSpc>
                <a:spcPct val="100000"/>
              </a:lnSpc>
              <a:spcBef>
                <a:spcPct val="20000"/>
              </a:spcBef>
              <a:spcAft>
                <a:spcPts val="0"/>
              </a:spcAft>
              <a:buClr>
                <a:srgbClr val="000000"/>
              </a:buClr>
              <a:buSzTx/>
              <a:buFont typeface="Wingdings" charset="0"/>
              <a:buAutoNum type="arabicPeriod"/>
              <a:tabLst/>
              <a:defRPr/>
            </a:pP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The same </a:t>
            </a:r>
            <a:r>
              <a:rPr kumimoji="0" lang="en-CA" sz="21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token</a:t>
            </a: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 moves through the whole process, </a:t>
            </a:r>
            <a:b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changing state, e.g. a Loan, from applied to booked;</a:t>
            </a:r>
            <a:b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there will be a </a:t>
            </a:r>
            <a:r>
              <a:rPr kumimoji="0" lang="en-CA" sz="21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change of token</a:t>
            </a:r>
            <a:r>
              <a:rPr kumimoji="0" lang="en-CA" sz="2100" b="0" i="0" u="none" strike="noStrike" kern="1200" cap="none" spc="0" normalizeH="0" baseline="0" noProof="0" dirty="0">
                <a:ln>
                  <a:noFill/>
                </a:ln>
                <a:solidFill>
                  <a:srgbClr val="000000"/>
                </a:solidFill>
                <a:effectLst/>
                <a:uLnTx/>
                <a:uFillTx/>
                <a:latin typeface="Calibri" panose="020F0502020204030204"/>
                <a:ea typeface="+mn-ea"/>
                <a:cs typeface="+mn-cs"/>
              </a:rPr>
              <a:t> across a process boundary</a:t>
            </a:r>
          </a:p>
        </p:txBody>
      </p:sp>
      <p:sp>
        <p:nvSpPr>
          <p:cNvPr id="116" name="Rectangle 22">
            <a:extLst>
              <a:ext uri="{FF2B5EF4-FFF2-40B4-BE49-F238E27FC236}">
                <a16:creationId xmlns:a16="http://schemas.microsoft.com/office/drawing/2014/main" id="{C32A7715-9EFB-B044-8750-3F3D6C8ED525}"/>
              </a:ext>
            </a:extLst>
          </p:cNvPr>
          <p:cNvSpPr>
            <a:spLocks noChangeArrowheads="1"/>
          </p:cNvSpPr>
          <p:nvPr/>
        </p:nvSpPr>
        <p:spPr bwMode="auto">
          <a:xfrm>
            <a:off x="3501034" y="5163379"/>
            <a:ext cx="851267" cy="522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36000" bIns="36000" anchorCtr="1">
            <a:spAutoFit/>
          </a:bodyPr>
          <a:lstStyle/>
          <a:p>
            <a:pPr marL="0" marR="0" lvl="0" indent="0" algn="ctr" defTabSz="914400" rtl="0" eaLnBrk="1" fontAlgn="t" latinLnBrk="0" hangingPunct="1">
              <a:lnSpc>
                <a:spcPct val="90000"/>
              </a:lnSpc>
              <a:spcBef>
                <a:spcPct val="20000"/>
              </a:spcBef>
              <a:spcAft>
                <a:spcPts val="0"/>
              </a:spcAft>
              <a:buClrTx/>
              <a:buSzPct val="100000"/>
              <a:buFontTx/>
              <a:buNone/>
              <a:tabLst/>
              <a:defRPr/>
            </a:pP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change </a:t>
            </a:r>
            <a:b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b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of token</a:t>
            </a:r>
          </a:p>
        </p:txBody>
      </p:sp>
      <p:sp>
        <p:nvSpPr>
          <p:cNvPr id="165" name="Rectangle 22">
            <a:extLst>
              <a:ext uri="{FF2B5EF4-FFF2-40B4-BE49-F238E27FC236}">
                <a16:creationId xmlns:a16="http://schemas.microsoft.com/office/drawing/2014/main" id="{B1B7B8AC-F402-E04B-A010-0BC95B7C438F}"/>
              </a:ext>
            </a:extLst>
          </p:cNvPr>
          <p:cNvSpPr>
            <a:spLocks noChangeArrowheads="1"/>
          </p:cNvSpPr>
          <p:nvPr/>
        </p:nvSpPr>
        <p:spPr bwMode="auto">
          <a:xfrm>
            <a:off x="7834399" y="5163379"/>
            <a:ext cx="851267" cy="522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36000" bIns="36000" anchorCtr="1">
            <a:spAutoFit/>
          </a:bodyPr>
          <a:lstStyle/>
          <a:p>
            <a:pPr marL="0" marR="0" lvl="0" indent="0" algn="ctr" defTabSz="914400" rtl="0" eaLnBrk="1" fontAlgn="t" latinLnBrk="0" hangingPunct="1">
              <a:lnSpc>
                <a:spcPct val="90000"/>
              </a:lnSpc>
              <a:spcBef>
                <a:spcPct val="20000"/>
              </a:spcBef>
              <a:spcAft>
                <a:spcPts val="0"/>
              </a:spcAft>
              <a:buClrTx/>
              <a:buSzPct val="100000"/>
              <a:buFontTx/>
              <a:buNone/>
              <a:tabLst/>
              <a:defRPr/>
            </a:pP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change </a:t>
            </a:r>
            <a:b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b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of token</a:t>
            </a:r>
          </a:p>
        </p:txBody>
      </p:sp>
      <p:grpSp>
        <p:nvGrpSpPr>
          <p:cNvPr id="29715" name="Group 29714">
            <a:extLst>
              <a:ext uri="{FF2B5EF4-FFF2-40B4-BE49-F238E27FC236}">
                <a16:creationId xmlns:a16="http://schemas.microsoft.com/office/drawing/2014/main" id="{A956F33E-1620-924E-B79E-580820E73B32}"/>
              </a:ext>
            </a:extLst>
          </p:cNvPr>
          <p:cNvGrpSpPr/>
          <p:nvPr/>
        </p:nvGrpSpPr>
        <p:grpSpPr>
          <a:xfrm>
            <a:off x="3788243" y="3991126"/>
            <a:ext cx="4597838" cy="1025529"/>
            <a:chOff x="3788243" y="4269981"/>
            <a:chExt cx="4597838" cy="1025529"/>
          </a:xfrm>
        </p:grpSpPr>
        <p:sp>
          <p:nvSpPr>
            <p:cNvPr id="4" name="AutoShape 2"/>
            <p:cNvSpPr>
              <a:spLocks noChangeArrowheads="1"/>
            </p:cNvSpPr>
            <p:nvPr/>
          </p:nvSpPr>
          <p:spPr bwMode="auto">
            <a:xfrm>
              <a:off x="4387269" y="4277923"/>
              <a:ext cx="3422414" cy="1017587"/>
            </a:xfrm>
            <a:prstGeom prst="roundRect">
              <a:avLst>
                <a:gd name="adj" fmla="val 7145"/>
              </a:avLst>
            </a:prstGeom>
            <a:solidFill>
              <a:srgbClr val="CCEC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t"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Grant Loan</a:t>
              </a:r>
              <a:endPar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722" name="AutoShape 6"/>
            <p:cNvSpPr>
              <a:spLocks noChangeArrowheads="1"/>
            </p:cNvSpPr>
            <p:nvPr/>
          </p:nvSpPr>
          <p:spPr bwMode="auto">
            <a:xfrm>
              <a:off x="4511292" y="4573197"/>
              <a:ext cx="777875" cy="56197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Accept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Application</a:t>
              </a:r>
            </a:p>
          </p:txBody>
        </p:sp>
        <p:sp>
          <p:nvSpPr>
            <p:cNvPr id="29723" name="AutoShape 7"/>
            <p:cNvSpPr>
              <a:spLocks noChangeArrowheads="1"/>
            </p:cNvSpPr>
            <p:nvPr/>
          </p:nvSpPr>
          <p:spPr bwMode="auto">
            <a:xfrm>
              <a:off x="5529568" y="4573197"/>
              <a:ext cx="722313" cy="56197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Assess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Loan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Application</a:t>
              </a:r>
            </a:p>
          </p:txBody>
        </p:sp>
        <p:sp>
          <p:nvSpPr>
            <p:cNvPr id="29724" name="AutoShape 8"/>
            <p:cNvSpPr>
              <a:spLocks noChangeArrowheads="1"/>
            </p:cNvSpPr>
            <p:nvPr/>
          </p:nvSpPr>
          <p:spPr bwMode="auto">
            <a:xfrm>
              <a:off x="6479409" y="4573197"/>
              <a:ext cx="498475" cy="565150"/>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Fund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Loan</a:t>
              </a:r>
            </a:p>
          </p:txBody>
        </p:sp>
        <p:sp>
          <p:nvSpPr>
            <p:cNvPr id="29725" name="AutoShape 9"/>
            <p:cNvSpPr>
              <a:spLocks noChangeArrowheads="1"/>
            </p:cNvSpPr>
            <p:nvPr/>
          </p:nvSpPr>
          <p:spPr bwMode="auto">
            <a:xfrm>
              <a:off x="7212107" y="4573197"/>
              <a:ext cx="498475" cy="565150"/>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Book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Loan</a:t>
              </a:r>
            </a:p>
          </p:txBody>
        </p:sp>
        <p:cxnSp>
          <p:nvCxnSpPr>
            <p:cNvPr id="11" name="AutoShape 10"/>
            <p:cNvCxnSpPr>
              <a:cxnSpLocks noChangeShapeType="1"/>
            </p:cNvCxnSpPr>
            <p:nvPr/>
          </p:nvCxnSpPr>
          <p:spPr bwMode="auto">
            <a:xfrm>
              <a:off x="5289167" y="4862122"/>
              <a:ext cx="219043" cy="262"/>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AutoShape 11"/>
            <p:cNvCxnSpPr>
              <a:cxnSpLocks noChangeShapeType="1"/>
            </p:cNvCxnSpPr>
            <p:nvPr/>
          </p:nvCxnSpPr>
          <p:spPr bwMode="auto">
            <a:xfrm>
              <a:off x="6251881" y="4862122"/>
              <a:ext cx="215800"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AutoShape 12"/>
            <p:cNvCxnSpPr>
              <a:cxnSpLocks noChangeShapeType="1"/>
            </p:cNvCxnSpPr>
            <p:nvPr/>
          </p:nvCxnSpPr>
          <p:spPr bwMode="auto">
            <a:xfrm flipV="1">
              <a:off x="6977884" y="4862122"/>
              <a:ext cx="217026" cy="1587"/>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2" name="Group 21"/>
            <p:cNvGrpSpPr>
              <a:grpSpLocks/>
            </p:cNvGrpSpPr>
            <p:nvPr/>
          </p:nvGrpSpPr>
          <p:grpSpPr bwMode="auto">
            <a:xfrm>
              <a:off x="5212254" y="4579547"/>
              <a:ext cx="2169258" cy="277812"/>
              <a:chOff x="3730392" y="4441825"/>
              <a:chExt cx="2168233" cy="277641"/>
            </a:xfrm>
          </p:grpSpPr>
          <p:sp>
            <p:nvSpPr>
              <p:cNvPr id="29719" name="Rectangle 25"/>
              <p:cNvSpPr>
                <a:spLocks noChangeArrowheads="1"/>
              </p:cNvSpPr>
              <p:nvPr/>
            </p:nvSpPr>
            <p:spPr bwMode="auto">
              <a:xfrm>
                <a:off x="3730392" y="4441825"/>
                <a:ext cx="481546"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1:1</a:t>
                </a:r>
              </a:p>
            </p:txBody>
          </p:sp>
          <p:sp>
            <p:nvSpPr>
              <p:cNvPr id="29720" name="Rectangle 26"/>
              <p:cNvSpPr>
                <a:spLocks noChangeArrowheads="1"/>
              </p:cNvSpPr>
              <p:nvPr/>
            </p:nvSpPr>
            <p:spPr bwMode="auto">
              <a:xfrm>
                <a:off x="4691577" y="4441825"/>
                <a:ext cx="481546"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1:1</a:t>
                </a:r>
              </a:p>
            </p:txBody>
          </p:sp>
          <p:sp>
            <p:nvSpPr>
              <p:cNvPr id="29721" name="Rectangle 27"/>
              <p:cNvSpPr>
                <a:spLocks noChangeArrowheads="1"/>
              </p:cNvSpPr>
              <p:nvPr/>
            </p:nvSpPr>
            <p:spPr bwMode="auto">
              <a:xfrm>
                <a:off x="5417079" y="4441825"/>
                <a:ext cx="481546"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1:1</a:t>
                </a:r>
              </a:p>
            </p:txBody>
          </p:sp>
        </p:grpSp>
        <p:grpSp>
          <p:nvGrpSpPr>
            <p:cNvPr id="110" name="Group 109">
              <a:extLst>
                <a:ext uri="{FF2B5EF4-FFF2-40B4-BE49-F238E27FC236}">
                  <a16:creationId xmlns:a16="http://schemas.microsoft.com/office/drawing/2014/main" id="{E69CA67F-A23C-EC41-B4F6-A7869C927AF9}"/>
                </a:ext>
              </a:extLst>
            </p:cNvPr>
            <p:cNvGrpSpPr/>
            <p:nvPr/>
          </p:nvGrpSpPr>
          <p:grpSpPr>
            <a:xfrm>
              <a:off x="3788243" y="4269981"/>
              <a:ext cx="599026" cy="263525"/>
              <a:chOff x="6977176" y="4246752"/>
              <a:chExt cx="599026" cy="263525"/>
            </a:xfrm>
          </p:grpSpPr>
          <p:cxnSp>
            <p:nvCxnSpPr>
              <p:cNvPr id="111" name="AutoShape 13">
                <a:extLst>
                  <a:ext uri="{FF2B5EF4-FFF2-40B4-BE49-F238E27FC236}">
                    <a16:creationId xmlns:a16="http://schemas.microsoft.com/office/drawing/2014/main" id="{91CAF65D-8263-344A-8B5E-5CBFAEE9BAD8}"/>
                  </a:ext>
                </a:extLst>
              </p:cNvPr>
              <p:cNvCxnSpPr>
                <a:cxnSpLocks noChangeShapeType="1"/>
                <a:stCxn id="112" idx="6"/>
              </p:cNvCxnSpPr>
              <p:nvPr/>
            </p:nvCxnSpPr>
            <p:spPr bwMode="auto">
              <a:xfrm>
                <a:off x="7240701" y="4378515"/>
                <a:ext cx="335501"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2" name="Oval 35">
                <a:extLst>
                  <a:ext uri="{FF2B5EF4-FFF2-40B4-BE49-F238E27FC236}">
                    <a16:creationId xmlns:a16="http://schemas.microsoft.com/office/drawing/2014/main" id="{6D3D5F27-ECD6-8E41-B3DB-BD52DE460537}"/>
                  </a:ext>
                </a:extLst>
              </p:cNvPr>
              <p:cNvSpPr>
                <a:spLocks noChangeArrowheads="1"/>
              </p:cNvSpPr>
              <p:nvPr/>
            </p:nvSpPr>
            <p:spPr bwMode="auto">
              <a:xfrm>
                <a:off x="6977176" y="4246752"/>
                <a:ext cx="263525" cy="263525"/>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66" name="Group 165">
              <a:extLst>
                <a:ext uri="{FF2B5EF4-FFF2-40B4-BE49-F238E27FC236}">
                  <a16:creationId xmlns:a16="http://schemas.microsoft.com/office/drawing/2014/main" id="{B9492C18-FC3D-5141-9E80-2EF28FB9C16B}"/>
                </a:ext>
              </a:extLst>
            </p:cNvPr>
            <p:cNvGrpSpPr/>
            <p:nvPr/>
          </p:nvGrpSpPr>
          <p:grpSpPr>
            <a:xfrm>
              <a:off x="7809689" y="5012175"/>
              <a:ext cx="576392" cy="263525"/>
              <a:chOff x="3476324" y="5012175"/>
              <a:chExt cx="576392" cy="263525"/>
            </a:xfrm>
          </p:grpSpPr>
          <p:sp>
            <p:nvSpPr>
              <p:cNvPr id="167" name="Oval 35">
                <a:extLst>
                  <a:ext uri="{FF2B5EF4-FFF2-40B4-BE49-F238E27FC236}">
                    <a16:creationId xmlns:a16="http://schemas.microsoft.com/office/drawing/2014/main" id="{CF13768B-5556-0549-BCE4-BEBADBDDCA85}"/>
                  </a:ext>
                </a:extLst>
              </p:cNvPr>
              <p:cNvSpPr>
                <a:spLocks noChangeArrowheads="1"/>
              </p:cNvSpPr>
              <p:nvPr/>
            </p:nvSpPr>
            <p:spPr bwMode="auto">
              <a:xfrm>
                <a:off x="3789191" y="5012175"/>
                <a:ext cx="263525" cy="26352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68" name="AutoShape 13">
                <a:extLst>
                  <a:ext uri="{FF2B5EF4-FFF2-40B4-BE49-F238E27FC236}">
                    <a16:creationId xmlns:a16="http://schemas.microsoft.com/office/drawing/2014/main" id="{9ECF21DC-33D7-B14C-B90C-F81C5EA02721}"/>
                  </a:ext>
                </a:extLst>
              </p:cNvPr>
              <p:cNvCxnSpPr>
                <a:cxnSpLocks noChangeShapeType="1"/>
              </p:cNvCxnSpPr>
              <p:nvPr/>
            </p:nvCxnSpPr>
            <p:spPr bwMode="auto">
              <a:xfrm>
                <a:off x="3476324" y="5134951"/>
                <a:ext cx="297985"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29717" name="Group 29716">
            <a:extLst>
              <a:ext uri="{FF2B5EF4-FFF2-40B4-BE49-F238E27FC236}">
                <a16:creationId xmlns:a16="http://schemas.microsoft.com/office/drawing/2014/main" id="{33FEA5C4-23E6-B042-B582-8E2D2EE1A456}"/>
              </a:ext>
            </a:extLst>
          </p:cNvPr>
          <p:cNvGrpSpPr/>
          <p:nvPr/>
        </p:nvGrpSpPr>
        <p:grpSpPr>
          <a:xfrm>
            <a:off x="10502380" y="3987646"/>
            <a:ext cx="1515765" cy="1028839"/>
            <a:chOff x="10502380" y="4266501"/>
            <a:chExt cx="1515765" cy="1028839"/>
          </a:xfrm>
        </p:grpSpPr>
        <p:cxnSp>
          <p:nvCxnSpPr>
            <p:cNvPr id="44" name="AutoShape 15">
              <a:extLst>
                <a:ext uri="{FF2B5EF4-FFF2-40B4-BE49-F238E27FC236}">
                  <a16:creationId xmlns:a16="http://schemas.microsoft.com/office/drawing/2014/main" id="{4931C0DD-3673-CC49-A215-ED3FDFD72E80}"/>
                </a:ext>
              </a:extLst>
            </p:cNvPr>
            <p:cNvCxnSpPr>
              <a:cxnSpLocks noChangeShapeType="1"/>
            </p:cNvCxnSpPr>
            <p:nvPr/>
          </p:nvCxnSpPr>
          <p:spPr bwMode="auto">
            <a:xfrm>
              <a:off x="11228259" y="5150670"/>
              <a:ext cx="588962"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6" name="AutoShape 2">
              <a:extLst>
                <a:ext uri="{FF2B5EF4-FFF2-40B4-BE49-F238E27FC236}">
                  <a16:creationId xmlns:a16="http://schemas.microsoft.com/office/drawing/2014/main" id="{D0D2F7CB-10D7-504C-8A7A-6CDAB06E945E}"/>
                </a:ext>
              </a:extLst>
            </p:cNvPr>
            <p:cNvSpPr>
              <a:spLocks noChangeArrowheads="1"/>
            </p:cNvSpPr>
            <p:nvPr/>
          </p:nvSpPr>
          <p:spPr bwMode="auto">
            <a:xfrm>
              <a:off x="11122635" y="4281480"/>
              <a:ext cx="895510" cy="1013860"/>
            </a:xfrm>
            <a:prstGeom prst="roundRect">
              <a:avLst>
                <a:gd name="adj" fmla="val 5528"/>
              </a:avLst>
            </a:prstGeom>
            <a:solidFill>
              <a:srgbClr val="FF99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Settle Loan</a:t>
              </a:r>
            </a:p>
          </p:txBody>
        </p:sp>
        <p:sp>
          <p:nvSpPr>
            <p:cNvPr id="173" name="AutoShape 8">
              <a:extLst>
                <a:ext uri="{FF2B5EF4-FFF2-40B4-BE49-F238E27FC236}">
                  <a16:creationId xmlns:a16="http://schemas.microsoft.com/office/drawing/2014/main" id="{6DCC74FA-93FC-A142-B2E2-4B0C32AC82D1}"/>
                </a:ext>
              </a:extLst>
            </p:cNvPr>
            <p:cNvSpPr>
              <a:spLocks noChangeArrowheads="1"/>
            </p:cNvSpPr>
            <p:nvPr/>
          </p:nvSpPr>
          <p:spPr bwMode="auto">
            <a:xfrm>
              <a:off x="11225385" y="4742073"/>
              <a:ext cx="313172" cy="232734"/>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Etc.</a:t>
              </a:r>
            </a:p>
          </p:txBody>
        </p:sp>
        <p:grpSp>
          <p:nvGrpSpPr>
            <p:cNvPr id="174" name="Group 173">
              <a:extLst>
                <a:ext uri="{FF2B5EF4-FFF2-40B4-BE49-F238E27FC236}">
                  <a16:creationId xmlns:a16="http://schemas.microsoft.com/office/drawing/2014/main" id="{5A1FEA09-B2A8-4A44-AB1E-598CDCC2C54D}"/>
                </a:ext>
              </a:extLst>
            </p:cNvPr>
            <p:cNvGrpSpPr/>
            <p:nvPr/>
          </p:nvGrpSpPr>
          <p:grpSpPr>
            <a:xfrm>
              <a:off x="10502380" y="4266501"/>
              <a:ext cx="599026" cy="263525"/>
              <a:chOff x="6977176" y="4246752"/>
              <a:chExt cx="599026" cy="263525"/>
            </a:xfrm>
          </p:grpSpPr>
          <p:cxnSp>
            <p:nvCxnSpPr>
              <p:cNvPr id="175" name="AutoShape 13">
                <a:extLst>
                  <a:ext uri="{FF2B5EF4-FFF2-40B4-BE49-F238E27FC236}">
                    <a16:creationId xmlns:a16="http://schemas.microsoft.com/office/drawing/2014/main" id="{657AF197-EDB5-F243-BF2A-AFE9327492AE}"/>
                  </a:ext>
                </a:extLst>
              </p:cNvPr>
              <p:cNvCxnSpPr>
                <a:cxnSpLocks noChangeShapeType="1"/>
                <a:stCxn id="176" idx="6"/>
              </p:cNvCxnSpPr>
              <p:nvPr/>
            </p:nvCxnSpPr>
            <p:spPr bwMode="auto">
              <a:xfrm>
                <a:off x="7240701" y="4378515"/>
                <a:ext cx="335501"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6" name="Oval 35">
                <a:extLst>
                  <a:ext uri="{FF2B5EF4-FFF2-40B4-BE49-F238E27FC236}">
                    <a16:creationId xmlns:a16="http://schemas.microsoft.com/office/drawing/2014/main" id="{004FCB81-4C35-AE41-A836-5660486613BB}"/>
                  </a:ext>
                </a:extLst>
              </p:cNvPr>
              <p:cNvSpPr>
                <a:spLocks noChangeArrowheads="1"/>
              </p:cNvSpPr>
              <p:nvPr/>
            </p:nvSpPr>
            <p:spPr bwMode="auto">
              <a:xfrm>
                <a:off x="6977176" y="4246752"/>
                <a:ext cx="263525" cy="263525"/>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
        <p:nvSpPr>
          <p:cNvPr id="180" name="Rectangle 22">
            <a:extLst>
              <a:ext uri="{FF2B5EF4-FFF2-40B4-BE49-F238E27FC236}">
                <a16:creationId xmlns:a16="http://schemas.microsoft.com/office/drawing/2014/main" id="{71131C01-8A8C-6A45-AB79-96C1A7C9525E}"/>
              </a:ext>
            </a:extLst>
          </p:cNvPr>
          <p:cNvSpPr>
            <a:spLocks noChangeArrowheads="1"/>
          </p:cNvSpPr>
          <p:nvPr/>
        </p:nvSpPr>
        <p:spPr bwMode="auto">
          <a:xfrm>
            <a:off x="10215171" y="5159899"/>
            <a:ext cx="851267" cy="522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36000" bIns="36000" anchorCtr="1">
            <a:spAutoFit/>
          </a:bodyPr>
          <a:lstStyle/>
          <a:p>
            <a:pPr marL="0" marR="0" lvl="0" indent="0" algn="ctr" defTabSz="914400" rtl="0" eaLnBrk="1" fontAlgn="t" latinLnBrk="0" hangingPunct="1">
              <a:lnSpc>
                <a:spcPct val="90000"/>
              </a:lnSpc>
              <a:spcBef>
                <a:spcPct val="20000"/>
              </a:spcBef>
              <a:spcAft>
                <a:spcPts val="0"/>
              </a:spcAft>
              <a:buClrTx/>
              <a:buSzPct val="100000"/>
              <a:buFontTx/>
              <a:buNone/>
              <a:tabLst/>
              <a:defRPr/>
            </a:pP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change </a:t>
            </a:r>
            <a:b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b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of token</a:t>
            </a:r>
          </a:p>
        </p:txBody>
      </p:sp>
      <p:grpSp>
        <p:nvGrpSpPr>
          <p:cNvPr id="29716" name="Group 29715">
            <a:extLst>
              <a:ext uri="{FF2B5EF4-FFF2-40B4-BE49-F238E27FC236}">
                <a16:creationId xmlns:a16="http://schemas.microsoft.com/office/drawing/2014/main" id="{76C1CB42-9016-064A-BCF2-7941BC5FB7CC}"/>
              </a:ext>
            </a:extLst>
          </p:cNvPr>
          <p:cNvGrpSpPr/>
          <p:nvPr/>
        </p:nvGrpSpPr>
        <p:grpSpPr>
          <a:xfrm>
            <a:off x="8121608" y="3991126"/>
            <a:ext cx="2645245" cy="1025699"/>
            <a:chOff x="8121608" y="4269981"/>
            <a:chExt cx="2645245" cy="1025699"/>
          </a:xfrm>
        </p:grpSpPr>
        <p:sp>
          <p:nvSpPr>
            <p:cNvPr id="38" name="AutoShape 4">
              <a:extLst>
                <a:ext uri="{FF2B5EF4-FFF2-40B4-BE49-F238E27FC236}">
                  <a16:creationId xmlns:a16="http://schemas.microsoft.com/office/drawing/2014/main" id="{D6DBBA3C-926C-0643-A852-7A978BC745F5}"/>
                </a:ext>
              </a:extLst>
            </p:cNvPr>
            <p:cNvSpPr>
              <a:spLocks noChangeArrowheads="1"/>
            </p:cNvSpPr>
            <p:nvPr/>
          </p:nvSpPr>
          <p:spPr bwMode="auto">
            <a:xfrm>
              <a:off x="8721693" y="4272675"/>
              <a:ext cx="1488756" cy="1023005"/>
            </a:xfrm>
            <a:prstGeom prst="roundRect">
              <a:avLst>
                <a:gd name="adj" fmla="val 5528"/>
              </a:avLst>
            </a:prstGeom>
            <a:solidFill>
              <a:srgbClr val="EBC1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t"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Collect Payment</a:t>
              </a:r>
            </a:p>
          </p:txBody>
        </p:sp>
        <p:sp>
          <p:nvSpPr>
            <p:cNvPr id="140" name="AutoShape 8">
              <a:extLst>
                <a:ext uri="{FF2B5EF4-FFF2-40B4-BE49-F238E27FC236}">
                  <a16:creationId xmlns:a16="http://schemas.microsoft.com/office/drawing/2014/main" id="{E261CF14-830F-B549-942D-794CAA3B4191}"/>
                </a:ext>
              </a:extLst>
            </p:cNvPr>
            <p:cNvSpPr>
              <a:spLocks noChangeArrowheads="1"/>
            </p:cNvSpPr>
            <p:nvPr/>
          </p:nvSpPr>
          <p:spPr bwMode="auto">
            <a:xfrm>
              <a:off x="8849444" y="4569066"/>
              <a:ext cx="607630" cy="565150"/>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Solicit</a:t>
              </a:r>
              <a:b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Loan</a:t>
              </a:r>
              <a:b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Payment</a:t>
              </a:r>
            </a:p>
          </p:txBody>
        </p:sp>
        <p:grpSp>
          <p:nvGrpSpPr>
            <p:cNvPr id="159" name="Group 158">
              <a:extLst>
                <a:ext uri="{FF2B5EF4-FFF2-40B4-BE49-F238E27FC236}">
                  <a16:creationId xmlns:a16="http://schemas.microsoft.com/office/drawing/2014/main" id="{AC3800C8-6FCD-2E49-AA6E-8484283B6A8D}"/>
                </a:ext>
              </a:extLst>
            </p:cNvPr>
            <p:cNvGrpSpPr/>
            <p:nvPr/>
          </p:nvGrpSpPr>
          <p:grpSpPr>
            <a:xfrm>
              <a:off x="8121608" y="4269981"/>
              <a:ext cx="599026" cy="263525"/>
              <a:chOff x="6977176" y="4246752"/>
              <a:chExt cx="599026" cy="263525"/>
            </a:xfrm>
          </p:grpSpPr>
          <p:cxnSp>
            <p:nvCxnSpPr>
              <p:cNvPr id="160" name="AutoShape 13">
                <a:extLst>
                  <a:ext uri="{FF2B5EF4-FFF2-40B4-BE49-F238E27FC236}">
                    <a16:creationId xmlns:a16="http://schemas.microsoft.com/office/drawing/2014/main" id="{6017AEBA-4C73-564C-85CA-D5D8FAA7D789}"/>
                  </a:ext>
                </a:extLst>
              </p:cNvPr>
              <p:cNvCxnSpPr>
                <a:cxnSpLocks noChangeShapeType="1"/>
                <a:stCxn id="161" idx="6"/>
              </p:cNvCxnSpPr>
              <p:nvPr/>
            </p:nvCxnSpPr>
            <p:spPr bwMode="auto">
              <a:xfrm>
                <a:off x="7240701" y="4378515"/>
                <a:ext cx="335501"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1" name="Oval 35">
                <a:extLst>
                  <a:ext uri="{FF2B5EF4-FFF2-40B4-BE49-F238E27FC236}">
                    <a16:creationId xmlns:a16="http://schemas.microsoft.com/office/drawing/2014/main" id="{6D9D1699-2905-B244-A266-60005BC95432}"/>
                  </a:ext>
                </a:extLst>
              </p:cNvPr>
              <p:cNvSpPr>
                <a:spLocks noChangeArrowheads="1"/>
              </p:cNvSpPr>
              <p:nvPr/>
            </p:nvSpPr>
            <p:spPr bwMode="auto">
              <a:xfrm>
                <a:off x="6977176" y="4246752"/>
                <a:ext cx="263525" cy="263525"/>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72" name="AutoShape 8">
              <a:extLst>
                <a:ext uri="{FF2B5EF4-FFF2-40B4-BE49-F238E27FC236}">
                  <a16:creationId xmlns:a16="http://schemas.microsoft.com/office/drawing/2014/main" id="{F6F2078A-27B1-9148-BC79-6E8A575E0AB0}"/>
                </a:ext>
              </a:extLst>
            </p:cNvPr>
            <p:cNvSpPr>
              <a:spLocks noChangeArrowheads="1"/>
            </p:cNvSpPr>
            <p:nvPr/>
          </p:nvSpPr>
          <p:spPr bwMode="auto">
            <a:xfrm>
              <a:off x="9715115" y="4740036"/>
              <a:ext cx="354638" cy="232734"/>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Etc.</a:t>
              </a:r>
            </a:p>
          </p:txBody>
        </p:sp>
        <p:grpSp>
          <p:nvGrpSpPr>
            <p:cNvPr id="181" name="Group 180">
              <a:extLst>
                <a:ext uri="{FF2B5EF4-FFF2-40B4-BE49-F238E27FC236}">
                  <a16:creationId xmlns:a16="http://schemas.microsoft.com/office/drawing/2014/main" id="{B02D2BD9-2CE6-964A-91C2-0B2EAF03223F}"/>
                </a:ext>
              </a:extLst>
            </p:cNvPr>
            <p:cNvGrpSpPr/>
            <p:nvPr/>
          </p:nvGrpSpPr>
          <p:grpSpPr>
            <a:xfrm>
              <a:off x="10190461" y="5008695"/>
              <a:ext cx="576392" cy="263525"/>
              <a:chOff x="3476324" y="5012175"/>
              <a:chExt cx="576392" cy="263525"/>
            </a:xfrm>
          </p:grpSpPr>
          <p:sp>
            <p:nvSpPr>
              <p:cNvPr id="182" name="Oval 35">
                <a:extLst>
                  <a:ext uri="{FF2B5EF4-FFF2-40B4-BE49-F238E27FC236}">
                    <a16:creationId xmlns:a16="http://schemas.microsoft.com/office/drawing/2014/main" id="{16923457-D18F-DB4E-867B-6FCCBBA23939}"/>
                  </a:ext>
                </a:extLst>
              </p:cNvPr>
              <p:cNvSpPr>
                <a:spLocks noChangeArrowheads="1"/>
              </p:cNvSpPr>
              <p:nvPr/>
            </p:nvSpPr>
            <p:spPr bwMode="auto">
              <a:xfrm>
                <a:off x="3789191" y="5012175"/>
                <a:ext cx="263525" cy="26352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83" name="AutoShape 13">
                <a:extLst>
                  <a:ext uri="{FF2B5EF4-FFF2-40B4-BE49-F238E27FC236}">
                    <a16:creationId xmlns:a16="http://schemas.microsoft.com/office/drawing/2014/main" id="{2760CEEA-5DF4-7D46-8A06-4EF3F7CD3CD9}"/>
                  </a:ext>
                </a:extLst>
              </p:cNvPr>
              <p:cNvCxnSpPr>
                <a:cxnSpLocks noChangeShapeType="1"/>
              </p:cNvCxnSpPr>
              <p:nvPr/>
            </p:nvCxnSpPr>
            <p:spPr bwMode="auto">
              <a:xfrm>
                <a:off x="3476324" y="5134951"/>
                <a:ext cx="297985"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9709" name="Group 29708">
              <a:extLst>
                <a:ext uri="{FF2B5EF4-FFF2-40B4-BE49-F238E27FC236}">
                  <a16:creationId xmlns:a16="http://schemas.microsoft.com/office/drawing/2014/main" id="{7E0EB57D-FCDC-134E-A093-A79B460FC068}"/>
                </a:ext>
              </a:extLst>
            </p:cNvPr>
            <p:cNvGrpSpPr/>
            <p:nvPr/>
          </p:nvGrpSpPr>
          <p:grpSpPr>
            <a:xfrm>
              <a:off x="9342985" y="4575099"/>
              <a:ext cx="481775" cy="294583"/>
              <a:chOff x="2095344" y="5933478"/>
              <a:chExt cx="481775" cy="294583"/>
            </a:xfrm>
          </p:grpSpPr>
          <p:cxnSp>
            <p:nvCxnSpPr>
              <p:cNvPr id="187" name="AutoShape 11">
                <a:extLst>
                  <a:ext uri="{FF2B5EF4-FFF2-40B4-BE49-F238E27FC236}">
                    <a16:creationId xmlns:a16="http://schemas.microsoft.com/office/drawing/2014/main" id="{43158C0D-38EE-7042-8AE4-E93C25C4869E}"/>
                  </a:ext>
                </a:extLst>
              </p:cNvPr>
              <p:cNvCxnSpPr>
                <a:cxnSpLocks noChangeShapeType="1"/>
              </p:cNvCxnSpPr>
              <p:nvPr/>
            </p:nvCxnSpPr>
            <p:spPr bwMode="auto">
              <a:xfrm>
                <a:off x="2213201" y="6226474"/>
                <a:ext cx="246062" cy="1587"/>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8" name="Rectangle 27">
                <a:extLst>
                  <a:ext uri="{FF2B5EF4-FFF2-40B4-BE49-F238E27FC236}">
                    <a16:creationId xmlns:a16="http://schemas.microsoft.com/office/drawing/2014/main" id="{54C7A3FE-27C8-6A48-9F75-511C4ABA0B09}"/>
                  </a:ext>
                </a:extLst>
              </p:cNvPr>
              <p:cNvSpPr>
                <a:spLocks noChangeArrowheads="1"/>
              </p:cNvSpPr>
              <p:nvPr/>
            </p:nvSpPr>
            <p:spPr bwMode="auto">
              <a:xfrm>
                <a:off x="2095344" y="5933478"/>
                <a:ext cx="481775" cy="277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1:1</a:t>
                </a:r>
              </a:p>
            </p:txBody>
          </p:sp>
        </p:grpSp>
      </p:grpSp>
      <p:grpSp>
        <p:nvGrpSpPr>
          <p:cNvPr id="29712" name="Group 29711">
            <a:extLst>
              <a:ext uri="{FF2B5EF4-FFF2-40B4-BE49-F238E27FC236}">
                <a16:creationId xmlns:a16="http://schemas.microsoft.com/office/drawing/2014/main" id="{088ED940-6167-1641-922F-280CEEBFE77C}"/>
              </a:ext>
            </a:extLst>
          </p:cNvPr>
          <p:cNvGrpSpPr/>
          <p:nvPr/>
        </p:nvGrpSpPr>
        <p:grpSpPr>
          <a:xfrm>
            <a:off x="4442851" y="5235730"/>
            <a:ext cx="3204433" cy="826205"/>
            <a:chOff x="4461868" y="5514585"/>
            <a:chExt cx="3218931" cy="826205"/>
          </a:xfrm>
        </p:grpSpPr>
        <p:sp>
          <p:nvSpPr>
            <p:cNvPr id="20" name="Rectangle 22"/>
            <p:cNvSpPr>
              <a:spLocks noChangeArrowheads="1"/>
            </p:cNvSpPr>
            <p:nvPr/>
          </p:nvSpPr>
          <p:spPr bwMode="auto">
            <a:xfrm>
              <a:off x="4795166" y="5597134"/>
              <a:ext cx="2552334" cy="743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36000" bIns="36000" anchorCtr="1">
              <a:spAutoFit/>
            </a:bodyPr>
            <a:lstStyle/>
            <a:p>
              <a:pPr marL="0" marR="0" lvl="0" indent="0" algn="ctr" defTabSz="914400" rtl="0" eaLnBrk="1" fontAlgn="t" latinLnBrk="0" hangingPunct="1">
                <a:lnSpc>
                  <a:spcPct val="90000"/>
                </a:lnSpc>
                <a:spcBef>
                  <a:spcPct val="20000"/>
                </a:spcBef>
                <a:spcAft>
                  <a:spcPts val="0"/>
                </a:spcAft>
                <a:buClrTx/>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token: </a:t>
              </a:r>
              <a:b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Loan</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from applied to booked</a:t>
              </a:r>
            </a:p>
          </p:txBody>
        </p:sp>
        <p:sp>
          <p:nvSpPr>
            <p:cNvPr id="21" name="Line 23"/>
            <p:cNvSpPr>
              <a:spLocks noChangeShapeType="1"/>
            </p:cNvSpPr>
            <p:nvPr/>
          </p:nvSpPr>
          <p:spPr bwMode="auto">
            <a:xfrm>
              <a:off x="4461868" y="5514585"/>
              <a:ext cx="3218931" cy="0"/>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F5D250B9-2F59-D44C-A869-7E9F4A07E058}"/>
              </a:ext>
            </a:extLst>
          </p:cNvPr>
          <p:cNvGrpSpPr/>
          <p:nvPr/>
        </p:nvGrpSpPr>
        <p:grpSpPr>
          <a:xfrm>
            <a:off x="8744935" y="5228168"/>
            <a:ext cx="1450914" cy="1050247"/>
            <a:chOff x="8924717" y="5507023"/>
            <a:chExt cx="1457479" cy="1050247"/>
          </a:xfrm>
        </p:grpSpPr>
        <p:sp>
          <p:nvSpPr>
            <p:cNvPr id="46" name="Rectangle 22">
              <a:extLst>
                <a:ext uri="{FF2B5EF4-FFF2-40B4-BE49-F238E27FC236}">
                  <a16:creationId xmlns:a16="http://schemas.microsoft.com/office/drawing/2014/main" id="{246FCCAD-7F3B-FA45-B792-629E5D0FAF99}"/>
                </a:ext>
              </a:extLst>
            </p:cNvPr>
            <p:cNvSpPr>
              <a:spLocks noChangeArrowheads="1"/>
            </p:cNvSpPr>
            <p:nvPr/>
          </p:nvSpPr>
          <p:spPr bwMode="auto">
            <a:xfrm>
              <a:off x="8924717" y="5592015"/>
              <a:ext cx="1457479" cy="9652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36000" bIns="36000" anchorCtr="1">
              <a:spAutoFit/>
            </a:bodyPr>
            <a:lstStyle/>
            <a:p>
              <a:pPr marL="0" marR="0" lvl="0" indent="0" algn="ctr" defTabSz="914400" rtl="0" eaLnBrk="1" fontAlgn="t" latinLnBrk="0" hangingPunct="1">
                <a:lnSpc>
                  <a:spcPct val="90000"/>
                </a:lnSpc>
                <a:spcBef>
                  <a:spcPct val="20000"/>
                </a:spcBef>
                <a:spcAft>
                  <a:spcPts val="0"/>
                </a:spcAft>
                <a:buClrTx/>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token: </a:t>
              </a:r>
              <a:b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Payment</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from solicited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to distributed</a:t>
              </a:r>
            </a:p>
          </p:txBody>
        </p:sp>
        <p:sp>
          <p:nvSpPr>
            <p:cNvPr id="47" name="Line 23">
              <a:extLst>
                <a:ext uri="{FF2B5EF4-FFF2-40B4-BE49-F238E27FC236}">
                  <a16:creationId xmlns:a16="http://schemas.microsoft.com/office/drawing/2014/main" id="{5095C7DA-FD74-8F46-A808-24DC0BC67FCB}"/>
                </a:ext>
              </a:extLst>
            </p:cNvPr>
            <p:cNvSpPr>
              <a:spLocks noChangeShapeType="1"/>
            </p:cNvSpPr>
            <p:nvPr/>
          </p:nvSpPr>
          <p:spPr bwMode="auto">
            <a:xfrm>
              <a:off x="9088450" y="5507023"/>
              <a:ext cx="1134496" cy="756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5707002-0191-D74E-B1AC-109DA9F86F8C}"/>
              </a:ext>
            </a:extLst>
          </p:cNvPr>
          <p:cNvGrpSpPr/>
          <p:nvPr/>
        </p:nvGrpSpPr>
        <p:grpSpPr>
          <a:xfrm>
            <a:off x="10809300" y="5233288"/>
            <a:ext cx="1269119" cy="1271944"/>
            <a:chOff x="10417632" y="5512143"/>
            <a:chExt cx="1243017" cy="1271944"/>
          </a:xfrm>
        </p:grpSpPr>
        <p:sp>
          <p:nvSpPr>
            <p:cNvPr id="75" name="Rectangle 22">
              <a:extLst>
                <a:ext uri="{FF2B5EF4-FFF2-40B4-BE49-F238E27FC236}">
                  <a16:creationId xmlns:a16="http://schemas.microsoft.com/office/drawing/2014/main" id="{B8EBBA55-EDC7-294C-80DE-6EF1DF5B77BD}"/>
                </a:ext>
              </a:extLst>
            </p:cNvPr>
            <p:cNvSpPr>
              <a:spLocks noChangeArrowheads="1"/>
            </p:cNvSpPr>
            <p:nvPr/>
          </p:nvSpPr>
          <p:spPr bwMode="auto">
            <a:xfrm>
              <a:off x="10417632" y="5597233"/>
              <a:ext cx="1243017" cy="11868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36000" rIns="0" bIns="36000" anchorCtr="1">
              <a:spAutoFit/>
            </a:bodyPr>
            <a:lstStyle/>
            <a:p>
              <a:pPr marL="0" marR="0" lvl="0" indent="0" algn="ctr" defTabSz="914400" rtl="0" eaLnBrk="1" fontAlgn="t" latinLnBrk="0" hangingPunct="1">
                <a:lnSpc>
                  <a:spcPct val="90000"/>
                </a:lnSpc>
                <a:spcBef>
                  <a:spcPct val="20000"/>
                </a:spcBef>
                <a:spcAft>
                  <a:spcPts val="0"/>
                </a:spcAft>
                <a:buClrTx/>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token: </a:t>
              </a:r>
              <a:b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Loan</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from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zero balance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to notified</a:t>
              </a:r>
            </a:p>
          </p:txBody>
        </p:sp>
        <p:sp>
          <p:nvSpPr>
            <p:cNvPr id="76" name="Line 23">
              <a:extLst>
                <a:ext uri="{FF2B5EF4-FFF2-40B4-BE49-F238E27FC236}">
                  <a16:creationId xmlns:a16="http://schemas.microsoft.com/office/drawing/2014/main" id="{78FFC2FE-2D2C-2745-831D-4A5571640032}"/>
                </a:ext>
              </a:extLst>
            </p:cNvPr>
            <p:cNvSpPr>
              <a:spLocks noChangeShapeType="1"/>
            </p:cNvSpPr>
            <p:nvPr/>
          </p:nvSpPr>
          <p:spPr bwMode="auto">
            <a:xfrm>
              <a:off x="10760360" y="5512143"/>
              <a:ext cx="593399" cy="244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9711" name="Group 29710">
            <a:extLst>
              <a:ext uri="{FF2B5EF4-FFF2-40B4-BE49-F238E27FC236}">
                <a16:creationId xmlns:a16="http://schemas.microsoft.com/office/drawing/2014/main" id="{EA94005D-DE88-6D42-AD65-DDC30EFCE5A0}"/>
              </a:ext>
            </a:extLst>
          </p:cNvPr>
          <p:cNvGrpSpPr/>
          <p:nvPr/>
        </p:nvGrpSpPr>
        <p:grpSpPr>
          <a:xfrm>
            <a:off x="239379" y="5233856"/>
            <a:ext cx="3204433" cy="826205"/>
            <a:chOff x="239378" y="5512711"/>
            <a:chExt cx="3218931" cy="826205"/>
          </a:xfrm>
        </p:grpSpPr>
        <p:sp>
          <p:nvSpPr>
            <p:cNvPr id="191" name="Rectangle 22">
              <a:extLst>
                <a:ext uri="{FF2B5EF4-FFF2-40B4-BE49-F238E27FC236}">
                  <a16:creationId xmlns:a16="http://schemas.microsoft.com/office/drawing/2014/main" id="{929C752F-D8B9-FA41-908D-1F73971D1D62}"/>
                </a:ext>
              </a:extLst>
            </p:cNvPr>
            <p:cNvSpPr>
              <a:spLocks noChangeArrowheads="1"/>
            </p:cNvSpPr>
            <p:nvPr/>
          </p:nvSpPr>
          <p:spPr bwMode="auto">
            <a:xfrm>
              <a:off x="572676" y="5595260"/>
              <a:ext cx="2552334" cy="743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36000" tIns="36000" rIns="36000" bIns="36000" anchorCtr="1">
              <a:spAutoFit/>
            </a:bodyPr>
            <a:lstStyle/>
            <a:p>
              <a:pPr marL="0" marR="0" lvl="0" indent="0" algn="ctr" defTabSz="914400" rtl="0" eaLnBrk="1" fontAlgn="t" latinLnBrk="0" hangingPunct="1">
                <a:lnSpc>
                  <a:spcPct val="90000"/>
                </a:lnSpc>
                <a:spcBef>
                  <a:spcPct val="20000"/>
                </a:spcBef>
                <a:spcAft>
                  <a:spcPts val="0"/>
                </a:spcAft>
                <a:buClrTx/>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token: </a:t>
              </a:r>
              <a:b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Customer</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from prospect to registered</a:t>
              </a:r>
            </a:p>
          </p:txBody>
        </p:sp>
        <p:sp>
          <p:nvSpPr>
            <p:cNvPr id="192" name="Line 23">
              <a:extLst>
                <a:ext uri="{FF2B5EF4-FFF2-40B4-BE49-F238E27FC236}">
                  <a16:creationId xmlns:a16="http://schemas.microsoft.com/office/drawing/2014/main" id="{7A440D45-55DE-9747-820B-FAE8256CFE4F}"/>
                </a:ext>
              </a:extLst>
            </p:cNvPr>
            <p:cNvSpPr>
              <a:spLocks noChangeShapeType="1"/>
            </p:cNvSpPr>
            <p:nvPr/>
          </p:nvSpPr>
          <p:spPr bwMode="auto">
            <a:xfrm>
              <a:off x="239378" y="5512711"/>
              <a:ext cx="3218931" cy="0"/>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62" name="Group 161">
            <a:extLst>
              <a:ext uri="{FF2B5EF4-FFF2-40B4-BE49-F238E27FC236}">
                <a16:creationId xmlns:a16="http://schemas.microsoft.com/office/drawing/2014/main" id="{E3285222-8D35-9745-82FA-805C92B9AC7F}"/>
              </a:ext>
            </a:extLst>
          </p:cNvPr>
          <p:cNvGrpSpPr/>
          <p:nvPr/>
        </p:nvGrpSpPr>
        <p:grpSpPr>
          <a:xfrm>
            <a:off x="7710582" y="4403188"/>
            <a:ext cx="1138862" cy="339196"/>
            <a:chOff x="6807044" y="4116911"/>
            <a:chExt cx="1138862" cy="339196"/>
          </a:xfrm>
        </p:grpSpPr>
        <p:cxnSp>
          <p:nvCxnSpPr>
            <p:cNvPr id="163" name="AutoShape 10">
              <a:extLst>
                <a:ext uri="{FF2B5EF4-FFF2-40B4-BE49-F238E27FC236}">
                  <a16:creationId xmlns:a16="http://schemas.microsoft.com/office/drawing/2014/main" id="{17D4BF11-8990-9244-AD53-83387C666BB4}"/>
                </a:ext>
              </a:extLst>
            </p:cNvPr>
            <p:cNvCxnSpPr>
              <a:cxnSpLocks noChangeShapeType="1"/>
              <a:stCxn id="29725" idx="3"/>
              <a:endCxn id="140" idx="1"/>
            </p:cNvCxnSpPr>
            <p:nvPr/>
          </p:nvCxnSpPr>
          <p:spPr bwMode="auto">
            <a:xfrm flipV="1">
              <a:off x="6807044" y="4280024"/>
              <a:ext cx="1138862" cy="4131"/>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4" name="Rectangle 27">
              <a:extLst>
                <a:ext uri="{FF2B5EF4-FFF2-40B4-BE49-F238E27FC236}">
                  <a16:creationId xmlns:a16="http://schemas.microsoft.com/office/drawing/2014/main" id="{395F37C8-7E66-8447-AE86-ADAE177F9C9A}"/>
                </a:ext>
              </a:extLst>
            </p:cNvPr>
            <p:cNvSpPr>
              <a:spLocks noChangeArrowheads="1"/>
            </p:cNvSpPr>
            <p:nvPr/>
          </p:nvSpPr>
          <p:spPr bwMode="auto">
            <a:xfrm>
              <a:off x="6934350" y="4116911"/>
              <a:ext cx="844290"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1:M</a:t>
              </a:r>
            </a:p>
          </p:txBody>
        </p:sp>
      </p:grpSp>
      <p:grpSp>
        <p:nvGrpSpPr>
          <p:cNvPr id="177" name="Group 176">
            <a:extLst>
              <a:ext uri="{FF2B5EF4-FFF2-40B4-BE49-F238E27FC236}">
                <a16:creationId xmlns:a16="http://schemas.microsoft.com/office/drawing/2014/main" id="{EF37EDEA-C666-3D45-8C1B-B16B477AE2B6}"/>
              </a:ext>
            </a:extLst>
          </p:cNvPr>
          <p:cNvGrpSpPr/>
          <p:nvPr/>
        </p:nvGrpSpPr>
        <p:grpSpPr>
          <a:xfrm>
            <a:off x="10069753" y="4411842"/>
            <a:ext cx="1160463" cy="339196"/>
            <a:chOff x="6785443" y="3839184"/>
            <a:chExt cx="1160463" cy="339196"/>
          </a:xfrm>
        </p:grpSpPr>
        <p:cxnSp>
          <p:nvCxnSpPr>
            <p:cNvPr id="178" name="AutoShape 10">
              <a:extLst>
                <a:ext uri="{FF2B5EF4-FFF2-40B4-BE49-F238E27FC236}">
                  <a16:creationId xmlns:a16="http://schemas.microsoft.com/office/drawing/2014/main" id="{9E3D1C5B-2E87-A54A-B854-37F25DFCFD62}"/>
                </a:ext>
              </a:extLst>
            </p:cNvPr>
            <p:cNvCxnSpPr>
              <a:cxnSpLocks noChangeShapeType="1"/>
              <a:stCxn id="172" idx="3"/>
            </p:cNvCxnSpPr>
            <p:nvPr/>
          </p:nvCxnSpPr>
          <p:spPr bwMode="auto">
            <a:xfrm flipV="1">
              <a:off x="6785443" y="4007656"/>
              <a:ext cx="1160463" cy="824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9" name="Rectangle 27">
              <a:extLst>
                <a:ext uri="{FF2B5EF4-FFF2-40B4-BE49-F238E27FC236}">
                  <a16:creationId xmlns:a16="http://schemas.microsoft.com/office/drawing/2014/main" id="{103D1F85-ECB1-6E4F-9FAD-7C03166C9E9C}"/>
                </a:ext>
              </a:extLst>
            </p:cNvPr>
            <p:cNvSpPr>
              <a:spLocks noChangeArrowheads="1"/>
            </p:cNvSpPr>
            <p:nvPr/>
          </p:nvSpPr>
          <p:spPr bwMode="auto">
            <a:xfrm>
              <a:off x="6934350" y="3839184"/>
              <a:ext cx="844290"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M:1</a:t>
              </a:r>
            </a:p>
          </p:txBody>
        </p:sp>
      </p:grpSp>
      <p:grpSp>
        <p:nvGrpSpPr>
          <p:cNvPr id="29727" name="Group 29726">
            <a:extLst>
              <a:ext uri="{FF2B5EF4-FFF2-40B4-BE49-F238E27FC236}">
                <a16:creationId xmlns:a16="http://schemas.microsoft.com/office/drawing/2014/main" id="{2C1BD133-F33C-3145-8F3E-DB84AE2D0514}"/>
              </a:ext>
            </a:extLst>
          </p:cNvPr>
          <p:cNvGrpSpPr/>
          <p:nvPr/>
        </p:nvGrpSpPr>
        <p:grpSpPr>
          <a:xfrm>
            <a:off x="106085" y="3525572"/>
            <a:ext cx="3946631" cy="1495404"/>
            <a:chOff x="106085" y="3804427"/>
            <a:chExt cx="3946631" cy="1495404"/>
          </a:xfrm>
        </p:grpSpPr>
        <p:grpSp>
          <p:nvGrpSpPr>
            <p:cNvPr id="29714" name="Group 29713">
              <a:extLst>
                <a:ext uri="{FF2B5EF4-FFF2-40B4-BE49-F238E27FC236}">
                  <a16:creationId xmlns:a16="http://schemas.microsoft.com/office/drawing/2014/main" id="{C648D013-EC23-6D49-A867-EA62B112124B}"/>
                </a:ext>
              </a:extLst>
            </p:cNvPr>
            <p:cNvGrpSpPr/>
            <p:nvPr/>
          </p:nvGrpSpPr>
          <p:grpSpPr>
            <a:xfrm>
              <a:off x="166816" y="4282414"/>
              <a:ext cx="3885900" cy="1017417"/>
              <a:chOff x="166816" y="4282414"/>
              <a:chExt cx="3885900" cy="1017417"/>
            </a:xfrm>
          </p:grpSpPr>
          <p:sp>
            <p:nvSpPr>
              <p:cNvPr id="123" name="AutoShape 5">
                <a:extLst>
                  <a:ext uri="{FF2B5EF4-FFF2-40B4-BE49-F238E27FC236}">
                    <a16:creationId xmlns:a16="http://schemas.microsoft.com/office/drawing/2014/main" id="{6AFA0082-5ED9-B84F-88CD-3675B6493B55}"/>
                  </a:ext>
                </a:extLst>
              </p:cNvPr>
              <p:cNvSpPr>
                <a:spLocks noChangeArrowheads="1"/>
              </p:cNvSpPr>
              <p:nvPr/>
            </p:nvSpPr>
            <p:spPr bwMode="auto">
              <a:xfrm>
                <a:off x="166816" y="4282414"/>
                <a:ext cx="3309508" cy="1017417"/>
              </a:xfrm>
              <a:prstGeom prst="roundRect">
                <a:avLst>
                  <a:gd name="adj" fmla="val 5528"/>
                </a:avLst>
              </a:prstGeom>
              <a:solidFill>
                <a:srgbClr val="D5FC7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marR="0" lvl="0" indent="-742950" algn="l" defTabSz="8731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charset="0"/>
                  </a:rPr>
                  <a:t>Acquire Customer</a:t>
                </a:r>
              </a:p>
            </p:txBody>
          </p:sp>
          <p:grpSp>
            <p:nvGrpSpPr>
              <p:cNvPr id="18" name="Group 17">
                <a:extLst>
                  <a:ext uri="{FF2B5EF4-FFF2-40B4-BE49-F238E27FC236}">
                    <a16:creationId xmlns:a16="http://schemas.microsoft.com/office/drawing/2014/main" id="{8F59410A-344C-6D4E-B4A2-8F923CDBE9D4}"/>
                  </a:ext>
                </a:extLst>
              </p:cNvPr>
              <p:cNvGrpSpPr/>
              <p:nvPr/>
            </p:nvGrpSpPr>
            <p:grpSpPr>
              <a:xfrm>
                <a:off x="237848" y="4580120"/>
                <a:ext cx="3161015" cy="570550"/>
                <a:chOff x="338013" y="4570466"/>
                <a:chExt cx="3161015" cy="570550"/>
              </a:xfrm>
            </p:grpSpPr>
            <p:sp>
              <p:nvSpPr>
                <p:cNvPr id="57" name="AutoShape 6">
                  <a:extLst>
                    <a:ext uri="{FF2B5EF4-FFF2-40B4-BE49-F238E27FC236}">
                      <a16:creationId xmlns:a16="http://schemas.microsoft.com/office/drawing/2014/main" id="{43BF7615-0D89-474F-89A4-2D20652D2789}"/>
                    </a:ext>
                  </a:extLst>
                </p:cNvPr>
                <p:cNvSpPr>
                  <a:spLocks noChangeArrowheads="1"/>
                </p:cNvSpPr>
                <p:nvPr/>
              </p:nvSpPr>
              <p:spPr bwMode="auto">
                <a:xfrm>
                  <a:off x="338013" y="4571480"/>
                  <a:ext cx="572181" cy="56197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Identify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Prospect</a:t>
                  </a:r>
                </a:p>
              </p:txBody>
            </p:sp>
            <p:sp>
              <p:nvSpPr>
                <p:cNvPr id="58" name="AutoShape 7">
                  <a:extLst>
                    <a:ext uri="{FF2B5EF4-FFF2-40B4-BE49-F238E27FC236}">
                      <a16:creationId xmlns:a16="http://schemas.microsoft.com/office/drawing/2014/main" id="{673C3986-41FD-6C47-890A-6E27F106AAA7}"/>
                    </a:ext>
                  </a:extLst>
                </p:cNvPr>
                <p:cNvSpPr>
                  <a:spLocks noChangeArrowheads="1"/>
                </p:cNvSpPr>
                <p:nvPr/>
              </p:nvSpPr>
              <p:spPr bwMode="auto">
                <a:xfrm>
                  <a:off x="1142159" y="4579041"/>
                  <a:ext cx="628031" cy="56197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Qualify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Prospect</a:t>
                  </a:r>
                </a:p>
              </p:txBody>
            </p:sp>
            <p:sp>
              <p:nvSpPr>
                <p:cNvPr id="59" name="AutoShape 8">
                  <a:extLst>
                    <a:ext uri="{FF2B5EF4-FFF2-40B4-BE49-F238E27FC236}">
                      <a16:creationId xmlns:a16="http://schemas.microsoft.com/office/drawing/2014/main" id="{170A55F0-B011-2A40-8A90-930E78A72C0A}"/>
                    </a:ext>
                  </a:extLst>
                </p:cNvPr>
                <p:cNvSpPr>
                  <a:spLocks noChangeArrowheads="1"/>
                </p:cNvSpPr>
                <p:nvPr/>
              </p:nvSpPr>
              <p:spPr bwMode="auto">
                <a:xfrm>
                  <a:off x="2012172" y="4570937"/>
                  <a:ext cx="609815" cy="565150"/>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Solicit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Prospect</a:t>
                  </a:r>
                </a:p>
              </p:txBody>
            </p:sp>
            <p:sp>
              <p:nvSpPr>
                <p:cNvPr id="61" name="AutoShape 9">
                  <a:extLst>
                    <a:ext uri="{FF2B5EF4-FFF2-40B4-BE49-F238E27FC236}">
                      <a16:creationId xmlns:a16="http://schemas.microsoft.com/office/drawing/2014/main" id="{9DB89891-4315-1441-8F15-FC75FF29557B}"/>
                    </a:ext>
                  </a:extLst>
                </p:cNvPr>
                <p:cNvSpPr>
                  <a:spLocks noChangeArrowheads="1"/>
                </p:cNvSpPr>
                <p:nvPr/>
              </p:nvSpPr>
              <p:spPr bwMode="auto">
                <a:xfrm>
                  <a:off x="2844206" y="4570466"/>
                  <a:ext cx="654822" cy="565150"/>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Register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Customer</a:t>
                  </a:r>
                </a:p>
              </p:txBody>
            </p:sp>
            <p:grpSp>
              <p:nvGrpSpPr>
                <p:cNvPr id="62" name="Group 61">
                  <a:extLst>
                    <a:ext uri="{FF2B5EF4-FFF2-40B4-BE49-F238E27FC236}">
                      <a16:creationId xmlns:a16="http://schemas.microsoft.com/office/drawing/2014/main" id="{45BA90D9-F819-E64D-BC87-2E18FC6EF42E}"/>
                    </a:ext>
                  </a:extLst>
                </p:cNvPr>
                <p:cNvGrpSpPr/>
                <p:nvPr/>
              </p:nvGrpSpPr>
              <p:grpSpPr>
                <a:xfrm>
                  <a:off x="833139" y="4580447"/>
                  <a:ext cx="2191192" cy="284162"/>
                  <a:chOff x="3595741" y="4089915"/>
                  <a:chExt cx="2191192" cy="284162"/>
                </a:xfrm>
              </p:grpSpPr>
              <p:cxnSp>
                <p:nvCxnSpPr>
                  <p:cNvPr id="63" name="AutoShape 10">
                    <a:extLst>
                      <a:ext uri="{FF2B5EF4-FFF2-40B4-BE49-F238E27FC236}">
                        <a16:creationId xmlns:a16="http://schemas.microsoft.com/office/drawing/2014/main" id="{E91ED470-D6AC-4A48-AF21-83FBD81284D0}"/>
                      </a:ext>
                    </a:extLst>
                  </p:cNvPr>
                  <p:cNvCxnSpPr>
                    <a:cxnSpLocks noChangeShapeType="1"/>
                  </p:cNvCxnSpPr>
                  <p:nvPr/>
                </p:nvCxnSpPr>
                <p:spPr bwMode="auto">
                  <a:xfrm>
                    <a:off x="3672796" y="4372490"/>
                    <a:ext cx="223037"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AutoShape 11">
                    <a:extLst>
                      <a:ext uri="{FF2B5EF4-FFF2-40B4-BE49-F238E27FC236}">
                        <a16:creationId xmlns:a16="http://schemas.microsoft.com/office/drawing/2014/main" id="{3E243B81-D71D-7E42-B8EC-434EABAE4229}"/>
                      </a:ext>
                    </a:extLst>
                  </p:cNvPr>
                  <p:cNvCxnSpPr>
                    <a:cxnSpLocks noChangeShapeType="1"/>
                  </p:cNvCxnSpPr>
                  <p:nvPr/>
                </p:nvCxnSpPr>
                <p:spPr bwMode="auto">
                  <a:xfrm>
                    <a:off x="4527306" y="4372490"/>
                    <a:ext cx="246062" cy="1587"/>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66" name="Group 65">
                    <a:extLst>
                      <a:ext uri="{FF2B5EF4-FFF2-40B4-BE49-F238E27FC236}">
                        <a16:creationId xmlns:a16="http://schemas.microsoft.com/office/drawing/2014/main" id="{F0EE95FF-D2F0-1744-A5D8-C80BA7D7A782}"/>
                      </a:ext>
                    </a:extLst>
                  </p:cNvPr>
                  <p:cNvGrpSpPr>
                    <a:grpSpLocks/>
                  </p:cNvGrpSpPr>
                  <p:nvPr/>
                </p:nvGrpSpPr>
                <p:grpSpPr bwMode="auto">
                  <a:xfrm>
                    <a:off x="3595741" y="4089915"/>
                    <a:ext cx="2191192" cy="277812"/>
                    <a:chOff x="3698688" y="4441825"/>
                    <a:chExt cx="2190151" cy="277641"/>
                  </a:xfrm>
                </p:grpSpPr>
                <p:sp>
                  <p:nvSpPr>
                    <p:cNvPr id="67" name="Rectangle 25">
                      <a:extLst>
                        <a:ext uri="{FF2B5EF4-FFF2-40B4-BE49-F238E27FC236}">
                          <a16:creationId xmlns:a16="http://schemas.microsoft.com/office/drawing/2014/main" id="{4D96D8A2-6C3A-9545-8ADF-BB2311F066F6}"/>
                        </a:ext>
                      </a:extLst>
                    </p:cNvPr>
                    <p:cNvSpPr>
                      <a:spLocks noChangeArrowheads="1"/>
                    </p:cNvSpPr>
                    <p:nvPr/>
                  </p:nvSpPr>
                  <p:spPr bwMode="auto">
                    <a:xfrm>
                      <a:off x="3698688" y="4441825"/>
                      <a:ext cx="390891" cy="2774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1:1</a:t>
                      </a:r>
                    </a:p>
                  </p:txBody>
                </p:sp>
                <p:sp>
                  <p:nvSpPr>
                    <p:cNvPr id="68" name="Rectangle 26">
                      <a:extLst>
                        <a:ext uri="{FF2B5EF4-FFF2-40B4-BE49-F238E27FC236}">
                          <a16:creationId xmlns:a16="http://schemas.microsoft.com/office/drawing/2014/main" id="{61FF1D66-1B16-A646-B82D-CE49E4EAB223}"/>
                        </a:ext>
                      </a:extLst>
                    </p:cNvPr>
                    <p:cNvSpPr>
                      <a:spLocks noChangeArrowheads="1"/>
                    </p:cNvSpPr>
                    <p:nvPr/>
                  </p:nvSpPr>
                  <p:spPr bwMode="auto">
                    <a:xfrm>
                      <a:off x="4557111" y="4441825"/>
                      <a:ext cx="481546"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1:1</a:t>
                      </a:r>
                    </a:p>
                  </p:txBody>
                </p:sp>
                <p:sp>
                  <p:nvSpPr>
                    <p:cNvPr id="69" name="Rectangle 27">
                      <a:extLst>
                        <a:ext uri="{FF2B5EF4-FFF2-40B4-BE49-F238E27FC236}">
                          <a16:creationId xmlns:a16="http://schemas.microsoft.com/office/drawing/2014/main" id="{7E049101-AC0E-544E-8B1C-D1544A121016}"/>
                        </a:ext>
                      </a:extLst>
                    </p:cNvPr>
                    <p:cNvSpPr>
                      <a:spLocks noChangeArrowheads="1"/>
                    </p:cNvSpPr>
                    <p:nvPr/>
                  </p:nvSpPr>
                  <p:spPr bwMode="auto">
                    <a:xfrm>
                      <a:off x="5407293" y="4441825"/>
                      <a:ext cx="481546" cy="27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1:1</a:t>
                      </a:r>
                    </a:p>
                  </p:txBody>
                </p:sp>
              </p:grpSp>
            </p:grpSp>
          </p:grpSp>
          <p:cxnSp>
            <p:nvCxnSpPr>
              <p:cNvPr id="120" name="AutoShape 11">
                <a:extLst>
                  <a:ext uri="{FF2B5EF4-FFF2-40B4-BE49-F238E27FC236}">
                    <a16:creationId xmlns:a16="http://schemas.microsoft.com/office/drawing/2014/main" id="{D733A4C3-6D89-A142-A8EB-62C53C0D5891}"/>
                  </a:ext>
                </a:extLst>
              </p:cNvPr>
              <p:cNvCxnSpPr>
                <a:cxnSpLocks noChangeShapeType="1"/>
              </p:cNvCxnSpPr>
              <p:nvPr/>
            </p:nvCxnSpPr>
            <p:spPr bwMode="auto">
              <a:xfrm>
                <a:off x="2505031" y="4864602"/>
                <a:ext cx="246062" cy="1587"/>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9703" name="Group 29702">
                <a:extLst>
                  <a:ext uri="{FF2B5EF4-FFF2-40B4-BE49-F238E27FC236}">
                    <a16:creationId xmlns:a16="http://schemas.microsoft.com/office/drawing/2014/main" id="{C5B53165-EB93-6D42-8C0F-5BB11424F873}"/>
                  </a:ext>
                </a:extLst>
              </p:cNvPr>
              <p:cNvGrpSpPr/>
              <p:nvPr/>
            </p:nvGrpSpPr>
            <p:grpSpPr>
              <a:xfrm>
                <a:off x="3476324" y="5012175"/>
                <a:ext cx="576392" cy="263525"/>
                <a:chOff x="3476324" y="5012175"/>
                <a:chExt cx="576392" cy="263525"/>
              </a:xfrm>
            </p:grpSpPr>
            <p:sp>
              <p:nvSpPr>
                <p:cNvPr id="109" name="Oval 35">
                  <a:extLst>
                    <a:ext uri="{FF2B5EF4-FFF2-40B4-BE49-F238E27FC236}">
                      <a16:creationId xmlns:a16="http://schemas.microsoft.com/office/drawing/2014/main" id="{55ECA0E7-2A0F-9144-8DEB-CF2154FE6372}"/>
                    </a:ext>
                  </a:extLst>
                </p:cNvPr>
                <p:cNvSpPr>
                  <a:spLocks noChangeArrowheads="1"/>
                </p:cNvSpPr>
                <p:nvPr/>
              </p:nvSpPr>
              <p:spPr bwMode="auto">
                <a:xfrm>
                  <a:off x="3789191" y="5012175"/>
                  <a:ext cx="263525" cy="26352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25" name="AutoShape 13">
                  <a:extLst>
                    <a:ext uri="{FF2B5EF4-FFF2-40B4-BE49-F238E27FC236}">
                      <a16:creationId xmlns:a16="http://schemas.microsoft.com/office/drawing/2014/main" id="{4716613B-7B3D-8546-97F5-D6686A154A7D}"/>
                    </a:ext>
                  </a:extLst>
                </p:cNvPr>
                <p:cNvCxnSpPr>
                  <a:cxnSpLocks noChangeShapeType="1"/>
                </p:cNvCxnSpPr>
                <p:nvPr/>
              </p:nvCxnSpPr>
              <p:spPr bwMode="auto">
                <a:xfrm>
                  <a:off x="3476324" y="5134951"/>
                  <a:ext cx="297985" cy="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29718" name="Group 29717">
              <a:extLst>
                <a:ext uri="{FF2B5EF4-FFF2-40B4-BE49-F238E27FC236}">
                  <a16:creationId xmlns:a16="http://schemas.microsoft.com/office/drawing/2014/main" id="{067C97C0-F481-B948-97B4-705E065923B1}"/>
                </a:ext>
              </a:extLst>
            </p:cNvPr>
            <p:cNvGrpSpPr/>
            <p:nvPr/>
          </p:nvGrpSpPr>
          <p:grpSpPr>
            <a:xfrm rot="5400000">
              <a:off x="-356" y="3910868"/>
              <a:ext cx="476407" cy="263525"/>
              <a:chOff x="576567" y="3932971"/>
              <a:chExt cx="476407" cy="263525"/>
            </a:xfrm>
          </p:grpSpPr>
          <p:cxnSp>
            <p:nvCxnSpPr>
              <p:cNvPr id="200" name="AutoShape 13">
                <a:extLst>
                  <a:ext uri="{FF2B5EF4-FFF2-40B4-BE49-F238E27FC236}">
                    <a16:creationId xmlns:a16="http://schemas.microsoft.com/office/drawing/2014/main" id="{5A0B5995-418B-F64E-AB50-B7B12E8DBBF4}"/>
                  </a:ext>
                </a:extLst>
              </p:cNvPr>
              <p:cNvCxnSpPr>
                <a:cxnSpLocks noChangeShapeType="1"/>
                <a:stCxn id="201" idx="6"/>
              </p:cNvCxnSpPr>
              <p:nvPr/>
            </p:nvCxnSpPr>
            <p:spPr bwMode="auto">
              <a:xfrm rot="16200000">
                <a:off x="946533" y="3958293"/>
                <a:ext cx="0" cy="212882"/>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1" name="Oval 35">
                <a:extLst>
                  <a:ext uri="{FF2B5EF4-FFF2-40B4-BE49-F238E27FC236}">
                    <a16:creationId xmlns:a16="http://schemas.microsoft.com/office/drawing/2014/main" id="{D9A742CB-3B99-F043-94EB-7C96334F33B3}"/>
                  </a:ext>
                </a:extLst>
              </p:cNvPr>
              <p:cNvSpPr>
                <a:spLocks noChangeArrowheads="1"/>
              </p:cNvSpPr>
              <p:nvPr/>
            </p:nvSpPr>
            <p:spPr bwMode="auto">
              <a:xfrm>
                <a:off x="576567" y="3932971"/>
                <a:ext cx="263525" cy="263525"/>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29728" name="Group 29727">
            <a:extLst>
              <a:ext uri="{FF2B5EF4-FFF2-40B4-BE49-F238E27FC236}">
                <a16:creationId xmlns:a16="http://schemas.microsoft.com/office/drawing/2014/main" id="{2F978C89-F1F5-5047-8FE7-6C1A64786961}"/>
              </a:ext>
            </a:extLst>
          </p:cNvPr>
          <p:cNvGrpSpPr/>
          <p:nvPr/>
        </p:nvGrpSpPr>
        <p:grpSpPr>
          <a:xfrm rot="5400000">
            <a:off x="11749771" y="5090455"/>
            <a:ext cx="457705" cy="263525"/>
            <a:chOff x="10767680" y="2644472"/>
            <a:chExt cx="457705" cy="263525"/>
          </a:xfrm>
        </p:grpSpPr>
        <p:sp>
          <p:nvSpPr>
            <p:cNvPr id="205" name="Oval 35">
              <a:extLst>
                <a:ext uri="{FF2B5EF4-FFF2-40B4-BE49-F238E27FC236}">
                  <a16:creationId xmlns:a16="http://schemas.microsoft.com/office/drawing/2014/main" id="{098AB492-764B-8F4C-94B1-4DD5FAE6D1D9}"/>
                </a:ext>
              </a:extLst>
            </p:cNvPr>
            <p:cNvSpPr>
              <a:spLocks noChangeArrowheads="1"/>
            </p:cNvSpPr>
            <p:nvPr/>
          </p:nvSpPr>
          <p:spPr bwMode="auto">
            <a:xfrm>
              <a:off x="10961860" y="2644472"/>
              <a:ext cx="263525" cy="26352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206" name="AutoShape 13">
              <a:extLst>
                <a:ext uri="{FF2B5EF4-FFF2-40B4-BE49-F238E27FC236}">
                  <a16:creationId xmlns:a16="http://schemas.microsoft.com/office/drawing/2014/main" id="{644A96C9-0E17-3E4B-9F25-5A2459D92F9F}"/>
                </a:ext>
              </a:extLst>
            </p:cNvPr>
            <p:cNvCxnSpPr>
              <a:cxnSpLocks noChangeShapeType="1"/>
            </p:cNvCxnSpPr>
            <p:nvPr/>
          </p:nvCxnSpPr>
          <p:spPr bwMode="auto">
            <a:xfrm rot="16200000">
              <a:off x="10857329" y="2677599"/>
              <a:ext cx="0" cy="179297"/>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13" name="Group 112">
            <a:extLst>
              <a:ext uri="{FF2B5EF4-FFF2-40B4-BE49-F238E27FC236}">
                <a16:creationId xmlns:a16="http://schemas.microsoft.com/office/drawing/2014/main" id="{93A1423A-F194-1B4E-A383-FD9C1A3A183C}"/>
              </a:ext>
            </a:extLst>
          </p:cNvPr>
          <p:cNvGrpSpPr/>
          <p:nvPr/>
        </p:nvGrpSpPr>
        <p:grpSpPr>
          <a:xfrm>
            <a:off x="3398863" y="4403188"/>
            <a:ext cx="1112429" cy="339196"/>
            <a:chOff x="6828690" y="4116911"/>
            <a:chExt cx="1112429" cy="339196"/>
          </a:xfrm>
        </p:grpSpPr>
        <p:cxnSp>
          <p:nvCxnSpPr>
            <p:cNvPr id="114" name="AutoShape 10">
              <a:extLst>
                <a:ext uri="{FF2B5EF4-FFF2-40B4-BE49-F238E27FC236}">
                  <a16:creationId xmlns:a16="http://schemas.microsoft.com/office/drawing/2014/main" id="{3526E7AB-ADF1-5C4D-A428-EA656637F74B}"/>
                </a:ext>
              </a:extLst>
            </p:cNvPr>
            <p:cNvCxnSpPr>
              <a:cxnSpLocks noChangeShapeType="1"/>
              <a:stCxn id="61" idx="3"/>
              <a:endCxn id="29722" idx="1"/>
            </p:cNvCxnSpPr>
            <p:nvPr/>
          </p:nvCxnSpPr>
          <p:spPr bwMode="auto">
            <a:xfrm flipV="1">
              <a:off x="6828690" y="4282568"/>
              <a:ext cx="1112429" cy="8510"/>
            </a:xfrm>
            <a:prstGeom prst="straightConnector1">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5" name="Rectangle 27">
              <a:extLst>
                <a:ext uri="{FF2B5EF4-FFF2-40B4-BE49-F238E27FC236}">
                  <a16:creationId xmlns:a16="http://schemas.microsoft.com/office/drawing/2014/main" id="{3A3DD27F-74ED-DB48-83F0-42FF59D4630F}"/>
                </a:ext>
              </a:extLst>
            </p:cNvPr>
            <p:cNvSpPr>
              <a:spLocks noChangeArrowheads="1"/>
            </p:cNvSpPr>
            <p:nvPr/>
          </p:nvSpPr>
          <p:spPr bwMode="auto">
            <a:xfrm>
              <a:off x="6934350" y="4116911"/>
              <a:ext cx="844290" cy="339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highlight>
                    <a:srgbClr val="00FFFF"/>
                  </a:highlight>
                  <a:uLnTx/>
                  <a:uFillTx/>
                  <a:latin typeface="Calibri" panose="020F0502020204030204"/>
                  <a:ea typeface="+mn-ea"/>
                  <a:cs typeface="+mn-cs"/>
                </a:rPr>
                <a:t>1:M</a:t>
              </a:r>
            </a:p>
          </p:txBody>
        </p:sp>
      </p:grpSp>
      <p:sp>
        <p:nvSpPr>
          <p:cNvPr id="29730" name="Oval 29729">
            <a:extLst>
              <a:ext uri="{FF2B5EF4-FFF2-40B4-BE49-F238E27FC236}">
                <a16:creationId xmlns:a16="http://schemas.microsoft.com/office/drawing/2014/main" id="{69644E34-FDB6-5541-98F9-6B492C172B15}"/>
              </a:ext>
            </a:extLst>
          </p:cNvPr>
          <p:cNvSpPr/>
          <p:nvPr/>
        </p:nvSpPr>
        <p:spPr>
          <a:xfrm>
            <a:off x="687326" y="4251171"/>
            <a:ext cx="2191192" cy="388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B0E86C8D-83CF-7541-BC50-FD13F80A6F44}"/>
              </a:ext>
            </a:extLst>
          </p:cNvPr>
          <p:cNvSpPr/>
          <p:nvPr/>
        </p:nvSpPr>
        <p:spPr>
          <a:xfrm>
            <a:off x="5151704" y="4267010"/>
            <a:ext cx="2191192" cy="388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733" name="Group 29732">
            <a:extLst>
              <a:ext uri="{FF2B5EF4-FFF2-40B4-BE49-F238E27FC236}">
                <a16:creationId xmlns:a16="http://schemas.microsoft.com/office/drawing/2014/main" id="{5672C32F-7220-7443-945A-AB459D1AD3C2}"/>
              </a:ext>
            </a:extLst>
          </p:cNvPr>
          <p:cNvGrpSpPr/>
          <p:nvPr/>
        </p:nvGrpSpPr>
        <p:grpSpPr>
          <a:xfrm>
            <a:off x="810029" y="2266139"/>
            <a:ext cx="1235191" cy="652464"/>
            <a:chOff x="810029" y="1897305"/>
            <a:chExt cx="1235191" cy="652464"/>
          </a:xfrm>
        </p:grpSpPr>
        <p:sp>
          <p:nvSpPr>
            <p:cNvPr id="33" name="Rectangle 32"/>
            <p:cNvSpPr/>
            <p:nvPr/>
          </p:nvSpPr>
          <p:spPr bwMode="auto">
            <a:xfrm>
              <a:off x="1717738" y="1910305"/>
              <a:ext cx="327482" cy="639464"/>
            </a:xfrm>
            <a:prstGeom prst="rect">
              <a:avLst/>
            </a:prstGeom>
            <a:noFill/>
            <a:ln w="254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marR="0" lvl="0" indent="-742950" algn="l" defTabSz="873125"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9732" name="Graphic 29731" descr="Thumbs up sign">
              <a:extLst>
                <a:ext uri="{FF2B5EF4-FFF2-40B4-BE49-F238E27FC236}">
                  <a16:creationId xmlns:a16="http://schemas.microsoft.com/office/drawing/2014/main" id="{E3189819-A5DC-F640-B974-2B2F1EA5659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0029" y="1897305"/>
              <a:ext cx="652464" cy="652464"/>
            </a:xfrm>
            <a:prstGeom prst="rect">
              <a:avLst/>
            </a:prstGeom>
          </p:spPr>
        </p:pic>
      </p:grpSp>
      <p:grpSp>
        <p:nvGrpSpPr>
          <p:cNvPr id="29734" name="Group 29733">
            <a:extLst>
              <a:ext uri="{FF2B5EF4-FFF2-40B4-BE49-F238E27FC236}">
                <a16:creationId xmlns:a16="http://schemas.microsoft.com/office/drawing/2014/main" id="{5383A98D-A527-4041-B03D-02D51D26E493}"/>
              </a:ext>
            </a:extLst>
          </p:cNvPr>
          <p:cNvGrpSpPr/>
          <p:nvPr/>
        </p:nvGrpSpPr>
        <p:grpSpPr>
          <a:xfrm>
            <a:off x="810029" y="2979323"/>
            <a:ext cx="1229731" cy="901061"/>
            <a:chOff x="810029" y="2610489"/>
            <a:chExt cx="1229731" cy="901061"/>
          </a:xfrm>
        </p:grpSpPr>
        <p:sp>
          <p:nvSpPr>
            <p:cNvPr id="34" name="Rectangle 33"/>
            <p:cNvSpPr/>
            <p:nvPr/>
          </p:nvSpPr>
          <p:spPr bwMode="auto">
            <a:xfrm>
              <a:off x="1712278" y="2610489"/>
              <a:ext cx="327482" cy="901061"/>
            </a:xfrm>
            <a:prstGeom prst="rect">
              <a:avLst/>
            </a:prstGeom>
            <a:noFill/>
            <a:ln w="254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742950" marR="0" lvl="0" indent="-742950" algn="l" defTabSz="873125"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13" name="Graphic 212" descr="Thumbs up sign">
              <a:extLst>
                <a:ext uri="{FF2B5EF4-FFF2-40B4-BE49-F238E27FC236}">
                  <a16:creationId xmlns:a16="http://schemas.microsoft.com/office/drawing/2014/main" id="{C46EE176-65CC-4742-B859-8FFA331267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0029" y="2668169"/>
              <a:ext cx="652464" cy="652464"/>
            </a:xfrm>
            <a:prstGeom prst="rect">
              <a:avLst/>
            </a:prstGeom>
          </p:spPr>
        </p:pic>
      </p:grpSp>
      <p:sp>
        <p:nvSpPr>
          <p:cNvPr id="216" name="Rectangle 215">
            <a:extLst>
              <a:ext uri="{FF2B5EF4-FFF2-40B4-BE49-F238E27FC236}">
                <a16:creationId xmlns:a16="http://schemas.microsoft.com/office/drawing/2014/main" id="{2C546438-0D57-C042-B5F2-6C499E903638}"/>
              </a:ext>
            </a:extLst>
          </p:cNvPr>
          <p:cNvSpPr>
            <a:spLocks noChangeArrowheads="1"/>
          </p:cNvSpPr>
          <p:nvPr/>
        </p:nvSpPr>
        <p:spPr bwMode="auto">
          <a:xfrm>
            <a:off x="2442391" y="6206705"/>
            <a:ext cx="6338786" cy="400752"/>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2075" tIns="46038" rIns="92075" bIns="46038">
            <a:spAutoFit/>
          </a:bodyP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Clear, objective guidelines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science, not just opinion</a:t>
            </a:r>
          </a:p>
        </p:txBody>
      </p:sp>
    </p:spTree>
    <p:extLst>
      <p:ext uri="{BB962C8B-B14F-4D97-AF65-F5344CB8AC3E}">
        <p14:creationId xmlns:p14="http://schemas.microsoft.com/office/powerpoint/2010/main" val="64726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lt">
                                    <p:tmPct val="0"/>
                                  </p:iterate>
                                  <p:childTnLst>
                                    <p:set>
                                      <p:cBhvr>
                                        <p:cTn id="6" dur="1" fill="hold">
                                          <p:stCondLst>
                                            <p:cond delay="0"/>
                                          </p:stCondLst>
                                        </p:cTn>
                                        <p:tgtEl>
                                          <p:spTgt spid="216"/>
                                        </p:tgtEl>
                                        <p:attrNameLst>
                                          <p:attrName>style.visibility</p:attrName>
                                        </p:attrNameLst>
                                      </p:cBhvr>
                                      <p:to>
                                        <p:strVal val="visible"/>
                                      </p:to>
                                    </p:set>
                                    <p:animEffect transition="in" filter="dissolve">
                                      <p:cBhvr>
                                        <p:cTn id="7" dur="5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9733"/>
                                        </p:tgtEl>
                                        <p:attrNameLst>
                                          <p:attrName>style.visibility</p:attrName>
                                        </p:attrNameLst>
                                      </p:cBhvr>
                                      <p:to>
                                        <p:strVal val="visible"/>
                                      </p:to>
                                    </p:set>
                                    <p:animEffect transition="in" filter="dissolve">
                                      <p:cBhvr>
                                        <p:cTn id="15" dur="500"/>
                                        <p:tgtEl>
                                          <p:spTgt spid="2973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9730"/>
                                        </p:tgtEl>
                                        <p:attrNameLst>
                                          <p:attrName>style.visibility</p:attrName>
                                        </p:attrNameLst>
                                      </p:cBhvr>
                                      <p:to>
                                        <p:strVal val="visible"/>
                                      </p:to>
                                    </p:set>
                                    <p:animEffect transition="in" filter="dissolve">
                                      <p:cBhvr>
                                        <p:cTn id="20" dur="500"/>
                                        <p:tgtEl>
                                          <p:spTgt spid="2973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10"/>
                                        </p:tgtEl>
                                        <p:attrNameLst>
                                          <p:attrName>style.visibility</p:attrName>
                                        </p:attrNameLst>
                                      </p:cBhvr>
                                      <p:to>
                                        <p:strVal val="visible"/>
                                      </p:to>
                                    </p:set>
                                    <p:animEffect transition="in" filter="dissolve">
                                      <p:cBhvr>
                                        <p:cTn id="23" dur="500"/>
                                        <p:tgtEl>
                                          <p:spTgt spid="2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dissolve">
                                      <p:cBhvr>
                                        <p:cTn id="28" dur="500"/>
                                        <p:tgtEl>
                                          <p:spTgt spid="1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2"/>
                                        </p:tgtEl>
                                        <p:attrNameLst>
                                          <p:attrName>style.visibility</p:attrName>
                                        </p:attrNameLst>
                                      </p:cBhvr>
                                      <p:to>
                                        <p:strVal val="visible"/>
                                      </p:to>
                                    </p:set>
                                    <p:animEffect transition="in" filter="dissolve">
                                      <p:cBhvr>
                                        <p:cTn id="33" dur="500"/>
                                        <p:tgtEl>
                                          <p:spTgt spid="16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77"/>
                                        </p:tgtEl>
                                        <p:attrNameLst>
                                          <p:attrName>style.visibility</p:attrName>
                                        </p:attrNameLst>
                                      </p:cBhvr>
                                      <p:to>
                                        <p:strVal val="visible"/>
                                      </p:to>
                                    </p:set>
                                    <p:animEffect transition="in" filter="dissolve">
                                      <p:cBhvr>
                                        <p:cTn id="38" dur="500"/>
                                        <p:tgtEl>
                                          <p:spTgt spid="17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dissolve">
                                      <p:cBhvr>
                                        <p:cTn id="43" dur="500"/>
                                        <p:tgtEl>
                                          <p:spTgt spid="5">
                                            <p:txEl>
                                              <p:pRg st="5" end="5"/>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29734"/>
                                        </p:tgtEl>
                                        <p:attrNameLst>
                                          <p:attrName>style.visibility</p:attrName>
                                        </p:attrNameLst>
                                      </p:cBhvr>
                                      <p:to>
                                        <p:strVal val="visible"/>
                                      </p:to>
                                    </p:set>
                                    <p:animEffect transition="in" filter="dissolve">
                                      <p:cBhvr>
                                        <p:cTn id="46" dur="500"/>
                                        <p:tgtEl>
                                          <p:spTgt spid="2973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9711"/>
                                        </p:tgtEl>
                                        <p:attrNameLst>
                                          <p:attrName>style.visibility</p:attrName>
                                        </p:attrNameLst>
                                      </p:cBhvr>
                                      <p:to>
                                        <p:strVal val="visible"/>
                                      </p:to>
                                    </p:set>
                                    <p:animEffect transition="in" filter="dissolve">
                                      <p:cBhvr>
                                        <p:cTn id="51" dur="500"/>
                                        <p:tgtEl>
                                          <p:spTgt spid="29711"/>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9712"/>
                                        </p:tgtEl>
                                        <p:attrNameLst>
                                          <p:attrName>style.visibility</p:attrName>
                                        </p:attrNameLst>
                                      </p:cBhvr>
                                      <p:to>
                                        <p:strVal val="visible"/>
                                      </p:to>
                                    </p:set>
                                    <p:animEffect transition="in" filter="dissolve">
                                      <p:cBhvr>
                                        <p:cTn id="56" dur="500"/>
                                        <p:tgtEl>
                                          <p:spTgt spid="2971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dissolv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dissolv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16"/>
                                        </p:tgtEl>
                                        <p:attrNameLst>
                                          <p:attrName>style.visibility</p:attrName>
                                        </p:attrNameLst>
                                      </p:cBhvr>
                                      <p:to>
                                        <p:strVal val="visible"/>
                                      </p:to>
                                    </p:set>
                                    <p:animEffect transition="in" filter="dissolve">
                                      <p:cBhvr>
                                        <p:cTn id="71" dur="500"/>
                                        <p:tgtEl>
                                          <p:spTgt spid="116"/>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65"/>
                                        </p:tgtEl>
                                        <p:attrNameLst>
                                          <p:attrName>style.visibility</p:attrName>
                                        </p:attrNameLst>
                                      </p:cBhvr>
                                      <p:to>
                                        <p:strVal val="visible"/>
                                      </p:to>
                                    </p:set>
                                    <p:animEffect transition="in" filter="dissolve">
                                      <p:cBhvr>
                                        <p:cTn id="76" dur="500"/>
                                        <p:tgtEl>
                                          <p:spTgt spid="165"/>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80"/>
                                        </p:tgtEl>
                                        <p:attrNameLst>
                                          <p:attrName>style.visibility</p:attrName>
                                        </p:attrNameLst>
                                      </p:cBhvr>
                                      <p:to>
                                        <p:strVal val="visible"/>
                                      </p:to>
                                    </p:set>
                                    <p:animEffect transition="in" filter="dissolve">
                                      <p:cBhvr>
                                        <p:cTn id="81" dur="500"/>
                                        <p:tgtEl>
                                          <p:spTgt spid="180"/>
                                        </p:tgtEl>
                                      </p:cBhvr>
                                    </p:animEffect>
                                  </p:childTnLst>
                                </p:cTn>
                              </p:par>
                            </p:childTnLst>
                          </p:cTn>
                        </p:par>
                      </p:childTnLst>
                    </p:cTn>
                  </p:par>
                  <p:par>
                    <p:cTn id="82" fill="hold">
                      <p:stCondLst>
                        <p:cond delay="indefinite"/>
                      </p:stCondLst>
                      <p:childTnLst>
                        <p:par>
                          <p:cTn id="83" fill="hold">
                            <p:stCondLst>
                              <p:cond delay="0"/>
                            </p:stCondLst>
                            <p:childTnLst>
                              <p:par>
                                <p:cTn id="84" presetID="35" presetClass="emph" presetSubtype="0" fill="hold" grpId="1" nodeType="clickEffect">
                                  <p:stCondLst>
                                    <p:cond delay="0"/>
                                  </p:stCondLst>
                                  <p:iterate type="lt">
                                    <p:tmPct val="0"/>
                                  </p:iterate>
                                  <p:childTnLst>
                                    <p:anim calcmode="discrete" valueType="str">
                                      <p:cBhvr>
                                        <p:cTn id="85" dur="1000" fill="hold"/>
                                        <p:tgtEl>
                                          <p:spTgt spid="2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65" grpId="0"/>
      <p:bldP spid="180" grpId="0"/>
      <p:bldP spid="29730" grpId="0" animBg="1"/>
      <p:bldP spid="210" grpId="0" animBg="1"/>
      <p:bldP spid="216" grpId="0" animBg="1"/>
      <p:bldP spid="21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000" dirty="0"/>
              <a:t>Correspondence to the Concept Model</a:t>
            </a:r>
          </a:p>
        </p:txBody>
      </p:sp>
      <p:pic>
        <p:nvPicPr>
          <p:cNvPr id="3" name="Picture 2"/>
          <p:cNvPicPr>
            <a:picLocks noChangeAspect="1"/>
          </p:cNvPicPr>
          <p:nvPr/>
        </p:nvPicPr>
        <p:blipFill>
          <a:blip r:embed="rId3"/>
          <a:stretch>
            <a:fillRect/>
          </a:stretch>
        </p:blipFill>
        <p:spPr>
          <a:xfrm>
            <a:off x="1825618" y="721996"/>
            <a:ext cx="2299947" cy="5791200"/>
          </a:xfrm>
          <a:prstGeom prst="rect">
            <a:avLst/>
          </a:prstGeom>
        </p:spPr>
      </p:pic>
      <p:sp>
        <p:nvSpPr>
          <p:cNvPr id="4" name="Rectangle 3"/>
          <p:cNvSpPr/>
          <p:nvPr/>
        </p:nvSpPr>
        <p:spPr>
          <a:xfrm>
            <a:off x="4216577" y="721996"/>
            <a:ext cx="7824753" cy="5780044"/>
          </a:xfrm>
          <a:prstGeom prst="rect">
            <a:avLst/>
          </a:prstGeom>
        </p:spPr>
        <p:txBody>
          <a:bodyPr wrap="square">
            <a:spAutoFit/>
          </a:bodyPr>
          <a:lstStyle/>
          <a:p>
            <a:pPr marL="463550" lvl="1" indent="-461963" fontAlgn="base">
              <a:spcBef>
                <a:spcPct val="20000"/>
              </a:spcBef>
              <a:spcAft>
                <a:spcPct val="0"/>
              </a:spcAft>
              <a:buClr>
                <a:srgbClr val="000000"/>
              </a:buClr>
              <a:buFontTx/>
              <a:buChar char="•"/>
            </a:pPr>
            <a:r>
              <a:rPr lang="en-CA" sz="2400" kern="0" dirty="0">
                <a:solidFill>
                  <a:srgbClr val="000000"/>
                </a:solidFill>
                <a:latin typeface="Arial" charset="0"/>
                <a:ea typeface="ＭＳ Ｐゴシック" charset="0"/>
                <a:cs typeface="Arial" pitchFamily="34" charset="0"/>
              </a:rPr>
              <a:t>The nouns in your verb-noun </a:t>
            </a:r>
            <a:r>
              <a:rPr lang="en-CA" sz="2400" i="1" kern="0" dirty="0">
                <a:solidFill>
                  <a:srgbClr val="000000"/>
                </a:solidFill>
                <a:latin typeface="Arial" charset="0"/>
                <a:ea typeface="ＭＳ Ｐゴシック" charset="0"/>
                <a:cs typeface="Arial" pitchFamily="34" charset="0"/>
              </a:rPr>
              <a:t>Process</a:t>
            </a:r>
            <a:r>
              <a:rPr lang="en-CA" sz="2400" kern="0" dirty="0">
                <a:solidFill>
                  <a:srgbClr val="000000"/>
                </a:solidFill>
                <a:latin typeface="Arial" charset="0"/>
                <a:ea typeface="ＭＳ Ｐゴシック" charset="0"/>
                <a:cs typeface="Arial" pitchFamily="34" charset="0"/>
              </a:rPr>
              <a:t> name are most often the </a:t>
            </a:r>
            <a:r>
              <a:rPr lang="en-CA" sz="2400" i="1" kern="0" dirty="0">
                <a:solidFill>
                  <a:srgbClr val="000000"/>
                </a:solidFill>
                <a:latin typeface="Arial" charset="0"/>
                <a:ea typeface="ＭＳ Ｐゴシック" charset="0"/>
                <a:cs typeface="Arial" pitchFamily="34" charset="0"/>
              </a:rPr>
              <a:t>Entities </a:t>
            </a:r>
            <a:r>
              <a:rPr lang="en-CA" sz="2400" kern="0" dirty="0">
                <a:solidFill>
                  <a:srgbClr val="000000"/>
                </a:solidFill>
                <a:latin typeface="Arial" charset="0"/>
                <a:ea typeface="ＭＳ Ｐゴシック" charset="0"/>
                <a:cs typeface="Arial" pitchFamily="34" charset="0"/>
              </a:rPr>
              <a:t>in your Concept Model, and each will usually have one primary </a:t>
            </a:r>
            <a:r>
              <a:rPr lang="en-CA" sz="2400" i="1" kern="0" dirty="0">
                <a:solidFill>
                  <a:srgbClr val="000000"/>
                </a:solidFill>
                <a:latin typeface="Arial" charset="0"/>
                <a:ea typeface="ＭＳ Ｐゴシック" charset="0"/>
                <a:cs typeface="Arial" pitchFamily="34" charset="0"/>
              </a:rPr>
              <a:t>Process</a:t>
            </a:r>
            <a:br>
              <a:rPr lang="en-CA" sz="2400" kern="0" dirty="0">
                <a:solidFill>
                  <a:srgbClr val="000000"/>
                </a:solidFill>
                <a:latin typeface="Arial" charset="0"/>
                <a:ea typeface="ＭＳ Ｐゴシック" charset="0"/>
                <a:cs typeface="Arial" pitchFamily="34" charset="0"/>
              </a:rPr>
            </a:br>
            <a:endParaRPr lang="en-CA" sz="2400" kern="0" dirty="0">
              <a:solidFill>
                <a:srgbClr val="000000"/>
              </a:solidFill>
              <a:latin typeface="Arial" charset="0"/>
              <a:ea typeface="ＭＳ Ｐゴシック" charset="0"/>
              <a:cs typeface="Arial" pitchFamily="34" charset="0"/>
            </a:endParaRPr>
          </a:p>
          <a:p>
            <a:pPr marL="463550" lvl="1" indent="-461963" fontAlgn="base">
              <a:spcBef>
                <a:spcPct val="20000"/>
              </a:spcBef>
              <a:spcAft>
                <a:spcPct val="0"/>
              </a:spcAft>
              <a:buClr>
                <a:srgbClr val="000000"/>
              </a:buClr>
              <a:buFontTx/>
              <a:buChar char="•"/>
            </a:pPr>
            <a:r>
              <a:rPr lang="en-CA" sz="2400" kern="0" dirty="0">
                <a:solidFill>
                  <a:srgbClr val="000000"/>
                </a:solidFill>
                <a:latin typeface="Arial" charset="0"/>
                <a:ea typeface="ＭＳ Ｐゴシック" charset="0"/>
                <a:cs typeface="Arial" pitchFamily="34" charset="0"/>
              </a:rPr>
              <a:t>The relative number of Process instances </a:t>
            </a:r>
            <a:br>
              <a:rPr lang="en-CA" sz="2400" kern="0" dirty="0">
                <a:solidFill>
                  <a:srgbClr val="000000"/>
                </a:solidFill>
                <a:latin typeface="Arial" charset="0"/>
                <a:ea typeface="ＭＳ Ｐゴシック" charset="0"/>
                <a:cs typeface="Arial" pitchFamily="34" charset="0"/>
              </a:rPr>
            </a:br>
            <a:r>
              <a:rPr lang="en-CA" sz="2400" kern="0" dirty="0">
                <a:solidFill>
                  <a:srgbClr val="000000"/>
                </a:solidFill>
                <a:latin typeface="Arial" charset="0"/>
                <a:ea typeface="ＭＳ Ｐゴシック" charset="0"/>
                <a:cs typeface="Arial" pitchFamily="34" charset="0"/>
              </a:rPr>
              <a:t>(e.g., 1:M or M:1) align with relationship cardinality</a:t>
            </a:r>
            <a:br>
              <a:rPr lang="en-CA" sz="2400" kern="0" dirty="0">
                <a:solidFill>
                  <a:srgbClr val="000000"/>
                </a:solidFill>
                <a:latin typeface="Arial" charset="0"/>
                <a:ea typeface="ＭＳ Ｐゴシック" charset="0"/>
                <a:cs typeface="Arial" pitchFamily="34" charset="0"/>
              </a:rPr>
            </a:br>
            <a:endParaRPr lang="en-CA" sz="2400" kern="0" dirty="0">
              <a:solidFill>
                <a:srgbClr val="000000"/>
              </a:solidFill>
              <a:latin typeface="Arial" charset="0"/>
              <a:ea typeface="ＭＳ Ｐゴシック" charset="0"/>
              <a:cs typeface="Arial" pitchFamily="34" charset="0"/>
            </a:endParaRPr>
          </a:p>
          <a:p>
            <a:pPr marL="463550" lvl="1" indent="-461963" fontAlgn="base">
              <a:spcBef>
                <a:spcPct val="20000"/>
              </a:spcBef>
              <a:spcAft>
                <a:spcPct val="0"/>
              </a:spcAft>
              <a:buClr>
                <a:srgbClr val="000000"/>
              </a:buClr>
              <a:buFontTx/>
              <a:buChar char="•"/>
            </a:pPr>
            <a:r>
              <a:rPr lang="en-CA" sz="2400" kern="0" dirty="0">
                <a:solidFill>
                  <a:srgbClr val="000000"/>
                </a:solidFill>
                <a:latin typeface="Arial" charset="0"/>
                <a:ea typeface="ＭＳ Ｐゴシック" charset="0"/>
                <a:cs typeface="Arial" pitchFamily="34" charset="0"/>
              </a:rPr>
              <a:t>This </a:t>
            </a:r>
            <a:r>
              <a:rPr lang="en-CA" sz="2400" i="1" kern="0" dirty="0">
                <a:solidFill>
                  <a:srgbClr val="000000"/>
                </a:solidFill>
                <a:latin typeface="Arial" charset="0"/>
                <a:ea typeface="ＭＳ Ｐゴシック" charset="0"/>
                <a:cs typeface="Arial" pitchFamily="34" charset="0"/>
              </a:rPr>
              <a:t>does no</a:t>
            </a:r>
            <a:r>
              <a:rPr lang="en-CA" sz="2400" kern="0" dirty="0">
                <a:solidFill>
                  <a:srgbClr val="000000"/>
                </a:solidFill>
                <a:latin typeface="Arial" charset="0"/>
                <a:ea typeface="ＭＳ Ｐゴシック" charset="0"/>
                <a:cs typeface="Arial" pitchFamily="34" charset="0"/>
              </a:rPr>
              <a:t>t mean there is only one Process per Entity</a:t>
            </a:r>
          </a:p>
          <a:p>
            <a:pPr marL="920750" lvl="2" indent="-461963" fontAlgn="base">
              <a:spcBef>
                <a:spcPct val="20000"/>
              </a:spcBef>
              <a:spcAft>
                <a:spcPct val="0"/>
              </a:spcAft>
              <a:buClr>
                <a:srgbClr val="000000"/>
              </a:buClr>
              <a:buFontTx/>
              <a:buChar char="•"/>
            </a:pPr>
            <a:r>
              <a:rPr lang="en-CA" sz="2400" kern="0" dirty="0">
                <a:solidFill>
                  <a:srgbClr val="000000"/>
                </a:solidFill>
                <a:latin typeface="Arial" charset="0"/>
                <a:ea typeface="ＭＳ Ｐゴシック" charset="0"/>
                <a:cs typeface="Arial" pitchFamily="34" charset="0"/>
              </a:rPr>
              <a:t>Assess </a:t>
            </a:r>
            <a:r>
              <a:rPr lang="en-CA" sz="2400" i="1" kern="0" dirty="0">
                <a:solidFill>
                  <a:srgbClr val="000000"/>
                </a:solidFill>
                <a:latin typeface="Arial" charset="0"/>
                <a:ea typeface="ＭＳ Ｐゴシック" charset="0"/>
                <a:cs typeface="Arial" pitchFamily="34" charset="0"/>
              </a:rPr>
              <a:t>Customer</a:t>
            </a:r>
            <a:r>
              <a:rPr lang="en-CA" sz="2400" kern="0" dirty="0">
                <a:solidFill>
                  <a:srgbClr val="000000"/>
                </a:solidFill>
                <a:latin typeface="Arial" charset="0"/>
                <a:ea typeface="ＭＳ Ｐゴシック" charset="0"/>
                <a:cs typeface="Arial" pitchFamily="34" charset="0"/>
              </a:rPr>
              <a:t> Performance</a:t>
            </a:r>
          </a:p>
          <a:p>
            <a:pPr marL="920750" lvl="2" indent="-461963" fontAlgn="base">
              <a:spcBef>
                <a:spcPct val="20000"/>
              </a:spcBef>
              <a:spcAft>
                <a:spcPct val="0"/>
              </a:spcAft>
              <a:buClr>
                <a:srgbClr val="000000"/>
              </a:buClr>
              <a:buFontTx/>
              <a:buChar char="•"/>
            </a:pPr>
            <a:r>
              <a:rPr lang="en-CA" sz="2400" kern="0" dirty="0">
                <a:solidFill>
                  <a:srgbClr val="000000"/>
                </a:solidFill>
                <a:latin typeface="Arial" charset="0"/>
                <a:ea typeface="ＭＳ Ｐゴシック" charset="0"/>
                <a:cs typeface="Arial" pitchFamily="34" charset="0"/>
              </a:rPr>
              <a:t>Retire </a:t>
            </a:r>
            <a:r>
              <a:rPr lang="en-CA" sz="2400" i="1" kern="0" dirty="0">
                <a:solidFill>
                  <a:srgbClr val="000000"/>
                </a:solidFill>
                <a:latin typeface="Arial" charset="0"/>
                <a:ea typeface="ＭＳ Ｐゴシック" charset="0"/>
                <a:cs typeface="Arial" pitchFamily="34" charset="0"/>
              </a:rPr>
              <a:t>Customer</a:t>
            </a:r>
          </a:p>
          <a:p>
            <a:pPr marL="920750" lvl="2" indent="-461963" fontAlgn="base">
              <a:spcBef>
                <a:spcPct val="20000"/>
              </a:spcBef>
              <a:spcAft>
                <a:spcPct val="0"/>
              </a:spcAft>
              <a:buClr>
                <a:srgbClr val="000000"/>
              </a:buClr>
              <a:buFontTx/>
              <a:buChar char="•"/>
            </a:pPr>
            <a:r>
              <a:rPr lang="en-CA" sz="2400" kern="0" dirty="0">
                <a:solidFill>
                  <a:srgbClr val="000000"/>
                </a:solidFill>
                <a:latin typeface="Arial" charset="0"/>
                <a:ea typeface="ＭＳ Ｐゴシック" charset="0"/>
                <a:cs typeface="Arial" pitchFamily="34" charset="0"/>
              </a:rPr>
              <a:t>Merge </a:t>
            </a:r>
            <a:r>
              <a:rPr lang="en-CA" sz="2400" i="1" kern="0" dirty="0">
                <a:solidFill>
                  <a:srgbClr val="000000"/>
                </a:solidFill>
                <a:latin typeface="Arial" charset="0"/>
                <a:ea typeface="ＭＳ Ｐゴシック" charset="0"/>
                <a:cs typeface="Arial" pitchFamily="34" charset="0"/>
              </a:rPr>
              <a:t>Loans</a:t>
            </a:r>
          </a:p>
          <a:p>
            <a:pPr marL="920750" lvl="2" indent="-461963" fontAlgn="base">
              <a:spcBef>
                <a:spcPct val="20000"/>
              </a:spcBef>
              <a:spcAft>
                <a:spcPct val="0"/>
              </a:spcAft>
              <a:buClr>
                <a:srgbClr val="000000"/>
              </a:buClr>
              <a:buFontTx/>
              <a:buChar char="•"/>
            </a:pPr>
            <a:r>
              <a:rPr lang="en-CA" sz="2400" kern="0" dirty="0">
                <a:solidFill>
                  <a:srgbClr val="000000"/>
                </a:solidFill>
                <a:latin typeface="Arial" charset="0"/>
                <a:ea typeface="ＭＳ Ｐゴシック" charset="0"/>
                <a:cs typeface="Arial" pitchFamily="34" charset="0"/>
              </a:rPr>
              <a:t>Write Off </a:t>
            </a:r>
            <a:r>
              <a:rPr lang="en-CA" sz="2400" i="1" kern="0" dirty="0">
                <a:solidFill>
                  <a:srgbClr val="000000"/>
                </a:solidFill>
                <a:latin typeface="Arial" charset="0"/>
                <a:ea typeface="ＭＳ Ｐゴシック" charset="0"/>
                <a:cs typeface="Arial" pitchFamily="34" charset="0"/>
              </a:rPr>
              <a:t>Loan</a:t>
            </a:r>
          </a:p>
          <a:p>
            <a:pPr marL="920750" lvl="2" indent="-461963" fontAlgn="base">
              <a:spcBef>
                <a:spcPct val="20000"/>
              </a:spcBef>
              <a:spcAft>
                <a:spcPct val="0"/>
              </a:spcAft>
              <a:buClr>
                <a:srgbClr val="000000"/>
              </a:buClr>
              <a:buFontTx/>
              <a:buChar char="•"/>
            </a:pPr>
            <a:r>
              <a:rPr lang="mr-IN" sz="2400" kern="0" dirty="0">
                <a:solidFill>
                  <a:srgbClr val="000000"/>
                </a:solidFill>
                <a:latin typeface="Arial" charset="0"/>
                <a:ea typeface="ＭＳ Ｐゴシック" charset="0"/>
                <a:cs typeface="Arial" pitchFamily="34" charset="0"/>
              </a:rPr>
              <a:t>…</a:t>
            </a:r>
            <a:endParaRPr lang="en-CA" sz="2600" kern="0" dirty="0">
              <a:solidFill>
                <a:srgbClr val="000000"/>
              </a:solidFill>
              <a:latin typeface="Arial" charset="0"/>
              <a:ea typeface="ＭＳ Ｐゴシック" charset="0"/>
              <a:cs typeface="Arial" pitchFamily="34" charset="0"/>
            </a:endParaRPr>
          </a:p>
        </p:txBody>
      </p:sp>
      <p:grpSp>
        <p:nvGrpSpPr>
          <p:cNvPr id="18" name="Group 17">
            <a:extLst>
              <a:ext uri="{FF2B5EF4-FFF2-40B4-BE49-F238E27FC236}">
                <a16:creationId xmlns:a16="http://schemas.microsoft.com/office/drawing/2014/main" id="{2F937137-E6B9-1D54-BEE5-6FB54D6003E0}"/>
              </a:ext>
            </a:extLst>
          </p:cNvPr>
          <p:cNvGrpSpPr/>
          <p:nvPr/>
        </p:nvGrpSpPr>
        <p:grpSpPr>
          <a:xfrm>
            <a:off x="93270" y="933200"/>
            <a:ext cx="1590713" cy="5453801"/>
            <a:chOff x="93270" y="933200"/>
            <a:chExt cx="1590713" cy="5453801"/>
          </a:xfrm>
        </p:grpSpPr>
        <p:sp>
          <p:nvSpPr>
            <p:cNvPr id="2" name="AutoShape 5">
              <a:extLst>
                <a:ext uri="{FF2B5EF4-FFF2-40B4-BE49-F238E27FC236}">
                  <a16:creationId xmlns:a16="http://schemas.microsoft.com/office/drawing/2014/main" id="{77BDE521-31AA-944C-7691-EAEDBE951891}"/>
                </a:ext>
              </a:extLst>
            </p:cNvPr>
            <p:cNvSpPr>
              <a:spLocks noChangeArrowheads="1"/>
            </p:cNvSpPr>
            <p:nvPr/>
          </p:nvSpPr>
          <p:spPr bwMode="auto">
            <a:xfrm>
              <a:off x="93270" y="933200"/>
              <a:ext cx="1583936" cy="1079707"/>
            </a:xfrm>
            <a:prstGeom prst="roundRect">
              <a:avLst>
                <a:gd name="adj" fmla="val 5528"/>
              </a:avLst>
            </a:prstGeom>
            <a:solidFill>
              <a:srgbClr val="D5FC79"/>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tIns="0" bIns="0" anchor="ctr" anchorCtr="1"/>
            <a:lstStyle/>
            <a:p>
              <a:pPr marL="742950" marR="0" lvl="0" indent="-742950" algn="ctr" defTabSz="87312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Acquire</a:t>
              </a:r>
            </a:p>
            <a:p>
              <a:pPr marL="742950" marR="0" lvl="0" indent="-742950" algn="ctr" defTabSz="87312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Customer</a:t>
              </a:r>
            </a:p>
          </p:txBody>
        </p:sp>
        <p:sp>
          <p:nvSpPr>
            <p:cNvPr id="7" name="AutoShape 3">
              <a:extLst>
                <a:ext uri="{FF2B5EF4-FFF2-40B4-BE49-F238E27FC236}">
                  <a16:creationId xmlns:a16="http://schemas.microsoft.com/office/drawing/2014/main" id="{7E91DECA-FC0D-4562-B8D0-E29D844FA665}"/>
                </a:ext>
              </a:extLst>
            </p:cNvPr>
            <p:cNvSpPr>
              <a:spLocks noChangeArrowheads="1"/>
            </p:cNvSpPr>
            <p:nvPr/>
          </p:nvSpPr>
          <p:spPr bwMode="auto">
            <a:xfrm>
              <a:off x="100047" y="3108887"/>
              <a:ext cx="1583936" cy="1033529"/>
            </a:xfrm>
            <a:prstGeom prst="roundRect">
              <a:avLst>
                <a:gd name="adj" fmla="val 5528"/>
              </a:avLst>
            </a:prstGeom>
            <a:solidFill>
              <a:srgbClr val="99CCFF"/>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tIns="0" bIns="0" anchor="ctr" anchorCtr="1"/>
            <a:lstStyle/>
            <a:p>
              <a:pPr marL="742950" marR="0" lvl="0" indent="-742950" algn="ctr" defTabSz="87312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Grant</a:t>
              </a:r>
            </a:p>
            <a:p>
              <a:pPr marL="742950" marR="0" lvl="0" indent="-742950" algn="ctr" defTabSz="87312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Loan</a:t>
              </a:r>
            </a:p>
          </p:txBody>
        </p:sp>
        <p:sp>
          <p:nvSpPr>
            <p:cNvPr id="8" name="AutoShape 4">
              <a:extLst>
                <a:ext uri="{FF2B5EF4-FFF2-40B4-BE49-F238E27FC236}">
                  <a16:creationId xmlns:a16="http://schemas.microsoft.com/office/drawing/2014/main" id="{401A581C-2F08-3861-CF35-04C88564632F}"/>
                </a:ext>
              </a:extLst>
            </p:cNvPr>
            <p:cNvSpPr>
              <a:spLocks noChangeArrowheads="1"/>
            </p:cNvSpPr>
            <p:nvPr/>
          </p:nvSpPr>
          <p:spPr bwMode="auto">
            <a:xfrm>
              <a:off x="100047" y="5290019"/>
              <a:ext cx="1577159" cy="1096982"/>
            </a:xfrm>
            <a:prstGeom prst="roundRect">
              <a:avLst>
                <a:gd name="adj" fmla="val 5528"/>
              </a:avLst>
            </a:prstGeom>
            <a:solidFill>
              <a:srgbClr val="EBBFFF"/>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tIns="0" bIns="0" anchor="ctr" anchorCtr="1"/>
            <a:lstStyle/>
            <a:p>
              <a:pPr marL="742950" marR="0" lvl="0" indent="-742950" algn="ctr" defTabSz="87312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Collect</a:t>
              </a:r>
            </a:p>
            <a:p>
              <a:pPr marL="742950" marR="0" lvl="0" indent="-742950" algn="ctr" defTabSz="87312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Payment</a:t>
              </a:r>
            </a:p>
          </p:txBody>
        </p:sp>
        <p:cxnSp>
          <p:nvCxnSpPr>
            <p:cNvPr id="10" name="Straight Arrow Connector 9">
              <a:extLst>
                <a:ext uri="{FF2B5EF4-FFF2-40B4-BE49-F238E27FC236}">
                  <a16:creationId xmlns:a16="http://schemas.microsoft.com/office/drawing/2014/main" id="{AFEF0B64-2B60-F066-E740-FF6D49F69261}"/>
                </a:ext>
              </a:extLst>
            </p:cNvPr>
            <p:cNvCxnSpPr>
              <a:stCxn id="2" idx="2"/>
              <a:endCxn id="7" idx="0"/>
            </p:cNvCxnSpPr>
            <p:nvPr/>
          </p:nvCxnSpPr>
          <p:spPr>
            <a:xfrm>
              <a:off x="885238" y="2012907"/>
              <a:ext cx="6777" cy="1095980"/>
            </a:xfrm>
            <a:prstGeom prst="straightConnector1">
              <a:avLst/>
            </a:prstGeom>
            <a:ln>
              <a:tailEnd type="triangle" w="med" len="lg"/>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47D678B0-D655-8B21-75AB-A32113136FD7}"/>
                </a:ext>
              </a:extLst>
            </p:cNvPr>
            <p:cNvCxnSpPr>
              <a:stCxn id="7" idx="2"/>
              <a:endCxn id="8" idx="0"/>
            </p:cNvCxnSpPr>
            <p:nvPr/>
          </p:nvCxnSpPr>
          <p:spPr>
            <a:xfrm flipH="1">
              <a:off x="888627" y="4142416"/>
              <a:ext cx="3388" cy="1147603"/>
            </a:xfrm>
            <a:prstGeom prst="straightConnector1">
              <a:avLst/>
            </a:prstGeom>
            <a:ln>
              <a:tailEnd type="triangle" w="med" len="lg"/>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F04C32A1-EABB-4484-854A-464658486F80}"/>
              </a:ext>
            </a:extLst>
          </p:cNvPr>
          <p:cNvGrpSpPr/>
          <p:nvPr/>
        </p:nvGrpSpPr>
        <p:grpSpPr>
          <a:xfrm>
            <a:off x="892015" y="2345005"/>
            <a:ext cx="2083576" cy="369332"/>
            <a:chOff x="892015" y="2345005"/>
            <a:chExt cx="2083576" cy="369332"/>
          </a:xfrm>
        </p:grpSpPr>
        <p:sp>
          <p:nvSpPr>
            <p:cNvPr id="15" name="TextBox 14">
              <a:extLst>
                <a:ext uri="{FF2B5EF4-FFF2-40B4-BE49-F238E27FC236}">
                  <a16:creationId xmlns:a16="http://schemas.microsoft.com/office/drawing/2014/main" id="{122B681F-58C4-3D31-22EB-4261DD8C65B4}"/>
                </a:ext>
              </a:extLst>
            </p:cNvPr>
            <p:cNvSpPr txBox="1"/>
            <p:nvPr/>
          </p:nvSpPr>
          <p:spPr>
            <a:xfrm>
              <a:off x="1527851" y="2345005"/>
              <a:ext cx="609089" cy="369332"/>
            </a:xfrm>
            <a:prstGeom prst="rect">
              <a:avLst/>
            </a:prstGeom>
            <a:noFill/>
          </p:spPr>
          <p:txBody>
            <a:bodyPr wrap="square">
              <a:spAutoFit/>
            </a:bodyPr>
            <a:lstStyle/>
            <a:p>
              <a:r>
                <a:rPr lang="en-CA" sz="1800" kern="0" dirty="0">
                  <a:solidFill>
                    <a:srgbClr val="FF0000"/>
                  </a:solidFill>
                  <a:latin typeface="Arial" charset="0"/>
                  <a:ea typeface="ＭＳ Ｐゴシック" charset="0"/>
                  <a:cs typeface="Arial" pitchFamily="34" charset="0"/>
                </a:rPr>
                <a:t>1:M</a:t>
              </a:r>
              <a:endParaRPr lang="en-FI" dirty="0">
                <a:solidFill>
                  <a:srgbClr val="FF0000"/>
                </a:solidFill>
              </a:endParaRPr>
            </a:p>
          </p:txBody>
        </p:sp>
        <p:cxnSp>
          <p:nvCxnSpPr>
            <p:cNvPr id="9" name="Straight Arrow Connector 8">
              <a:extLst>
                <a:ext uri="{FF2B5EF4-FFF2-40B4-BE49-F238E27FC236}">
                  <a16:creationId xmlns:a16="http://schemas.microsoft.com/office/drawing/2014/main" id="{E1E5E433-DE09-9FF9-7972-FA426DDE63C5}"/>
                </a:ext>
              </a:extLst>
            </p:cNvPr>
            <p:cNvCxnSpPr>
              <a:stCxn id="15" idx="1"/>
            </p:cNvCxnSpPr>
            <p:nvPr/>
          </p:nvCxnSpPr>
          <p:spPr>
            <a:xfrm flipH="1" flipV="1">
              <a:off x="892015" y="2527069"/>
              <a:ext cx="635836" cy="260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AB650D7-D544-C130-16D1-A527C6229793}"/>
                </a:ext>
              </a:extLst>
            </p:cNvPr>
            <p:cNvCxnSpPr>
              <a:cxnSpLocks/>
            </p:cNvCxnSpPr>
            <p:nvPr/>
          </p:nvCxnSpPr>
          <p:spPr>
            <a:xfrm>
              <a:off x="2116789" y="2527069"/>
              <a:ext cx="85880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0499EA3-9397-29E8-3A55-A930AD69867F}"/>
              </a:ext>
            </a:extLst>
          </p:cNvPr>
          <p:cNvGrpSpPr/>
          <p:nvPr/>
        </p:nvGrpSpPr>
        <p:grpSpPr>
          <a:xfrm>
            <a:off x="900328" y="4469329"/>
            <a:ext cx="2083576" cy="369332"/>
            <a:chOff x="900328" y="4469329"/>
            <a:chExt cx="2083576" cy="369332"/>
          </a:xfrm>
        </p:grpSpPr>
        <p:sp>
          <p:nvSpPr>
            <p:cNvPr id="16" name="TextBox 15">
              <a:extLst>
                <a:ext uri="{FF2B5EF4-FFF2-40B4-BE49-F238E27FC236}">
                  <a16:creationId xmlns:a16="http://schemas.microsoft.com/office/drawing/2014/main" id="{CA9AA51E-C2F8-9D9F-94BD-E50BAFB5C919}"/>
                </a:ext>
              </a:extLst>
            </p:cNvPr>
            <p:cNvSpPr txBox="1"/>
            <p:nvPr/>
          </p:nvSpPr>
          <p:spPr>
            <a:xfrm>
              <a:off x="1527850" y="4469329"/>
              <a:ext cx="609089" cy="369332"/>
            </a:xfrm>
            <a:prstGeom prst="rect">
              <a:avLst/>
            </a:prstGeom>
            <a:noFill/>
          </p:spPr>
          <p:txBody>
            <a:bodyPr wrap="square">
              <a:spAutoFit/>
            </a:bodyPr>
            <a:lstStyle/>
            <a:p>
              <a:r>
                <a:rPr lang="en-CA" sz="1800" kern="0" dirty="0">
                  <a:solidFill>
                    <a:srgbClr val="FF0000"/>
                  </a:solidFill>
                  <a:latin typeface="Arial" charset="0"/>
                  <a:ea typeface="ＭＳ Ｐゴシック" charset="0"/>
                  <a:cs typeface="Arial" pitchFamily="34" charset="0"/>
                </a:rPr>
                <a:t>1:M</a:t>
              </a:r>
              <a:endParaRPr lang="en-FI" dirty="0">
                <a:solidFill>
                  <a:srgbClr val="FF0000"/>
                </a:solidFill>
              </a:endParaRPr>
            </a:p>
          </p:txBody>
        </p:sp>
        <p:cxnSp>
          <p:nvCxnSpPr>
            <p:cNvPr id="14" name="Straight Arrow Connector 13">
              <a:extLst>
                <a:ext uri="{FF2B5EF4-FFF2-40B4-BE49-F238E27FC236}">
                  <a16:creationId xmlns:a16="http://schemas.microsoft.com/office/drawing/2014/main" id="{E1D86D79-E6FD-F748-6FF4-068C960BB0B8}"/>
                </a:ext>
              </a:extLst>
            </p:cNvPr>
            <p:cNvCxnSpPr/>
            <p:nvPr/>
          </p:nvCxnSpPr>
          <p:spPr>
            <a:xfrm flipH="1" flipV="1">
              <a:off x="900328" y="4655127"/>
              <a:ext cx="635836" cy="260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8D620F-B4EB-A0FD-FC8A-E40B7C72743C}"/>
                </a:ext>
              </a:extLst>
            </p:cNvPr>
            <p:cNvCxnSpPr>
              <a:cxnSpLocks/>
            </p:cNvCxnSpPr>
            <p:nvPr/>
          </p:nvCxnSpPr>
          <p:spPr>
            <a:xfrm>
              <a:off x="2125102" y="4655127"/>
              <a:ext cx="85880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90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dissolve">
                                      <p:cBhvr>
                                        <p:cTn id="37" dur="500"/>
                                        <p:tgtEl>
                                          <p:spTgt spid="4">
                                            <p:txEl>
                                              <p:pRg st="2" end="2"/>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dissolve">
                                      <p:cBhvr>
                                        <p:cTn id="40" dur="500"/>
                                        <p:tgtEl>
                                          <p:spTgt spid="4">
                                            <p:txEl>
                                              <p:pRg st="3" end="3"/>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dissolve">
                                      <p:cBhvr>
                                        <p:cTn id="43" dur="500"/>
                                        <p:tgtEl>
                                          <p:spTgt spid="4">
                                            <p:txEl>
                                              <p:pRg st="4" end="4"/>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dissolve">
                                      <p:cBhvr>
                                        <p:cTn id="46" dur="500"/>
                                        <p:tgtEl>
                                          <p:spTgt spid="4">
                                            <p:txEl>
                                              <p:pRg st="5" end="5"/>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dissolve">
                                      <p:cBhvr>
                                        <p:cTn id="49" dur="500"/>
                                        <p:tgtEl>
                                          <p:spTgt spid="4">
                                            <p:txEl>
                                              <p:pRg st="6" end="6"/>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dissolve">
                                      <p:cBhvr>
                                        <p:cTn id="5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2ACF-2B48-3040-BE13-C78D66A6FF8D}"/>
              </a:ext>
            </a:extLst>
          </p:cNvPr>
          <p:cNvSpPr>
            <a:spLocks noGrp="1"/>
          </p:cNvSpPr>
          <p:nvPr>
            <p:ph type="title"/>
          </p:nvPr>
        </p:nvSpPr>
        <p:spPr/>
        <p:txBody>
          <a:bodyPr/>
          <a:lstStyle/>
          <a:p>
            <a:r>
              <a:rPr lang="en-US" sz="3000" dirty="0"/>
              <a:t>What next?</a:t>
            </a:r>
          </a:p>
        </p:txBody>
      </p:sp>
      <p:grpSp>
        <p:nvGrpSpPr>
          <p:cNvPr id="21" name="Group 20">
            <a:extLst>
              <a:ext uri="{FF2B5EF4-FFF2-40B4-BE49-F238E27FC236}">
                <a16:creationId xmlns:a16="http://schemas.microsoft.com/office/drawing/2014/main" id="{BDE18D3D-B313-A848-80DC-C8078CE31CE4}"/>
              </a:ext>
            </a:extLst>
          </p:cNvPr>
          <p:cNvGrpSpPr/>
          <p:nvPr/>
        </p:nvGrpSpPr>
        <p:grpSpPr>
          <a:xfrm>
            <a:off x="248337" y="2843976"/>
            <a:ext cx="11695327" cy="1503205"/>
            <a:chOff x="248337" y="2843976"/>
            <a:chExt cx="11695327" cy="1503205"/>
          </a:xfrm>
        </p:grpSpPr>
        <p:sp>
          <p:nvSpPr>
            <p:cNvPr id="106" name="AutoShape 2">
              <a:extLst>
                <a:ext uri="{FF2B5EF4-FFF2-40B4-BE49-F238E27FC236}">
                  <a16:creationId xmlns:a16="http://schemas.microsoft.com/office/drawing/2014/main" id="{B00BAD74-AA77-C046-9C15-07EC5093452F}"/>
                </a:ext>
              </a:extLst>
            </p:cNvPr>
            <p:cNvSpPr>
              <a:spLocks noChangeArrowheads="1"/>
            </p:cNvSpPr>
            <p:nvPr/>
          </p:nvSpPr>
          <p:spPr bwMode="auto">
            <a:xfrm>
              <a:off x="11048154" y="2843976"/>
              <a:ext cx="895510" cy="1503205"/>
            </a:xfrm>
            <a:prstGeom prst="roundRect">
              <a:avLst>
                <a:gd name="adj" fmla="val 5528"/>
              </a:avLst>
            </a:prstGeom>
            <a:solidFill>
              <a:srgbClr val="FF00FF">
                <a:alpha val="64000"/>
              </a:srgbClr>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algn="ctr" defTabSz="873125">
                <a:spcBef>
                  <a:spcPct val="0"/>
                </a:spcBef>
                <a:defRPr/>
              </a:pPr>
              <a:r>
                <a:rPr lang="en-US" sz="1600" dirty="0">
                  <a:solidFill>
                    <a:srgbClr val="000000"/>
                  </a:solidFill>
                  <a:cs typeface="Arial" charset="0"/>
                </a:rPr>
                <a:t>Settle</a:t>
              </a:r>
              <a:br>
                <a:rPr lang="en-US" sz="1600" dirty="0">
                  <a:solidFill>
                    <a:srgbClr val="000000"/>
                  </a:solidFill>
                  <a:cs typeface="Arial" charset="0"/>
                </a:rPr>
              </a:br>
              <a:r>
                <a:rPr lang="en-US" sz="1600" dirty="0">
                  <a:solidFill>
                    <a:srgbClr val="000000"/>
                  </a:solidFill>
                  <a:cs typeface="Arial" charset="0"/>
                </a:rPr>
                <a:t>Loan</a:t>
              </a:r>
            </a:p>
          </p:txBody>
        </p:sp>
        <p:sp>
          <p:nvSpPr>
            <p:cNvPr id="107" name="AutoShape 4">
              <a:extLst>
                <a:ext uri="{FF2B5EF4-FFF2-40B4-BE49-F238E27FC236}">
                  <a16:creationId xmlns:a16="http://schemas.microsoft.com/office/drawing/2014/main" id="{EBA32DA6-F45C-3C46-93BD-3847D0F9A9B9}"/>
                </a:ext>
              </a:extLst>
            </p:cNvPr>
            <p:cNvSpPr>
              <a:spLocks noChangeArrowheads="1"/>
            </p:cNvSpPr>
            <p:nvPr/>
          </p:nvSpPr>
          <p:spPr bwMode="auto">
            <a:xfrm>
              <a:off x="8196401" y="2843976"/>
              <a:ext cx="2769958" cy="1503205"/>
            </a:xfrm>
            <a:prstGeom prst="roundRect">
              <a:avLst>
                <a:gd name="adj" fmla="val 5528"/>
              </a:avLst>
            </a:prstGeom>
            <a:solidFill>
              <a:srgbClr val="FF99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indent="-742950" defTabSz="873125">
                <a:spcBef>
                  <a:spcPct val="0"/>
                </a:spcBef>
                <a:defRPr/>
              </a:pPr>
              <a:r>
                <a:rPr lang="en-US" sz="1600" dirty="0">
                  <a:solidFill>
                    <a:srgbClr val="000000"/>
                  </a:solidFill>
                  <a:cs typeface="Arial" charset="0"/>
                </a:rPr>
                <a:t>Collect Payment</a:t>
              </a:r>
            </a:p>
          </p:txBody>
        </p:sp>
        <p:sp>
          <p:nvSpPr>
            <p:cNvPr id="108" name="AutoShape 5">
              <a:extLst>
                <a:ext uri="{FF2B5EF4-FFF2-40B4-BE49-F238E27FC236}">
                  <a16:creationId xmlns:a16="http://schemas.microsoft.com/office/drawing/2014/main" id="{D9777721-E288-A646-9B3D-568B9BD7A37F}"/>
                </a:ext>
              </a:extLst>
            </p:cNvPr>
            <p:cNvSpPr>
              <a:spLocks noChangeArrowheads="1"/>
            </p:cNvSpPr>
            <p:nvPr/>
          </p:nvSpPr>
          <p:spPr bwMode="auto">
            <a:xfrm>
              <a:off x="248337" y="2843976"/>
              <a:ext cx="3793807" cy="1503205"/>
            </a:xfrm>
            <a:prstGeom prst="roundRect">
              <a:avLst>
                <a:gd name="adj" fmla="val 5528"/>
              </a:avLst>
            </a:prstGeom>
            <a:solidFill>
              <a:srgbClr val="CC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indent="-742950" defTabSz="873125">
                <a:spcBef>
                  <a:spcPct val="0"/>
                </a:spcBef>
                <a:defRPr/>
              </a:pPr>
              <a:r>
                <a:rPr lang="en-US" sz="1600" dirty="0">
                  <a:solidFill>
                    <a:srgbClr val="000000"/>
                  </a:solidFill>
                  <a:cs typeface="Arial" charset="0"/>
                </a:rPr>
                <a:t>Acquire Customer</a:t>
              </a:r>
            </a:p>
          </p:txBody>
        </p:sp>
        <p:sp>
          <p:nvSpPr>
            <p:cNvPr id="109" name="AutoShape 3">
              <a:extLst>
                <a:ext uri="{FF2B5EF4-FFF2-40B4-BE49-F238E27FC236}">
                  <a16:creationId xmlns:a16="http://schemas.microsoft.com/office/drawing/2014/main" id="{1C27B2FF-C139-1D4E-917C-CE2E8E0F0DED}"/>
                </a:ext>
              </a:extLst>
            </p:cNvPr>
            <p:cNvSpPr>
              <a:spLocks noChangeArrowheads="1"/>
            </p:cNvSpPr>
            <p:nvPr/>
          </p:nvSpPr>
          <p:spPr bwMode="auto">
            <a:xfrm>
              <a:off x="4156191" y="2843976"/>
              <a:ext cx="3958416" cy="1503205"/>
            </a:xfrm>
            <a:prstGeom prst="roundRect">
              <a:avLst>
                <a:gd name="adj" fmla="val 5528"/>
              </a:avLst>
            </a:prstGeom>
            <a:solidFill>
              <a:srgbClr val="99CC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indent="-742950" defTabSz="873125">
                <a:spcBef>
                  <a:spcPct val="0"/>
                </a:spcBef>
                <a:defRPr/>
              </a:pPr>
              <a:r>
                <a:rPr lang="en-US" sz="1600" dirty="0">
                  <a:solidFill>
                    <a:srgbClr val="000000"/>
                  </a:solidFill>
                  <a:cs typeface="Arial" charset="0"/>
                </a:rPr>
                <a:t>Grant Loan</a:t>
              </a:r>
            </a:p>
          </p:txBody>
        </p:sp>
        <p:grpSp>
          <p:nvGrpSpPr>
            <p:cNvPr id="30" name="Group 29">
              <a:extLst>
                <a:ext uri="{FF2B5EF4-FFF2-40B4-BE49-F238E27FC236}">
                  <a16:creationId xmlns:a16="http://schemas.microsoft.com/office/drawing/2014/main" id="{D22EB562-3C7B-6C4C-9AB0-D415C9754D82}"/>
                </a:ext>
              </a:extLst>
            </p:cNvPr>
            <p:cNvGrpSpPr/>
            <p:nvPr/>
          </p:nvGrpSpPr>
          <p:grpSpPr>
            <a:xfrm>
              <a:off x="302944" y="3413557"/>
              <a:ext cx="11586113" cy="828089"/>
              <a:chOff x="302944" y="1613659"/>
              <a:chExt cx="11586113" cy="828089"/>
            </a:xfrm>
          </p:grpSpPr>
          <p:sp>
            <p:nvSpPr>
              <p:cNvPr id="31" name="Rectangle 11">
                <a:extLst>
                  <a:ext uri="{FF2B5EF4-FFF2-40B4-BE49-F238E27FC236}">
                    <a16:creationId xmlns:a16="http://schemas.microsoft.com/office/drawing/2014/main" id="{400314A1-6FAC-334E-B9DD-ECED31F2403D}"/>
                  </a:ext>
                </a:extLst>
              </p:cNvPr>
              <p:cNvSpPr>
                <a:spLocks noChangeArrowheads="1"/>
              </p:cNvSpPr>
              <p:nvPr/>
            </p:nvSpPr>
            <p:spPr bwMode="auto">
              <a:xfrm>
                <a:off x="302944" y="1613659"/>
                <a:ext cx="827384" cy="82719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Identify</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32" name="Rectangle 12">
                <a:extLst>
                  <a:ext uri="{FF2B5EF4-FFF2-40B4-BE49-F238E27FC236}">
                    <a16:creationId xmlns:a16="http://schemas.microsoft.com/office/drawing/2014/main" id="{12CAF0D2-33FA-9D4E-91B6-15F4B828E705}"/>
                  </a:ext>
                </a:extLst>
              </p:cNvPr>
              <p:cNvSpPr>
                <a:spLocks noChangeArrowheads="1"/>
              </p:cNvSpPr>
              <p:nvPr/>
            </p:nvSpPr>
            <p:spPr bwMode="auto">
              <a:xfrm>
                <a:off x="1317529"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Qualify</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33" name="Rectangle 13">
                <a:extLst>
                  <a:ext uri="{FF2B5EF4-FFF2-40B4-BE49-F238E27FC236}">
                    <a16:creationId xmlns:a16="http://schemas.microsoft.com/office/drawing/2014/main" id="{1A848606-0D5B-F340-A17D-6E2C39BFB222}"/>
                  </a:ext>
                </a:extLst>
              </p:cNvPr>
              <p:cNvSpPr>
                <a:spLocks noChangeArrowheads="1"/>
              </p:cNvSpPr>
              <p:nvPr/>
            </p:nvSpPr>
            <p:spPr bwMode="auto">
              <a:xfrm>
                <a:off x="2250556"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Solicit</a:t>
                </a:r>
              </a:p>
              <a:p>
                <a:pPr algn="ctr" eaLnBrk="1" hangingPunct="1">
                  <a:lnSpc>
                    <a:spcPct val="100000"/>
                  </a:lnSpc>
                  <a:spcBef>
                    <a:spcPct val="0"/>
                  </a:spcBef>
                  <a:buClrTx/>
                  <a:buFontTx/>
                  <a:buNone/>
                  <a:defRPr/>
                </a:pPr>
                <a:r>
                  <a:rPr lang="en-US" sz="1400">
                    <a:solidFill>
                      <a:srgbClr val="000000"/>
                    </a:solidFill>
                    <a:cs typeface="Arial" charset="0"/>
                  </a:rPr>
                  <a:t>Prospect</a:t>
                </a:r>
              </a:p>
            </p:txBody>
          </p:sp>
          <p:sp>
            <p:nvSpPr>
              <p:cNvPr id="34" name="Rectangle 14">
                <a:extLst>
                  <a:ext uri="{FF2B5EF4-FFF2-40B4-BE49-F238E27FC236}">
                    <a16:creationId xmlns:a16="http://schemas.microsoft.com/office/drawing/2014/main" id="{47E1FCC4-9B37-554F-82CC-5ACE5F127374}"/>
                  </a:ext>
                </a:extLst>
              </p:cNvPr>
              <p:cNvSpPr>
                <a:spLocks noChangeArrowheads="1"/>
              </p:cNvSpPr>
              <p:nvPr/>
            </p:nvSpPr>
            <p:spPr bwMode="auto">
              <a:xfrm>
                <a:off x="3183583" y="1613659"/>
                <a:ext cx="808228"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Register</a:t>
                </a:r>
              </a:p>
              <a:p>
                <a:pPr algn="ctr" eaLnBrk="1" hangingPunct="1">
                  <a:lnSpc>
                    <a:spcPct val="100000"/>
                  </a:lnSpc>
                  <a:spcBef>
                    <a:spcPct val="0"/>
                  </a:spcBef>
                  <a:buClrTx/>
                  <a:buFontTx/>
                  <a:buNone/>
                  <a:defRPr/>
                </a:pPr>
                <a:r>
                  <a:rPr lang="en-US" sz="1400" dirty="0">
                    <a:solidFill>
                      <a:srgbClr val="000000"/>
                    </a:solidFill>
                    <a:cs typeface="Arial" charset="0"/>
                  </a:rPr>
                  <a:t>Customer</a:t>
                </a:r>
              </a:p>
            </p:txBody>
          </p:sp>
          <p:sp>
            <p:nvSpPr>
              <p:cNvPr id="35" name="Rectangle 15">
                <a:extLst>
                  <a:ext uri="{FF2B5EF4-FFF2-40B4-BE49-F238E27FC236}">
                    <a16:creationId xmlns:a16="http://schemas.microsoft.com/office/drawing/2014/main" id="{8ED7B25F-8639-6842-9322-BF8424E9C841}"/>
                  </a:ext>
                </a:extLst>
              </p:cNvPr>
              <p:cNvSpPr>
                <a:spLocks noChangeArrowheads="1"/>
              </p:cNvSpPr>
              <p:nvPr/>
            </p:nvSpPr>
            <p:spPr bwMode="auto">
              <a:xfrm>
                <a:off x="4179012"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Receive</a:t>
                </a:r>
              </a:p>
              <a:p>
                <a:pPr algn="ctr" eaLnBrk="1" hangingPunct="1">
                  <a:lnSpc>
                    <a:spcPct val="100000"/>
                  </a:lnSpc>
                  <a:spcBef>
                    <a:spcPct val="0"/>
                  </a:spcBef>
                  <a:buClrTx/>
                  <a:buFontTx/>
                  <a:buNone/>
                  <a:defRPr/>
                </a:pPr>
                <a:r>
                  <a:rPr lang="en-US" sz="1400" dirty="0">
                    <a:solidFill>
                      <a:srgbClr val="000000"/>
                    </a:solidFill>
                    <a:cs typeface="Arial" charset="0"/>
                  </a:rPr>
                  <a:t>Loan</a:t>
                </a:r>
              </a:p>
              <a:p>
                <a:pPr algn="ctr" eaLnBrk="1" hangingPunct="1">
                  <a:lnSpc>
                    <a:spcPct val="100000"/>
                  </a:lnSpc>
                  <a:spcBef>
                    <a:spcPct val="0"/>
                  </a:spcBef>
                  <a:buClrTx/>
                  <a:buFontTx/>
                  <a:buNone/>
                  <a:defRPr/>
                </a:pPr>
                <a:r>
                  <a:rPr lang="en-US" sz="1400" dirty="0">
                    <a:solidFill>
                      <a:srgbClr val="000000"/>
                    </a:solidFill>
                    <a:cs typeface="Arial" charset="0"/>
                  </a:rPr>
                  <a:t>Application</a:t>
                </a:r>
              </a:p>
            </p:txBody>
          </p:sp>
          <p:sp>
            <p:nvSpPr>
              <p:cNvPr id="36" name="Rectangle 16">
                <a:extLst>
                  <a:ext uri="{FF2B5EF4-FFF2-40B4-BE49-F238E27FC236}">
                    <a16:creationId xmlns:a16="http://schemas.microsoft.com/office/drawing/2014/main" id="{AE552315-C0BB-BA4D-AAD0-A18822717F38}"/>
                  </a:ext>
                </a:extLst>
              </p:cNvPr>
              <p:cNvSpPr>
                <a:spLocks noChangeArrowheads="1"/>
              </p:cNvSpPr>
              <p:nvPr/>
            </p:nvSpPr>
            <p:spPr bwMode="auto">
              <a:xfrm>
                <a:off x="5305357" y="1617925"/>
                <a:ext cx="939144" cy="82292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Assess</a:t>
                </a:r>
              </a:p>
              <a:p>
                <a:pPr algn="ctr" eaLnBrk="1" hangingPunct="1">
                  <a:lnSpc>
                    <a:spcPct val="100000"/>
                  </a:lnSpc>
                  <a:spcBef>
                    <a:spcPct val="0"/>
                  </a:spcBef>
                  <a:buClrTx/>
                  <a:buFontTx/>
                  <a:buNone/>
                  <a:defRPr/>
                </a:pPr>
                <a:r>
                  <a:rPr lang="en-US" sz="1400" dirty="0">
                    <a:solidFill>
                      <a:srgbClr val="000000"/>
                    </a:solidFill>
                    <a:cs typeface="Arial" charset="0"/>
                  </a:rPr>
                  <a:t>Loan</a:t>
                </a:r>
              </a:p>
              <a:p>
                <a:pPr algn="ctr" eaLnBrk="1" hangingPunct="1">
                  <a:lnSpc>
                    <a:spcPct val="100000"/>
                  </a:lnSpc>
                  <a:spcBef>
                    <a:spcPct val="0"/>
                  </a:spcBef>
                  <a:buClrTx/>
                  <a:buFontTx/>
                  <a:buNone/>
                  <a:defRPr/>
                </a:pPr>
                <a:r>
                  <a:rPr lang="en-US" sz="1400" dirty="0">
                    <a:solidFill>
                      <a:srgbClr val="000000"/>
                    </a:solidFill>
                    <a:cs typeface="Arial" charset="0"/>
                  </a:rPr>
                  <a:t>Application</a:t>
                </a:r>
              </a:p>
            </p:txBody>
          </p:sp>
          <p:sp>
            <p:nvSpPr>
              <p:cNvPr id="37" name="Rectangle 17">
                <a:extLst>
                  <a:ext uri="{FF2B5EF4-FFF2-40B4-BE49-F238E27FC236}">
                    <a16:creationId xmlns:a16="http://schemas.microsoft.com/office/drawing/2014/main" id="{71785210-716F-534C-918C-4D5BF0A5D100}"/>
                  </a:ext>
                </a:extLst>
              </p:cNvPr>
              <p:cNvSpPr>
                <a:spLocks noChangeArrowheads="1"/>
              </p:cNvSpPr>
              <p:nvPr/>
            </p:nvSpPr>
            <p:spPr bwMode="auto">
              <a:xfrm>
                <a:off x="6431702"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Fund</a:t>
                </a:r>
              </a:p>
              <a:p>
                <a:pPr algn="ctr" eaLnBrk="1" hangingPunct="1">
                  <a:lnSpc>
                    <a:spcPct val="100000"/>
                  </a:lnSpc>
                  <a:spcBef>
                    <a:spcPct val="0"/>
                  </a:spcBef>
                  <a:buClrTx/>
                  <a:buFontTx/>
                  <a:buNone/>
                  <a:defRPr/>
                </a:pPr>
                <a:r>
                  <a:rPr lang="en-US" sz="1400">
                    <a:solidFill>
                      <a:srgbClr val="000000"/>
                    </a:solidFill>
                    <a:cs typeface="Arial" charset="0"/>
                  </a:rPr>
                  <a:t>Loan</a:t>
                </a:r>
              </a:p>
            </p:txBody>
          </p:sp>
          <p:sp>
            <p:nvSpPr>
              <p:cNvPr id="38" name="Rectangle 18">
                <a:extLst>
                  <a:ext uri="{FF2B5EF4-FFF2-40B4-BE49-F238E27FC236}">
                    <a16:creationId xmlns:a16="http://schemas.microsoft.com/office/drawing/2014/main" id="{75F3F1DA-0E64-8841-B949-5FEB6E3F6484}"/>
                  </a:ext>
                </a:extLst>
              </p:cNvPr>
              <p:cNvSpPr>
                <a:spLocks noChangeArrowheads="1"/>
              </p:cNvSpPr>
              <p:nvPr/>
            </p:nvSpPr>
            <p:spPr bwMode="auto">
              <a:xfrm>
                <a:off x="11098120" y="1613659"/>
                <a:ext cx="790937" cy="82719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Settle</a:t>
                </a:r>
              </a:p>
              <a:p>
                <a:pPr algn="ctr" eaLnBrk="1" hangingPunct="1">
                  <a:lnSpc>
                    <a:spcPct val="100000"/>
                  </a:lnSpc>
                  <a:spcBef>
                    <a:spcPct val="0"/>
                  </a:spcBef>
                  <a:buClrTx/>
                  <a:buFontTx/>
                  <a:buNone/>
                  <a:defRPr/>
                </a:pPr>
                <a:r>
                  <a:rPr lang="en-US" sz="1400" dirty="0">
                    <a:solidFill>
                      <a:srgbClr val="000000"/>
                    </a:solidFill>
                    <a:cs typeface="Arial" charset="0"/>
                  </a:rPr>
                  <a:t>Loan</a:t>
                </a:r>
              </a:p>
            </p:txBody>
          </p:sp>
          <p:sp>
            <p:nvSpPr>
              <p:cNvPr id="39" name="Rectangle 19">
                <a:extLst>
                  <a:ext uri="{FF2B5EF4-FFF2-40B4-BE49-F238E27FC236}">
                    <a16:creationId xmlns:a16="http://schemas.microsoft.com/office/drawing/2014/main" id="{E494920D-CF80-FB4B-AD47-C95C0EB0F5E0}"/>
                  </a:ext>
                </a:extLst>
              </p:cNvPr>
              <p:cNvSpPr>
                <a:spLocks noChangeArrowheads="1"/>
              </p:cNvSpPr>
              <p:nvPr/>
            </p:nvSpPr>
            <p:spPr bwMode="auto">
              <a:xfrm>
                <a:off x="8253924"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0"/>
              <a:lstStyle/>
              <a:p>
                <a:pPr algn="ctr" eaLnBrk="1" hangingPunct="1">
                  <a:lnSpc>
                    <a:spcPct val="100000"/>
                  </a:lnSpc>
                  <a:spcBef>
                    <a:spcPct val="0"/>
                  </a:spcBef>
                  <a:buClrTx/>
                  <a:buFontTx/>
                  <a:buNone/>
                  <a:defRPr/>
                </a:pPr>
                <a:r>
                  <a:rPr lang="en-US" sz="1400" dirty="0">
                    <a:solidFill>
                      <a:srgbClr val="000000"/>
                    </a:solidFill>
                    <a:cs typeface="Arial" charset="0"/>
                  </a:rPr>
                  <a:t>Solicit</a:t>
                </a:r>
                <a:br>
                  <a:rPr lang="en-US" sz="1400" dirty="0">
                    <a:solidFill>
                      <a:srgbClr val="000000"/>
                    </a:solidFill>
                    <a:cs typeface="Arial" charset="0"/>
                  </a:rPr>
                </a:br>
                <a:r>
                  <a:rPr lang="en-US" sz="1400" dirty="0">
                    <a:solidFill>
                      <a:srgbClr val="000000"/>
                    </a:solidFill>
                    <a:cs typeface="Arial" charset="0"/>
                  </a:rPr>
                  <a:t>Payment</a:t>
                </a:r>
              </a:p>
            </p:txBody>
          </p:sp>
          <p:sp>
            <p:nvSpPr>
              <p:cNvPr id="40" name="Rectangle 20">
                <a:extLst>
                  <a:ext uri="{FF2B5EF4-FFF2-40B4-BE49-F238E27FC236}">
                    <a16:creationId xmlns:a16="http://schemas.microsoft.com/office/drawing/2014/main" id="{844D5FAE-E514-F747-BB18-E9B85D571F15}"/>
                  </a:ext>
                </a:extLst>
              </p:cNvPr>
              <p:cNvSpPr>
                <a:spLocks noChangeArrowheads="1"/>
              </p:cNvSpPr>
              <p:nvPr/>
            </p:nvSpPr>
            <p:spPr bwMode="auto">
              <a:xfrm>
                <a:off x="9186951" y="1613659"/>
                <a:ext cx="74582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Receive</a:t>
                </a:r>
              </a:p>
              <a:p>
                <a:pPr algn="ctr" eaLnBrk="1" hangingPunct="1">
                  <a:lnSpc>
                    <a:spcPct val="100000"/>
                  </a:lnSpc>
                  <a:spcBef>
                    <a:spcPct val="0"/>
                  </a:spcBef>
                  <a:buClrTx/>
                  <a:buFontTx/>
                  <a:buNone/>
                  <a:defRPr/>
                </a:pPr>
                <a:r>
                  <a:rPr lang="en-US" sz="1400">
                    <a:solidFill>
                      <a:srgbClr val="000000"/>
                    </a:solidFill>
                    <a:cs typeface="Arial" charset="0"/>
                  </a:rPr>
                  <a:t>Payment</a:t>
                </a:r>
              </a:p>
            </p:txBody>
          </p:sp>
          <p:sp>
            <p:nvSpPr>
              <p:cNvPr id="41" name="Rectangle 21">
                <a:extLst>
                  <a:ext uri="{FF2B5EF4-FFF2-40B4-BE49-F238E27FC236}">
                    <a16:creationId xmlns:a16="http://schemas.microsoft.com/office/drawing/2014/main" id="{CF5F778A-4B79-5045-ADA7-05ADA9AEA72D}"/>
                  </a:ext>
                </a:extLst>
              </p:cNvPr>
              <p:cNvSpPr>
                <a:spLocks noChangeArrowheads="1"/>
              </p:cNvSpPr>
              <p:nvPr/>
            </p:nvSpPr>
            <p:spPr bwMode="auto">
              <a:xfrm>
                <a:off x="10119978" y="1613659"/>
                <a:ext cx="790937"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Distribute</a:t>
                </a:r>
              </a:p>
              <a:p>
                <a:pPr algn="ctr" eaLnBrk="1" hangingPunct="1">
                  <a:lnSpc>
                    <a:spcPct val="100000"/>
                  </a:lnSpc>
                  <a:spcBef>
                    <a:spcPct val="0"/>
                  </a:spcBef>
                  <a:buClrTx/>
                  <a:buFontTx/>
                  <a:buNone/>
                  <a:defRPr/>
                </a:pPr>
                <a:r>
                  <a:rPr lang="en-US" sz="1400" dirty="0">
                    <a:solidFill>
                      <a:srgbClr val="000000"/>
                    </a:solidFill>
                    <a:cs typeface="Arial" charset="0"/>
                  </a:rPr>
                  <a:t>Payment</a:t>
                </a:r>
              </a:p>
            </p:txBody>
          </p:sp>
          <p:sp>
            <p:nvSpPr>
              <p:cNvPr id="42" name="Rectangle 22">
                <a:extLst>
                  <a:ext uri="{FF2B5EF4-FFF2-40B4-BE49-F238E27FC236}">
                    <a16:creationId xmlns:a16="http://schemas.microsoft.com/office/drawing/2014/main" id="{50604BC5-545E-5D4E-9CF2-C6A04719718B}"/>
                  </a:ext>
                </a:extLst>
              </p:cNvPr>
              <p:cNvSpPr>
                <a:spLocks noChangeArrowheads="1"/>
              </p:cNvSpPr>
              <p:nvPr/>
            </p:nvSpPr>
            <p:spPr bwMode="auto">
              <a:xfrm>
                <a:off x="7342813" y="1613659"/>
                <a:ext cx="723910"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a:solidFill>
                      <a:srgbClr val="000000"/>
                    </a:solidFill>
                    <a:cs typeface="Arial" charset="0"/>
                  </a:rPr>
                  <a:t>Book</a:t>
                </a:r>
              </a:p>
              <a:p>
                <a:pPr algn="ctr" eaLnBrk="1" hangingPunct="1">
                  <a:lnSpc>
                    <a:spcPct val="100000"/>
                  </a:lnSpc>
                  <a:spcBef>
                    <a:spcPct val="0"/>
                  </a:spcBef>
                  <a:buClrTx/>
                  <a:buFontTx/>
                  <a:buNone/>
                  <a:defRPr/>
                </a:pPr>
                <a:r>
                  <a:rPr lang="en-US" sz="1400">
                    <a:solidFill>
                      <a:srgbClr val="000000"/>
                    </a:solidFill>
                    <a:cs typeface="Arial" charset="0"/>
                  </a:rPr>
                  <a:t>Loan</a:t>
                </a:r>
              </a:p>
            </p:txBody>
          </p:sp>
        </p:grpSp>
      </p:grpSp>
      <p:grpSp>
        <p:nvGrpSpPr>
          <p:cNvPr id="84" name="Group 83">
            <a:extLst>
              <a:ext uri="{FF2B5EF4-FFF2-40B4-BE49-F238E27FC236}">
                <a16:creationId xmlns:a16="http://schemas.microsoft.com/office/drawing/2014/main" id="{B5C1A413-583E-A947-BC21-49F5E71ADEC5}"/>
              </a:ext>
            </a:extLst>
          </p:cNvPr>
          <p:cNvGrpSpPr/>
          <p:nvPr/>
        </p:nvGrpSpPr>
        <p:grpSpPr>
          <a:xfrm>
            <a:off x="187222" y="2184780"/>
            <a:ext cx="3989688" cy="3502408"/>
            <a:chOff x="187222" y="2184780"/>
            <a:chExt cx="3989688" cy="3502408"/>
          </a:xfrm>
        </p:grpSpPr>
        <p:grpSp>
          <p:nvGrpSpPr>
            <p:cNvPr id="75" name="Group 74">
              <a:extLst>
                <a:ext uri="{FF2B5EF4-FFF2-40B4-BE49-F238E27FC236}">
                  <a16:creationId xmlns:a16="http://schemas.microsoft.com/office/drawing/2014/main" id="{C0E9939F-DF86-9143-9653-E21EF315622D}"/>
                </a:ext>
              </a:extLst>
            </p:cNvPr>
            <p:cNvGrpSpPr/>
            <p:nvPr/>
          </p:nvGrpSpPr>
          <p:grpSpPr>
            <a:xfrm>
              <a:off x="1910406" y="4343992"/>
              <a:ext cx="2266504" cy="1343196"/>
              <a:chOff x="1910406" y="4343992"/>
              <a:chExt cx="2266504" cy="1343196"/>
            </a:xfrm>
          </p:grpSpPr>
          <p:grpSp>
            <p:nvGrpSpPr>
              <p:cNvPr id="22" name="Group 21">
                <a:extLst>
                  <a:ext uri="{FF2B5EF4-FFF2-40B4-BE49-F238E27FC236}">
                    <a16:creationId xmlns:a16="http://schemas.microsoft.com/office/drawing/2014/main" id="{E353377F-42E1-D54A-B1BA-85E3F940C2A1}"/>
                  </a:ext>
                </a:extLst>
              </p:cNvPr>
              <p:cNvGrpSpPr/>
              <p:nvPr/>
            </p:nvGrpSpPr>
            <p:grpSpPr>
              <a:xfrm rot="5400000">
                <a:off x="3708611" y="4490042"/>
                <a:ext cx="555625" cy="263525"/>
                <a:chOff x="8021638" y="4754563"/>
                <a:chExt cx="555625" cy="263525"/>
              </a:xfrm>
            </p:grpSpPr>
            <p:sp>
              <p:nvSpPr>
                <p:cNvPr id="23" name="Line 36">
                  <a:extLst>
                    <a:ext uri="{FF2B5EF4-FFF2-40B4-BE49-F238E27FC236}">
                      <a16:creationId xmlns:a16="http://schemas.microsoft.com/office/drawing/2014/main" id="{705A039A-6549-FF48-85CD-0DD3130D6AC3}"/>
                    </a:ext>
                  </a:extLst>
                </p:cNvPr>
                <p:cNvSpPr>
                  <a:spLocks noChangeShapeType="1"/>
                </p:cNvSpPr>
                <p:nvPr/>
              </p:nvSpPr>
              <p:spPr bwMode="auto">
                <a:xfrm>
                  <a:off x="8021638" y="4886325"/>
                  <a:ext cx="292100" cy="0"/>
                </a:xfrm>
                <a:prstGeom prst="line">
                  <a:avLst/>
                </a:prstGeom>
                <a:noFill/>
                <a:ln w="12700">
                  <a:solidFill>
                    <a:schemeClr val="tx1"/>
                  </a:solidFill>
                  <a:round/>
                  <a:headEnd/>
                  <a:tailEnd type="triangle" w="med" len="med"/>
                </a:ln>
                <a:effectLst/>
              </p:spPr>
              <p:txBody>
                <a:bodyPr>
                  <a:spAutoFit/>
                </a:bodyPr>
                <a:lstStyle/>
                <a:p>
                  <a:pPr>
                    <a:buClr>
                      <a:srgbClr val="000000"/>
                    </a:buClr>
                    <a:defRPr/>
                  </a:pPr>
                  <a:endParaRPr lang="en-US">
                    <a:solidFill>
                      <a:srgbClr val="000000"/>
                    </a:solidFill>
                    <a:cs typeface="ＭＳ Ｐゴシック"/>
                  </a:endParaRPr>
                </a:p>
              </p:txBody>
            </p:sp>
            <p:sp>
              <p:nvSpPr>
                <p:cNvPr id="24" name="Oval 35">
                  <a:extLst>
                    <a:ext uri="{FF2B5EF4-FFF2-40B4-BE49-F238E27FC236}">
                      <a16:creationId xmlns:a16="http://schemas.microsoft.com/office/drawing/2014/main" id="{1C6E3A92-11A0-4345-AFBF-ED22F284FA66}"/>
                    </a:ext>
                  </a:extLst>
                </p:cNvPr>
                <p:cNvSpPr>
                  <a:spLocks noChangeArrowheads="1"/>
                </p:cNvSpPr>
                <p:nvPr/>
              </p:nvSpPr>
              <p:spPr bwMode="auto">
                <a:xfrm>
                  <a:off x="8313738" y="4754563"/>
                  <a:ext cx="263525" cy="263525"/>
                </a:xfrm>
                <a:prstGeom prst="ellipse">
                  <a:avLst/>
                </a:prstGeom>
                <a:noFill/>
                <a:ln w="38100">
                  <a:solidFill>
                    <a:schemeClr val="tx1"/>
                  </a:solidFill>
                  <a:round/>
                  <a:headEnd/>
                  <a:tailEnd/>
                </a:ln>
              </p:spPr>
              <p:txBody>
                <a:bodyPr wrap="none" anchor="ctr">
                  <a:noAutofit/>
                </a:bodyPr>
                <a:lstStyle/>
                <a:p>
                  <a:pPr>
                    <a:buClr>
                      <a:srgbClr val="000000"/>
                    </a:buClr>
                  </a:pPr>
                  <a:endParaRPr lang="en-CA">
                    <a:solidFill>
                      <a:srgbClr val="000000"/>
                    </a:solidFill>
                    <a:ea typeface="ＭＳ Ｐゴシック"/>
                    <a:cs typeface="Arial" charset="0"/>
                  </a:endParaRPr>
                </a:p>
              </p:txBody>
            </p:sp>
          </p:grpSp>
          <p:sp>
            <p:nvSpPr>
              <p:cNvPr id="28" name="Text Box 72">
                <a:extLst>
                  <a:ext uri="{FF2B5EF4-FFF2-40B4-BE49-F238E27FC236}">
                    <a16:creationId xmlns:a16="http://schemas.microsoft.com/office/drawing/2014/main" id="{B2AE53D1-6E08-3246-90A4-A0AEDC646570}"/>
                  </a:ext>
                </a:extLst>
              </p:cNvPr>
              <p:cNvSpPr txBox="1">
                <a:spLocks noChangeArrowheads="1"/>
              </p:cNvSpPr>
              <p:nvPr/>
            </p:nvSpPr>
            <p:spPr bwMode="auto">
              <a:xfrm>
                <a:off x="1910406" y="4869128"/>
                <a:ext cx="2266504" cy="818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lstStyle>
                <a:lvl1pPr defTabSz="873125">
                  <a:defRPr>
                    <a:solidFill>
                      <a:schemeClr val="tx1"/>
                    </a:solidFill>
                    <a:latin typeface="Arial" charset="0"/>
                    <a:ea typeface="ＭＳ Ｐゴシック" charset="0"/>
                  </a:defRPr>
                </a:lvl1pPr>
                <a:lvl2pPr marL="742950" indent="-285750" defTabSz="873125">
                  <a:defRPr>
                    <a:solidFill>
                      <a:schemeClr val="tx1"/>
                    </a:solidFill>
                    <a:latin typeface="Arial" charset="0"/>
                    <a:ea typeface="ＭＳ Ｐゴシック" charset="0"/>
                  </a:defRPr>
                </a:lvl2pPr>
                <a:lvl3pPr marL="1143000" indent="-228600" defTabSz="873125">
                  <a:defRPr>
                    <a:solidFill>
                      <a:schemeClr val="tx1"/>
                    </a:solidFill>
                    <a:latin typeface="Arial" charset="0"/>
                    <a:ea typeface="ＭＳ Ｐゴシック" charset="0"/>
                  </a:defRPr>
                </a:lvl3pPr>
                <a:lvl4pPr marL="1600200" indent="-228600" defTabSz="873125">
                  <a:defRPr>
                    <a:solidFill>
                      <a:schemeClr val="tx1"/>
                    </a:solidFill>
                    <a:latin typeface="Arial" charset="0"/>
                    <a:ea typeface="ＭＳ Ｐゴシック" charset="0"/>
                  </a:defRPr>
                </a:lvl4pPr>
                <a:lvl5pPr marL="2057400" indent="-228600" defTabSz="873125">
                  <a:defRPr>
                    <a:solidFill>
                      <a:schemeClr val="tx1"/>
                    </a:solidFill>
                    <a:latin typeface="Arial" charset="0"/>
                    <a:ea typeface="ＭＳ Ｐゴシック" charset="0"/>
                  </a:defRPr>
                </a:lvl5pPr>
                <a:lvl6pPr marL="25146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defTabSz="873125"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marL="230188" indent="-230188" algn="r" eaLnBrk="1" hangingPunct="1">
                  <a:spcBef>
                    <a:spcPct val="0"/>
                  </a:spcBef>
                  <a:buClr>
                    <a:srgbClr val="000000"/>
                  </a:buClr>
                  <a:buFontTx/>
                  <a:buNone/>
                  <a:defRPr/>
                </a:pPr>
                <a:r>
                  <a:rPr lang="en-US" sz="1600" dirty="0">
                    <a:solidFill>
                      <a:srgbClr val="000000"/>
                    </a:solidFill>
                    <a:latin typeface="Calibri" panose="020F0502020204030204" pitchFamily="34" charset="0"/>
                    <a:cs typeface="Calibri" panose="020F0502020204030204" pitchFamily="34" charset="0"/>
                  </a:rPr>
                  <a:t>Customer</a:t>
                </a:r>
                <a:r>
                  <a:rPr lang="en-US" sz="1600" i="1" dirty="0">
                    <a:solidFill>
                      <a:srgbClr val="000000"/>
                    </a:solidFill>
                    <a:latin typeface="Calibri" panose="020F0502020204030204" pitchFamily="34" charset="0"/>
                    <a:cs typeface="Calibri" panose="020F0502020204030204" pitchFamily="34" charset="0"/>
                  </a:rPr>
                  <a:t>: </a:t>
                </a:r>
                <a:r>
                  <a:rPr lang="en-US" sz="1400" dirty="0">
                    <a:solidFill>
                      <a:srgbClr val="000000"/>
                    </a:solidFill>
                    <a:latin typeface="Calibri" panose="020F0502020204030204" pitchFamily="34" charset="0"/>
                    <a:cs typeface="Calibri" panose="020F0502020204030204" pitchFamily="34" charset="0"/>
                  </a:rPr>
                  <a:t>an account…</a:t>
                </a:r>
              </a:p>
              <a:p>
                <a:pPr marL="182563" indent="-182563" algn="r" eaLnBrk="1" hangingPunct="1">
                  <a:spcBef>
                    <a:spcPct val="0"/>
                  </a:spcBef>
                  <a:buClr>
                    <a:srgbClr val="000000"/>
                  </a:buClr>
                  <a:buFontTx/>
                  <a:buNone/>
                  <a:defRPr/>
                </a:pPr>
                <a:r>
                  <a:rPr lang="en-US" sz="1600" dirty="0">
                    <a:solidFill>
                      <a:srgbClr val="000000"/>
                    </a:solidFill>
                    <a:latin typeface="Calibri" panose="020F0502020204030204" pitchFamily="34" charset="0"/>
                    <a:cs typeface="Calibri" panose="020F0502020204030204" pitchFamily="34" charset="0"/>
                  </a:rPr>
                  <a:t>The bank: </a:t>
                </a:r>
                <a:r>
                  <a:rPr lang="en-US" sz="1400" dirty="0">
                    <a:solidFill>
                      <a:srgbClr val="000000"/>
                    </a:solidFill>
                    <a:latin typeface="Calibri" panose="020F0502020204030204" pitchFamily="34" charset="0"/>
                    <a:cs typeface="Calibri" panose="020F0502020204030204" pitchFamily="34" charset="0"/>
                  </a:rPr>
                  <a:t>a new Customer…</a:t>
                </a:r>
              </a:p>
              <a:p>
                <a:pPr marL="182563" indent="-182563" algn="r" eaLnBrk="1" hangingPunct="1">
                  <a:spcBef>
                    <a:spcPct val="0"/>
                  </a:spcBef>
                  <a:buClr>
                    <a:srgbClr val="000000"/>
                  </a:buClr>
                  <a:buFontTx/>
                  <a:buNone/>
                  <a:defRPr/>
                </a:pPr>
                <a:r>
                  <a:rPr lang="en-US" sz="1600" dirty="0">
                    <a:solidFill>
                      <a:srgbClr val="000000"/>
                    </a:solidFill>
                    <a:latin typeface="Calibri" panose="020F0502020204030204" pitchFamily="34" charset="0"/>
                    <a:cs typeface="Calibri" panose="020F0502020204030204" pitchFamily="34" charset="0"/>
                  </a:rPr>
                  <a:t>Biz Dev: </a:t>
                </a:r>
                <a:r>
                  <a:rPr lang="en-US" sz="1400" dirty="0">
                    <a:solidFill>
                      <a:srgbClr val="000000"/>
                    </a:solidFill>
                    <a:latin typeface="Calibri" panose="020F0502020204030204" pitchFamily="34" charset="0"/>
                    <a:cs typeface="Calibri" panose="020F0502020204030204" pitchFamily="34" charset="0"/>
                  </a:rPr>
                  <a:t>commission credit…</a:t>
                </a:r>
              </a:p>
            </p:txBody>
          </p:sp>
        </p:grpSp>
        <p:grpSp>
          <p:nvGrpSpPr>
            <p:cNvPr id="58" name="Group 57">
              <a:extLst>
                <a:ext uri="{FF2B5EF4-FFF2-40B4-BE49-F238E27FC236}">
                  <a16:creationId xmlns:a16="http://schemas.microsoft.com/office/drawing/2014/main" id="{C846EC65-AD77-A544-9B97-991550B082C5}"/>
                </a:ext>
              </a:extLst>
            </p:cNvPr>
            <p:cNvGrpSpPr/>
            <p:nvPr/>
          </p:nvGrpSpPr>
          <p:grpSpPr>
            <a:xfrm>
              <a:off x="187222" y="2184780"/>
              <a:ext cx="1350959" cy="658739"/>
              <a:chOff x="4054493" y="1053857"/>
              <a:chExt cx="1350959" cy="658739"/>
            </a:xfrm>
          </p:grpSpPr>
          <p:grpSp>
            <p:nvGrpSpPr>
              <p:cNvPr id="59" name="Group 58">
                <a:extLst>
                  <a:ext uri="{FF2B5EF4-FFF2-40B4-BE49-F238E27FC236}">
                    <a16:creationId xmlns:a16="http://schemas.microsoft.com/office/drawing/2014/main" id="{5F11A57C-AE61-384D-A7B8-BE2CA1E5F156}"/>
                  </a:ext>
                </a:extLst>
              </p:cNvPr>
              <p:cNvGrpSpPr/>
              <p:nvPr/>
            </p:nvGrpSpPr>
            <p:grpSpPr>
              <a:xfrm>
                <a:off x="4054493" y="1126910"/>
                <a:ext cx="263525" cy="585686"/>
                <a:chOff x="1260514" y="3735513"/>
                <a:chExt cx="263525" cy="585686"/>
              </a:xfrm>
            </p:grpSpPr>
            <p:sp>
              <p:nvSpPr>
                <p:cNvPr id="61" name="Line 34">
                  <a:extLst>
                    <a:ext uri="{FF2B5EF4-FFF2-40B4-BE49-F238E27FC236}">
                      <a16:creationId xmlns:a16="http://schemas.microsoft.com/office/drawing/2014/main" id="{FE33EF4E-02C8-A640-9FBA-20D96ABA11C8}"/>
                    </a:ext>
                  </a:extLst>
                </p:cNvPr>
                <p:cNvSpPr>
                  <a:spLocks noChangeShapeType="1"/>
                </p:cNvSpPr>
                <p:nvPr/>
              </p:nvSpPr>
              <p:spPr bwMode="auto">
                <a:xfrm rot="5400000">
                  <a:off x="1227334" y="4154670"/>
                  <a:ext cx="333059" cy="0"/>
                </a:xfrm>
                <a:prstGeom prst="line">
                  <a:avLst/>
                </a:prstGeom>
                <a:noFill/>
                <a:ln w="12700">
                  <a:solidFill>
                    <a:schemeClr val="tx1"/>
                  </a:solidFill>
                  <a:round/>
                  <a:headEnd/>
                  <a:tailEnd type="triangle" w="med" len="med"/>
                </a:ln>
                <a:effectLst/>
              </p:spPr>
              <p:txBody>
                <a:bodyPr wrap="square">
                  <a:spAutoFit/>
                </a:bodyPr>
                <a:lstStyle/>
                <a:p>
                  <a:pPr>
                    <a:buClr>
                      <a:srgbClr val="000000"/>
                    </a:buClr>
                    <a:defRPr/>
                  </a:pPr>
                  <a:endParaRPr lang="en-US">
                    <a:solidFill>
                      <a:srgbClr val="000000"/>
                    </a:solidFill>
                    <a:cs typeface="ＭＳ Ｐゴシック"/>
                  </a:endParaRPr>
                </a:p>
              </p:txBody>
            </p:sp>
            <p:sp>
              <p:nvSpPr>
                <p:cNvPr id="62" name="Oval 35">
                  <a:extLst>
                    <a:ext uri="{FF2B5EF4-FFF2-40B4-BE49-F238E27FC236}">
                      <a16:creationId xmlns:a16="http://schemas.microsoft.com/office/drawing/2014/main" id="{6DA9A026-DAE6-8E45-9268-BC4ACD0722EA}"/>
                    </a:ext>
                  </a:extLst>
                </p:cNvPr>
                <p:cNvSpPr>
                  <a:spLocks noChangeArrowheads="1"/>
                </p:cNvSpPr>
                <p:nvPr/>
              </p:nvSpPr>
              <p:spPr bwMode="auto">
                <a:xfrm rot="5400000">
                  <a:off x="1260514" y="3735513"/>
                  <a:ext cx="263525" cy="263525"/>
                </a:xfrm>
                <a:prstGeom prst="ellipse">
                  <a:avLst/>
                </a:prstGeom>
                <a:noFill/>
                <a:ln w="12700">
                  <a:solidFill>
                    <a:schemeClr val="tx1"/>
                  </a:solidFill>
                  <a:round/>
                  <a:headEnd/>
                  <a:tailEnd/>
                </a:ln>
              </p:spPr>
              <p:txBody>
                <a:bodyPr wrap="none" anchor="ctr">
                  <a:noAutofit/>
                </a:bodyPr>
                <a:lstStyle/>
                <a:p>
                  <a:pPr>
                    <a:buClr>
                      <a:srgbClr val="000000"/>
                    </a:buClr>
                  </a:pPr>
                  <a:endParaRPr lang="en-CA">
                    <a:solidFill>
                      <a:srgbClr val="000000"/>
                    </a:solidFill>
                    <a:ea typeface="ＭＳ Ｐゴシック"/>
                    <a:cs typeface="Arial" charset="0"/>
                  </a:endParaRPr>
                </a:p>
              </p:txBody>
            </p:sp>
          </p:grpSp>
          <p:sp>
            <p:nvSpPr>
              <p:cNvPr id="60" name="Rectangle 59">
                <a:extLst>
                  <a:ext uri="{FF2B5EF4-FFF2-40B4-BE49-F238E27FC236}">
                    <a16:creationId xmlns:a16="http://schemas.microsoft.com/office/drawing/2014/main" id="{695D507F-DB4F-4748-9859-839124F71190}"/>
                  </a:ext>
                </a:extLst>
              </p:cNvPr>
              <p:cNvSpPr/>
              <p:nvPr/>
            </p:nvSpPr>
            <p:spPr>
              <a:xfrm>
                <a:off x="4351958" y="1053857"/>
                <a:ext cx="1053494" cy="369332"/>
              </a:xfrm>
              <a:prstGeom prst="rect">
                <a:avLst/>
              </a:prstGeom>
            </p:spPr>
            <p:txBody>
              <a:bodyPr wrap="none">
                <a:spAutoFit/>
              </a:bodyPr>
              <a:lstStyle/>
              <a:p>
                <a:r>
                  <a:rPr lang="en-US" dirty="0">
                    <a:solidFill>
                      <a:srgbClr val="000000"/>
                    </a:solidFill>
                    <a:latin typeface="Calibri" panose="020F0502020204030204" pitchFamily="34" charset="0"/>
                    <a:cs typeface="Calibri" panose="020F0502020204030204" pitchFamily="34" charset="0"/>
                  </a:rPr>
                  <a:t>Various…</a:t>
                </a:r>
                <a:endParaRPr lang="en-US" dirty="0"/>
              </a:p>
            </p:txBody>
          </p:sp>
        </p:grpSp>
      </p:grpSp>
      <p:grpSp>
        <p:nvGrpSpPr>
          <p:cNvPr id="13" name="Group 12">
            <a:extLst>
              <a:ext uri="{FF2B5EF4-FFF2-40B4-BE49-F238E27FC236}">
                <a16:creationId xmlns:a16="http://schemas.microsoft.com/office/drawing/2014/main" id="{FE0DA0B2-03F3-5C42-9ABC-F8F5B370817A}"/>
              </a:ext>
            </a:extLst>
          </p:cNvPr>
          <p:cNvGrpSpPr/>
          <p:nvPr/>
        </p:nvGrpSpPr>
        <p:grpSpPr>
          <a:xfrm>
            <a:off x="1890647" y="669243"/>
            <a:ext cx="9968355" cy="1732924"/>
            <a:chOff x="1890647" y="669243"/>
            <a:chExt cx="9968355" cy="1732924"/>
          </a:xfrm>
        </p:grpSpPr>
        <p:grpSp>
          <p:nvGrpSpPr>
            <p:cNvPr id="63" name="Group 62">
              <a:extLst>
                <a:ext uri="{FF2B5EF4-FFF2-40B4-BE49-F238E27FC236}">
                  <a16:creationId xmlns:a16="http://schemas.microsoft.com/office/drawing/2014/main" id="{F4840D12-58F7-C546-94F0-15E997761E3F}"/>
                </a:ext>
              </a:extLst>
            </p:cNvPr>
            <p:cNvGrpSpPr/>
            <p:nvPr/>
          </p:nvGrpSpPr>
          <p:grpSpPr>
            <a:xfrm>
              <a:off x="4179012" y="669243"/>
              <a:ext cx="7679990" cy="1732924"/>
              <a:chOff x="1695449" y="959476"/>
              <a:chExt cx="7679990" cy="1732924"/>
            </a:xfrm>
          </p:grpSpPr>
          <p:sp>
            <p:nvSpPr>
              <p:cNvPr id="64" name="AutoShape 51">
                <a:extLst>
                  <a:ext uri="{FF2B5EF4-FFF2-40B4-BE49-F238E27FC236}">
                    <a16:creationId xmlns:a16="http://schemas.microsoft.com/office/drawing/2014/main" id="{263DFA84-231E-F047-BC39-09DE2C9F13AF}"/>
                  </a:ext>
                </a:extLst>
              </p:cNvPr>
              <p:cNvSpPr>
                <a:spLocks noChangeArrowheads="1"/>
              </p:cNvSpPr>
              <p:nvPr/>
            </p:nvSpPr>
            <p:spPr bwMode="auto">
              <a:xfrm>
                <a:off x="1695449" y="1047750"/>
                <a:ext cx="3822701" cy="1644650"/>
              </a:xfrm>
              <a:prstGeom prst="flowChartAlternateProcess">
                <a:avLst/>
              </a:prstGeom>
              <a:solidFill>
                <a:srgbClr val="66FFFF"/>
              </a:soli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91440" bIns="91440" anchorCtr="1"/>
              <a:lstStyle/>
              <a:p>
                <a:pPr marL="742950" indent="-742950" algn="ctr" defTabSz="873125" eaLnBrk="0" fontAlgn="base" hangingPunct="0">
                  <a:spcBef>
                    <a:spcPct val="0"/>
                  </a:spcBef>
                  <a:spcAft>
                    <a:spcPct val="0"/>
                  </a:spcAft>
                  <a:defRPr/>
                </a:pPr>
                <a:endParaRPr lang="en-US" sz="1400" b="1" i="1">
                  <a:solidFill>
                    <a:srgbClr val="000000"/>
                  </a:solidFill>
                  <a:latin typeface="Arial" charset="0"/>
                  <a:ea typeface="ＭＳ Ｐゴシック" charset="0"/>
                </a:endParaRPr>
              </a:p>
            </p:txBody>
          </p:sp>
          <p:sp>
            <p:nvSpPr>
              <p:cNvPr id="65" name="AutoShape 52">
                <a:extLst>
                  <a:ext uri="{FF2B5EF4-FFF2-40B4-BE49-F238E27FC236}">
                    <a16:creationId xmlns:a16="http://schemas.microsoft.com/office/drawing/2014/main" id="{A7AF5F35-4007-674B-8EFD-6C8EC2F71985}"/>
                  </a:ext>
                </a:extLst>
              </p:cNvPr>
              <p:cNvSpPr>
                <a:spLocks noChangeArrowheads="1"/>
              </p:cNvSpPr>
              <p:nvPr/>
            </p:nvSpPr>
            <p:spPr bwMode="auto">
              <a:xfrm>
                <a:off x="4333825" y="2114847"/>
                <a:ext cx="965658" cy="461664"/>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indent="-742950" algn="ctr" defTabSz="873125" eaLnBrk="0" fontAlgn="base" hangingPunct="0">
                  <a:spcBef>
                    <a:spcPct val="0"/>
                  </a:spcBef>
                  <a:spcAft>
                    <a:spcPct val="0"/>
                  </a:spcAft>
                  <a:defRPr/>
                </a:pPr>
                <a:r>
                  <a:rPr lang="en-US" sz="1400" dirty="0">
                    <a:solidFill>
                      <a:srgbClr val="000000"/>
                    </a:solidFill>
                    <a:ea typeface="ＭＳ Ｐゴシック" charset="0"/>
                  </a:rPr>
                  <a:t>Settle </a:t>
                </a:r>
                <a:br>
                  <a:rPr lang="en-US" sz="1400" dirty="0">
                    <a:solidFill>
                      <a:srgbClr val="000000"/>
                    </a:solidFill>
                    <a:ea typeface="ＭＳ Ｐゴシック" charset="0"/>
                  </a:rPr>
                </a:br>
                <a:r>
                  <a:rPr lang="en-US" sz="1400" dirty="0">
                    <a:solidFill>
                      <a:srgbClr val="000000"/>
                    </a:solidFill>
                    <a:ea typeface="ＭＳ Ｐゴシック" charset="0"/>
                  </a:rPr>
                  <a:t>Loan</a:t>
                </a:r>
              </a:p>
            </p:txBody>
          </p:sp>
          <p:sp>
            <p:nvSpPr>
              <p:cNvPr id="66" name="AutoShape 53">
                <a:extLst>
                  <a:ext uri="{FF2B5EF4-FFF2-40B4-BE49-F238E27FC236}">
                    <a16:creationId xmlns:a16="http://schemas.microsoft.com/office/drawing/2014/main" id="{33D242F3-741A-B849-8051-04F042B743BC}"/>
                  </a:ext>
                </a:extLst>
              </p:cNvPr>
              <p:cNvSpPr>
                <a:spLocks noChangeArrowheads="1"/>
              </p:cNvSpPr>
              <p:nvPr/>
            </p:nvSpPr>
            <p:spPr bwMode="auto">
              <a:xfrm>
                <a:off x="3127834" y="2115081"/>
                <a:ext cx="965658" cy="461664"/>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indent="-742950" algn="ctr" defTabSz="873125" eaLnBrk="0" fontAlgn="base" hangingPunct="0">
                  <a:spcBef>
                    <a:spcPct val="0"/>
                  </a:spcBef>
                  <a:spcAft>
                    <a:spcPct val="0"/>
                  </a:spcAft>
                  <a:defRPr/>
                </a:pPr>
                <a:r>
                  <a:rPr lang="en-US" sz="1400" dirty="0">
                    <a:solidFill>
                      <a:srgbClr val="000000"/>
                    </a:solidFill>
                    <a:ea typeface="ＭＳ Ｐゴシック" charset="0"/>
                  </a:rPr>
                  <a:t>Collect</a:t>
                </a:r>
                <a:br>
                  <a:rPr lang="en-US" sz="1400" dirty="0">
                    <a:solidFill>
                      <a:srgbClr val="000000"/>
                    </a:solidFill>
                    <a:ea typeface="ＭＳ Ｐゴシック" charset="0"/>
                  </a:rPr>
                </a:br>
                <a:r>
                  <a:rPr lang="en-US" sz="1400" dirty="0">
                    <a:solidFill>
                      <a:srgbClr val="000000"/>
                    </a:solidFill>
                    <a:ea typeface="ＭＳ Ｐゴシック" charset="0"/>
                  </a:rPr>
                  <a:t>Payment</a:t>
                </a:r>
              </a:p>
            </p:txBody>
          </p:sp>
          <p:sp>
            <p:nvSpPr>
              <p:cNvPr id="67" name="AutoShape 54">
                <a:extLst>
                  <a:ext uri="{FF2B5EF4-FFF2-40B4-BE49-F238E27FC236}">
                    <a16:creationId xmlns:a16="http://schemas.microsoft.com/office/drawing/2014/main" id="{E87699FA-FF79-D341-B47F-751F55FC17D8}"/>
                  </a:ext>
                </a:extLst>
              </p:cNvPr>
              <p:cNvSpPr>
                <a:spLocks noChangeArrowheads="1"/>
              </p:cNvSpPr>
              <p:nvPr/>
            </p:nvSpPr>
            <p:spPr bwMode="auto">
              <a:xfrm>
                <a:off x="1902524" y="2115322"/>
                <a:ext cx="965658" cy="461665"/>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indent="-742950" algn="ctr" defTabSz="873125" eaLnBrk="0" fontAlgn="base" hangingPunct="0">
                  <a:spcBef>
                    <a:spcPct val="0"/>
                  </a:spcBef>
                  <a:spcAft>
                    <a:spcPct val="0"/>
                  </a:spcAft>
                  <a:defRPr/>
                </a:pPr>
                <a:r>
                  <a:rPr lang="en-US" sz="1400" dirty="0">
                    <a:solidFill>
                      <a:srgbClr val="000000"/>
                    </a:solidFill>
                    <a:ea typeface="ＭＳ Ｐゴシック" charset="0"/>
                  </a:rPr>
                  <a:t>Grant </a:t>
                </a:r>
                <a:br>
                  <a:rPr lang="en-US" sz="1400" dirty="0">
                    <a:solidFill>
                      <a:srgbClr val="000000"/>
                    </a:solidFill>
                    <a:ea typeface="ＭＳ Ｐゴシック" charset="0"/>
                  </a:rPr>
                </a:br>
                <a:r>
                  <a:rPr lang="en-US" sz="1400" dirty="0">
                    <a:solidFill>
                      <a:srgbClr val="000000"/>
                    </a:solidFill>
                    <a:ea typeface="ＭＳ Ｐゴシック" charset="0"/>
                  </a:rPr>
                  <a:t>Loan</a:t>
                </a:r>
              </a:p>
            </p:txBody>
          </p:sp>
          <p:sp>
            <p:nvSpPr>
              <p:cNvPr id="68" name="AutoShape 55">
                <a:extLst>
                  <a:ext uri="{FF2B5EF4-FFF2-40B4-BE49-F238E27FC236}">
                    <a16:creationId xmlns:a16="http://schemas.microsoft.com/office/drawing/2014/main" id="{C282D658-95CC-9849-8EE1-67488461E077}"/>
                  </a:ext>
                </a:extLst>
              </p:cNvPr>
              <p:cNvSpPr>
                <a:spLocks noChangeArrowheads="1"/>
              </p:cNvSpPr>
              <p:nvPr/>
            </p:nvSpPr>
            <p:spPr bwMode="auto">
              <a:xfrm>
                <a:off x="1902524" y="1416661"/>
                <a:ext cx="970416" cy="461665"/>
              </a:xfrm>
              <a:prstGeom prst="roundRect">
                <a:avLst>
                  <a:gd name="adj" fmla="val 16667"/>
                </a:avLst>
              </a:prstGeom>
              <a:solidFill>
                <a:srgbClr val="FFFF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algn="ctr" defTabSz="873125" eaLnBrk="0" fontAlgn="base" hangingPunct="0">
                  <a:spcBef>
                    <a:spcPct val="0"/>
                  </a:spcBef>
                  <a:spcAft>
                    <a:spcPct val="0"/>
                  </a:spcAft>
                  <a:defRPr/>
                </a:pPr>
                <a:r>
                  <a:rPr lang="en-US" sz="1400" dirty="0">
                    <a:solidFill>
                      <a:srgbClr val="000000"/>
                    </a:solidFill>
                    <a:ea typeface="ＭＳ Ｐゴシック" charset="0"/>
                  </a:rPr>
                  <a:t>Acquire </a:t>
                </a:r>
                <a:br>
                  <a:rPr lang="en-US" sz="1400" dirty="0">
                    <a:solidFill>
                      <a:srgbClr val="000000"/>
                    </a:solidFill>
                    <a:ea typeface="ＭＳ Ｐゴシック" charset="0"/>
                  </a:rPr>
                </a:br>
                <a:r>
                  <a:rPr lang="en-US" sz="1400" dirty="0">
                    <a:solidFill>
                      <a:srgbClr val="000000"/>
                    </a:solidFill>
                    <a:ea typeface="ＭＳ Ｐゴシック" charset="0"/>
                  </a:rPr>
                  <a:t>Customer</a:t>
                </a:r>
              </a:p>
            </p:txBody>
          </p:sp>
          <p:cxnSp>
            <p:nvCxnSpPr>
              <p:cNvPr id="69" name="AutoShape 78">
                <a:extLst>
                  <a:ext uri="{FF2B5EF4-FFF2-40B4-BE49-F238E27FC236}">
                    <a16:creationId xmlns:a16="http://schemas.microsoft.com/office/drawing/2014/main" id="{AF0BEBE4-0456-0548-A448-01A294A708C1}"/>
                  </a:ext>
                </a:extLst>
              </p:cNvPr>
              <p:cNvCxnSpPr>
                <a:cxnSpLocks noChangeShapeType="1"/>
                <a:stCxn id="68" idx="2"/>
                <a:endCxn id="67" idx="0"/>
              </p:cNvCxnSpPr>
              <p:nvPr/>
            </p:nvCxnSpPr>
            <p:spPr bwMode="auto">
              <a:xfrm flipH="1">
                <a:off x="2385353" y="1878326"/>
                <a:ext cx="2379" cy="236996"/>
              </a:xfrm>
              <a:prstGeom prst="straightConnector1">
                <a:avLst/>
              </a:prstGeom>
              <a:noFill/>
              <a:ln w="12700">
                <a:solidFill>
                  <a:srgbClr val="0000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AutoShape 79">
                <a:extLst>
                  <a:ext uri="{FF2B5EF4-FFF2-40B4-BE49-F238E27FC236}">
                    <a16:creationId xmlns:a16="http://schemas.microsoft.com/office/drawing/2014/main" id="{C82F7B18-8B1E-0F43-9C75-400D3A0043A4}"/>
                  </a:ext>
                </a:extLst>
              </p:cNvPr>
              <p:cNvCxnSpPr>
                <a:cxnSpLocks noChangeShapeType="1"/>
                <a:stCxn id="67" idx="3"/>
                <a:endCxn id="66" idx="1"/>
              </p:cNvCxnSpPr>
              <p:nvPr/>
            </p:nvCxnSpPr>
            <p:spPr bwMode="auto">
              <a:xfrm flipV="1">
                <a:off x="2868182" y="2345913"/>
                <a:ext cx="259652" cy="242"/>
              </a:xfrm>
              <a:prstGeom prst="straightConnector1">
                <a:avLst/>
              </a:prstGeom>
              <a:noFill/>
              <a:ln w="12700">
                <a:solidFill>
                  <a:srgbClr val="0000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1" name="Rectangle 80">
                <a:extLst>
                  <a:ext uri="{FF2B5EF4-FFF2-40B4-BE49-F238E27FC236}">
                    <a16:creationId xmlns:a16="http://schemas.microsoft.com/office/drawing/2014/main" id="{6132CD28-9F30-D544-9F37-5F8EF9379C00}"/>
                  </a:ext>
                </a:extLst>
              </p:cNvPr>
              <p:cNvSpPr>
                <a:spLocks noChangeArrowheads="1"/>
              </p:cNvSpPr>
              <p:nvPr/>
            </p:nvSpPr>
            <p:spPr bwMode="auto">
              <a:xfrm>
                <a:off x="2000943" y="996882"/>
                <a:ext cx="3211712" cy="461665"/>
              </a:xfrm>
              <a:prstGeom prst="rect">
                <a:avLst/>
              </a:prstGeom>
              <a:noFill/>
              <a:ln>
                <a:noFill/>
              </a:ln>
              <a:effectLst/>
              <a:extLst>
                <a:ext uri="{909E8E84-426E-40dd-AFC4-6F175D3DCCD1}">
                  <a14:hiddenFill xmlns="" xmlns:a14="http://schemas.microsoft.com/office/drawing/2010/main">
                    <a:solidFill>
                      <a:srgbClr val="CCEC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91440" bIns="91440" anchorCtr="1">
                <a:spAutoFit/>
              </a:bodyPr>
              <a:lstStyle/>
              <a:p>
                <a:pPr marL="742950" indent="-742950" algn="ctr" defTabSz="873125" eaLnBrk="0" fontAlgn="base" hangingPunct="0">
                  <a:spcBef>
                    <a:spcPct val="0"/>
                  </a:spcBef>
                  <a:spcAft>
                    <a:spcPct val="0"/>
                  </a:spcAft>
                  <a:defRPr/>
                </a:pPr>
                <a:r>
                  <a:rPr lang="en-US" dirty="0">
                    <a:solidFill>
                      <a:srgbClr val="000000"/>
                    </a:solidFill>
                    <a:latin typeface="Calibri" panose="020F0502020204030204" pitchFamily="34" charset="0"/>
                    <a:ea typeface="ＭＳ Ｐゴシック" charset="0"/>
                    <a:cs typeface="Calibri" panose="020F0502020204030204" pitchFamily="34" charset="0"/>
                  </a:rPr>
                  <a:t>Commercial Loans Management</a:t>
                </a:r>
              </a:p>
            </p:txBody>
          </p:sp>
          <p:sp>
            <p:nvSpPr>
              <p:cNvPr id="72" name="Text Box 81">
                <a:extLst>
                  <a:ext uri="{FF2B5EF4-FFF2-40B4-BE49-F238E27FC236}">
                    <a16:creationId xmlns:a16="http://schemas.microsoft.com/office/drawing/2014/main" id="{3D2ECD37-E8B1-AD43-8410-25B38FEB9D17}"/>
                  </a:ext>
                </a:extLst>
              </p:cNvPr>
              <p:cNvSpPr txBox="1">
                <a:spLocks noChangeArrowheads="1"/>
              </p:cNvSpPr>
              <p:nvPr/>
            </p:nvSpPr>
            <p:spPr bwMode="auto">
              <a:xfrm>
                <a:off x="5725225" y="959476"/>
                <a:ext cx="3650214" cy="16337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4625" indent="-174625">
                  <a:tabLst>
                    <a:tab pos="174625" algn="l"/>
                  </a:tabLst>
                  <a:defRPr>
                    <a:solidFill>
                      <a:schemeClr val="tx1"/>
                    </a:solidFill>
                    <a:latin typeface="Arial" charset="0"/>
                    <a:ea typeface="ＭＳ Ｐゴシック" charset="0"/>
                  </a:defRPr>
                </a:lvl1pPr>
                <a:lvl2pPr marL="742950" indent="-285750">
                  <a:tabLst>
                    <a:tab pos="174625" algn="l"/>
                  </a:tabLst>
                  <a:defRPr>
                    <a:solidFill>
                      <a:schemeClr val="tx1"/>
                    </a:solidFill>
                    <a:latin typeface="Arial" charset="0"/>
                    <a:ea typeface="ＭＳ Ｐゴシック" charset="0"/>
                  </a:defRPr>
                </a:lvl2pPr>
                <a:lvl3pPr marL="1143000" indent="-228600">
                  <a:tabLst>
                    <a:tab pos="174625" algn="l"/>
                  </a:tabLst>
                  <a:defRPr>
                    <a:solidFill>
                      <a:schemeClr val="tx1"/>
                    </a:solidFill>
                    <a:latin typeface="Arial" charset="0"/>
                    <a:ea typeface="ＭＳ Ｐゴシック" charset="0"/>
                  </a:defRPr>
                </a:lvl3pPr>
                <a:lvl4pPr marL="1600200" indent="-228600">
                  <a:tabLst>
                    <a:tab pos="174625" algn="l"/>
                  </a:tabLst>
                  <a:defRPr>
                    <a:solidFill>
                      <a:schemeClr val="tx1"/>
                    </a:solidFill>
                    <a:latin typeface="Arial" charset="0"/>
                    <a:ea typeface="ＭＳ Ｐゴシック" charset="0"/>
                  </a:defRPr>
                </a:lvl4pPr>
                <a:lvl5pPr marL="2057400" indent="-228600">
                  <a:tabLst>
                    <a:tab pos="174625" algn="l"/>
                  </a:tabLst>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tabLst>
                    <a:tab pos="174625" algn="l"/>
                  </a:tabLst>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tabLst>
                    <a:tab pos="174625" algn="l"/>
                  </a:tabLst>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tabLst>
                    <a:tab pos="174625" algn="l"/>
                  </a:tabLst>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tabLst>
                    <a:tab pos="174625" algn="l"/>
                  </a:tabLst>
                  <a:defRPr>
                    <a:solidFill>
                      <a:schemeClr val="tx1"/>
                    </a:solidFill>
                    <a:latin typeface="Arial" charset="0"/>
                    <a:ea typeface="ＭＳ Ｐゴシック" charset="0"/>
                  </a:defRPr>
                </a:lvl9pPr>
              </a:lstStyle>
              <a:p>
                <a:pPr marL="0" marR="0" lvl="0" indent="0" defTabSz="914400" eaLnBrk="1" fontAlgn="base" latinLnBrk="0" hangingPunct="1">
                  <a:lnSpc>
                    <a:spcPct val="105000"/>
                  </a:lnSpc>
                  <a:spcBef>
                    <a:spcPct val="0"/>
                  </a:spcBef>
                  <a:spcAft>
                    <a:spcPct val="0"/>
                  </a:spcAft>
                  <a:buClr>
                    <a:srgbClr val="000000"/>
                  </a:buClr>
                  <a:buSzPct val="120000"/>
                  <a:tabLst>
                    <a:tab pos="174625" algn="l"/>
                  </a:tabLst>
                  <a:defRPr/>
                </a:pPr>
                <a:r>
                  <a:rPr kumimoji="0" lang="en-US" sz="1600" u="none" strike="noStrike" kern="0" cap="none" spc="0" normalizeH="0" baseline="0" noProof="0" dirty="0">
                    <a:ln>
                      <a:noFill/>
                    </a:ln>
                    <a:solidFill>
                      <a:srgbClr val="000000"/>
                    </a:solidFill>
                    <a:effectLst/>
                    <a:uLnTx/>
                    <a:uFillTx/>
                    <a:latin typeface="+mn-lt"/>
                    <a:ea typeface="ＭＳ Ｐゴシック" charset="0"/>
                  </a:rPr>
                  <a:t>A </a:t>
                </a:r>
                <a:r>
                  <a:rPr kumimoji="0" lang="en-US" sz="1600" i="1" u="none" strike="noStrike" kern="0" cap="none" spc="0" normalizeH="0" baseline="0" noProof="0" dirty="0">
                    <a:ln>
                      <a:noFill/>
                    </a:ln>
                    <a:solidFill>
                      <a:srgbClr val="000000"/>
                    </a:solidFill>
                    <a:effectLst/>
                    <a:uLnTx/>
                    <a:uFillTx/>
                    <a:latin typeface="+mn-lt"/>
                    <a:ea typeface="ＭＳ Ｐゴシック" charset="0"/>
                  </a:rPr>
                  <a:t>Process Landscape </a:t>
                </a:r>
                <a:r>
                  <a:rPr lang="en-US" sz="1600" kern="0" dirty="0">
                    <a:solidFill>
                      <a:srgbClr val="000000"/>
                    </a:solidFill>
                    <a:latin typeface="+mn-lt"/>
                  </a:rPr>
                  <a:t>for the </a:t>
                </a:r>
                <a:r>
                  <a:rPr kumimoji="0" lang="en-US" sz="1600" i="1" u="none" strike="noStrike" kern="0" cap="none" spc="0" normalizeH="0" baseline="0" noProof="0" dirty="0">
                    <a:ln>
                      <a:noFill/>
                    </a:ln>
                    <a:solidFill>
                      <a:srgbClr val="000000"/>
                    </a:solidFill>
                    <a:effectLst/>
                    <a:uLnTx/>
                    <a:uFillTx/>
                    <a:latin typeface="+mn-lt"/>
                    <a:ea typeface="ＭＳ Ｐゴシック" charset="0"/>
                  </a:rPr>
                  <a:t>Process Area </a:t>
                </a:r>
                <a:r>
                  <a:rPr kumimoji="0" lang="en-US" sz="1600" u="none" strike="noStrike" kern="0" cap="none" spc="0" normalizeH="0" baseline="0" noProof="0" dirty="0">
                    <a:ln>
                      <a:noFill/>
                    </a:ln>
                    <a:solidFill>
                      <a:srgbClr val="000000"/>
                    </a:solidFill>
                    <a:effectLst/>
                    <a:uLnTx/>
                    <a:uFillTx/>
                    <a:latin typeface="+mn-lt"/>
                    <a:ea typeface="ＭＳ Ｐゴシック" charset="0"/>
                  </a:rPr>
                  <a:t>“Commercial Loans Management”</a:t>
                </a:r>
                <a:endParaRPr lang="en-US" sz="1600" kern="0" dirty="0">
                  <a:solidFill>
                    <a:srgbClr val="000000"/>
                  </a:solidFill>
                  <a:latin typeface="+mn-lt"/>
                </a:endParaRPr>
              </a:p>
              <a:p>
                <a:pPr marL="0" marR="0" lvl="0" indent="0" defTabSz="914400" eaLnBrk="1" fontAlgn="base" latinLnBrk="0" hangingPunct="1">
                  <a:lnSpc>
                    <a:spcPct val="105000"/>
                  </a:lnSpc>
                  <a:spcBef>
                    <a:spcPct val="0"/>
                  </a:spcBef>
                  <a:spcAft>
                    <a:spcPct val="0"/>
                  </a:spcAft>
                  <a:buClr>
                    <a:srgbClr val="000000"/>
                  </a:buClr>
                  <a:buSzPct val="120000"/>
                  <a:tabLst>
                    <a:tab pos="174625" algn="l"/>
                  </a:tabLst>
                  <a:defRPr/>
                </a:pPr>
                <a:r>
                  <a:rPr kumimoji="0" lang="en-US" sz="1600" u="none" strike="noStrike" kern="0" cap="none" spc="0" normalizeH="0" baseline="0" noProof="0" dirty="0">
                    <a:ln>
                      <a:noFill/>
                    </a:ln>
                    <a:solidFill>
                      <a:srgbClr val="000000"/>
                    </a:solidFill>
                    <a:effectLst/>
                    <a:uLnTx/>
                    <a:uFillTx/>
                    <a:latin typeface="+mn-lt"/>
                    <a:ea typeface="ＭＳ Ｐゴシック" charset="0"/>
                  </a:rPr>
                  <a:t>showing its four Business Processes.</a:t>
                </a:r>
                <a:br>
                  <a:rPr kumimoji="0" lang="en-US" sz="1600" u="none" strike="noStrike" kern="0" cap="none" spc="0" normalizeH="0" baseline="0" noProof="0" dirty="0">
                    <a:ln>
                      <a:noFill/>
                    </a:ln>
                    <a:solidFill>
                      <a:srgbClr val="000000"/>
                    </a:solidFill>
                    <a:effectLst/>
                    <a:uLnTx/>
                    <a:uFillTx/>
                    <a:latin typeface="+mn-lt"/>
                    <a:ea typeface="ＭＳ Ｐゴシック" charset="0"/>
                  </a:rPr>
                </a:br>
                <a:r>
                  <a:rPr lang="en-US" sz="1600" kern="0" dirty="0">
                    <a:solidFill>
                      <a:srgbClr val="000000"/>
                    </a:solidFill>
                    <a:latin typeface="+mn-lt"/>
                  </a:rPr>
                  <a:t>M</a:t>
                </a:r>
                <a:r>
                  <a:rPr kumimoji="0" lang="en-US" sz="1600" u="none" strike="noStrike" kern="0" cap="none" spc="0" normalizeH="0" baseline="0" noProof="0" dirty="0">
                    <a:ln>
                      <a:noFill/>
                    </a:ln>
                    <a:solidFill>
                      <a:srgbClr val="000000"/>
                    </a:solidFill>
                    <a:effectLst/>
                    <a:uLnTx/>
                    <a:uFillTx/>
                    <a:latin typeface="+mn-lt"/>
                    <a:ea typeface="ＭＳ Ｐゴシック" charset="0"/>
                  </a:rPr>
                  <a:t>ore were added later. </a:t>
                </a:r>
                <a:br>
                  <a:rPr kumimoji="0" lang="en-US" sz="1600" u="none" strike="noStrike" kern="0" cap="none" spc="0" normalizeH="0" baseline="0" noProof="0" dirty="0">
                    <a:ln>
                      <a:noFill/>
                    </a:ln>
                    <a:solidFill>
                      <a:srgbClr val="000000"/>
                    </a:solidFill>
                    <a:effectLst/>
                    <a:uLnTx/>
                    <a:uFillTx/>
                    <a:latin typeface="+mn-lt"/>
                    <a:ea typeface="ＭＳ Ｐゴシック" charset="0"/>
                  </a:rPr>
                </a:br>
                <a:r>
                  <a:rPr kumimoji="0" lang="en-US" sz="1600" u="none" strike="noStrike" kern="0" cap="none" spc="0" normalizeH="0" baseline="0" noProof="0" dirty="0">
                    <a:ln>
                      <a:noFill/>
                    </a:ln>
                    <a:solidFill>
                      <a:srgbClr val="000000"/>
                    </a:solidFill>
                    <a:effectLst/>
                    <a:uLnTx/>
                    <a:uFillTx/>
                    <a:latin typeface="+mn-lt"/>
                    <a:ea typeface="ＭＳ Ｐゴシック" charset="0"/>
                  </a:rPr>
                  <a:t>This is the beginning of the </a:t>
                </a:r>
                <a:br>
                  <a:rPr kumimoji="0" lang="en-US" sz="1600" u="none" strike="noStrike" kern="0" cap="none" spc="0" normalizeH="0" baseline="0" noProof="0" dirty="0">
                    <a:ln>
                      <a:noFill/>
                    </a:ln>
                    <a:solidFill>
                      <a:srgbClr val="000000"/>
                    </a:solidFill>
                    <a:effectLst/>
                    <a:uLnTx/>
                    <a:uFillTx/>
                    <a:latin typeface="+mn-lt"/>
                    <a:ea typeface="ＭＳ Ｐゴシック" charset="0"/>
                  </a:rPr>
                </a:br>
                <a:r>
                  <a:rPr kumimoji="0" lang="en-US" sz="1600" u="none" strike="noStrike" kern="0" cap="none" spc="0" normalizeH="0" baseline="0" noProof="0" dirty="0">
                    <a:ln>
                      <a:noFill/>
                    </a:ln>
                    <a:solidFill>
                      <a:srgbClr val="000000"/>
                    </a:solidFill>
                    <a:effectLst/>
                    <a:uLnTx/>
                    <a:uFillTx/>
                    <a:latin typeface="+mn-lt"/>
                    <a:ea typeface="ＭＳ Ｐゴシック" charset="0"/>
                  </a:rPr>
                  <a:t>Process Architecture.</a:t>
                </a:r>
              </a:p>
            </p:txBody>
          </p:sp>
          <p:cxnSp>
            <p:nvCxnSpPr>
              <p:cNvPr id="73" name="Straight Arrow Connector 72">
                <a:extLst>
                  <a:ext uri="{FF2B5EF4-FFF2-40B4-BE49-F238E27FC236}">
                    <a16:creationId xmlns:a16="http://schemas.microsoft.com/office/drawing/2014/main" id="{D2D53E55-507C-B44B-9B91-E2CD1B91D11E}"/>
                  </a:ext>
                </a:extLst>
              </p:cNvPr>
              <p:cNvCxnSpPr>
                <a:stCxn id="66" idx="3"/>
                <a:endCxn id="65" idx="1"/>
              </p:cNvCxnSpPr>
              <p:nvPr/>
            </p:nvCxnSpPr>
            <p:spPr>
              <a:xfrm flipV="1">
                <a:off x="4093492" y="2345679"/>
                <a:ext cx="240333" cy="234"/>
              </a:xfrm>
              <a:prstGeom prst="straightConnector1">
                <a:avLst/>
              </a:prstGeom>
              <a:noFill/>
              <a:ln w="12700">
                <a:solidFill>
                  <a:srgbClr val="000000"/>
                </a:solidFill>
                <a:round/>
                <a:headEnd/>
                <a:tailEnd type="triangle" w="med" len="lg"/>
              </a:ln>
              <a:effectLst/>
            </p:spPr>
          </p:cxnSp>
        </p:grpSp>
        <p:sp>
          <p:nvSpPr>
            <p:cNvPr id="74" name="Rectangle 73">
              <a:extLst>
                <a:ext uri="{FF2B5EF4-FFF2-40B4-BE49-F238E27FC236}">
                  <a16:creationId xmlns:a16="http://schemas.microsoft.com/office/drawing/2014/main" id="{3253E52C-F0EE-2A4A-BE25-AB2CE5A5AC1A}"/>
                </a:ext>
              </a:extLst>
            </p:cNvPr>
            <p:cNvSpPr/>
            <p:nvPr/>
          </p:nvSpPr>
          <p:spPr>
            <a:xfrm>
              <a:off x="1890647" y="1992265"/>
              <a:ext cx="1416926" cy="369332"/>
            </a:xfrm>
            <a:prstGeom prst="rect">
              <a:avLst/>
            </a:prstGeom>
            <a:ln w="12700">
              <a:solidFill>
                <a:srgbClr val="FF0000"/>
              </a:solidFill>
            </a:ln>
          </p:spPr>
          <p:txBody>
            <a:bodyPr wrap="none">
              <a:spAutoFit/>
            </a:bodyPr>
            <a:lstStyle/>
            <a:p>
              <a:r>
                <a:rPr lang="en-US" dirty="0">
                  <a:solidFill>
                    <a:srgbClr val="000000"/>
                  </a:solidFill>
                  <a:latin typeface="Calibri" panose="020F0502020204030204" pitchFamily="34" charset="0"/>
                  <a:cs typeface="Calibri" panose="020F0502020204030204" pitchFamily="34" charset="0"/>
                </a:rPr>
                <a:t>Simplify “up”</a:t>
              </a:r>
              <a:endParaRPr lang="en-US" dirty="0"/>
            </a:p>
          </p:txBody>
        </p:sp>
        <p:cxnSp>
          <p:nvCxnSpPr>
            <p:cNvPr id="7" name="Straight Arrow Connector 6">
              <a:extLst>
                <a:ext uri="{FF2B5EF4-FFF2-40B4-BE49-F238E27FC236}">
                  <a16:creationId xmlns:a16="http://schemas.microsoft.com/office/drawing/2014/main" id="{8FDEDE4F-73FA-BF49-B4D9-740BCE9A1647}"/>
                </a:ext>
              </a:extLst>
            </p:cNvPr>
            <p:cNvCxnSpPr>
              <a:endCxn id="64" idx="1"/>
            </p:cNvCxnSpPr>
            <p:nvPr/>
          </p:nvCxnSpPr>
          <p:spPr>
            <a:xfrm flipV="1">
              <a:off x="3367012" y="1579842"/>
              <a:ext cx="812000" cy="3696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4E49640-41EB-C546-81F0-225A9E40EE11}"/>
              </a:ext>
            </a:extLst>
          </p:cNvPr>
          <p:cNvGrpSpPr/>
          <p:nvPr/>
        </p:nvGrpSpPr>
        <p:grpSpPr>
          <a:xfrm>
            <a:off x="4010891" y="4316921"/>
            <a:ext cx="8030439" cy="2472677"/>
            <a:chOff x="4010891" y="4316921"/>
            <a:chExt cx="8030439" cy="2472677"/>
          </a:xfrm>
        </p:grpSpPr>
        <p:grpSp>
          <p:nvGrpSpPr>
            <p:cNvPr id="18" name="Group 17">
              <a:extLst>
                <a:ext uri="{FF2B5EF4-FFF2-40B4-BE49-F238E27FC236}">
                  <a16:creationId xmlns:a16="http://schemas.microsoft.com/office/drawing/2014/main" id="{0ADD07D7-6868-7041-8E55-76FD5B713B2E}"/>
                </a:ext>
              </a:extLst>
            </p:cNvPr>
            <p:cNvGrpSpPr/>
            <p:nvPr/>
          </p:nvGrpSpPr>
          <p:grpSpPr>
            <a:xfrm>
              <a:off x="4010891" y="4316921"/>
              <a:ext cx="8030439" cy="2472677"/>
              <a:chOff x="4010891" y="4316921"/>
              <a:chExt cx="8030439" cy="2472677"/>
            </a:xfrm>
          </p:grpSpPr>
          <p:sp>
            <p:nvSpPr>
              <p:cNvPr id="76" name="Rectangle 75">
                <a:extLst>
                  <a:ext uri="{FF2B5EF4-FFF2-40B4-BE49-F238E27FC236}">
                    <a16:creationId xmlns:a16="http://schemas.microsoft.com/office/drawing/2014/main" id="{F247C3D8-9EE4-4B4B-A458-B17F12F50194}"/>
                  </a:ext>
                </a:extLst>
              </p:cNvPr>
              <p:cNvSpPr/>
              <p:nvPr/>
            </p:nvSpPr>
            <p:spPr>
              <a:xfrm>
                <a:off x="4340577" y="4494744"/>
                <a:ext cx="1540999" cy="369332"/>
              </a:xfrm>
              <a:prstGeom prst="rect">
                <a:avLst/>
              </a:prstGeom>
              <a:ln w="12700">
                <a:solidFill>
                  <a:srgbClr val="FF0000"/>
                </a:solidFill>
              </a:ln>
            </p:spPr>
            <p:txBody>
              <a:bodyPr wrap="none">
                <a:spAutoFit/>
              </a:bodyPr>
              <a:lstStyle/>
              <a:p>
                <a:r>
                  <a:rPr lang="en-US" dirty="0">
                    <a:solidFill>
                      <a:srgbClr val="000000"/>
                    </a:solidFill>
                    <a:latin typeface="Calibri" panose="020F0502020204030204" pitchFamily="34" charset="0"/>
                    <a:cs typeface="Calibri" panose="020F0502020204030204" pitchFamily="34" charset="0"/>
                  </a:rPr>
                  <a:t>Refine “down”</a:t>
                </a:r>
              </a:p>
            </p:txBody>
          </p:sp>
          <p:grpSp>
            <p:nvGrpSpPr>
              <p:cNvPr id="12" name="Group 11">
                <a:extLst>
                  <a:ext uri="{FF2B5EF4-FFF2-40B4-BE49-F238E27FC236}">
                    <a16:creationId xmlns:a16="http://schemas.microsoft.com/office/drawing/2014/main" id="{29CD8A28-C31A-DE42-89E5-44220D3D6238}"/>
                  </a:ext>
                </a:extLst>
              </p:cNvPr>
              <p:cNvGrpSpPr/>
              <p:nvPr/>
            </p:nvGrpSpPr>
            <p:grpSpPr>
              <a:xfrm>
                <a:off x="4922173" y="4788990"/>
                <a:ext cx="7119157" cy="1933791"/>
                <a:chOff x="4922173" y="4890591"/>
                <a:chExt cx="7119157" cy="1933791"/>
              </a:xfrm>
            </p:grpSpPr>
            <p:grpSp>
              <p:nvGrpSpPr>
                <p:cNvPr id="9" name="Group 8">
                  <a:extLst>
                    <a:ext uri="{FF2B5EF4-FFF2-40B4-BE49-F238E27FC236}">
                      <a16:creationId xmlns:a16="http://schemas.microsoft.com/office/drawing/2014/main" id="{87A5E980-EEAA-A14F-A560-D83E3EF989A3}"/>
                    </a:ext>
                  </a:extLst>
                </p:cNvPr>
                <p:cNvGrpSpPr/>
                <p:nvPr/>
              </p:nvGrpSpPr>
              <p:grpSpPr>
                <a:xfrm>
                  <a:off x="6244501" y="4890591"/>
                  <a:ext cx="4650712" cy="1353813"/>
                  <a:chOff x="6817388" y="4746670"/>
                  <a:chExt cx="4650712" cy="1353813"/>
                </a:xfrm>
              </p:grpSpPr>
              <p:sp>
                <p:nvSpPr>
                  <p:cNvPr id="83" name="AutoShape 5">
                    <a:extLst>
                      <a:ext uri="{FF2B5EF4-FFF2-40B4-BE49-F238E27FC236}">
                        <a16:creationId xmlns:a16="http://schemas.microsoft.com/office/drawing/2014/main" id="{2611E3C7-FAED-5142-A147-9F3F14FBA219}"/>
                      </a:ext>
                    </a:extLst>
                  </p:cNvPr>
                  <p:cNvSpPr>
                    <a:spLocks noChangeArrowheads="1"/>
                  </p:cNvSpPr>
                  <p:nvPr/>
                </p:nvSpPr>
                <p:spPr bwMode="auto">
                  <a:xfrm>
                    <a:off x="6817388" y="4746670"/>
                    <a:ext cx="4650712" cy="1353813"/>
                  </a:xfrm>
                  <a:prstGeom prst="roundRect">
                    <a:avLst>
                      <a:gd name="adj" fmla="val 5528"/>
                    </a:avLst>
                  </a:prstGeom>
                  <a:solidFill>
                    <a:srgbClr val="CC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tIns="0" bIns="0" anchorCtr="1"/>
                  <a:lstStyle/>
                  <a:p>
                    <a:pPr marL="742950" indent="-742950" defTabSz="873125">
                      <a:spcBef>
                        <a:spcPct val="0"/>
                      </a:spcBef>
                      <a:defRPr/>
                    </a:pPr>
                    <a:r>
                      <a:rPr lang="en-US" sz="1600" dirty="0">
                        <a:solidFill>
                          <a:srgbClr val="000000"/>
                        </a:solidFill>
                        <a:cs typeface="Arial" charset="0"/>
                      </a:rPr>
                      <a:t>Acquire Customer</a:t>
                    </a:r>
                  </a:p>
                </p:txBody>
              </p:sp>
              <p:grpSp>
                <p:nvGrpSpPr>
                  <p:cNvPr id="8" name="Group 7">
                    <a:extLst>
                      <a:ext uri="{FF2B5EF4-FFF2-40B4-BE49-F238E27FC236}">
                        <a16:creationId xmlns:a16="http://schemas.microsoft.com/office/drawing/2014/main" id="{AE885DF8-BB7D-6D43-89AF-11165CDFF5F6}"/>
                      </a:ext>
                    </a:extLst>
                  </p:cNvPr>
                  <p:cNvGrpSpPr/>
                  <p:nvPr/>
                </p:nvGrpSpPr>
                <p:grpSpPr>
                  <a:xfrm>
                    <a:off x="6936612" y="5109007"/>
                    <a:ext cx="4414811" cy="828089"/>
                    <a:chOff x="6936612" y="5109007"/>
                    <a:chExt cx="4414811" cy="828089"/>
                  </a:xfrm>
                </p:grpSpPr>
                <p:sp>
                  <p:nvSpPr>
                    <p:cNvPr id="77" name="Rectangle 11">
                      <a:extLst>
                        <a:ext uri="{FF2B5EF4-FFF2-40B4-BE49-F238E27FC236}">
                          <a16:creationId xmlns:a16="http://schemas.microsoft.com/office/drawing/2014/main" id="{541D774D-95F3-7143-8B59-7AFE2186FE36}"/>
                        </a:ext>
                      </a:extLst>
                    </p:cNvPr>
                    <p:cNvSpPr>
                      <a:spLocks noChangeArrowheads="1"/>
                    </p:cNvSpPr>
                    <p:nvPr/>
                  </p:nvSpPr>
                  <p:spPr bwMode="auto">
                    <a:xfrm>
                      <a:off x="6936612" y="5109007"/>
                      <a:ext cx="827384" cy="82719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Capture</a:t>
                      </a:r>
                    </a:p>
                    <a:p>
                      <a:pPr algn="ctr" eaLnBrk="1" hangingPunct="1">
                        <a:lnSpc>
                          <a:spcPct val="100000"/>
                        </a:lnSpc>
                        <a:spcBef>
                          <a:spcPct val="0"/>
                        </a:spcBef>
                        <a:buClrTx/>
                        <a:buFontTx/>
                        <a:buNone/>
                        <a:defRPr/>
                      </a:pPr>
                      <a:r>
                        <a:rPr lang="en-US" sz="1400" dirty="0">
                          <a:solidFill>
                            <a:srgbClr val="000000"/>
                          </a:solidFill>
                          <a:cs typeface="Arial" charset="0"/>
                        </a:rPr>
                        <a:t>Prospect Details</a:t>
                      </a:r>
                    </a:p>
                  </p:txBody>
                </p:sp>
                <p:sp>
                  <p:nvSpPr>
                    <p:cNvPr id="78" name="Rectangle 12">
                      <a:extLst>
                        <a:ext uri="{FF2B5EF4-FFF2-40B4-BE49-F238E27FC236}">
                          <a16:creationId xmlns:a16="http://schemas.microsoft.com/office/drawing/2014/main" id="{2D36B82C-636B-444E-A0D3-32DCB19B2254}"/>
                        </a:ext>
                      </a:extLst>
                    </p:cNvPr>
                    <p:cNvSpPr>
                      <a:spLocks noChangeArrowheads="1"/>
                    </p:cNvSpPr>
                    <p:nvPr/>
                  </p:nvSpPr>
                  <p:spPr bwMode="auto">
                    <a:xfrm>
                      <a:off x="7838677" y="5109007"/>
                      <a:ext cx="827383"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Assess</a:t>
                      </a:r>
                    </a:p>
                    <a:p>
                      <a:pPr algn="ctr" eaLnBrk="1" hangingPunct="1">
                        <a:lnSpc>
                          <a:spcPct val="100000"/>
                        </a:lnSpc>
                        <a:spcBef>
                          <a:spcPct val="0"/>
                        </a:spcBef>
                        <a:buClrTx/>
                        <a:buFontTx/>
                        <a:buNone/>
                        <a:defRPr/>
                      </a:pPr>
                      <a:r>
                        <a:rPr lang="en-US" sz="1400" dirty="0">
                          <a:solidFill>
                            <a:srgbClr val="000000"/>
                          </a:solidFill>
                          <a:cs typeface="Arial" charset="0"/>
                        </a:rPr>
                        <a:t>Prospect</a:t>
                      </a:r>
                      <a:br>
                        <a:rPr lang="en-US" sz="1400" dirty="0">
                          <a:solidFill>
                            <a:srgbClr val="000000"/>
                          </a:solidFill>
                          <a:cs typeface="Arial" charset="0"/>
                        </a:rPr>
                      </a:br>
                      <a:r>
                        <a:rPr lang="en-US" sz="1400" dirty="0">
                          <a:solidFill>
                            <a:srgbClr val="000000"/>
                          </a:solidFill>
                          <a:cs typeface="Arial" charset="0"/>
                        </a:rPr>
                        <a:t> Financial</a:t>
                      </a:r>
                      <a:br>
                        <a:rPr lang="en-US" sz="1400" dirty="0">
                          <a:solidFill>
                            <a:srgbClr val="000000"/>
                          </a:solidFill>
                          <a:cs typeface="Arial" charset="0"/>
                        </a:rPr>
                      </a:br>
                      <a:r>
                        <a:rPr lang="en-US" sz="1400" dirty="0">
                          <a:solidFill>
                            <a:srgbClr val="000000"/>
                          </a:solidFill>
                          <a:cs typeface="Arial" charset="0"/>
                        </a:rPr>
                        <a:t> Health</a:t>
                      </a:r>
                    </a:p>
                  </p:txBody>
                </p:sp>
                <p:sp>
                  <p:nvSpPr>
                    <p:cNvPr id="79" name="Rectangle 13">
                      <a:extLst>
                        <a:ext uri="{FF2B5EF4-FFF2-40B4-BE49-F238E27FC236}">
                          <a16:creationId xmlns:a16="http://schemas.microsoft.com/office/drawing/2014/main" id="{0824B14E-77E7-2B49-9ECE-D263B17383AC}"/>
                        </a:ext>
                      </a:extLst>
                    </p:cNvPr>
                    <p:cNvSpPr>
                      <a:spLocks noChangeArrowheads="1"/>
                    </p:cNvSpPr>
                    <p:nvPr/>
                  </p:nvSpPr>
                  <p:spPr bwMode="auto">
                    <a:xfrm>
                      <a:off x="9636055" y="5109007"/>
                      <a:ext cx="822882"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Solicit</a:t>
                      </a:r>
                    </a:p>
                    <a:p>
                      <a:pPr algn="ctr" eaLnBrk="1" hangingPunct="1">
                        <a:lnSpc>
                          <a:spcPct val="100000"/>
                        </a:lnSpc>
                        <a:spcBef>
                          <a:spcPct val="0"/>
                        </a:spcBef>
                        <a:buClrTx/>
                        <a:buFontTx/>
                        <a:buNone/>
                        <a:defRPr/>
                      </a:pPr>
                      <a:r>
                        <a:rPr lang="en-US" sz="1400" dirty="0">
                          <a:solidFill>
                            <a:srgbClr val="000000"/>
                          </a:solidFill>
                          <a:cs typeface="Arial" charset="0"/>
                        </a:rPr>
                        <a:t>Prospect</a:t>
                      </a:r>
                    </a:p>
                  </p:txBody>
                </p:sp>
                <p:sp>
                  <p:nvSpPr>
                    <p:cNvPr id="80" name="Rectangle 14">
                      <a:extLst>
                        <a:ext uri="{FF2B5EF4-FFF2-40B4-BE49-F238E27FC236}">
                          <a16:creationId xmlns:a16="http://schemas.microsoft.com/office/drawing/2014/main" id="{980FB062-EF70-2E40-9B78-FEA226EBC03E}"/>
                        </a:ext>
                      </a:extLst>
                    </p:cNvPr>
                    <p:cNvSpPr>
                      <a:spLocks noChangeArrowheads="1"/>
                    </p:cNvSpPr>
                    <p:nvPr/>
                  </p:nvSpPr>
                  <p:spPr bwMode="auto">
                    <a:xfrm>
                      <a:off x="10533617" y="5109007"/>
                      <a:ext cx="817806"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Register</a:t>
                      </a:r>
                    </a:p>
                    <a:p>
                      <a:pPr algn="ctr" eaLnBrk="1" hangingPunct="1">
                        <a:lnSpc>
                          <a:spcPct val="100000"/>
                        </a:lnSpc>
                        <a:spcBef>
                          <a:spcPct val="0"/>
                        </a:spcBef>
                        <a:buClrTx/>
                        <a:buFontTx/>
                        <a:buNone/>
                        <a:defRPr/>
                      </a:pPr>
                      <a:r>
                        <a:rPr lang="en-US" sz="1400" dirty="0">
                          <a:solidFill>
                            <a:srgbClr val="000000"/>
                          </a:solidFill>
                          <a:cs typeface="Arial" charset="0"/>
                        </a:rPr>
                        <a:t>Customer</a:t>
                      </a:r>
                    </a:p>
                    <a:p>
                      <a:pPr algn="ctr" eaLnBrk="1" hangingPunct="1">
                        <a:lnSpc>
                          <a:spcPct val="100000"/>
                        </a:lnSpc>
                        <a:spcBef>
                          <a:spcPct val="0"/>
                        </a:spcBef>
                        <a:buClrTx/>
                        <a:buFontTx/>
                        <a:buNone/>
                        <a:defRPr/>
                      </a:pPr>
                      <a:r>
                        <a:rPr lang="en-US" sz="1400" dirty="0">
                          <a:solidFill>
                            <a:srgbClr val="000000"/>
                          </a:solidFill>
                          <a:cs typeface="Arial" charset="0"/>
                        </a:rPr>
                        <a:t>Account</a:t>
                      </a:r>
                    </a:p>
                  </p:txBody>
                </p:sp>
                <p:sp>
                  <p:nvSpPr>
                    <p:cNvPr id="81" name="Rectangle 12">
                      <a:extLst>
                        <a:ext uri="{FF2B5EF4-FFF2-40B4-BE49-F238E27FC236}">
                          <a16:creationId xmlns:a16="http://schemas.microsoft.com/office/drawing/2014/main" id="{84A14A93-02A7-D54F-B1B4-BA6517381D46}"/>
                        </a:ext>
                      </a:extLst>
                    </p:cNvPr>
                    <p:cNvSpPr>
                      <a:spLocks noChangeArrowheads="1"/>
                    </p:cNvSpPr>
                    <p:nvPr/>
                  </p:nvSpPr>
                  <p:spPr bwMode="auto">
                    <a:xfrm>
                      <a:off x="8740741" y="5109007"/>
                      <a:ext cx="820633" cy="828089"/>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tIns="46038" rIns="45720" bIns="46038" anchor="ctr" anchorCtr="1"/>
                    <a:lstStyle/>
                    <a:p>
                      <a:pPr algn="ctr" eaLnBrk="1" hangingPunct="1">
                        <a:lnSpc>
                          <a:spcPct val="100000"/>
                        </a:lnSpc>
                        <a:spcBef>
                          <a:spcPct val="0"/>
                        </a:spcBef>
                        <a:buClrTx/>
                        <a:buFontTx/>
                        <a:buNone/>
                        <a:defRPr/>
                      </a:pPr>
                      <a:r>
                        <a:rPr lang="en-US" sz="1400" dirty="0">
                          <a:solidFill>
                            <a:srgbClr val="000000"/>
                          </a:solidFill>
                          <a:cs typeface="Arial" charset="0"/>
                        </a:rPr>
                        <a:t>Assess</a:t>
                      </a:r>
                    </a:p>
                    <a:p>
                      <a:pPr algn="ctr" eaLnBrk="1" hangingPunct="1">
                        <a:lnSpc>
                          <a:spcPct val="100000"/>
                        </a:lnSpc>
                        <a:spcBef>
                          <a:spcPct val="0"/>
                        </a:spcBef>
                        <a:buClrTx/>
                        <a:buFontTx/>
                        <a:buNone/>
                        <a:defRPr/>
                      </a:pPr>
                      <a:r>
                        <a:rPr lang="en-US" sz="1400" dirty="0">
                          <a:solidFill>
                            <a:srgbClr val="000000"/>
                          </a:solidFill>
                          <a:cs typeface="Arial" charset="0"/>
                        </a:rPr>
                        <a:t>Prospect</a:t>
                      </a:r>
                      <a:br>
                        <a:rPr lang="en-US" sz="1400" dirty="0">
                          <a:solidFill>
                            <a:srgbClr val="000000"/>
                          </a:solidFill>
                          <a:cs typeface="Arial" charset="0"/>
                        </a:rPr>
                      </a:br>
                      <a:r>
                        <a:rPr lang="en-US" sz="1400" dirty="0">
                          <a:solidFill>
                            <a:srgbClr val="000000"/>
                          </a:solidFill>
                          <a:cs typeface="Arial" charset="0"/>
                        </a:rPr>
                        <a:t> Strategic</a:t>
                      </a:r>
                      <a:br>
                        <a:rPr lang="en-US" sz="1400" dirty="0">
                          <a:solidFill>
                            <a:srgbClr val="000000"/>
                          </a:solidFill>
                          <a:cs typeface="Arial" charset="0"/>
                        </a:rPr>
                      </a:br>
                      <a:r>
                        <a:rPr lang="en-US" sz="1400" dirty="0">
                          <a:solidFill>
                            <a:srgbClr val="000000"/>
                          </a:solidFill>
                          <a:cs typeface="Arial" charset="0"/>
                        </a:rPr>
                        <a:t> Fit</a:t>
                      </a:r>
                    </a:p>
                  </p:txBody>
                </p:sp>
              </p:grpSp>
            </p:grpSp>
            <p:grpSp>
              <p:nvGrpSpPr>
                <p:cNvPr id="91" name="Group 90">
                  <a:extLst>
                    <a:ext uri="{FF2B5EF4-FFF2-40B4-BE49-F238E27FC236}">
                      <a16:creationId xmlns:a16="http://schemas.microsoft.com/office/drawing/2014/main" id="{0906AC14-838E-7F48-8CD6-82565C86D77F}"/>
                    </a:ext>
                  </a:extLst>
                </p:cNvPr>
                <p:cNvGrpSpPr/>
                <p:nvPr/>
              </p:nvGrpSpPr>
              <p:grpSpPr>
                <a:xfrm rot="16200000">
                  <a:off x="5815802" y="5121541"/>
                  <a:ext cx="263525" cy="585686"/>
                  <a:chOff x="1466562" y="3735545"/>
                  <a:chExt cx="263525" cy="585686"/>
                </a:xfrm>
              </p:grpSpPr>
              <p:sp>
                <p:nvSpPr>
                  <p:cNvPr id="93" name="Line 34">
                    <a:extLst>
                      <a:ext uri="{FF2B5EF4-FFF2-40B4-BE49-F238E27FC236}">
                        <a16:creationId xmlns:a16="http://schemas.microsoft.com/office/drawing/2014/main" id="{7F306E2E-9099-B646-9BA4-82A4F765F98D}"/>
                      </a:ext>
                    </a:extLst>
                  </p:cNvPr>
                  <p:cNvSpPr>
                    <a:spLocks noChangeShapeType="1"/>
                  </p:cNvSpPr>
                  <p:nvPr/>
                </p:nvSpPr>
                <p:spPr bwMode="auto">
                  <a:xfrm rot="5400000">
                    <a:off x="1433414" y="4154702"/>
                    <a:ext cx="333059" cy="0"/>
                  </a:xfrm>
                  <a:prstGeom prst="line">
                    <a:avLst/>
                  </a:prstGeom>
                  <a:noFill/>
                  <a:ln w="12700">
                    <a:solidFill>
                      <a:schemeClr val="tx1"/>
                    </a:solidFill>
                    <a:round/>
                    <a:headEnd/>
                    <a:tailEnd type="triangle" w="med" len="med"/>
                  </a:ln>
                  <a:effectLst/>
                </p:spPr>
                <p:txBody>
                  <a:bodyPr wrap="square">
                    <a:spAutoFit/>
                  </a:bodyPr>
                  <a:lstStyle/>
                  <a:p>
                    <a:pPr>
                      <a:buClr>
                        <a:srgbClr val="000000"/>
                      </a:buClr>
                      <a:defRPr/>
                    </a:pPr>
                    <a:endParaRPr lang="en-US">
                      <a:solidFill>
                        <a:srgbClr val="000000"/>
                      </a:solidFill>
                      <a:cs typeface="ＭＳ Ｐゴシック"/>
                    </a:endParaRPr>
                  </a:p>
                </p:txBody>
              </p:sp>
              <p:sp>
                <p:nvSpPr>
                  <p:cNvPr id="104" name="Oval 35">
                    <a:extLst>
                      <a:ext uri="{FF2B5EF4-FFF2-40B4-BE49-F238E27FC236}">
                        <a16:creationId xmlns:a16="http://schemas.microsoft.com/office/drawing/2014/main" id="{B870D312-97D8-034F-86E2-C32A50C235D7}"/>
                      </a:ext>
                    </a:extLst>
                  </p:cNvPr>
                  <p:cNvSpPr>
                    <a:spLocks noChangeArrowheads="1"/>
                  </p:cNvSpPr>
                  <p:nvPr/>
                </p:nvSpPr>
                <p:spPr bwMode="auto">
                  <a:xfrm rot="5400000">
                    <a:off x="1466562" y="3735545"/>
                    <a:ext cx="263525" cy="263525"/>
                  </a:xfrm>
                  <a:prstGeom prst="ellipse">
                    <a:avLst/>
                  </a:prstGeom>
                  <a:noFill/>
                  <a:ln w="12700">
                    <a:solidFill>
                      <a:schemeClr val="tx1"/>
                    </a:solidFill>
                    <a:round/>
                    <a:headEnd/>
                    <a:tailEnd/>
                  </a:ln>
                </p:spPr>
                <p:txBody>
                  <a:bodyPr wrap="none" anchor="ctr">
                    <a:noAutofit/>
                  </a:bodyPr>
                  <a:lstStyle/>
                  <a:p>
                    <a:pPr>
                      <a:buClr>
                        <a:srgbClr val="000000"/>
                      </a:buClr>
                    </a:pPr>
                    <a:endParaRPr lang="en-CA">
                      <a:solidFill>
                        <a:srgbClr val="000000"/>
                      </a:solidFill>
                      <a:ea typeface="ＭＳ Ｐゴシック"/>
                      <a:cs typeface="Arial" charset="0"/>
                    </a:endParaRPr>
                  </a:p>
                </p:txBody>
              </p:sp>
            </p:grpSp>
            <p:sp>
              <p:nvSpPr>
                <p:cNvPr id="92" name="Rectangle 91">
                  <a:extLst>
                    <a:ext uri="{FF2B5EF4-FFF2-40B4-BE49-F238E27FC236}">
                      <a16:creationId xmlns:a16="http://schemas.microsoft.com/office/drawing/2014/main" id="{6E037334-8E1C-854A-B731-1BAE158D8BD2}"/>
                    </a:ext>
                  </a:extLst>
                </p:cNvPr>
                <p:cNvSpPr/>
                <p:nvPr/>
              </p:nvSpPr>
              <p:spPr>
                <a:xfrm>
                  <a:off x="4922173" y="5502603"/>
                  <a:ext cx="1087029" cy="584775"/>
                </a:xfrm>
                <a:prstGeom prst="rect">
                  <a:avLst/>
                </a:prstGeom>
              </p:spPr>
              <p:txBody>
                <a:bodyPr wrap="none">
                  <a:spAutoFit/>
                </a:bodyPr>
                <a:lstStyle/>
                <a:p>
                  <a:pPr algn="r"/>
                  <a:r>
                    <a:rPr lang="en-US" sz="1600" dirty="0">
                      <a:solidFill>
                        <a:srgbClr val="000000"/>
                      </a:solidFill>
                      <a:latin typeface="Calibri" panose="020F0502020204030204" pitchFamily="34" charset="0"/>
                      <a:cs typeface="Calibri" panose="020F0502020204030204" pitchFamily="34" charset="0"/>
                    </a:rPr>
                    <a:t>Prospect is</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identified</a:t>
                  </a:r>
                  <a:endParaRPr lang="en-US" sz="1600" dirty="0"/>
                </a:p>
              </p:txBody>
            </p:sp>
            <p:grpSp>
              <p:nvGrpSpPr>
                <p:cNvPr id="105" name="Group 104">
                  <a:extLst>
                    <a:ext uri="{FF2B5EF4-FFF2-40B4-BE49-F238E27FC236}">
                      <a16:creationId xmlns:a16="http://schemas.microsoft.com/office/drawing/2014/main" id="{B7B5EFEC-DEBE-C744-9FF7-4772962FD2E5}"/>
                    </a:ext>
                  </a:extLst>
                </p:cNvPr>
                <p:cNvGrpSpPr/>
                <p:nvPr/>
              </p:nvGrpSpPr>
              <p:grpSpPr>
                <a:xfrm rot="10800000" flipH="1">
                  <a:off x="10901232" y="5445126"/>
                  <a:ext cx="555625" cy="263525"/>
                  <a:chOff x="8021638" y="4754563"/>
                  <a:chExt cx="555625" cy="263525"/>
                </a:xfrm>
              </p:grpSpPr>
              <p:sp>
                <p:nvSpPr>
                  <p:cNvPr id="110" name="Line 36">
                    <a:extLst>
                      <a:ext uri="{FF2B5EF4-FFF2-40B4-BE49-F238E27FC236}">
                        <a16:creationId xmlns:a16="http://schemas.microsoft.com/office/drawing/2014/main" id="{D5772C80-FB19-3743-B774-12458F06D6A9}"/>
                      </a:ext>
                    </a:extLst>
                  </p:cNvPr>
                  <p:cNvSpPr>
                    <a:spLocks noChangeShapeType="1"/>
                  </p:cNvSpPr>
                  <p:nvPr/>
                </p:nvSpPr>
                <p:spPr bwMode="auto">
                  <a:xfrm>
                    <a:off x="8021638" y="4886325"/>
                    <a:ext cx="292100" cy="0"/>
                  </a:xfrm>
                  <a:prstGeom prst="line">
                    <a:avLst/>
                  </a:prstGeom>
                  <a:noFill/>
                  <a:ln w="12700">
                    <a:solidFill>
                      <a:schemeClr val="tx1"/>
                    </a:solidFill>
                    <a:round/>
                    <a:headEnd/>
                    <a:tailEnd type="triangle" w="med" len="med"/>
                  </a:ln>
                  <a:effectLst/>
                </p:spPr>
                <p:txBody>
                  <a:bodyPr>
                    <a:spAutoFit/>
                  </a:bodyPr>
                  <a:lstStyle/>
                  <a:p>
                    <a:pPr>
                      <a:buClr>
                        <a:srgbClr val="000000"/>
                      </a:buClr>
                      <a:defRPr/>
                    </a:pPr>
                    <a:endParaRPr lang="en-US">
                      <a:solidFill>
                        <a:srgbClr val="000000"/>
                      </a:solidFill>
                      <a:cs typeface="ＭＳ Ｐゴシック"/>
                    </a:endParaRPr>
                  </a:p>
                </p:txBody>
              </p:sp>
              <p:sp>
                <p:nvSpPr>
                  <p:cNvPr id="111" name="Oval 35">
                    <a:extLst>
                      <a:ext uri="{FF2B5EF4-FFF2-40B4-BE49-F238E27FC236}">
                        <a16:creationId xmlns:a16="http://schemas.microsoft.com/office/drawing/2014/main" id="{C737B4CD-5C82-6449-AC6E-A5DF6FAD75A9}"/>
                      </a:ext>
                    </a:extLst>
                  </p:cNvPr>
                  <p:cNvSpPr>
                    <a:spLocks noChangeArrowheads="1"/>
                  </p:cNvSpPr>
                  <p:nvPr/>
                </p:nvSpPr>
                <p:spPr bwMode="auto">
                  <a:xfrm>
                    <a:off x="8313738" y="4754563"/>
                    <a:ext cx="263525" cy="263525"/>
                  </a:xfrm>
                  <a:prstGeom prst="ellipse">
                    <a:avLst/>
                  </a:prstGeom>
                  <a:noFill/>
                  <a:ln w="38100">
                    <a:solidFill>
                      <a:schemeClr val="tx1"/>
                    </a:solidFill>
                    <a:round/>
                    <a:headEnd/>
                    <a:tailEnd/>
                  </a:ln>
                </p:spPr>
                <p:txBody>
                  <a:bodyPr wrap="none" anchor="ctr">
                    <a:noAutofit/>
                  </a:bodyPr>
                  <a:lstStyle/>
                  <a:p>
                    <a:pPr>
                      <a:buClr>
                        <a:srgbClr val="000000"/>
                      </a:buClr>
                    </a:pPr>
                    <a:endParaRPr lang="en-CA">
                      <a:solidFill>
                        <a:srgbClr val="000000"/>
                      </a:solidFill>
                      <a:ea typeface="ＭＳ Ｐゴシック"/>
                      <a:cs typeface="Arial" charset="0"/>
                    </a:endParaRPr>
                  </a:p>
                </p:txBody>
              </p:sp>
            </p:grpSp>
            <p:sp>
              <p:nvSpPr>
                <p:cNvPr id="11" name="Rectangle 10">
                  <a:extLst>
                    <a:ext uri="{FF2B5EF4-FFF2-40B4-BE49-F238E27FC236}">
                      <a16:creationId xmlns:a16="http://schemas.microsoft.com/office/drawing/2014/main" id="{80E39ECE-660A-524D-92EC-03B0AE5E7823}"/>
                    </a:ext>
                  </a:extLst>
                </p:cNvPr>
                <p:cNvSpPr/>
                <p:nvPr/>
              </p:nvSpPr>
              <p:spPr>
                <a:xfrm>
                  <a:off x="10895213" y="5747164"/>
                  <a:ext cx="1146117" cy="1077218"/>
                </a:xfrm>
                <a:prstGeom prst="rect">
                  <a:avLst/>
                </a:prstGeom>
              </p:spPr>
              <p:txBody>
                <a:bodyPr wrap="square">
                  <a:spAutoFit/>
                </a:bodyPr>
                <a:lstStyle/>
                <a:p>
                  <a:pPr>
                    <a:spcBef>
                      <a:spcPct val="0"/>
                    </a:spcBef>
                    <a:buClr>
                      <a:srgbClr val="000000"/>
                    </a:buClr>
                    <a:defRPr/>
                  </a:pPr>
                  <a:r>
                    <a:rPr lang="en-US" sz="1600" dirty="0">
                      <a:solidFill>
                        <a:srgbClr val="000000"/>
                      </a:solidFill>
                      <a:latin typeface="Calibri" panose="020F0502020204030204" pitchFamily="34" charset="0"/>
                      <a:cs typeface="Calibri" panose="020F0502020204030204" pitchFamily="34" charset="0"/>
                    </a:rPr>
                    <a:t>Customer,</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Bank, </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Biz Dev: </a:t>
                  </a:r>
                  <a:br>
                    <a:rPr lang="en-US" sz="1600" dirty="0">
                      <a:solidFill>
                        <a:srgbClr val="000000"/>
                      </a:solidFill>
                      <a:latin typeface="Calibri" panose="020F0502020204030204" pitchFamily="34" charset="0"/>
                      <a:cs typeface="Calibri" panose="020F0502020204030204" pitchFamily="34" charset="0"/>
                    </a:rPr>
                  </a:br>
                  <a:r>
                    <a:rPr lang="en-US" sz="1600" i="1" dirty="0">
                      <a:solidFill>
                        <a:srgbClr val="000000"/>
                      </a:solidFill>
                      <a:latin typeface="Calibri" panose="020F0502020204030204" pitchFamily="34" charset="0"/>
                      <a:cs typeface="Calibri" panose="020F0502020204030204" pitchFamily="34" charset="0"/>
                    </a:rPr>
                    <a:t>no change </a:t>
                  </a:r>
                </a:p>
              </p:txBody>
            </p:sp>
          </p:grpSp>
          <p:cxnSp>
            <p:nvCxnSpPr>
              <p:cNvPr id="113" name="Straight Arrow Connector 112">
                <a:extLst>
                  <a:ext uri="{FF2B5EF4-FFF2-40B4-BE49-F238E27FC236}">
                    <a16:creationId xmlns:a16="http://schemas.microsoft.com/office/drawing/2014/main" id="{0A96B7F4-3075-E44B-95B3-10966EC85F47}"/>
                  </a:ext>
                </a:extLst>
              </p:cNvPr>
              <p:cNvCxnSpPr>
                <a:cxnSpLocks/>
              </p:cNvCxnSpPr>
              <p:nvPr/>
            </p:nvCxnSpPr>
            <p:spPr>
              <a:xfrm>
                <a:off x="4010891" y="4316921"/>
                <a:ext cx="316993" cy="27181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47098D3-1F2F-B041-93BC-C692E309860F}"/>
                  </a:ext>
                </a:extLst>
              </p:cNvPr>
              <p:cNvCxnSpPr>
                <a:cxnSpLocks/>
              </p:cNvCxnSpPr>
              <p:nvPr/>
            </p:nvCxnSpPr>
            <p:spPr>
              <a:xfrm>
                <a:off x="5872139" y="4706802"/>
                <a:ext cx="363589" cy="35461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83FD6B-01C3-8E42-890A-FC31F07EF168}"/>
                  </a:ext>
                </a:extLst>
              </p:cNvPr>
              <p:cNvSpPr/>
              <p:nvPr/>
            </p:nvSpPr>
            <p:spPr>
              <a:xfrm>
                <a:off x="6204233" y="6143267"/>
                <a:ext cx="2676695" cy="646331"/>
              </a:xfrm>
              <a:prstGeom prst="rect">
                <a:avLst/>
              </a:prstGeom>
            </p:spPr>
            <p:txBody>
              <a:bodyPr wrap="none">
                <a:spAutoFit/>
              </a:bodyPr>
              <a:lstStyle/>
              <a:p>
                <a:pPr marL="666750" indent="-660400"/>
                <a:r>
                  <a:rPr lang="en-US" dirty="0">
                    <a:solidFill>
                      <a:srgbClr val="000000"/>
                    </a:solidFill>
                    <a:latin typeface="Calibri" panose="020F0502020204030204" pitchFamily="34" charset="0"/>
                    <a:cs typeface="Calibri" panose="020F0502020204030204" pitchFamily="34" charset="0"/>
                  </a:rPr>
                  <a:t>Cases: Enterprise, SMB, </a:t>
                </a:r>
                <a:br>
                  <a:rPr lang="en-US" dirty="0">
                    <a:solidFill>
                      <a:srgbClr val="000000"/>
                    </a:solidFill>
                    <a:latin typeface="Calibri" panose="020F0502020204030204" pitchFamily="34" charset="0"/>
                    <a:cs typeface="Calibri" panose="020F0502020204030204" pitchFamily="34" charset="0"/>
                  </a:rPr>
                </a:br>
                <a:r>
                  <a:rPr lang="en-US" dirty="0">
                    <a:solidFill>
                      <a:srgbClr val="000000"/>
                    </a:solidFill>
                    <a:latin typeface="Calibri" panose="020F0502020204030204" pitchFamily="34" charset="0"/>
                    <a:cs typeface="Calibri" panose="020F0502020204030204" pitchFamily="34" charset="0"/>
                  </a:rPr>
                  <a:t>Retail, Government</a:t>
                </a:r>
                <a:endParaRPr lang="en-US" dirty="0"/>
              </a:p>
            </p:txBody>
          </p:sp>
        </p:grpSp>
        <p:sp>
          <p:nvSpPr>
            <p:cNvPr id="19" name="Rectangle 18">
              <a:extLst>
                <a:ext uri="{FF2B5EF4-FFF2-40B4-BE49-F238E27FC236}">
                  <a16:creationId xmlns:a16="http://schemas.microsoft.com/office/drawing/2014/main" id="{9C844084-BC0D-EC4F-8D78-219CC0E5DA02}"/>
                </a:ext>
              </a:extLst>
            </p:cNvPr>
            <p:cNvSpPr/>
            <p:nvPr/>
          </p:nvSpPr>
          <p:spPr>
            <a:xfrm>
              <a:off x="6581519" y="4416161"/>
              <a:ext cx="4544834" cy="369332"/>
            </a:xfrm>
            <a:prstGeom prst="rect">
              <a:avLst/>
            </a:prstGeom>
          </p:spPr>
          <p:txBody>
            <a:bodyPr wrap="none">
              <a:spAutoFit/>
            </a:bodyPr>
            <a:lstStyle/>
            <a:p>
              <a:r>
                <a:rPr lang="en-US" kern="0" dirty="0">
                  <a:solidFill>
                    <a:srgbClr val="000000"/>
                  </a:solidFill>
                  <a:ea typeface="ＭＳ Ｐゴシック" charset="0"/>
                </a:rPr>
                <a:t>A </a:t>
              </a:r>
              <a:r>
                <a:rPr lang="en-US" i="1" kern="0" dirty="0">
                  <a:solidFill>
                    <a:srgbClr val="000000"/>
                  </a:solidFill>
                  <a:ea typeface="ＭＳ Ｐゴシック" charset="0"/>
                </a:rPr>
                <a:t>Process Scope Model </a:t>
              </a:r>
              <a:r>
                <a:rPr lang="en-US" kern="0" dirty="0">
                  <a:solidFill>
                    <a:srgbClr val="000000"/>
                  </a:solidFill>
                  <a:ea typeface="ＭＳ Ｐゴシック" charset="0"/>
                </a:rPr>
                <a:t>for “Acquire Customer”</a:t>
              </a:r>
              <a:endParaRPr lang="en-US" dirty="0"/>
            </a:p>
          </p:txBody>
        </p:sp>
      </p:grpSp>
    </p:spTree>
    <p:extLst>
      <p:ext uri="{BB962C8B-B14F-4D97-AF65-F5344CB8AC3E}">
        <p14:creationId xmlns:p14="http://schemas.microsoft.com/office/powerpoint/2010/main" val="118538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dissolv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1B9E5-62AB-914B-AA4A-24FE93383322}"/>
              </a:ext>
            </a:extLst>
          </p:cNvPr>
          <p:cNvSpPr>
            <a:spLocks noGrp="1"/>
          </p:cNvSpPr>
          <p:nvPr>
            <p:ph type="title"/>
          </p:nvPr>
        </p:nvSpPr>
        <p:spPr/>
        <p:txBody>
          <a:bodyPr/>
          <a:lstStyle/>
          <a:p>
            <a:r>
              <a:rPr lang="en-US" dirty="0"/>
              <a:t>The arc of modelling and analysis</a:t>
            </a:r>
          </a:p>
        </p:txBody>
      </p:sp>
      <p:sp>
        <p:nvSpPr>
          <p:cNvPr id="15" name="Freeform 14">
            <a:extLst>
              <a:ext uri="{FF2B5EF4-FFF2-40B4-BE49-F238E27FC236}">
                <a16:creationId xmlns:a16="http://schemas.microsoft.com/office/drawing/2014/main" id="{817EB6CE-231A-FC4F-83FA-C5E84C37A2E7}"/>
              </a:ext>
            </a:extLst>
          </p:cNvPr>
          <p:cNvSpPr/>
          <p:nvPr/>
        </p:nvSpPr>
        <p:spPr>
          <a:xfrm>
            <a:off x="3460955" y="3004457"/>
            <a:ext cx="5289755" cy="3429352"/>
          </a:xfrm>
          <a:custGeom>
            <a:avLst/>
            <a:gdLst>
              <a:gd name="connsiteX0" fmla="*/ 0 w 5289755"/>
              <a:gd name="connsiteY0" fmla="*/ 4355724 h 4355724"/>
              <a:gd name="connsiteX1" fmla="*/ 2615380 w 5289755"/>
              <a:gd name="connsiteY1" fmla="*/ 33 h 4355724"/>
              <a:gd name="connsiteX2" fmla="*/ 5289755 w 5289755"/>
              <a:gd name="connsiteY2" fmla="*/ 4296730 h 4355724"/>
            </a:gdLst>
            <a:ahLst/>
            <a:cxnLst>
              <a:cxn ang="0">
                <a:pos x="connsiteX0" y="connsiteY0"/>
              </a:cxn>
              <a:cxn ang="0">
                <a:pos x="connsiteX1" y="connsiteY1"/>
              </a:cxn>
              <a:cxn ang="0">
                <a:pos x="connsiteX2" y="connsiteY2"/>
              </a:cxn>
            </a:cxnLst>
            <a:rect l="l" t="t" r="r" b="b"/>
            <a:pathLst>
              <a:path w="5289755" h="4355724">
                <a:moveTo>
                  <a:pt x="0" y="4355724"/>
                </a:moveTo>
                <a:cubicBezTo>
                  <a:pt x="866877" y="2182794"/>
                  <a:pt x="1733754" y="9865"/>
                  <a:pt x="2615380" y="33"/>
                </a:cubicBezTo>
                <a:cubicBezTo>
                  <a:pt x="3497006" y="-9799"/>
                  <a:pt x="4393380" y="2143465"/>
                  <a:pt x="5289755" y="4296730"/>
                </a:cubicBezTo>
              </a:path>
            </a:pathLst>
          </a:custGeom>
          <a:noFill/>
          <a:ln w="34925">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4">
            <a:extLst>
              <a:ext uri="{FF2B5EF4-FFF2-40B4-BE49-F238E27FC236}">
                <a16:creationId xmlns:a16="http://schemas.microsoft.com/office/drawing/2014/main" id="{EE83F25A-35CB-F844-BB78-FA94FEEABC79}"/>
              </a:ext>
            </a:extLst>
          </p:cNvPr>
          <p:cNvSpPr>
            <a:spLocks noChangeArrowheads="1"/>
          </p:cNvSpPr>
          <p:nvPr/>
        </p:nvSpPr>
        <p:spPr bwMode="auto">
          <a:xfrm>
            <a:off x="770938" y="853034"/>
            <a:ext cx="6845133" cy="5385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r>
              <a:rPr kumimoji="0" lang="en-CA" sz="2800" b="0" i="1" u="none" strike="noStrike" kern="1200" cap="none" spc="0" normalizeH="0" baseline="0" noProof="0" dirty="0">
                <a:ln>
                  <a:noFill/>
                </a:ln>
                <a:solidFill>
                  <a:srgbClr val="000000"/>
                </a:solidFill>
                <a:effectLst/>
                <a:uLnTx/>
                <a:uFillTx/>
                <a:latin typeface="Arial" charset="0"/>
                <a:ea typeface="ＭＳ Ｐゴシック" charset="0"/>
                <a:cs typeface="+mn-cs"/>
              </a:rPr>
              <a:t>Start</a:t>
            </a:r>
            <a:r>
              <a:rPr kumimoji="0" lang="en-CA" sz="2800" b="0" i="0" u="none" strike="noStrike" kern="1200" cap="none" spc="0" normalizeH="0" baseline="0" noProof="0" dirty="0">
                <a:ln>
                  <a:noFill/>
                </a:ln>
                <a:solidFill>
                  <a:srgbClr val="000000"/>
                </a:solidFill>
                <a:effectLst/>
                <a:uLnTx/>
                <a:uFillTx/>
                <a:latin typeface="Arial" charset="0"/>
                <a:ea typeface="ＭＳ Ｐゴシック" charset="0"/>
                <a:cs typeface="+mn-cs"/>
              </a:rPr>
              <a:t> bottom-up to build overall framework</a:t>
            </a:r>
          </a:p>
        </p:txBody>
      </p:sp>
      <p:grpSp>
        <p:nvGrpSpPr>
          <p:cNvPr id="2" name="Group 1">
            <a:extLst>
              <a:ext uri="{FF2B5EF4-FFF2-40B4-BE49-F238E27FC236}">
                <a16:creationId xmlns:a16="http://schemas.microsoft.com/office/drawing/2014/main" id="{32920A4A-1EDE-2240-93FA-E94CF3859D7B}"/>
              </a:ext>
            </a:extLst>
          </p:cNvPr>
          <p:cNvGrpSpPr/>
          <p:nvPr/>
        </p:nvGrpSpPr>
        <p:grpSpPr>
          <a:xfrm>
            <a:off x="563713" y="5140904"/>
            <a:ext cx="2710999" cy="1658684"/>
            <a:chOff x="563713" y="5140904"/>
            <a:chExt cx="2710999" cy="1658684"/>
          </a:xfrm>
        </p:grpSpPr>
        <p:grpSp>
          <p:nvGrpSpPr>
            <p:cNvPr id="17" name="Group 16">
              <a:extLst>
                <a:ext uri="{FF2B5EF4-FFF2-40B4-BE49-F238E27FC236}">
                  <a16:creationId xmlns:a16="http://schemas.microsoft.com/office/drawing/2014/main" id="{4D2E1117-E2A5-A54B-8C7B-1AD9A11F1F09}"/>
                </a:ext>
              </a:extLst>
            </p:cNvPr>
            <p:cNvGrpSpPr/>
            <p:nvPr/>
          </p:nvGrpSpPr>
          <p:grpSpPr>
            <a:xfrm>
              <a:off x="563713" y="5140904"/>
              <a:ext cx="2624668" cy="1082069"/>
              <a:chOff x="6678937" y="5833004"/>
              <a:chExt cx="2624668" cy="1082069"/>
            </a:xfrm>
          </p:grpSpPr>
          <p:sp>
            <p:nvSpPr>
              <p:cNvPr id="18" name="Rectangle 17">
                <a:extLst>
                  <a:ext uri="{FF2B5EF4-FFF2-40B4-BE49-F238E27FC236}">
                    <a16:creationId xmlns:a16="http://schemas.microsoft.com/office/drawing/2014/main" id="{B1433CFE-689B-5944-B84F-AD5E6E7C9F98}"/>
                  </a:ext>
                </a:extLst>
              </p:cNvPr>
              <p:cNvSpPr/>
              <p:nvPr/>
            </p:nvSpPr>
            <p:spPr>
              <a:xfrm rot="16200000">
                <a:off x="6678937" y="6136139"/>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A2E168B-C338-DF49-AC23-311734DAC36F}"/>
                  </a:ext>
                </a:extLst>
              </p:cNvPr>
              <p:cNvSpPr/>
              <p:nvPr/>
            </p:nvSpPr>
            <p:spPr>
              <a:xfrm rot="16200000">
                <a:off x="6797470" y="6559473"/>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F8ACC54-322C-904F-ADB0-8C3AB38D10A0}"/>
                  </a:ext>
                </a:extLst>
              </p:cNvPr>
              <p:cNvSpPr/>
              <p:nvPr/>
            </p:nvSpPr>
            <p:spPr>
              <a:xfrm rot="16200000">
                <a:off x="7635670" y="6644139"/>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6BA81B3-0769-4647-AA27-0259A96E83EE}"/>
                  </a:ext>
                </a:extLst>
              </p:cNvPr>
              <p:cNvSpPr/>
              <p:nvPr/>
            </p:nvSpPr>
            <p:spPr>
              <a:xfrm rot="16200000">
                <a:off x="7254671" y="6322406"/>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9D53C1A-84C6-3A41-BC07-A8A796A31D94}"/>
                  </a:ext>
                </a:extLst>
              </p:cNvPr>
              <p:cNvSpPr/>
              <p:nvPr/>
            </p:nvSpPr>
            <p:spPr>
              <a:xfrm rot="16200000">
                <a:off x="8236272" y="6062746"/>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0E3CB10-82DA-1546-A91F-7E0467434F78}"/>
                  </a:ext>
                </a:extLst>
              </p:cNvPr>
              <p:cNvSpPr/>
              <p:nvPr/>
            </p:nvSpPr>
            <p:spPr>
              <a:xfrm rot="16200000">
                <a:off x="7136137" y="5899072"/>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6814BAA-03A7-F743-8C2A-EFCDFD53058E}"/>
                  </a:ext>
                </a:extLst>
              </p:cNvPr>
              <p:cNvSpPr/>
              <p:nvPr/>
            </p:nvSpPr>
            <p:spPr>
              <a:xfrm rot="16200000">
                <a:off x="7830406" y="5833004"/>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6A0FB979-BAAA-4F46-B4CC-95B836454C21}"/>
                  </a:ext>
                </a:extLst>
              </p:cNvPr>
              <p:cNvSpPr/>
              <p:nvPr/>
            </p:nvSpPr>
            <p:spPr>
              <a:xfrm rot="16200000">
                <a:off x="7779602" y="6271606"/>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AA3D17F-57AD-3549-8C12-DD120281FC46}"/>
                  </a:ext>
                </a:extLst>
              </p:cNvPr>
              <p:cNvSpPr/>
              <p:nvPr/>
            </p:nvSpPr>
            <p:spPr>
              <a:xfrm rot="16200000">
                <a:off x="8177536" y="6411235"/>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9D7962B-A53A-3B43-817D-68F4298FEB9B}"/>
                  </a:ext>
                </a:extLst>
              </p:cNvPr>
              <p:cNvSpPr/>
              <p:nvPr/>
            </p:nvSpPr>
            <p:spPr>
              <a:xfrm rot="16200000">
                <a:off x="8630502" y="5963670"/>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EB459F2-C4AC-8543-842F-351C09553EF5}"/>
                  </a:ext>
                </a:extLst>
              </p:cNvPr>
              <p:cNvSpPr/>
              <p:nvPr/>
            </p:nvSpPr>
            <p:spPr>
              <a:xfrm rot="16200000">
                <a:off x="8583934" y="6288539"/>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391E3A0-AC55-084D-9546-2419470DED5C}"/>
                  </a:ext>
                </a:extLst>
              </p:cNvPr>
              <p:cNvSpPr/>
              <p:nvPr/>
            </p:nvSpPr>
            <p:spPr>
              <a:xfrm rot="16200000">
                <a:off x="9066538" y="6545869"/>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98013153-37EB-ED46-80AF-1DEC67A4400D}"/>
                  </a:ext>
                </a:extLst>
              </p:cNvPr>
              <p:cNvSpPr/>
              <p:nvPr/>
            </p:nvSpPr>
            <p:spPr>
              <a:xfrm rot="16200000">
                <a:off x="9041135" y="6093664"/>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DCE5050-FCED-534C-B9B0-DD636D58F689}"/>
                  </a:ext>
                </a:extLst>
              </p:cNvPr>
              <p:cNvSpPr/>
              <p:nvPr/>
            </p:nvSpPr>
            <p:spPr>
              <a:xfrm rot="16200000">
                <a:off x="8583933" y="6678006"/>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5" name="Rectangle 134">
              <a:extLst>
                <a:ext uri="{FF2B5EF4-FFF2-40B4-BE49-F238E27FC236}">
                  <a16:creationId xmlns:a16="http://schemas.microsoft.com/office/drawing/2014/main" id="{F6AE67B6-E239-1946-82E6-569FB24E67BF}"/>
                </a:ext>
              </a:extLst>
            </p:cNvPr>
            <p:cNvSpPr/>
            <p:nvPr/>
          </p:nvSpPr>
          <p:spPr>
            <a:xfrm>
              <a:off x="563713" y="6153257"/>
              <a:ext cx="271099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Granular  activities</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(real, recognisable work)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E99B283C-52F9-B644-9317-5B9F285BDF2A}"/>
              </a:ext>
            </a:extLst>
          </p:cNvPr>
          <p:cNvGrpSpPr/>
          <p:nvPr/>
        </p:nvGrpSpPr>
        <p:grpSpPr>
          <a:xfrm>
            <a:off x="572364" y="3403285"/>
            <a:ext cx="4080442" cy="1387822"/>
            <a:chOff x="572364" y="3403285"/>
            <a:chExt cx="4080442" cy="1387822"/>
          </a:xfrm>
        </p:grpSpPr>
        <p:grpSp>
          <p:nvGrpSpPr>
            <p:cNvPr id="3" name="Group 2">
              <a:extLst>
                <a:ext uri="{FF2B5EF4-FFF2-40B4-BE49-F238E27FC236}">
                  <a16:creationId xmlns:a16="http://schemas.microsoft.com/office/drawing/2014/main" id="{36111FC5-F619-A743-B370-CC840C6705B7}"/>
                </a:ext>
              </a:extLst>
            </p:cNvPr>
            <p:cNvGrpSpPr/>
            <p:nvPr/>
          </p:nvGrpSpPr>
          <p:grpSpPr>
            <a:xfrm>
              <a:off x="814189" y="3403285"/>
              <a:ext cx="3838617" cy="877442"/>
              <a:chOff x="814189" y="3403285"/>
              <a:chExt cx="3838617" cy="877442"/>
            </a:xfrm>
          </p:grpSpPr>
          <p:sp>
            <p:nvSpPr>
              <p:cNvPr id="33" name="Rectangle 32">
                <a:extLst>
                  <a:ext uri="{FF2B5EF4-FFF2-40B4-BE49-F238E27FC236}">
                    <a16:creationId xmlns:a16="http://schemas.microsoft.com/office/drawing/2014/main" id="{66FD1646-75F1-D143-BF33-32998335ADC2}"/>
                  </a:ext>
                </a:extLst>
              </p:cNvPr>
              <p:cNvSpPr/>
              <p:nvPr/>
            </p:nvSpPr>
            <p:spPr>
              <a:xfrm>
                <a:off x="814189" y="3721933"/>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48AB668-1726-5B4C-8EAA-B3F0496F4527}"/>
                  </a:ext>
                </a:extLst>
              </p:cNvPr>
              <p:cNvSpPr/>
              <p:nvPr/>
            </p:nvSpPr>
            <p:spPr>
              <a:xfrm>
                <a:off x="1177604" y="3721933"/>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A67BE5B-F691-6444-9B83-D4A05A19AF12}"/>
                  </a:ext>
                </a:extLst>
              </p:cNvPr>
              <p:cNvSpPr/>
              <p:nvPr/>
            </p:nvSpPr>
            <p:spPr>
              <a:xfrm>
                <a:off x="2267849" y="3721933"/>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CC43D78-9085-A74E-A58E-9D6264272A9A}"/>
                  </a:ext>
                </a:extLst>
              </p:cNvPr>
              <p:cNvSpPr/>
              <p:nvPr/>
            </p:nvSpPr>
            <p:spPr>
              <a:xfrm>
                <a:off x="1904434" y="3721933"/>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1D455AC-F9DE-6B4E-8C42-1D0E115E3AD5}"/>
                  </a:ext>
                </a:extLst>
              </p:cNvPr>
              <p:cNvSpPr/>
              <p:nvPr/>
            </p:nvSpPr>
            <p:spPr>
              <a:xfrm>
                <a:off x="4064730" y="4043660"/>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867C316-19C1-8943-BD5D-B9C7E2041683}"/>
                  </a:ext>
                </a:extLst>
              </p:cNvPr>
              <p:cNvSpPr/>
              <p:nvPr/>
            </p:nvSpPr>
            <p:spPr>
              <a:xfrm>
                <a:off x="1541019" y="3721933"/>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AD96D826-6B15-7C4E-BA8F-247D121A3EF2}"/>
                  </a:ext>
                </a:extLst>
              </p:cNvPr>
              <p:cNvSpPr/>
              <p:nvPr/>
            </p:nvSpPr>
            <p:spPr>
              <a:xfrm>
                <a:off x="3337900" y="4043660"/>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E0B97D94-71ED-5449-BC4F-F63AEEF404B3}"/>
                  </a:ext>
                </a:extLst>
              </p:cNvPr>
              <p:cNvSpPr/>
              <p:nvPr/>
            </p:nvSpPr>
            <p:spPr>
              <a:xfrm>
                <a:off x="2974485" y="4043660"/>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F09DC6F-85DB-2C4E-B0B4-E6626A50B892}"/>
                  </a:ext>
                </a:extLst>
              </p:cNvPr>
              <p:cNvSpPr/>
              <p:nvPr/>
            </p:nvSpPr>
            <p:spPr>
              <a:xfrm>
                <a:off x="3701315" y="4043660"/>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3969B3E-3D24-934D-97FD-F2B86835690F}"/>
                  </a:ext>
                </a:extLst>
              </p:cNvPr>
              <p:cNvSpPr/>
              <p:nvPr/>
            </p:nvSpPr>
            <p:spPr>
              <a:xfrm>
                <a:off x="3688904" y="3403285"/>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4AEBD29-B561-7D4B-9D2D-D430ED416FF4}"/>
                  </a:ext>
                </a:extLst>
              </p:cNvPr>
              <p:cNvSpPr/>
              <p:nvPr/>
            </p:nvSpPr>
            <p:spPr>
              <a:xfrm>
                <a:off x="3325489" y="3403285"/>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98C0F6F8-9658-3742-9AE0-53F83DF7D69D}"/>
                  </a:ext>
                </a:extLst>
              </p:cNvPr>
              <p:cNvSpPr/>
              <p:nvPr/>
            </p:nvSpPr>
            <p:spPr>
              <a:xfrm>
                <a:off x="4415739" y="3403285"/>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438D69F-E68A-9D47-8597-CB58D290EAE1}"/>
                  </a:ext>
                </a:extLst>
              </p:cNvPr>
              <p:cNvSpPr/>
              <p:nvPr/>
            </p:nvSpPr>
            <p:spPr>
              <a:xfrm>
                <a:off x="4052319" y="3403285"/>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4F95A4F8-C1BD-6042-BA59-DF5255C48018}"/>
                  </a:ext>
                </a:extLst>
              </p:cNvPr>
              <p:cNvSpPr/>
              <p:nvPr/>
            </p:nvSpPr>
            <p:spPr>
              <a:xfrm>
                <a:off x="2962074" y="3403285"/>
                <a:ext cx="237067" cy="23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6" name="Rectangle 135">
              <a:extLst>
                <a:ext uri="{FF2B5EF4-FFF2-40B4-BE49-F238E27FC236}">
                  <a16:creationId xmlns:a16="http://schemas.microsoft.com/office/drawing/2014/main" id="{1829870F-74E0-9549-96FC-7EB609091561}"/>
                </a:ext>
              </a:extLst>
            </p:cNvPr>
            <p:cNvSpPr/>
            <p:nvPr/>
          </p:nvSpPr>
          <p:spPr>
            <a:xfrm>
              <a:off x="572364" y="4144776"/>
              <a:ext cx="22365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Sequence  activities</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into “chains”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F682534F-6BE0-7349-902F-F3502EE6ABC0}"/>
              </a:ext>
            </a:extLst>
          </p:cNvPr>
          <p:cNvGrpSpPr/>
          <p:nvPr/>
        </p:nvGrpSpPr>
        <p:grpSpPr>
          <a:xfrm>
            <a:off x="681588" y="2619165"/>
            <a:ext cx="4097111" cy="1756460"/>
            <a:chOff x="681588" y="2619165"/>
            <a:chExt cx="4097111" cy="1756460"/>
          </a:xfrm>
        </p:grpSpPr>
        <p:grpSp>
          <p:nvGrpSpPr>
            <p:cNvPr id="134" name="Group 133">
              <a:extLst>
                <a:ext uri="{FF2B5EF4-FFF2-40B4-BE49-F238E27FC236}">
                  <a16:creationId xmlns:a16="http://schemas.microsoft.com/office/drawing/2014/main" id="{DEC6558F-F030-F34C-8A2B-1C237921FFEF}"/>
                </a:ext>
              </a:extLst>
            </p:cNvPr>
            <p:cNvGrpSpPr/>
            <p:nvPr/>
          </p:nvGrpSpPr>
          <p:grpSpPr>
            <a:xfrm>
              <a:off x="681588" y="3311597"/>
              <a:ext cx="4097111" cy="1064028"/>
              <a:chOff x="400384" y="3766471"/>
              <a:chExt cx="4097111" cy="1064028"/>
            </a:xfrm>
          </p:grpSpPr>
          <p:sp>
            <p:nvSpPr>
              <p:cNvPr id="48" name="Rounded Rectangle 47">
                <a:extLst>
                  <a:ext uri="{FF2B5EF4-FFF2-40B4-BE49-F238E27FC236}">
                    <a16:creationId xmlns:a16="http://schemas.microsoft.com/office/drawing/2014/main" id="{1DFE0462-F1AC-B043-9322-2D69A308ABF4}"/>
                  </a:ext>
                </a:extLst>
              </p:cNvPr>
              <p:cNvSpPr/>
              <p:nvPr/>
            </p:nvSpPr>
            <p:spPr>
              <a:xfrm>
                <a:off x="400384" y="4095226"/>
                <a:ext cx="1928227" cy="4231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ounded Rectangle 48">
                <a:extLst>
                  <a:ext uri="{FF2B5EF4-FFF2-40B4-BE49-F238E27FC236}">
                    <a16:creationId xmlns:a16="http://schemas.microsoft.com/office/drawing/2014/main" id="{21BB0ECA-20BB-4D4D-B5C3-87FA2B38F59D}"/>
                  </a:ext>
                </a:extLst>
              </p:cNvPr>
              <p:cNvSpPr/>
              <p:nvPr/>
            </p:nvSpPr>
            <p:spPr>
              <a:xfrm>
                <a:off x="2617185" y="4407357"/>
                <a:ext cx="1480302" cy="4231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ounded Rectangle 49">
                <a:extLst>
                  <a:ext uri="{FF2B5EF4-FFF2-40B4-BE49-F238E27FC236}">
                    <a16:creationId xmlns:a16="http://schemas.microsoft.com/office/drawing/2014/main" id="{7785E332-FB6E-A440-92F7-FA9D286B1B99}"/>
                  </a:ext>
                </a:extLst>
              </p:cNvPr>
              <p:cNvSpPr/>
              <p:nvPr/>
            </p:nvSpPr>
            <p:spPr>
              <a:xfrm>
                <a:off x="2579793" y="3766471"/>
                <a:ext cx="1917702" cy="4231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Elbow Connector 121">
                <a:extLst>
                  <a:ext uri="{FF2B5EF4-FFF2-40B4-BE49-F238E27FC236}">
                    <a16:creationId xmlns:a16="http://schemas.microsoft.com/office/drawing/2014/main" id="{AE29B688-7F33-BD46-B996-42996E54CA15}"/>
                  </a:ext>
                </a:extLst>
              </p:cNvPr>
              <p:cNvCxnSpPr>
                <a:cxnSpLocks/>
                <a:endCxn id="50" idx="1"/>
              </p:cNvCxnSpPr>
              <p:nvPr/>
            </p:nvCxnSpPr>
            <p:spPr>
              <a:xfrm flipV="1">
                <a:off x="2328611" y="3978042"/>
                <a:ext cx="251182" cy="211571"/>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61717AAB-0E7B-7848-A51E-F22D531D7527}"/>
                  </a:ext>
                </a:extLst>
              </p:cNvPr>
              <p:cNvCxnSpPr>
                <a:cxnSpLocks/>
                <a:endCxn id="49" idx="1"/>
              </p:cNvCxnSpPr>
              <p:nvPr/>
            </p:nvCxnSpPr>
            <p:spPr>
              <a:xfrm>
                <a:off x="2328611" y="4373904"/>
                <a:ext cx="288574" cy="24502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7" name="Rectangle 136">
              <a:extLst>
                <a:ext uri="{FF2B5EF4-FFF2-40B4-BE49-F238E27FC236}">
                  <a16:creationId xmlns:a16="http://schemas.microsoft.com/office/drawing/2014/main" id="{E76AA3C8-3C36-ED41-93D8-443F23D7BACC}"/>
                </a:ext>
              </a:extLst>
            </p:cNvPr>
            <p:cNvSpPr/>
            <p:nvPr/>
          </p:nvSpPr>
          <p:spPr>
            <a:xfrm>
              <a:off x="1465510" y="2619165"/>
              <a:ext cx="29931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Use objective criteria to </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identify process boundaries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BC5FD2B6-6E50-2642-9D63-D4C153686192}"/>
              </a:ext>
            </a:extLst>
          </p:cNvPr>
          <p:cNvGrpSpPr/>
          <p:nvPr/>
        </p:nvGrpSpPr>
        <p:grpSpPr>
          <a:xfrm>
            <a:off x="4718050" y="1574191"/>
            <a:ext cx="5288404" cy="1212522"/>
            <a:chOff x="4718050" y="1574191"/>
            <a:chExt cx="5288404" cy="1212522"/>
          </a:xfrm>
        </p:grpSpPr>
        <p:grpSp>
          <p:nvGrpSpPr>
            <p:cNvPr id="133" name="Group 132">
              <a:extLst>
                <a:ext uri="{FF2B5EF4-FFF2-40B4-BE49-F238E27FC236}">
                  <a16:creationId xmlns:a16="http://schemas.microsoft.com/office/drawing/2014/main" id="{BBAB1280-1072-5E43-A2C8-CEAA4E53A7FA}"/>
                </a:ext>
              </a:extLst>
            </p:cNvPr>
            <p:cNvGrpSpPr/>
            <p:nvPr/>
          </p:nvGrpSpPr>
          <p:grpSpPr>
            <a:xfrm>
              <a:off x="4718050" y="1574191"/>
              <a:ext cx="2139950" cy="1212522"/>
              <a:chOff x="5031584" y="1699691"/>
              <a:chExt cx="2139950" cy="1212522"/>
            </a:xfrm>
          </p:grpSpPr>
          <p:grpSp>
            <p:nvGrpSpPr>
              <p:cNvPr id="67" name="Group 66">
                <a:extLst>
                  <a:ext uri="{FF2B5EF4-FFF2-40B4-BE49-F238E27FC236}">
                    <a16:creationId xmlns:a16="http://schemas.microsoft.com/office/drawing/2014/main" id="{91629A45-5394-A448-96F3-4EB3DE5392D3}"/>
                  </a:ext>
                </a:extLst>
              </p:cNvPr>
              <p:cNvGrpSpPr/>
              <p:nvPr/>
            </p:nvGrpSpPr>
            <p:grpSpPr>
              <a:xfrm>
                <a:off x="5031584" y="1699691"/>
                <a:ext cx="2139950" cy="1212522"/>
                <a:chOff x="7541225" y="4331927"/>
                <a:chExt cx="2139950" cy="1212522"/>
              </a:xfrm>
            </p:grpSpPr>
            <p:sp>
              <p:nvSpPr>
                <p:cNvPr id="68" name="Rounded Rectangle 67">
                  <a:extLst>
                    <a:ext uri="{FF2B5EF4-FFF2-40B4-BE49-F238E27FC236}">
                      <a16:creationId xmlns:a16="http://schemas.microsoft.com/office/drawing/2014/main" id="{FA4D79B3-0DFB-2145-B13E-FA5BA93EE9E0}"/>
                    </a:ext>
                  </a:extLst>
                </p:cNvPr>
                <p:cNvSpPr/>
                <p:nvPr/>
              </p:nvSpPr>
              <p:spPr>
                <a:xfrm>
                  <a:off x="7634129" y="4746080"/>
                  <a:ext cx="860197" cy="4231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a:extLst>
                    <a:ext uri="{FF2B5EF4-FFF2-40B4-BE49-F238E27FC236}">
                      <a16:creationId xmlns:a16="http://schemas.microsoft.com/office/drawing/2014/main" id="{7252F762-7F0D-724C-B776-A5ABAC4BE71B}"/>
                    </a:ext>
                  </a:extLst>
                </p:cNvPr>
                <p:cNvSpPr/>
                <p:nvPr/>
              </p:nvSpPr>
              <p:spPr>
                <a:xfrm>
                  <a:off x="8788554" y="5058211"/>
                  <a:ext cx="649869" cy="4231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ounded Rectangle 69">
                  <a:extLst>
                    <a:ext uri="{FF2B5EF4-FFF2-40B4-BE49-F238E27FC236}">
                      <a16:creationId xmlns:a16="http://schemas.microsoft.com/office/drawing/2014/main" id="{0B1A82EB-C7C0-3A41-9EFE-23AA065A7ED4}"/>
                    </a:ext>
                  </a:extLst>
                </p:cNvPr>
                <p:cNvSpPr/>
                <p:nvPr/>
              </p:nvSpPr>
              <p:spPr>
                <a:xfrm>
                  <a:off x="8751162" y="4417325"/>
                  <a:ext cx="841892" cy="4231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ounded Rectangle 126">
                  <a:extLst>
                    <a:ext uri="{FF2B5EF4-FFF2-40B4-BE49-F238E27FC236}">
                      <a16:creationId xmlns:a16="http://schemas.microsoft.com/office/drawing/2014/main" id="{C7D0FA56-33F3-7843-8602-03C46FE178AA}"/>
                    </a:ext>
                  </a:extLst>
                </p:cNvPr>
                <p:cNvSpPr/>
                <p:nvPr/>
              </p:nvSpPr>
              <p:spPr>
                <a:xfrm>
                  <a:off x="7541225" y="4331927"/>
                  <a:ext cx="2139950" cy="1212522"/>
                </a:xfrm>
                <a:prstGeom prst="roundRect">
                  <a:avLst>
                    <a:gd name="adj" fmla="val 10383"/>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1" name="Elbow Connector 130">
                <a:extLst>
                  <a:ext uri="{FF2B5EF4-FFF2-40B4-BE49-F238E27FC236}">
                    <a16:creationId xmlns:a16="http://schemas.microsoft.com/office/drawing/2014/main" id="{C1DC583B-9952-8740-85EA-C28CF310FDAF}"/>
                  </a:ext>
                </a:extLst>
              </p:cNvPr>
              <p:cNvCxnSpPr>
                <a:cxnSpLocks/>
              </p:cNvCxnSpPr>
              <p:nvPr/>
            </p:nvCxnSpPr>
            <p:spPr>
              <a:xfrm flipV="1">
                <a:off x="5985471" y="2001183"/>
                <a:ext cx="251182" cy="211571"/>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5F38A36A-9056-DE4E-8D19-7A02F1CC38D8}"/>
                  </a:ext>
                </a:extLst>
              </p:cNvPr>
              <p:cNvCxnSpPr>
                <a:cxnSpLocks/>
              </p:cNvCxnSpPr>
              <p:nvPr/>
            </p:nvCxnSpPr>
            <p:spPr>
              <a:xfrm>
                <a:off x="5985471" y="2397045"/>
                <a:ext cx="288574" cy="24502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8" name="Rectangle 137">
              <a:extLst>
                <a:ext uri="{FF2B5EF4-FFF2-40B4-BE49-F238E27FC236}">
                  <a16:creationId xmlns:a16="http://schemas.microsoft.com/office/drawing/2014/main" id="{03AF7CC7-23C9-2740-AC73-01A690C6DA1A}"/>
                </a:ext>
              </a:extLst>
            </p:cNvPr>
            <p:cNvSpPr/>
            <p:nvPr/>
          </p:nvSpPr>
          <p:spPr>
            <a:xfrm>
              <a:off x="6936383" y="1583432"/>
              <a:ext cx="307007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Draw a </a:t>
              </a: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Process Landscape,</a:t>
              </a:r>
              <a:b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our overall framework</a:t>
              </a: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8" name="Rectangle 117">
            <a:extLst>
              <a:ext uri="{FF2B5EF4-FFF2-40B4-BE49-F238E27FC236}">
                <a16:creationId xmlns:a16="http://schemas.microsoft.com/office/drawing/2014/main" id="{2BC9F65E-5338-5346-96FD-35FC7A13CA4F}"/>
              </a:ext>
            </a:extLst>
          </p:cNvPr>
          <p:cNvSpPr/>
          <p:nvPr/>
        </p:nvSpPr>
        <p:spPr>
          <a:xfrm rot="18033966">
            <a:off x="3632454" y="4747324"/>
            <a:ext cx="22493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bottom-up synthesis</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9" name="Straight Arrow Connector 118">
            <a:extLst>
              <a:ext uri="{FF2B5EF4-FFF2-40B4-BE49-F238E27FC236}">
                <a16:creationId xmlns:a16="http://schemas.microsoft.com/office/drawing/2014/main" id="{EB70345B-600F-6246-A285-6145F7CAEE30}"/>
              </a:ext>
            </a:extLst>
          </p:cNvPr>
          <p:cNvCxnSpPr>
            <a:cxnSpLocks/>
          </p:cNvCxnSpPr>
          <p:nvPr/>
        </p:nvCxnSpPr>
        <p:spPr>
          <a:xfrm rot="18033966" flipV="1">
            <a:off x="3849458" y="4947400"/>
            <a:ext cx="2285297" cy="1414"/>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7613930-3000-1E47-B86B-E1289C78DC54}"/>
              </a:ext>
            </a:extLst>
          </p:cNvPr>
          <p:cNvGrpSpPr/>
          <p:nvPr/>
        </p:nvGrpSpPr>
        <p:grpSpPr>
          <a:xfrm>
            <a:off x="7821683" y="3320385"/>
            <a:ext cx="4138282" cy="1378329"/>
            <a:chOff x="7821683" y="3521553"/>
            <a:chExt cx="4138282" cy="1378329"/>
          </a:xfrm>
        </p:grpSpPr>
        <p:grpSp>
          <p:nvGrpSpPr>
            <p:cNvPr id="120" name="Group 119">
              <a:extLst>
                <a:ext uri="{FF2B5EF4-FFF2-40B4-BE49-F238E27FC236}">
                  <a16:creationId xmlns:a16="http://schemas.microsoft.com/office/drawing/2014/main" id="{D43AE7F5-5D27-6B41-A938-C1FA3C872A68}"/>
                </a:ext>
              </a:extLst>
            </p:cNvPr>
            <p:cNvGrpSpPr/>
            <p:nvPr/>
          </p:nvGrpSpPr>
          <p:grpSpPr>
            <a:xfrm>
              <a:off x="7821683" y="3521553"/>
              <a:ext cx="2316162" cy="363911"/>
              <a:chOff x="7497330" y="3617803"/>
              <a:chExt cx="2316162" cy="363911"/>
            </a:xfrm>
          </p:grpSpPr>
          <p:sp>
            <p:nvSpPr>
              <p:cNvPr id="77" name="AutoShape 22">
                <a:extLst>
                  <a:ext uri="{FF2B5EF4-FFF2-40B4-BE49-F238E27FC236}">
                    <a16:creationId xmlns:a16="http://schemas.microsoft.com/office/drawing/2014/main" id="{8C25D0B1-D0F0-7840-A374-54D130F7FC27}"/>
                  </a:ext>
                </a:extLst>
              </p:cNvPr>
              <p:cNvSpPr>
                <a:spLocks noChangeArrowheads="1"/>
              </p:cNvSpPr>
              <p:nvPr/>
            </p:nvSpPr>
            <p:spPr bwMode="auto">
              <a:xfrm>
                <a:off x="7879766" y="3636354"/>
                <a:ext cx="1508012" cy="31273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24FCD968-2268-8748-84A1-618B59CE948F}"/>
                  </a:ext>
                </a:extLst>
              </p:cNvPr>
              <p:cNvGrpSpPr/>
              <p:nvPr/>
            </p:nvGrpSpPr>
            <p:grpSpPr>
              <a:xfrm>
                <a:off x="8171131" y="3698848"/>
                <a:ext cx="1147490" cy="191082"/>
                <a:chOff x="1514963" y="2380509"/>
                <a:chExt cx="1147490" cy="191082"/>
              </a:xfrm>
            </p:grpSpPr>
            <p:sp>
              <p:nvSpPr>
                <p:cNvPr id="88" name="AutoShape 23">
                  <a:extLst>
                    <a:ext uri="{FF2B5EF4-FFF2-40B4-BE49-F238E27FC236}">
                      <a16:creationId xmlns:a16="http://schemas.microsoft.com/office/drawing/2014/main" id="{872CD0B9-E666-9A48-93C5-19AEC26CC022}"/>
                    </a:ext>
                  </a:extLst>
                </p:cNvPr>
                <p:cNvSpPr>
                  <a:spLocks noChangeArrowheads="1"/>
                </p:cNvSpPr>
                <p:nvPr/>
              </p:nvSpPr>
              <p:spPr bwMode="auto">
                <a:xfrm>
                  <a:off x="1514963" y="2390616"/>
                  <a:ext cx="190500" cy="180975"/>
                </a:xfrm>
                <a:prstGeom prst="flowChartAlternateProcess">
                  <a:avLst/>
                </a:prstGeom>
                <a:solidFill>
                  <a:schemeClr val="accent1"/>
                </a:solidFill>
                <a:ln w="9525">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AutoShape 23">
                  <a:extLst>
                    <a:ext uri="{FF2B5EF4-FFF2-40B4-BE49-F238E27FC236}">
                      <a16:creationId xmlns:a16="http://schemas.microsoft.com/office/drawing/2014/main" id="{8BBE7AE9-5A2C-8A42-B8F8-8CE21454186A}"/>
                    </a:ext>
                  </a:extLst>
                </p:cNvPr>
                <p:cNvSpPr>
                  <a:spLocks noChangeArrowheads="1"/>
                </p:cNvSpPr>
                <p:nvPr/>
              </p:nvSpPr>
              <p:spPr bwMode="auto">
                <a:xfrm>
                  <a:off x="1754210" y="2389029"/>
                  <a:ext cx="190500" cy="180975"/>
                </a:xfrm>
                <a:prstGeom prst="flowChartAlternateProcess">
                  <a:avLst/>
                </a:prstGeom>
                <a:solidFill>
                  <a:schemeClr val="accent1"/>
                </a:solidFill>
                <a:ln w="9525">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AutoShape 23">
                  <a:extLst>
                    <a:ext uri="{FF2B5EF4-FFF2-40B4-BE49-F238E27FC236}">
                      <a16:creationId xmlns:a16="http://schemas.microsoft.com/office/drawing/2014/main" id="{61661813-1CF9-0143-A79E-D741D962F799}"/>
                    </a:ext>
                  </a:extLst>
                </p:cNvPr>
                <p:cNvSpPr>
                  <a:spLocks noChangeArrowheads="1"/>
                </p:cNvSpPr>
                <p:nvPr/>
              </p:nvSpPr>
              <p:spPr bwMode="auto">
                <a:xfrm>
                  <a:off x="1993457" y="2387441"/>
                  <a:ext cx="190500" cy="180975"/>
                </a:xfrm>
                <a:prstGeom prst="flowChartAlternateProcess">
                  <a:avLst/>
                </a:prstGeom>
                <a:solidFill>
                  <a:schemeClr val="accent1"/>
                </a:solidFill>
                <a:ln w="9525">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AutoShape 23">
                  <a:extLst>
                    <a:ext uri="{FF2B5EF4-FFF2-40B4-BE49-F238E27FC236}">
                      <a16:creationId xmlns:a16="http://schemas.microsoft.com/office/drawing/2014/main" id="{00DA70A4-EAA7-E14F-8960-C7FCFB24DCF3}"/>
                    </a:ext>
                  </a:extLst>
                </p:cNvPr>
                <p:cNvSpPr>
                  <a:spLocks noChangeArrowheads="1"/>
                </p:cNvSpPr>
                <p:nvPr/>
              </p:nvSpPr>
              <p:spPr bwMode="auto">
                <a:xfrm>
                  <a:off x="2232704" y="2382097"/>
                  <a:ext cx="190500" cy="180975"/>
                </a:xfrm>
                <a:prstGeom prst="flowChartAlternateProcess">
                  <a:avLst/>
                </a:prstGeom>
                <a:solidFill>
                  <a:schemeClr val="accent1"/>
                </a:solidFill>
                <a:ln w="9525">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AutoShape 23">
                  <a:extLst>
                    <a:ext uri="{FF2B5EF4-FFF2-40B4-BE49-F238E27FC236}">
                      <a16:creationId xmlns:a16="http://schemas.microsoft.com/office/drawing/2014/main" id="{0CB84CA9-ED34-B04A-9F45-E0C1BA2E97AF}"/>
                    </a:ext>
                  </a:extLst>
                </p:cNvPr>
                <p:cNvSpPr>
                  <a:spLocks noChangeArrowheads="1"/>
                </p:cNvSpPr>
                <p:nvPr/>
              </p:nvSpPr>
              <p:spPr bwMode="auto">
                <a:xfrm>
                  <a:off x="2471953" y="2380509"/>
                  <a:ext cx="190500" cy="180975"/>
                </a:xfrm>
                <a:prstGeom prst="flowChartAlternateProcess">
                  <a:avLst/>
                </a:prstGeom>
                <a:solidFill>
                  <a:schemeClr val="accent1"/>
                </a:solidFill>
                <a:ln w="9525">
                  <a:solidFill>
                    <a:srgbClr val="703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79" name="AutoShape 14">
                <a:extLst>
                  <a:ext uri="{FF2B5EF4-FFF2-40B4-BE49-F238E27FC236}">
                    <a16:creationId xmlns:a16="http://schemas.microsoft.com/office/drawing/2014/main" id="{9D7C1EF2-5844-C149-97AB-C3BEFF797520}"/>
                  </a:ext>
                </a:extLst>
              </p:cNvPr>
              <p:cNvCxnSpPr>
                <a:cxnSpLocks noChangeShapeType="1"/>
              </p:cNvCxnSpPr>
              <p:nvPr/>
            </p:nvCxnSpPr>
            <p:spPr bwMode="auto">
              <a:xfrm flipV="1">
                <a:off x="9390677" y="3704221"/>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80" name="Group 79">
                <a:extLst>
                  <a:ext uri="{FF2B5EF4-FFF2-40B4-BE49-F238E27FC236}">
                    <a16:creationId xmlns:a16="http://schemas.microsoft.com/office/drawing/2014/main" id="{E0014782-6F8C-DD47-B650-534A9F7B664B}"/>
                  </a:ext>
                </a:extLst>
              </p:cNvPr>
              <p:cNvGrpSpPr/>
              <p:nvPr/>
            </p:nvGrpSpPr>
            <p:grpSpPr>
              <a:xfrm>
                <a:off x="7497330" y="3726766"/>
                <a:ext cx="376238" cy="161348"/>
                <a:chOff x="953872" y="2412184"/>
                <a:chExt cx="376238" cy="161348"/>
              </a:xfrm>
            </p:grpSpPr>
            <p:cxnSp>
              <p:nvCxnSpPr>
                <p:cNvPr id="86" name="AutoShape 13">
                  <a:extLst>
                    <a:ext uri="{FF2B5EF4-FFF2-40B4-BE49-F238E27FC236}">
                      <a16:creationId xmlns:a16="http://schemas.microsoft.com/office/drawing/2014/main" id="{F73E655B-D411-1C4D-8462-F07BBFD69C16}"/>
                    </a:ext>
                  </a:extLst>
                </p:cNvPr>
                <p:cNvCxnSpPr>
                  <a:cxnSpLocks noChangeShapeType="1"/>
                </p:cNvCxnSpPr>
                <p:nvPr/>
              </p:nvCxnSpPr>
              <p:spPr bwMode="auto">
                <a:xfrm>
                  <a:off x="1115130" y="2494372"/>
                  <a:ext cx="214980" cy="47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7" name="Oval 35">
                  <a:extLst>
                    <a:ext uri="{FF2B5EF4-FFF2-40B4-BE49-F238E27FC236}">
                      <a16:creationId xmlns:a16="http://schemas.microsoft.com/office/drawing/2014/main" id="{A292CFF7-5004-2248-A5C3-7906A726ABD0}"/>
                    </a:ext>
                  </a:extLst>
                </p:cNvPr>
                <p:cNvSpPr>
                  <a:spLocks noChangeArrowheads="1"/>
                </p:cNvSpPr>
                <p:nvPr/>
              </p:nvSpPr>
              <p:spPr bwMode="auto">
                <a:xfrm>
                  <a:off x="953872" y="2412184"/>
                  <a:ext cx="161348" cy="161348"/>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81" name="Oval 35">
                <a:extLst>
                  <a:ext uri="{FF2B5EF4-FFF2-40B4-BE49-F238E27FC236}">
                    <a16:creationId xmlns:a16="http://schemas.microsoft.com/office/drawing/2014/main" id="{951C874C-F548-9A4D-B918-A7A8DA3F2305}"/>
                  </a:ext>
                </a:extLst>
              </p:cNvPr>
              <p:cNvSpPr>
                <a:spLocks noChangeArrowheads="1"/>
              </p:cNvSpPr>
              <p:nvPr/>
            </p:nvSpPr>
            <p:spPr bwMode="auto">
              <a:xfrm>
                <a:off x="9654472" y="3617803"/>
                <a:ext cx="159020" cy="159020"/>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Oval 35">
                <a:extLst>
                  <a:ext uri="{FF2B5EF4-FFF2-40B4-BE49-F238E27FC236}">
                    <a16:creationId xmlns:a16="http://schemas.microsoft.com/office/drawing/2014/main" id="{B6694BBD-04F9-4A48-AF39-3AE39EBC4EEB}"/>
                  </a:ext>
                </a:extLst>
              </p:cNvPr>
              <p:cNvSpPr>
                <a:spLocks noChangeArrowheads="1"/>
              </p:cNvSpPr>
              <p:nvPr/>
            </p:nvSpPr>
            <p:spPr bwMode="auto">
              <a:xfrm>
                <a:off x="9649135" y="3822694"/>
                <a:ext cx="159020" cy="159020"/>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EA6D6047-07FB-3040-BF78-58012BD34DE3}"/>
                  </a:ext>
                </a:extLst>
              </p:cNvPr>
              <p:cNvCxnSpPr/>
              <p:nvPr/>
            </p:nvCxnSpPr>
            <p:spPr bwMode="auto">
              <a:xfrm>
                <a:off x="7873563" y="3730522"/>
                <a:ext cx="245897"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4" name="AutoShape 14">
                <a:extLst>
                  <a:ext uri="{FF2B5EF4-FFF2-40B4-BE49-F238E27FC236}">
                    <a16:creationId xmlns:a16="http://schemas.microsoft.com/office/drawing/2014/main" id="{DE1FC26A-48D6-524F-B69B-B62DB4B9D192}"/>
                  </a:ext>
                </a:extLst>
              </p:cNvPr>
              <p:cNvCxnSpPr>
                <a:cxnSpLocks noChangeShapeType="1"/>
              </p:cNvCxnSpPr>
              <p:nvPr/>
            </p:nvCxnSpPr>
            <p:spPr bwMode="auto">
              <a:xfrm>
                <a:off x="9385268" y="3800262"/>
                <a:ext cx="245087" cy="9129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Straight Connector 84">
                <a:extLst>
                  <a:ext uri="{FF2B5EF4-FFF2-40B4-BE49-F238E27FC236}">
                    <a16:creationId xmlns:a16="http://schemas.microsoft.com/office/drawing/2014/main" id="{B3ECDDFD-8397-F740-8A69-2DA2F8BCBDAB}"/>
                  </a:ext>
                </a:extLst>
              </p:cNvPr>
              <p:cNvCxnSpPr/>
              <p:nvPr/>
            </p:nvCxnSpPr>
            <p:spPr bwMode="auto">
              <a:xfrm>
                <a:off x="7879426" y="3856621"/>
                <a:ext cx="246229"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139" name="Rectangle 138">
              <a:extLst>
                <a:ext uri="{FF2B5EF4-FFF2-40B4-BE49-F238E27FC236}">
                  <a16:creationId xmlns:a16="http://schemas.microsoft.com/office/drawing/2014/main" id="{D11E9302-E805-8144-BF00-B48D491DB6B6}"/>
                </a:ext>
              </a:extLst>
            </p:cNvPr>
            <p:cNvSpPr/>
            <p:nvPr/>
          </p:nvSpPr>
          <p:spPr>
            <a:xfrm>
              <a:off x="8556469" y="3976552"/>
              <a:ext cx="340349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u="none" strike="noStrike" kern="1200" cap="none" spc="0" normalizeH="0" baseline="0" noProof="0" dirty="0">
                  <a:ln>
                    <a:noFill/>
                  </a:ln>
                  <a:solidFill>
                    <a:srgbClr val="000000"/>
                  </a:solidFill>
                  <a:effectLst/>
                  <a:uLnTx/>
                  <a:uFillTx/>
                  <a:latin typeface="Arial" charset="0"/>
                  <a:ea typeface="ＭＳ Ｐゴシック" charset="0"/>
                  <a:cs typeface="+mn-cs"/>
                </a:rPr>
                <a:t>Develop</a:t>
              </a: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 Process Scope Model,</a:t>
              </a:r>
              <a:b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Process Summary Chart, and </a:t>
              </a:r>
              <a:b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Augmented Scope Model</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F2CECC4A-4D1B-1945-9F95-E1C8DBE419C9}"/>
              </a:ext>
            </a:extLst>
          </p:cNvPr>
          <p:cNvGrpSpPr/>
          <p:nvPr/>
        </p:nvGrpSpPr>
        <p:grpSpPr>
          <a:xfrm>
            <a:off x="8179953" y="4968534"/>
            <a:ext cx="3634328" cy="1843253"/>
            <a:chOff x="8179953" y="5048046"/>
            <a:chExt cx="3634328" cy="1843253"/>
          </a:xfrm>
        </p:grpSpPr>
        <p:grpSp>
          <p:nvGrpSpPr>
            <p:cNvPr id="99" name="Group 98">
              <a:extLst>
                <a:ext uri="{FF2B5EF4-FFF2-40B4-BE49-F238E27FC236}">
                  <a16:creationId xmlns:a16="http://schemas.microsoft.com/office/drawing/2014/main" id="{DE347203-07F6-5E44-A28B-D721C0EDEC03}"/>
                </a:ext>
              </a:extLst>
            </p:cNvPr>
            <p:cNvGrpSpPr/>
            <p:nvPr/>
          </p:nvGrpSpPr>
          <p:grpSpPr>
            <a:xfrm>
              <a:off x="9179995" y="5048046"/>
              <a:ext cx="2317750" cy="1338263"/>
              <a:chOff x="2474873" y="3074987"/>
              <a:chExt cx="2317750" cy="1338263"/>
            </a:xfrm>
          </p:grpSpPr>
          <p:sp>
            <p:nvSpPr>
              <p:cNvPr id="100" name="AutoShape 32">
                <a:extLst>
                  <a:ext uri="{FF2B5EF4-FFF2-40B4-BE49-F238E27FC236}">
                    <a16:creationId xmlns:a16="http://schemas.microsoft.com/office/drawing/2014/main" id="{13970060-57E9-2C4B-8C2D-7443D32B50F3}"/>
                  </a:ext>
                </a:extLst>
              </p:cNvPr>
              <p:cNvSpPr>
                <a:spLocks noChangeArrowheads="1"/>
              </p:cNvSpPr>
              <p:nvPr/>
            </p:nvSpPr>
            <p:spPr bwMode="auto">
              <a:xfrm>
                <a:off x="2474873" y="3076575"/>
                <a:ext cx="196850" cy="1336675"/>
              </a:xfrm>
              <a:prstGeom prst="flowChartProcess">
                <a:avLst/>
              </a:prstGeom>
              <a:noFill/>
              <a:ln w="9525">
                <a:solidFill>
                  <a:schemeClr val="tx1"/>
                </a:solidFill>
                <a:miter lim="800000"/>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Line 33">
                <a:extLst>
                  <a:ext uri="{FF2B5EF4-FFF2-40B4-BE49-F238E27FC236}">
                    <a16:creationId xmlns:a16="http://schemas.microsoft.com/office/drawing/2014/main" id="{EFFF4165-F612-EC45-B36F-9F0755B01F06}"/>
                  </a:ext>
                </a:extLst>
              </p:cNvPr>
              <p:cNvSpPr>
                <a:spLocks noChangeShapeType="1"/>
              </p:cNvSpPr>
              <p:nvPr/>
            </p:nvSpPr>
            <p:spPr bwMode="auto">
              <a:xfrm>
                <a:off x="2474873" y="329247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 name="Line 34">
                <a:extLst>
                  <a:ext uri="{FF2B5EF4-FFF2-40B4-BE49-F238E27FC236}">
                    <a16:creationId xmlns:a16="http://schemas.microsoft.com/office/drawing/2014/main" id="{9DA0AB8A-A6E2-4B4B-8038-3AA6955A8649}"/>
                  </a:ext>
                </a:extLst>
              </p:cNvPr>
              <p:cNvSpPr>
                <a:spLocks noChangeShapeType="1"/>
              </p:cNvSpPr>
              <p:nvPr/>
            </p:nvSpPr>
            <p:spPr bwMode="auto">
              <a:xfrm>
                <a:off x="2474873" y="356552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 name="Line 35">
                <a:extLst>
                  <a:ext uri="{FF2B5EF4-FFF2-40B4-BE49-F238E27FC236}">
                    <a16:creationId xmlns:a16="http://schemas.microsoft.com/office/drawing/2014/main" id="{1096055E-08F5-0243-8FAD-B28B3E6D462F}"/>
                  </a:ext>
                </a:extLst>
              </p:cNvPr>
              <p:cNvSpPr>
                <a:spLocks noChangeShapeType="1"/>
              </p:cNvSpPr>
              <p:nvPr/>
            </p:nvSpPr>
            <p:spPr bwMode="auto">
              <a:xfrm>
                <a:off x="2474873" y="386397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Line 36">
                <a:extLst>
                  <a:ext uri="{FF2B5EF4-FFF2-40B4-BE49-F238E27FC236}">
                    <a16:creationId xmlns:a16="http://schemas.microsoft.com/office/drawing/2014/main" id="{C6667CE3-DDAB-3A4C-9486-03BE44A64C92}"/>
                  </a:ext>
                </a:extLst>
              </p:cNvPr>
              <p:cNvSpPr>
                <a:spLocks noChangeShapeType="1"/>
              </p:cNvSpPr>
              <p:nvPr/>
            </p:nvSpPr>
            <p:spPr bwMode="auto">
              <a:xfrm>
                <a:off x="2474873" y="4137025"/>
                <a:ext cx="23177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AutoShape 38">
                <a:extLst>
                  <a:ext uri="{FF2B5EF4-FFF2-40B4-BE49-F238E27FC236}">
                    <a16:creationId xmlns:a16="http://schemas.microsoft.com/office/drawing/2014/main" id="{61177010-CB2D-E944-BCB0-AAAAD196B7FE}"/>
                  </a:ext>
                </a:extLst>
              </p:cNvPr>
              <p:cNvSpPr>
                <a:spLocks noChangeArrowheads="1"/>
              </p:cNvSpPr>
              <p:nvPr/>
            </p:nvSpPr>
            <p:spPr bwMode="auto">
              <a:xfrm>
                <a:off x="2708236" y="3074987"/>
                <a:ext cx="239712" cy="463550"/>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AutoShape 39">
                <a:extLst>
                  <a:ext uri="{FF2B5EF4-FFF2-40B4-BE49-F238E27FC236}">
                    <a16:creationId xmlns:a16="http://schemas.microsoft.com/office/drawing/2014/main" id="{91641235-25DC-AE4C-B452-6D0CC26162FF}"/>
                  </a:ext>
                </a:extLst>
              </p:cNvPr>
              <p:cNvSpPr>
                <a:spLocks noChangeArrowheads="1"/>
              </p:cNvSpPr>
              <p:nvPr/>
            </p:nvSpPr>
            <p:spPr bwMode="auto">
              <a:xfrm>
                <a:off x="3109873" y="3359150"/>
                <a:ext cx="238125"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AutoShape 40">
                <a:extLst>
                  <a:ext uri="{FF2B5EF4-FFF2-40B4-BE49-F238E27FC236}">
                    <a16:creationId xmlns:a16="http://schemas.microsoft.com/office/drawing/2014/main" id="{473A7C9F-B0D3-2740-9B1F-2C202406D3A5}"/>
                  </a:ext>
                </a:extLst>
              </p:cNvPr>
              <p:cNvSpPr>
                <a:spLocks noChangeArrowheads="1"/>
              </p:cNvSpPr>
              <p:nvPr/>
            </p:nvSpPr>
            <p:spPr bwMode="auto">
              <a:xfrm>
                <a:off x="3521036" y="3629025"/>
                <a:ext cx="238125" cy="176213"/>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AutoShape 41">
                <a:extLst>
                  <a:ext uri="{FF2B5EF4-FFF2-40B4-BE49-F238E27FC236}">
                    <a16:creationId xmlns:a16="http://schemas.microsoft.com/office/drawing/2014/main" id="{8A0F0BB2-1E5D-A149-97BF-33748F09002E}"/>
                  </a:ext>
                </a:extLst>
              </p:cNvPr>
              <p:cNvSpPr>
                <a:spLocks noChangeArrowheads="1"/>
              </p:cNvSpPr>
              <p:nvPr/>
            </p:nvSpPr>
            <p:spPr bwMode="auto">
              <a:xfrm>
                <a:off x="3924261" y="3892550"/>
                <a:ext cx="238125"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AutoShape 42">
                <a:extLst>
                  <a:ext uri="{FF2B5EF4-FFF2-40B4-BE49-F238E27FC236}">
                    <a16:creationId xmlns:a16="http://schemas.microsoft.com/office/drawing/2014/main" id="{760D6BBE-B107-F146-A71F-9CBC363152FD}"/>
                  </a:ext>
                </a:extLst>
              </p:cNvPr>
              <p:cNvSpPr>
                <a:spLocks noChangeArrowheads="1"/>
              </p:cNvSpPr>
              <p:nvPr/>
            </p:nvSpPr>
            <p:spPr bwMode="auto">
              <a:xfrm>
                <a:off x="4362411" y="4184650"/>
                <a:ext cx="239712"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 name="AutoShape 43">
                <a:extLst>
                  <a:ext uri="{FF2B5EF4-FFF2-40B4-BE49-F238E27FC236}">
                    <a16:creationId xmlns:a16="http://schemas.microsoft.com/office/drawing/2014/main" id="{9560C39B-716C-194C-B6EE-0E95EFD334FD}"/>
                  </a:ext>
                </a:extLst>
              </p:cNvPr>
              <p:cNvSpPr>
                <a:spLocks noChangeArrowheads="1"/>
              </p:cNvSpPr>
              <p:nvPr/>
            </p:nvSpPr>
            <p:spPr bwMode="auto">
              <a:xfrm>
                <a:off x="4375111" y="3359150"/>
                <a:ext cx="239712" cy="174625"/>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 name="Line 57">
                <a:extLst>
                  <a:ext uri="{FF2B5EF4-FFF2-40B4-BE49-F238E27FC236}">
                    <a16:creationId xmlns:a16="http://schemas.microsoft.com/office/drawing/2014/main" id="{C1572AFE-9C1E-7F48-B7B9-417CAF714DC0}"/>
                  </a:ext>
                </a:extLst>
              </p:cNvPr>
              <p:cNvSpPr>
                <a:spLocks noChangeShapeType="1"/>
              </p:cNvSpPr>
              <p:nvPr/>
            </p:nvSpPr>
            <p:spPr bwMode="auto">
              <a:xfrm>
                <a:off x="2938423" y="3448050"/>
                <a:ext cx="171450"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12" name="AutoShape 58">
                <a:extLst>
                  <a:ext uri="{FF2B5EF4-FFF2-40B4-BE49-F238E27FC236}">
                    <a16:creationId xmlns:a16="http://schemas.microsoft.com/office/drawing/2014/main" id="{A9E22ECE-77B2-5F43-AA9E-AD286E012D0B}"/>
                  </a:ext>
                </a:extLst>
              </p:cNvPr>
              <p:cNvCxnSpPr>
                <a:cxnSpLocks noChangeShapeType="1"/>
                <a:stCxn id="106" idx="3"/>
                <a:endCxn id="107" idx="1"/>
              </p:cNvCxnSpPr>
              <p:nvPr/>
            </p:nvCxnSpPr>
            <p:spPr bwMode="auto">
              <a:xfrm>
                <a:off x="3347998" y="3446462"/>
                <a:ext cx="173037" cy="271463"/>
              </a:xfrm>
              <a:prstGeom prst="bentConnector3">
                <a:avLst>
                  <a:gd name="adj1" fmla="val 49542"/>
                </a:avLst>
              </a:prstGeom>
              <a:noFill/>
              <a:ln w="9525">
                <a:solidFill>
                  <a:schemeClr val="tx1"/>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3" name="AutoShape 59">
                <a:extLst>
                  <a:ext uri="{FF2B5EF4-FFF2-40B4-BE49-F238E27FC236}">
                    <a16:creationId xmlns:a16="http://schemas.microsoft.com/office/drawing/2014/main" id="{0DE1073D-5794-324E-A303-180AC5103633}"/>
                  </a:ext>
                </a:extLst>
              </p:cNvPr>
              <p:cNvCxnSpPr>
                <a:cxnSpLocks noChangeShapeType="1"/>
                <a:stCxn id="107" idx="3"/>
                <a:endCxn id="108" idx="1"/>
              </p:cNvCxnSpPr>
              <p:nvPr/>
            </p:nvCxnSpPr>
            <p:spPr bwMode="auto">
              <a:xfrm>
                <a:off x="3759161" y="3717925"/>
                <a:ext cx="165100" cy="261938"/>
              </a:xfrm>
              <a:prstGeom prst="bentConnector3">
                <a:avLst>
                  <a:gd name="adj1" fmla="val 50000"/>
                </a:avLst>
              </a:prstGeom>
              <a:noFill/>
              <a:ln w="9525">
                <a:solidFill>
                  <a:schemeClr val="tx1"/>
                </a:solidFill>
                <a:miter lim="800000"/>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4" name="Line 60">
                <a:extLst>
                  <a:ext uri="{FF2B5EF4-FFF2-40B4-BE49-F238E27FC236}">
                    <a16:creationId xmlns:a16="http://schemas.microsoft.com/office/drawing/2014/main" id="{85B1A5B2-FFC2-D140-8FE0-77D28BFED7F7}"/>
                  </a:ext>
                </a:extLst>
              </p:cNvPr>
              <p:cNvSpPr>
                <a:spLocks noChangeShapeType="1"/>
              </p:cNvSpPr>
              <p:nvPr/>
            </p:nvSpPr>
            <p:spPr bwMode="auto">
              <a:xfrm>
                <a:off x="4162386" y="4005262"/>
                <a:ext cx="66675"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Line 61">
                <a:extLst>
                  <a:ext uri="{FF2B5EF4-FFF2-40B4-BE49-F238E27FC236}">
                    <a16:creationId xmlns:a16="http://schemas.microsoft.com/office/drawing/2014/main" id="{F3D3B1E7-BA17-8F42-8F7A-734EADB36E27}"/>
                  </a:ext>
                </a:extLst>
              </p:cNvPr>
              <p:cNvSpPr>
                <a:spLocks noChangeShapeType="1"/>
              </p:cNvSpPr>
              <p:nvPr/>
            </p:nvSpPr>
            <p:spPr bwMode="auto">
              <a:xfrm>
                <a:off x="4238586" y="3424237"/>
                <a:ext cx="0" cy="8429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Line 62">
                <a:extLst>
                  <a:ext uri="{FF2B5EF4-FFF2-40B4-BE49-F238E27FC236}">
                    <a16:creationId xmlns:a16="http://schemas.microsoft.com/office/drawing/2014/main" id="{31328847-D082-3740-A903-FF2AB2FE9284}"/>
                  </a:ext>
                </a:extLst>
              </p:cNvPr>
              <p:cNvSpPr>
                <a:spLocks noChangeShapeType="1"/>
              </p:cNvSpPr>
              <p:nvPr/>
            </p:nvSpPr>
            <p:spPr bwMode="auto">
              <a:xfrm>
                <a:off x="4251286" y="3416300"/>
                <a:ext cx="119062"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Line 63">
                <a:extLst>
                  <a:ext uri="{FF2B5EF4-FFF2-40B4-BE49-F238E27FC236}">
                    <a16:creationId xmlns:a16="http://schemas.microsoft.com/office/drawing/2014/main" id="{BAD45B20-B493-AD48-A0CC-76B9A931D0E7}"/>
                  </a:ext>
                </a:extLst>
              </p:cNvPr>
              <p:cNvSpPr>
                <a:spLocks noChangeShapeType="1"/>
              </p:cNvSpPr>
              <p:nvPr/>
            </p:nvSpPr>
            <p:spPr bwMode="auto">
              <a:xfrm>
                <a:off x="4238586" y="4267200"/>
                <a:ext cx="119062"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2" name="Rectangle 141">
              <a:extLst>
                <a:ext uri="{FF2B5EF4-FFF2-40B4-BE49-F238E27FC236}">
                  <a16:creationId xmlns:a16="http://schemas.microsoft.com/office/drawing/2014/main" id="{70F5CE43-0769-C141-BD1B-5D75EEC4ADBD}"/>
                </a:ext>
              </a:extLst>
            </p:cNvPr>
            <p:cNvSpPr/>
            <p:nvPr/>
          </p:nvSpPr>
          <p:spPr>
            <a:xfrm>
              <a:off x="8179953" y="6521967"/>
              <a:ext cx="36343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u="none" strike="noStrike" kern="1200" cap="none" spc="0" normalizeH="0" baseline="0" noProof="0" dirty="0">
                  <a:ln>
                    <a:noFill/>
                  </a:ln>
                  <a:solidFill>
                    <a:srgbClr val="000000"/>
                  </a:solidFill>
                  <a:effectLst/>
                  <a:uLnTx/>
                  <a:uFillTx/>
                  <a:latin typeface="Arial" charset="0"/>
                  <a:ea typeface="ＭＳ Ｐゴシック" charset="0"/>
                  <a:cs typeface="+mn-cs"/>
                </a:rPr>
                <a:t>Develop</a:t>
              </a: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 Initial Swimlane Diagram</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1" name="Group 120">
            <a:extLst>
              <a:ext uri="{FF2B5EF4-FFF2-40B4-BE49-F238E27FC236}">
                <a16:creationId xmlns:a16="http://schemas.microsoft.com/office/drawing/2014/main" id="{C5BBEA68-FFA3-1844-A32E-3510341EF23D}"/>
              </a:ext>
            </a:extLst>
          </p:cNvPr>
          <p:cNvGrpSpPr/>
          <p:nvPr/>
        </p:nvGrpSpPr>
        <p:grpSpPr>
          <a:xfrm rot="3254023">
            <a:off x="6229290" y="4604461"/>
            <a:ext cx="2285297" cy="395902"/>
            <a:chOff x="7688443" y="2432672"/>
            <a:chExt cx="2285297" cy="395902"/>
          </a:xfrm>
        </p:grpSpPr>
        <p:sp>
          <p:nvSpPr>
            <p:cNvPr id="123" name="Rectangle 122">
              <a:extLst>
                <a:ext uri="{FF2B5EF4-FFF2-40B4-BE49-F238E27FC236}">
                  <a16:creationId xmlns:a16="http://schemas.microsoft.com/office/drawing/2014/main" id="{E1F500BA-7AAF-8D4E-AE99-B2C1C6720577}"/>
                </a:ext>
              </a:extLst>
            </p:cNvPr>
            <p:cNvSpPr/>
            <p:nvPr/>
          </p:nvSpPr>
          <p:spPr>
            <a:xfrm>
              <a:off x="7709811" y="2432672"/>
              <a:ext cx="20313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mn-cs"/>
                </a:rPr>
                <a:t>top-down analysis</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5" name="Straight Arrow Connector 124">
              <a:extLst>
                <a:ext uri="{FF2B5EF4-FFF2-40B4-BE49-F238E27FC236}">
                  <a16:creationId xmlns:a16="http://schemas.microsoft.com/office/drawing/2014/main" id="{F08DCD02-BD95-E342-B4F6-A961D576B13B}"/>
                </a:ext>
              </a:extLst>
            </p:cNvPr>
            <p:cNvCxnSpPr>
              <a:cxnSpLocks/>
            </p:cNvCxnSpPr>
            <p:nvPr/>
          </p:nvCxnSpPr>
          <p:spPr>
            <a:xfrm flipV="1">
              <a:off x="7688443" y="2827160"/>
              <a:ext cx="2285297" cy="1414"/>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451A4A47-6704-7F44-8203-31E989747720}"/>
              </a:ext>
            </a:extLst>
          </p:cNvPr>
          <p:cNvSpPr/>
          <p:nvPr/>
        </p:nvSpPr>
        <p:spPr>
          <a:xfrm>
            <a:off x="7609445" y="2663979"/>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mn-cs"/>
              </a:rPr>
              <a:t>Progressive refinement and elaboration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Rectangle 4">
            <a:extLst>
              <a:ext uri="{FF2B5EF4-FFF2-40B4-BE49-F238E27FC236}">
                <a16:creationId xmlns:a16="http://schemas.microsoft.com/office/drawing/2014/main" id="{91F07075-1CA8-5A44-9A7D-1B55D67CEFD0}"/>
              </a:ext>
            </a:extLst>
          </p:cNvPr>
          <p:cNvSpPr>
            <a:spLocks noChangeArrowheads="1"/>
          </p:cNvSpPr>
          <p:nvPr/>
        </p:nvSpPr>
        <p:spPr bwMode="auto">
          <a:xfrm>
            <a:off x="7482041" y="848116"/>
            <a:ext cx="3729272" cy="531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r>
              <a:rPr kumimoji="0" lang="en-CA" sz="2800" b="0" i="1" u="none" strike="noStrike" kern="1200" cap="none" spc="0" normalizeH="0" baseline="0" noProof="0" dirty="0">
                <a:ln>
                  <a:noFill/>
                </a:ln>
                <a:solidFill>
                  <a:srgbClr val="000000"/>
                </a:solidFill>
                <a:effectLst/>
                <a:uLnTx/>
                <a:uFillTx/>
                <a:latin typeface="Arial" charset="0"/>
                <a:ea typeface="ＭＳ Ｐゴシック" charset="0"/>
                <a:cs typeface="+mn-cs"/>
              </a:rPr>
              <a:t>– Continue </a:t>
            </a:r>
            <a:r>
              <a:rPr kumimoji="0" lang="en-CA" sz="2800" b="0" i="0" u="none" strike="noStrike" kern="1200" cap="none" spc="0" normalizeH="0" baseline="0" noProof="0" dirty="0">
                <a:ln>
                  <a:noFill/>
                </a:ln>
                <a:solidFill>
                  <a:srgbClr val="000000"/>
                </a:solidFill>
                <a:effectLst/>
                <a:uLnTx/>
                <a:uFillTx/>
                <a:latin typeface="Arial" charset="0"/>
                <a:ea typeface="ＭＳ Ｐゴシック" charset="0"/>
                <a:cs typeface="+mn-cs"/>
              </a:rPr>
              <a:t>top-down</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013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6">
                                            <p:txEl>
                                              <p:pRg st="0" end="0"/>
                                            </p:txEl>
                                          </p:spTgt>
                                        </p:tgtEl>
                                        <p:attrNameLst>
                                          <p:attrName>style.visibility</p:attrName>
                                        </p:attrNameLst>
                                      </p:cBhvr>
                                      <p:to>
                                        <p:strVal val="visible"/>
                                      </p:to>
                                    </p:set>
                                    <p:animEffect transition="in" filter="dissolve">
                                      <p:cBhvr>
                                        <p:cTn id="32" dur="500"/>
                                        <p:tgtEl>
                                          <p:spTgt spid="12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F3B98-18A1-104E-CE82-11029C73E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34F6F-F72F-DF01-5D93-D752A2995948}"/>
              </a:ext>
            </a:extLst>
          </p:cNvPr>
          <p:cNvSpPr>
            <a:spLocks noGrp="1"/>
          </p:cNvSpPr>
          <p:nvPr>
            <p:ph type="title"/>
          </p:nvPr>
        </p:nvSpPr>
        <p:spPr/>
        <p:txBody>
          <a:bodyPr/>
          <a:lstStyle/>
          <a:p>
            <a:r>
              <a:rPr lang="en-GB" dirty="0"/>
              <a:t>This slide left blank by accident</a:t>
            </a:r>
          </a:p>
        </p:txBody>
      </p:sp>
    </p:spTree>
    <p:extLst>
      <p:ext uri="{BB962C8B-B14F-4D97-AF65-F5344CB8AC3E}">
        <p14:creationId xmlns:p14="http://schemas.microsoft.com/office/powerpoint/2010/main" val="1212937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906CE1-2B52-CB4B-8AF5-98F6E682F1FC}"/>
              </a:ext>
            </a:extLst>
          </p:cNvPr>
          <p:cNvSpPr>
            <a:spLocks noGrp="1"/>
          </p:cNvSpPr>
          <p:nvPr>
            <p:ph type="title"/>
          </p:nvPr>
        </p:nvSpPr>
        <p:spPr/>
        <p:txBody>
          <a:bodyPr/>
          <a:lstStyle/>
          <a:p>
            <a:r>
              <a:rPr lang="en-US" dirty="0"/>
              <a:t>Building a Process Architecture</a:t>
            </a:r>
          </a:p>
        </p:txBody>
      </p:sp>
      <p:sp>
        <p:nvSpPr>
          <p:cNvPr id="2" name="Rounded Rectangle 1">
            <a:extLst>
              <a:ext uri="{FF2B5EF4-FFF2-40B4-BE49-F238E27FC236}">
                <a16:creationId xmlns:a16="http://schemas.microsoft.com/office/drawing/2014/main" id="{912D23E8-47BA-BB55-D399-6BEA30EE9086}"/>
              </a:ext>
            </a:extLst>
          </p:cNvPr>
          <p:cNvSpPr>
            <a:spLocks/>
          </p:cNvSpPr>
          <p:nvPr/>
        </p:nvSpPr>
        <p:spPr bwMode="auto">
          <a:xfrm>
            <a:off x="885237" y="2625009"/>
            <a:ext cx="6229938" cy="589679"/>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a:ln>
                <a:solidFill>
                  <a:srgbClr val="000000"/>
                </a:solidFill>
              </a:ln>
              <a:noFill/>
              <a:latin typeface="Arial" pitchFamily="34" charset="0"/>
              <a:ea typeface="ＭＳ Ｐゴシック" charset="0"/>
            </a:endParaRPr>
          </a:p>
        </p:txBody>
      </p:sp>
      <p:sp>
        <p:nvSpPr>
          <p:cNvPr id="5" name="Rectangle 30">
            <a:extLst>
              <a:ext uri="{FF2B5EF4-FFF2-40B4-BE49-F238E27FC236}">
                <a16:creationId xmlns:a16="http://schemas.microsoft.com/office/drawing/2014/main" id="{AC677C9E-5915-773E-23AC-65FF53DD68F4}"/>
              </a:ext>
            </a:extLst>
          </p:cNvPr>
          <p:cNvSpPr>
            <a:spLocks noChangeArrowheads="1"/>
          </p:cNvSpPr>
          <p:nvPr/>
        </p:nvSpPr>
        <p:spPr bwMode="auto">
          <a:xfrm rot="20600047">
            <a:off x="7145053" y="1918573"/>
            <a:ext cx="4880036" cy="828047"/>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85000"/>
              </a:lnSpc>
              <a:spcBef>
                <a:spcPct val="50000"/>
              </a:spcBef>
              <a:spcAft>
                <a:spcPts val="0"/>
              </a:spcAft>
              <a:buClr>
                <a:srgbClr val="CC3300"/>
              </a:buClr>
              <a:buSzPct val="125000"/>
              <a:buFont typeface="Wingdings" charset="0"/>
              <a:buNone/>
              <a:tabLst/>
              <a:defRPr/>
            </a:pPr>
            <a:r>
              <a:rPr kumimoji="0" lang="en-CA" sz="28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t>…including a bonus – </a:t>
            </a:r>
            <a:br>
              <a:rPr kumimoji="0" lang="en-CA" sz="28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br>
            <a:r>
              <a:rPr kumimoji="0" lang="en-CA" sz="28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t>material</a:t>
            </a:r>
            <a:r>
              <a:rPr kumimoji="0" lang="en-CA" sz="2800" b="0" i="1" u="none" strike="noStrike" kern="1200" cap="none" spc="0" normalizeH="0" noProof="0" dirty="0">
                <a:ln>
                  <a:noFill/>
                </a:ln>
                <a:solidFill>
                  <a:srgbClr val="000000"/>
                </a:solidFill>
                <a:effectLst/>
                <a:uLnTx/>
                <a:uFillTx/>
                <a:latin typeface="Calibri" panose="020F0502020204030204"/>
                <a:ea typeface="+mn-ea"/>
                <a:cs typeface="ＭＳ Ｐゴシック" charset="0"/>
              </a:rPr>
              <a:t> on Concept Modelling!</a:t>
            </a:r>
            <a:endParaRPr kumimoji="0" lang="en-US" sz="28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endParaRPr>
          </a:p>
        </p:txBody>
      </p:sp>
      <p:sp>
        <p:nvSpPr>
          <p:cNvPr id="7" name="Rectangle 6">
            <a:extLst>
              <a:ext uri="{FF2B5EF4-FFF2-40B4-BE49-F238E27FC236}">
                <a16:creationId xmlns:a16="http://schemas.microsoft.com/office/drawing/2014/main" id="{EF87B92A-D1CE-2207-83B5-963592E579EE}"/>
              </a:ext>
            </a:extLst>
          </p:cNvPr>
          <p:cNvSpPr>
            <a:spLocks noChangeArrowheads="1"/>
          </p:cNvSpPr>
          <p:nvPr/>
        </p:nvSpPr>
        <p:spPr bwMode="auto">
          <a:xfrm>
            <a:off x="885235" y="868860"/>
            <a:ext cx="10421527" cy="5684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Five things you need to know about </a:t>
            </a:r>
            <a:r>
              <a:rPr lang="en-CA" sz="2800" i="1" dirty="0">
                <a:solidFill>
                  <a:srgbClr val="000000"/>
                </a:solidFill>
                <a:latin typeface="Arial"/>
                <a:ea typeface="ＭＳ Ｐゴシック" charset="0"/>
                <a:cs typeface="ＭＳ Ｐゴシック" charset="0"/>
              </a:rPr>
              <a:t>Business Processes</a:t>
            </a:r>
            <a:br>
              <a:rPr lang="en-CA" sz="2800"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Identifying true, end-to-end, cross-functional </a:t>
            </a:r>
            <a:br>
              <a:rPr lang="en-CA" sz="2800" dirty="0">
                <a:solidFill>
                  <a:srgbClr val="000000"/>
                </a:solidFill>
                <a:latin typeface="Arial"/>
                <a:ea typeface="ＭＳ Ｐゴシック" charset="0"/>
                <a:cs typeface="ＭＳ Ｐゴシック" charset="0"/>
              </a:rPr>
            </a:br>
            <a:r>
              <a:rPr lang="en-CA" sz="2800" i="1" dirty="0">
                <a:solidFill>
                  <a:srgbClr val="000000"/>
                </a:solidFill>
                <a:latin typeface="Arial"/>
                <a:ea typeface="ＭＳ Ｐゴシック" charset="0"/>
                <a:cs typeface="ＭＳ Ｐゴシック" charset="0"/>
              </a:rPr>
              <a:t>Business Processes </a:t>
            </a:r>
            <a:br>
              <a:rPr lang="en-CA" sz="2800" i="1" dirty="0">
                <a:solidFill>
                  <a:srgbClr val="000000"/>
                </a:solidFill>
                <a:latin typeface="Arial"/>
                <a:ea typeface="ＭＳ Ｐゴシック" charset="0"/>
                <a:cs typeface="ＭＳ Ｐゴシック" charset="0"/>
              </a:rPr>
            </a:br>
            <a:endParaRPr lang="en-CA" sz="2800"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Developing a </a:t>
            </a:r>
            <a:r>
              <a:rPr lang="en-CA" sz="2800" i="1" dirty="0">
                <a:solidFill>
                  <a:srgbClr val="000000"/>
                </a:solidFill>
                <a:latin typeface="Arial"/>
                <a:ea typeface="ＭＳ Ｐゴシック" charset="0"/>
                <a:cs typeface="ＭＳ Ｐゴシック" charset="0"/>
              </a:rPr>
              <a:t>Process Architecture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Seven ways to help people embrace </a:t>
            </a:r>
            <a:r>
              <a:rPr lang="en-CA" sz="2800" i="1" dirty="0">
                <a:solidFill>
                  <a:srgbClr val="000000"/>
                </a:solidFill>
                <a:latin typeface="Arial"/>
                <a:ea typeface="ＭＳ Ｐゴシック" charset="0"/>
                <a:cs typeface="ＭＳ Ｐゴシック" charset="0"/>
              </a:rPr>
              <a:t>Process Change</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i="1" dirty="0">
                <a:solidFill>
                  <a:srgbClr val="000000"/>
                </a:solidFill>
                <a:latin typeface="Arial"/>
                <a:ea typeface="ＭＳ Ｐゴシック" charset="0"/>
                <a:cs typeface="ＭＳ Ｐゴシック" charset="0"/>
              </a:rPr>
              <a:t>Human-oriented</a:t>
            </a:r>
            <a:r>
              <a:rPr lang="en-CA" sz="2800" dirty="0">
                <a:solidFill>
                  <a:srgbClr val="000000"/>
                </a:solidFill>
                <a:latin typeface="Arial"/>
                <a:ea typeface="ＭＳ Ｐゴシック" charset="0"/>
                <a:cs typeface="ＭＳ Ｐゴシック" charset="0"/>
              </a:rPr>
              <a:t> process modelling</a:t>
            </a:r>
            <a:br>
              <a:rPr lang="en-CA" sz="2800" i="1" dirty="0">
                <a:solidFill>
                  <a:srgbClr val="000000"/>
                </a:solidFill>
                <a:latin typeface="Arial"/>
                <a:ea typeface="ＭＳ Ｐゴシック" charset="0"/>
                <a:cs typeface="ＭＳ Ｐゴシック" charset="0"/>
              </a:rPr>
            </a:br>
            <a:endParaRPr lang="en-CA" sz="2800" i="1" dirty="0">
              <a:solidFill>
                <a:srgbClr val="000000"/>
              </a:solidFill>
              <a:latin typeface="Arial"/>
              <a:ea typeface="ＭＳ Ｐゴシック" charset="0"/>
              <a:cs typeface="ＭＳ Ｐゴシック" charset="0"/>
            </a:endParaRPr>
          </a:p>
          <a:p>
            <a:pPr marL="457200" indent="-457200">
              <a:lnSpc>
                <a:spcPct val="80000"/>
              </a:lnSpc>
              <a:spcBef>
                <a:spcPct val="20000"/>
              </a:spcBef>
              <a:buClr>
                <a:srgbClr val="000000"/>
              </a:buClr>
              <a:buFont typeface="+mj-lt"/>
              <a:buAutoNum type="arabicPeriod"/>
              <a:defRPr/>
            </a:pPr>
            <a:r>
              <a:rPr lang="en-CA" sz="2800" dirty="0">
                <a:solidFill>
                  <a:srgbClr val="000000"/>
                </a:solidFill>
                <a:latin typeface="Arial"/>
                <a:ea typeface="ＭＳ Ｐゴシック" charset="0"/>
                <a:cs typeface="ＭＳ Ｐゴシック" charset="0"/>
              </a:rPr>
              <a:t>A feature-based </a:t>
            </a:r>
            <a:r>
              <a:rPr lang="en-CA" sz="2800" i="1" dirty="0">
                <a:solidFill>
                  <a:srgbClr val="000000"/>
                </a:solidFill>
                <a:latin typeface="Arial"/>
                <a:ea typeface="ＭＳ Ｐゴシック" charset="0"/>
                <a:cs typeface="ＭＳ Ｐゴシック" charset="0"/>
              </a:rPr>
              <a:t>Process Design </a:t>
            </a:r>
            <a:r>
              <a:rPr lang="en-CA" sz="2800" dirty="0">
                <a:solidFill>
                  <a:srgbClr val="000000"/>
                </a:solidFill>
                <a:latin typeface="Arial"/>
                <a:ea typeface="ＭＳ Ｐゴシック" charset="0"/>
                <a:cs typeface="ＭＳ Ｐゴシック" charset="0"/>
              </a:rPr>
              <a:t>method – </a:t>
            </a:r>
            <a:br>
              <a:rPr lang="en-CA" sz="2800" dirty="0">
                <a:solidFill>
                  <a:srgbClr val="000000"/>
                </a:solidFill>
                <a:latin typeface="Arial"/>
                <a:ea typeface="ＭＳ Ｐゴシック" charset="0"/>
                <a:cs typeface="ＭＳ Ｐゴシック" charset="0"/>
              </a:rPr>
            </a:br>
            <a:r>
              <a:rPr lang="en-CA" sz="2800" dirty="0">
                <a:solidFill>
                  <a:srgbClr val="000000"/>
                </a:solidFill>
                <a:latin typeface="Arial"/>
                <a:ea typeface="ＭＳ Ｐゴシック" charset="0"/>
                <a:cs typeface="ＭＳ Ｐゴシック" charset="0"/>
              </a:rPr>
              <a:t>transitioning from </a:t>
            </a:r>
            <a:r>
              <a:rPr lang="en-CA" sz="2800" i="1" dirty="0">
                <a:solidFill>
                  <a:srgbClr val="000000"/>
                </a:solidFill>
                <a:latin typeface="Arial"/>
                <a:ea typeface="ＭＳ Ｐゴシック" charset="0"/>
                <a:cs typeface="ＭＳ Ｐゴシック" charset="0"/>
              </a:rPr>
              <a:t>as-is</a:t>
            </a:r>
            <a:r>
              <a:rPr lang="en-CA" sz="2800" dirty="0">
                <a:solidFill>
                  <a:srgbClr val="000000"/>
                </a:solidFill>
                <a:latin typeface="Arial"/>
                <a:ea typeface="ＭＳ Ｐゴシック" charset="0"/>
                <a:cs typeface="ＭＳ Ｐゴシック" charset="0"/>
              </a:rPr>
              <a:t> to </a:t>
            </a:r>
            <a:r>
              <a:rPr lang="en-CA" sz="2800" i="1" dirty="0">
                <a:solidFill>
                  <a:srgbClr val="000000"/>
                </a:solidFill>
                <a:latin typeface="Arial"/>
                <a:ea typeface="ＭＳ Ｐゴシック" charset="0"/>
                <a:cs typeface="ＭＳ Ｐゴシック" charset="0"/>
              </a:rPr>
              <a:t>to-be </a:t>
            </a:r>
            <a:endParaRPr lang="en-CA" sz="28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94177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42" name="Rectangle 2"/>
          <p:cNvSpPr>
            <a:spLocks noChangeArrowheads="1"/>
          </p:cNvSpPr>
          <p:nvPr/>
        </p:nvSpPr>
        <p:spPr bwMode="auto">
          <a:xfrm>
            <a:off x="885238" y="819892"/>
            <a:ext cx="10994148" cy="5812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R="0" lvl="0" algn="l" defTabSz="914400" rtl="0" eaLnBrk="1" fontAlgn="auto" latinLnBrk="0" hangingPunct="1">
              <a:lnSpc>
                <a:spcPct val="100000"/>
              </a:lnSpc>
              <a:spcBef>
                <a:spcPct val="20000"/>
              </a:spcBef>
              <a:spcAft>
                <a:spcPts val="0"/>
              </a:spcAft>
              <a:buClr>
                <a:srgbClr val="000000"/>
              </a:buClr>
              <a:buSzTx/>
              <a:tabLst/>
              <a:defRPr/>
            </a:pPr>
            <a:r>
              <a:rPr kumimoji="0" lang="en-US" sz="2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Client</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p>
          <a:p>
            <a:pPr marL="342900" lvl="0" indent="-342900">
              <a:spcBef>
                <a:spcPct val="20000"/>
              </a:spcBef>
              <a:buClr>
                <a:srgbClr val="000000"/>
              </a:buClr>
              <a:buFont typeface="Arial" panose="020B0604020202020204" pitchFamily="34" charset="0"/>
              <a:buChar char="•"/>
              <a:defRPr/>
            </a:pPr>
            <a:r>
              <a:rPr lang="en-US" sz="2200" dirty="0">
                <a:solidFill>
                  <a:srgbClr val="000000"/>
                </a:solidFill>
                <a:latin typeface="Arial" panose="020B0604020202020204" pitchFamily="34" charset="0"/>
                <a:cs typeface="Arial" panose="020B0604020202020204" pitchFamily="34" charset="0"/>
              </a:rPr>
              <a:t>Regulatory agency ensuring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the safe design, installation, </a:t>
            </a:r>
            <a:b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 use of technical equipment</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lang="en-US" sz="2200" dirty="0">
                <a:solidFill>
                  <a:srgbClr val="000000"/>
                </a:solidFill>
                <a:latin typeface="Arial" panose="020B0604020202020204" pitchFamily="34" charset="0"/>
                <a:cs typeface="Arial" panose="020B0604020202020204" pitchFamily="34" charset="0"/>
              </a:rPr>
              <a:t>Natural 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 systems, electrical systems, boilers and pressure vessels, </a:t>
            </a:r>
            <a:b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elevating devices, &amp; many more</a:t>
            </a:r>
          </a:p>
          <a:p>
            <a:pPr marR="0" lvl="0" algn="l" defTabSz="914400" rtl="0" eaLnBrk="1" fontAlgn="auto" latinLnBrk="0" hangingPunct="1">
              <a:lnSpc>
                <a:spcPct val="100000"/>
              </a:lnSpc>
              <a:spcBef>
                <a:spcPct val="20000"/>
              </a:spcBef>
              <a:spcAft>
                <a:spcPts val="0"/>
              </a:spcAft>
              <a:buClr>
                <a:srgbClr val="000000"/>
              </a:buClr>
              <a:buSzTx/>
              <a:tabLst/>
              <a:defRPr/>
            </a:pPr>
            <a:br>
              <a:rPr lang="en-US" sz="2200" dirty="0">
                <a:solidFill>
                  <a:srgbClr val="000000"/>
                </a:solidFill>
                <a:latin typeface="Arial" panose="020B0604020202020204" pitchFamily="34" charset="0"/>
                <a:cs typeface="Arial" panose="020B0604020202020204" pitchFamily="34" charset="0"/>
              </a:rPr>
            </a:br>
            <a:br>
              <a:rPr lang="en-US" sz="2200" dirty="0">
                <a:solidFill>
                  <a:srgbClr val="000000"/>
                </a:solidFill>
                <a:latin typeface="Arial" panose="020B0604020202020204" pitchFamily="34" charset="0"/>
                <a:cs typeface="Arial" panose="020B0604020202020204" pitchFamily="34" charset="0"/>
              </a:rPr>
            </a:br>
            <a:br>
              <a:rPr lang="en-US" sz="2200" dirty="0">
                <a:solidFill>
                  <a:srgbClr val="000000"/>
                </a:solidFill>
                <a:latin typeface="Arial" panose="020B0604020202020204" pitchFamily="34" charset="0"/>
                <a:cs typeface="Arial" panose="020B0604020202020204" pitchFamily="34" charset="0"/>
              </a:rPr>
            </a:br>
            <a:r>
              <a:rPr kumimoji="0" lang="en-US" sz="22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Goal</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 leftover budget at year-end to develop an</a:t>
            </a:r>
            <a:r>
              <a:rPr kumimoji="0" lang="en-US" sz="22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Enterprise Process Architecture</a:t>
            </a:r>
            <a:endParaRPr kumimoji="0" lang="en-US" sz="22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spcBef>
                <a:spcPct val="20000"/>
              </a:spcBef>
              <a:buClr>
                <a:srgbClr val="000000"/>
              </a:buClr>
              <a:defRPr/>
            </a:pPr>
            <a:r>
              <a:rPr lang="en-US" sz="2200" i="1" dirty="0">
                <a:solidFill>
                  <a:srgbClr val="000000"/>
                </a:solidFill>
                <a:latin typeface="Arial" panose="020B0604020202020204" pitchFamily="34" charset="0"/>
                <a:cs typeface="Arial" panose="020B0604020202020204" pitchFamily="34" charset="0"/>
              </a:rPr>
              <a:t>Agreement</a:t>
            </a:r>
            <a:r>
              <a:rPr lang="en-US" sz="2200" dirty="0">
                <a:solidFill>
                  <a:srgbClr val="000000"/>
                </a:solidFill>
                <a:latin typeface="Arial" panose="020B0604020202020204" pitchFamily="34" charset="0"/>
                <a:cs typeface="Arial" panose="020B0604020202020204" pitchFamily="34" charset="0"/>
              </a:rPr>
              <a:t> – </a:t>
            </a:r>
          </a:p>
          <a:p>
            <a:pPr marL="342900" lvl="0" indent="-342900">
              <a:spcBef>
                <a:spcPct val="20000"/>
              </a:spcBef>
              <a:buClr>
                <a:srgbClr val="000000"/>
              </a:buClr>
              <a:buFont typeface="Arial" panose="020B0604020202020204" pitchFamily="34" charset="0"/>
              <a:buChar char="•"/>
              <a:defRPr/>
            </a:pPr>
            <a:r>
              <a:rPr lang="en-US" sz="2200" dirty="0">
                <a:solidFill>
                  <a:srgbClr val="000000"/>
                </a:solidFill>
                <a:latin typeface="Arial" panose="020B0604020202020204" pitchFamily="34" charset="0"/>
                <a:cs typeface="Arial" panose="020B0604020202020204" pitchFamily="34" charset="0"/>
              </a:rPr>
              <a:t>We will experiment with novel approaches if we can use it as a case study</a:t>
            </a:r>
          </a:p>
          <a:p>
            <a:pPr marL="342900" lvl="0" indent="-342900">
              <a:spcBef>
                <a:spcPct val="20000"/>
              </a:spcBef>
              <a:buClr>
                <a:srgbClr val="000000"/>
              </a:buClr>
              <a:buFont typeface="Arial" panose="020B0604020202020204" pitchFamily="34" charset="0"/>
              <a:buChar char="•"/>
              <a:defRPr/>
            </a:pPr>
            <a:r>
              <a:rPr lang="en-US" sz="2200" dirty="0">
                <a:solidFill>
                  <a:srgbClr val="000000"/>
                </a:solidFill>
                <a:latin typeface="Arial" panose="020B0604020202020204" pitchFamily="34" charset="0"/>
                <a:cs typeface="Arial" panose="020B0604020202020204" pitchFamily="34" charset="0"/>
              </a:rPr>
              <a:t>Non-invasive – minimal interviews, no sessions</a:t>
            </a:r>
          </a:p>
          <a:p>
            <a:pPr marL="342900" lvl="0" indent="-342900">
              <a:spcBef>
                <a:spcPct val="20000"/>
              </a:spcBef>
              <a:buClr>
                <a:srgbClr val="000000"/>
              </a:buClr>
              <a:buFont typeface="Arial" panose="020B0604020202020204" pitchFamily="34" charset="0"/>
              <a:buChar char="•"/>
              <a:defRPr/>
            </a:pPr>
            <a:r>
              <a:rPr lang="en-US" sz="2200" dirty="0">
                <a:solidFill>
                  <a:srgbClr val="000000"/>
                </a:solidFill>
                <a:latin typeface="Arial" panose="020B0604020202020204" pitchFamily="34" charset="0"/>
                <a:cs typeface="Arial" panose="020B0604020202020204" pitchFamily="34" charset="0"/>
              </a:rPr>
              <a:t>Use available resources – existing models and </a:t>
            </a:r>
            <a:r>
              <a:rPr lang="en-US" sz="2200" i="1" dirty="0">
                <a:solidFill>
                  <a:srgbClr val="000000"/>
                </a:solidFill>
                <a:latin typeface="Arial" panose="020B0604020202020204" pitchFamily="34" charset="0"/>
                <a:cs typeface="Arial" panose="020B0604020202020204" pitchFamily="34" charset="0"/>
              </a:rPr>
              <a:t>anything else we could find</a:t>
            </a:r>
          </a:p>
          <a:p>
            <a:pPr marL="342900" lvl="0" indent="-342900">
              <a:spcBef>
                <a:spcPct val="20000"/>
              </a:spcBef>
              <a:buClr>
                <a:srgbClr val="000000"/>
              </a:buClr>
              <a:buFont typeface="Arial" panose="020B0604020202020204" pitchFamily="34" charset="0"/>
              <a:buChar char="•"/>
              <a:defRPr/>
            </a:pPr>
            <a:r>
              <a:rPr lang="en-US" sz="2200" dirty="0">
                <a:solidFill>
                  <a:srgbClr val="000000"/>
                </a:solidFill>
                <a:latin typeface="Arial" panose="020B0604020202020204" pitchFamily="34" charset="0"/>
                <a:cs typeface="Arial" panose="020B0604020202020204" pitchFamily="34" charset="0"/>
              </a:rPr>
              <a:t>Two experienced Business Process Analysts made available part-time</a:t>
            </a:r>
            <a:endParaRPr kumimoji="0" lang="en-US" sz="22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31" name="Rectangle 3"/>
          <p:cNvSpPr>
            <a:spLocks noGrp="1" noChangeArrowheads="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a:defRPr/>
            </a:pPr>
            <a:r>
              <a:rPr lang="en-US" sz="2800" dirty="0"/>
              <a:t>Case study – Process Architecture on a budget, non-invasively</a:t>
            </a:r>
          </a:p>
        </p:txBody>
      </p:sp>
      <p:grpSp>
        <p:nvGrpSpPr>
          <p:cNvPr id="3" name="Group 2">
            <a:extLst>
              <a:ext uri="{FF2B5EF4-FFF2-40B4-BE49-F238E27FC236}">
                <a16:creationId xmlns:a16="http://schemas.microsoft.com/office/drawing/2014/main" id="{927D651C-E7DD-6E49-830B-3CD54A287420}"/>
              </a:ext>
            </a:extLst>
          </p:cNvPr>
          <p:cNvGrpSpPr/>
          <p:nvPr/>
        </p:nvGrpSpPr>
        <p:grpSpPr>
          <a:xfrm>
            <a:off x="1326497" y="2792880"/>
            <a:ext cx="8089107" cy="696912"/>
            <a:chOff x="1326497" y="2074306"/>
            <a:chExt cx="8089107" cy="696912"/>
          </a:xfrm>
        </p:grpSpPr>
        <p:graphicFrame>
          <p:nvGraphicFramePr>
            <p:cNvPr id="8" name="Object 62">
              <a:extLst>
                <a:ext uri="{FF2B5EF4-FFF2-40B4-BE49-F238E27FC236}">
                  <a16:creationId xmlns:a16="http://schemas.microsoft.com/office/drawing/2014/main" id="{8D1C63D0-E1D8-C64F-8A61-E3BCA3687864}"/>
                </a:ext>
              </a:extLst>
            </p:cNvPr>
            <p:cNvGraphicFramePr>
              <a:graphicFrameLocks noChangeAspect="1"/>
            </p:cNvGraphicFramePr>
            <p:nvPr/>
          </p:nvGraphicFramePr>
          <p:xfrm>
            <a:off x="1326497" y="2079068"/>
            <a:ext cx="701675" cy="685800"/>
          </p:xfrm>
          <a:graphic>
            <a:graphicData uri="http://schemas.openxmlformats.org/presentationml/2006/ole">
              <mc:AlternateContent xmlns:mc="http://schemas.openxmlformats.org/markup-compatibility/2006">
                <mc:Choice xmlns:v="urn:schemas-microsoft-com:vml" Requires="v">
                  <p:oleObj name="Photo Editor Photo" r:id="rId3" imgW="5410200" imgH="5283200" progId="MSPhotoEd.3">
                    <p:embed/>
                  </p:oleObj>
                </mc:Choice>
                <mc:Fallback>
                  <p:oleObj name="Photo Editor Photo" r:id="rId3" imgW="5410200" imgH="5283200" progId="MSPhotoEd.3">
                    <p:embed/>
                    <p:pic>
                      <p:nvPicPr>
                        <p:cNvPr id="8" name="Object 62">
                          <a:extLst>
                            <a:ext uri="{FF2B5EF4-FFF2-40B4-BE49-F238E27FC236}">
                              <a16:creationId xmlns:a16="http://schemas.microsoft.com/office/drawing/2014/main" id="{8D1C63D0-E1D8-C64F-8A61-E3BCA3687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497" y="2079068"/>
                          <a:ext cx="7016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9" name="Object 63">
              <a:extLst>
                <a:ext uri="{FF2B5EF4-FFF2-40B4-BE49-F238E27FC236}">
                  <a16:creationId xmlns:a16="http://schemas.microsoft.com/office/drawing/2014/main" id="{467A3689-8692-4846-A85D-03D2FDC29EEE}"/>
                </a:ext>
              </a:extLst>
            </p:cNvPr>
            <p:cNvGraphicFramePr>
              <a:graphicFrameLocks noChangeAspect="1"/>
            </p:cNvGraphicFramePr>
            <p:nvPr/>
          </p:nvGraphicFramePr>
          <p:xfrm>
            <a:off x="3435603" y="2080656"/>
            <a:ext cx="703263" cy="682625"/>
          </p:xfrm>
          <a:graphic>
            <a:graphicData uri="http://schemas.openxmlformats.org/presentationml/2006/ole">
              <mc:AlternateContent xmlns:mc="http://schemas.openxmlformats.org/markup-compatibility/2006">
                <mc:Choice xmlns:v="urn:schemas-microsoft-com:vml" Requires="v">
                  <p:oleObj name="Photo Editor Photo" r:id="rId5" imgW="5435600" imgH="5283200" progId="MSPhotoEd.3">
                    <p:embed/>
                  </p:oleObj>
                </mc:Choice>
                <mc:Fallback>
                  <p:oleObj name="Photo Editor Photo" r:id="rId5" imgW="5435600" imgH="5283200" progId="MSPhotoEd.3">
                    <p:embed/>
                    <p:pic>
                      <p:nvPicPr>
                        <p:cNvPr id="9" name="Object 63">
                          <a:extLst>
                            <a:ext uri="{FF2B5EF4-FFF2-40B4-BE49-F238E27FC236}">
                              <a16:creationId xmlns:a16="http://schemas.microsoft.com/office/drawing/2014/main" id="{467A3689-8692-4846-A85D-03D2FDC29E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5603" y="2080656"/>
                          <a:ext cx="7032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0" name="Object 64">
              <a:extLst>
                <a:ext uri="{FF2B5EF4-FFF2-40B4-BE49-F238E27FC236}">
                  <a16:creationId xmlns:a16="http://schemas.microsoft.com/office/drawing/2014/main" id="{07987ADE-378C-094E-8988-6DD10E7934D7}"/>
                </a:ext>
              </a:extLst>
            </p:cNvPr>
            <p:cNvGraphicFramePr>
              <a:graphicFrameLocks noChangeAspect="1"/>
            </p:cNvGraphicFramePr>
            <p:nvPr/>
          </p:nvGraphicFramePr>
          <p:xfrm>
            <a:off x="7656991" y="2075893"/>
            <a:ext cx="703263" cy="690562"/>
          </p:xfrm>
          <a:graphic>
            <a:graphicData uri="http://schemas.openxmlformats.org/presentationml/2006/ole">
              <mc:AlternateContent xmlns:mc="http://schemas.openxmlformats.org/markup-compatibility/2006">
                <mc:Choice xmlns:v="urn:schemas-microsoft-com:vml" Requires="v">
                  <p:oleObj name="Photo Editor Photo" r:id="rId7" imgW="5384800" imgH="5283200" progId="MSPhotoEd.3">
                    <p:embed/>
                  </p:oleObj>
                </mc:Choice>
                <mc:Fallback>
                  <p:oleObj name="Photo Editor Photo" r:id="rId7" imgW="5384800" imgH="5283200" progId="MSPhotoEd.3">
                    <p:embed/>
                    <p:pic>
                      <p:nvPicPr>
                        <p:cNvPr id="10" name="Object 64">
                          <a:extLst>
                            <a:ext uri="{FF2B5EF4-FFF2-40B4-BE49-F238E27FC236}">
                              <a16:creationId xmlns:a16="http://schemas.microsoft.com/office/drawing/2014/main" id="{07987ADE-378C-094E-8988-6DD10E7934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6991" y="2075893"/>
                          <a:ext cx="703263"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1" name="Object 65">
              <a:extLst>
                <a:ext uri="{FF2B5EF4-FFF2-40B4-BE49-F238E27FC236}">
                  <a16:creationId xmlns:a16="http://schemas.microsoft.com/office/drawing/2014/main" id="{FE7307C8-7598-6044-8FB2-D0675FF86D9A}"/>
                </a:ext>
              </a:extLst>
            </p:cNvPr>
            <p:cNvGraphicFramePr>
              <a:graphicFrameLocks noChangeAspect="1"/>
            </p:cNvGraphicFramePr>
            <p:nvPr/>
          </p:nvGraphicFramePr>
          <p:xfrm>
            <a:off x="5546297" y="2077481"/>
            <a:ext cx="703263" cy="687387"/>
          </p:xfrm>
          <a:graphic>
            <a:graphicData uri="http://schemas.openxmlformats.org/presentationml/2006/ole">
              <mc:AlternateContent xmlns:mc="http://schemas.openxmlformats.org/markup-compatibility/2006">
                <mc:Choice xmlns:v="urn:schemas-microsoft-com:vml" Requires="v">
                  <p:oleObj name="Photo Editor Photo" r:id="rId9" imgW="5410200" imgH="5283200" progId="MSPhotoEd.3">
                    <p:embed/>
                  </p:oleObj>
                </mc:Choice>
                <mc:Fallback>
                  <p:oleObj name="Photo Editor Photo" r:id="rId9" imgW="5410200" imgH="5283200" progId="MSPhotoEd.3">
                    <p:embed/>
                    <p:pic>
                      <p:nvPicPr>
                        <p:cNvPr id="11" name="Object 65">
                          <a:extLst>
                            <a:ext uri="{FF2B5EF4-FFF2-40B4-BE49-F238E27FC236}">
                              <a16:creationId xmlns:a16="http://schemas.microsoft.com/office/drawing/2014/main" id="{FE7307C8-7598-6044-8FB2-D0675FF86D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6297" y="2077481"/>
                          <a:ext cx="703263"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2" name="Object 66">
              <a:extLst>
                <a:ext uri="{FF2B5EF4-FFF2-40B4-BE49-F238E27FC236}">
                  <a16:creationId xmlns:a16="http://schemas.microsoft.com/office/drawing/2014/main" id="{F883E9C0-9664-9040-92F4-DCDA6AD5C6DD}"/>
                </a:ext>
              </a:extLst>
            </p:cNvPr>
            <p:cNvGraphicFramePr>
              <a:graphicFrameLocks noChangeAspect="1"/>
            </p:cNvGraphicFramePr>
            <p:nvPr/>
          </p:nvGraphicFramePr>
          <p:xfrm>
            <a:off x="8712341" y="2104468"/>
            <a:ext cx="703263" cy="633412"/>
          </p:xfrm>
          <a:graphic>
            <a:graphicData uri="http://schemas.openxmlformats.org/presentationml/2006/ole">
              <mc:AlternateContent xmlns:mc="http://schemas.openxmlformats.org/markup-compatibility/2006">
                <mc:Choice xmlns:v="urn:schemas-microsoft-com:vml" Requires="v">
                  <p:oleObj name="Photo Editor Photo" r:id="rId11" imgW="5918200" imgH="5321300" progId="MSPhotoEd.3">
                    <p:embed/>
                  </p:oleObj>
                </mc:Choice>
                <mc:Fallback>
                  <p:oleObj name="Photo Editor Photo" r:id="rId11" imgW="5918200" imgH="5321300" progId="MSPhotoEd.3">
                    <p:embed/>
                    <p:pic>
                      <p:nvPicPr>
                        <p:cNvPr id="12" name="Object 66">
                          <a:extLst>
                            <a:ext uri="{FF2B5EF4-FFF2-40B4-BE49-F238E27FC236}">
                              <a16:creationId xmlns:a16="http://schemas.microsoft.com/office/drawing/2014/main" id="{F883E9C0-9664-9040-92F4-DCDA6AD5C6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2341" y="2104468"/>
                          <a:ext cx="703263"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3" name="Object 67">
              <a:extLst>
                <a:ext uri="{FF2B5EF4-FFF2-40B4-BE49-F238E27FC236}">
                  <a16:creationId xmlns:a16="http://schemas.microsoft.com/office/drawing/2014/main" id="{41AF24CB-3BB3-2B4E-A849-342158359B59}"/>
                </a:ext>
              </a:extLst>
            </p:cNvPr>
            <p:cNvGraphicFramePr>
              <a:graphicFrameLocks noChangeAspect="1"/>
            </p:cNvGraphicFramePr>
            <p:nvPr/>
          </p:nvGraphicFramePr>
          <p:xfrm>
            <a:off x="4490950" y="2080656"/>
            <a:ext cx="703263" cy="682625"/>
          </p:xfrm>
          <a:graphic>
            <a:graphicData uri="http://schemas.openxmlformats.org/presentationml/2006/ole">
              <mc:AlternateContent xmlns:mc="http://schemas.openxmlformats.org/markup-compatibility/2006">
                <mc:Choice xmlns:v="urn:schemas-microsoft-com:vml" Requires="v">
                  <p:oleObj name="Photo Editor Photo" r:id="rId13" imgW="5435600" imgH="5283200" progId="MSPhotoEd.3">
                    <p:embed/>
                  </p:oleObj>
                </mc:Choice>
                <mc:Fallback>
                  <p:oleObj name="Photo Editor Photo" r:id="rId13" imgW="5435600" imgH="5283200" progId="MSPhotoEd.3">
                    <p:embed/>
                    <p:pic>
                      <p:nvPicPr>
                        <p:cNvPr id="13" name="Object 67">
                          <a:extLst>
                            <a:ext uri="{FF2B5EF4-FFF2-40B4-BE49-F238E27FC236}">
                              <a16:creationId xmlns:a16="http://schemas.microsoft.com/office/drawing/2014/main" id="{41AF24CB-3BB3-2B4E-A849-342158359B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0950" y="2080656"/>
                          <a:ext cx="7032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4" name="Object 68">
              <a:extLst>
                <a:ext uri="{FF2B5EF4-FFF2-40B4-BE49-F238E27FC236}">
                  <a16:creationId xmlns:a16="http://schemas.microsoft.com/office/drawing/2014/main" id="{4EE5F7EA-A058-7940-A46A-DC1B92238F5E}"/>
                </a:ext>
              </a:extLst>
            </p:cNvPr>
            <p:cNvGraphicFramePr>
              <a:graphicFrameLocks noChangeAspect="1"/>
            </p:cNvGraphicFramePr>
            <p:nvPr/>
          </p:nvGraphicFramePr>
          <p:xfrm>
            <a:off x="6601644" y="2080656"/>
            <a:ext cx="703263" cy="682625"/>
          </p:xfrm>
          <a:graphic>
            <a:graphicData uri="http://schemas.openxmlformats.org/presentationml/2006/ole">
              <mc:AlternateContent xmlns:mc="http://schemas.openxmlformats.org/markup-compatibility/2006">
                <mc:Choice xmlns:v="urn:schemas-microsoft-com:vml" Requires="v">
                  <p:oleObj name="Photo Editor Photo" r:id="rId15" imgW="5435600" imgH="5283200" progId="MSPhotoEd.3">
                    <p:embed/>
                  </p:oleObj>
                </mc:Choice>
                <mc:Fallback>
                  <p:oleObj name="Photo Editor Photo" r:id="rId15" imgW="5435600" imgH="5283200" progId="MSPhotoEd.3">
                    <p:embed/>
                    <p:pic>
                      <p:nvPicPr>
                        <p:cNvPr id="14" name="Object 68">
                          <a:extLst>
                            <a:ext uri="{FF2B5EF4-FFF2-40B4-BE49-F238E27FC236}">
                              <a16:creationId xmlns:a16="http://schemas.microsoft.com/office/drawing/2014/main" id="{4EE5F7EA-A058-7940-A46A-DC1B92238F5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01644" y="2080656"/>
                          <a:ext cx="7032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5" name="Object 69">
              <a:extLst>
                <a:ext uri="{FF2B5EF4-FFF2-40B4-BE49-F238E27FC236}">
                  <a16:creationId xmlns:a16="http://schemas.microsoft.com/office/drawing/2014/main" id="{87A7EE80-3A29-C342-90AF-2484EF2CB706}"/>
                </a:ext>
              </a:extLst>
            </p:cNvPr>
            <p:cNvGraphicFramePr>
              <a:graphicFrameLocks noChangeAspect="1"/>
            </p:cNvGraphicFramePr>
            <p:nvPr/>
          </p:nvGraphicFramePr>
          <p:xfrm>
            <a:off x="2380256" y="2074306"/>
            <a:ext cx="703263" cy="696912"/>
          </p:xfrm>
          <a:graphic>
            <a:graphicData uri="http://schemas.openxmlformats.org/presentationml/2006/ole">
              <mc:AlternateContent xmlns:mc="http://schemas.openxmlformats.org/markup-compatibility/2006">
                <mc:Choice xmlns:v="urn:schemas-microsoft-com:vml" Requires="v">
                  <p:oleObj name="Photo Editor Photo" r:id="rId17" imgW="5359400" imgH="5308600" progId="MSPhotoEd.3">
                    <p:embed/>
                  </p:oleObj>
                </mc:Choice>
                <mc:Fallback>
                  <p:oleObj name="Photo Editor Photo" r:id="rId17" imgW="5359400" imgH="5308600" progId="MSPhotoEd.3">
                    <p:embed/>
                    <p:pic>
                      <p:nvPicPr>
                        <p:cNvPr id="15" name="Object 69">
                          <a:extLst>
                            <a:ext uri="{FF2B5EF4-FFF2-40B4-BE49-F238E27FC236}">
                              <a16:creationId xmlns:a16="http://schemas.microsoft.com/office/drawing/2014/main" id="{87A7EE80-3A29-C342-90AF-2484EF2CB70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80256" y="2074306"/>
                          <a:ext cx="703263"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pSp>
    </p:spTree>
    <p:extLst>
      <p:ext uri="{BB962C8B-B14F-4D97-AF65-F5344CB8AC3E}">
        <p14:creationId xmlns:p14="http://schemas.microsoft.com/office/powerpoint/2010/main" val="20600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75042">
                                            <p:txEl>
                                              <p:pRg st="2" end="2"/>
                                            </p:txEl>
                                          </p:spTgt>
                                        </p:tgtEl>
                                        <p:attrNameLst>
                                          <p:attrName>style.visibility</p:attrName>
                                        </p:attrNameLst>
                                      </p:cBhvr>
                                      <p:to>
                                        <p:strVal val="visible"/>
                                      </p:to>
                                    </p:set>
                                    <p:animEffect transition="in" filter="dissolve">
                                      <p:cBhvr>
                                        <p:cTn id="7" dur="500"/>
                                        <p:tgtEl>
                                          <p:spTgt spid="2775042">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75042">
                                            <p:txEl>
                                              <p:pRg st="3" end="3"/>
                                            </p:txEl>
                                          </p:spTgt>
                                        </p:tgtEl>
                                        <p:attrNameLst>
                                          <p:attrName>style.visibility</p:attrName>
                                        </p:attrNameLst>
                                      </p:cBhvr>
                                      <p:to>
                                        <p:strVal val="visible"/>
                                      </p:to>
                                    </p:set>
                                    <p:animEffect transition="in" filter="dissolve">
                                      <p:cBhvr>
                                        <p:cTn id="15" dur="500"/>
                                        <p:tgtEl>
                                          <p:spTgt spid="2775042">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775042">
                                            <p:txEl>
                                              <p:pRg st="4" end="4"/>
                                            </p:txEl>
                                          </p:spTgt>
                                        </p:tgtEl>
                                        <p:attrNameLst>
                                          <p:attrName>style.visibility</p:attrName>
                                        </p:attrNameLst>
                                      </p:cBhvr>
                                      <p:to>
                                        <p:strVal val="visible"/>
                                      </p:to>
                                    </p:set>
                                    <p:animEffect transition="in" filter="dissolve">
                                      <p:cBhvr>
                                        <p:cTn id="18" dur="500"/>
                                        <p:tgtEl>
                                          <p:spTgt spid="2775042">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775042">
                                            <p:txEl>
                                              <p:pRg st="5" end="5"/>
                                            </p:txEl>
                                          </p:spTgt>
                                        </p:tgtEl>
                                        <p:attrNameLst>
                                          <p:attrName>style.visibility</p:attrName>
                                        </p:attrNameLst>
                                      </p:cBhvr>
                                      <p:to>
                                        <p:strVal val="visible"/>
                                      </p:to>
                                    </p:set>
                                    <p:animEffect transition="in" filter="dissolve">
                                      <p:cBhvr>
                                        <p:cTn id="21" dur="500"/>
                                        <p:tgtEl>
                                          <p:spTgt spid="2775042">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775042">
                                            <p:txEl>
                                              <p:pRg st="6" end="6"/>
                                            </p:txEl>
                                          </p:spTgt>
                                        </p:tgtEl>
                                        <p:attrNameLst>
                                          <p:attrName>style.visibility</p:attrName>
                                        </p:attrNameLst>
                                      </p:cBhvr>
                                      <p:to>
                                        <p:strVal val="visible"/>
                                      </p:to>
                                    </p:set>
                                    <p:animEffect transition="in" filter="dissolve">
                                      <p:cBhvr>
                                        <p:cTn id="24" dur="500"/>
                                        <p:tgtEl>
                                          <p:spTgt spid="2775042">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775042">
                                            <p:txEl>
                                              <p:pRg st="7" end="7"/>
                                            </p:txEl>
                                          </p:spTgt>
                                        </p:tgtEl>
                                        <p:attrNameLst>
                                          <p:attrName>style.visibility</p:attrName>
                                        </p:attrNameLst>
                                      </p:cBhvr>
                                      <p:to>
                                        <p:strVal val="visible"/>
                                      </p:to>
                                    </p:set>
                                    <p:animEffect transition="in" filter="dissolve">
                                      <p:cBhvr>
                                        <p:cTn id="27" dur="500"/>
                                        <p:tgtEl>
                                          <p:spTgt spid="2775042">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775042">
                                            <p:txEl>
                                              <p:pRg st="8" end="8"/>
                                            </p:txEl>
                                          </p:spTgt>
                                        </p:tgtEl>
                                        <p:attrNameLst>
                                          <p:attrName>style.visibility</p:attrName>
                                        </p:attrNameLst>
                                      </p:cBhvr>
                                      <p:to>
                                        <p:strVal val="visible"/>
                                      </p:to>
                                    </p:set>
                                    <p:animEffect transition="in" filter="dissolve">
                                      <p:cBhvr>
                                        <p:cTn id="30" dur="500"/>
                                        <p:tgtEl>
                                          <p:spTgt spid="2775042">
                                            <p:txEl>
                                              <p:pRg st="8" end="8"/>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775042">
                                            <p:txEl>
                                              <p:pRg st="9" end="9"/>
                                            </p:txEl>
                                          </p:spTgt>
                                        </p:tgtEl>
                                        <p:attrNameLst>
                                          <p:attrName>style.visibility</p:attrName>
                                        </p:attrNameLst>
                                      </p:cBhvr>
                                      <p:to>
                                        <p:strVal val="visible"/>
                                      </p:to>
                                    </p:set>
                                    <p:animEffect transition="in" filter="dissolve">
                                      <p:cBhvr>
                                        <p:cTn id="33" dur="500"/>
                                        <p:tgtEl>
                                          <p:spTgt spid="27750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885237" y="882588"/>
            <a:ext cx="4384273" cy="4401205"/>
          </a:xfrm>
          <a:prstGeom prst="rect">
            <a:avLst/>
          </a:prstGeom>
          <a:noFill/>
          <a:ln w="9525">
            <a:noFill/>
            <a:miter lim="800000"/>
            <a:headEnd/>
            <a:tailEnd/>
          </a:ln>
        </p:spPr>
        <p:txBody>
          <a:bodyPr wrap="square">
            <a:spAutoFit/>
          </a:bodyPr>
          <a:lstStyle/>
          <a:p>
            <a:pPr algn="l">
              <a:lnSpc>
                <a:spcPct val="100000"/>
              </a:lnSpc>
              <a:spcBef>
                <a:spcPct val="0"/>
              </a:spcBef>
              <a:buClr>
                <a:srgbClr val="000000"/>
              </a:buClr>
              <a:buSzPct val="60000"/>
              <a:buFont typeface="Wingdings" pitchFamily="2" charset="2"/>
              <a:buNone/>
            </a:pPr>
            <a:r>
              <a:rPr lang="en-US" sz="2000" b="1" i="1" dirty="0">
                <a:solidFill>
                  <a:srgbClr val="000000"/>
                </a:solidFill>
                <a:latin typeface="Arial" charset="0"/>
                <a:ea typeface="ＭＳ Ｐゴシック"/>
                <a:cs typeface="ＭＳ Ｐゴシック"/>
              </a:rPr>
              <a:t>Top-down discovery is </a:t>
            </a:r>
            <a:r>
              <a:rPr lang="en-US" sz="2000" dirty="0">
                <a:solidFill>
                  <a:srgbClr val="000000"/>
                </a:solidFill>
                <a:latin typeface="Arial" charset="0"/>
                <a:ea typeface="ＭＳ Ｐゴシック"/>
                <a:cs typeface="ＭＳ Ｐゴシック"/>
              </a:rPr>
              <a:t>often </a:t>
            </a:r>
            <a:br>
              <a:rPr lang="en-US" sz="2000" dirty="0">
                <a:solidFill>
                  <a:srgbClr val="000000"/>
                </a:solidFill>
                <a:latin typeface="Arial" charset="0"/>
                <a:ea typeface="ＭＳ Ｐゴシック"/>
                <a:cs typeface="ＭＳ Ｐゴシック"/>
              </a:rPr>
            </a:br>
            <a:r>
              <a:rPr lang="en-US" sz="2000" dirty="0">
                <a:solidFill>
                  <a:srgbClr val="000000"/>
                </a:solidFill>
                <a:latin typeface="Arial" charset="0"/>
                <a:ea typeface="ＭＳ Ｐゴシック"/>
                <a:cs typeface="ＭＳ Ｐゴシック"/>
              </a:rPr>
              <a:t>less effective than expected, </a:t>
            </a:r>
            <a:br>
              <a:rPr lang="en-US" sz="2000" dirty="0">
                <a:solidFill>
                  <a:srgbClr val="000000"/>
                </a:solidFill>
                <a:latin typeface="Arial" charset="0"/>
                <a:ea typeface="ＭＳ Ｐゴシック"/>
                <a:cs typeface="ＭＳ Ｐゴシック"/>
              </a:rPr>
            </a:br>
            <a:r>
              <a:rPr lang="en-US" sz="2000" dirty="0">
                <a:solidFill>
                  <a:srgbClr val="000000"/>
                </a:solidFill>
                <a:latin typeface="Arial" charset="0"/>
                <a:ea typeface="ＭＳ Ｐゴシック"/>
                <a:cs typeface="ＭＳ Ｐゴシック"/>
              </a:rPr>
              <a:t>yielding a view that is functional, organisational, or fragmented</a:t>
            </a:r>
            <a:br>
              <a:rPr lang="en-US" sz="2000" dirty="0">
                <a:solidFill>
                  <a:srgbClr val="000000"/>
                </a:solidFill>
                <a:latin typeface="Arial" charset="0"/>
                <a:ea typeface="ＭＳ Ｐゴシック"/>
                <a:cs typeface="ＭＳ Ｐゴシック"/>
              </a:rPr>
            </a:br>
            <a:endParaRPr lang="en-US" sz="2000" i="1" dirty="0">
              <a:solidFill>
                <a:srgbClr val="000000"/>
              </a:solidFill>
              <a:latin typeface="Arial" charset="0"/>
              <a:ea typeface="ＭＳ Ｐゴシック"/>
              <a:cs typeface="ＭＳ Ｐゴシック"/>
            </a:endParaRPr>
          </a:p>
          <a:p>
            <a:pPr algn="l">
              <a:lnSpc>
                <a:spcPct val="100000"/>
              </a:lnSpc>
              <a:spcBef>
                <a:spcPct val="0"/>
              </a:spcBef>
              <a:buClr>
                <a:srgbClr val="000000"/>
              </a:buClr>
              <a:buSzPct val="60000"/>
              <a:buFont typeface="Wingdings" pitchFamily="2" charset="2"/>
              <a:buNone/>
            </a:pPr>
            <a:r>
              <a:rPr lang="en-US" sz="2000" b="1" i="1" dirty="0">
                <a:solidFill>
                  <a:srgbClr val="000000"/>
                </a:solidFill>
                <a:latin typeface="Arial" charset="0"/>
                <a:ea typeface="ＭＳ Ｐゴシック"/>
                <a:cs typeface="ＭＳ Ｐゴシック"/>
              </a:rPr>
              <a:t>Bottom-up discovery </a:t>
            </a:r>
            <a:r>
              <a:rPr lang="en-US" sz="2000" dirty="0">
                <a:solidFill>
                  <a:srgbClr val="000000"/>
                </a:solidFill>
                <a:latin typeface="Arial" charset="0"/>
                <a:ea typeface="ＭＳ Ｐゴシック"/>
                <a:cs typeface="ＭＳ Ｐゴシック"/>
              </a:rPr>
              <a:t>is often more effective at the </a:t>
            </a:r>
            <a:r>
              <a:rPr lang="en-US" sz="2000" i="1" dirty="0">
                <a:solidFill>
                  <a:srgbClr val="000000"/>
                </a:solidFill>
                <a:latin typeface="Arial" charset="0"/>
                <a:ea typeface="ＭＳ Ｐゴシック"/>
                <a:cs typeface="ＭＳ Ｐゴシック"/>
              </a:rPr>
              <a:t>project</a:t>
            </a:r>
            <a:r>
              <a:rPr lang="en-US" sz="2000" dirty="0">
                <a:solidFill>
                  <a:srgbClr val="000000"/>
                </a:solidFill>
                <a:latin typeface="Arial" charset="0"/>
                <a:ea typeface="ＭＳ Ｐゴシック"/>
                <a:cs typeface="ＭＳ Ｐゴシック"/>
              </a:rPr>
              <a:t> level – </a:t>
            </a:r>
            <a:br>
              <a:rPr lang="en-US" sz="2000" b="1" dirty="0">
                <a:solidFill>
                  <a:srgbClr val="000000"/>
                </a:solidFill>
                <a:latin typeface="Arial" charset="0"/>
                <a:ea typeface="ＭＳ Ｐゴシック"/>
                <a:cs typeface="ＭＳ Ｐゴシック"/>
              </a:rPr>
            </a:br>
            <a:r>
              <a:rPr lang="en-US" sz="2000" dirty="0">
                <a:solidFill>
                  <a:srgbClr val="000000"/>
                </a:solidFill>
                <a:latin typeface="Arial" charset="0"/>
                <a:ea typeface="ＭＳ Ｐゴシック"/>
                <a:cs typeface="ＭＳ Ｐゴシック"/>
              </a:rPr>
              <a:t>identify relevant lower-level activities,</a:t>
            </a:r>
            <a:br>
              <a:rPr lang="en-US" sz="2000" dirty="0">
                <a:solidFill>
                  <a:srgbClr val="000000"/>
                </a:solidFill>
                <a:latin typeface="Arial" charset="0"/>
                <a:ea typeface="ＭＳ Ｐゴシック"/>
                <a:cs typeface="ＭＳ Ｐゴシック"/>
              </a:rPr>
            </a:br>
            <a:r>
              <a:rPr lang="en-US" sz="2000" dirty="0">
                <a:solidFill>
                  <a:srgbClr val="000000"/>
                </a:solidFill>
                <a:latin typeface="Arial" charset="0"/>
                <a:ea typeface="ＭＳ Ｐゴシック"/>
                <a:cs typeface="ＭＳ Ｐゴシック"/>
              </a:rPr>
              <a:t>link to form complete processes – but can be overwhelming at large scale</a:t>
            </a:r>
            <a:br>
              <a:rPr lang="en-US" sz="2000" dirty="0">
                <a:solidFill>
                  <a:srgbClr val="000000"/>
                </a:solidFill>
                <a:latin typeface="Arial" charset="0"/>
                <a:ea typeface="ＭＳ Ｐゴシック"/>
                <a:cs typeface="ＭＳ Ｐゴシック"/>
              </a:rPr>
            </a:br>
            <a:endParaRPr lang="en-US" sz="2000" dirty="0">
              <a:solidFill>
                <a:srgbClr val="000000"/>
              </a:solidFill>
              <a:latin typeface="Arial" charset="0"/>
              <a:ea typeface="ＭＳ Ｐゴシック"/>
              <a:cs typeface="ＭＳ Ｐゴシック"/>
            </a:endParaRPr>
          </a:p>
          <a:p>
            <a:pPr algn="l">
              <a:lnSpc>
                <a:spcPct val="100000"/>
              </a:lnSpc>
              <a:spcBef>
                <a:spcPct val="0"/>
              </a:spcBef>
              <a:buClr>
                <a:srgbClr val="000000"/>
              </a:buClr>
              <a:buSzPct val="60000"/>
              <a:buFont typeface="Wingdings" pitchFamily="2" charset="2"/>
              <a:buNone/>
            </a:pPr>
            <a:r>
              <a:rPr lang="en-US" sz="2000" dirty="0">
                <a:solidFill>
                  <a:srgbClr val="000000"/>
                </a:solidFill>
                <a:latin typeface="Arial" charset="0"/>
                <a:ea typeface="ＭＳ Ｐゴシック"/>
                <a:cs typeface="ＭＳ Ｐゴシック"/>
              </a:rPr>
              <a:t>We will employ a mix of techniques in a MITM approach - </a:t>
            </a:r>
            <a:br>
              <a:rPr lang="en-US" sz="2000" dirty="0">
                <a:solidFill>
                  <a:srgbClr val="000000"/>
                </a:solidFill>
                <a:latin typeface="Arial" charset="0"/>
                <a:ea typeface="ＭＳ Ｐゴシック"/>
                <a:cs typeface="ＭＳ Ｐゴシック"/>
              </a:rPr>
            </a:br>
            <a:r>
              <a:rPr lang="en-US" sz="2000" b="1" i="1" dirty="0">
                <a:solidFill>
                  <a:srgbClr val="000000"/>
                </a:solidFill>
                <a:latin typeface="Arial" charset="0"/>
                <a:ea typeface="ＭＳ Ｐゴシック"/>
                <a:cs typeface="ＭＳ Ｐゴシック"/>
              </a:rPr>
              <a:t>Meet-In-The-Middle</a:t>
            </a:r>
          </a:p>
        </p:txBody>
      </p:sp>
      <p:sp>
        <p:nvSpPr>
          <p:cNvPr id="61442" name="Rectangle 39"/>
          <p:cNvSpPr>
            <a:spLocks noGrp="1" noChangeArrowheads="1"/>
          </p:cNvSpPr>
          <p:nvPr>
            <p:ph type="title"/>
          </p:nvPr>
        </p:nvSpPr>
        <p:spPr/>
        <p:txBody>
          <a:bodyPr/>
          <a:lstStyle/>
          <a:p>
            <a:r>
              <a:rPr lang="en-US" dirty="0">
                <a:ea typeface="ＭＳ Ｐゴシック"/>
                <a:cs typeface="ＭＳ Ｐゴシック"/>
              </a:rPr>
              <a:t>Many routes to the same end</a:t>
            </a:r>
          </a:p>
        </p:txBody>
      </p:sp>
      <p:sp>
        <p:nvSpPr>
          <p:cNvPr id="2" name="AutoShape 14">
            <a:extLst>
              <a:ext uri="{FF2B5EF4-FFF2-40B4-BE49-F238E27FC236}">
                <a16:creationId xmlns:a16="http://schemas.microsoft.com/office/drawing/2014/main" id="{93D8B735-38F3-55A1-C9C3-24119EB9B2DB}"/>
              </a:ext>
            </a:extLst>
          </p:cNvPr>
          <p:cNvSpPr>
            <a:spLocks noChangeArrowheads="1"/>
          </p:cNvSpPr>
          <p:nvPr/>
        </p:nvSpPr>
        <p:spPr bwMode="auto">
          <a:xfrm>
            <a:off x="7739149" y="2669890"/>
            <a:ext cx="2660072" cy="2385753"/>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t"/>
          <a:lstStyle/>
          <a:p>
            <a:pPr algn="ctr" eaLnBrk="0" hangingPunct="0">
              <a:defRPr/>
            </a:pPr>
            <a:r>
              <a:rPr lang="en-US" sz="1600" b="1" i="1" kern="0" dirty="0">
                <a:solidFill>
                  <a:srgbClr val="000000"/>
                </a:solidFill>
                <a:latin typeface="Arial" charset="0"/>
                <a:ea typeface="ＭＳ Ｐゴシック" charset="0"/>
              </a:rPr>
              <a:t>Business</a:t>
            </a:r>
            <a:br>
              <a:rPr lang="en-US" sz="1600" b="1" i="1" kern="0" dirty="0">
                <a:solidFill>
                  <a:srgbClr val="000000"/>
                </a:solidFill>
                <a:latin typeface="Arial" charset="0"/>
                <a:ea typeface="ＭＳ Ｐゴシック" charset="0"/>
              </a:rPr>
            </a:br>
            <a:r>
              <a:rPr lang="en-US" sz="1600" b="1" i="1" kern="0" dirty="0">
                <a:solidFill>
                  <a:srgbClr val="000000"/>
                </a:solidFill>
                <a:latin typeface="Arial" charset="0"/>
                <a:ea typeface="ＭＳ Ｐゴシック" charset="0"/>
              </a:rPr>
              <a:t>Process</a:t>
            </a:r>
            <a:br>
              <a:rPr lang="en-US" sz="1600" b="1" i="1" kern="0" dirty="0">
                <a:solidFill>
                  <a:srgbClr val="000000"/>
                </a:solidFill>
                <a:latin typeface="Arial" charset="0"/>
                <a:ea typeface="ＭＳ Ｐゴシック" charset="0"/>
              </a:rPr>
            </a:br>
            <a:r>
              <a:rPr lang="en-US" sz="1600" b="1" i="1" kern="0" dirty="0">
                <a:solidFill>
                  <a:srgbClr val="000000"/>
                </a:solidFill>
                <a:latin typeface="Arial" charset="0"/>
                <a:ea typeface="ＭＳ Ｐゴシック" charset="0"/>
              </a:rPr>
              <a:t>Architecture</a:t>
            </a:r>
            <a:br>
              <a:rPr lang="en-US" sz="1600" b="1" kern="0" dirty="0">
                <a:solidFill>
                  <a:srgbClr val="000000"/>
                </a:solidFill>
                <a:latin typeface="Arial" charset="0"/>
                <a:ea typeface="ＭＳ Ｐゴシック" charset="0"/>
              </a:rPr>
            </a:br>
            <a:r>
              <a:rPr lang="en-US" sz="1600" kern="0" dirty="0">
                <a:solidFill>
                  <a:srgbClr val="000000"/>
                </a:solidFill>
                <a:latin typeface="Arial" charset="0"/>
                <a:ea typeface="ＭＳ Ｐゴシック" charset="0"/>
              </a:rPr>
              <a:t>(or Business Architecture,</a:t>
            </a:r>
            <a:br>
              <a:rPr lang="en-US" sz="1600" kern="0" dirty="0">
                <a:solidFill>
                  <a:srgbClr val="000000"/>
                </a:solidFill>
                <a:latin typeface="Arial" charset="0"/>
                <a:ea typeface="ＭＳ Ｐゴシック" charset="0"/>
              </a:rPr>
            </a:br>
            <a:r>
              <a:rPr lang="en-US" sz="1600" kern="0" dirty="0">
                <a:solidFill>
                  <a:srgbClr val="000000"/>
                </a:solidFill>
                <a:latin typeface="Arial" charset="0"/>
                <a:ea typeface="ＭＳ Ｐゴシック" charset="0"/>
              </a:rPr>
              <a:t>Service Catalogue,</a:t>
            </a:r>
            <a:br>
              <a:rPr lang="en-US" sz="1600" kern="0" dirty="0">
                <a:solidFill>
                  <a:srgbClr val="000000"/>
                </a:solidFill>
                <a:latin typeface="Arial" charset="0"/>
                <a:ea typeface="ＭＳ Ｐゴシック" charset="0"/>
              </a:rPr>
            </a:br>
            <a:r>
              <a:rPr lang="en-US" sz="1600" kern="0" dirty="0">
                <a:solidFill>
                  <a:srgbClr val="000000"/>
                </a:solidFill>
                <a:latin typeface="Arial" charset="0"/>
                <a:ea typeface="ＭＳ Ｐゴシック" charset="0"/>
              </a:rPr>
              <a:t>Capability Model, …)</a:t>
            </a:r>
            <a:br>
              <a:rPr lang="en-US" sz="1600" kern="0" dirty="0">
                <a:solidFill>
                  <a:srgbClr val="000000"/>
                </a:solidFill>
                <a:latin typeface="Arial" charset="0"/>
                <a:ea typeface="ＭＳ Ｐゴシック" charset="0"/>
              </a:rPr>
            </a:br>
            <a:endParaRPr lang="en-US" sz="1600" kern="0" dirty="0">
              <a:solidFill>
                <a:srgbClr val="000000"/>
              </a:solidFill>
              <a:latin typeface="Arial" charset="0"/>
              <a:ea typeface="ＭＳ Ｐゴシック" charset="0"/>
            </a:endParaRPr>
          </a:p>
        </p:txBody>
      </p:sp>
      <p:sp>
        <p:nvSpPr>
          <p:cNvPr id="3" name="TextBox 2">
            <a:extLst>
              <a:ext uri="{FF2B5EF4-FFF2-40B4-BE49-F238E27FC236}">
                <a16:creationId xmlns:a16="http://schemas.microsoft.com/office/drawing/2014/main" id="{19E682FE-340B-B6CD-161A-E5CEAED24777}"/>
              </a:ext>
            </a:extLst>
          </p:cNvPr>
          <p:cNvSpPr txBox="1"/>
          <p:nvPr/>
        </p:nvSpPr>
        <p:spPr>
          <a:xfrm>
            <a:off x="7834745" y="4700404"/>
            <a:ext cx="2468880" cy="338554"/>
          </a:xfrm>
          <a:prstGeom prst="rect">
            <a:avLst/>
          </a:prstGeom>
          <a:noFill/>
        </p:spPr>
        <p:txBody>
          <a:bodyPr wrap="square">
            <a:spAutoFit/>
          </a:bodyPr>
          <a:lstStyle/>
          <a:p>
            <a:r>
              <a:rPr lang="en-US" sz="1600" kern="0" dirty="0">
                <a:solidFill>
                  <a:srgbClr val="000000"/>
                </a:solidFill>
                <a:latin typeface="Arial" charset="0"/>
                <a:ea typeface="ＭＳ Ｐゴシック" charset="0"/>
              </a:rPr>
              <a:t>Essentially, "what" we do</a:t>
            </a:r>
            <a:endParaRPr lang="en-GB" sz="1600" dirty="0"/>
          </a:p>
        </p:txBody>
      </p:sp>
      <p:grpSp>
        <p:nvGrpSpPr>
          <p:cNvPr id="46" name="Group 45">
            <a:extLst>
              <a:ext uri="{FF2B5EF4-FFF2-40B4-BE49-F238E27FC236}">
                <a16:creationId xmlns:a16="http://schemas.microsoft.com/office/drawing/2014/main" id="{A2CFB676-29C6-300D-E4E6-EAABDC972E33}"/>
              </a:ext>
            </a:extLst>
          </p:cNvPr>
          <p:cNvGrpSpPr/>
          <p:nvPr/>
        </p:nvGrpSpPr>
        <p:grpSpPr>
          <a:xfrm>
            <a:off x="5985163" y="3447209"/>
            <a:ext cx="1753986" cy="830997"/>
            <a:chOff x="5985163" y="3447209"/>
            <a:chExt cx="1753986" cy="830997"/>
          </a:xfrm>
        </p:grpSpPr>
        <p:sp>
          <p:nvSpPr>
            <p:cNvPr id="7" name="TextBox 6">
              <a:extLst>
                <a:ext uri="{FF2B5EF4-FFF2-40B4-BE49-F238E27FC236}">
                  <a16:creationId xmlns:a16="http://schemas.microsoft.com/office/drawing/2014/main" id="{84C1FA41-5675-0184-ED9C-D135CAF40859}"/>
                </a:ext>
              </a:extLst>
            </p:cNvPr>
            <p:cNvSpPr txBox="1"/>
            <p:nvPr/>
          </p:nvSpPr>
          <p:spPr>
            <a:xfrm>
              <a:off x="5985163" y="3447209"/>
              <a:ext cx="1180407" cy="830997"/>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Generic</a:t>
              </a:r>
              <a:br>
                <a:rPr lang="en-US" sz="1600" b="1" kern="0" dirty="0">
                  <a:solidFill>
                    <a:srgbClr val="000000"/>
                  </a:solidFill>
                  <a:latin typeface="Arial" charset="0"/>
                  <a:ea typeface="ＭＳ Ｐゴシック" charset="0"/>
                </a:rPr>
              </a:br>
              <a:r>
                <a:rPr lang="en-US" sz="1600" b="1" kern="0" dirty="0">
                  <a:solidFill>
                    <a:srgbClr val="000000"/>
                  </a:solidFill>
                  <a:latin typeface="Arial" charset="0"/>
                  <a:ea typeface="ＭＳ Ｐゴシック" charset="0"/>
                </a:rPr>
                <a:t>Business</a:t>
              </a:r>
              <a:br>
                <a:rPr lang="en-US" sz="1600" b="1" kern="0" dirty="0">
                  <a:solidFill>
                    <a:srgbClr val="000000"/>
                  </a:solidFill>
                  <a:latin typeface="Arial" charset="0"/>
                  <a:ea typeface="ＭＳ Ｐゴシック" charset="0"/>
                </a:rPr>
              </a:br>
              <a:r>
                <a:rPr lang="en-US" sz="1600" b="1" kern="0" dirty="0">
                  <a:solidFill>
                    <a:srgbClr val="000000"/>
                  </a:solidFill>
                  <a:latin typeface="Arial" charset="0"/>
                  <a:ea typeface="ＭＳ Ｐゴシック" charset="0"/>
                </a:rPr>
                <a:t>Model</a:t>
              </a:r>
              <a:endParaRPr lang="en-US" sz="1600" kern="0" dirty="0">
                <a:solidFill>
                  <a:srgbClr val="000000"/>
                </a:solidFill>
                <a:latin typeface="Arial" charset="0"/>
                <a:ea typeface="ＭＳ Ｐゴシック" charset="0"/>
              </a:endParaRPr>
            </a:p>
          </p:txBody>
        </p:sp>
        <p:cxnSp>
          <p:nvCxnSpPr>
            <p:cNvPr id="14" name="Straight Arrow Connector 13">
              <a:extLst>
                <a:ext uri="{FF2B5EF4-FFF2-40B4-BE49-F238E27FC236}">
                  <a16:creationId xmlns:a16="http://schemas.microsoft.com/office/drawing/2014/main" id="{FF922013-3DF1-A583-730D-96A201AB1420}"/>
                </a:ext>
              </a:extLst>
            </p:cNvPr>
            <p:cNvCxnSpPr>
              <a:cxnSpLocks/>
              <a:stCxn id="7" idx="3"/>
              <a:endCxn id="2" idx="1"/>
            </p:cNvCxnSpPr>
            <p:nvPr/>
          </p:nvCxnSpPr>
          <p:spPr>
            <a:xfrm>
              <a:off x="7165570" y="3862708"/>
              <a:ext cx="573579" cy="5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118B900-AC43-3A24-1682-54898D05A15E}"/>
              </a:ext>
            </a:extLst>
          </p:cNvPr>
          <p:cNvGrpSpPr/>
          <p:nvPr/>
        </p:nvGrpSpPr>
        <p:grpSpPr>
          <a:xfrm>
            <a:off x="10399221" y="3570379"/>
            <a:ext cx="1327333" cy="584775"/>
            <a:chOff x="10399221" y="3570379"/>
            <a:chExt cx="1327333" cy="584775"/>
          </a:xfrm>
        </p:grpSpPr>
        <p:sp>
          <p:nvSpPr>
            <p:cNvPr id="8" name="TextBox 7">
              <a:extLst>
                <a:ext uri="{FF2B5EF4-FFF2-40B4-BE49-F238E27FC236}">
                  <a16:creationId xmlns:a16="http://schemas.microsoft.com/office/drawing/2014/main" id="{BDE88997-BF33-7721-C61B-7B72BFBDF4E6}"/>
                </a:ext>
              </a:extLst>
            </p:cNvPr>
            <p:cNvSpPr txBox="1"/>
            <p:nvPr/>
          </p:nvSpPr>
          <p:spPr>
            <a:xfrm>
              <a:off x="10953469" y="3570379"/>
              <a:ext cx="773085" cy="584775"/>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Value</a:t>
              </a:r>
              <a:br>
                <a:rPr lang="en-US" sz="1600" b="1" kern="0" dirty="0">
                  <a:solidFill>
                    <a:srgbClr val="000000"/>
                  </a:solidFill>
                  <a:latin typeface="Arial" charset="0"/>
                  <a:ea typeface="ＭＳ Ｐゴシック" charset="0"/>
                </a:rPr>
              </a:br>
              <a:r>
                <a:rPr lang="en-US" sz="1600" b="1" kern="0" dirty="0">
                  <a:solidFill>
                    <a:srgbClr val="000000"/>
                  </a:solidFill>
                  <a:latin typeface="Arial" charset="0"/>
                  <a:ea typeface="ＭＳ Ｐゴシック" charset="0"/>
                </a:rPr>
                <a:t>Chain</a:t>
              </a:r>
              <a:endParaRPr lang="en-US" sz="1600" kern="0" dirty="0">
                <a:solidFill>
                  <a:srgbClr val="000000"/>
                </a:solidFill>
                <a:latin typeface="Arial" charset="0"/>
                <a:ea typeface="ＭＳ Ｐゴシック" charset="0"/>
              </a:endParaRPr>
            </a:p>
          </p:txBody>
        </p:sp>
        <p:cxnSp>
          <p:nvCxnSpPr>
            <p:cNvPr id="16" name="Straight Arrow Connector 15">
              <a:extLst>
                <a:ext uri="{FF2B5EF4-FFF2-40B4-BE49-F238E27FC236}">
                  <a16:creationId xmlns:a16="http://schemas.microsoft.com/office/drawing/2014/main" id="{15E9BB78-C7BA-BCD2-2421-8E64BE3AB478}"/>
                </a:ext>
              </a:extLst>
            </p:cNvPr>
            <p:cNvCxnSpPr>
              <a:cxnSpLocks/>
              <a:stCxn id="8" idx="1"/>
              <a:endCxn id="2" idx="3"/>
            </p:cNvCxnSpPr>
            <p:nvPr/>
          </p:nvCxnSpPr>
          <p:spPr>
            <a:xfrm flipH="1">
              <a:off x="10399221" y="3862767"/>
              <a:ext cx="554248"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609665C-E0A4-A666-DD52-5626786B1DE6}"/>
              </a:ext>
            </a:extLst>
          </p:cNvPr>
          <p:cNvGrpSpPr/>
          <p:nvPr/>
        </p:nvGrpSpPr>
        <p:grpSpPr>
          <a:xfrm>
            <a:off x="7739149" y="5038958"/>
            <a:ext cx="2660072" cy="1621835"/>
            <a:chOff x="7739149" y="5038958"/>
            <a:chExt cx="2660072" cy="1621835"/>
          </a:xfrm>
        </p:grpSpPr>
        <p:sp>
          <p:nvSpPr>
            <p:cNvPr id="5" name="TextBox 4">
              <a:extLst>
                <a:ext uri="{FF2B5EF4-FFF2-40B4-BE49-F238E27FC236}">
                  <a16:creationId xmlns:a16="http://schemas.microsoft.com/office/drawing/2014/main" id="{B9B22EA2-85D8-3987-E713-CF78440640A8}"/>
                </a:ext>
              </a:extLst>
            </p:cNvPr>
            <p:cNvSpPr txBox="1"/>
            <p:nvPr/>
          </p:nvSpPr>
          <p:spPr>
            <a:xfrm>
              <a:off x="7739149" y="5583575"/>
              <a:ext cx="2660072" cy="1077218"/>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Bottom-up</a:t>
              </a:r>
              <a:br>
                <a:rPr lang="en-US" sz="1600" kern="0" dirty="0">
                  <a:solidFill>
                    <a:srgbClr val="000000"/>
                  </a:solidFill>
                  <a:latin typeface="Arial" charset="0"/>
                  <a:ea typeface="ＭＳ Ｐゴシック" charset="0"/>
                </a:rPr>
              </a:br>
              <a:r>
                <a:rPr lang="en-US" sz="1600" kern="0" dirty="0">
                  <a:solidFill>
                    <a:srgbClr val="000000"/>
                  </a:solidFill>
                  <a:latin typeface="Arial" charset="0"/>
                  <a:ea typeface="ＭＳ Ｐゴシック" charset="0"/>
                </a:rPr>
                <a:t>(discover activities, </a:t>
              </a:r>
              <a:br>
                <a:rPr lang="en-US" sz="1600" kern="0" dirty="0">
                  <a:solidFill>
                    <a:srgbClr val="000000"/>
                  </a:solidFill>
                  <a:latin typeface="Arial" charset="0"/>
                  <a:ea typeface="ＭＳ Ｐゴシック" charset="0"/>
                </a:rPr>
              </a:br>
              <a:r>
                <a:rPr lang="en-US" sz="1600" kern="0" dirty="0">
                  <a:solidFill>
                    <a:srgbClr val="000000"/>
                  </a:solidFill>
                  <a:latin typeface="Arial" charset="0"/>
                  <a:ea typeface="ＭＳ Ｐゴシック" charset="0"/>
                </a:rPr>
                <a:t>link them into processes, </a:t>
              </a:r>
              <a:br>
                <a:rPr lang="en-GB" sz="1600" kern="0" dirty="0">
                  <a:solidFill>
                    <a:srgbClr val="000000"/>
                  </a:solidFill>
                  <a:latin typeface="Arial" charset="0"/>
                  <a:ea typeface="ＭＳ Ｐゴシック" charset="0"/>
                </a:rPr>
              </a:br>
              <a:r>
                <a:rPr lang="en-GB" sz="1600" kern="0" dirty="0">
                  <a:solidFill>
                    <a:srgbClr val="000000"/>
                  </a:solidFill>
                  <a:latin typeface="Arial" charset="0"/>
                  <a:ea typeface="ＭＳ Ｐゴシック" charset="0"/>
                </a:rPr>
                <a:t>name and define them, …)</a:t>
              </a:r>
              <a:endParaRPr lang="en-US" sz="1600" kern="0" dirty="0">
                <a:solidFill>
                  <a:srgbClr val="000000"/>
                </a:solidFill>
                <a:latin typeface="Arial" charset="0"/>
                <a:ea typeface="ＭＳ Ｐゴシック" charset="0"/>
              </a:endParaRPr>
            </a:p>
          </p:txBody>
        </p:sp>
        <p:cxnSp>
          <p:nvCxnSpPr>
            <p:cNvPr id="20" name="Straight Arrow Connector 19">
              <a:extLst>
                <a:ext uri="{FF2B5EF4-FFF2-40B4-BE49-F238E27FC236}">
                  <a16:creationId xmlns:a16="http://schemas.microsoft.com/office/drawing/2014/main" id="{1455094B-F7C1-4567-2FB4-08EB1A016096}"/>
                </a:ext>
              </a:extLst>
            </p:cNvPr>
            <p:cNvCxnSpPr>
              <a:cxnSpLocks/>
              <a:stCxn id="5" idx="0"/>
              <a:endCxn id="3" idx="2"/>
            </p:cNvCxnSpPr>
            <p:nvPr/>
          </p:nvCxnSpPr>
          <p:spPr>
            <a:xfrm flipV="1">
              <a:off x="9069185" y="5038958"/>
              <a:ext cx="0" cy="54461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446" name="Group 61445">
            <a:extLst>
              <a:ext uri="{FF2B5EF4-FFF2-40B4-BE49-F238E27FC236}">
                <a16:creationId xmlns:a16="http://schemas.microsoft.com/office/drawing/2014/main" id="{07AFE231-D641-5E1C-B389-11D69E4B02FB}"/>
              </a:ext>
            </a:extLst>
          </p:cNvPr>
          <p:cNvGrpSpPr/>
          <p:nvPr/>
        </p:nvGrpSpPr>
        <p:grpSpPr>
          <a:xfrm>
            <a:off x="7678882" y="802924"/>
            <a:ext cx="2780607" cy="1866966"/>
            <a:chOff x="7678882" y="802924"/>
            <a:chExt cx="2780607" cy="1866966"/>
          </a:xfrm>
        </p:grpSpPr>
        <p:sp>
          <p:nvSpPr>
            <p:cNvPr id="6" name="TextBox 5">
              <a:extLst>
                <a:ext uri="{FF2B5EF4-FFF2-40B4-BE49-F238E27FC236}">
                  <a16:creationId xmlns:a16="http://schemas.microsoft.com/office/drawing/2014/main" id="{BFA34FC5-FBD2-6345-35BA-FD2E51C0AE90}"/>
                </a:ext>
              </a:extLst>
            </p:cNvPr>
            <p:cNvSpPr txBox="1"/>
            <p:nvPr/>
          </p:nvSpPr>
          <p:spPr>
            <a:xfrm>
              <a:off x="7678882" y="802924"/>
              <a:ext cx="2780607" cy="1323439"/>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Top-down</a:t>
              </a:r>
              <a:br>
                <a:rPr lang="en-US" sz="1600" kern="0" dirty="0">
                  <a:solidFill>
                    <a:srgbClr val="000000"/>
                  </a:solidFill>
                  <a:latin typeface="Arial" charset="0"/>
                  <a:ea typeface="ＭＳ Ｐゴシック" charset="0"/>
                </a:rPr>
              </a:br>
              <a:r>
                <a:rPr lang="en-US" sz="1600" kern="0" dirty="0">
                  <a:solidFill>
                    <a:srgbClr val="000000"/>
                  </a:solidFill>
                  <a:latin typeface="Arial" charset="0"/>
                  <a:ea typeface="ＭＳ Ｐゴシック" charset="0"/>
                </a:rPr>
                <a:t>(identify process areas, break them down into processes and activities, </a:t>
              </a:r>
              <a:br>
                <a:rPr lang="en-GB" sz="1600" kern="0" dirty="0">
                  <a:solidFill>
                    <a:srgbClr val="000000"/>
                  </a:solidFill>
                  <a:latin typeface="Arial" charset="0"/>
                  <a:ea typeface="ＭＳ Ｐゴシック" charset="0"/>
                </a:rPr>
              </a:br>
              <a:r>
                <a:rPr lang="en-GB" sz="1600" kern="0" dirty="0">
                  <a:solidFill>
                    <a:srgbClr val="000000"/>
                  </a:solidFill>
                  <a:latin typeface="Arial" charset="0"/>
                  <a:ea typeface="ＭＳ Ｐゴシック" charset="0"/>
                </a:rPr>
                <a:t>name and define them, …)</a:t>
              </a:r>
              <a:endParaRPr lang="en-US" sz="1600" kern="0" dirty="0">
                <a:solidFill>
                  <a:srgbClr val="000000"/>
                </a:solidFill>
                <a:latin typeface="Arial" charset="0"/>
                <a:ea typeface="ＭＳ Ｐゴシック" charset="0"/>
              </a:endParaRPr>
            </a:p>
          </p:txBody>
        </p:sp>
        <p:cxnSp>
          <p:nvCxnSpPr>
            <p:cNvPr id="29" name="Straight Arrow Connector 28">
              <a:extLst>
                <a:ext uri="{FF2B5EF4-FFF2-40B4-BE49-F238E27FC236}">
                  <a16:creationId xmlns:a16="http://schemas.microsoft.com/office/drawing/2014/main" id="{876FA8B7-59E6-A0F6-1E96-254A9F640178}"/>
                </a:ext>
              </a:extLst>
            </p:cNvPr>
            <p:cNvCxnSpPr>
              <a:cxnSpLocks/>
              <a:stCxn id="6" idx="2"/>
              <a:endCxn id="2" idx="0"/>
            </p:cNvCxnSpPr>
            <p:nvPr/>
          </p:nvCxnSpPr>
          <p:spPr>
            <a:xfrm flipH="1">
              <a:off x="9069185" y="2126363"/>
              <a:ext cx="1" cy="5435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976C19F-3F69-AB95-1C3B-978EF0AC5CDC}"/>
              </a:ext>
            </a:extLst>
          </p:cNvPr>
          <p:cNvGrpSpPr/>
          <p:nvPr/>
        </p:nvGrpSpPr>
        <p:grpSpPr>
          <a:xfrm>
            <a:off x="5721723" y="1180368"/>
            <a:ext cx="2113022" cy="1570484"/>
            <a:chOff x="5721723" y="1180368"/>
            <a:chExt cx="2113022" cy="1570484"/>
          </a:xfrm>
        </p:grpSpPr>
        <p:sp>
          <p:nvSpPr>
            <p:cNvPr id="11" name="TextBox 10">
              <a:extLst>
                <a:ext uri="{FF2B5EF4-FFF2-40B4-BE49-F238E27FC236}">
                  <a16:creationId xmlns:a16="http://schemas.microsoft.com/office/drawing/2014/main" id="{5F2A21E9-62DE-DA64-7267-8528C6C07B8A}"/>
                </a:ext>
              </a:extLst>
            </p:cNvPr>
            <p:cNvSpPr txBox="1"/>
            <p:nvPr/>
          </p:nvSpPr>
          <p:spPr>
            <a:xfrm>
              <a:off x="5721723" y="1180368"/>
              <a:ext cx="1876180" cy="1323439"/>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Industry-based</a:t>
              </a:r>
              <a:br>
                <a:rPr lang="en-US" sz="1600" b="1" kern="0" dirty="0">
                  <a:solidFill>
                    <a:srgbClr val="000000"/>
                  </a:solidFill>
                  <a:latin typeface="Arial" charset="0"/>
                  <a:ea typeface="ＭＳ Ｐゴシック" charset="0"/>
                </a:rPr>
              </a:br>
              <a:r>
                <a:rPr lang="en-US" sz="1600" b="1" kern="0" dirty="0">
                  <a:solidFill>
                    <a:srgbClr val="000000"/>
                  </a:solidFill>
                  <a:latin typeface="Arial" charset="0"/>
                  <a:ea typeface="ＭＳ Ｐゴシック" charset="0"/>
                </a:rPr>
                <a:t>reference models</a:t>
              </a:r>
              <a:br>
                <a:rPr lang="en-US" sz="1600" kern="0" dirty="0">
                  <a:solidFill>
                    <a:srgbClr val="000000"/>
                  </a:solidFill>
                  <a:latin typeface="Arial" charset="0"/>
                  <a:ea typeface="ＭＳ Ｐゴシック" charset="0"/>
                </a:rPr>
              </a:br>
              <a:r>
                <a:rPr lang="en-US" sz="1600" kern="0" dirty="0">
                  <a:solidFill>
                    <a:srgbClr val="000000"/>
                  </a:solidFill>
                  <a:latin typeface="Arial" charset="0"/>
                  <a:ea typeface="ＭＳ Ｐゴシック" charset="0"/>
                </a:rPr>
                <a:t>(</a:t>
              </a:r>
              <a:r>
                <a:rPr lang="en-CA" sz="1600" kern="0" dirty="0">
                  <a:solidFill>
                    <a:srgbClr val="000000"/>
                  </a:solidFill>
                  <a:latin typeface="Arial" charset="0"/>
                  <a:ea typeface="ＭＳ Ｐゴシック" charset="0"/>
                </a:rPr>
                <a:t>SCOR, </a:t>
              </a:r>
              <a:r>
                <a:rPr lang="en-CA" sz="1600" kern="0" dirty="0" err="1">
                  <a:solidFill>
                    <a:srgbClr val="000000"/>
                  </a:solidFill>
                  <a:latin typeface="Arial" charset="0"/>
                  <a:ea typeface="ＭＳ Ｐゴシック" charset="0"/>
                </a:rPr>
                <a:t>eTOM</a:t>
              </a:r>
              <a:r>
                <a:rPr lang="en-CA" sz="1600" kern="0" dirty="0">
                  <a:solidFill>
                    <a:srgbClr val="000000"/>
                  </a:solidFill>
                  <a:latin typeface="Arial" charset="0"/>
                  <a:ea typeface="ＭＳ Ｐゴシック" charset="0"/>
                </a:rPr>
                <a:t>, </a:t>
              </a:r>
              <a:br>
                <a:rPr lang="en-GB" sz="1600" kern="0" dirty="0">
                  <a:solidFill>
                    <a:srgbClr val="000000"/>
                  </a:solidFill>
                  <a:latin typeface="Arial" charset="0"/>
                  <a:ea typeface="ＭＳ Ｐゴシック" charset="0"/>
                </a:rPr>
              </a:br>
              <a:r>
                <a:rPr lang="en-GB" sz="1600" kern="0" dirty="0">
                  <a:solidFill>
                    <a:srgbClr val="000000"/>
                  </a:solidFill>
                  <a:latin typeface="Arial" charset="0"/>
                  <a:ea typeface="ＭＳ Ｐゴシック" charset="0"/>
                </a:rPr>
                <a:t>APQC PRF,</a:t>
              </a:r>
              <a:br>
                <a:rPr lang="en-GB" sz="1600" kern="0" dirty="0">
                  <a:solidFill>
                    <a:srgbClr val="000000"/>
                  </a:solidFill>
                  <a:latin typeface="Arial" charset="0"/>
                  <a:ea typeface="ＭＳ Ｐゴシック" charset="0"/>
                </a:rPr>
              </a:br>
              <a:r>
                <a:rPr lang="en-CA" sz="1600" kern="0" dirty="0">
                  <a:solidFill>
                    <a:srgbClr val="000000"/>
                  </a:solidFill>
                  <a:latin typeface="Arial" charset="0"/>
                  <a:ea typeface="ＭＳ Ｐゴシック" charset="0"/>
                </a:rPr>
                <a:t>ITIL</a:t>
              </a:r>
              <a:r>
                <a:rPr lang="en-GB" sz="1600" kern="0" dirty="0">
                  <a:solidFill>
                    <a:srgbClr val="000000"/>
                  </a:solidFill>
                  <a:latin typeface="Arial" charset="0"/>
                  <a:ea typeface="ＭＳ Ｐゴシック" charset="0"/>
                </a:rPr>
                <a:t>, BIAN, …)</a:t>
              </a:r>
              <a:endParaRPr lang="en-US" sz="1600" kern="0" dirty="0">
                <a:solidFill>
                  <a:srgbClr val="000000"/>
                </a:solidFill>
                <a:latin typeface="Arial" charset="0"/>
                <a:ea typeface="ＭＳ Ｐゴシック" charset="0"/>
              </a:endParaRPr>
            </a:p>
          </p:txBody>
        </p:sp>
        <p:cxnSp>
          <p:nvCxnSpPr>
            <p:cNvPr id="40" name="Straight Arrow Connector 39">
              <a:extLst>
                <a:ext uri="{FF2B5EF4-FFF2-40B4-BE49-F238E27FC236}">
                  <a16:creationId xmlns:a16="http://schemas.microsoft.com/office/drawing/2014/main" id="{D57AA909-60C1-3E46-92AF-68F713D2CF45}"/>
                </a:ext>
              </a:extLst>
            </p:cNvPr>
            <p:cNvCxnSpPr>
              <a:cxnSpLocks/>
            </p:cNvCxnSpPr>
            <p:nvPr/>
          </p:nvCxnSpPr>
          <p:spPr>
            <a:xfrm>
              <a:off x="7516365" y="2425557"/>
              <a:ext cx="318380" cy="32529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364A40B-C9B1-C17F-C26C-215D6C515332}"/>
              </a:ext>
            </a:extLst>
          </p:cNvPr>
          <p:cNvGrpSpPr/>
          <p:nvPr/>
        </p:nvGrpSpPr>
        <p:grpSpPr>
          <a:xfrm>
            <a:off x="10303625" y="1394859"/>
            <a:ext cx="1680519" cy="1348522"/>
            <a:chOff x="10303625" y="1394859"/>
            <a:chExt cx="1680519" cy="1348522"/>
          </a:xfrm>
        </p:grpSpPr>
        <p:sp>
          <p:nvSpPr>
            <p:cNvPr id="12" name="TextBox 11">
              <a:extLst>
                <a:ext uri="{FF2B5EF4-FFF2-40B4-BE49-F238E27FC236}">
                  <a16:creationId xmlns:a16="http://schemas.microsoft.com/office/drawing/2014/main" id="{F4EE2E8A-58FE-6290-8F51-2DA15BE80DF1}"/>
                </a:ext>
              </a:extLst>
            </p:cNvPr>
            <p:cNvSpPr txBox="1"/>
            <p:nvPr/>
          </p:nvSpPr>
          <p:spPr>
            <a:xfrm>
              <a:off x="10557126" y="1394859"/>
              <a:ext cx="1427018" cy="1077218"/>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IGOE Charts</a:t>
              </a:r>
              <a:br>
                <a:rPr lang="en-US" sz="1600" b="1" kern="0" dirty="0">
                  <a:solidFill>
                    <a:srgbClr val="000000"/>
                  </a:solidFill>
                  <a:latin typeface="Arial" charset="0"/>
                  <a:ea typeface="ＭＳ Ｐゴシック" charset="0"/>
                </a:rPr>
              </a:br>
              <a:r>
                <a:rPr lang="en-US" sz="1600" b="1" kern="0" dirty="0">
                  <a:solidFill>
                    <a:srgbClr val="000000"/>
                  </a:solidFill>
                  <a:latin typeface="Arial" charset="0"/>
                  <a:ea typeface="ＭＳ Ｐゴシック" charset="0"/>
                </a:rPr>
                <a:t>or other</a:t>
              </a:r>
              <a:br>
                <a:rPr lang="en-US" sz="1600" b="1" kern="0" dirty="0">
                  <a:solidFill>
                    <a:srgbClr val="000000"/>
                  </a:solidFill>
                  <a:latin typeface="Arial" charset="0"/>
                  <a:ea typeface="ＭＳ Ｐゴシック" charset="0"/>
                </a:rPr>
              </a:br>
              <a:r>
                <a:rPr lang="en-US" sz="1600" b="1" kern="0" dirty="0">
                  <a:solidFill>
                    <a:srgbClr val="000000"/>
                  </a:solidFill>
                  <a:latin typeface="Arial" charset="0"/>
                  <a:ea typeface="ＭＳ Ｐゴシック" charset="0"/>
                </a:rPr>
                <a:t>context</a:t>
              </a:r>
              <a:br>
                <a:rPr lang="en-US" sz="1600" b="1" kern="0" dirty="0">
                  <a:solidFill>
                    <a:srgbClr val="000000"/>
                  </a:solidFill>
                  <a:latin typeface="Arial" charset="0"/>
                  <a:ea typeface="ＭＳ Ｐゴシック" charset="0"/>
                </a:rPr>
              </a:br>
              <a:r>
                <a:rPr lang="en-US" sz="1600" b="1" kern="0" dirty="0">
                  <a:solidFill>
                    <a:srgbClr val="000000"/>
                  </a:solidFill>
                  <a:latin typeface="Arial" charset="0"/>
                  <a:ea typeface="ＭＳ Ｐゴシック" charset="0"/>
                </a:rPr>
                <a:t>diagrams</a:t>
              </a:r>
              <a:endParaRPr lang="en-US" sz="1600" kern="0" dirty="0">
                <a:solidFill>
                  <a:srgbClr val="000000"/>
                </a:solidFill>
                <a:latin typeface="Arial" charset="0"/>
                <a:ea typeface="ＭＳ Ｐゴシック" charset="0"/>
              </a:endParaRPr>
            </a:p>
          </p:txBody>
        </p:sp>
        <p:cxnSp>
          <p:nvCxnSpPr>
            <p:cNvPr id="42" name="Straight Arrow Connector 41">
              <a:extLst>
                <a:ext uri="{FF2B5EF4-FFF2-40B4-BE49-F238E27FC236}">
                  <a16:creationId xmlns:a16="http://schemas.microsoft.com/office/drawing/2014/main" id="{B10F0EF5-5F10-BBC1-23CB-A1629F9E2175}"/>
                </a:ext>
              </a:extLst>
            </p:cNvPr>
            <p:cNvCxnSpPr>
              <a:cxnSpLocks/>
            </p:cNvCxnSpPr>
            <p:nvPr/>
          </p:nvCxnSpPr>
          <p:spPr>
            <a:xfrm flipH="1">
              <a:off x="10303625" y="2418086"/>
              <a:ext cx="318380" cy="32529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007F63CA-D19F-00F1-2BA8-3B927FD3ADC2}"/>
              </a:ext>
            </a:extLst>
          </p:cNvPr>
          <p:cNvGrpSpPr/>
          <p:nvPr/>
        </p:nvGrpSpPr>
        <p:grpSpPr>
          <a:xfrm>
            <a:off x="6096000" y="4982152"/>
            <a:ext cx="1768109" cy="833354"/>
            <a:chOff x="6096000" y="4982152"/>
            <a:chExt cx="1768109" cy="833354"/>
          </a:xfrm>
        </p:grpSpPr>
        <p:sp>
          <p:nvSpPr>
            <p:cNvPr id="10" name="TextBox 9">
              <a:extLst>
                <a:ext uri="{FF2B5EF4-FFF2-40B4-BE49-F238E27FC236}">
                  <a16:creationId xmlns:a16="http://schemas.microsoft.com/office/drawing/2014/main" id="{63558C83-523F-14FE-3CBB-D4BF99E1D709}"/>
                </a:ext>
              </a:extLst>
            </p:cNvPr>
            <p:cNvSpPr txBox="1"/>
            <p:nvPr/>
          </p:nvSpPr>
          <p:spPr>
            <a:xfrm>
              <a:off x="6096000" y="5230731"/>
              <a:ext cx="1529541" cy="584775"/>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Make it up out of thin air</a:t>
              </a:r>
              <a:endParaRPr lang="en-US" sz="1600" kern="0" dirty="0">
                <a:solidFill>
                  <a:srgbClr val="000000"/>
                </a:solidFill>
                <a:latin typeface="Arial" charset="0"/>
                <a:ea typeface="ＭＳ Ｐゴシック" charset="0"/>
              </a:endParaRPr>
            </a:p>
          </p:txBody>
        </p:sp>
        <p:cxnSp>
          <p:nvCxnSpPr>
            <p:cNvPr id="43" name="Straight Arrow Connector 42">
              <a:extLst>
                <a:ext uri="{FF2B5EF4-FFF2-40B4-BE49-F238E27FC236}">
                  <a16:creationId xmlns:a16="http://schemas.microsoft.com/office/drawing/2014/main" id="{1AEE336B-82AC-1040-9393-C026477ADE02}"/>
                </a:ext>
              </a:extLst>
            </p:cNvPr>
            <p:cNvCxnSpPr>
              <a:cxnSpLocks/>
            </p:cNvCxnSpPr>
            <p:nvPr/>
          </p:nvCxnSpPr>
          <p:spPr>
            <a:xfrm flipV="1">
              <a:off x="7545729" y="4982152"/>
              <a:ext cx="318380" cy="32529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B3ECD84-83AE-75E3-6FCA-E25EFDC61732}"/>
              </a:ext>
            </a:extLst>
          </p:cNvPr>
          <p:cNvGrpSpPr/>
          <p:nvPr/>
        </p:nvGrpSpPr>
        <p:grpSpPr>
          <a:xfrm>
            <a:off x="10341105" y="4982152"/>
            <a:ext cx="1193299" cy="840826"/>
            <a:chOff x="10332989" y="4974681"/>
            <a:chExt cx="1193299" cy="840826"/>
          </a:xfrm>
        </p:grpSpPr>
        <p:sp>
          <p:nvSpPr>
            <p:cNvPr id="9" name="TextBox 8">
              <a:extLst>
                <a:ext uri="{FF2B5EF4-FFF2-40B4-BE49-F238E27FC236}">
                  <a16:creationId xmlns:a16="http://schemas.microsoft.com/office/drawing/2014/main" id="{4CE80F55-B387-BC11-3F10-1A8D3B68EE1A}"/>
                </a:ext>
              </a:extLst>
            </p:cNvPr>
            <p:cNvSpPr txBox="1"/>
            <p:nvPr/>
          </p:nvSpPr>
          <p:spPr>
            <a:xfrm>
              <a:off x="10506593" y="5230732"/>
              <a:ext cx="1019695" cy="584775"/>
            </a:xfrm>
            <a:prstGeom prst="rect">
              <a:avLst/>
            </a:prstGeom>
            <a:noFill/>
          </p:spPr>
          <p:txBody>
            <a:bodyPr wrap="square">
              <a:spAutoFit/>
            </a:bodyPr>
            <a:lstStyle/>
            <a:p>
              <a:pPr algn="ctr"/>
              <a:r>
                <a:rPr lang="en-US" sz="1600" b="1" kern="0" dirty="0">
                  <a:solidFill>
                    <a:srgbClr val="000000"/>
                  </a:solidFill>
                  <a:latin typeface="Arial" charset="0"/>
                  <a:ea typeface="ＭＳ Ｐゴシック" charset="0"/>
                </a:rPr>
                <a:t>Steal one</a:t>
              </a:r>
              <a:endParaRPr lang="en-US" sz="1600" kern="0" dirty="0">
                <a:solidFill>
                  <a:srgbClr val="000000"/>
                </a:solidFill>
                <a:latin typeface="Arial" charset="0"/>
                <a:ea typeface="ＭＳ Ｐゴシック" charset="0"/>
              </a:endParaRPr>
            </a:p>
          </p:txBody>
        </p:sp>
        <p:cxnSp>
          <p:nvCxnSpPr>
            <p:cNvPr id="44" name="Straight Arrow Connector 43">
              <a:extLst>
                <a:ext uri="{FF2B5EF4-FFF2-40B4-BE49-F238E27FC236}">
                  <a16:creationId xmlns:a16="http://schemas.microsoft.com/office/drawing/2014/main" id="{6EA5C965-2402-A4E0-C698-7739CD797827}"/>
                </a:ext>
              </a:extLst>
            </p:cNvPr>
            <p:cNvCxnSpPr>
              <a:cxnSpLocks/>
            </p:cNvCxnSpPr>
            <p:nvPr/>
          </p:nvCxnSpPr>
          <p:spPr>
            <a:xfrm flipH="1" flipV="1">
              <a:off x="10332989" y="4974681"/>
              <a:ext cx="318380" cy="32529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510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20002">
                                            <p:txEl>
                                              <p:pRg st="0" end="0"/>
                                            </p:txEl>
                                          </p:spTgt>
                                        </p:tgtEl>
                                        <p:attrNameLst>
                                          <p:attrName>style.visibility</p:attrName>
                                        </p:attrNameLst>
                                      </p:cBhvr>
                                      <p:to>
                                        <p:strVal val="visible"/>
                                      </p:to>
                                    </p:set>
                                    <p:animEffect transition="in" filter="dissolve">
                                      <p:cBhvr>
                                        <p:cTn id="7" dur="500"/>
                                        <p:tgtEl>
                                          <p:spTgt spid="19200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20002">
                                            <p:txEl>
                                              <p:pRg st="1" end="1"/>
                                            </p:txEl>
                                          </p:spTgt>
                                        </p:tgtEl>
                                        <p:attrNameLst>
                                          <p:attrName>style.visibility</p:attrName>
                                        </p:attrNameLst>
                                      </p:cBhvr>
                                      <p:to>
                                        <p:strVal val="visible"/>
                                      </p:to>
                                    </p:set>
                                    <p:animEffect transition="in" filter="dissolve">
                                      <p:cBhvr>
                                        <p:cTn id="12" dur="500"/>
                                        <p:tgtEl>
                                          <p:spTgt spid="19200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20002">
                                            <p:txEl>
                                              <p:pRg st="2" end="2"/>
                                            </p:txEl>
                                          </p:spTgt>
                                        </p:tgtEl>
                                        <p:attrNameLst>
                                          <p:attrName>style.visibility</p:attrName>
                                        </p:attrNameLst>
                                      </p:cBhvr>
                                      <p:to>
                                        <p:strVal val="visible"/>
                                      </p:to>
                                    </p:set>
                                    <p:animEffect transition="in" filter="dissolve">
                                      <p:cBhvr>
                                        <p:cTn id="17" dur="500"/>
                                        <p:tgtEl>
                                          <p:spTgt spid="19200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par>
                                <p:cTn id="23" presetID="9"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dissolve">
                                      <p:cBhvr>
                                        <p:cTn id="25" dur="500"/>
                                        <p:tgtEl>
                                          <p:spTgt spid="47"/>
                                        </p:tgtEl>
                                      </p:cBhvr>
                                    </p:animEffect>
                                  </p:childTnLst>
                                </p:cTn>
                              </p:par>
                              <p:par>
                                <p:cTn id="26" presetID="9"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dissolve">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dissolve">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dissolve">
                                      <p:cBhvr>
                                        <p:cTn id="38" dur="500"/>
                                        <p:tgtEl>
                                          <p:spTgt spid="46"/>
                                        </p:tgtEl>
                                      </p:cBhvr>
                                    </p:animEffect>
                                  </p:childTnLst>
                                </p:cTn>
                              </p:par>
                              <p:par>
                                <p:cTn id="39" presetID="9"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dissolv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61446"/>
                                        </p:tgtEl>
                                        <p:attrNameLst>
                                          <p:attrName>style.visibility</p:attrName>
                                        </p:attrNameLst>
                                      </p:cBhvr>
                                      <p:to>
                                        <p:strVal val="visible"/>
                                      </p:to>
                                    </p:set>
                                    <p:animEffect transition="in" filter="dissolve">
                                      <p:cBhvr>
                                        <p:cTn id="46" dur="500"/>
                                        <p:tgtEl>
                                          <p:spTgt spid="61446"/>
                                        </p:tgtEl>
                                      </p:cBhvr>
                                    </p:animEffect>
                                  </p:childTnLst>
                                </p:cTn>
                              </p:par>
                              <p:par>
                                <p:cTn id="47" presetID="9"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dissolv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nodeType="clickEffect">
                                  <p:stCondLst>
                                    <p:cond delay="0"/>
                                  </p:stCondLst>
                                  <p:childTnLst>
                                    <p:animEffect transition="out" filter="dissolv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51"/>
                                        </p:tgtEl>
                                      </p:cBhvr>
                                    </p:animEffect>
                                    <p:set>
                                      <p:cBhvr>
                                        <p:cTn id="57" dur="1" fill="hold">
                                          <p:stCondLst>
                                            <p:cond delay="499"/>
                                          </p:stCondLst>
                                        </p:cTn>
                                        <p:tgtEl>
                                          <p:spTgt spid="51"/>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49"/>
                                        </p:tgtEl>
                                      </p:cBhvr>
                                    </p:animEffect>
                                    <p:set>
                                      <p:cBhvr>
                                        <p:cTn id="63"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1890" name="Rectangle 2"/>
          <p:cNvSpPr>
            <a:spLocks noGrp="1" noChangeArrowheads="1"/>
          </p:cNvSpPr>
          <p:nvPr>
            <p:ph type="title"/>
          </p:nvPr>
        </p:nvSpPr>
        <p:spPr/>
        <p:txBody>
          <a:bodyPr/>
          <a:lstStyle/>
          <a:p>
            <a:pPr eaLnBrk="1" hangingPunct="1">
              <a:defRPr/>
            </a:pPr>
            <a:r>
              <a:rPr lang="en-US" dirty="0"/>
              <a:t>Themes and overview... </a:t>
            </a:r>
            <a:endParaRPr lang="en-US" dirty="0">
              <a:cs typeface="+mj-cs"/>
            </a:endParaRPr>
          </a:p>
        </p:txBody>
      </p:sp>
      <p:sp>
        <p:nvSpPr>
          <p:cNvPr id="16" name="AutoShape 3"/>
          <p:cNvSpPr>
            <a:spLocks noChangeArrowheads="1"/>
          </p:cNvSpPr>
          <p:nvPr/>
        </p:nvSpPr>
        <p:spPr bwMode="auto">
          <a:xfrm>
            <a:off x="478293" y="3501269"/>
            <a:ext cx="1778000" cy="732131"/>
          </a:xfrm>
          <a:prstGeom prst="roundRect">
            <a:avLst>
              <a:gd name="adj" fmla="val 12495"/>
            </a:avLst>
          </a:prstGeom>
          <a:solidFill>
            <a:srgbClr val="000080"/>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364" tIns="45425" rIns="92364" bIns="45425" anchor="ctr"/>
          <a:lstStyle/>
          <a:p>
            <a:pPr marL="0" marR="0" lvl="0" indent="0" algn="ctr" defTabSz="915988" rtl="0" eaLnBrk="0" fontAlgn="base" latinLnBrk="0" hangingPunct="0">
              <a:lnSpc>
                <a:spcPct val="100000"/>
              </a:lnSpc>
              <a:spcBef>
                <a:spcPct val="0"/>
              </a:spcBef>
              <a:spcAft>
                <a:spcPct val="0"/>
              </a:spcAft>
              <a:buClrTx/>
              <a:buSzTx/>
              <a:buFontTx/>
              <a:buNone/>
              <a:tabLst/>
              <a:defRPr/>
            </a:pPr>
            <a:r>
              <a:rPr kumimoji="0" lang="en-CA" sz="1600" b="1" i="1" u="none" strike="noStrike" kern="1200" cap="none" spc="0" normalizeH="0" baseline="0" noProof="0" dirty="0">
                <a:ln>
                  <a:noFill/>
                </a:ln>
                <a:solidFill>
                  <a:srgbClr val="FFFD78"/>
                </a:solidFill>
                <a:effectLst/>
                <a:uLnTx/>
                <a:uFillTx/>
                <a:latin typeface="Arial" charset="0"/>
                <a:ea typeface="ＭＳ Ｐゴシック" charset="0"/>
                <a:cs typeface="ＭＳ Ｐゴシック" charset="0"/>
              </a:rPr>
              <a:t>Section 1 – Fundamentals</a:t>
            </a:r>
          </a:p>
        </p:txBody>
      </p:sp>
      <p:sp>
        <p:nvSpPr>
          <p:cNvPr id="24" name="AutoShape 3"/>
          <p:cNvSpPr>
            <a:spLocks noChangeArrowheads="1"/>
          </p:cNvSpPr>
          <p:nvPr/>
        </p:nvSpPr>
        <p:spPr bwMode="auto">
          <a:xfrm>
            <a:off x="5464969" y="3501268"/>
            <a:ext cx="2239370" cy="732131"/>
          </a:xfrm>
          <a:prstGeom prst="roundRect">
            <a:avLst>
              <a:gd name="adj" fmla="val 12495"/>
            </a:avLst>
          </a:prstGeom>
          <a:solidFill>
            <a:srgbClr val="000080"/>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364" tIns="45425" rIns="92364" bIns="45425" anchor="ctr"/>
          <a:lstStyle/>
          <a:p>
            <a:pPr marL="0" marR="0" lvl="0" indent="0" algn="ctr" defTabSz="915988" rtl="0" eaLnBrk="0" fontAlgn="base" latinLnBrk="0" hangingPunct="0">
              <a:lnSpc>
                <a:spcPct val="100000"/>
              </a:lnSpc>
              <a:spcBef>
                <a:spcPct val="0"/>
              </a:spcBef>
              <a:spcAft>
                <a:spcPct val="0"/>
              </a:spcAft>
              <a:buClrTx/>
              <a:buSzTx/>
              <a:buFontTx/>
              <a:buNone/>
              <a:tabLst/>
              <a:defRPr/>
            </a:pPr>
            <a:r>
              <a:rPr kumimoji="0" lang="en-CA" sz="1600" b="1" i="1" u="none" strike="noStrike" kern="1200" cap="none" spc="0" normalizeH="0" baseline="0" noProof="0" dirty="0">
                <a:ln>
                  <a:noFill/>
                </a:ln>
                <a:solidFill>
                  <a:srgbClr val="FFFD78"/>
                </a:solidFill>
                <a:effectLst/>
                <a:uLnTx/>
                <a:uFillTx/>
                <a:latin typeface="Arial" charset="0"/>
                <a:ea typeface="ＭＳ Ｐゴシック" charset="0"/>
                <a:cs typeface="ＭＳ Ｐゴシック" charset="0"/>
              </a:rPr>
              <a:t>Sections 2 to 6 – Techniques</a:t>
            </a:r>
            <a:endParaRPr kumimoji="0" lang="en-US" sz="1600" b="1" i="1" u="none" strike="noStrike" kern="1200" cap="none" spc="0" normalizeH="0" baseline="0" noProof="0" dirty="0">
              <a:ln>
                <a:noFill/>
              </a:ln>
              <a:solidFill>
                <a:srgbClr val="FFFD78"/>
              </a:solidFill>
              <a:effectLst/>
              <a:uLnTx/>
              <a:uFillTx/>
              <a:latin typeface="Arial" charset="0"/>
              <a:ea typeface="ＭＳ Ｐゴシック" charset="0"/>
              <a:cs typeface="ＭＳ Ｐゴシック" charset="0"/>
            </a:endParaRPr>
          </a:p>
        </p:txBody>
      </p:sp>
      <p:sp>
        <p:nvSpPr>
          <p:cNvPr id="25" name="Rectangle 3"/>
          <p:cNvSpPr>
            <a:spLocks noChangeArrowheads="1"/>
          </p:cNvSpPr>
          <p:nvPr/>
        </p:nvSpPr>
        <p:spPr bwMode="auto">
          <a:xfrm>
            <a:off x="5399704" y="4383298"/>
            <a:ext cx="6792296" cy="2474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457200" marR="0" lvl="0" indent="-457200" algn="l" defTabSz="914400" rtl="0" eaLnBrk="1" fontAlgn="auto" latinLnBrk="0" hangingPunct="1">
              <a:lnSpc>
                <a:spcPct val="80000"/>
              </a:lnSpc>
              <a:spcBef>
                <a:spcPct val="20000"/>
              </a:spcBef>
              <a:spcAft>
                <a:spcPts val="0"/>
              </a:spcAft>
              <a:buClr>
                <a:srgbClr val="000000"/>
              </a:buClr>
              <a:buSzTx/>
              <a:buFont typeface="+mj-lt"/>
              <a:buAutoNum type="arabicPeriod" startAt="2"/>
              <a:tabLst/>
              <a:defRPr/>
            </a:pP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Identifying true, end-to-end, cross-functional </a:t>
            </a:r>
            <a:b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b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Business Processes </a:t>
            </a:r>
            <a:endPar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457200" marR="0" lvl="0" indent="-457200" algn="l" defTabSz="914400" rtl="0" eaLnBrk="1" fontAlgn="auto" latinLnBrk="0" hangingPunct="1">
              <a:lnSpc>
                <a:spcPct val="80000"/>
              </a:lnSpc>
              <a:spcBef>
                <a:spcPct val="20000"/>
              </a:spcBef>
              <a:spcAft>
                <a:spcPts val="0"/>
              </a:spcAft>
              <a:buClr>
                <a:srgbClr val="000000"/>
              </a:buClr>
              <a:buSzTx/>
              <a:buFont typeface="+mj-lt"/>
              <a:buAutoNum type="arabicPeriod" startAt="2"/>
              <a:tabLst/>
              <a:defRPr/>
            </a:pP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Developing a </a:t>
            </a: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Process Architecture</a:t>
            </a:r>
            <a:b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br>
            <a:r>
              <a:rPr kumimoji="0" lang="en-CA" sz="2000" b="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(including an interlude on </a:t>
            </a: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Concept Modelling</a:t>
            </a:r>
            <a:r>
              <a:rPr kumimoji="0" lang="en-CA" sz="2000" b="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p>
          <a:p>
            <a:pPr marL="457200" marR="0" lvl="0" indent="-457200" algn="l" defTabSz="914400" rtl="0" eaLnBrk="1" fontAlgn="auto" latinLnBrk="0" hangingPunct="1">
              <a:lnSpc>
                <a:spcPct val="80000"/>
              </a:lnSpc>
              <a:spcBef>
                <a:spcPct val="20000"/>
              </a:spcBef>
              <a:spcAft>
                <a:spcPts val="0"/>
              </a:spcAft>
              <a:buClr>
                <a:srgbClr val="000000"/>
              </a:buClr>
              <a:buSzTx/>
              <a:buFont typeface="+mj-lt"/>
              <a:buAutoNum type="arabicPeriod" startAt="2"/>
              <a:tabLst/>
              <a:defRPr/>
            </a:pP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Seven ways to help people embrace </a:t>
            </a: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Process Change</a:t>
            </a:r>
          </a:p>
          <a:p>
            <a:pPr marL="457200" marR="0" lvl="0" indent="-457200" algn="l" defTabSz="914400" rtl="0" eaLnBrk="1" fontAlgn="auto" latinLnBrk="0" hangingPunct="1">
              <a:lnSpc>
                <a:spcPct val="80000"/>
              </a:lnSpc>
              <a:spcBef>
                <a:spcPct val="20000"/>
              </a:spcBef>
              <a:spcAft>
                <a:spcPts val="0"/>
              </a:spcAft>
              <a:buClr>
                <a:srgbClr val="000000"/>
              </a:buClr>
              <a:buSzTx/>
              <a:buFont typeface="+mj-lt"/>
              <a:buAutoNum type="arabicPeriod" startAt="2"/>
              <a:tabLst/>
              <a:defRPr/>
            </a:pP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Human-oriented</a:t>
            </a: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 process modelling</a:t>
            </a:r>
            <a:endPar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a:p>
            <a:pPr marL="457200" marR="0" lvl="0" indent="-457200" algn="l" defTabSz="914400" rtl="0" eaLnBrk="1" fontAlgn="auto" latinLnBrk="0" hangingPunct="1">
              <a:lnSpc>
                <a:spcPct val="80000"/>
              </a:lnSpc>
              <a:spcBef>
                <a:spcPct val="20000"/>
              </a:spcBef>
              <a:spcAft>
                <a:spcPts val="0"/>
              </a:spcAft>
              <a:buClr>
                <a:srgbClr val="000000"/>
              </a:buClr>
              <a:buSzTx/>
              <a:buFont typeface="+mj-lt"/>
              <a:buAutoNum type="arabicPeriod" startAt="2"/>
              <a:tabLst/>
              <a:defRPr/>
            </a:pP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 </a:t>
            </a:r>
            <a:r>
              <a:rPr lang="en-CA" sz="2000" noProof="0" dirty="0">
                <a:solidFill>
                  <a:srgbClr val="000000"/>
                </a:solidFill>
                <a:latin typeface="Arial"/>
                <a:ea typeface="ＭＳ Ｐゴシック" charset="0"/>
                <a:cs typeface="ＭＳ Ｐゴシック" charset="0"/>
              </a:rPr>
              <a:t>f</a:t>
            </a:r>
            <a:r>
              <a:rPr kumimoji="0" lang="en-CA" sz="2000" b="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eature-based</a:t>
            </a: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 </a:t>
            </a: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Process Design </a:t>
            </a: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method – </a:t>
            </a:r>
            <a:b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b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transitioning from </a:t>
            </a: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as-is</a:t>
            </a: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 to </a:t>
            </a: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to-be </a:t>
            </a:r>
            <a:endPar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 name="Rectangle 1">
            <a:extLst>
              <a:ext uri="{FF2B5EF4-FFF2-40B4-BE49-F238E27FC236}">
                <a16:creationId xmlns:a16="http://schemas.microsoft.com/office/drawing/2014/main" id="{A297EBD7-A858-6044-9EE4-86985CCE9975}"/>
              </a:ext>
            </a:extLst>
          </p:cNvPr>
          <p:cNvSpPr/>
          <p:nvPr/>
        </p:nvSpPr>
        <p:spPr>
          <a:xfrm>
            <a:off x="370888" y="795783"/>
            <a:ext cx="6301375"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prstClr val="black"/>
                </a:solidFill>
                <a:effectLst/>
                <a:uLnTx/>
                <a:uFillTx/>
                <a:latin typeface="Arial" charset="0"/>
                <a:ea typeface="+mn-ea"/>
                <a:cs typeface="+mn-cs"/>
              </a:rPr>
              <a:t>Three main themes: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2200" b="0" i="1" u="none" strike="noStrike" kern="1200" cap="none" spc="0" normalizeH="0" baseline="0" noProof="0" dirty="0">
                <a:ln>
                  <a:noFill/>
                </a:ln>
                <a:solidFill>
                  <a:prstClr val="black"/>
                </a:solidFill>
                <a:effectLst/>
                <a:uLnTx/>
                <a:uFillTx/>
                <a:latin typeface="Arial" charset="0"/>
                <a:ea typeface="+mn-ea"/>
                <a:cs typeface="+mn-cs"/>
              </a:rPr>
              <a:t>Simple</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techniques,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rigorously</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applied, </a:t>
            </a:r>
            <a:br>
              <a:rPr kumimoji="0" lang="en-CA" sz="2200" b="0" i="0" u="none" strike="noStrike" kern="1200" cap="none" spc="0" normalizeH="0" baseline="0" noProof="0" dirty="0">
                <a:ln>
                  <a:noFill/>
                </a:ln>
                <a:solidFill>
                  <a:prstClr val="black"/>
                </a:solidFill>
                <a:effectLst/>
                <a:uLnTx/>
                <a:uFillTx/>
                <a:latin typeface="Arial" charset="0"/>
                <a:ea typeface="+mn-ea"/>
                <a:cs typeface="+mn-cs"/>
              </a:rPr>
            </a:br>
            <a:r>
              <a:rPr kumimoji="0" lang="en-CA" sz="2200" b="0" i="0" u="none" strike="noStrike" kern="1200" cap="none" spc="0" normalizeH="0" baseline="0" noProof="0" dirty="0">
                <a:ln>
                  <a:noFill/>
                </a:ln>
                <a:solidFill>
                  <a:prstClr val="black"/>
                </a:solidFill>
                <a:effectLst/>
                <a:uLnTx/>
                <a:uFillTx/>
                <a:latin typeface="Arial" charset="0"/>
                <a:ea typeface="+mn-ea"/>
                <a:cs typeface="+mn-cs"/>
              </a:rPr>
              <a:t>help us achieve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more</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in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less time</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2200" b="0" i="1" u="none" strike="noStrike" kern="1200" cap="none" spc="0" normalizeH="0" baseline="0" noProof="0" dirty="0">
                <a:ln>
                  <a:noFill/>
                </a:ln>
                <a:solidFill>
                  <a:prstClr val="black"/>
                </a:solidFill>
                <a:effectLst/>
                <a:uLnTx/>
                <a:uFillTx/>
                <a:latin typeface="Arial" charset="0"/>
                <a:ea typeface="+mn-ea"/>
                <a:cs typeface="+mn-cs"/>
              </a:rPr>
              <a:t>Communication with </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and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engagement of </a:t>
            </a:r>
            <a:br>
              <a:rPr kumimoji="0" lang="en-CA" sz="2200" b="0" i="1" u="none" strike="noStrike" kern="1200" cap="none" spc="0" normalizeH="0" baseline="0" noProof="0" dirty="0">
                <a:ln>
                  <a:noFill/>
                </a:ln>
                <a:solidFill>
                  <a:prstClr val="black"/>
                </a:solidFill>
                <a:effectLst/>
                <a:uLnTx/>
                <a:uFillTx/>
                <a:latin typeface="Arial" charset="0"/>
                <a:ea typeface="+mn-ea"/>
                <a:cs typeface="+mn-cs"/>
              </a:rPr>
            </a:br>
            <a:r>
              <a:rPr kumimoji="0" lang="en-CA" sz="2200" b="0" i="0" u="none" strike="noStrike" kern="1200" cap="none" spc="0" normalizeH="0" baseline="0" noProof="0" dirty="0">
                <a:ln>
                  <a:noFill/>
                </a:ln>
                <a:solidFill>
                  <a:prstClr val="black"/>
                </a:solidFill>
                <a:effectLst/>
                <a:uLnTx/>
                <a:uFillTx/>
                <a:latin typeface="Arial" charset="0"/>
                <a:ea typeface="+mn-ea"/>
                <a:cs typeface="+mn-cs"/>
              </a:rPr>
              <a:t>the people who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do the work</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2200" b="0" i="0" u="none" strike="noStrike" kern="1200" cap="none" spc="0" normalizeH="0" baseline="0" noProof="0" dirty="0">
                <a:ln>
                  <a:noFill/>
                </a:ln>
                <a:solidFill>
                  <a:prstClr val="black"/>
                </a:solidFill>
                <a:effectLst/>
                <a:uLnTx/>
                <a:uFillTx/>
                <a:latin typeface="Arial" charset="0"/>
                <a:ea typeface="+mn-ea"/>
                <a:cs typeface="+mn-cs"/>
              </a:rPr>
              <a:t>A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holistic</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not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technocratic</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approach, including</a:t>
            </a:r>
            <a:br>
              <a:rPr kumimoji="0" lang="en-CA" sz="2200" b="0" i="0" u="none" strike="noStrike" kern="1200" cap="none" spc="0" normalizeH="0" baseline="0" noProof="0" dirty="0">
                <a:ln>
                  <a:noFill/>
                </a:ln>
                <a:solidFill>
                  <a:prstClr val="black"/>
                </a:solidFill>
                <a:effectLst/>
                <a:uLnTx/>
                <a:uFillTx/>
                <a:latin typeface="Arial" charset="0"/>
                <a:ea typeface="+mn-ea"/>
                <a:cs typeface="+mn-cs"/>
              </a:rPr>
            </a:br>
            <a:r>
              <a:rPr kumimoji="0" lang="en-CA" sz="2200" b="0" i="1" u="none" strike="noStrike" kern="1200" cap="none" spc="0" normalizeH="0" baseline="0" noProof="0" dirty="0">
                <a:ln>
                  <a:noFill/>
                </a:ln>
                <a:solidFill>
                  <a:prstClr val="black"/>
                </a:solidFill>
                <a:effectLst/>
                <a:uLnTx/>
                <a:uFillTx/>
                <a:latin typeface="Arial" charset="0"/>
                <a:ea typeface="+mn-ea"/>
                <a:cs typeface="+mn-cs"/>
              </a:rPr>
              <a:t>human</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social</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&amp; </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organisational</a:t>
            </a:r>
            <a:r>
              <a:rPr kumimoji="0" lang="en-CA" sz="2200" b="0" i="0" u="none" strike="noStrike" kern="1200" cap="none" spc="0" normalizeH="0" baseline="0" noProof="0" dirty="0">
                <a:ln>
                  <a:noFill/>
                </a:ln>
                <a:solidFill>
                  <a:prstClr val="black"/>
                </a:solidFill>
                <a:effectLst/>
                <a:uLnTx/>
                <a:uFillTx/>
                <a:latin typeface="Arial" charset="0"/>
                <a:ea typeface="+mn-ea"/>
                <a:cs typeface="+mn-cs"/>
              </a:rPr>
              <a:t> factors</a:t>
            </a:r>
            <a:r>
              <a:rPr kumimoji="0" lang="en-CA" sz="2200" b="0" i="1" u="none" strike="noStrike" kern="1200" cap="none" spc="0" normalizeH="0" baseline="0" noProof="0" dirty="0">
                <a:ln>
                  <a:noFill/>
                </a:ln>
                <a:solidFill>
                  <a:prstClr val="black"/>
                </a:solidFill>
                <a:effectLst/>
                <a:uLnTx/>
                <a:uFillTx/>
                <a:latin typeface="Arial" charset="0"/>
                <a:ea typeface="+mn-ea"/>
                <a:cs typeface="+mn-cs"/>
              </a:rPr>
              <a:t>.</a:t>
            </a:r>
            <a:endParaRPr kumimoji="0" lang="en-US" sz="2200"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Rectangle 4">
            <a:extLst>
              <a:ext uri="{FF2B5EF4-FFF2-40B4-BE49-F238E27FC236}">
                <a16:creationId xmlns:a16="http://schemas.microsoft.com/office/drawing/2014/main" id="{3250F3C5-9C50-684D-99C3-DF7AD25E78AD}"/>
              </a:ext>
            </a:extLst>
          </p:cNvPr>
          <p:cNvSpPr>
            <a:spLocks noChangeArrowheads="1"/>
          </p:cNvSpPr>
          <p:nvPr/>
        </p:nvSpPr>
        <p:spPr bwMode="auto">
          <a:xfrm>
            <a:off x="386559" y="4383298"/>
            <a:ext cx="5078410" cy="204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85750" marR="0" lvl="0" indent="-28575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Arial" charset="0"/>
                <a:ea typeface="ＭＳ Ｐゴシック" charset="0"/>
                <a:cs typeface="+mn-cs"/>
              </a:rPr>
              <a:t>Five things you need to know about </a:t>
            </a:r>
            <a:r>
              <a:rPr kumimoji="0" lang="en-US" sz="2000" b="0" i="1" u="none" strike="noStrike" kern="1200" cap="none" spc="0" normalizeH="0" baseline="0" noProof="0" dirty="0">
                <a:ln>
                  <a:noFill/>
                </a:ln>
                <a:solidFill>
                  <a:srgbClr val="000000"/>
                </a:solidFill>
                <a:effectLst/>
                <a:uLnTx/>
                <a:uFillTx/>
                <a:latin typeface="Arial" charset="0"/>
                <a:ea typeface="ＭＳ Ｐゴシック" charset="0"/>
                <a:cs typeface="+mn-cs"/>
              </a:rPr>
              <a:t>business process</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mn-cs"/>
              </a:rPr>
              <a:t>es</a:t>
            </a:r>
          </a:p>
          <a:p>
            <a:pPr marL="285750" lvl="0" indent="-285750" fontAlgn="base">
              <a:spcBef>
                <a:spcPct val="20000"/>
              </a:spcBef>
              <a:spcAft>
                <a:spcPct val="0"/>
              </a:spcAft>
              <a:buClr>
                <a:srgbClr val="000000"/>
              </a:buClr>
              <a:buFont typeface="Arial" panose="020B0604020202020204" pitchFamily="34" charset="0"/>
              <a:buChar char="•"/>
              <a:defRPr/>
            </a:pPr>
            <a:r>
              <a:rPr lang="en-CA" sz="2000" dirty="0">
                <a:solidFill>
                  <a:srgbClr val="000000"/>
                </a:solidFill>
                <a:latin typeface="Arial"/>
                <a:ea typeface="ＭＳ Ｐゴシック" charset="0"/>
                <a:cs typeface="ＭＳ Ｐゴシック" charset="0"/>
              </a:rPr>
              <a:t>How</a:t>
            </a:r>
            <a:r>
              <a:rPr lang="en-CA" sz="2000" i="1" dirty="0">
                <a:solidFill>
                  <a:srgbClr val="000000"/>
                </a:solidFill>
                <a:latin typeface="Arial"/>
                <a:ea typeface="ＭＳ Ｐゴシック" charset="0"/>
                <a:cs typeface="ＭＳ Ｐゴシック" charset="0"/>
              </a:rPr>
              <a:t> Business Process</a:t>
            </a:r>
            <a:r>
              <a:rPr lang="en-CA" sz="2000" dirty="0">
                <a:solidFill>
                  <a:srgbClr val="000000"/>
                </a:solidFill>
                <a:latin typeface="Arial"/>
                <a:ea typeface="ＭＳ Ｐゴシック" charset="0"/>
                <a:cs typeface="ＭＳ Ｐゴシック" charset="0"/>
              </a:rPr>
              <a:t> fits into a framework for </a:t>
            </a:r>
            <a:r>
              <a:rPr lang="en-CA" sz="2000" i="1" dirty="0">
                <a:solidFill>
                  <a:srgbClr val="000000"/>
                </a:solidFill>
                <a:latin typeface="Arial"/>
                <a:ea typeface="ＭＳ Ｐゴシック" charset="0"/>
                <a:cs typeface="ＭＳ Ｐゴシック" charset="0"/>
              </a:rPr>
              <a:t>Business Analysis: </a:t>
            </a:r>
          </a:p>
          <a:p>
            <a:pPr marL="285750" lvl="0" indent="-285750" fontAlgn="base">
              <a:spcBef>
                <a:spcPct val="20000"/>
              </a:spcBef>
              <a:spcAft>
                <a:spcPct val="0"/>
              </a:spcAft>
              <a:buClr>
                <a:srgbClr val="000000"/>
              </a:buClr>
              <a:buFont typeface="Arial" panose="020B0604020202020204" pitchFamily="34" charset="0"/>
              <a:buChar char="•"/>
              <a:defRPr/>
            </a:pPr>
            <a: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 three-phase methodology for </a:t>
            </a:r>
            <a:br>
              <a:rPr kumimoji="0" lang="en-CA" sz="20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br>
            <a:r>
              <a:rPr kumimoji="0" lang="en-CA" sz="2000" b="0" i="1"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Business Process Change</a:t>
            </a:r>
          </a:p>
        </p:txBody>
      </p:sp>
      <p:sp>
        <p:nvSpPr>
          <p:cNvPr id="3" name="Rectangle 2">
            <a:extLst>
              <a:ext uri="{FF2B5EF4-FFF2-40B4-BE49-F238E27FC236}">
                <a16:creationId xmlns:a16="http://schemas.microsoft.com/office/drawing/2014/main" id="{63D76FC7-A38C-65B7-2FEB-B5C2BF4916CA}"/>
              </a:ext>
            </a:extLst>
          </p:cNvPr>
          <p:cNvSpPr/>
          <p:nvPr/>
        </p:nvSpPr>
        <p:spPr>
          <a:xfrm>
            <a:off x="6642513" y="945980"/>
            <a:ext cx="5549487"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000000"/>
                </a:solidFill>
                <a:effectLst/>
                <a:uLnTx/>
                <a:uFillTx/>
                <a:latin typeface="ArialMT"/>
                <a:ea typeface="+mn-ea"/>
                <a:cs typeface="+mn-cs"/>
              </a:rPr>
              <a:t>And finally… </a:t>
            </a:r>
            <a:r>
              <a:rPr kumimoji="0" lang="en-CA" sz="2200" b="1" i="1" u="none" strike="noStrike" kern="1200" cap="none" spc="0" normalizeH="0" baseline="0" noProof="0" dirty="0">
                <a:ln>
                  <a:noFill/>
                </a:ln>
                <a:solidFill>
                  <a:srgbClr val="000000"/>
                </a:solidFill>
                <a:effectLst/>
                <a:uLnTx/>
                <a:uFillTx/>
                <a:latin typeface="ArialMT"/>
                <a:ea typeface="+mn-ea"/>
                <a:cs typeface="+mn-cs"/>
              </a:rPr>
              <a:t>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000000"/>
                </a:solidFill>
                <a:effectLst/>
                <a:uLnTx/>
                <a:uFillTx/>
                <a:latin typeface="ArialMT"/>
                <a:ea typeface="+mn-ea"/>
                <a:cs typeface="+mn-cs"/>
              </a:rPr>
              <a:t>Name – how should I address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000000"/>
                </a:solidFill>
                <a:effectLst/>
                <a:uLnTx/>
                <a:uFillTx/>
                <a:latin typeface="ArialMT"/>
                <a:ea typeface="+mn-ea"/>
                <a:cs typeface="+mn-cs"/>
              </a:rPr>
              <a:t>Role / job title and organisation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000000"/>
                </a:solidFill>
                <a:effectLst/>
                <a:uLnTx/>
                <a:uFillTx/>
                <a:latin typeface="ArialMT"/>
                <a:ea typeface="+mn-ea"/>
                <a:cs typeface="+mn-cs"/>
              </a:rPr>
              <a:t>Brief description of your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rgbClr val="000000"/>
                </a:solidFill>
                <a:effectLst/>
                <a:uLnTx/>
                <a:uFillTx/>
                <a:latin typeface="ArialMT"/>
                <a:ea typeface="+mn-ea"/>
                <a:cs typeface="+mn-cs"/>
              </a:rPr>
              <a:t>A topic you are especially interested 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1" u="none" strike="noStrike" kern="1200" cap="none" spc="0" normalizeH="0" baseline="0" noProof="0" dirty="0">
                <a:ln>
                  <a:noFill/>
                </a:ln>
                <a:solidFill>
                  <a:srgbClr val="FF0000"/>
                </a:solidFill>
                <a:effectLst/>
                <a:uLnTx/>
                <a:uFillTx/>
                <a:latin typeface="ArialMT"/>
                <a:ea typeface="+mn-ea"/>
                <a:cs typeface="+mn-cs"/>
              </a:rPr>
              <a:t>Please keep your intro under 1 minute</a:t>
            </a:r>
            <a:endParaRPr kumimoji="0" lang="en-CA" sz="2200" b="0" i="0" u="none" strike="noStrike" kern="1200" cap="none" spc="0" normalizeH="0" baseline="0" noProof="0" dirty="0">
              <a:ln>
                <a:noFill/>
              </a:ln>
              <a:solidFill>
                <a:srgbClr val="000000"/>
              </a:solidFill>
              <a:effectLst/>
              <a:uLnTx/>
              <a:uFillTx/>
              <a:latin typeface="ArialMT"/>
              <a:ea typeface="+mn-ea"/>
              <a:cs typeface="+mn-cs"/>
            </a:endParaRPr>
          </a:p>
        </p:txBody>
      </p:sp>
    </p:spTree>
    <p:extLst>
      <p:ext uri="{BB962C8B-B14F-4D97-AF65-F5344CB8AC3E}">
        <p14:creationId xmlns:p14="http://schemas.microsoft.com/office/powerpoint/2010/main" val="17221814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par>
                                <p:cTn id="18" presetID="9" presetClass="entr" presetSubtype="0" fill="hold"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dissolv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dissolv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dissolv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500"/>
                                        <p:tgtEl>
                                          <p:spTgt spid="24"/>
                                        </p:tgtEl>
                                      </p:cBhvr>
                                    </p:animEffect>
                                  </p:childTnLst>
                                </p:cTn>
                              </p:par>
                              <p:par>
                                <p:cTn id="36" presetID="9" presetClass="entr" presetSubtype="0" fill="hold" nodeType="with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dissolve">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dissolve">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dissolve">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dissolve">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dissolve">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200" dirty="0"/>
              <a:t>Discovering processes at enterprise scale</a:t>
            </a:r>
          </a:p>
        </p:txBody>
      </p:sp>
      <p:sp>
        <p:nvSpPr>
          <p:cNvPr id="2722820" name="Rectangle 4"/>
          <p:cNvSpPr>
            <a:spLocks noChangeArrowheads="1"/>
          </p:cNvSpPr>
          <p:nvPr/>
        </p:nvSpPr>
        <p:spPr bwMode="auto">
          <a:xfrm>
            <a:off x="885238" y="819150"/>
            <a:ext cx="9873250" cy="521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buClr>
                <a:srgbClr val="000000"/>
              </a:buClr>
            </a:pPr>
            <a:r>
              <a:rPr lang="en-US" sz="2400" dirty="0">
                <a:solidFill>
                  <a:srgbClr val="000000"/>
                </a:solidFill>
              </a:rPr>
              <a:t>Bottom-up techniques alone are impractical for the enterprise</a:t>
            </a:r>
          </a:p>
          <a:p>
            <a:pPr marL="342900" indent="-342900">
              <a:spcBef>
                <a:spcPct val="20000"/>
              </a:spcBef>
              <a:buClr>
                <a:srgbClr val="000000"/>
              </a:buClr>
            </a:pPr>
            <a:r>
              <a:rPr lang="en-US" sz="2400" b="1" i="1" dirty="0">
                <a:solidFill>
                  <a:srgbClr val="000000"/>
                </a:solidFill>
              </a:rPr>
              <a:t>“Classic” approach:</a:t>
            </a:r>
          </a:p>
          <a:p>
            <a:pPr marL="342900" indent="-342900">
              <a:spcBef>
                <a:spcPct val="20000"/>
              </a:spcBef>
              <a:buClr>
                <a:srgbClr val="000000"/>
              </a:buClr>
              <a:buFont typeface="Wingdings" pitchFamily="2" charset="2"/>
              <a:buChar char="§"/>
            </a:pPr>
            <a:r>
              <a:rPr lang="en-US" sz="2400" dirty="0">
                <a:solidFill>
                  <a:srgbClr val="000000"/>
                </a:solidFill>
              </a:rPr>
              <a:t>Large project, core team of 5+ people, scores of interviews and sessions with many participants, over many months or even years</a:t>
            </a:r>
          </a:p>
          <a:p>
            <a:pPr marL="342900" indent="-342900">
              <a:spcBef>
                <a:spcPct val="20000"/>
              </a:spcBef>
              <a:buClr>
                <a:srgbClr val="000000"/>
              </a:buClr>
              <a:buFont typeface="Wingdings" pitchFamily="2" charset="2"/>
              <a:buChar char="§"/>
            </a:pPr>
            <a:r>
              <a:rPr lang="en-US" sz="2400" dirty="0">
                <a:solidFill>
                  <a:srgbClr val="000000"/>
                </a:solidFill>
              </a:rPr>
              <a:t>“Boil the ocean” – expensive and time-consuming</a:t>
            </a:r>
            <a:br>
              <a:rPr lang="en-US" sz="2400" dirty="0">
                <a:solidFill>
                  <a:srgbClr val="000000"/>
                </a:solidFill>
              </a:rPr>
            </a:br>
            <a:endParaRPr lang="en-US" sz="2400" dirty="0">
              <a:solidFill>
                <a:srgbClr val="000000"/>
              </a:solidFill>
            </a:endParaRPr>
          </a:p>
          <a:p>
            <a:pPr marL="342900" indent="-342900">
              <a:spcBef>
                <a:spcPct val="20000"/>
              </a:spcBef>
              <a:buClr>
                <a:srgbClr val="000000"/>
              </a:buClr>
            </a:pPr>
            <a:r>
              <a:rPr lang="en-US" sz="2400" b="1" i="1" dirty="0">
                <a:solidFill>
                  <a:srgbClr val="000000"/>
                </a:solidFill>
              </a:rPr>
              <a:t>Alternate approach </a:t>
            </a:r>
            <a:r>
              <a:rPr lang="en-US" sz="2400" b="1" i="1" dirty="0">
                <a:solidFill>
                  <a:srgbClr val="FF0000"/>
                </a:solidFill>
              </a:rPr>
              <a:t>(Regulatory Agency case study)</a:t>
            </a:r>
          </a:p>
          <a:p>
            <a:pPr marL="342900" indent="-342900">
              <a:spcBef>
                <a:spcPct val="20000"/>
              </a:spcBef>
              <a:buClr>
                <a:srgbClr val="000000"/>
              </a:buClr>
              <a:buFont typeface="Wingdings" pitchFamily="2" charset="2"/>
              <a:buChar char="§"/>
            </a:pPr>
            <a:r>
              <a:rPr lang="en-US" sz="2400" dirty="0">
                <a:solidFill>
                  <a:srgbClr val="000000"/>
                </a:solidFill>
              </a:rPr>
              <a:t>Build first-cut (better than “draft”) process architecture</a:t>
            </a:r>
          </a:p>
          <a:p>
            <a:pPr marL="342900" indent="-342900">
              <a:spcBef>
                <a:spcPct val="20000"/>
              </a:spcBef>
              <a:buClr>
                <a:srgbClr val="000000"/>
              </a:buClr>
              <a:buFont typeface="Wingdings" pitchFamily="2" charset="2"/>
              <a:buChar char="§"/>
            </a:pPr>
            <a:r>
              <a:rPr lang="en-US" sz="2400" dirty="0">
                <a:solidFill>
                  <a:srgbClr val="000000"/>
                </a:solidFill>
              </a:rPr>
              <a:t>Small team, limited number of interviews and sessions</a:t>
            </a:r>
          </a:p>
          <a:p>
            <a:pPr marL="342900" indent="-342900">
              <a:spcBef>
                <a:spcPct val="20000"/>
              </a:spcBef>
              <a:buClr>
                <a:srgbClr val="000000"/>
              </a:buClr>
              <a:buFont typeface="Wingdings" pitchFamily="2" charset="2"/>
              <a:buChar char="§"/>
            </a:pPr>
            <a:r>
              <a:rPr lang="en-US" sz="2400" dirty="0">
                <a:solidFill>
                  <a:srgbClr val="000000"/>
                </a:solidFill>
              </a:rPr>
              <a:t>Use available knowledge, e.g., Business Analysts</a:t>
            </a:r>
          </a:p>
          <a:p>
            <a:pPr marL="342900" indent="-342900">
              <a:spcBef>
                <a:spcPct val="20000"/>
              </a:spcBef>
              <a:buClr>
                <a:srgbClr val="000000"/>
              </a:buClr>
              <a:buFont typeface="Wingdings" pitchFamily="2" charset="2"/>
              <a:buChar char="§"/>
            </a:pPr>
            <a:r>
              <a:rPr lang="en-US" sz="2400" dirty="0">
                <a:solidFill>
                  <a:srgbClr val="000000"/>
                </a:solidFill>
              </a:rPr>
              <a:t>Use other available resources, e.g., typical patterns and frameworks, organisation</a:t>
            </a:r>
            <a:r>
              <a:rPr lang="uk-UA" sz="2400" dirty="0">
                <a:solidFill>
                  <a:srgbClr val="000000"/>
                </a:solidFill>
              </a:rPr>
              <a:t>'</a:t>
            </a:r>
            <a:r>
              <a:rPr lang="en-US" sz="2400" dirty="0">
                <a:solidFill>
                  <a:srgbClr val="000000"/>
                </a:solidFill>
              </a:rPr>
              <a:t>s training materials, job/role descriptions, reference models, industry texts, … </a:t>
            </a:r>
          </a:p>
          <a:p>
            <a:pPr marL="342900" indent="-342900">
              <a:spcBef>
                <a:spcPct val="20000"/>
              </a:spcBef>
              <a:buClr>
                <a:srgbClr val="000000"/>
              </a:buClr>
              <a:buFont typeface="Wingdings" pitchFamily="2" charset="2"/>
              <a:buChar char="§"/>
            </a:pPr>
            <a:r>
              <a:rPr lang="en-US" sz="2400" dirty="0">
                <a:solidFill>
                  <a:srgbClr val="000000"/>
                </a:solidFill>
              </a:rPr>
              <a:t>Refine architecture over time, process by process</a:t>
            </a:r>
          </a:p>
        </p:txBody>
      </p:sp>
    </p:spTree>
    <p:extLst>
      <p:ext uri="{BB962C8B-B14F-4D97-AF65-F5344CB8AC3E}">
        <p14:creationId xmlns:p14="http://schemas.microsoft.com/office/powerpoint/2010/main" val="615680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22820">
                                            <p:txEl>
                                              <p:pRg st="0" end="0"/>
                                            </p:txEl>
                                          </p:spTgt>
                                        </p:tgtEl>
                                        <p:attrNameLst>
                                          <p:attrName>style.visibility</p:attrName>
                                        </p:attrNameLst>
                                      </p:cBhvr>
                                      <p:to>
                                        <p:strVal val="visible"/>
                                      </p:to>
                                    </p:set>
                                    <p:animEffect transition="in" filter="dissolve">
                                      <p:cBhvr>
                                        <p:cTn id="7" dur="500"/>
                                        <p:tgtEl>
                                          <p:spTgt spid="27228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22820">
                                            <p:txEl>
                                              <p:pRg st="1" end="1"/>
                                            </p:txEl>
                                          </p:spTgt>
                                        </p:tgtEl>
                                        <p:attrNameLst>
                                          <p:attrName>style.visibility</p:attrName>
                                        </p:attrNameLst>
                                      </p:cBhvr>
                                      <p:to>
                                        <p:strVal val="visible"/>
                                      </p:to>
                                    </p:set>
                                    <p:animEffect transition="in" filter="dissolve">
                                      <p:cBhvr>
                                        <p:cTn id="12" dur="500"/>
                                        <p:tgtEl>
                                          <p:spTgt spid="27228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22820">
                                            <p:txEl>
                                              <p:pRg st="2" end="2"/>
                                            </p:txEl>
                                          </p:spTgt>
                                        </p:tgtEl>
                                        <p:attrNameLst>
                                          <p:attrName>style.visibility</p:attrName>
                                        </p:attrNameLst>
                                      </p:cBhvr>
                                      <p:to>
                                        <p:strVal val="visible"/>
                                      </p:to>
                                    </p:set>
                                    <p:animEffect transition="in" filter="dissolve">
                                      <p:cBhvr>
                                        <p:cTn id="17" dur="500"/>
                                        <p:tgtEl>
                                          <p:spTgt spid="27228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722820">
                                            <p:txEl>
                                              <p:pRg st="3" end="3"/>
                                            </p:txEl>
                                          </p:spTgt>
                                        </p:tgtEl>
                                        <p:attrNameLst>
                                          <p:attrName>style.visibility</p:attrName>
                                        </p:attrNameLst>
                                      </p:cBhvr>
                                      <p:to>
                                        <p:strVal val="visible"/>
                                      </p:to>
                                    </p:set>
                                    <p:animEffect transition="in" filter="dissolve">
                                      <p:cBhvr>
                                        <p:cTn id="22" dur="500"/>
                                        <p:tgtEl>
                                          <p:spTgt spid="27228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722820">
                                            <p:txEl>
                                              <p:pRg st="4" end="4"/>
                                            </p:txEl>
                                          </p:spTgt>
                                        </p:tgtEl>
                                        <p:attrNameLst>
                                          <p:attrName>style.visibility</p:attrName>
                                        </p:attrNameLst>
                                      </p:cBhvr>
                                      <p:to>
                                        <p:strVal val="visible"/>
                                      </p:to>
                                    </p:set>
                                    <p:animEffect transition="in" filter="dissolve">
                                      <p:cBhvr>
                                        <p:cTn id="27" dur="500"/>
                                        <p:tgtEl>
                                          <p:spTgt spid="272282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722820">
                                            <p:txEl>
                                              <p:pRg st="5" end="5"/>
                                            </p:txEl>
                                          </p:spTgt>
                                        </p:tgtEl>
                                        <p:attrNameLst>
                                          <p:attrName>style.visibility</p:attrName>
                                        </p:attrNameLst>
                                      </p:cBhvr>
                                      <p:to>
                                        <p:strVal val="visible"/>
                                      </p:to>
                                    </p:set>
                                    <p:animEffect transition="in" filter="dissolve">
                                      <p:cBhvr>
                                        <p:cTn id="32" dur="500"/>
                                        <p:tgtEl>
                                          <p:spTgt spid="272282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722820">
                                            <p:txEl>
                                              <p:pRg st="6" end="6"/>
                                            </p:txEl>
                                          </p:spTgt>
                                        </p:tgtEl>
                                        <p:attrNameLst>
                                          <p:attrName>style.visibility</p:attrName>
                                        </p:attrNameLst>
                                      </p:cBhvr>
                                      <p:to>
                                        <p:strVal val="visible"/>
                                      </p:to>
                                    </p:set>
                                    <p:animEffect transition="in" filter="dissolve">
                                      <p:cBhvr>
                                        <p:cTn id="37" dur="500"/>
                                        <p:tgtEl>
                                          <p:spTgt spid="272282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722820">
                                            <p:txEl>
                                              <p:pRg st="7" end="7"/>
                                            </p:txEl>
                                          </p:spTgt>
                                        </p:tgtEl>
                                        <p:attrNameLst>
                                          <p:attrName>style.visibility</p:attrName>
                                        </p:attrNameLst>
                                      </p:cBhvr>
                                      <p:to>
                                        <p:strVal val="visible"/>
                                      </p:to>
                                    </p:set>
                                    <p:animEffect transition="in" filter="dissolve">
                                      <p:cBhvr>
                                        <p:cTn id="42" dur="500"/>
                                        <p:tgtEl>
                                          <p:spTgt spid="27228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722820">
                                            <p:txEl>
                                              <p:pRg st="8" end="8"/>
                                            </p:txEl>
                                          </p:spTgt>
                                        </p:tgtEl>
                                        <p:attrNameLst>
                                          <p:attrName>style.visibility</p:attrName>
                                        </p:attrNameLst>
                                      </p:cBhvr>
                                      <p:to>
                                        <p:strVal val="visible"/>
                                      </p:to>
                                    </p:set>
                                    <p:animEffect transition="in" filter="dissolve">
                                      <p:cBhvr>
                                        <p:cTn id="47" dur="500"/>
                                        <p:tgtEl>
                                          <p:spTgt spid="272282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722820">
                                            <p:txEl>
                                              <p:pRg st="9" end="9"/>
                                            </p:txEl>
                                          </p:spTgt>
                                        </p:tgtEl>
                                        <p:attrNameLst>
                                          <p:attrName>style.visibility</p:attrName>
                                        </p:attrNameLst>
                                      </p:cBhvr>
                                      <p:to>
                                        <p:strVal val="visible"/>
                                      </p:to>
                                    </p:set>
                                    <p:animEffect transition="in" filter="dissolve">
                                      <p:cBhvr>
                                        <p:cTn id="52" dur="500"/>
                                        <p:tgtEl>
                                          <p:spTgt spid="272282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722820">
                                            <p:txEl>
                                              <p:pRg st="4" end="4"/>
                                            </p:txEl>
                                          </p:spTgt>
                                        </p:tgtEl>
                                      </p:cBhvr>
                                    </p:animEffect>
                                    <p:animScale>
                                      <p:cBhvr>
                                        <p:cTn id="57" dur="250" autoRev="1" fill="hold"/>
                                        <p:tgtEl>
                                          <p:spTgt spid="2722820">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sz="2800" dirty="0"/>
              <a:t>Business Process Categories – highest level of Process Architecture</a:t>
            </a:r>
          </a:p>
        </p:txBody>
      </p:sp>
      <p:sp>
        <p:nvSpPr>
          <p:cNvPr id="2731011" name="Text Box 3"/>
          <p:cNvSpPr txBox="1">
            <a:spLocks noChangeArrowheads="1"/>
          </p:cNvSpPr>
          <p:nvPr/>
        </p:nvSpPr>
        <p:spPr bwMode="auto">
          <a:xfrm>
            <a:off x="579274" y="2364248"/>
            <a:ext cx="4808702"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r" eaLnBrk="1" hangingPunct="1">
              <a:lnSpc>
                <a:spcPct val="100000"/>
              </a:lnSpc>
              <a:spcBef>
                <a:spcPct val="0"/>
              </a:spcBef>
              <a:buClrTx/>
              <a:buFontTx/>
              <a:buNone/>
            </a:pPr>
            <a:r>
              <a:rPr lang="en-US" sz="1600" dirty="0">
                <a:solidFill>
                  <a:srgbClr val="000000"/>
                </a:solidFill>
              </a:rPr>
              <a:t>These processes deliver results that are the essence of why the enterprise exists – they are unique to a particular line of business and provide results that are visible to external stakeholders.</a:t>
            </a:r>
          </a:p>
        </p:txBody>
      </p:sp>
      <p:sp>
        <p:nvSpPr>
          <p:cNvPr id="2731012" name="Text Box 4"/>
          <p:cNvSpPr txBox="1">
            <a:spLocks noChangeArrowheads="1"/>
          </p:cNvSpPr>
          <p:nvPr/>
        </p:nvSpPr>
        <p:spPr bwMode="auto">
          <a:xfrm>
            <a:off x="579274" y="3797760"/>
            <a:ext cx="4808709"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r" eaLnBrk="1" hangingPunct="1">
              <a:lnSpc>
                <a:spcPct val="100000"/>
              </a:lnSpc>
              <a:spcBef>
                <a:spcPct val="0"/>
              </a:spcBef>
              <a:buClrTx/>
              <a:buFontTx/>
              <a:buNone/>
            </a:pPr>
            <a:r>
              <a:rPr lang="en-US" sz="1600" dirty="0">
                <a:solidFill>
                  <a:srgbClr val="000000"/>
                </a:solidFill>
              </a:rPr>
              <a:t>These processes deliver resources – people, facilities, systems, etc. – and services – accounting, risk mitigation, procurement, etc. – which enable the </a:t>
            </a:r>
            <a:r>
              <a:rPr lang="en-US" sz="1600" dirty="0" err="1">
                <a:solidFill>
                  <a:srgbClr val="000000"/>
                </a:solidFill>
              </a:rPr>
              <a:t>LoB</a:t>
            </a:r>
            <a:r>
              <a:rPr lang="en-US" sz="1600" dirty="0">
                <a:solidFill>
                  <a:srgbClr val="000000"/>
                </a:solidFill>
              </a:rPr>
              <a:t> processes to operate.  </a:t>
            </a:r>
          </a:p>
        </p:txBody>
      </p:sp>
      <p:sp>
        <p:nvSpPr>
          <p:cNvPr id="2731013" name="Text Box 5"/>
          <p:cNvSpPr txBox="1">
            <a:spLocks noChangeArrowheads="1"/>
          </p:cNvSpPr>
          <p:nvPr/>
        </p:nvSpPr>
        <p:spPr bwMode="auto">
          <a:xfrm>
            <a:off x="720671" y="854003"/>
            <a:ext cx="4667305"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r" eaLnBrk="1" hangingPunct="1">
              <a:lnSpc>
                <a:spcPct val="100000"/>
              </a:lnSpc>
              <a:spcBef>
                <a:spcPct val="0"/>
              </a:spcBef>
              <a:buClrTx/>
              <a:buFontTx/>
              <a:buNone/>
            </a:pPr>
            <a:r>
              <a:rPr lang="en-US" sz="1600" dirty="0">
                <a:solidFill>
                  <a:srgbClr val="000000"/>
                </a:solidFill>
              </a:rPr>
              <a:t>These processes provide guidance to the enterprise on its mission,  strategies, goals, and objectives, and coordinate interaction with external agencies and regulators. </a:t>
            </a:r>
            <a:br>
              <a:rPr lang="en-US" sz="1600" dirty="0">
                <a:solidFill>
                  <a:srgbClr val="000000"/>
                </a:solidFill>
              </a:rPr>
            </a:br>
            <a:r>
              <a:rPr lang="en-US" sz="1600" dirty="0">
                <a:solidFill>
                  <a:srgbClr val="000000"/>
                </a:solidFill>
              </a:rPr>
              <a:t>Also called </a:t>
            </a:r>
            <a:r>
              <a:rPr lang="en-US" sz="1600" i="1" dirty="0">
                <a:solidFill>
                  <a:srgbClr val="000000"/>
                </a:solidFill>
              </a:rPr>
              <a:t>Directional</a:t>
            </a:r>
            <a:r>
              <a:rPr lang="en-US" sz="1600" dirty="0">
                <a:solidFill>
                  <a:srgbClr val="000000"/>
                </a:solidFill>
              </a:rPr>
              <a:t> or </a:t>
            </a:r>
            <a:r>
              <a:rPr lang="en-US" sz="1600" i="1" dirty="0">
                <a:solidFill>
                  <a:srgbClr val="000000"/>
                </a:solidFill>
              </a:rPr>
              <a:t>Steering</a:t>
            </a:r>
            <a:r>
              <a:rPr lang="en-US" sz="1600" dirty="0">
                <a:solidFill>
                  <a:srgbClr val="000000"/>
                </a:solidFill>
              </a:rPr>
              <a:t> processes.   </a:t>
            </a:r>
          </a:p>
        </p:txBody>
      </p:sp>
      <p:sp>
        <p:nvSpPr>
          <p:cNvPr id="2731014" name="AutoShape 6"/>
          <p:cNvSpPr>
            <a:spLocks noChangeArrowheads="1"/>
          </p:cNvSpPr>
          <p:nvPr/>
        </p:nvSpPr>
        <p:spPr bwMode="auto">
          <a:xfrm>
            <a:off x="5527680" y="958960"/>
            <a:ext cx="2095500" cy="1079500"/>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600" b="1">
                <a:solidFill>
                  <a:srgbClr val="000000"/>
                </a:solidFill>
              </a:rPr>
              <a:t>Governance &amp; External Relations Processes</a:t>
            </a:r>
          </a:p>
        </p:txBody>
      </p:sp>
      <p:sp>
        <p:nvSpPr>
          <p:cNvPr id="2731015" name="AutoShape 7"/>
          <p:cNvSpPr>
            <a:spLocks noChangeArrowheads="1"/>
          </p:cNvSpPr>
          <p:nvPr/>
        </p:nvSpPr>
        <p:spPr bwMode="auto">
          <a:xfrm>
            <a:off x="5527680" y="2398822"/>
            <a:ext cx="2095500" cy="1079500"/>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600" b="1" i="1" dirty="0">
                <a:solidFill>
                  <a:srgbClr val="000000"/>
                </a:solidFill>
              </a:rPr>
              <a:t>Line of Business (</a:t>
            </a:r>
            <a:r>
              <a:rPr lang="en-US" sz="1600" b="1" i="1" dirty="0" err="1">
                <a:solidFill>
                  <a:srgbClr val="000000"/>
                </a:solidFill>
              </a:rPr>
              <a:t>LoB</a:t>
            </a:r>
            <a:r>
              <a:rPr lang="en-US" sz="1600" b="1" i="1" dirty="0">
                <a:solidFill>
                  <a:srgbClr val="000000"/>
                </a:solidFill>
              </a:rPr>
              <a:t>)</a:t>
            </a:r>
          </a:p>
          <a:p>
            <a:pPr eaLnBrk="0" hangingPunct="0">
              <a:lnSpc>
                <a:spcPct val="100000"/>
              </a:lnSpc>
              <a:spcBef>
                <a:spcPct val="0"/>
              </a:spcBef>
              <a:buClrTx/>
              <a:buFontTx/>
              <a:buNone/>
            </a:pPr>
            <a:r>
              <a:rPr lang="en-US" sz="1600" b="1" dirty="0">
                <a:solidFill>
                  <a:srgbClr val="000000"/>
                </a:solidFill>
              </a:rPr>
              <a:t>Processes</a:t>
            </a:r>
            <a:br>
              <a:rPr lang="en-US" sz="1600" b="1" dirty="0">
                <a:solidFill>
                  <a:srgbClr val="000000"/>
                </a:solidFill>
              </a:rPr>
            </a:br>
            <a:r>
              <a:rPr lang="en-US" sz="1600" b="1" dirty="0">
                <a:solidFill>
                  <a:srgbClr val="000000"/>
                </a:solidFill>
              </a:rPr>
              <a:t>(within scope)</a:t>
            </a:r>
          </a:p>
        </p:txBody>
      </p:sp>
      <p:sp>
        <p:nvSpPr>
          <p:cNvPr id="2731016" name="AutoShape 8"/>
          <p:cNvSpPr>
            <a:spLocks noChangeArrowheads="1"/>
          </p:cNvSpPr>
          <p:nvPr/>
        </p:nvSpPr>
        <p:spPr bwMode="auto">
          <a:xfrm>
            <a:off x="5527680" y="3838685"/>
            <a:ext cx="2095500" cy="1079500"/>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600" b="1" i="1" dirty="0">
                <a:solidFill>
                  <a:srgbClr val="000000"/>
                </a:solidFill>
              </a:rPr>
              <a:t>Supporting</a:t>
            </a:r>
          </a:p>
          <a:p>
            <a:pPr eaLnBrk="0" hangingPunct="0">
              <a:lnSpc>
                <a:spcPct val="100000"/>
              </a:lnSpc>
              <a:spcBef>
                <a:spcPct val="0"/>
              </a:spcBef>
              <a:buClrTx/>
              <a:buFontTx/>
              <a:buNone/>
            </a:pPr>
            <a:r>
              <a:rPr lang="en-US" sz="1600" b="1" dirty="0">
                <a:solidFill>
                  <a:srgbClr val="000000"/>
                </a:solidFill>
              </a:rPr>
              <a:t>Processes</a:t>
            </a:r>
            <a:br>
              <a:rPr lang="en-US" sz="1600" b="1" dirty="0">
                <a:solidFill>
                  <a:srgbClr val="000000"/>
                </a:solidFill>
              </a:rPr>
            </a:br>
            <a:r>
              <a:rPr lang="en-US" sz="1600" b="1" dirty="0">
                <a:solidFill>
                  <a:srgbClr val="000000"/>
                </a:solidFill>
              </a:rPr>
              <a:t>(within scope)</a:t>
            </a:r>
          </a:p>
        </p:txBody>
      </p:sp>
      <p:sp>
        <p:nvSpPr>
          <p:cNvPr id="11" name="AutoShape 8"/>
          <p:cNvSpPr>
            <a:spLocks noChangeArrowheads="1"/>
          </p:cNvSpPr>
          <p:nvPr/>
        </p:nvSpPr>
        <p:spPr bwMode="auto">
          <a:xfrm>
            <a:off x="4027715" y="5523229"/>
            <a:ext cx="1948214" cy="1079500"/>
          </a:xfrm>
          <a:prstGeom prst="roundRect">
            <a:avLst>
              <a:gd name="adj" fmla="val 12495"/>
            </a:avLst>
          </a:prstGeom>
          <a:solidFill>
            <a:srgbClr val="00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buClrTx/>
              <a:buNone/>
            </a:pPr>
            <a:r>
              <a:rPr lang="en-US" sz="1600" b="1"/>
              <a:t>Core</a:t>
            </a:r>
          </a:p>
          <a:p>
            <a:pPr eaLnBrk="0" hangingPunct="0">
              <a:buClrTx/>
              <a:buNone/>
            </a:pPr>
            <a:r>
              <a:rPr lang="en-US" sz="1600" b="1"/>
              <a:t>Processes</a:t>
            </a:r>
          </a:p>
        </p:txBody>
      </p:sp>
      <p:sp>
        <p:nvSpPr>
          <p:cNvPr id="12" name="AutoShape 9"/>
          <p:cNvSpPr>
            <a:spLocks noChangeArrowheads="1"/>
          </p:cNvSpPr>
          <p:nvPr/>
        </p:nvSpPr>
        <p:spPr bwMode="auto">
          <a:xfrm>
            <a:off x="6176910" y="5524817"/>
            <a:ext cx="1896486" cy="1079500"/>
          </a:xfrm>
          <a:prstGeom prst="roundRect">
            <a:avLst>
              <a:gd name="adj" fmla="val 12495"/>
            </a:avLst>
          </a:prstGeom>
          <a:solidFill>
            <a:srgbClr val="3366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buClrTx/>
              <a:buNone/>
            </a:pPr>
            <a:r>
              <a:rPr lang="en-US" sz="1600" b="1" dirty="0">
                <a:solidFill>
                  <a:schemeClr val="bg1"/>
                </a:solidFill>
              </a:rPr>
              <a:t>Non-core?</a:t>
            </a:r>
          </a:p>
          <a:p>
            <a:pPr eaLnBrk="0" hangingPunct="0">
              <a:buClrTx/>
              <a:buNone/>
            </a:pPr>
            <a:r>
              <a:rPr lang="en-US" sz="1600" b="1" dirty="0">
                <a:solidFill>
                  <a:schemeClr val="bg1"/>
                </a:solidFill>
              </a:rPr>
              <a:t>Processes</a:t>
            </a:r>
          </a:p>
        </p:txBody>
      </p:sp>
      <p:sp>
        <p:nvSpPr>
          <p:cNvPr id="14" name="Line 11"/>
          <p:cNvSpPr>
            <a:spLocks noChangeShapeType="1"/>
          </p:cNvSpPr>
          <p:nvPr/>
        </p:nvSpPr>
        <p:spPr bwMode="auto">
          <a:xfrm flipV="1">
            <a:off x="4090329" y="5843904"/>
            <a:ext cx="809419" cy="177800"/>
          </a:xfrm>
          <a:prstGeom prst="line">
            <a:avLst/>
          </a:prstGeom>
          <a:noFill/>
          <a:ln w="28575">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None/>
            </a:pPr>
            <a:endParaRPr lang="en-CA"/>
          </a:p>
        </p:txBody>
      </p:sp>
      <p:sp>
        <p:nvSpPr>
          <p:cNvPr id="15" name="Line 12"/>
          <p:cNvSpPr>
            <a:spLocks noChangeShapeType="1"/>
          </p:cNvSpPr>
          <p:nvPr/>
        </p:nvSpPr>
        <p:spPr bwMode="auto">
          <a:xfrm flipV="1">
            <a:off x="6270661" y="5866129"/>
            <a:ext cx="762000" cy="177800"/>
          </a:xfrm>
          <a:prstGeom prst="line">
            <a:avLst/>
          </a:prstGeom>
          <a:noFill/>
          <a:ln w="28575">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None/>
            </a:pPr>
            <a:endParaRPr lang="en-CA"/>
          </a:p>
        </p:txBody>
      </p:sp>
      <p:sp>
        <p:nvSpPr>
          <p:cNvPr id="16" name="Rectangle 14"/>
          <p:cNvSpPr>
            <a:spLocks noChangeArrowheads="1"/>
          </p:cNvSpPr>
          <p:nvPr/>
        </p:nvSpPr>
        <p:spPr bwMode="auto">
          <a:xfrm>
            <a:off x="4035682" y="5525166"/>
            <a:ext cx="193978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sz="1600" b="1" i="1"/>
              <a:t>Line of Business</a:t>
            </a:r>
          </a:p>
        </p:txBody>
      </p:sp>
      <p:sp>
        <p:nvSpPr>
          <p:cNvPr id="17" name="Rectangle 15"/>
          <p:cNvSpPr>
            <a:spLocks noChangeArrowheads="1"/>
          </p:cNvSpPr>
          <p:nvPr/>
        </p:nvSpPr>
        <p:spPr bwMode="auto">
          <a:xfrm>
            <a:off x="6225138" y="5521991"/>
            <a:ext cx="112723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sz="1600" b="1" i="1" dirty="0">
                <a:solidFill>
                  <a:schemeClr val="bg1"/>
                </a:solidFill>
              </a:rPr>
              <a:t>Supporting</a:t>
            </a:r>
          </a:p>
        </p:txBody>
      </p:sp>
      <p:sp>
        <p:nvSpPr>
          <p:cNvPr id="19" name="Rectangle 7"/>
          <p:cNvSpPr>
            <a:spLocks noChangeArrowheads="1"/>
          </p:cNvSpPr>
          <p:nvPr/>
        </p:nvSpPr>
        <p:spPr bwMode="auto">
          <a:xfrm>
            <a:off x="1832938" y="5417945"/>
            <a:ext cx="2363014" cy="646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l">
              <a:lnSpc>
                <a:spcPct val="90000"/>
              </a:lnSpc>
              <a:spcBef>
                <a:spcPct val="0"/>
              </a:spcBef>
              <a:buClrTx/>
              <a:buFontTx/>
              <a:buNone/>
            </a:pPr>
            <a:r>
              <a:rPr lang="en-US" sz="2000" b="1" i="1" dirty="0"/>
              <a:t>Sensitivities</a:t>
            </a:r>
            <a:br>
              <a:rPr lang="en-US" sz="2000" b="1" i="1" dirty="0"/>
            </a:br>
            <a:r>
              <a:rPr lang="en-US" sz="2000" b="1" i="1" dirty="0"/>
              <a:t>about naming</a:t>
            </a:r>
            <a:endParaRPr lang="en-US" sz="2000" dirty="0"/>
          </a:p>
        </p:txBody>
      </p:sp>
      <p:sp>
        <p:nvSpPr>
          <p:cNvPr id="20" name="AutoShape 9"/>
          <p:cNvSpPr>
            <a:spLocks noChangeArrowheads="1"/>
          </p:cNvSpPr>
          <p:nvPr/>
        </p:nvSpPr>
        <p:spPr bwMode="auto">
          <a:xfrm>
            <a:off x="8283306" y="5528804"/>
            <a:ext cx="1896486" cy="1079500"/>
          </a:xfrm>
          <a:prstGeom prst="roundRect">
            <a:avLst>
              <a:gd name="adj" fmla="val 12495"/>
            </a:avLst>
          </a:prstGeom>
          <a:solidFill>
            <a:srgbClr val="3366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buClrTx/>
              <a:buNone/>
            </a:pPr>
            <a:r>
              <a:rPr lang="en-US" sz="1600" b="1">
                <a:solidFill>
                  <a:schemeClr val="bg1"/>
                </a:solidFill>
              </a:rPr>
              <a:t>Enabling</a:t>
            </a:r>
          </a:p>
          <a:p>
            <a:pPr eaLnBrk="0" hangingPunct="0">
              <a:buClrTx/>
              <a:buNone/>
            </a:pPr>
            <a:r>
              <a:rPr lang="en-US" sz="1600" b="1">
                <a:solidFill>
                  <a:schemeClr val="bg1"/>
                </a:solidFill>
              </a:rPr>
              <a:t>Processes</a:t>
            </a:r>
          </a:p>
        </p:txBody>
      </p:sp>
      <p:sp>
        <p:nvSpPr>
          <p:cNvPr id="21" name="Line 12"/>
          <p:cNvSpPr>
            <a:spLocks noChangeShapeType="1"/>
          </p:cNvSpPr>
          <p:nvPr/>
        </p:nvSpPr>
        <p:spPr bwMode="auto">
          <a:xfrm flipV="1">
            <a:off x="8416818" y="5870116"/>
            <a:ext cx="762000" cy="177800"/>
          </a:xfrm>
          <a:prstGeom prst="line">
            <a:avLst/>
          </a:prstGeom>
          <a:noFill/>
          <a:ln w="28575">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None/>
            </a:pPr>
            <a:endParaRPr lang="en-CA"/>
          </a:p>
        </p:txBody>
      </p:sp>
      <p:sp>
        <p:nvSpPr>
          <p:cNvPr id="22" name="Rectangle 15"/>
          <p:cNvSpPr>
            <a:spLocks noChangeArrowheads="1"/>
          </p:cNvSpPr>
          <p:nvPr/>
        </p:nvSpPr>
        <p:spPr bwMode="auto">
          <a:xfrm>
            <a:off x="8322605" y="5525978"/>
            <a:ext cx="112723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sz="1600" b="1" i="1" dirty="0">
                <a:solidFill>
                  <a:schemeClr val="bg1"/>
                </a:solidFill>
              </a:rPr>
              <a:t>Supporting</a:t>
            </a:r>
          </a:p>
        </p:txBody>
      </p:sp>
      <p:sp>
        <p:nvSpPr>
          <p:cNvPr id="2" name="AutoShape 47">
            <a:extLst>
              <a:ext uri="{FF2B5EF4-FFF2-40B4-BE49-F238E27FC236}">
                <a16:creationId xmlns:a16="http://schemas.microsoft.com/office/drawing/2014/main" id="{17E017A3-D478-3DA6-55A5-21129DCE139E}"/>
              </a:ext>
            </a:extLst>
          </p:cNvPr>
          <p:cNvSpPr>
            <a:spLocks noChangeArrowheads="1"/>
          </p:cNvSpPr>
          <p:nvPr/>
        </p:nvSpPr>
        <p:spPr bwMode="auto">
          <a:xfrm>
            <a:off x="5465762" y="2320214"/>
            <a:ext cx="2211516" cy="2693644"/>
          </a:xfrm>
          <a:prstGeom prst="roundRect">
            <a:avLst>
              <a:gd name="adj" fmla="val 8023"/>
            </a:avLst>
          </a:prstGeom>
          <a:noFill/>
          <a:ln w="19050" algn="ctr">
            <a:solidFill>
              <a:srgbClr val="FF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07763" dir="2700000" algn="ctr" rotWithShape="0">
                    <a:schemeClr val="tx2"/>
                  </a:outerShdw>
                </a:effectLst>
              </a14:hiddenEffects>
            </a:ext>
          </a:extLst>
        </p:spPr>
        <p:txBody>
          <a:bodyPr wrap="none" lIns="0" rIns="0" anchor="ctr"/>
          <a:lstStyle/>
          <a:p>
            <a:pPr>
              <a:lnSpc>
                <a:spcPct val="100000"/>
              </a:lnSpc>
              <a:spcBef>
                <a:spcPct val="0"/>
              </a:spcBef>
              <a:buClr>
                <a:srgbClr val="000000"/>
              </a:buClr>
              <a:buFontTx/>
              <a:buNone/>
            </a:pPr>
            <a:endParaRPr lang="en-CA" sz="1400">
              <a:solidFill>
                <a:srgbClr val="000000"/>
              </a:solidFill>
            </a:endParaRPr>
          </a:p>
        </p:txBody>
      </p:sp>
    </p:spTree>
    <p:extLst>
      <p:ext uri="{BB962C8B-B14F-4D97-AF65-F5344CB8AC3E}">
        <p14:creationId xmlns:p14="http://schemas.microsoft.com/office/powerpoint/2010/main" val="2563969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1011"/>
                                        </p:tgtEl>
                                        <p:attrNameLst>
                                          <p:attrName>style.visibility</p:attrName>
                                        </p:attrNameLst>
                                      </p:cBhvr>
                                      <p:to>
                                        <p:strVal val="visible"/>
                                      </p:to>
                                    </p:set>
                                    <p:animEffect transition="in" filter="dissolve">
                                      <p:cBhvr>
                                        <p:cTn id="7" dur="500"/>
                                        <p:tgtEl>
                                          <p:spTgt spid="27310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31015"/>
                                        </p:tgtEl>
                                        <p:attrNameLst>
                                          <p:attrName>style.visibility</p:attrName>
                                        </p:attrNameLst>
                                      </p:cBhvr>
                                      <p:to>
                                        <p:strVal val="visible"/>
                                      </p:to>
                                    </p:set>
                                    <p:animEffect transition="in" filter="dissolve">
                                      <p:cBhvr>
                                        <p:cTn id="10" dur="500"/>
                                        <p:tgtEl>
                                          <p:spTgt spid="27310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731012"/>
                                        </p:tgtEl>
                                        <p:attrNameLst>
                                          <p:attrName>style.visibility</p:attrName>
                                        </p:attrNameLst>
                                      </p:cBhvr>
                                      <p:to>
                                        <p:strVal val="visible"/>
                                      </p:to>
                                    </p:set>
                                    <p:animEffect transition="in" filter="dissolve">
                                      <p:cBhvr>
                                        <p:cTn id="15" dur="500"/>
                                        <p:tgtEl>
                                          <p:spTgt spid="27310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731016"/>
                                        </p:tgtEl>
                                        <p:attrNameLst>
                                          <p:attrName>style.visibility</p:attrName>
                                        </p:attrNameLst>
                                      </p:cBhvr>
                                      <p:to>
                                        <p:strVal val="visible"/>
                                      </p:to>
                                    </p:set>
                                    <p:animEffect transition="in" filter="dissolve">
                                      <p:cBhvr>
                                        <p:cTn id="18" dur="500"/>
                                        <p:tgtEl>
                                          <p:spTgt spid="27310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731013"/>
                                        </p:tgtEl>
                                        <p:attrNameLst>
                                          <p:attrName>style.visibility</p:attrName>
                                        </p:attrNameLst>
                                      </p:cBhvr>
                                      <p:to>
                                        <p:strVal val="visible"/>
                                      </p:to>
                                    </p:set>
                                    <p:animEffect transition="in" filter="dissolve">
                                      <p:cBhvr>
                                        <p:cTn id="23" dur="500"/>
                                        <p:tgtEl>
                                          <p:spTgt spid="273101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731014"/>
                                        </p:tgtEl>
                                        <p:attrNameLst>
                                          <p:attrName>style.visibility</p:attrName>
                                        </p:attrNameLst>
                                      </p:cBhvr>
                                      <p:to>
                                        <p:strVal val="visible"/>
                                      </p:to>
                                    </p:set>
                                    <p:animEffect transition="in" filter="dissolve">
                                      <p:cBhvr>
                                        <p:cTn id="26" dur="500"/>
                                        <p:tgtEl>
                                          <p:spTgt spid="27310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1" presetClass="emph" presetSubtype="2" fill="hold" nodeType="withEffect">
                                  <p:stCondLst>
                                    <p:cond delay="0"/>
                                  </p:stCondLst>
                                  <p:childTnLst>
                                    <p:animClr clrSpc="rgb" dir="cw">
                                      <p:cBhvr>
                                        <p:cTn id="33" dur="2000" fill="hold"/>
                                        <p:tgtEl>
                                          <p:spTgt spid="2731015"/>
                                        </p:tgtEl>
                                        <p:attrNameLst>
                                          <p:attrName>fillcolor</p:attrName>
                                        </p:attrNameLst>
                                      </p:cBhvr>
                                      <p:to>
                                        <a:srgbClr val="FFFF00"/>
                                      </p:to>
                                    </p:animClr>
                                    <p:set>
                                      <p:cBhvr>
                                        <p:cTn id="34" dur="2000" fill="hold"/>
                                        <p:tgtEl>
                                          <p:spTgt spid="2731015"/>
                                        </p:tgtEl>
                                        <p:attrNameLst>
                                          <p:attrName>fill.type</p:attrName>
                                        </p:attrNameLst>
                                      </p:cBhvr>
                                      <p:to>
                                        <p:strVal val="solid"/>
                                      </p:to>
                                    </p:set>
                                    <p:set>
                                      <p:cBhvr>
                                        <p:cTn id="35" dur="2000" fill="hold"/>
                                        <p:tgtEl>
                                          <p:spTgt spid="2731015"/>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2000" fill="hold"/>
                                        <p:tgtEl>
                                          <p:spTgt spid="2731016"/>
                                        </p:tgtEl>
                                        <p:attrNameLst>
                                          <p:attrName>fillcolor</p:attrName>
                                        </p:attrNameLst>
                                      </p:cBhvr>
                                      <p:to>
                                        <a:srgbClr val="FFFF00"/>
                                      </p:to>
                                    </p:animClr>
                                    <p:set>
                                      <p:cBhvr>
                                        <p:cTn id="38" dur="2000" fill="hold"/>
                                        <p:tgtEl>
                                          <p:spTgt spid="2731016"/>
                                        </p:tgtEl>
                                        <p:attrNameLst>
                                          <p:attrName>fill.type</p:attrName>
                                        </p:attrNameLst>
                                      </p:cBhvr>
                                      <p:to>
                                        <p:strVal val="solid"/>
                                      </p:to>
                                    </p:set>
                                    <p:set>
                                      <p:cBhvr>
                                        <p:cTn id="39" dur="2000" fill="hold"/>
                                        <p:tgtEl>
                                          <p:spTgt spid="2731016"/>
                                        </p:tgtEl>
                                        <p:attrNameLst>
                                          <p:attrName>fill.on</p:attrName>
                                        </p:attrNameLst>
                                      </p:cBhvr>
                                      <p:to>
                                        <p:strVal val="true"/>
                                      </p:to>
                                    </p:set>
                                  </p:childTnLst>
                                </p:cTn>
                              </p:par>
                              <p:par>
                                <p:cTn id="40" presetID="9"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dissolv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dissolv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dissolv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dissolv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dissolv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dissolve">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1011" grpId="0"/>
      <p:bldP spid="2731012" grpId="0"/>
      <p:bldP spid="2731013" grpId="0"/>
      <p:bldP spid="2731014" grpId="0" animBg="1"/>
      <p:bldP spid="2731015" grpId="0" animBg="1"/>
      <p:bldP spid="2731016" grpId="0" animBg="1"/>
      <p:bldP spid="11" grpId="0" animBg="1"/>
      <p:bldP spid="12" grpId="0" animBg="1"/>
      <p:bldP spid="14" grpId="0" animBg="1"/>
      <p:bldP spid="15" grpId="0" animBg="1"/>
      <p:bldP spid="16" grpId="0"/>
      <p:bldP spid="17" grpId="0"/>
      <p:bldP spid="19" grpId="0"/>
      <p:bldP spid="20" grpId="0" animBg="1"/>
      <p:bldP spid="21" grpId="0" animBg="1"/>
      <p:bldP spid="22" grpId="0"/>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en-US" sz="2800" dirty="0">
                <a:solidFill>
                  <a:srgbClr val="000000"/>
                </a:solidFill>
              </a:rPr>
              <a:t>A look ahead – Business Process Architecture taxonomy</a:t>
            </a:r>
            <a:endParaRPr lang="en-US" sz="2400" dirty="0"/>
          </a:p>
        </p:txBody>
      </p:sp>
      <p:sp>
        <p:nvSpPr>
          <p:cNvPr id="2674692" name="AutoShape 4"/>
          <p:cNvSpPr>
            <a:spLocks noChangeArrowheads="1"/>
          </p:cNvSpPr>
          <p:nvPr/>
        </p:nvSpPr>
        <p:spPr bwMode="auto">
          <a:xfrm rot="-5400000">
            <a:off x="6273800" y="-593725"/>
            <a:ext cx="2260600" cy="5080000"/>
          </a:xfrm>
          <a:prstGeom prst="roundRect">
            <a:avLst>
              <a:gd name="adj" fmla="val 5301"/>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1200" b="1" dirty="0">
                <a:solidFill>
                  <a:srgbClr val="000000"/>
                </a:solidFill>
              </a:rPr>
              <a:t>“Business on a page”</a:t>
            </a:r>
          </a:p>
        </p:txBody>
      </p:sp>
      <p:grpSp>
        <p:nvGrpSpPr>
          <p:cNvPr id="2674737" name="Group 49"/>
          <p:cNvGrpSpPr>
            <a:grpSpLocks/>
          </p:cNvGrpSpPr>
          <p:nvPr/>
        </p:nvGrpSpPr>
        <p:grpSpPr bwMode="auto">
          <a:xfrm>
            <a:off x="5324475" y="887413"/>
            <a:ext cx="4465638" cy="2144712"/>
            <a:chOff x="2394" y="559"/>
            <a:chExt cx="2813" cy="1351"/>
          </a:xfrm>
        </p:grpSpPr>
        <p:sp>
          <p:nvSpPr>
            <p:cNvPr id="331829" name="AutoShape 5"/>
            <p:cNvSpPr>
              <a:spLocks noChangeArrowheads="1"/>
            </p:cNvSpPr>
            <p:nvPr/>
          </p:nvSpPr>
          <p:spPr bwMode="auto">
            <a:xfrm>
              <a:off x="3938" y="1109"/>
              <a:ext cx="743" cy="451"/>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a:solidFill>
                    <a:srgbClr val="FFFFFF"/>
                  </a:solidFill>
                </a:rPr>
                <a:t>Compliance Assurance</a:t>
              </a:r>
            </a:p>
          </p:txBody>
        </p:sp>
        <p:sp>
          <p:nvSpPr>
            <p:cNvPr id="331830" name="AutoShape 6"/>
            <p:cNvSpPr>
              <a:spLocks noChangeArrowheads="1"/>
            </p:cNvSpPr>
            <p:nvPr/>
          </p:nvSpPr>
          <p:spPr bwMode="auto">
            <a:xfrm>
              <a:off x="2409" y="1628"/>
              <a:ext cx="2798" cy="28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a:solidFill>
                    <a:srgbClr val="FFFFFF"/>
                  </a:solidFill>
                </a:rPr>
                <a:t>Education &amp; Awareness Programs</a:t>
              </a:r>
            </a:p>
          </p:txBody>
        </p:sp>
        <p:sp>
          <p:nvSpPr>
            <p:cNvPr id="331831" name="AutoShape 7"/>
            <p:cNvSpPr>
              <a:spLocks noChangeArrowheads="1"/>
            </p:cNvSpPr>
            <p:nvPr/>
          </p:nvSpPr>
          <p:spPr bwMode="auto">
            <a:xfrm rot="-5400000">
              <a:off x="4487" y="874"/>
              <a:ext cx="1008" cy="42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a:solidFill>
                    <a:srgbClr val="FFFFFF"/>
                  </a:solidFill>
                </a:rPr>
                <a:t>Reviews</a:t>
              </a:r>
              <a:br>
                <a:rPr lang="en-US" sz="1200" b="1">
                  <a:solidFill>
                    <a:srgbClr val="FFFFFF"/>
                  </a:solidFill>
                </a:rPr>
              </a:br>
              <a:r>
                <a:rPr lang="en-US" sz="1200" b="1">
                  <a:solidFill>
                    <a:srgbClr val="FFFFFF"/>
                  </a:solidFill>
                </a:rPr>
                <a:t>and</a:t>
              </a:r>
              <a:br>
                <a:rPr lang="en-US" sz="1200" b="1">
                  <a:solidFill>
                    <a:srgbClr val="FFFFFF"/>
                  </a:solidFill>
                </a:rPr>
              </a:br>
              <a:r>
                <a:rPr lang="en-US" sz="1200" b="1">
                  <a:solidFill>
                    <a:srgbClr val="FFFFFF"/>
                  </a:solidFill>
                </a:rPr>
                <a:t>Appeals</a:t>
              </a:r>
            </a:p>
          </p:txBody>
        </p:sp>
        <p:sp>
          <p:nvSpPr>
            <p:cNvPr id="331832" name="AutoShape 8"/>
            <p:cNvSpPr>
              <a:spLocks noChangeArrowheads="1"/>
            </p:cNvSpPr>
            <p:nvPr/>
          </p:nvSpPr>
          <p:spPr bwMode="auto">
            <a:xfrm>
              <a:off x="3076" y="1099"/>
              <a:ext cx="783" cy="474"/>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dirty="0">
                  <a:solidFill>
                    <a:srgbClr val="FFFFFF"/>
                  </a:solidFill>
                </a:rPr>
                <a:t>Contractor Licensing</a:t>
              </a:r>
            </a:p>
          </p:txBody>
        </p:sp>
        <p:sp>
          <p:nvSpPr>
            <p:cNvPr id="331833" name="AutoShape 9"/>
            <p:cNvSpPr>
              <a:spLocks noChangeArrowheads="1"/>
            </p:cNvSpPr>
            <p:nvPr/>
          </p:nvSpPr>
          <p:spPr bwMode="auto">
            <a:xfrm>
              <a:off x="3081" y="560"/>
              <a:ext cx="783" cy="474"/>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a:solidFill>
                    <a:srgbClr val="FFFFFF"/>
                  </a:solidFill>
                </a:rPr>
                <a:t>Individual</a:t>
              </a:r>
              <a:br>
                <a:rPr lang="en-US" sz="1200" b="1">
                  <a:solidFill>
                    <a:srgbClr val="FFFFFF"/>
                  </a:solidFill>
                </a:rPr>
              </a:br>
              <a:r>
                <a:rPr lang="en-US" sz="1200" b="1">
                  <a:solidFill>
                    <a:srgbClr val="FFFFFF"/>
                  </a:solidFill>
                </a:rPr>
                <a:t> Certification and Qualification</a:t>
              </a:r>
            </a:p>
          </p:txBody>
        </p:sp>
        <p:sp>
          <p:nvSpPr>
            <p:cNvPr id="331834" name="AutoShape 11"/>
            <p:cNvSpPr>
              <a:spLocks noChangeArrowheads="1"/>
            </p:cNvSpPr>
            <p:nvPr/>
          </p:nvSpPr>
          <p:spPr bwMode="auto">
            <a:xfrm rot="-5400000">
              <a:off x="2200" y="753"/>
              <a:ext cx="1001" cy="613"/>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a:solidFill>
                    <a:srgbClr val="FFFFFF"/>
                  </a:solidFill>
                </a:rPr>
                <a:t>Safety Program Development</a:t>
              </a:r>
            </a:p>
          </p:txBody>
        </p:sp>
        <p:sp>
          <p:nvSpPr>
            <p:cNvPr id="331835" name="AutoShape 12"/>
            <p:cNvSpPr>
              <a:spLocks noChangeArrowheads="1"/>
            </p:cNvSpPr>
            <p:nvPr/>
          </p:nvSpPr>
          <p:spPr bwMode="auto">
            <a:xfrm>
              <a:off x="3924" y="562"/>
              <a:ext cx="775" cy="48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a:solidFill>
                    <a:srgbClr val="FFFFFF"/>
                  </a:solidFill>
                </a:rPr>
                <a:t>Permissions and Agreements</a:t>
              </a:r>
            </a:p>
          </p:txBody>
        </p:sp>
      </p:grpSp>
      <p:sp>
        <p:nvSpPr>
          <p:cNvPr id="2674710" name="AutoShape 22"/>
          <p:cNvSpPr>
            <a:spLocks noChangeArrowheads="1"/>
          </p:cNvSpPr>
          <p:nvPr/>
        </p:nvSpPr>
        <p:spPr bwMode="auto">
          <a:xfrm>
            <a:off x="1663706" y="3441700"/>
            <a:ext cx="4216400" cy="2857500"/>
          </a:xfrm>
          <a:prstGeom prst="roundRect">
            <a:avLst>
              <a:gd name="adj" fmla="val 3556"/>
            </a:avLst>
          </a:prstGeom>
          <a:solidFill>
            <a:srgbClr val="0033CC"/>
          </a:solidFill>
          <a:ln w="127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1"/>
          <a:lstStyle/>
          <a:p>
            <a:pPr algn="ctr" eaLnBrk="0" hangingPunct="0">
              <a:defRPr/>
            </a:pPr>
            <a:r>
              <a:rPr lang="en-US" sz="1200" b="1" kern="0" dirty="0">
                <a:solidFill>
                  <a:srgbClr val="FFFFFF"/>
                </a:solidFill>
                <a:latin typeface="Arial" charset="0"/>
                <a:ea typeface="ＭＳ Ｐゴシック" charset="0"/>
              </a:rPr>
              <a:t>Process Landscape: </a:t>
            </a:r>
            <a:r>
              <a:rPr lang="en-US" sz="1200" b="1" i="1" kern="0" dirty="0">
                <a:solidFill>
                  <a:srgbClr val="FFFFFF"/>
                </a:solidFill>
                <a:latin typeface="Arial" charset="0"/>
                <a:ea typeface="ＭＳ Ｐゴシック" charset="0"/>
              </a:rPr>
              <a:t>Permissions and Agreements</a:t>
            </a:r>
          </a:p>
        </p:txBody>
      </p:sp>
      <p:grpSp>
        <p:nvGrpSpPr>
          <p:cNvPr id="2674740" name="Group 52"/>
          <p:cNvGrpSpPr>
            <a:grpSpLocks/>
          </p:cNvGrpSpPr>
          <p:nvPr/>
        </p:nvGrpSpPr>
        <p:grpSpPr bwMode="auto">
          <a:xfrm>
            <a:off x="1743251" y="3743325"/>
            <a:ext cx="4048125" cy="2451100"/>
            <a:chOff x="378" y="2358"/>
            <a:chExt cx="2550" cy="1544"/>
          </a:xfrm>
        </p:grpSpPr>
        <p:sp>
          <p:nvSpPr>
            <p:cNvPr id="331810" name="AutoShape 23"/>
            <p:cNvSpPr>
              <a:spLocks noChangeArrowheads="1"/>
            </p:cNvSpPr>
            <p:nvPr/>
          </p:nvSpPr>
          <p:spPr bwMode="auto">
            <a:xfrm>
              <a:off x="1720" y="2779"/>
              <a:ext cx="547" cy="644"/>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Issue Operating Permit</a:t>
              </a:r>
            </a:p>
          </p:txBody>
        </p:sp>
        <p:sp>
          <p:nvSpPr>
            <p:cNvPr id="331811" name="AutoShape 24"/>
            <p:cNvSpPr>
              <a:spLocks noChangeArrowheads="1"/>
            </p:cNvSpPr>
            <p:nvPr/>
          </p:nvSpPr>
          <p:spPr bwMode="auto">
            <a:xfrm>
              <a:off x="2382" y="2780"/>
              <a:ext cx="546" cy="644"/>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Renew Operating Permit</a:t>
              </a:r>
            </a:p>
          </p:txBody>
        </p:sp>
        <p:sp>
          <p:nvSpPr>
            <p:cNvPr id="331812" name="AutoShape 25"/>
            <p:cNvSpPr>
              <a:spLocks noChangeArrowheads="1"/>
            </p:cNvSpPr>
            <p:nvPr/>
          </p:nvSpPr>
          <p:spPr bwMode="auto">
            <a:xfrm>
              <a:off x="1059" y="2779"/>
              <a:ext cx="546" cy="644"/>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Issue Installation Permit</a:t>
              </a:r>
            </a:p>
          </p:txBody>
        </p:sp>
        <p:sp>
          <p:nvSpPr>
            <p:cNvPr id="331813" name="AutoShape 26"/>
            <p:cNvSpPr>
              <a:spLocks noChangeArrowheads="1"/>
            </p:cNvSpPr>
            <p:nvPr/>
          </p:nvSpPr>
          <p:spPr bwMode="auto">
            <a:xfrm>
              <a:off x="1059" y="2359"/>
              <a:ext cx="1256" cy="328"/>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Grant Variance</a:t>
              </a:r>
            </a:p>
          </p:txBody>
        </p:sp>
        <p:sp>
          <p:nvSpPr>
            <p:cNvPr id="331814" name="AutoShape 27"/>
            <p:cNvSpPr>
              <a:spLocks noChangeArrowheads="1"/>
            </p:cNvSpPr>
            <p:nvPr/>
          </p:nvSpPr>
          <p:spPr bwMode="auto">
            <a:xfrm>
              <a:off x="379" y="2358"/>
              <a:ext cx="594" cy="458"/>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Issue Product Approval</a:t>
              </a:r>
            </a:p>
          </p:txBody>
        </p:sp>
        <p:sp>
          <p:nvSpPr>
            <p:cNvPr id="331815" name="AutoShape 28"/>
            <p:cNvSpPr>
              <a:spLocks noChangeArrowheads="1"/>
            </p:cNvSpPr>
            <p:nvPr/>
          </p:nvSpPr>
          <p:spPr bwMode="auto">
            <a:xfrm>
              <a:off x="379" y="2886"/>
              <a:ext cx="594" cy="457"/>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Register Design</a:t>
              </a:r>
            </a:p>
          </p:txBody>
        </p:sp>
        <p:sp>
          <p:nvSpPr>
            <p:cNvPr id="331816" name="AutoShape 29"/>
            <p:cNvSpPr>
              <a:spLocks noChangeArrowheads="1"/>
            </p:cNvSpPr>
            <p:nvPr/>
          </p:nvSpPr>
          <p:spPr bwMode="auto">
            <a:xfrm>
              <a:off x="378" y="3413"/>
              <a:ext cx="595" cy="458"/>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Register Procedure</a:t>
              </a:r>
            </a:p>
          </p:txBody>
        </p:sp>
        <p:sp>
          <p:nvSpPr>
            <p:cNvPr id="331817" name="Line 30"/>
            <p:cNvSpPr>
              <a:spLocks noChangeShapeType="1"/>
            </p:cNvSpPr>
            <p:nvPr/>
          </p:nvSpPr>
          <p:spPr bwMode="auto">
            <a:xfrm>
              <a:off x="972" y="2582"/>
              <a:ext cx="90" cy="0"/>
            </a:xfrm>
            <a:prstGeom prst="line">
              <a:avLst/>
            </a:prstGeom>
            <a:noFill/>
            <a:ln w="127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18" name="Line 31"/>
            <p:cNvSpPr>
              <a:spLocks noChangeShapeType="1"/>
            </p:cNvSpPr>
            <p:nvPr/>
          </p:nvSpPr>
          <p:spPr bwMode="auto">
            <a:xfrm rot="5400000">
              <a:off x="1265" y="3490"/>
              <a:ext cx="136" cy="0"/>
            </a:xfrm>
            <a:prstGeom prst="line">
              <a:avLst/>
            </a:prstGeom>
            <a:noFill/>
            <a:ln w="12700">
              <a:solidFill>
                <a:schemeClr val="bg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19" name="Line 32"/>
            <p:cNvSpPr>
              <a:spLocks noChangeShapeType="1"/>
            </p:cNvSpPr>
            <p:nvPr/>
          </p:nvSpPr>
          <p:spPr bwMode="auto">
            <a:xfrm rot="5400000">
              <a:off x="1286" y="2731"/>
              <a:ext cx="96" cy="0"/>
            </a:xfrm>
            <a:prstGeom prst="line">
              <a:avLst/>
            </a:prstGeom>
            <a:noFill/>
            <a:ln w="127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20" name="Freeform 33"/>
            <p:cNvSpPr>
              <a:spLocks/>
            </p:cNvSpPr>
            <p:nvPr/>
          </p:nvSpPr>
          <p:spPr bwMode="auto">
            <a:xfrm flipV="1">
              <a:off x="972" y="2669"/>
              <a:ext cx="89" cy="318"/>
            </a:xfrm>
            <a:custGeom>
              <a:avLst/>
              <a:gdLst>
                <a:gd name="T0" fmla="*/ 0 w 344"/>
                <a:gd name="T1" fmla="*/ 25 h 740"/>
                <a:gd name="T2" fmla="*/ 1 w 344"/>
                <a:gd name="T3" fmla="*/ 25 h 740"/>
                <a:gd name="T4" fmla="*/ 1 w 344"/>
                <a:gd name="T5" fmla="*/ 0 h 740"/>
                <a:gd name="T6" fmla="*/ 2 w 344"/>
                <a:gd name="T7" fmla="*/ 0 h 7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4" h="740">
                  <a:moveTo>
                    <a:pt x="0" y="740"/>
                  </a:moveTo>
                  <a:lnTo>
                    <a:pt x="172" y="740"/>
                  </a:lnTo>
                  <a:lnTo>
                    <a:pt x="172" y="0"/>
                  </a:lnTo>
                  <a:lnTo>
                    <a:pt x="344" y="0"/>
                  </a:lnTo>
                </a:path>
              </a:pathLst>
            </a:custGeom>
            <a:noFill/>
            <a:ln w="12700" cap="flat" cmpd="sng">
              <a:solidFill>
                <a:schemeClr val="bg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21" name="Freeform 34"/>
            <p:cNvSpPr>
              <a:spLocks/>
            </p:cNvSpPr>
            <p:nvPr/>
          </p:nvSpPr>
          <p:spPr bwMode="auto">
            <a:xfrm>
              <a:off x="969" y="3217"/>
              <a:ext cx="90" cy="318"/>
            </a:xfrm>
            <a:custGeom>
              <a:avLst/>
              <a:gdLst>
                <a:gd name="T0" fmla="*/ 0 w 344"/>
                <a:gd name="T1" fmla="*/ 25 h 740"/>
                <a:gd name="T2" fmla="*/ 1 w 344"/>
                <a:gd name="T3" fmla="*/ 25 h 740"/>
                <a:gd name="T4" fmla="*/ 1 w 344"/>
                <a:gd name="T5" fmla="*/ 0 h 740"/>
                <a:gd name="T6" fmla="*/ 2 w 344"/>
                <a:gd name="T7" fmla="*/ 0 h 7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4" h="740">
                  <a:moveTo>
                    <a:pt x="0" y="740"/>
                  </a:moveTo>
                  <a:lnTo>
                    <a:pt x="172" y="740"/>
                  </a:lnTo>
                  <a:lnTo>
                    <a:pt x="172" y="0"/>
                  </a:lnTo>
                  <a:lnTo>
                    <a:pt x="344" y="0"/>
                  </a:lnTo>
                </a:path>
              </a:pathLst>
            </a:custGeom>
            <a:noFill/>
            <a:ln w="12700" cap="flat" cmpd="sng">
              <a:solidFill>
                <a:schemeClr val="bg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22" name="Line 35"/>
            <p:cNvSpPr>
              <a:spLocks noChangeShapeType="1"/>
            </p:cNvSpPr>
            <p:nvPr/>
          </p:nvSpPr>
          <p:spPr bwMode="auto">
            <a:xfrm>
              <a:off x="972" y="3104"/>
              <a:ext cx="90" cy="0"/>
            </a:xfrm>
            <a:prstGeom prst="line">
              <a:avLst/>
            </a:prstGeom>
            <a:noFill/>
            <a:ln w="127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23" name="AutoShape 36"/>
            <p:cNvSpPr>
              <a:spLocks noChangeArrowheads="1"/>
            </p:cNvSpPr>
            <p:nvPr/>
          </p:nvSpPr>
          <p:spPr bwMode="auto">
            <a:xfrm>
              <a:off x="1059" y="3556"/>
              <a:ext cx="900" cy="346"/>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Grant </a:t>
              </a:r>
              <a:br>
                <a:rPr lang="en-US" sz="1000" b="1">
                  <a:solidFill>
                    <a:srgbClr val="000000"/>
                  </a:solidFill>
                </a:rPr>
              </a:br>
              <a:r>
                <a:rPr lang="en-US" sz="1000" b="1">
                  <a:solidFill>
                    <a:srgbClr val="000000"/>
                  </a:solidFill>
                </a:rPr>
                <a:t>Client Safety Management Program</a:t>
              </a:r>
            </a:p>
          </p:txBody>
        </p:sp>
        <p:sp>
          <p:nvSpPr>
            <p:cNvPr id="331824" name="Line 37"/>
            <p:cNvSpPr>
              <a:spLocks noChangeShapeType="1"/>
            </p:cNvSpPr>
            <p:nvPr/>
          </p:nvSpPr>
          <p:spPr bwMode="auto">
            <a:xfrm>
              <a:off x="1606" y="3107"/>
              <a:ext cx="117" cy="0"/>
            </a:xfrm>
            <a:prstGeom prst="line">
              <a:avLst/>
            </a:prstGeom>
            <a:noFill/>
            <a:ln w="127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25" name="Line 38"/>
            <p:cNvSpPr>
              <a:spLocks noChangeShapeType="1"/>
            </p:cNvSpPr>
            <p:nvPr/>
          </p:nvSpPr>
          <p:spPr bwMode="auto">
            <a:xfrm>
              <a:off x="2267" y="3107"/>
              <a:ext cx="116" cy="0"/>
            </a:xfrm>
            <a:prstGeom prst="line">
              <a:avLst/>
            </a:prstGeom>
            <a:noFill/>
            <a:ln w="127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26" name="Line 39"/>
            <p:cNvSpPr>
              <a:spLocks noChangeShapeType="1"/>
            </p:cNvSpPr>
            <p:nvPr/>
          </p:nvSpPr>
          <p:spPr bwMode="auto">
            <a:xfrm rot="16200000" flipH="1">
              <a:off x="1792" y="3481"/>
              <a:ext cx="130" cy="5"/>
            </a:xfrm>
            <a:prstGeom prst="line">
              <a:avLst/>
            </a:prstGeom>
            <a:noFill/>
            <a:ln w="12700">
              <a:solidFill>
                <a:schemeClr val="bg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sp>
          <p:nvSpPr>
            <p:cNvPr id="331827" name="AutoShape 40"/>
            <p:cNvSpPr>
              <a:spLocks noChangeArrowheads="1"/>
            </p:cNvSpPr>
            <p:nvPr/>
          </p:nvSpPr>
          <p:spPr bwMode="auto">
            <a:xfrm>
              <a:off x="2023" y="3554"/>
              <a:ext cx="904" cy="347"/>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lnSpc>
                  <a:spcPct val="100000"/>
                </a:lnSpc>
                <a:spcBef>
                  <a:spcPct val="0"/>
                </a:spcBef>
                <a:buClrTx/>
                <a:buFontTx/>
                <a:buNone/>
              </a:pPr>
              <a:r>
                <a:rPr lang="en-US" sz="1000" b="1">
                  <a:solidFill>
                    <a:srgbClr val="000000"/>
                  </a:solidFill>
                </a:rPr>
                <a:t>Renew </a:t>
              </a:r>
              <a:br>
                <a:rPr lang="en-US" sz="1000" b="1">
                  <a:solidFill>
                    <a:srgbClr val="000000"/>
                  </a:solidFill>
                </a:rPr>
              </a:br>
              <a:r>
                <a:rPr lang="en-US" sz="1000" b="1">
                  <a:solidFill>
                    <a:srgbClr val="000000"/>
                  </a:solidFill>
                </a:rPr>
                <a:t> Client Safety Management Program</a:t>
              </a:r>
            </a:p>
          </p:txBody>
        </p:sp>
        <p:sp>
          <p:nvSpPr>
            <p:cNvPr id="331828" name="Line 41"/>
            <p:cNvSpPr>
              <a:spLocks noChangeShapeType="1"/>
            </p:cNvSpPr>
            <p:nvPr/>
          </p:nvSpPr>
          <p:spPr bwMode="auto">
            <a:xfrm>
              <a:off x="1957" y="3699"/>
              <a:ext cx="66" cy="0"/>
            </a:xfrm>
            <a:prstGeom prst="line">
              <a:avLst/>
            </a:prstGeom>
            <a:noFill/>
            <a:ln w="127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lstStyle/>
            <a:p>
              <a:pPr>
                <a:buClr>
                  <a:srgbClr val="000000"/>
                </a:buClr>
              </a:pPr>
              <a:endParaRPr lang="en-CA">
                <a:solidFill>
                  <a:srgbClr val="000000"/>
                </a:solidFill>
              </a:endParaRPr>
            </a:p>
          </p:txBody>
        </p:sp>
      </p:grpSp>
      <p:grpSp>
        <p:nvGrpSpPr>
          <p:cNvPr id="2674732" name="Group 44"/>
          <p:cNvGrpSpPr>
            <a:grpSpLocks/>
          </p:cNvGrpSpPr>
          <p:nvPr/>
        </p:nvGrpSpPr>
        <p:grpSpPr bwMode="auto">
          <a:xfrm>
            <a:off x="2714625" y="1046163"/>
            <a:ext cx="1162050" cy="1325562"/>
            <a:chOff x="166" y="671"/>
            <a:chExt cx="732" cy="835"/>
          </a:xfrm>
        </p:grpSpPr>
        <p:sp>
          <p:nvSpPr>
            <p:cNvPr id="331808" name="AutoShape 42"/>
            <p:cNvSpPr>
              <a:spLocks noChangeArrowheads="1"/>
            </p:cNvSpPr>
            <p:nvPr/>
          </p:nvSpPr>
          <p:spPr bwMode="auto">
            <a:xfrm>
              <a:off x="166" y="671"/>
              <a:ext cx="732" cy="360"/>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a:solidFill>
                    <a:srgbClr val="000000"/>
                  </a:solidFill>
                </a:rPr>
                <a:t>Line of Business</a:t>
              </a:r>
            </a:p>
          </p:txBody>
        </p:sp>
        <p:sp>
          <p:nvSpPr>
            <p:cNvPr id="331809" name="AutoShape 43"/>
            <p:cNvSpPr>
              <a:spLocks noChangeArrowheads="1"/>
            </p:cNvSpPr>
            <p:nvPr/>
          </p:nvSpPr>
          <p:spPr bwMode="auto">
            <a:xfrm>
              <a:off x="166" y="1146"/>
              <a:ext cx="732" cy="360"/>
            </a:xfrm>
            <a:prstGeom prst="roundRect">
              <a:avLst>
                <a:gd name="adj" fmla="val 12495"/>
              </a:avLst>
            </a:prstGeom>
            <a:solidFill>
              <a:srgbClr val="FFCC00"/>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1200" b="1" dirty="0">
                  <a:solidFill>
                    <a:srgbClr val="000000"/>
                  </a:solidFill>
                </a:rPr>
                <a:t>Supporting</a:t>
              </a:r>
            </a:p>
          </p:txBody>
        </p:sp>
      </p:grpSp>
      <p:sp>
        <p:nvSpPr>
          <p:cNvPr id="2674733" name="Line 45"/>
          <p:cNvSpPr>
            <a:spLocks noChangeShapeType="1"/>
          </p:cNvSpPr>
          <p:nvPr/>
        </p:nvSpPr>
        <p:spPr bwMode="auto">
          <a:xfrm flipV="1">
            <a:off x="3867150" y="831852"/>
            <a:ext cx="1047750" cy="227013"/>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pPr>
            <a:endParaRPr lang="en-CA">
              <a:solidFill>
                <a:srgbClr val="000000"/>
              </a:solidFill>
            </a:endParaRPr>
          </a:p>
        </p:txBody>
      </p:sp>
      <p:sp>
        <p:nvSpPr>
          <p:cNvPr id="2674734" name="Line 46"/>
          <p:cNvSpPr>
            <a:spLocks noChangeShapeType="1"/>
          </p:cNvSpPr>
          <p:nvPr/>
        </p:nvSpPr>
        <p:spPr bwMode="auto">
          <a:xfrm>
            <a:off x="3848100" y="1586264"/>
            <a:ext cx="1054100" cy="1436687"/>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pPr>
            <a:endParaRPr lang="en-CA">
              <a:solidFill>
                <a:srgbClr val="000000"/>
              </a:solidFill>
            </a:endParaRPr>
          </a:p>
        </p:txBody>
      </p:sp>
      <p:sp>
        <p:nvSpPr>
          <p:cNvPr id="2674735" name="AutoShape 47"/>
          <p:cNvSpPr>
            <a:spLocks noChangeArrowheads="1"/>
          </p:cNvSpPr>
          <p:nvPr/>
        </p:nvSpPr>
        <p:spPr bwMode="auto">
          <a:xfrm>
            <a:off x="2630664" y="951264"/>
            <a:ext cx="1349375" cy="1512887"/>
          </a:xfrm>
          <a:prstGeom prst="roundRect">
            <a:avLst>
              <a:gd name="adj" fmla="val 8023"/>
            </a:avLst>
          </a:prstGeom>
          <a:noFill/>
          <a:ln w="19050">
            <a:solidFill>
              <a:srgbClr val="FF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a:buClr>
                <a:srgbClr val="000000"/>
              </a:buClr>
            </a:pPr>
            <a:endParaRPr lang="en-CA">
              <a:solidFill>
                <a:srgbClr val="000000"/>
              </a:solidFill>
            </a:endParaRPr>
          </a:p>
        </p:txBody>
      </p:sp>
      <p:sp>
        <p:nvSpPr>
          <p:cNvPr id="2674738" name="Line 50"/>
          <p:cNvSpPr>
            <a:spLocks noChangeShapeType="1"/>
          </p:cNvSpPr>
          <p:nvPr/>
        </p:nvSpPr>
        <p:spPr bwMode="auto">
          <a:xfrm flipH="1">
            <a:off x="1682750" y="1598964"/>
            <a:ext cx="6051550" cy="1843087"/>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pPr>
            <a:endParaRPr lang="en-CA">
              <a:solidFill>
                <a:srgbClr val="000000"/>
              </a:solidFill>
            </a:endParaRPr>
          </a:p>
        </p:txBody>
      </p:sp>
      <p:sp>
        <p:nvSpPr>
          <p:cNvPr id="2674739" name="Line 51"/>
          <p:cNvSpPr>
            <a:spLocks noChangeShapeType="1"/>
          </p:cNvSpPr>
          <p:nvPr/>
        </p:nvSpPr>
        <p:spPr bwMode="auto">
          <a:xfrm flipH="1">
            <a:off x="5851551" y="1649764"/>
            <a:ext cx="3089275" cy="1824037"/>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pPr>
            <a:endParaRPr lang="en-CA">
              <a:solidFill>
                <a:srgbClr val="000000"/>
              </a:solidFill>
            </a:endParaRPr>
          </a:p>
        </p:txBody>
      </p:sp>
      <p:sp>
        <p:nvSpPr>
          <p:cNvPr id="2674750" name="Line 62"/>
          <p:cNvSpPr>
            <a:spLocks noChangeShapeType="1"/>
          </p:cNvSpPr>
          <p:nvPr/>
        </p:nvSpPr>
        <p:spPr bwMode="auto">
          <a:xfrm flipV="1">
            <a:off x="4238626" y="4267551"/>
            <a:ext cx="2028825" cy="1381125"/>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pPr>
            <a:endParaRPr lang="en-CA">
              <a:solidFill>
                <a:srgbClr val="000000"/>
              </a:solidFill>
            </a:endParaRPr>
          </a:p>
        </p:txBody>
      </p:sp>
      <p:sp>
        <p:nvSpPr>
          <p:cNvPr id="2674751" name="Line 63"/>
          <p:cNvSpPr>
            <a:spLocks noChangeShapeType="1"/>
          </p:cNvSpPr>
          <p:nvPr/>
        </p:nvSpPr>
        <p:spPr bwMode="auto">
          <a:xfrm flipV="1">
            <a:off x="4235456" y="5508976"/>
            <a:ext cx="1997075" cy="650875"/>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buClr>
                <a:srgbClr val="000000"/>
              </a:buClr>
            </a:pPr>
            <a:endParaRPr lang="en-CA">
              <a:solidFill>
                <a:srgbClr val="000000"/>
              </a:solidFill>
            </a:endParaRPr>
          </a:p>
        </p:txBody>
      </p:sp>
      <p:sp>
        <p:nvSpPr>
          <p:cNvPr id="2674755" name="Rectangle 67"/>
          <p:cNvSpPr>
            <a:spLocks noChangeArrowheads="1"/>
          </p:cNvSpPr>
          <p:nvPr/>
        </p:nvSpPr>
        <p:spPr bwMode="auto">
          <a:xfrm>
            <a:off x="6367471" y="3071813"/>
            <a:ext cx="45259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spcBef>
                <a:spcPct val="0"/>
              </a:spcBef>
              <a:buClr>
                <a:srgbClr val="000000"/>
              </a:buClr>
              <a:buFontTx/>
              <a:buNone/>
            </a:pPr>
            <a:r>
              <a:rPr lang="en-US" sz="1600" b="1" dirty="0">
                <a:solidFill>
                  <a:srgbClr val="000000"/>
                </a:solidFill>
              </a:rPr>
              <a:t>7 “Process Areas” or “Process Domains” – level 0 </a:t>
            </a:r>
          </a:p>
        </p:txBody>
      </p:sp>
      <p:sp>
        <p:nvSpPr>
          <p:cNvPr id="2674756" name="Rectangle 68"/>
          <p:cNvSpPr>
            <a:spLocks noChangeArrowheads="1"/>
          </p:cNvSpPr>
          <p:nvPr/>
        </p:nvSpPr>
        <p:spPr bwMode="auto">
          <a:xfrm>
            <a:off x="1866900" y="6311900"/>
            <a:ext cx="38417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0"/>
              </a:spcBef>
              <a:buClr>
                <a:srgbClr val="000000"/>
              </a:buClr>
              <a:buFontTx/>
              <a:buNone/>
            </a:pPr>
            <a:r>
              <a:rPr lang="en-US" sz="1600" b="1" dirty="0">
                <a:solidFill>
                  <a:srgbClr val="000000"/>
                </a:solidFill>
              </a:rPr>
              <a:t>9 “End-to-end Business Processes” – level 1 </a:t>
            </a:r>
          </a:p>
        </p:txBody>
      </p:sp>
      <p:sp>
        <p:nvSpPr>
          <p:cNvPr id="2674757" name="Rectangle 69"/>
          <p:cNvSpPr>
            <a:spLocks noChangeArrowheads="1"/>
          </p:cNvSpPr>
          <p:nvPr/>
        </p:nvSpPr>
        <p:spPr bwMode="auto">
          <a:xfrm>
            <a:off x="6035676" y="5720713"/>
            <a:ext cx="4537074"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noAutofit/>
          </a:bodyPr>
          <a:lstStyle/>
          <a:p>
            <a:pPr>
              <a:lnSpc>
                <a:spcPct val="100000"/>
              </a:lnSpc>
              <a:spcBef>
                <a:spcPct val="0"/>
              </a:spcBef>
              <a:buClr>
                <a:srgbClr val="000000"/>
              </a:buClr>
              <a:buFontTx/>
              <a:buNone/>
            </a:pPr>
            <a:r>
              <a:rPr lang="en-US" sz="1600" b="1" dirty="0">
                <a:solidFill>
                  <a:srgbClr val="000000"/>
                </a:solidFill>
              </a:rPr>
              <a:t>1 Business Process with 5 +/- 2 sub-processes (level 2) </a:t>
            </a:r>
          </a:p>
        </p:txBody>
      </p:sp>
      <p:grpSp>
        <p:nvGrpSpPr>
          <p:cNvPr id="60" name="Group 60"/>
          <p:cNvGrpSpPr>
            <a:grpSpLocks/>
          </p:cNvGrpSpPr>
          <p:nvPr/>
        </p:nvGrpSpPr>
        <p:grpSpPr bwMode="auto">
          <a:xfrm>
            <a:off x="6346825" y="3727801"/>
            <a:ext cx="4057650" cy="1978025"/>
            <a:chOff x="4773930" y="3727450"/>
            <a:chExt cx="4058920" cy="1978025"/>
          </a:xfrm>
        </p:grpSpPr>
        <p:sp>
          <p:nvSpPr>
            <p:cNvPr id="61" name="AutoShape 54"/>
            <p:cNvSpPr>
              <a:spLocks noChangeArrowheads="1"/>
            </p:cNvSpPr>
            <p:nvPr/>
          </p:nvSpPr>
          <p:spPr bwMode="auto">
            <a:xfrm>
              <a:off x="8134350" y="3727450"/>
              <a:ext cx="698500" cy="1974850"/>
            </a:xfrm>
            <a:prstGeom prst="roundRect">
              <a:avLst>
                <a:gd name="adj" fmla="val 16667"/>
              </a:avLst>
            </a:prstGeom>
            <a:solidFill>
              <a:srgbClr val="FFCC00">
                <a:alpha val="34901"/>
              </a:srgbClr>
            </a:solidFill>
            <a:ln w="127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p>
              <a:pPr eaLnBrk="0" hangingPunct="0">
                <a:lnSpc>
                  <a:spcPct val="100000"/>
                </a:lnSpc>
                <a:spcBef>
                  <a:spcPct val="0"/>
                </a:spcBef>
                <a:buClrTx/>
                <a:buFontTx/>
                <a:buNone/>
              </a:pPr>
              <a:r>
                <a:rPr lang="en-US" sz="900" b="1">
                  <a:solidFill>
                    <a:srgbClr val="000000"/>
                  </a:solidFill>
                </a:rPr>
                <a:t>Finance</a:t>
              </a:r>
              <a:endParaRPr lang="en-US" sz="900">
                <a:solidFill>
                  <a:srgbClr val="000000"/>
                </a:solidFill>
              </a:endParaRPr>
            </a:p>
          </p:txBody>
        </p:sp>
        <p:sp>
          <p:nvSpPr>
            <p:cNvPr id="62" name="AutoShape 55"/>
            <p:cNvSpPr>
              <a:spLocks noChangeArrowheads="1"/>
            </p:cNvSpPr>
            <p:nvPr/>
          </p:nvSpPr>
          <p:spPr bwMode="auto">
            <a:xfrm>
              <a:off x="7203837" y="3730625"/>
              <a:ext cx="881380" cy="1974850"/>
            </a:xfrm>
            <a:prstGeom prst="roundRect">
              <a:avLst>
                <a:gd name="adj" fmla="val 16667"/>
              </a:avLst>
            </a:prstGeom>
            <a:solidFill>
              <a:srgbClr val="333399">
                <a:alpha val="34901"/>
              </a:srgbClr>
            </a:solidFill>
            <a:ln w="127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p>
              <a:pPr eaLnBrk="0" hangingPunct="0">
                <a:lnSpc>
                  <a:spcPct val="100000"/>
                </a:lnSpc>
                <a:spcBef>
                  <a:spcPct val="0"/>
                </a:spcBef>
                <a:buClrTx/>
                <a:buFontTx/>
                <a:buNone/>
              </a:pPr>
              <a:r>
                <a:rPr lang="en-US" sz="900" b="1">
                  <a:solidFill>
                    <a:srgbClr val="000000"/>
                  </a:solidFill>
                </a:rPr>
                <a:t>Safety</a:t>
              </a:r>
            </a:p>
            <a:p>
              <a:pPr eaLnBrk="0" hangingPunct="0">
                <a:lnSpc>
                  <a:spcPct val="100000"/>
                </a:lnSpc>
                <a:spcBef>
                  <a:spcPct val="0"/>
                </a:spcBef>
                <a:buClrTx/>
                <a:buFontTx/>
                <a:buNone/>
              </a:pPr>
              <a:r>
                <a:rPr lang="en-US" sz="900" b="1">
                  <a:solidFill>
                    <a:srgbClr val="000000"/>
                  </a:solidFill>
                </a:rPr>
                <a:t>Operations</a:t>
              </a:r>
              <a:endParaRPr lang="en-US" sz="900">
                <a:solidFill>
                  <a:srgbClr val="000000"/>
                </a:solidFill>
              </a:endParaRPr>
            </a:p>
          </p:txBody>
        </p:sp>
        <p:sp>
          <p:nvSpPr>
            <p:cNvPr id="63" name="AutoShape 56"/>
            <p:cNvSpPr>
              <a:spLocks noChangeArrowheads="1"/>
            </p:cNvSpPr>
            <p:nvPr/>
          </p:nvSpPr>
          <p:spPr bwMode="auto">
            <a:xfrm>
              <a:off x="4773930" y="3729038"/>
              <a:ext cx="780734" cy="1974850"/>
            </a:xfrm>
            <a:prstGeom prst="roundRect">
              <a:avLst>
                <a:gd name="adj" fmla="val 16667"/>
              </a:avLst>
            </a:prstGeom>
            <a:solidFill>
              <a:srgbClr val="0000FF">
                <a:alpha val="34901"/>
              </a:srgbClr>
            </a:solidFill>
            <a:ln w="12700">
              <a:solidFill>
                <a:schemeClr val="tx1"/>
              </a:solidFill>
              <a:round/>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eaLnBrk="0" hangingPunct="0">
                <a:lnSpc>
                  <a:spcPct val="100000"/>
                </a:lnSpc>
                <a:spcBef>
                  <a:spcPct val="0"/>
                </a:spcBef>
                <a:buClrTx/>
                <a:buFontTx/>
                <a:buNone/>
              </a:pPr>
              <a:r>
                <a:rPr lang="en-US" sz="900" b="1">
                  <a:solidFill>
                    <a:srgbClr val="000000"/>
                  </a:solidFill>
                </a:rPr>
                <a:t>Applicant</a:t>
              </a:r>
            </a:p>
          </p:txBody>
        </p:sp>
        <p:sp>
          <p:nvSpPr>
            <p:cNvPr id="64" name="AutoShape 57"/>
            <p:cNvSpPr>
              <a:spLocks noChangeArrowheads="1"/>
            </p:cNvSpPr>
            <p:nvPr/>
          </p:nvSpPr>
          <p:spPr bwMode="auto">
            <a:xfrm>
              <a:off x="6384767" y="3730625"/>
              <a:ext cx="769937" cy="1974850"/>
            </a:xfrm>
            <a:prstGeom prst="roundRect">
              <a:avLst>
                <a:gd name="adj" fmla="val 16667"/>
              </a:avLst>
            </a:prstGeom>
            <a:solidFill>
              <a:srgbClr val="FF0000">
                <a:alpha val="34901"/>
              </a:srgbClr>
            </a:solidFill>
            <a:ln w="12700">
              <a:solidFill>
                <a:schemeClr val="tx1"/>
              </a:solidFill>
              <a:round/>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lstStyle/>
            <a:p>
              <a:pPr eaLnBrk="0" hangingPunct="0">
                <a:lnSpc>
                  <a:spcPct val="100000"/>
                </a:lnSpc>
                <a:spcBef>
                  <a:spcPct val="0"/>
                </a:spcBef>
                <a:buClrTx/>
                <a:buFontTx/>
                <a:buNone/>
              </a:pPr>
              <a:r>
                <a:rPr lang="en-US" sz="900" b="1">
                  <a:solidFill>
                    <a:srgbClr val="000000"/>
                  </a:solidFill>
                </a:rPr>
                <a:t>Records</a:t>
              </a:r>
            </a:p>
            <a:p>
              <a:pPr eaLnBrk="0" hangingPunct="0">
                <a:lnSpc>
                  <a:spcPct val="100000"/>
                </a:lnSpc>
                <a:spcBef>
                  <a:spcPct val="0"/>
                </a:spcBef>
                <a:buClrTx/>
                <a:buFontTx/>
                <a:buNone/>
              </a:pPr>
              <a:r>
                <a:rPr lang="en-US" sz="900" b="1">
                  <a:solidFill>
                    <a:srgbClr val="000000"/>
                  </a:solidFill>
                </a:rPr>
                <a:t>Mgmt.</a:t>
              </a:r>
            </a:p>
          </p:txBody>
        </p:sp>
        <p:sp>
          <p:nvSpPr>
            <p:cNvPr id="65" name="AutoShape 58"/>
            <p:cNvSpPr>
              <a:spLocks noChangeArrowheads="1"/>
            </p:cNvSpPr>
            <p:nvPr/>
          </p:nvSpPr>
          <p:spPr bwMode="auto">
            <a:xfrm>
              <a:off x="5603797" y="3730625"/>
              <a:ext cx="731837" cy="1974850"/>
            </a:xfrm>
            <a:prstGeom prst="roundRect">
              <a:avLst>
                <a:gd name="adj" fmla="val 16667"/>
              </a:avLst>
            </a:prstGeom>
            <a:solidFill>
              <a:srgbClr val="008080">
                <a:alpha val="34901"/>
              </a:srgbClr>
            </a:solidFill>
            <a:ln w="127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p>
              <a:pPr eaLnBrk="0" hangingPunct="0">
                <a:lnSpc>
                  <a:spcPct val="100000"/>
                </a:lnSpc>
                <a:spcBef>
                  <a:spcPct val="0"/>
                </a:spcBef>
                <a:buClrTx/>
                <a:buFontTx/>
                <a:buNone/>
              </a:pPr>
              <a:r>
                <a:rPr lang="en-US" sz="900" b="1">
                  <a:solidFill>
                    <a:srgbClr val="000000"/>
                  </a:solidFill>
                </a:rPr>
                <a:t>Cust.</a:t>
              </a:r>
              <a:br>
                <a:rPr lang="en-US" sz="900" b="1">
                  <a:solidFill>
                    <a:srgbClr val="000000"/>
                  </a:solidFill>
                </a:rPr>
              </a:br>
              <a:r>
                <a:rPr lang="en-US" sz="900" b="1">
                  <a:solidFill>
                    <a:srgbClr val="000000"/>
                  </a:solidFill>
                </a:rPr>
                <a:t>Service</a:t>
              </a:r>
            </a:p>
          </p:txBody>
        </p:sp>
      </p:grpSp>
      <p:sp>
        <p:nvSpPr>
          <p:cNvPr id="66" name="AutoShape 59"/>
          <p:cNvSpPr>
            <a:spLocks noChangeArrowheads="1"/>
          </p:cNvSpPr>
          <p:nvPr/>
        </p:nvSpPr>
        <p:spPr bwMode="auto">
          <a:xfrm>
            <a:off x="6172203" y="4243739"/>
            <a:ext cx="4400550" cy="1309687"/>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tIns="0"/>
          <a:lstStyle/>
          <a:p>
            <a:pPr eaLnBrk="0" hangingPunct="0">
              <a:lnSpc>
                <a:spcPct val="100000"/>
              </a:lnSpc>
              <a:spcBef>
                <a:spcPct val="0"/>
              </a:spcBef>
              <a:buClrTx/>
              <a:buFontTx/>
              <a:buNone/>
            </a:pPr>
            <a:r>
              <a:rPr lang="en-US" sz="1000" b="1">
                <a:solidFill>
                  <a:srgbClr val="000000"/>
                </a:solidFill>
              </a:rPr>
              <a:t>Process: Grant CSM Program</a:t>
            </a:r>
            <a:endParaRPr lang="en-US" sz="1000" b="1">
              <a:solidFill>
                <a:srgbClr val="FFFFFF"/>
              </a:solidFill>
            </a:endParaRPr>
          </a:p>
        </p:txBody>
      </p:sp>
      <p:grpSp>
        <p:nvGrpSpPr>
          <p:cNvPr id="67" name="Group 76"/>
          <p:cNvGrpSpPr>
            <a:grpSpLocks/>
          </p:cNvGrpSpPr>
          <p:nvPr/>
        </p:nvGrpSpPr>
        <p:grpSpPr bwMode="auto">
          <a:xfrm>
            <a:off x="6302551" y="4700588"/>
            <a:ext cx="4144963" cy="652462"/>
            <a:chOff x="3010" y="2961"/>
            <a:chExt cx="2611" cy="411"/>
          </a:xfrm>
        </p:grpSpPr>
        <p:sp>
          <p:nvSpPr>
            <p:cNvPr id="68" name="AutoShape 70"/>
            <p:cNvSpPr>
              <a:spLocks noChangeArrowheads="1"/>
            </p:cNvSpPr>
            <p:nvPr/>
          </p:nvSpPr>
          <p:spPr bwMode="auto">
            <a:xfrm>
              <a:off x="3010" y="2962"/>
              <a:ext cx="394" cy="410"/>
            </a:xfrm>
            <a:prstGeom prst="roundRect">
              <a:avLst>
                <a:gd name="adj" fmla="val 16667"/>
              </a:avLst>
            </a:prstGeom>
            <a:solidFill>
              <a:srgbClr val="FFFF99"/>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000000"/>
                  </a:solidFill>
                </a:rPr>
                <a:t>Accept</a:t>
              </a:r>
              <a:br>
                <a:rPr lang="en-US" sz="900">
                  <a:solidFill>
                    <a:srgbClr val="000000"/>
                  </a:solidFill>
                </a:rPr>
              </a:br>
              <a:r>
                <a:rPr lang="en-US" sz="900">
                  <a:solidFill>
                    <a:srgbClr val="000000"/>
                  </a:solidFill>
                </a:rPr>
                <a:t>CSM</a:t>
              </a:r>
              <a:br>
                <a:rPr lang="en-US" sz="900">
                  <a:solidFill>
                    <a:srgbClr val="000000"/>
                  </a:solidFill>
                </a:rPr>
              </a:br>
              <a:r>
                <a:rPr lang="en-US" sz="900">
                  <a:solidFill>
                    <a:srgbClr val="000000"/>
                  </a:solidFill>
                </a:rPr>
                <a:t>Application</a:t>
              </a:r>
            </a:p>
          </p:txBody>
        </p:sp>
        <p:sp>
          <p:nvSpPr>
            <p:cNvPr id="69" name="AutoShape 71"/>
            <p:cNvSpPr>
              <a:spLocks noChangeArrowheads="1"/>
            </p:cNvSpPr>
            <p:nvPr/>
          </p:nvSpPr>
          <p:spPr bwMode="auto">
            <a:xfrm>
              <a:off x="3421" y="2961"/>
              <a:ext cx="386" cy="410"/>
            </a:xfrm>
            <a:prstGeom prst="roundRect">
              <a:avLst>
                <a:gd name="adj" fmla="val 16667"/>
              </a:avLst>
            </a:prstGeom>
            <a:solidFill>
              <a:srgbClr val="FFFF99"/>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000000"/>
                  </a:solidFill>
                </a:rPr>
                <a:t>Audit</a:t>
              </a:r>
              <a:br>
                <a:rPr lang="en-US" sz="900">
                  <a:solidFill>
                    <a:srgbClr val="000000"/>
                  </a:solidFill>
                </a:rPr>
              </a:br>
              <a:r>
                <a:rPr lang="en-US" sz="900">
                  <a:solidFill>
                    <a:srgbClr val="000000"/>
                  </a:solidFill>
                </a:rPr>
                <a:t>CSM</a:t>
              </a:r>
              <a:br>
                <a:rPr lang="en-US" sz="900">
                  <a:solidFill>
                    <a:srgbClr val="000000"/>
                  </a:solidFill>
                </a:rPr>
              </a:br>
              <a:r>
                <a:rPr lang="en-US" sz="900">
                  <a:solidFill>
                    <a:srgbClr val="000000"/>
                  </a:solidFill>
                </a:rPr>
                <a:t>Program</a:t>
              </a:r>
            </a:p>
          </p:txBody>
        </p:sp>
        <p:sp>
          <p:nvSpPr>
            <p:cNvPr id="70" name="AutoShape 72"/>
            <p:cNvSpPr>
              <a:spLocks noChangeArrowheads="1"/>
            </p:cNvSpPr>
            <p:nvPr/>
          </p:nvSpPr>
          <p:spPr bwMode="auto">
            <a:xfrm>
              <a:off x="3824" y="2962"/>
              <a:ext cx="464" cy="410"/>
            </a:xfrm>
            <a:prstGeom prst="roundRect">
              <a:avLst>
                <a:gd name="adj" fmla="val 16667"/>
              </a:avLst>
            </a:prstGeom>
            <a:solidFill>
              <a:srgbClr val="FFFF99"/>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000000"/>
                  </a:solidFill>
                </a:rPr>
                <a:t>Verify</a:t>
              </a:r>
              <a:br>
                <a:rPr lang="en-US" sz="900">
                  <a:solidFill>
                    <a:srgbClr val="000000"/>
                  </a:solidFill>
                </a:rPr>
              </a:br>
              <a:r>
                <a:rPr lang="en-US" sz="900">
                  <a:solidFill>
                    <a:srgbClr val="000000"/>
                  </a:solidFill>
                </a:rPr>
                <a:t>CSM</a:t>
              </a:r>
              <a:br>
                <a:rPr lang="en-US" sz="900">
                  <a:solidFill>
                    <a:srgbClr val="000000"/>
                  </a:solidFill>
                </a:rPr>
              </a:br>
              <a:r>
                <a:rPr lang="en-US" sz="900">
                  <a:solidFill>
                    <a:srgbClr val="000000"/>
                  </a:solidFill>
                </a:rPr>
                <a:t>Equipment</a:t>
              </a:r>
            </a:p>
          </p:txBody>
        </p:sp>
        <p:sp>
          <p:nvSpPr>
            <p:cNvPr id="71" name="AutoShape 73"/>
            <p:cNvSpPr>
              <a:spLocks noChangeArrowheads="1"/>
            </p:cNvSpPr>
            <p:nvPr/>
          </p:nvSpPr>
          <p:spPr bwMode="auto">
            <a:xfrm>
              <a:off x="5313" y="2961"/>
              <a:ext cx="308" cy="410"/>
            </a:xfrm>
            <a:prstGeom prst="roundRect">
              <a:avLst>
                <a:gd name="adj" fmla="val 16667"/>
              </a:avLst>
            </a:prstGeom>
            <a:solidFill>
              <a:srgbClr val="FFFF99"/>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dirty="0">
                  <a:solidFill>
                    <a:srgbClr val="000000"/>
                  </a:solidFill>
                </a:rPr>
                <a:t>Issue</a:t>
              </a:r>
              <a:br>
                <a:rPr lang="en-US" sz="900" dirty="0">
                  <a:solidFill>
                    <a:srgbClr val="000000"/>
                  </a:solidFill>
                </a:rPr>
              </a:br>
              <a:r>
                <a:rPr lang="en-US" sz="900" dirty="0">
                  <a:solidFill>
                    <a:srgbClr val="000000"/>
                  </a:solidFill>
                </a:rPr>
                <a:t>CSM</a:t>
              </a:r>
              <a:br>
                <a:rPr lang="en-US" sz="900" dirty="0">
                  <a:solidFill>
                    <a:srgbClr val="000000"/>
                  </a:solidFill>
                </a:rPr>
              </a:br>
              <a:r>
                <a:rPr lang="en-US" sz="900" dirty="0" err="1">
                  <a:solidFill>
                    <a:srgbClr val="000000"/>
                  </a:solidFill>
                </a:rPr>
                <a:t>Auth</a:t>
              </a:r>
              <a:r>
                <a:rPr lang="uk-UA" sz="900" dirty="0">
                  <a:solidFill>
                    <a:srgbClr val="000000"/>
                  </a:solidFill>
                </a:rPr>
                <a:t>'</a:t>
              </a:r>
              <a:r>
                <a:rPr lang="en-US" sz="900" dirty="0">
                  <a:solidFill>
                    <a:srgbClr val="000000"/>
                  </a:solidFill>
                </a:rPr>
                <a:t>n</a:t>
              </a:r>
            </a:p>
          </p:txBody>
        </p:sp>
        <p:sp>
          <p:nvSpPr>
            <p:cNvPr id="72" name="AutoShape 74"/>
            <p:cNvSpPr>
              <a:spLocks noChangeArrowheads="1"/>
            </p:cNvSpPr>
            <p:nvPr/>
          </p:nvSpPr>
          <p:spPr bwMode="auto">
            <a:xfrm>
              <a:off x="4306" y="2963"/>
              <a:ext cx="432" cy="407"/>
            </a:xfrm>
            <a:prstGeom prst="roundRect">
              <a:avLst>
                <a:gd name="adj" fmla="val 16667"/>
              </a:avLst>
            </a:prstGeom>
            <a:solidFill>
              <a:srgbClr val="FFFF99"/>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000000"/>
                  </a:solidFill>
                </a:rPr>
                <a:t>Determine </a:t>
              </a:r>
              <a:br>
                <a:rPr lang="en-US" sz="900">
                  <a:solidFill>
                    <a:srgbClr val="000000"/>
                  </a:solidFill>
                </a:rPr>
              </a:br>
              <a:r>
                <a:rPr lang="en-US" sz="900">
                  <a:solidFill>
                    <a:srgbClr val="000000"/>
                  </a:solidFill>
                </a:rPr>
                <a:t>&amp; Collect</a:t>
              </a:r>
              <a:br>
                <a:rPr lang="en-US" sz="900">
                  <a:solidFill>
                    <a:srgbClr val="000000"/>
                  </a:solidFill>
                </a:rPr>
              </a:br>
              <a:r>
                <a:rPr lang="en-US" sz="900">
                  <a:solidFill>
                    <a:srgbClr val="000000"/>
                  </a:solidFill>
                </a:rPr>
                <a:t>Equipment</a:t>
              </a:r>
              <a:br>
                <a:rPr lang="en-US" sz="900">
                  <a:solidFill>
                    <a:srgbClr val="000000"/>
                  </a:solidFill>
                </a:rPr>
              </a:br>
              <a:r>
                <a:rPr lang="en-US" sz="900">
                  <a:solidFill>
                    <a:srgbClr val="000000"/>
                  </a:solidFill>
                </a:rPr>
                <a:t>Fees</a:t>
              </a:r>
            </a:p>
          </p:txBody>
        </p:sp>
        <p:sp>
          <p:nvSpPr>
            <p:cNvPr id="73" name="AutoShape 75"/>
            <p:cNvSpPr>
              <a:spLocks noChangeArrowheads="1"/>
            </p:cNvSpPr>
            <p:nvPr/>
          </p:nvSpPr>
          <p:spPr bwMode="auto">
            <a:xfrm>
              <a:off x="4755" y="2963"/>
              <a:ext cx="540" cy="407"/>
            </a:xfrm>
            <a:prstGeom prst="roundRect">
              <a:avLst>
                <a:gd name="adj" fmla="val 16667"/>
              </a:avLst>
            </a:prstGeom>
            <a:solidFill>
              <a:srgbClr val="FFFF99"/>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000000"/>
                  </a:solidFill>
                </a:rPr>
                <a:t>Determine </a:t>
              </a:r>
              <a:br>
                <a:rPr lang="en-US" sz="900">
                  <a:solidFill>
                    <a:srgbClr val="000000"/>
                  </a:solidFill>
                </a:rPr>
              </a:br>
              <a:r>
                <a:rPr lang="en-US" sz="900">
                  <a:solidFill>
                    <a:srgbClr val="000000"/>
                  </a:solidFill>
                </a:rPr>
                <a:t>&amp; Collect</a:t>
              </a:r>
              <a:br>
                <a:rPr lang="en-US" sz="900">
                  <a:solidFill>
                    <a:srgbClr val="000000"/>
                  </a:solidFill>
                </a:rPr>
              </a:br>
              <a:r>
                <a:rPr lang="en-US" sz="900">
                  <a:solidFill>
                    <a:srgbClr val="000000"/>
                  </a:solidFill>
                </a:rPr>
                <a:t>Consultation</a:t>
              </a:r>
              <a:br>
                <a:rPr lang="en-US" sz="900">
                  <a:solidFill>
                    <a:srgbClr val="000000"/>
                  </a:solidFill>
                </a:rPr>
              </a:br>
              <a:r>
                <a:rPr lang="en-US" sz="900">
                  <a:solidFill>
                    <a:srgbClr val="000000"/>
                  </a:solidFill>
                </a:rPr>
                <a:t>Fees</a:t>
              </a:r>
            </a:p>
          </p:txBody>
        </p:sp>
      </p:grpSp>
      <p:sp>
        <p:nvSpPr>
          <p:cNvPr id="74" name="Rectangle 65"/>
          <p:cNvSpPr>
            <a:spLocks noChangeArrowheads="1"/>
          </p:cNvSpPr>
          <p:nvPr/>
        </p:nvSpPr>
        <p:spPr bwMode="auto">
          <a:xfrm>
            <a:off x="6227765" y="6030913"/>
            <a:ext cx="4351337" cy="641350"/>
          </a:xfrm>
          <a:prstGeom prst="rect">
            <a:avLst/>
          </a:prstGeom>
          <a:solidFill>
            <a:srgbClr val="FFFF00"/>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0"/>
              </a:spcBef>
              <a:buClr>
                <a:srgbClr val="000000"/>
              </a:buClr>
              <a:buFontTx/>
              <a:buNone/>
            </a:pPr>
            <a:r>
              <a:rPr lang="en-US" b="1" i="1" dirty="0">
                <a:solidFill>
                  <a:srgbClr val="000000"/>
                </a:solidFill>
              </a:rPr>
              <a:t>Additional detail about each business process is added during “framing”</a:t>
            </a:r>
          </a:p>
        </p:txBody>
      </p:sp>
    </p:spTree>
    <p:extLst>
      <p:ext uri="{BB962C8B-B14F-4D97-AF65-F5344CB8AC3E}">
        <p14:creationId xmlns:p14="http://schemas.microsoft.com/office/powerpoint/2010/main" val="3038610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4735"/>
                                        </p:tgtEl>
                                        <p:attrNameLst>
                                          <p:attrName>style.visibility</p:attrName>
                                        </p:attrNameLst>
                                      </p:cBhvr>
                                      <p:to>
                                        <p:strVal val="visible"/>
                                      </p:to>
                                    </p:set>
                                    <p:animEffect transition="in" filter="dissolve">
                                      <p:cBhvr>
                                        <p:cTn id="7" dur="500"/>
                                        <p:tgtEl>
                                          <p:spTgt spid="2674735"/>
                                        </p:tgtEl>
                                      </p:cBhvr>
                                    </p:animEffect>
                                  </p:childTnLst>
                                </p:cTn>
                              </p:par>
                              <p:par>
                                <p:cTn id="8" presetID="9" presetClass="entr" presetSubtype="0" fill="hold" nodeType="withEffect">
                                  <p:stCondLst>
                                    <p:cond delay="0"/>
                                  </p:stCondLst>
                                  <p:childTnLst>
                                    <p:set>
                                      <p:cBhvr>
                                        <p:cTn id="9" dur="1" fill="hold">
                                          <p:stCondLst>
                                            <p:cond delay="0"/>
                                          </p:stCondLst>
                                        </p:cTn>
                                        <p:tgtEl>
                                          <p:spTgt spid="2674732"/>
                                        </p:tgtEl>
                                        <p:attrNameLst>
                                          <p:attrName>style.visibility</p:attrName>
                                        </p:attrNameLst>
                                      </p:cBhvr>
                                      <p:to>
                                        <p:strVal val="visible"/>
                                      </p:to>
                                    </p:set>
                                    <p:animEffect transition="in" filter="dissolve">
                                      <p:cBhvr>
                                        <p:cTn id="10" dur="500"/>
                                        <p:tgtEl>
                                          <p:spTgt spid="26747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674733"/>
                                        </p:tgtEl>
                                        <p:attrNameLst>
                                          <p:attrName>style.visibility</p:attrName>
                                        </p:attrNameLst>
                                      </p:cBhvr>
                                      <p:to>
                                        <p:strVal val="visible"/>
                                      </p:to>
                                    </p:set>
                                    <p:animEffect transition="in" filter="dissolve">
                                      <p:cBhvr>
                                        <p:cTn id="15" dur="500"/>
                                        <p:tgtEl>
                                          <p:spTgt spid="267473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674734"/>
                                        </p:tgtEl>
                                        <p:attrNameLst>
                                          <p:attrName>style.visibility</p:attrName>
                                        </p:attrNameLst>
                                      </p:cBhvr>
                                      <p:to>
                                        <p:strVal val="visible"/>
                                      </p:to>
                                    </p:set>
                                    <p:animEffect transition="in" filter="dissolve">
                                      <p:cBhvr>
                                        <p:cTn id="18" dur="500"/>
                                        <p:tgtEl>
                                          <p:spTgt spid="26747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674692"/>
                                        </p:tgtEl>
                                        <p:attrNameLst>
                                          <p:attrName>style.visibility</p:attrName>
                                        </p:attrNameLst>
                                      </p:cBhvr>
                                      <p:to>
                                        <p:strVal val="visible"/>
                                      </p:to>
                                    </p:set>
                                    <p:animEffect transition="in" filter="dissolve">
                                      <p:cBhvr>
                                        <p:cTn id="21" dur="500"/>
                                        <p:tgtEl>
                                          <p:spTgt spid="267469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674737"/>
                                        </p:tgtEl>
                                        <p:attrNameLst>
                                          <p:attrName>style.visibility</p:attrName>
                                        </p:attrNameLst>
                                      </p:cBhvr>
                                      <p:to>
                                        <p:strVal val="visible"/>
                                      </p:to>
                                    </p:set>
                                    <p:animEffect transition="in" filter="dissolve">
                                      <p:cBhvr>
                                        <p:cTn id="26" dur="500"/>
                                        <p:tgtEl>
                                          <p:spTgt spid="26747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674755"/>
                                        </p:tgtEl>
                                        <p:attrNameLst>
                                          <p:attrName>style.visibility</p:attrName>
                                        </p:attrNameLst>
                                      </p:cBhvr>
                                      <p:to>
                                        <p:strVal val="visible"/>
                                      </p:to>
                                    </p:set>
                                    <p:animEffect transition="in" filter="dissolve">
                                      <p:cBhvr>
                                        <p:cTn id="31" dur="500"/>
                                        <p:tgtEl>
                                          <p:spTgt spid="2674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674738"/>
                                        </p:tgtEl>
                                        <p:attrNameLst>
                                          <p:attrName>style.visibility</p:attrName>
                                        </p:attrNameLst>
                                      </p:cBhvr>
                                      <p:to>
                                        <p:strVal val="visible"/>
                                      </p:to>
                                    </p:set>
                                    <p:animEffect transition="in" filter="dissolve">
                                      <p:cBhvr>
                                        <p:cTn id="36" dur="500"/>
                                        <p:tgtEl>
                                          <p:spTgt spid="267473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674739"/>
                                        </p:tgtEl>
                                        <p:attrNameLst>
                                          <p:attrName>style.visibility</p:attrName>
                                        </p:attrNameLst>
                                      </p:cBhvr>
                                      <p:to>
                                        <p:strVal val="visible"/>
                                      </p:to>
                                    </p:set>
                                    <p:animEffect transition="in" filter="dissolve">
                                      <p:cBhvr>
                                        <p:cTn id="39" dur="500"/>
                                        <p:tgtEl>
                                          <p:spTgt spid="267473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674710"/>
                                        </p:tgtEl>
                                        <p:attrNameLst>
                                          <p:attrName>style.visibility</p:attrName>
                                        </p:attrNameLst>
                                      </p:cBhvr>
                                      <p:to>
                                        <p:strVal val="visible"/>
                                      </p:to>
                                    </p:set>
                                    <p:animEffect transition="in" filter="dissolve">
                                      <p:cBhvr>
                                        <p:cTn id="42" dur="500"/>
                                        <p:tgtEl>
                                          <p:spTgt spid="26747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674740"/>
                                        </p:tgtEl>
                                        <p:attrNameLst>
                                          <p:attrName>style.visibility</p:attrName>
                                        </p:attrNameLst>
                                      </p:cBhvr>
                                      <p:to>
                                        <p:strVal val="visible"/>
                                      </p:to>
                                    </p:set>
                                    <p:animEffect transition="in" filter="dissolve">
                                      <p:cBhvr>
                                        <p:cTn id="47" dur="500"/>
                                        <p:tgtEl>
                                          <p:spTgt spid="26747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674756"/>
                                        </p:tgtEl>
                                        <p:attrNameLst>
                                          <p:attrName>style.visibility</p:attrName>
                                        </p:attrNameLst>
                                      </p:cBhvr>
                                      <p:to>
                                        <p:strVal val="visible"/>
                                      </p:to>
                                    </p:set>
                                    <p:animEffect transition="in" filter="dissolve">
                                      <p:cBhvr>
                                        <p:cTn id="52" dur="500"/>
                                        <p:tgtEl>
                                          <p:spTgt spid="267475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674750"/>
                                        </p:tgtEl>
                                        <p:attrNameLst>
                                          <p:attrName>style.visibility</p:attrName>
                                        </p:attrNameLst>
                                      </p:cBhvr>
                                      <p:to>
                                        <p:strVal val="visible"/>
                                      </p:to>
                                    </p:set>
                                    <p:animEffect transition="in" filter="dissolve">
                                      <p:cBhvr>
                                        <p:cTn id="57" dur="500"/>
                                        <p:tgtEl>
                                          <p:spTgt spid="267475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674751"/>
                                        </p:tgtEl>
                                        <p:attrNameLst>
                                          <p:attrName>style.visibility</p:attrName>
                                        </p:attrNameLst>
                                      </p:cBhvr>
                                      <p:to>
                                        <p:strVal val="visible"/>
                                      </p:to>
                                    </p:set>
                                    <p:animEffect transition="in" filter="dissolve">
                                      <p:cBhvr>
                                        <p:cTn id="60" dur="500"/>
                                        <p:tgtEl>
                                          <p:spTgt spid="267475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674757"/>
                                        </p:tgtEl>
                                        <p:attrNameLst>
                                          <p:attrName>style.visibility</p:attrName>
                                        </p:attrNameLst>
                                      </p:cBhvr>
                                      <p:to>
                                        <p:strVal val="visible"/>
                                      </p:to>
                                    </p:set>
                                    <p:animEffect transition="in" filter="dissolve">
                                      <p:cBhvr>
                                        <p:cTn id="65" dur="500"/>
                                        <p:tgtEl>
                                          <p:spTgt spid="267475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dissolve">
                                      <p:cBhvr>
                                        <p:cTn id="68" dur="500"/>
                                        <p:tgtEl>
                                          <p:spTgt spid="66"/>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dissolve">
                                      <p:cBhvr>
                                        <p:cTn id="73" dur="500"/>
                                        <p:tgtEl>
                                          <p:spTgt spid="6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dissolve">
                                      <p:cBhvr>
                                        <p:cTn id="78" dur="500"/>
                                        <p:tgtEl>
                                          <p:spTgt spid="60"/>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dissolve">
                                      <p:cBhvr>
                                        <p:cTn id="8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4692" grpId="0" animBg="1"/>
      <p:bldP spid="2674710" grpId="0" animBg="1"/>
      <p:bldP spid="2674733" grpId="0" animBg="1"/>
      <p:bldP spid="2674734" grpId="0" animBg="1"/>
      <p:bldP spid="2674735" grpId="0" animBg="1"/>
      <p:bldP spid="2674738" grpId="0" animBg="1"/>
      <p:bldP spid="2674739" grpId="0" animBg="1"/>
      <p:bldP spid="2674750" grpId="0" animBg="1"/>
      <p:bldP spid="2674751" grpId="0" animBg="1"/>
      <p:bldP spid="2674755" grpId="0"/>
      <p:bldP spid="2674756" grpId="0"/>
      <p:bldP spid="2674757" grpId="0"/>
      <p:bldP spid="66" grpId="0" animBg="1"/>
      <p:bldP spid="7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6135" name="Rectangle 7"/>
          <p:cNvSpPr>
            <a:spLocks noChangeArrowheads="1"/>
          </p:cNvSpPr>
          <p:nvPr/>
        </p:nvSpPr>
        <p:spPr bwMode="auto">
          <a:xfrm>
            <a:off x="6927853" y="3040063"/>
            <a:ext cx="4132262" cy="184150"/>
          </a:xfrm>
          <a:prstGeom prst="rect">
            <a:avLst/>
          </a:prstGeom>
          <a:solidFill>
            <a:srgbClr val="FFFF00"/>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2736134" name="Rectangle 6"/>
          <p:cNvSpPr>
            <a:spLocks noChangeArrowheads="1"/>
          </p:cNvSpPr>
          <p:nvPr/>
        </p:nvSpPr>
        <p:spPr bwMode="auto">
          <a:xfrm>
            <a:off x="6919916" y="2314575"/>
            <a:ext cx="4132263" cy="323850"/>
          </a:xfrm>
          <a:prstGeom prst="rect">
            <a:avLst/>
          </a:prstGeom>
          <a:solidFill>
            <a:srgbClr val="FFFF00"/>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33796" name="Rectangle 2"/>
          <p:cNvSpPr>
            <a:spLocks noGrp="1" noChangeArrowheads="1"/>
          </p:cNvSpPr>
          <p:nvPr>
            <p:ph type="title"/>
          </p:nvPr>
        </p:nvSpPr>
        <p:spPr/>
        <p:txBody>
          <a:bodyPr/>
          <a:lstStyle/>
          <a:p>
            <a:pPr eaLnBrk="1" hangingPunct="1"/>
            <a:r>
              <a:rPr lang="en-US" sz="3200" dirty="0"/>
              <a:t>How to start – reference models? </a:t>
            </a:r>
          </a:p>
        </p:txBody>
      </p:sp>
      <p:sp>
        <p:nvSpPr>
          <p:cNvPr id="2736131" name="Text Box 3"/>
          <p:cNvSpPr txBox="1">
            <a:spLocks noChangeArrowheads="1"/>
          </p:cNvSpPr>
          <p:nvPr/>
        </p:nvSpPr>
        <p:spPr bwMode="auto">
          <a:xfrm>
            <a:off x="6463284" y="793751"/>
            <a:ext cx="5148263" cy="5816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tabLst>
                <a:tab pos="182563" algn="l"/>
                <a:tab pos="357188" algn="l"/>
              </a:tabLst>
              <a:defRPr sz="1400">
                <a:solidFill>
                  <a:schemeClr val="tx1"/>
                </a:solidFill>
                <a:latin typeface="Arial" pitchFamily="34" charset="0"/>
              </a:defRPr>
            </a:lvl1pPr>
            <a:lvl2pPr eaLnBrk="0" hangingPunct="0">
              <a:tabLst>
                <a:tab pos="182563" algn="l"/>
                <a:tab pos="357188" algn="l"/>
              </a:tabLst>
              <a:defRPr sz="1400">
                <a:solidFill>
                  <a:schemeClr val="tx1"/>
                </a:solidFill>
                <a:latin typeface="Arial" pitchFamily="34" charset="0"/>
              </a:defRPr>
            </a:lvl2pPr>
            <a:lvl3pPr marL="1143000" indent="-228600" eaLnBrk="0" hangingPunct="0">
              <a:tabLst>
                <a:tab pos="182563" algn="l"/>
                <a:tab pos="357188" algn="l"/>
              </a:tabLst>
              <a:defRPr sz="1400">
                <a:solidFill>
                  <a:schemeClr val="tx1"/>
                </a:solidFill>
                <a:latin typeface="Arial" pitchFamily="34" charset="0"/>
              </a:defRPr>
            </a:lvl3pPr>
            <a:lvl4pPr marL="1600200" indent="-228600" eaLnBrk="0" hangingPunct="0">
              <a:tabLst>
                <a:tab pos="182563" algn="l"/>
                <a:tab pos="357188" algn="l"/>
              </a:tabLst>
              <a:defRPr sz="1400">
                <a:solidFill>
                  <a:schemeClr val="tx1"/>
                </a:solidFill>
                <a:latin typeface="Arial" pitchFamily="34" charset="0"/>
              </a:defRPr>
            </a:lvl4pPr>
            <a:lvl5pPr marL="2057400" indent="-228600" eaLnBrk="0" hangingPunct="0">
              <a:tabLst>
                <a:tab pos="182563" algn="l"/>
                <a:tab pos="357188" algn="l"/>
              </a:tabLst>
              <a:defRPr sz="1400">
                <a:solidFill>
                  <a:schemeClr val="tx1"/>
                </a:solidFill>
                <a:latin typeface="Arial" pitchFamily="34" charset="0"/>
              </a:defRPr>
            </a:lvl5pPr>
            <a:lvl6pPr marL="2514600" indent="-228600" algn="ctr" eaLnBrk="0" fontAlgn="base" hangingPunct="0">
              <a:spcBef>
                <a:spcPct val="0"/>
              </a:spcBef>
              <a:spcAft>
                <a:spcPct val="0"/>
              </a:spcAft>
              <a:buClr>
                <a:schemeClr val="tx1"/>
              </a:buClr>
              <a:tabLst>
                <a:tab pos="182563" algn="l"/>
                <a:tab pos="357188" algn="l"/>
              </a:tabLst>
              <a:defRPr sz="1400">
                <a:solidFill>
                  <a:schemeClr val="tx1"/>
                </a:solidFill>
                <a:latin typeface="Arial" pitchFamily="34" charset="0"/>
              </a:defRPr>
            </a:lvl6pPr>
            <a:lvl7pPr marL="2971800" indent="-228600" algn="ctr" eaLnBrk="0" fontAlgn="base" hangingPunct="0">
              <a:spcBef>
                <a:spcPct val="0"/>
              </a:spcBef>
              <a:spcAft>
                <a:spcPct val="0"/>
              </a:spcAft>
              <a:buClr>
                <a:schemeClr val="tx1"/>
              </a:buClr>
              <a:tabLst>
                <a:tab pos="182563" algn="l"/>
                <a:tab pos="357188" algn="l"/>
              </a:tabLst>
              <a:defRPr sz="1400">
                <a:solidFill>
                  <a:schemeClr val="tx1"/>
                </a:solidFill>
                <a:latin typeface="Arial" pitchFamily="34" charset="0"/>
              </a:defRPr>
            </a:lvl7pPr>
            <a:lvl8pPr marL="3429000" indent="-228600" algn="ctr" eaLnBrk="0" fontAlgn="base" hangingPunct="0">
              <a:spcBef>
                <a:spcPct val="0"/>
              </a:spcBef>
              <a:spcAft>
                <a:spcPct val="0"/>
              </a:spcAft>
              <a:buClr>
                <a:schemeClr val="tx1"/>
              </a:buClr>
              <a:tabLst>
                <a:tab pos="182563" algn="l"/>
                <a:tab pos="357188" algn="l"/>
              </a:tabLst>
              <a:defRPr sz="1400">
                <a:solidFill>
                  <a:schemeClr val="tx1"/>
                </a:solidFill>
                <a:latin typeface="Arial" pitchFamily="34" charset="0"/>
              </a:defRPr>
            </a:lvl8pPr>
            <a:lvl9pPr marL="3886200" indent="-228600" algn="ctr" eaLnBrk="0" fontAlgn="base" hangingPunct="0">
              <a:spcBef>
                <a:spcPct val="0"/>
              </a:spcBef>
              <a:spcAft>
                <a:spcPct val="0"/>
              </a:spcAft>
              <a:buClr>
                <a:schemeClr val="tx1"/>
              </a:buClr>
              <a:tabLst>
                <a:tab pos="182563" algn="l"/>
                <a:tab pos="357188" algn="l"/>
              </a:tabLst>
              <a:defRPr sz="1400">
                <a:solidFill>
                  <a:schemeClr val="tx1"/>
                </a:solidFill>
                <a:latin typeface="Arial" pitchFamily="34" charset="0"/>
              </a:defRPr>
            </a:lvl9pPr>
          </a:lstStyle>
          <a:p>
            <a:pPr algn="l">
              <a:lnSpc>
                <a:spcPct val="100000"/>
              </a:lnSpc>
              <a:spcBef>
                <a:spcPct val="0"/>
              </a:spcBef>
              <a:buClrTx/>
              <a:buFontTx/>
              <a:buNone/>
            </a:pPr>
            <a:r>
              <a:rPr lang="en-US" sz="1200" b="1" dirty="0">
                <a:solidFill>
                  <a:srgbClr val="000000"/>
                </a:solidFill>
              </a:rPr>
              <a:t>8.0 Manage Financial Resources (10009)</a:t>
            </a:r>
          </a:p>
          <a:p>
            <a:pPr algn="l">
              <a:lnSpc>
                <a:spcPct val="100000"/>
              </a:lnSpc>
              <a:spcBef>
                <a:spcPct val="0"/>
              </a:spcBef>
              <a:buClrTx/>
              <a:buFontTx/>
              <a:buNone/>
            </a:pPr>
            <a:endParaRPr lang="en-US" sz="1200" b="1" dirty="0">
              <a:solidFill>
                <a:srgbClr val="000000"/>
              </a:solidFill>
            </a:endParaRPr>
          </a:p>
          <a:p>
            <a:pPr algn="l">
              <a:lnSpc>
                <a:spcPct val="100000"/>
              </a:lnSpc>
              <a:spcBef>
                <a:spcPct val="0"/>
              </a:spcBef>
              <a:buClrTx/>
              <a:buFontTx/>
              <a:buNone/>
            </a:pPr>
            <a:r>
              <a:rPr lang="en-US" sz="1200" b="1" dirty="0">
                <a:solidFill>
                  <a:srgbClr val="000000"/>
                </a:solidFill>
              </a:rPr>
              <a:t>8.4 Manage fixed asset project accounting (10731)</a:t>
            </a:r>
            <a:endParaRPr lang="en-US" sz="1200" dirty="0">
              <a:solidFill>
                <a:srgbClr val="000000"/>
              </a:solidFill>
            </a:endParaRPr>
          </a:p>
          <a:p>
            <a:pPr algn="l">
              <a:lnSpc>
                <a:spcPct val="100000"/>
              </a:lnSpc>
              <a:spcBef>
                <a:spcPct val="0"/>
              </a:spcBef>
              <a:buClrTx/>
              <a:buFontTx/>
              <a:buNone/>
            </a:pPr>
            <a:r>
              <a:rPr lang="en-US" sz="1200" dirty="0">
                <a:solidFill>
                  <a:srgbClr val="000000"/>
                </a:solidFill>
              </a:rPr>
              <a:t>	8.4.1 Perform capital planning and project approval (10751)</a:t>
            </a:r>
          </a:p>
          <a:p>
            <a:pPr lvl="1" algn="l">
              <a:lnSpc>
                <a:spcPct val="100000"/>
              </a:lnSpc>
              <a:spcBef>
                <a:spcPct val="0"/>
              </a:spcBef>
              <a:buClrTx/>
              <a:buFontTx/>
              <a:buNone/>
            </a:pPr>
            <a:r>
              <a:rPr lang="en-US" sz="1200" dirty="0">
                <a:solidFill>
                  <a:srgbClr val="000000"/>
                </a:solidFill>
              </a:rPr>
              <a:t>8.4.1.1 Develop capital investment policies and procedures (10844)</a:t>
            </a:r>
          </a:p>
          <a:p>
            <a:pPr lvl="1" algn="l">
              <a:lnSpc>
                <a:spcPct val="100000"/>
              </a:lnSpc>
              <a:spcBef>
                <a:spcPct val="0"/>
              </a:spcBef>
              <a:buClrTx/>
              <a:buFontTx/>
              <a:buNone/>
            </a:pPr>
            <a:r>
              <a:rPr lang="en-US" sz="1200" dirty="0">
                <a:solidFill>
                  <a:srgbClr val="000000"/>
                </a:solidFill>
              </a:rPr>
              <a:t>8.4.1.2 Develop and approve capital expenditure plans and budgets (10845)</a:t>
            </a:r>
          </a:p>
          <a:p>
            <a:pPr lvl="1" algn="l">
              <a:lnSpc>
                <a:spcPct val="100000"/>
              </a:lnSpc>
              <a:spcBef>
                <a:spcPct val="0"/>
              </a:spcBef>
              <a:buClrTx/>
              <a:buFontTx/>
              <a:buNone/>
            </a:pPr>
            <a:r>
              <a:rPr lang="en-US" sz="1200" dirty="0">
                <a:solidFill>
                  <a:srgbClr val="000000"/>
                </a:solidFill>
              </a:rPr>
              <a:t>8.4.1.3 Review and approve capital projects and fixed asset acquisitions (10846)</a:t>
            </a:r>
          </a:p>
          <a:p>
            <a:pPr lvl="1" algn="l">
              <a:lnSpc>
                <a:spcPct val="100000"/>
              </a:lnSpc>
              <a:spcBef>
                <a:spcPct val="0"/>
              </a:spcBef>
              <a:buClrTx/>
              <a:buFontTx/>
              <a:buNone/>
            </a:pPr>
            <a:r>
              <a:rPr lang="en-US" sz="1200" dirty="0">
                <a:solidFill>
                  <a:srgbClr val="000000"/>
                </a:solidFill>
              </a:rPr>
              <a:t>8.4.1.4 Conduct financial justification for project approval (10847)</a:t>
            </a:r>
          </a:p>
          <a:p>
            <a:pPr algn="l">
              <a:lnSpc>
                <a:spcPct val="100000"/>
              </a:lnSpc>
              <a:spcBef>
                <a:spcPct val="0"/>
              </a:spcBef>
              <a:buClrTx/>
              <a:buFontTx/>
              <a:buNone/>
            </a:pPr>
            <a:r>
              <a:rPr lang="en-US" sz="1200" dirty="0">
                <a:solidFill>
                  <a:srgbClr val="000000"/>
                </a:solidFill>
              </a:rPr>
              <a:t>	8.4.2 Perform capital project accounting (10752)</a:t>
            </a:r>
          </a:p>
          <a:p>
            <a:pPr lvl="1" algn="l">
              <a:lnSpc>
                <a:spcPct val="100000"/>
              </a:lnSpc>
              <a:spcBef>
                <a:spcPct val="0"/>
              </a:spcBef>
              <a:buClrTx/>
              <a:buFontTx/>
              <a:buNone/>
            </a:pPr>
            <a:r>
              <a:rPr lang="en-US" sz="1200" dirty="0">
                <a:solidFill>
                  <a:srgbClr val="000000"/>
                </a:solidFill>
              </a:rPr>
              <a:t>8.4.2.1 Create project account codes (10848)</a:t>
            </a:r>
          </a:p>
          <a:p>
            <a:pPr lvl="1" algn="l">
              <a:lnSpc>
                <a:spcPct val="100000"/>
              </a:lnSpc>
              <a:spcBef>
                <a:spcPct val="0"/>
              </a:spcBef>
              <a:buClrTx/>
              <a:buFontTx/>
              <a:buNone/>
            </a:pPr>
            <a:r>
              <a:rPr lang="en-US" sz="1200" dirty="0">
                <a:solidFill>
                  <a:srgbClr val="000000"/>
                </a:solidFill>
              </a:rPr>
              <a:t>8.4.2.2 Record project-related transactions (10849)</a:t>
            </a:r>
          </a:p>
          <a:p>
            <a:pPr lvl="1" algn="l">
              <a:lnSpc>
                <a:spcPct val="100000"/>
              </a:lnSpc>
              <a:spcBef>
                <a:spcPct val="0"/>
              </a:spcBef>
              <a:buClrTx/>
              <a:buFontTx/>
              <a:buNone/>
            </a:pPr>
            <a:r>
              <a:rPr lang="en-US" sz="1200" dirty="0">
                <a:solidFill>
                  <a:srgbClr val="000000"/>
                </a:solidFill>
              </a:rPr>
              <a:t>8.4.2.3 Monitor and track capital projects and budget spending (10850)</a:t>
            </a:r>
          </a:p>
          <a:p>
            <a:pPr lvl="1" algn="l">
              <a:lnSpc>
                <a:spcPct val="100000"/>
              </a:lnSpc>
              <a:spcBef>
                <a:spcPct val="0"/>
              </a:spcBef>
              <a:buClrTx/>
              <a:buFontTx/>
              <a:buNone/>
            </a:pPr>
            <a:r>
              <a:rPr lang="en-US" sz="1200" dirty="0">
                <a:solidFill>
                  <a:srgbClr val="000000"/>
                </a:solidFill>
              </a:rPr>
              <a:t>8.4.2.4 Close/capitalize projects (10851)</a:t>
            </a:r>
          </a:p>
          <a:p>
            <a:pPr lvl="1" algn="l">
              <a:lnSpc>
                <a:spcPct val="100000"/>
              </a:lnSpc>
              <a:spcBef>
                <a:spcPct val="0"/>
              </a:spcBef>
              <a:buClrTx/>
              <a:buFontTx/>
              <a:buNone/>
            </a:pPr>
            <a:r>
              <a:rPr lang="en-US" sz="1200" dirty="0">
                <a:solidFill>
                  <a:srgbClr val="000000"/>
                </a:solidFill>
              </a:rPr>
              <a:t>8.4.2.5 Measure financial returns on completed capital projects (10852)</a:t>
            </a:r>
            <a:endParaRPr lang="en-US" sz="1200" b="1" dirty="0">
              <a:solidFill>
                <a:srgbClr val="000000"/>
              </a:solidFill>
            </a:endParaRPr>
          </a:p>
          <a:p>
            <a:pPr algn="l">
              <a:lnSpc>
                <a:spcPct val="100000"/>
              </a:lnSpc>
              <a:spcBef>
                <a:spcPct val="0"/>
              </a:spcBef>
              <a:buClrTx/>
              <a:buFontTx/>
              <a:buNone/>
            </a:pPr>
            <a:r>
              <a:rPr lang="en-US" sz="1200" b="1" dirty="0">
                <a:solidFill>
                  <a:srgbClr val="000000"/>
                </a:solidFill>
              </a:rPr>
              <a:t>8.5 Process payroll (10732)</a:t>
            </a:r>
            <a:endParaRPr lang="en-US" sz="1200" dirty="0">
              <a:solidFill>
                <a:srgbClr val="000000"/>
              </a:solidFill>
            </a:endParaRPr>
          </a:p>
          <a:p>
            <a:pPr algn="l">
              <a:lnSpc>
                <a:spcPct val="100000"/>
              </a:lnSpc>
              <a:spcBef>
                <a:spcPct val="0"/>
              </a:spcBef>
              <a:buClrTx/>
              <a:buFontTx/>
              <a:buNone/>
            </a:pPr>
            <a:r>
              <a:rPr lang="en-US" sz="1200" dirty="0">
                <a:solidFill>
                  <a:srgbClr val="000000"/>
                </a:solidFill>
              </a:rPr>
              <a:t>	8.5.1 Report time (10753)</a:t>
            </a:r>
          </a:p>
          <a:p>
            <a:pPr lvl="1" algn="l">
              <a:lnSpc>
                <a:spcPct val="100000"/>
              </a:lnSpc>
              <a:spcBef>
                <a:spcPct val="0"/>
              </a:spcBef>
              <a:buClrTx/>
              <a:buFontTx/>
              <a:buNone/>
            </a:pPr>
            <a:r>
              <a:rPr lang="en-US" sz="1200" dirty="0">
                <a:solidFill>
                  <a:srgbClr val="000000"/>
                </a:solidFill>
              </a:rPr>
              <a:t>8.5.1.1 Establish policies and procedures (10853)</a:t>
            </a:r>
          </a:p>
          <a:p>
            <a:pPr lvl="1" algn="l">
              <a:lnSpc>
                <a:spcPct val="100000"/>
              </a:lnSpc>
              <a:spcBef>
                <a:spcPct val="0"/>
              </a:spcBef>
              <a:buClrTx/>
              <a:buFontTx/>
              <a:buNone/>
            </a:pPr>
            <a:r>
              <a:rPr lang="en-US" sz="1200" dirty="0">
                <a:solidFill>
                  <a:srgbClr val="000000"/>
                </a:solidFill>
              </a:rPr>
              <a:t>8.5.1.2 Collect and record employee time worked (10854)</a:t>
            </a:r>
          </a:p>
          <a:p>
            <a:pPr lvl="1" algn="l">
              <a:lnSpc>
                <a:spcPct val="100000"/>
              </a:lnSpc>
              <a:spcBef>
                <a:spcPct val="0"/>
              </a:spcBef>
              <a:buClrTx/>
              <a:buFontTx/>
              <a:buNone/>
            </a:pPr>
            <a:r>
              <a:rPr lang="en-US" sz="1200" dirty="0">
                <a:solidFill>
                  <a:srgbClr val="000000"/>
                </a:solidFill>
              </a:rPr>
              <a:t>8.5.1.3 Analyze and report paid and unpaid leave (10855)</a:t>
            </a:r>
          </a:p>
          <a:p>
            <a:pPr lvl="1" algn="l">
              <a:lnSpc>
                <a:spcPct val="100000"/>
              </a:lnSpc>
              <a:spcBef>
                <a:spcPct val="0"/>
              </a:spcBef>
              <a:buClrTx/>
              <a:buFontTx/>
              <a:buNone/>
            </a:pPr>
            <a:r>
              <a:rPr lang="en-US" sz="1200" dirty="0">
                <a:solidFill>
                  <a:srgbClr val="000000"/>
                </a:solidFill>
              </a:rPr>
              <a:t>8.5.1.4 Monitor regular, overtime, and other hours (10856)</a:t>
            </a:r>
          </a:p>
          <a:p>
            <a:pPr lvl="1" algn="l">
              <a:lnSpc>
                <a:spcPct val="100000"/>
              </a:lnSpc>
              <a:spcBef>
                <a:spcPct val="0"/>
              </a:spcBef>
              <a:buClrTx/>
              <a:buFontTx/>
              <a:buNone/>
            </a:pPr>
            <a:r>
              <a:rPr lang="en-US" sz="1200" dirty="0">
                <a:solidFill>
                  <a:srgbClr val="000000"/>
                </a:solidFill>
              </a:rPr>
              <a:t>8.5.1.5 Analyze and report employee utilization (10857)</a:t>
            </a:r>
          </a:p>
          <a:p>
            <a:pPr algn="l">
              <a:lnSpc>
                <a:spcPct val="100000"/>
              </a:lnSpc>
              <a:spcBef>
                <a:spcPct val="0"/>
              </a:spcBef>
              <a:buClrTx/>
              <a:buFontTx/>
              <a:buNone/>
            </a:pPr>
            <a:r>
              <a:rPr lang="en-US" sz="1200" dirty="0">
                <a:solidFill>
                  <a:srgbClr val="000000"/>
                </a:solidFill>
              </a:rPr>
              <a:t>	8.5.2 Manage pay (10754)</a:t>
            </a:r>
          </a:p>
          <a:p>
            <a:pPr lvl="1" algn="l">
              <a:lnSpc>
                <a:spcPct val="100000"/>
              </a:lnSpc>
              <a:spcBef>
                <a:spcPct val="0"/>
              </a:spcBef>
              <a:buClrTx/>
              <a:buFontTx/>
              <a:buNone/>
            </a:pPr>
            <a:r>
              <a:rPr lang="en-US" sz="1200" dirty="0">
                <a:solidFill>
                  <a:srgbClr val="000000"/>
                </a:solidFill>
              </a:rPr>
              <a:t>8.5.2.1 Enter employee time worked into payroll system (10858)</a:t>
            </a:r>
          </a:p>
          <a:p>
            <a:pPr lvl="1" algn="l">
              <a:lnSpc>
                <a:spcPct val="100000"/>
              </a:lnSpc>
              <a:spcBef>
                <a:spcPct val="0"/>
              </a:spcBef>
              <a:buClrTx/>
              <a:buFontTx/>
              <a:buNone/>
            </a:pPr>
            <a:r>
              <a:rPr lang="en-US" sz="1200" dirty="0">
                <a:solidFill>
                  <a:srgbClr val="000000"/>
                </a:solidFill>
              </a:rPr>
              <a:t>8.5.2.2 Maintain and administer employee earnings information (10859)</a:t>
            </a:r>
          </a:p>
          <a:p>
            <a:pPr lvl="1" algn="l">
              <a:lnSpc>
                <a:spcPct val="100000"/>
              </a:lnSpc>
              <a:spcBef>
                <a:spcPct val="0"/>
              </a:spcBef>
              <a:buClrTx/>
              <a:buFontTx/>
              <a:buNone/>
            </a:pPr>
            <a:r>
              <a:rPr lang="en-US" sz="1200" dirty="0">
                <a:solidFill>
                  <a:srgbClr val="000000"/>
                </a:solidFill>
              </a:rPr>
              <a:t>Etc. etc. etc.</a:t>
            </a:r>
          </a:p>
        </p:txBody>
      </p:sp>
      <p:sp>
        <p:nvSpPr>
          <p:cNvPr id="2736132" name="Text Box 4"/>
          <p:cNvSpPr txBox="1">
            <a:spLocks noChangeArrowheads="1"/>
          </p:cNvSpPr>
          <p:nvPr/>
        </p:nvSpPr>
        <p:spPr bwMode="auto">
          <a:xfrm>
            <a:off x="694624" y="793751"/>
            <a:ext cx="5725210" cy="4185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pitchFamily="34" charset="0"/>
              </a:defRPr>
            </a:lvl1pPr>
            <a:lvl2pPr marL="371475" indent="-369888"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14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14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14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1400">
                <a:solidFill>
                  <a:schemeClr val="tx1"/>
                </a:solidFill>
                <a:latin typeface="Arial" pitchFamily="34" charset="0"/>
              </a:defRPr>
            </a:lvl9pPr>
          </a:lstStyle>
          <a:p>
            <a:pPr algn="l">
              <a:lnSpc>
                <a:spcPct val="100000"/>
              </a:lnSpc>
              <a:spcBef>
                <a:spcPct val="50000"/>
              </a:spcBef>
              <a:buClrTx/>
              <a:buFontTx/>
              <a:buNone/>
            </a:pPr>
            <a:r>
              <a:rPr lang="en-CA" sz="2800" dirty="0">
                <a:solidFill>
                  <a:srgbClr val="000000"/>
                </a:solidFill>
              </a:rPr>
              <a:t>Useful for… </a:t>
            </a:r>
            <a:r>
              <a:rPr lang="en-CA" sz="2800" i="1" dirty="0">
                <a:solidFill>
                  <a:srgbClr val="000000"/>
                </a:solidFill>
              </a:rPr>
              <a:t>reference!</a:t>
            </a:r>
          </a:p>
          <a:p>
            <a:pPr algn="l">
              <a:lnSpc>
                <a:spcPct val="100000"/>
              </a:lnSpc>
              <a:spcBef>
                <a:spcPct val="50000"/>
              </a:spcBef>
              <a:buClrTx/>
              <a:buFontTx/>
              <a:buNone/>
            </a:pPr>
            <a:endParaRPr lang="en-CA" sz="2800" i="1" dirty="0">
              <a:solidFill>
                <a:srgbClr val="000000"/>
              </a:solidFill>
            </a:endParaRPr>
          </a:p>
          <a:p>
            <a:pPr algn="l">
              <a:lnSpc>
                <a:spcPct val="100000"/>
              </a:lnSpc>
              <a:spcBef>
                <a:spcPct val="50000"/>
              </a:spcBef>
              <a:buClrTx/>
              <a:buFontTx/>
              <a:buNone/>
            </a:pPr>
            <a:r>
              <a:rPr lang="en-CA" sz="2800" dirty="0">
                <a:solidFill>
                  <a:srgbClr val="000000"/>
                </a:solidFill>
              </a:rPr>
              <a:t>Not really “business processes,”</a:t>
            </a:r>
            <a:br>
              <a:rPr lang="en-CA" sz="2800" dirty="0">
                <a:solidFill>
                  <a:srgbClr val="000000"/>
                </a:solidFill>
              </a:rPr>
            </a:br>
            <a:r>
              <a:rPr lang="en-CA" sz="2800" dirty="0">
                <a:solidFill>
                  <a:srgbClr val="000000"/>
                </a:solidFill>
              </a:rPr>
              <a:t>in our terms:</a:t>
            </a:r>
          </a:p>
          <a:p>
            <a:pPr lvl="1" algn="l">
              <a:lnSpc>
                <a:spcPct val="100000"/>
              </a:lnSpc>
              <a:spcBef>
                <a:spcPct val="50000"/>
              </a:spcBef>
              <a:buClrTx/>
            </a:pPr>
            <a:r>
              <a:rPr lang="en-CA" sz="2800" i="1" dirty="0">
                <a:solidFill>
                  <a:srgbClr val="000000"/>
                </a:solidFill>
              </a:rPr>
              <a:t>Functional</a:t>
            </a:r>
            <a:r>
              <a:rPr lang="en-CA" sz="2800" dirty="0">
                <a:solidFill>
                  <a:srgbClr val="000000"/>
                </a:solidFill>
              </a:rPr>
              <a:t> orientation</a:t>
            </a:r>
          </a:p>
          <a:p>
            <a:pPr lvl="1" algn="l">
              <a:lnSpc>
                <a:spcPct val="100000"/>
              </a:lnSpc>
              <a:spcBef>
                <a:spcPct val="50000"/>
              </a:spcBef>
              <a:buClrTx/>
            </a:pPr>
            <a:r>
              <a:rPr lang="en-CA" sz="2800" dirty="0">
                <a:solidFill>
                  <a:srgbClr val="000000"/>
                </a:solidFill>
              </a:rPr>
              <a:t>Catalogues of </a:t>
            </a:r>
            <a:r>
              <a:rPr lang="en-CA" sz="2800" i="1" dirty="0">
                <a:solidFill>
                  <a:srgbClr val="000000"/>
                </a:solidFill>
              </a:rPr>
              <a:t>activities</a:t>
            </a:r>
            <a:r>
              <a:rPr lang="en-CA" sz="2800" dirty="0">
                <a:solidFill>
                  <a:srgbClr val="000000"/>
                </a:solidFill>
              </a:rPr>
              <a:t> </a:t>
            </a:r>
          </a:p>
          <a:p>
            <a:pPr lvl="1">
              <a:spcBef>
                <a:spcPct val="50000"/>
              </a:spcBef>
            </a:pPr>
            <a:r>
              <a:rPr lang="en-CA" sz="2800" dirty="0">
                <a:solidFill>
                  <a:srgbClr val="000000"/>
                </a:solidFill>
              </a:rPr>
              <a:t>Extremely inconsistent </a:t>
            </a:r>
            <a:r>
              <a:rPr lang="en-CA" sz="2800" i="1" dirty="0">
                <a:solidFill>
                  <a:srgbClr val="000000"/>
                </a:solidFill>
              </a:rPr>
              <a:t>granularity</a:t>
            </a:r>
            <a:r>
              <a:rPr lang="en-CA" sz="2800" dirty="0">
                <a:solidFill>
                  <a:srgbClr val="000000"/>
                </a:solidFill>
              </a:rPr>
              <a:t> </a:t>
            </a:r>
          </a:p>
        </p:txBody>
      </p:sp>
    </p:spTree>
    <p:extLst>
      <p:ext uri="{BB962C8B-B14F-4D97-AF65-F5344CB8AC3E}">
        <p14:creationId xmlns:p14="http://schemas.microsoft.com/office/powerpoint/2010/main" val="3504763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6131">
                                            <p:txEl>
                                              <p:pRg st="0" end="0"/>
                                            </p:txEl>
                                          </p:spTgt>
                                        </p:tgtEl>
                                        <p:attrNameLst>
                                          <p:attrName>style.visibility</p:attrName>
                                        </p:attrNameLst>
                                      </p:cBhvr>
                                      <p:to>
                                        <p:strVal val="visible"/>
                                      </p:to>
                                    </p:set>
                                    <p:animEffect transition="in" filter="dissolve">
                                      <p:cBhvr>
                                        <p:cTn id="7" dur="500"/>
                                        <p:tgtEl>
                                          <p:spTgt spid="273613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36131">
                                            <p:txEl>
                                              <p:pRg st="2" end="2"/>
                                            </p:txEl>
                                          </p:spTgt>
                                        </p:tgtEl>
                                        <p:attrNameLst>
                                          <p:attrName>style.visibility</p:attrName>
                                        </p:attrNameLst>
                                      </p:cBhvr>
                                      <p:to>
                                        <p:strVal val="visible"/>
                                      </p:to>
                                    </p:set>
                                    <p:animEffect transition="in" filter="dissolve">
                                      <p:cBhvr>
                                        <p:cTn id="10" dur="500"/>
                                        <p:tgtEl>
                                          <p:spTgt spid="2736131">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36131">
                                            <p:txEl>
                                              <p:pRg st="3" end="3"/>
                                            </p:txEl>
                                          </p:spTgt>
                                        </p:tgtEl>
                                        <p:attrNameLst>
                                          <p:attrName>style.visibility</p:attrName>
                                        </p:attrNameLst>
                                      </p:cBhvr>
                                      <p:to>
                                        <p:strVal val="visible"/>
                                      </p:to>
                                    </p:set>
                                    <p:animEffect transition="in" filter="dissolve">
                                      <p:cBhvr>
                                        <p:cTn id="13" dur="500"/>
                                        <p:tgtEl>
                                          <p:spTgt spid="2736131">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36131">
                                            <p:txEl>
                                              <p:pRg st="4" end="4"/>
                                            </p:txEl>
                                          </p:spTgt>
                                        </p:tgtEl>
                                        <p:attrNameLst>
                                          <p:attrName>style.visibility</p:attrName>
                                        </p:attrNameLst>
                                      </p:cBhvr>
                                      <p:to>
                                        <p:strVal val="visible"/>
                                      </p:to>
                                    </p:set>
                                    <p:animEffect transition="in" filter="dissolve">
                                      <p:cBhvr>
                                        <p:cTn id="16" dur="500"/>
                                        <p:tgtEl>
                                          <p:spTgt spid="2736131">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36131">
                                            <p:txEl>
                                              <p:pRg st="5" end="5"/>
                                            </p:txEl>
                                          </p:spTgt>
                                        </p:tgtEl>
                                        <p:attrNameLst>
                                          <p:attrName>style.visibility</p:attrName>
                                        </p:attrNameLst>
                                      </p:cBhvr>
                                      <p:to>
                                        <p:strVal val="visible"/>
                                      </p:to>
                                    </p:set>
                                    <p:animEffect transition="in" filter="dissolve">
                                      <p:cBhvr>
                                        <p:cTn id="19" dur="500"/>
                                        <p:tgtEl>
                                          <p:spTgt spid="2736131">
                                            <p:txEl>
                                              <p:pRg st="5" end="5"/>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36131">
                                            <p:txEl>
                                              <p:pRg st="6" end="6"/>
                                            </p:txEl>
                                          </p:spTgt>
                                        </p:tgtEl>
                                        <p:attrNameLst>
                                          <p:attrName>style.visibility</p:attrName>
                                        </p:attrNameLst>
                                      </p:cBhvr>
                                      <p:to>
                                        <p:strVal val="visible"/>
                                      </p:to>
                                    </p:set>
                                    <p:animEffect transition="in" filter="dissolve">
                                      <p:cBhvr>
                                        <p:cTn id="22" dur="500"/>
                                        <p:tgtEl>
                                          <p:spTgt spid="2736131">
                                            <p:txEl>
                                              <p:pRg st="6" end="6"/>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36131">
                                            <p:txEl>
                                              <p:pRg st="7" end="7"/>
                                            </p:txEl>
                                          </p:spTgt>
                                        </p:tgtEl>
                                        <p:attrNameLst>
                                          <p:attrName>style.visibility</p:attrName>
                                        </p:attrNameLst>
                                      </p:cBhvr>
                                      <p:to>
                                        <p:strVal val="visible"/>
                                      </p:to>
                                    </p:set>
                                    <p:animEffect transition="in" filter="dissolve">
                                      <p:cBhvr>
                                        <p:cTn id="25" dur="500"/>
                                        <p:tgtEl>
                                          <p:spTgt spid="2736131">
                                            <p:txEl>
                                              <p:pRg st="7" end="7"/>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36131">
                                            <p:txEl>
                                              <p:pRg st="8" end="8"/>
                                            </p:txEl>
                                          </p:spTgt>
                                        </p:tgtEl>
                                        <p:attrNameLst>
                                          <p:attrName>style.visibility</p:attrName>
                                        </p:attrNameLst>
                                      </p:cBhvr>
                                      <p:to>
                                        <p:strVal val="visible"/>
                                      </p:to>
                                    </p:set>
                                    <p:animEffect transition="in" filter="dissolve">
                                      <p:cBhvr>
                                        <p:cTn id="28" dur="500"/>
                                        <p:tgtEl>
                                          <p:spTgt spid="2736131">
                                            <p:txEl>
                                              <p:pRg st="8" end="8"/>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36131">
                                            <p:txEl>
                                              <p:pRg st="9" end="9"/>
                                            </p:txEl>
                                          </p:spTgt>
                                        </p:tgtEl>
                                        <p:attrNameLst>
                                          <p:attrName>style.visibility</p:attrName>
                                        </p:attrNameLst>
                                      </p:cBhvr>
                                      <p:to>
                                        <p:strVal val="visible"/>
                                      </p:to>
                                    </p:set>
                                    <p:animEffect transition="in" filter="dissolve">
                                      <p:cBhvr>
                                        <p:cTn id="31" dur="500"/>
                                        <p:tgtEl>
                                          <p:spTgt spid="2736131">
                                            <p:txEl>
                                              <p:pRg st="9" end="9"/>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36131">
                                            <p:txEl>
                                              <p:pRg st="10" end="10"/>
                                            </p:txEl>
                                          </p:spTgt>
                                        </p:tgtEl>
                                        <p:attrNameLst>
                                          <p:attrName>style.visibility</p:attrName>
                                        </p:attrNameLst>
                                      </p:cBhvr>
                                      <p:to>
                                        <p:strVal val="visible"/>
                                      </p:to>
                                    </p:set>
                                    <p:animEffect transition="in" filter="dissolve">
                                      <p:cBhvr>
                                        <p:cTn id="34" dur="500"/>
                                        <p:tgtEl>
                                          <p:spTgt spid="2736131">
                                            <p:txEl>
                                              <p:pRg st="10" end="1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736131">
                                            <p:txEl>
                                              <p:pRg st="11" end="11"/>
                                            </p:txEl>
                                          </p:spTgt>
                                        </p:tgtEl>
                                        <p:attrNameLst>
                                          <p:attrName>style.visibility</p:attrName>
                                        </p:attrNameLst>
                                      </p:cBhvr>
                                      <p:to>
                                        <p:strVal val="visible"/>
                                      </p:to>
                                    </p:set>
                                    <p:animEffect transition="in" filter="dissolve">
                                      <p:cBhvr>
                                        <p:cTn id="37" dur="500"/>
                                        <p:tgtEl>
                                          <p:spTgt spid="2736131">
                                            <p:txEl>
                                              <p:pRg st="11" end="11"/>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36131">
                                            <p:txEl>
                                              <p:pRg st="12" end="12"/>
                                            </p:txEl>
                                          </p:spTgt>
                                        </p:tgtEl>
                                        <p:attrNameLst>
                                          <p:attrName>style.visibility</p:attrName>
                                        </p:attrNameLst>
                                      </p:cBhvr>
                                      <p:to>
                                        <p:strVal val="visible"/>
                                      </p:to>
                                    </p:set>
                                    <p:animEffect transition="in" filter="dissolve">
                                      <p:cBhvr>
                                        <p:cTn id="40" dur="500"/>
                                        <p:tgtEl>
                                          <p:spTgt spid="2736131">
                                            <p:txEl>
                                              <p:pRg st="12" end="12"/>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36131">
                                            <p:txEl>
                                              <p:pRg st="13" end="13"/>
                                            </p:txEl>
                                          </p:spTgt>
                                        </p:tgtEl>
                                        <p:attrNameLst>
                                          <p:attrName>style.visibility</p:attrName>
                                        </p:attrNameLst>
                                      </p:cBhvr>
                                      <p:to>
                                        <p:strVal val="visible"/>
                                      </p:to>
                                    </p:set>
                                    <p:animEffect transition="in" filter="dissolve">
                                      <p:cBhvr>
                                        <p:cTn id="43" dur="500"/>
                                        <p:tgtEl>
                                          <p:spTgt spid="2736131">
                                            <p:txEl>
                                              <p:pRg st="13" end="13"/>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36131">
                                            <p:txEl>
                                              <p:pRg st="14" end="14"/>
                                            </p:txEl>
                                          </p:spTgt>
                                        </p:tgtEl>
                                        <p:attrNameLst>
                                          <p:attrName>style.visibility</p:attrName>
                                        </p:attrNameLst>
                                      </p:cBhvr>
                                      <p:to>
                                        <p:strVal val="visible"/>
                                      </p:to>
                                    </p:set>
                                    <p:animEffect transition="in" filter="dissolve">
                                      <p:cBhvr>
                                        <p:cTn id="46" dur="500"/>
                                        <p:tgtEl>
                                          <p:spTgt spid="2736131">
                                            <p:txEl>
                                              <p:pRg st="14" end="14"/>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36131">
                                            <p:txEl>
                                              <p:pRg st="15" end="15"/>
                                            </p:txEl>
                                          </p:spTgt>
                                        </p:tgtEl>
                                        <p:attrNameLst>
                                          <p:attrName>style.visibility</p:attrName>
                                        </p:attrNameLst>
                                      </p:cBhvr>
                                      <p:to>
                                        <p:strVal val="visible"/>
                                      </p:to>
                                    </p:set>
                                    <p:animEffect transition="in" filter="dissolve">
                                      <p:cBhvr>
                                        <p:cTn id="49" dur="500"/>
                                        <p:tgtEl>
                                          <p:spTgt spid="2736131">
                                            <p:txEl>
                                              <p:pRg st="15" end="15"/>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36131">
                                            <p:txEl>
                                              <p:pRg st="16" end="16"/>
                                            </p:txEl>
                                          </p:spTgt>
                                        </p:tgtEl>
                                        <p:attrNameLst>
                                          <p:attrName>style.visibility</p:attrName>
                                        </p:attrNameLst>
                                      </p:cBhvr>
                                      <p:to>
                                        <p:strVal val="visible"/>
                                      </p:to>
                                    </p:set>
                                    <p:animEffect transition="in" filter="dissolve">
                                      <p:cBhvr>
                                        <p:cTn id="52" dur="500"/>
                                        <p:tgtEl>
                                          <p:spTgt spid="2736131">
                                            <p:txEl>
                                              <p:pRg st="16" end="16"/>
                                            </p:tx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736131">
                                            <p:txEl>
                                              <p:pRg st="17" end="17"/>
                                            </p:txEl>
                                          </p:spTgt>
                                        </p:tgtEl>
                                        <p:attrNameLst>
                                          <p:attrName>style.visibility</p:attrName>
                                        </p:attrNameLst>
                                      </p:cBhvr>
                                      <p:to>
                                        <p:strVal val="visible"/>
                                      </p:to>
                                    </p:set>
                                    <p:animEffect transition="in" filter="dissolve">
                                      <p:cBhvr>
                                        <p:cTn id="55" dur="500"/>
                                        <p:tgtEl>
                                          <p:spTgt spid="2736131">
                                            <p:txEl>
                                              <p:pRg st="17" end="17"/>
                                            </p:txEl>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736131">
                                            <p:txEl>
                                              <p:pRg st="18" end="18"/>
                                            </p:txEl>
                                          </p:spTgt>
                                        </p:tgtEl>
                                        <p:attrNameLst>
                                          <p:attrName>style.visibility</p:attrName>
                                        </p:attrNameLst>
                                      </p:cBhvr>
                                      <p:to>
                                        <p:strVal val="visible"/>
                                      </p:to>
                                    </p:set>
                                    <p:animEffect transition="in" filter="dissolve">
                                      <p:cBhvr>
                                        <p:cTn id="58" dur="500"/>
                                        <p:tgtEl>
                                          <p:spTgt spid="2736131">
                                            <p:txEl>
                                              <p:pRg st="18" end="18"/>
                                            </p:txEl>
                                          </p:spTgt>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736131">
                                            <p:txEl>
                                              <p:pRg st="19" end="19"/>
                                            </p:txEl>
                                          </p:spTgt>
                                        </p:tgtEl>
                                        <p:attrNameLst>
                                          <p:attrName>style.visibility</p:attrName>
                                        </p:attrNameLst>
                                      </p:cBhvr>
                                      <p:to>
                                        <p:strVal val="visible"/>
                                      </p:to>
                                    </p:set>
                                    <p:animEffect transition="in" filter="dissolve">
                                      <p:cBhvr>
                                        <p:cTn id="61" dur="500"/>
                                        <p:tgtEl>
                                          <p:spTgt spid="2736131">
                                            <p:txEl>
                                              <p:pRg st="19" end="19"/>
                                            </p:txEl>
                                          </p:spTgt>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736131">
                                            <p:txEl>
                                              <p:pRg st="20" end="20"/>
                                            </p:txEl>
                                          </p:spTgt>
                                        </p:tgtEl>
                                        <p:attrNameLst>
                                          <p:attrName>style.visibility</p:attrName>
                                        </p:attrNameLst>
                                      </p:cBhvr>
                                      <p:to>
                                        <p:strVal val="visible"/>
                                      </p:to>
                                    </p:set>
                                    <p:animEffect transition="in" filter="dissolve">
                                      <p:cBhvr>
                                        <p:cTn id="64" dur="500"/>
                                        <p:tgtEl>
                                          <p:spTgt spid="2736131">
                                            <p:txEl>
                                              <p:pRg st="20" end="20"/>
                                            </p:txEl>
                                          </p:spTgt>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736131">
                                            <p:txEl>
                                              <p:pRg st="21" end="21"/>
                                            </p:txEl>
                                          </p:spTgt>
                                        </p:tgtEl>
                                        <p:attrNameLst>
                                          <p:attrName>style.visibility</p:attrName>
                                        </p:attrNameLst>
                                      </p:cBhvr>
                                      <p:to>
                                        <p:strVal val="visible"/>
                                      </p:to>
                                    </p:set>
                                    <p:animEffect transition="in" filter="dissolve">
                                      <p:cBhvr>
                                        <p:cTn id="67" dur="500"/>
                                        <p:tgtEl>
                                          <p:spTgt spid="2736131">
                                            <p:txEl>
                                              <p:pRg st="21" end="21"/>
                                            </p:txEl>
                                          </p:spTgt>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736131">
                                            <p:txEl>
                                              <p:pRg st="22" end="22"/>
                                            </p:txEl>
                                          </p:spTgt>
                                        </p:tgtEl>
                                        <p:attrNameLst>
                                          <p:attrName>style.visibility</p:attrName>
                                        </p:attrNameLst>
                                      </p:cBhvr>
                                      <p:to>
                                        <p:strVal val="visible"/>
                                      </p:to>
                                    </p:set>
                                    <p:animEffect transition="in" filter="dissolve">
                                      <p:cBhvr>
                                        <p:cTn id="70" dur="500"/>
                                        <p:tgtEl>
                                          <p:spTgt spid="2736131">
                                            <p:txEl>
                                              <p:pRg st="22" end="22"/>
                                            </p:txEl>
                                          </p:spTgt>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736131">
                                            <p:txEl>
                                              <p:pRg st="23" end="23"/>
                                            </p:txEl>
                                          </p:spTgt>
                                        </p:tgtEl>
                                        <p:attrNameLst>
                                          <p:attrName>style.visibility</p:attrName>
                                        </p:attrNameLst>
                                      </p:cBhvr>
                                      <p:to>
                                        <p:strVal val="visible"/>
                                      </p:to>
                                    </p:set>
                                    <p:animEffect transition="in" filter="dissolve">
                                      <p:cBhvr>
                                        <p:cTn id="73" dur="500"/>
                                        <p:tgtEl>
                                          <p:spTgt spid="2736131">
                                            <p:txEl>
                                              <p:pRg st="23" end="23"/>
                                            </p:txEl>
                                          </p:spTgt>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736131">
                                            <p:txEl>
                                              <p:pRg st="24" end="24"/>
                                            </p:txEl>
                                          </p:spTgt>
                                        </p:tgtEl>
                                        <p:attrNameLst>
                                          <p:attrName>style.visibility</p:attrName>
                                        </p:attrNameLst>
                                      </p:cBhvr>
                                      <p:to>
                                        <p:strVal val="visible"/>
                                      </p:to>
                                    </p:set>
                                    <p:animEffect transition="in" filter="dissolve">
                                      <p:cBhvr>
                                        <p:cTn id="76" dur="500"/>
                                        <p:tgtEl>
                                          <p:spTgt spid="2736131">
                                            <p:txEl>
                                              <p:pRg st="24" end="2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736132">
                                            <p:txEl>
                                              <p:pRg st="0" end="0"/>
                                            </p:txEl>
                                          </p:spTgt>
                                        </p:tgtEl>
                                        <p:attrNameLst>
                                          <p:attrName>style.visibility</p:attrName>
                                        </p:attrNameLst>
                                      </p:cBhvr>
                                      <p:to>
                                        <p:strVal val="visible"/>
                                      </p:to>
                                    </p:set>
                                    <p:animEffect transition="in" filter="dissolve">
                                      <p:cBhvr>
                                        <p:cTn id="81" dur="500"/>
                                        <p:tgtEl>
                                          <p:spTgt spid="2736132">
                                            <p:txEl>
                                              <p:pRg st="0" end="0"/>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2736132">
                                            <p:txEl>
                                              <p:pRg st="2" end="2"/>
                                            </p:txEl>
                                          </p:spTgt>
                                        </p:tgtEl>
                                        <p:attrNameLst>
                                          <p:attrName>style.visibility</p:attrName>
                                        </p:attrNameLst>
                                      </p:cBhvr>
                                      <p:to>
                                        <p:strVal val="visible"/>
                                      </p:to>
                                    </p:set>
                                    <p:animEffect transition="in" filter="dissolve">
                                      <p:cBhvr>
                                        <p:cTn id="86" dur="500"/>
                                        <p:tgtEl>
                                          <p:spTgt spid="2736132">
                                            <p:txEl>
                                              <p:pRg st="2" end="2"/>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2736132">
                                            <p:txEl>
                                              <p:pRg st="3" end="3"/>
                                            </p:txEl>
                                          </p:spTgt>
                                        </p:tgtEl>
                                        <p:attrNameLst>
                                          <p:attrName>style.visibility</p:attrName>
                                        </p:attrNameLst>
                                      </p:cBhvr>
                                      <p:to>
                                        <p:strVal val="visible"/>
                                      </p:to>
                                    </p:set>
                                    <p:animEffect transition="in" filter="dissolve">
                                      <p:cBhvr>
                                        <p:cTn id="91" dur="500"/>
                                        <p:tgtEl>
                                          <p:spTgt spid="2736132">
                                            <p:txEl>
                                              <p:pRg st="3" end="3"/>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2736132">
                                            <p:txEl>
                                              <p:pRg st="4" end="4"/>
                                            </p:txEl>
                                          </p:spTgt>
                                        </p:tgtEl>
                                        <p:attrNameLst>
                                          <p:attrName>style.visibility</p:attrName>
                                        </p:attrNameLst>
                                      </p:cBhvr>
                                      <p:to>
                                        <p:strVal val="visible"/>
                                      </p:to>
                                    </p:set>
                                    <p:animEffect transition="in" filter="dissolve">
                                      <p:cBhvr>
                                        <p:cTn id="96" dur="500"/>
                                        <p:tgtEl>
                                          <p:spTgt spid="2736132">
                                            <p:txEl>
                                              <p:pRg st="4" end="4"/>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2736135"/>
                                        </p:tgtEl>
                                        <p:attrNameLst>
                                          <p:attrName>style.visibility</p:attrName>
                                        </p:attrNameLst>
                                      </p:cBhvr>
                                      <p:to>
                                        <p:strVal val="visible"/>
                                      </p:to>
                                    </p:set>
                                    <p:animEffect transition="in" filter="dissolve">
                                      <p:cBhvr>
                                        <p:cTn id="101" dur="500"/>
                                        <p:tgtEl>
                                          <p:spTgt spid="2736135"/>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2736134"/>
                                        </p:tgtEl>
                                        <p:attrNameLst>
                                          <p:attrName>style.visibility</p:attrName>
                                        </p:attrNameLst>
                                      </p:cBhvr>
                                      <p:to>
                                        <p:strVal val="visible"/>
                                      </p:to>
                                    </p:set>
                                    <p:animEffect transition="in" filter="dissolve">
                                      <p:cBhvr>
                                        <p:cTn id="104" dur="500"/>
                                        <p:tgtEl>
                                          <p:spTgt spid="2736134"/>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nodeType="clickEffect">
                                  <p:stCondLst>
                                    <p:cond delay="0"/>
                                  </p:stCondLst>
                                  <p:childTnLst>
                                    <p:set>
                                      <p:cBhvr>
                                        <p:cTn id="108" dur="1" fill="hold">
                                          <p:stCondLst>
                                            <p:cond delay="0"/>
                                          </p:stCondLst>
                                        </p:cTn>
                                        <p:tgtEl>
                                          <p:spTgt spid="2736132">
                                            <p:txEl>
                                              <p:pRg st="5" end="5"/>
                                            </p:txEl>
                                          </p:spTgt>
                                        </p:tgtEl>
                                        <p:attrNameLst>
                                          <p:attrName>style.visibility</p:attrName>
                                        </p:attrNameLst>
                                      </p:cBhvr>
                                      <p:to>
                                        <p:strVal val="visible"/>
                                      </p:to>
                                    </p:set>
                                    <p:animEffect transition="in" filter="dissolve">
                                      <p:cBhvr>
                                        <p:cTn id="109" dur="500"/>
                                        <p:tgtEl>
                                          <p:spTgt spid="27361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6135" grpId="0" animBg="1"/>
      <p:bldP spid="2736134" grpId="0" animBg="1"/>
      <p:bldP spid="2736131"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20156-97D9-F63F-7FFB-107D64065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00F17-5FBD-71E9-2429-40CB43100C82}"/>
              </a:ext>
            </a:extLst>
          </p:cNvPr>
          <p:cNvSpPr>
            <a:spLocks noGrp="1"/>
          </p:cNvSpPr>
          <p:nvPr>
            <p:ph type="title"/>
          </p:nvPr>
        </p:nvSpPr>
        <p:spPr/>
        <p:txBody>
          <a:bodyPr/>
          <a:lstStyle/>
          <a:p>
            <a:r>
              <a:rPr lang="en-GB" dirty="0"/>
              <a:t>A "stolen" process architecture</a:t>
            </a:r>
          </a:p>
        </p:txBody>
      </p:sp>
      <p:pic>
        <p:nvPicPr>
          <p:cNvPr id="4" name="Picture 3">
            <a:extLst>
              <a:ext uri="{FF2B5EF4-FFF2-40B4-BE49-F238E27FC236}">
                <a16:creationId xmlns:a16="http://schemas.microsoft.com/office/drawing/2014/main" id="{F020071A-5C3D-9442-7CCA-41BA7D2ADCD9}"/>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91447" y="740005"/>
            <a:ext cx="5713427" cy="5792036"/>
          </a:xfrm>
          <a:prstGeom prst="rect">
            <a:avLst/>
          </a:prstGeom>
        </p:spPr>
      </p:pic>
      <p:grpSp>
        <p:nvGrpSpPr>
          <p:cNvPr id="8" name="Group 7">
            <a:extLst>
              <a:ext uri="{FF2B5EF4-FFF2-40B4-BE49-F238E27FC236}">
                <a16:creationId xmlns:a16="http://schemas.microsoft.com/office/drawing/2014/main" id="{883CFC88-FCA2-95C2-0109-08D85DE912E4}"/>
              </a:ext>
            </a:extLst>
          </p:cNvPr>
          <p:cNvGrpSpPr/>
          <p:nvPr/>
        </p:nvGrpSpPr>
        <p:grpSpPr>
          <a:xfrm>
            <a:off x="4958499" y="740005"/>
            <a:ext cx="7233501" cy="3863675"/>
            <a:chOff x="4958499" y="740005"/>
            <a:chExt cx="7233501" cy="3863675"/>
          </a:xfrm>
        </p:grpSpPr>
        <p:pic>
          <p:nvPicPr>
            <p:cNvPr id="6" name="Picture 5">
              <a:extLst>
                <a:ext uri="{FF2B5EF4-FFF2-40B4-BE49-F238E27FC236}">
                  <a16:creationId xmlns:a16="http://schemas.microsoft.com/office/drawing/2014/main" id="{111AA17C-B241-FE87-4BAE-B6E1C64388B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363693" y="740005"/>
              <a:ext cx="6828307" cy="3863675"/>
            </a:xfrm>
            <a:prstGeom prst="rect">
              <a:avLst/>
            </a:prstGeom>
            <a:ln w="25400">
              <a:solidFill>
                <a:srgbClr val="FF0000"/>
              </a:solidFill>
            </a:ln>
          </p:spPr>
        </p:pic>
        <p:sp>
          <p:nvSpPr>
            <p:cNvPr id="7" name="TextBox 6">
              <a:extLst>
                <a:ext uri="{FF2B5EF4-FFF2-40B4-BE49-F238E27FC236}">
                  <a16:creationId xmlns:a16="http://schemas.microsoft.com/office/drawing/2014/main" id="{A57C5508-994F-5486-E93F-E756E7255F47}"/>
                </a:ext>
              </a:extLst>
            </p:cNvPr>
            <p:cNvSpPr txBox="1"/>
            <p:nvPr/>
          </p:nvSpPr>
          <p:spPr>
            <a:xfrm>
              <a:off x="4958499" y="3636023"/>
              <a:ext cx="1137502" cy="461665"/>
            </a:xfrm>
            <a:prstGeom prst="rect">
              <a:avLst/>
            </a:prstGeom>
            <a:solidFill>
              <a:schemeClr val="accent6">
                <a:lumMod val="40000"/>
                <a:lumOff val="60000"/>
              </a:schemeClr>
            </a:solidFill>
          </p:spPr>
          <p:txBody>
            <a:bodyPr wrap="square">
              <a:spAutoFit/>
            </a:bodyPr>
            <a:lstStyle/>
            <a:p>
              <a:pPr algn="ctr"/>
              <a:r>
                <a:rPr lang="en-US" sz="1200" kern="0" dirty="0">
                  <a:solidFill>
                    <a:srgbClr val="000000"/>
                  </a:solidFill>
                  <a:latin typeface="Arial" charset="0"/>
                  <a:ea typeface="ＭＳ Ｐゴシック" charset="0"/>
                </a:rPr>
                <a:t>6.0 Customer Service</a:t>
              </a:r>
            </a:p>
          </p:txBody>
        </p:sp>
      </p:grpSp>
      <p:sp>
        <p:nvSpPr>
          <p:cNvPr id="9" name="TextBox 8">
            <a:extLst>
              <a:ext uri="{FF2B5EF4-FFF2-40B4-BE49-F238E27FC236}">
                <a16:creationId xmlns:a16="http://schemas.microsoft.com/office/drawing/2014/main" id="{748D48EF-B572-7C5E-EDE4-D5AC33A163BF}"/>
              </a:ext>
            </a:extLst>
          </p:cNvPr>
          <p:cNvSpPr txBox="1"/>
          <p:nvPr/>
        </p:nvSpPr>
        <p:spPr>
          <a:xfrm>
            <a:off x="6273429" y="4777548"/>
            <a:ext cx="5840014" cy="2062103"/>
          </a:xfrm>
          <a:prstGeom prst="rect">
            <a:avLst/>
          </a:prstGeom>
          <a:noFill/>
          <a:ln w="12700">
            <a:noFill/>
          </a:ln>
        </p:spPr>
        <p:txBody>
          <a:bodyPr wrap="square">
            <a:spAutoFit/>
          </a:bodyPr>
          <a:lstStyle/>
          <a:p>
            <a:r>
              <a:rPr lang="en-US" sz="2000" i="1" dirty="0">
                <a:latin typeface="Arial" panose="020B0604020202020204" pitchFamily="34" charset="0"/>
                <a:cs typeface="Arial" panose="020B0604020202020204" pitchFamily="34" charset="0"/>
              </a:rPr>
              <a:t>Background – </a:t>
            </a:r>
          </a:p>
          <a:p>
            <a:pPr marL="342900" indent="-342900">
              <a:buFont typeface="+mj-lt"/>
              <a:buAutoNum type="arabicPeriod"/>
            </a:pPr>
            <a:r>
              <a:rPr lang="en-US" sz="1800" dirty="0">
                <a:latin typeface="Arial" panose="020B0604020202020204" pitchFamily="34" charset="0"/>
                <a:cs typeface="Arial" panose="020B0604020202020204" pitchFamily="34" charset="0"/>
              </a:rPr>
              <a:t>Client in a unique industry hired a consulting firm to develop a process architecture</a:t>
            </a:r>
          </a:p>
          <a:p>
            <a:pPr marL="342900" indent="-342900">
              <a:buFont typeface="+mj-lt"/>
              <a:buAutoNum type="arabicPeriod"/>
            </a:pPr>
            <a:r>
              <a:rPr lang="en-US" dirty="0">
                <a:latin typeface="Arial" panose="020B0604020202020204" pitchFamily="34" charset="0"/>
                <a:cs typeface="Arial" panose="020B0604020202020204" pitchFamily="34" charset="0"/>
              </a:rPr>
              <a:t>They delivered an architecture developed elsewhere</a:t>
            </a:r>
          </a:p>
          <a:p>
            <a:pPr marL="342900" indent="-342900">
              <a:buFont typeface="+mj-lt"/>
              <a:buAutoNum type="arabicPeriod"/>
            </a:pPr>
            <a:r>
              <a:rPr lang="en-US" dirty="0">
                <a:latin typeface="Arial" panose="020B0604020202020204" pitchFamily="34" charset="0"/>
                <a:cs typeface="Arial" panose="020B0604020202020204" pitchFamily="34" charset="0"/>
              </a:rPr>
              <a:t>Executives were very unimpressed</a:t>
            </a:r>
          </a:p>
          <a:p>
            <a:pPr marL="342900" indent="-342900">
              <a:buFont typeface="+mj-lt"/>
              <a:buAutoNum type="arabicPeriod"/>
            </a:pPr>
            <a:r>
              <a:rPr lang="en-US" dirty="0">
                <a:latin typeface="Arial" panose="020B0604020202020204" pitchFamily="34" charset="0"/>
                <a:cs typeface="Arial" panose="020B0604020202020204" pitchFamily="34" charset="0"/>
              </a:rPr>
              <a:t>I was brought in for ½ day to help client understand why the executives not pleased. </a:t>
            </a:r>
            <a:r>
              <a:rPr lang="en-US" i="1" dirty="0">
                <a:latin typeface="Arial" panose="020B0604020202020204" pitchFamily="34" charset="0"/>
                <a:cs typeface="Arial" panose="020B0604020202020204" pitchFamily="34" charset="0"/>
              </a:rPr>
              <a:t>Can you guess?</a:t>
            </a:r>
            <a:endParaRPr lang="en-FI"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650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dissolv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dissolv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3000" dirty="0"/>
              <a:t>How to start – Michael Porter</a:t>
            </a:r>
            <a:r>
              <a:rPr lang="uk-UA" sz="3000" dirty="0"/>
              <a:t>'</a:t>
            </a:r>
            <a:r>
              <a:rPr lang="en-US" sz="3000" dirty="0"/>
              <a:t>s “Value Chain?”</a:t>
            </a:r>
          </a:p>
        </p:txBody>
      </p:sp>
      <p:sp>
        <p:nvSpPr>
          <p:cNvPr id="2725891" name="AutoShape 3"/>
          <p:cNvSpPr>
            <a:spLocks noChangeArrowheads="1"/>
          </p:cNvSpPr>
          <p:nvPr/>
        </p:nvSpPr>
        <p:spPr bwMode="auto">
          <a:xfrm>
            <a:off x="1046019" y="1077768"/>
            <a:ext cx="7467600" cy="2590800"/>
          </a:xfrm>
          <a:prstGeom prst="flowChartAlternateProcess">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l" eaLnBrk="0" hangingPunct="0">
              <a:lnSpc>
                <a:spcPct val="100000"/>
              </a:lnSpc>
              <a:spcBef>
                <a:spcPct val="0"/>
              </a:spcBef>
              <a:buClrTx/>
              <a:buFontTx/>
              <a:buNone/>
            </a:pPr>
            <a:r>
              <a:rPr lang="en-US" sz="2400">
                <a:solidFill>
                  <a:srgbClr val="000000"/>
                </a:solidFill>
              </a:rPr>
              <a:t>Support Activities</a:t>
            </a:r>
          </a:p>
        </p:txBody>
      </p:sp>
      <p:grpSp>
        <p:nvGrpSpPr>
          <p:cNvPr id="2725892" name="Group 4"/>
          <p:cNvGrpSpPr>
            <a:grpSpLocks/>
          </p:cNvGrpSpPr>
          <p:nvPr/>
        </p:nvGrpSpPr>
        <p:grpSpPr bwMode="auto">
          <a:xfrm>
            <a:off x="1192069" y="1855644"/>
            <a:ext cx="7175500" cy="1724026"/>
            <a:chOff x="620" y="1318"/>
            <a:chExt cx="4520" cy="1086"/>
          </a:xfrm>
        </p:grpSpPr>
        <p:sp>
          <p:nvSpPr>
            <p:cNvPr id="29711" name="AutoShape 5"/>
            <p:cNvSpPr>
              <a:spLocks noChangeArrowheads="1"/>
            </p:cNvSpPr>
            <p:nvPr/>
          </p:nvSpPr>
          <p:spPr bwMode="auto">
            <a:xfrm>
              <a:off x="620" y="1318"/>
              <a:ext cx="4520" cy="258"/>
            </a:xfrm>
            <a:prstGeom prst="flowChartAlternateProcess">
              <a:avLst/>
            </a:prstGeom>
            <a:solidFill>
              <a:srgbClr val="00A0C6"/>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pPr eaLnBrk="0" hangingPunct="0">
                <a:lnSpc>
                  <a:spcPct val="100000"/>
                </a:lnSpc>
                <a:spcBef>
                  <a:spcPct val="0"/>
                </a:spcBef>
                <a:buClrTx/>
                <a:buFontTx/>
                <a:buNone/>
              </a:pPr>
              <a:r>
                <a:rPr lang="en-US" b="1">
                  <a:solidFill>
                    <a:srgbClr val="FFFFFF"/>
                  </a:solidFill>
                </a:rPr>
                <a:t>Firm Infrastructure</a:t>
              </a:r>
            </a:p>
          </p:txBody>
        </p:sp>
        <p:sp>
          <p:nvSpPr>
            <p:cNvPr id="29712" name="AutoShape 6"/>
            <p:cNvSpPr>
              <a:spLocks noChangeArrowheads="1"/>
            </p:cNvSpPr>
            <p:nvPr/>
          </p:nvSpPr>
          <p:spPr bwMode="auto">
            <a:xfrm>
              <a:off x="620" y="1594"/>
              <a:ext cx="4520" cy="258"/>
            </a:xfrm>
            <a:prstGeom prst="flowChartAlternateProcess">
              <a:avLst/>
            </a:prstGeom>
            <a:solidFill>
              <a:srgbClr val="00A0C6"/>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pPr eaLnBrk="0" hangingPunct="0">
                <a:lnSpc>
                  <a:spcPct val="100000"/>
                </a:lnSpc>
                <a:spcBef>
                  <a:spcPct val="0"/>
                </a:spcBef>
                <a:buClrTx/>
                <a:buFontTx/>
                <a:buNone/>
              </a:pPr>
              <a:r>
                <a:rPr lang="en-US" b="1">
                  <a:solidFill>
                    <a:srgbClr val="FFFFFF"/>
                  </a:solidFill>
                </a:rPr>
                <a:t>Human Resource Management</a:t>
              </a:r>
            </a:p>
          </p:txBody>
        </p:sp>
        <p:sp>
          <p:nvSpPr>
            <p:cNvPr id="29713" name="AutoShape 7"/>
            <p:cNvSpPr>
              <a:spLocks noChangeArrowheads="1"/>
            </p:cNvSpPr>
            <p:nvPr/>
          </p:nvSpPr>
          <p:spPr bwMode="auto">
            <a:xfrm>
              <a:off x="620" y="1870"/>
              <a:ext cx="4520" cy="258"/>
            </a:xfrm>
            <a:prstGeom prst="flowChartAlternateProcess">
              <a:avLst/>
            </a:prstGeom>
            <a:solidFill>
              <a:srgbClr val="00A0C6"/>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pPr eaLnBrk="0" hangingPunct="0">
                <a:lnSpc>
                  <a:spcPct val="100000"/>
                </a:lnSpc>
                <a:spcBef>
                  <a:spcPct val="0"/>
                </a:spcBef>
                <a:buClrTx/>
                <a:buFontTx/>
                <a:buNone/>
              </a:pPr>
              <a:r>
                <a:rPr lang="en-US" b="1">
                  <a:solidFill>
                    <a:srgbClr val="FFFFFF"/>
                  </a:solidFill>
                </a:rPr>
                <a:t>Technology Development</a:t>
              </a:r>
            </a:p>
          </p:txBody>
        </p:sp>
        <p:sp>
          <p:nvSpPr>
            <p:cNvPr id="29714" name="AutoShape 8"/>
            <p:cNvSpPr>
              <a:spLocks noChangeArrowheads="1"/>
            </p:cNvSpPr>
            <p:nvPr/>
          </p:nvSpPr>
          <p:spPr bwMode="auto">
            <a:xfrm>
              <a:off x="620" y="2146"/>
              <a:ext cx="4520" cy="258"/>
            </a:xfrm>
            <a:prstGeom prst="flowChartAlternateProcess">
              <a:avLst/>
            </a:prstGeom>
            <a:solidFill>
              <a:srgbClr val="00A0C6"/>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pPr eaLnBrk="0" hangingPunct="0">
                <a:lnSpc>
                  <a:spcPct val="100000"/>
                </a:lnSpc>
                <a:spcBef>
                  <a:spcPct val="0"/>
                </a:spcBef>
                <a:buClrTx/>
                <a:buFontTx/>
                <a:buNone/>
              </a:pPr>
              <a:r>
                <a:rPr lang="en-US" b="1">
                  <a:solidFill>
                    <a:srgbClr val="FFFFFF"/>
                  </a:solidFill>
                </a:rPr>
                <a:t>Procurement</a:t>
              </a:r>
            </a:p>
          </p:txBody>
        </p:sp>
      </p:grpSp>
      <p:sp>
        <p:nvSpPr>
          <p:cNvPr id="2725897" name="Rectangle 9"/>
          <p:cNvSpPr>
            <a:spLocks noChangeArrowheads="1"/>
          </p:cNvSpPr>
          <p:nvPr/>
        </p:nvSpPr>
        <p:spPr bwMode="auto">
          <a:xfrm>
            <a:off x="3494538" y="1178131"/>
            <a:ext cx="3278013" cy="461665"/>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wrap="none" lIns="0" rIns="0">
            <a:spAutoFit/>
          </a:bodyPr>
          <a:lstStyle/>
          <a:p>
            <a:pPr eaLnBrk="0" hangingPunct="0">
              <a:lnSpc>
                <a:spcPct val="100000"/>
              </a:lnSpc>
              <a:spcBef>
                <a:spcPct val="0"/>
              </a:spcBef>
              <a:buClrTx/>
              <a:buFontTx/>
              <a:buNone/>
            </a:pPr>
            <a:r>
              <a:rPr lang="en-US" sz="2400" dirty="0">
                <a:solidFill>
                  <a:srgbClr val="000000"/>
                </a:solidFill>
              </a:rPr>
              <a:t>  – “</a:t>
            </a:r>
            <a:r>
              <a:rPr lang="en-US" sz="2400" i="1" dirty="0">
                <a:solidFill>
                  <a:srgbClr val="000000"/>
                </a:solidFill>
              </a:rPr>
              <a:t>Supporting </a:t>
            </a:r>
            <a:r>
              <a:rPr lang="en-US" sz="2400" dirty="0">
                <a:solidFill>
                  <a:srgbClr val="000000"/>
                </a:solidFill>
              </a:rPr>
              <a:t>Processes”</a:t>
            </a:r>
          </a:p>
        </p:txBody>
      </p:sp>
      <p:sp>
        <p:nvSpPr>
          <p:cNvPr id="2725898" name="AutoShape 10"/>
          <p:cNvSpPr>
            <a:spLocks noChangeArrowheads="1"/>
          </p:cNvSpPr>
          <p:nvPr/>
        </p:nvSpPr>
        <p:spPr bwMode="auto">
          <a:xfrm>
            <a:off x="1065069" y="3735243"/>
            <a:ext cx="7467600" cy="2286000"/>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b"/>
          <a:lstStyle/>
          <a:p>
            <a:pPr algn="l" eaLnBrk="0" hangingPunct="0">
              <a:lnSpc>
                <a:spcPct val="100000"/>
              </a:lnSpc>
              <a:spcBef>
                <a:spcPct val="0"/>
              </a:spcBef>
              <a:buClrTx/>
              <a:buFontTx/>
              <a:buNone/>
            </a:pPr>
            <a:r>
              <a:rPr lang="en-US" sz="2400">
                <a:solidFill>
                  <a:srgbClr val="000000"/>
                </a:solidFill>
              </a:rPr>
              <a:t>Primary Activities</a:t>
            </a:r>
          </a:p>
        </p:txBody>
      </p:sp>
      <p:sp>
        <p:nvSpPr>
          <p:cNvPr id="2725899" name="Rectangle 11"/>
          <p:cNvSpPr>
            <a:spLocks noChangeArrowheads="1"/>
          </p:cNvSpPr>
          <p:nvPr/>
        </p:nvSpPr>
        <p:spPr bwMode="auto">
          <a:xfrm>
            <a:off x="3703172" y="5472318"/>
            <a:ext cx="3730060" cy="461665"/>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wrap="none" lIns="0" rIns="0">
            <a:spAutoFit/>
          </a:bodyPr>
          <a:lstStyle/>
          <a:p>
            <a:pPr eaLnBrk="0" hangingPunct="0">
              <a:lnSpc>
                <a:spcPct val="100000"/>
              </a:lnSpc>
              <a:spcBef>
                <a:spcPct val="0"/>
              </a:spcBef>
              <a:buClrTx/>
              <a:buFontTx/>
              <a:buNone/>
            </a:pPr>
            <a:r>
              <a:rPr lang="en-US" sz="2400">
                <a:solidFill>
                  <a:srgbClr val="000000"/>
                </a:solidFill>
              </a:rPr>
              <a:t>– “</a:t>
            </a:r>
            <a:r>
              <a:rPr lang="en-US" sz="2400" i="1">
                <a:solidFill>
                  <a:srgbClr val="000000"/>
                </a:solidFill>
              </a:rPr>
              <a:t>Line of Business</a:t>
            </a:r>
            <a:r>
              <a:rPr lang="en-US" sz="2400">
                <a:solidFill>
                  <a:srgbClr val="000000"/>
                </a:solidFill>
              </a:rPr>
              <a:t> Processes”</a:t>
            </a:r>
          </a:p>
        </p:txBody>
      </p:sp>
      <p:grpSp>
        <p:nvGrpSpPr>
          <p:cNvPr id="2725900" name="Group 12"/>
          <p:cNvGrpSpPr>
            <a:grpSpLocks/>
          </p:cNvGrpSpPr>
          <p:nvPr/>
        </p:nvGrpSpPr>
        <p:grpSpPr bwMode="auto">
          <a:xfrm>
            <a:off x="1131920" y="3982893"/>
            <a:ext cx="7324725" cy="1371600"/>
            <a:chOff x="582" y="2706"/>
            <a:chExt cx="4614" cy="864"/>
          </a:xfrm>
        </p:grpSpPr>
        <p:sp>
          <p:nvSpPr>
            <p:cNvPr id="29706" name="AutoShape 13"/>
            <p:cNvSpPr>
              <a:spLocks noChangeArrowheads="1"/>
            </p:cNvSpPr>
            <p:nvPr/>
          </p:nvSpPr>
          <p:spPr bwMode="auto">
            <a:xfrm>
              <a:off x="582" y="2706"/>
              <a:ext cx="1104" cy="864"/>
            </a:xfrm>
            <a:prstGeom prst="chevron">
              <a:avLst>
                <a:gd name="adj" fmla="val 31944"/>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gn="r">
                <a:lnSpc>
                  <a:spcPct val="100000"/>
                </a:lnSpc>
                <a:spcBef>
                  <a:spcPct val="0"/>
                </a:spcBef>
                <a:buClrTx/>
                <a:buFontTx/>
                <a:buNone/>
              </a:pPr>
              <a:r>
                <a:rPr lang="en-US" sz="1400" b="1">
                  <a:solidFill>
                    <a:srgbClr val="FFFFFF"/>
                  </a:solidFill>
                </a:rPr>
                <a:t>Inbound</a:t>
              </a:r>
            </a:p>
            <a:p>
              <a:pPr algn="r">
                <a:lnSpc>
                  <a:spcPct val="100000"/>
                </a:lnSpc>
                <a:spcBef>
                  <a:spcPct val="0"/>
                </a:spcBef>
                <a:buClrTx/>
                <a:buFontTx/>
                <a:buNone/>
              </a:pPr>
              <a:r>
                <a:rPr lang="en-US" sz="1400" b="1">
                  <a:solidFill>
                    <a:srgbClr val="FFFFFF"/>
                  </a:solidFill>
                </a:rPr>
                <a:t>Logistics</a:t>
              </a:r>
            </a:p>
          </p:txBody>
        </p:sp>
        <p:sp>
          <p:nvSpPr>
            <p:cNvPr id="29707" name="AutoShape 14"/>
            <p:cNvSpPr>
              <a:spLocks noChangeArrowheads="1"/>
            </p:cNvSpPr>
            <p:nvPr/>
          </p:nvSpPr>
          <p:spPr bwMode="auto">
            <a:xfrm>
              <a:off x="1437" y="2706"/>
              <a:ext cx="1167" cy="864"/>
            </a:xfrm>
            <a:prstGeom prst="chevron">
              <a:avLst>
                <a:gd name="adj" fmla="val 33767"/>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46038" rIns="0" bIns="46038" anchor="ctr"/>
            <a:lstStyle/>
            <a:p>
              <a:pPr algn="r">
                <a:lnSpc>
                  <a:spcPct val="100000"/>
                </a:lnSpc>
                <a:spcBef>
                  <a:spcPct val="0"/>
                </a:spcBef>
                <a:buClrTx/>
                <a:buFontTx/>
                <a:buNone/>
              </a:pPr>
              <a:r>
                <a:rPr lang="en-US" sz="1400" b="1">
                  <a:solidFill>
                    <a:srgbClr val="FFFFFF"/>
                  </a:solidFill>
                </a:rPr>
                <a:t>  Operations</a:t>
              </a:r>
            </a:p>
          </p:txBody>
        </p:sp>
        <p:sp>
          <p:nvSpPr>
            <p:cNvPr id="29708" name="AutoShape 15"/>
            <p:cNvSpPr>
              <a:spLocks noChangeArrowheads="1"/>
            </p:cNvSpPr>
            <p:nvPr/>
          </p:nvSpPr>
          <p:spPr bwMode="auto">
            <a:xfrm>
              <a:off x="4092" y="2706"/>
              <a:ext cx="1104" cy="864"/>
            </a:xfrm>
            <a:prstGeom prst="chevron">
              <a:avLst>
                <a:gd name="adj" fmla="val 31944"/>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gn="r">
                <a:lnSpc>
                  <a:spcPct val="100000"/>
                </a:lnSpc>
                <a:spcBef>
                  <a:spcPct val="0"/>
                </a:spcBef>
                <a:buClrTx/>
                <a:buFontTx/>
                <a:buNone/>
              </a:pPr>
              <a:r>
                <a:rPr lang="en-US" sz="1400" b="1">
                  <a:solidFill>
                    <a:srgbClr val="FFFFFF"/>
                  </a:solidFill>
                </a:rPr>
                <a:t>Service</a:t>
              </a:r>
            </a:p>
          </p:txBody>
        </p:sp>
        <p:sp>
          <p:nvSpPr>
            <p:cNvPr id="29709" name="AutoShape 16"/>
            <p:cNvSpPr>
              <a:spLocks noChangeArrowheads="1"/>
            </p:cNvSpPr>
            <p:nvPr/>
          </p:nvSpPr>
          <p:spPr bwMode="auto">
            <a:xfrm>
              <a:off x="3228" y="2706"/>
              <a:ext cx="1104" cy="864"/>
            </a:xfrm>
            <a:prstGeom prst="chevron">
              <a:avLst>
                <a:gd name="adj" fmla="val 31944"/>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gn="r">
                <a:lnSpc>
                  <a:spcPct val="100000"/>
                </a:lnSpc>
                <a:spcBef>
                  <a:spcPct val="0"/>
                </a:spcBef>
                <a:buClrTx/>
                <a:buFontTx/>
                <a:buNone/>
              </a:pPr>
              <a:r>
                <a:rPr lang="en-US" sz="1400" b="1">
                  <a:solidFill>
                    <a:srgbClr val="FFFFFF"/>
                  </a:solidFill>
                </a:rPr>
                <a:t>Marketing</a:t>
              </a:r>
            </a:p>
            <a:p>
              <a:pPr algn="r">
                <a:lnSpc>
                  <a:spcPct val="100000"/>
                </a:lnSpc>
                <a:spcBef>
                  <a:spcPct val="0"/>
                </a:spcBef>
                <a:buClrTx/>
                <a:buFontTx/>
                <a:buNone/>
              </a:pPr>
              <a:r>
                <a:rPr lang="en-US" sz="1400" b="1">
                  <a:solidFill>
                    <a:srgbClr val="FFFFFF"/>
                  </a:solidFill>
                </a:rPr>
                <a:t>and Sales</a:t>
              </a:r>
            </a:p>
          </p:txBody>
        </p:sp>
        <p:sp>
          <p:nvSpPr>
            <p:cNvPr id="29710" name="AutoShape 17"/>
            <p:cNvSpPr>
              <a:spLocks noChangeArrowheads="1"/>
            </p:cNvSpPr>
            <p:nvPr/>
          </p:nvSpPr>
          <p:spPr bwMode="auto">
            <a:xfrm>
              <a:off x="2364" y="2706"/>
              <a:ext cx="1104" cy="864"/>
            </a:xfrm>
            <a:prstGeom prst="chevron">
              <a:avLst>
                <a:gd name="adj" fmla="val 31944"/>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gn="r">
                <a:lnSpc>
                  <a:spcPct val="100000"/>
                </a:lnSpc>
                <a:spcBef>
                  <a:spcPct val="0"/>
                </a:spcBef>
                <a:buClrTx/>
                <a:buFontTx/>
                <a:buNone/>
              </a:pPr>
              <a:r>
                <a:rPr lang="en-US" sz="1400" b="1" dirty="0">
                  <a:solidFill>
                    <a:srgbClr val="FFFFFF"/>
                  </a:solidFill>
                </a:rPr>
                <a:t>Outbound</a:t>
              </a:r>
            </a:p>
            <a:p>
              <a:pPr algn="r">
                <a:lnSpc>
                  <a:spcPct val="100000"/>
                </a:lnSpc>
                <a:spcBef>
                  <a:spcPct val="0"/>
                </a:spcBef>
                <a:buClrTx/>
                <a:buFontTx/>
                <a:buNone/>
              </a:pPr>
              <a:r>
                <a:rPr lang="en-US" sz="1400" b="1" dirty="0">
                  <a:solidFill>
                    <a:srgbClr val="FFFFFF"/>
                  </a:solidFill>
                </a:rPr>
                <a:t>Logistics</a:t>
              </a:r>
            </a:p>
          </p:txBody>
        </p:sp>
      </p:grpSp>
      <p:sp>
        <p:nvSpPr>
          <p:cNvPr id="2725906" name="Rectangle 18"/>
          <p:cNvSpPr>
            <a:spLocks noChangeArrowheads="1"/>
          </p:cNvSpPr>
          <p:nvPr/>
        </p:nvSpPr>
        <p:spPr bwMode="auto">
          <a:xfrm>
            <a:off x="6208745" y="6200141"/>
            <a:ext cx="4869293" cy="462307"/>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2075" tIns="46038" rIns="92075" bIns="46038">
            <a:spAutoFit/>
          </a:bodyPr>
          <a:lstStyle/>
          <a:p>
            <a:pPr>
              <a:spcBef>
                <a:spcPct val="20000"/>
              </a:spcBef>
              <a:buClr>
                <a:srgbClr val="000000"/>
              </a:buClr>
              <a:buFont typeface="Wingdings" pitchFamily="2" charset="2"/>
              <a:buNone/>
            </a:pPr>
            <a:r>
              <a:rPr lang="en-US" sz="2400" i="1" dirty="0">
                <a:solidFill>
                  <a:srgbClr val="000000"/>
                </a:solidFill>
              </a:rPr>
              <a:t>Sometimes it works, sometimes not. </a:t>
            </a:r>
          </a:p>
        </p:txBody>
      </p:sp>
    </p:spTree>
    <p:extLst>
      <p:ext uri="{BB962C8B-B14F-4D97-AF65-F5344CB8AC3E}">
        <p14:creationId xmlns:p14="http://schemas.microsoft.com/office/powerpoint/2010/main" val="3450663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25900"/>
                                        </p:tgtEl>
                                        <p:attrNameLst>
                                          <p:attrName>style.visibility</p:attrName>
                                        </p:attrNameLst>
                                      </p:cBhvr>
                                      <p:to>
                                        <p:strVal val="visible"/>
                                      </p:to>
                                    </p:set>
                                    <p:animEffect transition="in" filter="dissolve">
                                      <p:cBhvr>
                                        <p:cTn id="7" dur="500"/>
                                        <p:tgtEl>
                                          <p:spTgt spid="2725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25892"/>
                                        </p:tgtEl>
                                        <p:attrNameLst>
                                          <p:attrName>style.visibility</p:attrName>
                                        </p:attrNameLst>
                                      </p:cBhvr>
                                      <p:to>
                                        <p:strVal val="visible"/>
                                      </p:to>
                                    </p:set>
                                    <p:animEffect transition="in" filter="dissolve">
                                      <p:cBhvr>
                                        <p:cTn id="12" dur="500"/>
                                        <p:tgtEl>
                                          <p:spTgt spid="2725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25899"/>
                                        </p:tgtEl>
                                        <p:attrNameLst>
                                          <p:attrName>style.visibility</p:attrName>
                                        </p:attrNameLst>
                                      </p:cBhvr>
                                      <p:to>
                                        <p:strVal val="visible"/>
                                      </p:to>
                                    </p:set>
                                    <p:animEffect transition="in" filter="dissolve">
                                      <p:cBhvr>
                                        <p:cTn id="17" dur="500"/>
                                        <p:tgtEl>
                                          <p:spTgt spid="27258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25897"/>
                                        </p:tgtEl>
                                        <p:attrNameLst>
                                          <p:attrName>style.visibility</p:attrName>
                                        </p:attrNameLst>
                                      </p:cBhvr>
                                      <p:to>
                                        <p:strVal val="visible"/>
                                      </p:to>
                                    </p:set>
                                    <p:animEffect transition="in" filter="dissolve">
                                      <p:cBhvr>
                                        <p:cTn id="22" dur="500"/>
                                        <p:tgtEl>
                                          <p:spTgt spid="2725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grpId="0" nodeType="clickEffect">
                                  <p:stCondLst>
                                    <p:cond delay="0"/>
                                  </p:stCondLst>
                                  <p:childTnLst>
                                    <p:animMotion origin="layout" path="M 2.08333E-7 -2.59259E-6 L 2.08333E-7 -0.3875 " pathEditMode="relative" rAng="0" ptsTypes="AA">
                                      <p:cBhvr>
                                        <p:cTn id="26" dur="2000" fill="hold"/>
                                        <p:tgtEl>
                                          <p:spTgt spid="2725898"/>
                                        </p:tgtEl>
                                        <p:attrNameLst>
                                          <p:attrName>ppt_x</p:attrName>
                                          <p:attrName>ppt_y</p:attrName>
                                        </p:attrNameLst>
                                      </p:cBhvr>
                                      <p:rCtr x="0" y="-19375"/>
                                    </p:animMotion>
                                  </p:childTnLst>
                                </p:cTn>
                              </p:par>
                              <p:par>
                                <p:cTn id="27" presetID="0" presetClass="path" presetSubtype="0" accel="50000" decel="50000" fill="hold" grpId="1" nodeType="withEffect">
                                  <p:stCondLst>
                                    <p:cond delay="0"/>
                                  </p:stCondLst>
                                  <p:childTnLst>
                                    <p:animMotion origin="layout" path="M -6.25E-7 -1.48148E-6 L -6.25E-7 -0.3875 " pathEditMode="relative" rAng="0" ptsTypes="AA">
                                      <p:cBhvr>
                                        <p:cTn id="28" dur="2000" fill="hold"/>
                                        <p:tgtEl>
                                          <p:spTgt spid="2725899"/>
                                        </p:tgtEl>
                                        <p:attrNameLst>
                                          <p:attrName>ppt_x</p:attrName>
                                          <p:attrName>ppt_y</p:attrName>
                                        </p:attrNameLst>
                                      </p:cBhvr>
                                      <p:rCtr x="0" y="-19375"/>
                                    </p:animMotion>
                                  </p:childTnLst>
                                </p:cTn>
                              </p:par>
                              <p:par>
                                <p:cTn id="29" presetID="0" presetClass="path" presetSubtype="0" accel="50000" decel="50000" fill="hold" nodeType="withEffect">
                                  <p:stCondLst>
                                    <p:cond delay="0"/>
                                  </p:stCondLst>
                                  <p:childTnLst>
                                    <p:animMotion origin="layout" path="M 8.33333E-7 2.96296E-6 L 8.33333E-7 -0.3875 " pathEditMode="relative" rAng="0" ptsTypes="AA">
                                      <p:cBhvr>
                                        <p:cTn id="30" dur="2000" fill="hold"/>
                                        <p:tgtEl>
                                          <p:spTgt spid="2725900"/>
                                        </p:tgtEl>
                                        <p:attrNameLst>
                                          <p:attrName>ppt_x</p:attrName>
                                          <p:attrName>ppt_y</p:attrName>
                                        </p:attrNameLst>
                                      </p:cBhvr>
                                      <p:rCtr x="0" y="-19375"/>
                                    </p:animMotion>
                                  </p:childTnLst>
                                </p:cTn>
                              </p:par>
                              <p:par>
                                <p:cTn id="31" presetID="0" presetClass="path" presetSubtype="0" accel="50000" decel="50000" fill="hold" grpId="0" nodeType="withEffect">
                                  <p:stCondLst>
                                    <p:cond delay="0"/>
                                  </p:stCondLst>
                                  <p:childTnLst>
                                    <p:animMotion origin="layout" path="M 2.70833E-6 -4.81481E-6 L 2.70833E-6 0.3875 " pathEditMode="relative" rAng="0" ptsTypes="AA">
                                      <p:cBhvr>
                                        <p:cTn id="32" dur="2000" fill="hold"/>
                                        <p:tgtEl>
                                          <p:spTgt spid="2725891"/>
                                        </p:tgtEl>
                                        <p:attrNameLst>
                                          <p:attrName>ppt_x</p:attrName>
                                          <p:attrName>ppt_y</p:attrName>
                                        </p:attrNameLst>
                                      </p:cBhvr>
                                      <p:rCtr x="0" y="19375"/>
                                    </p:animMotion>
                                  </p:childTnLst>
                                </p:cTn>
                              </p:par>
                              <p:par>
                                <p:cTn id="33" presetID="0" presetClass="path" presetSubtype="0" accel="50000" decel="50000" fill="hold" nodeType="withEffect">
                                  <p:stCondLst>
                                    <p:cond delay="0"/>
                                  </p:stCondLst>
                                  <p:childTnLst>
                                    <p:animMotion origin="layout" path="M 2.70833E-6 3.7037E-6 L 2.70833E-6 0.3875 " pathEditMode="relative" rAng="0" ptsTypes="AA">
                                      <p:cBhvr>
                                        <p:cTn id="34" dur="2000" fill="hold"/>
                                        <p:tgtEl>
                                          <p:spTgt spid="2725892"/>
                                        </p:tgtEl>
                                        <p:attrNameLst>
                                          <p:attrName>ppt_x</p:attrName>
                                          <p:attrName>ppt_y</p:attrName>
                                        </p:attrNameLst>
                                      </p:cBhvr>
                                      <p:rCtr x="0" y="19375"/>
                                    </p:animMotion>
                                  </p:childTnLst>
                                </p:cTn>
                              </p:par>
                              <p:par>
                                <p:cTn id="35" presetID="0" presetClass="path" presetSubtype="0" accel="50000" decel="50000" fill="hold" grpId="1" nodeType="withEffect">
                                  <p:stCondLst>
                                    <p:cond delay="0"/>
                                  </p:stCondLst>
                                  <p:childTnLst>
                                    <p:animMotion origin="layout" path="M -3.54167E-6 -4.07407E-6 L -3.54167E-6 0.3875 " pathEditMode="relative" rAng="0" ptsTypes="AA">
                                      <p:cBhvr>
                                        <p:cTn id="36" dur="2000" fill="hold"/>
                                        <p:tgtEl>
                                          <p:spTgt spid="2725897"/>
                                        </p:tgtEl>
                                        <p:attrNameLst>
                                          <p:attrName>ppt_x</p:attrName>
                                          <p:attrName>ppt_y</p:attrName>
                                        </p:attrNameLst>
                                      </p:cBhvr>
                                      <p:rCtr x="0" y="19375"/>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25906"/>
                                        </p:tgtEl>
                                        <p:attrNameLst>
                                          <p:attrName>style.visibility</p:attrName>
                                        </p:attrNameLst>
                                      </p:cBhvr>
                                      <p:to>
                                        <p:strVal val="visible"/>
                                      </p:to>
                                    </p:set>
                                    <p:animEffect transition="in" filter="dissolve">
                                      <p:cBhvr>
                                        <p:cTn id="41" dur="500"/>
                                        <p:tgtEl>
                                          <p:spTgt spid="2725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5891" grpId="0" animBg="1"/>
      <p:bldP spid="2725897" grpId="0"/>
      <p:bldP spid="2725897" grpId="1"/>
      <p:bldP spid="2725898" grpId="0" animBg="1"/>
      <p:bldP spid="2725899" grpId="0"/>
      <p:bldP spid="2725899" grpId="1"/>
      <p:bldP spid="272590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t>We t</a:t>
            </a:r>
            <a:r>
              <a:rPr lang="en-US" sz="3200" dirty="0"/>
              <a:t>ried using Value Chain for first cut</a:t>
            </a:r>
          </a:p>
        </p:txBody>
      </p:sp>
      <p:sp>
        <p:nvSpPr>
          <p:cNvPr id="2726915" name="AutoShape 3"/>
          <p:cNvSpPr>
            <a:spLocks noChangeArrowheads="1"/>
          </p:cNvSpPr>
          <p:nvPr/>
        </p:nvSpPr>
        <p:spPr bwMode="auto">
          <a:xfrm>
            <a:off x="3340101" y="4017963"/>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a:solidFill>
                  <a:srgbClr val="FFFFFF"/>
                </a:solidFill>
              </a:rPr>
              <a:t>Develop</a:t>
            </a:r>
            <a:br>
              <a:rPr lang="en-US" sz="1600" b="1">
                <a:solidFill>
                  <a:srgbClr val="FFFFFF"/>
                </a:solidFill>
              </a:rPr>
            </a:br>
            <a:r>
              <a:rPr lang="en-US" sz="1600" b="1">
                <a:solidFill>
                  <a:srgbClr val="FFFFFF"/>
                </a:solidFill>
              </a:rPr>
              <a:t>safety</a:t>
            </a:r>
            <a:br>
              <a:rPr lang="en-US" sz="1600" b="1">
                <a:solidFill>
                  <a:srgbClr val="FFFFFF"/>
                </a:solidFill>
              </a:rPr>
            </a:br>
            <a:r>
              <a:rPr lang="en-US" sz="1600" b="1">
                <a:solidFill>
                  <a:srgbClr val="FFFFFF"/>
                </a:solidFill>
              </a:rPr>
              <a:t>programs</a:t>
            </a:r>
          </a:p>
        </p:txBody>
      </p:sp>
      <p:sp>
        <p:nvSpPr>
          <p:cNvPr id="2726916" name="AutoShape 4"/>
          <p:cNvSpPr>
            <a:spLocks noChangeArrowheads="1"/>
          </p:cNvSpPr>
          <p:nvPr/>
        </p:nvSpPr>
        <p:spPr bwMode="auto">
          <a:xfrm>
            <a:off x="5113339" y="4017963"/>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marL="57150" indent="-57150">
              <a:spcBef>
                <a:spcPct val="0"/>
              </a:spcBef>
            </a:pPr>
            <a:r>
              <a:rPr lang="en-US" sz="1600" b="1">
                <a:solidFill>
                  <a:srgbClr val="FFFFFF"/>
                </a:solidFill>
              </a:rPr>
              <a:t>Authorize</a:t>
            </a:r>
            <a:br>
              <a:rPr lang="en-US" sz="1600" b="1">
                <a:solidFill>
                  <a:srgbClr val="FFFFFF"/>
                </a:solidFill>
              </a:rPr>
            </a:br>
            <a:r>
              <a:rPr lang="en-US" sz="1600" b="1">
                <a:solidFill>
                  <a:srgbClr val="FFFFFF"/>
                </a:solidFill>
              </a:rPr>
              <a:t>operations,     technology,</a:t>
            </a:r>
            <a:br>
              <a:rPr lang="en-US" sz="1600" b="1">
                <a:solidFill>
                  <a:srgbClr val="FFFFFF"/>
                </a:solidFill>
              </a:rPr>
            </a:br>
            <a:r>
              <a:rPr lang="en-US" sz="1600" b="1">
                <a:solidFill>
                  <a:srgbClr val="FFFFFF"/>
                </a:solidFill>
              </a:rPr>
              <a:t>products, … </a:t>
            </a:r>
          </a:p>
        </p:txBody>
      </p:sp>
      <p:sp>
        <p:nvSpPr>
          <p:cNvPr id="2726917" name="AutoShape 5"/>
          <p:cNvSpPr>
            <a:spLocks noChangeArrowheads="1"/>
          </p:cNvSpPr>
          <p:nvPr/>
        </p:nvSpPr>
        <p:spPr bwMode="auto">
          <a:xfrm>
            <a:off x="6886578" y="4017963"/>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a:solidFill>
                  <a:srgbClr val="FFFFFF"/>
                </a:solidFill>
              </a:rPr>
              <a:t>Ensure</a:t>
            </a:r>
            <a:br>
              <a:rPr lang="en-US" sz="1600" b="1">
                <a:solidFill>
                  <a:srgbClr val="FFFFFF"/>
                </a:solidFill>
              </a:rPr>
            </a:br>
            <a:r>
              <a:rPr lang="en-US" sz="1600" b="1">
                <a:solidFill>
                  <a:srgbClr val="FFFFFF"/>
                </a:solidFill>
              </a:rPr>
              <a:t>compliance</a:t>
            </a:r>
          </a:p>
        </p:txBody>
      </p:sp>
      <p:sp>
        <p:nvSpPr>
          <p:cNvPr id="2726918" name="AutoShape 6"/>
          <p:cNvSpPr>
            <a:spLocks noChangeArrowheads="1"/>
          </p:cNvSpPr>
          <p:nvPr/>
        </p:nvSpPr>
        <p:spPr bwMode="auto">
          <a:xfrm>
            <a:off x="8658226" y="4017963"/>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dirty="0">
                <a:solidFill>
                  <a:srgbClr val="FFFFFF"/>
                </a:solidFill>
              </a:rPr>
              <a:t>Marketing, education, awareness,</a:t>
            </a:r>
            <a:br>
              <a:rPr lang="en-US" sz="1600" b="1" dirty="0">
                <a:solidFill>
                  <a:srgbClr val="FFFFFF"/>
                </a:solidFill>
              </a:rPr>
            </a:br>
            <a:r>
              <a:rPr lang="en-US" sz="1600" b="1" dirty="0">
                <a:solidFill>
                  <a:srgbClr val="FFFFFF"/>
                </a:solidFill>
              </a:rPr>
              <a:t>service</a:t>
            </a:r>
          </a:p>
        </p:txBody>
      </p:sp>
      <p:sp>
        <p:nvSpPr>
          <p:cNvPr id="2726919" name="AutoShape 7"/>
          <p:cNvSpPr>
            <a:spLocks noChangeArrowheads="1"/>
          </p:cNvSpPr>
          <p:nvPr/>
        </p:nvSpPr>
        <p:spPr bwMode="auto">
          <a:xfrm>
            <a:off x="1566870" y="4017963"/>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a:solidFill>
                  <a:srgbClr val="FFFFFF"/>
                </a:solidFill>
              </a:rPr>
              <a:t>Understand needs &amp; environment</a:t>
            </a:r>
          </a:p>
        </p:txBody>
      </p:sp>
      <p:sp>
        <p:nvSpPr>
          <p:cNvPr id="2726920" name="AutoShape 8"/>
          <p:cNvSpPr>
            <a:spLocks noChangeArrowheads="1"/>
          </p:cNvSpPr>
          <p:nvPr/>
        </p:nvSpPr>
        <p:spPr bwMode="auto">
          <a:xfrm>
            <a:off x="3340101" y="1373188"/>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dirty="0">
                <a:solidFill>
                  <a:srgbClr val="FFFFFF"/>
                </a:solidFill>
              </a:rPr>
              <a:t>Develop</a:t>
            </a:r>
            <a:br>
              <a:rPr lang="en-US" sz="1600" b="1" dirty="0">
                <a:solidFill>
                  <a:srgbClr val="FFFFFF"/>
                </a:solidFill>
              </a:rPr>
            </a:br>
            <a:r>
              <a:rPr lang="en-US" sz="1600" b="1" dirty="0">
                <a:solidFill>
                  <a:srgbClr val="FFFFFF"/>
                </a:solidFill>
              </a:rPr>
              <a:t>safety</a:t>
            </a:r>
            <a:br>
              <a:rPr lang="en-US" sz="1600" b="1" dirty="0">
                <a:solidFill>
                  <a:srgbClr val="FFFFFF"/>
                </a:solidFill>
              </a:rPr>
            </a:br>
            <a:r>
              <a:rPr lang="en-US" sz="1600" b="1" dirty="0">
                <a:solidFill>
                  <a:srgbClr val="FFFFFF"/>
                </a:solidFill>
              </a:rPr>
              <a:t>programs</a:t>
            </a:r>
          </a:p>
        </p:txBody>
      </p:sp>
      <p:sp>
        <p:nvSpPr>
          <p:cNvPr id="2726921" name="AutoShape 9"/>
          <p:cNvSpPr>
            <a:spLocks noChangeArrowheads="1"/>
          </p:cNvSpPr>
          <p:nvPr/>
        </p:nvSpPr>
        <p:spPr bwMode="auto">
          <a:xfrm>
            <a:off x="5113339" y="1373188"/>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marL="57150" indent="-57150">
              <a:spcBef>
                <a:spcPct val="0"/>
              </a:spcBef>
            </a:pPr>
            <a:r>
              <a:rPr lang="en-US" sz="1600" b="1" dirty="0">
                <a:solidFill>
                  <a:srgbClr val="FFFFFF"/>
                </a:solidFill>
              </a:rPr>
              <a:t>Provide authorization</a:t>
            </a:r>
            <a:br>
              <a:rPr lang="en-US" sz="1600" b="1" dirty="0">
                <a:solidFill>
                  <a:srgbClr val="FFFFFF"/>
                </a:solidFill>
              </a:rPr>
            </a:br>
            <a:r>
              <a:rPr lang="en-US" sz="1600" b="1" dirty="0">
                <a:solidFill>
                  <a:srgbClr val="FFFFFF"/>
                </a:solidFill>
              </a:rPr>
              <a:t>&amp; ensure compliance </a:t>
            </a:r>
          </a:p>
        </p:txBody>
      </p:sp>
      <p:sp>
        <p:nvSpPr>
          <p:cNvPr id="2726922" name="AutoShape 10"/>
          <p:cNvSpPr>
            <a:spLocks noChangeArrowheads="1"/>
          </p:cNvSpPr>
          <p:nvPr/>
        </p:nvSpPr>
        <p:spPr bwMode="auto">
          <a:xfrm>
            <a:off x="6886578" y="1373188"/>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a:solidFill>
                  <a:srgbClr val="FFFFFF"/>
                </a:solidFill>
              </a:rPr>
              <a:t>Marketing, education, awareness</a:t>
            </a:r>
          </a:p>
        </p:txBody>
      </p:sp>
      <p:sp>
        <p:nvSpPr>
          <p:cNvPr id="2726923" name="AutoShape 11"/>
          <p:cNvSpPr>
            <a:spLocks noChangeArrowheads="1"/>
          </p:cNvSpPr>
          <p:nvPr/>
        </p:nvSpPr>
        <p:spPr bwMode="auto">
          <a:xfrm>
            <a:off x="8658226" y="1373188"/>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a:solidFill>
                  <a:srgbClr val="FFFFFF"/>
                </a:solidFill>
              </a:rPr>
              <a:t>Provide Customer Service</a:t>
            </a:r>
          </a:p>
        </p:txBody>
      </p:sp>
      <p:sp>
        <p:nvSpPr>
          <p:cNvPr id="2726924" name="AutoShape 12"/>
          <p:cNvSpPr>
            <a:spLocks noChangeArrowheads="1"/>
          </p:cNvSpPr>
          <p:nvPr/>
        </p:nvSpPr>
        <p:spPr bwMode="auto">
          <a:xfrm>
            <a:off x="1566870" y="1373188"/>
            <a:ext cx="2009775" cy="1371600"/>
          </a:xfrm>
          <a:prstGeom prst="chevron">
            <a:avLst>
              <a:gd name="adj" fmla="val 23288"/>
            </a:avLst>
          </a:prstGeom>
          <a:solidFill>
            <a:srgbClr val="3B5DA4"/>
          </a:solidFill>
          <a:ln w="12700"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8000" tIns="46038" rIns="0" bIns="46038" anchor="ctr"/>
          <a:lstStyle/>
          <a:p>
            <a:pPr>
              <a:lnSpc>
                <a:spcPct val="100000"/>
              </a:lnSpc>
              <a:spcBef>
                <a:spcPct val="0"/>
              </a:spcBef>
              <a:buClrTx/>
              <a:buFontTx/>
              <a:buNone/>
            </a:pPr>
            <a:r>
              <a:rPr lang="en-US" sz="1600" b="1" dirty="0">
                <a:solidFill>
                  <a:srgbClr val="FFFFFF"/>
                </a:solidFill>
              </a:rPr>
              <a:t>Understand needs &amp; environment</a:t>
            </a:r>
          </a:p>
        </p:txBody>
      </p:sp>
      <p:sp>
        <p:nvSpPr>
          <p:cNvPr id="2726925" name="Rectangle 13"/>
          <p:cNvSpPr>
            <a:spLocks noChangeArrowheads="1"/>
          </p:cNvSpPr>
          <p:nvPr/>
        </p:nvSpPr>
        <p:spPr bwMode="auto">
          <a:xfrm>
            <a:off x="1974852" y="2909890"/>
            <a:ext cx="8267700" cy="462307"/>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spAutoFit/>
          </a:bodyPr>
          <a:lstStyle/>
          <a:p>
            <a:pPr>
              <a:spcBef>
                <a:spcPct val="20000"/>
              </a:spcBef>
              <a:buClr>
                <a:srgbClr val="000000"/>
              </a:buClr>
              <a:buFont typeface="Wingdings" pitchFamily="2" charset="2"/>
              <a:buNone/>
            </a:pPr>
            <a:r>
              <a:rPr lang="en-US" sz="2400" i="1" dirty="0">
                <a:solidFill>
                  <a:srgbClr val="000000"/>
                </a:solidFill>
              </a:rPr>
              <a:t>“JDFR” – Just Didn</a:t>
            </a:r>
            <a:r>
              <a:rPr lang="uk-UA" sz="2400" i="1" dirty="0">
                <a:solidFill>
                  <a:srgbClr val="000000"/>
                </a:solidFill>
              </a:rPr>
              <a:t>'</a:t>
            </a:r>
            <a:r>
              <a:rPr lang="en-US" sz="2400" i="1" dirty="0">
                <a:solidFill>
                  <a:srgbClr val="000000"/>
                </a:solidFill>
              </a:rPr>
              <a:t>t Feel Right</a:t>
            </a:r>
          </a:p>
        </p:txBody>
      </p:sp>
      <p:sp>
        <p:nvSpPr>
          <p:cNvPr id="2726926" name="Rectangle 14"/>
          <p:cNvSpPr>
            <a:spLocks noChangeArrowheads="1"/>
          </p:cNvSpPr>
          <p:nvPr/>
        </p:nvSpPr>
        <p:spPr bwMode="auto">
          <a:xfrm>
            <a:off x="2143128" y="5540377"/>
            <a:ext cx="8267700" cy="462307"/>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spAutoFit/>
          </a:bodyPr>
          <a:lstStyle/>
          <a:p>
            <a:pPr>
              <a:spcBef>
                <a:spcPct val="20000"/>
              </a:spcBef>
              <a:buClr>
                <a:srgbClr val="000000"/>
              </a:buClr>
              <a:buFont typeface="Wingdings" pitchFamily="2" charset="2"/>
              <a:buNone/>
            </a:pPr>
            <a:r>
              <a:rPr lang="en-US" sz="2400" i="1">
                <a:solidFill>
                  <a:srgbClr val="000000"/>
                </a:solidFill>
              </a:rPr>
              <a:t>“CBNC” – Close, But No Cigar</a:t>
            </a:r>
          </a:p>
        </p:txBody>
      </p:sp>
    </p:spTree>
    <p:extLst>
      <p:ext uri="{BB962C8B-B14F-4D97-AF65-F5344CB8AC3E}">
        <p14:creationId xmlns:p14="http://schemas.microsoft.com/office/powerpoint/2010/main" val="388070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26920"/>
                                        </p:tgtEl>
                                        <p:attrNameLst>
                                          <p:attrName>style.visibility</p:attrName>
                                        </p:attrNameLst>
                                      </p:cBhvr>
                                      <p:to>
                                        <p:strVal val="visible"/>
                                      </p:to>
                                    </p:set>
                                    <p:animEffect transition="in" filter="dissolve">
                                      <p:cBhvr>
                                        <p:cTn id="7" dur="500"/>
                                        <p:tgtEl>
                                          <p:spTgt spid="27269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26921"/>
                                        </p:tgtEl>
                                        <p:attrNameLst>
                                          <p:attrName>style.visibility</p:attrName>
                                        </p:attrNameLst>
                                      </p:cBhvr>
                                      <p:to>
                                        <p:strVal val="visible"/>
                                      </p:to>
                                    </p:set>
                                    <p:animEffect transition="in" filter="dissolve">
                                      <p:cBhvr>
                                        <p:cTn id="10" dur="500"/>
                                        <p:tgtEl>
                                          <p:spTgt spid="27269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26922"/>
                                        </p:tgtEl>
                                        <p:attrNameLst>
                                          <p:attrName>style.visibility</p:attrName>
                                        </p:attrNameLst>
                                      </p:cBhvr>
                                      <p:to>
                                        <p:strVal val="visible"/>
                                      </p:to>
                                    </p:set>
                                    <p:animEffect transition="in" filter="dissolve">
                                      <p:cBhvr>
                                        <p:cTn id="13" dur="500"/>
                                        <p:tgtEl>
                                          <p:spTgt spid="27269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26923"/>
                                        </p:tgtEl>
                                        <p:attrNameLst>
                                          <p:attrName>style.visibility</p:attrName>
                                        </p:attrNameLst>
                                      </p:cBhvr>
                                      <p:to>
                                        <p:strVal val="visible"/>
                                      </p:to>
                                    </p:set>
                                    <p:animEffect transition="in" filter="dissolve">
                                      <p:cBhvr>
                                        <p:cTn id="16" dur="500"/>
                                        <p:tgtEl>
                                          <p:spTgt spid="272692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26924"/>
                                        </p:tgtEl>
                                        <p:attrNameLst>
                                          <p:attrName>style.visibility</p:attrName>
                                        </p:attrNameLst>
                                      </p:cBhvr>
                                      <p:to>
                                        <p:strVal val="visible"/>
                                      </p:to>
                                    </p:set>
                                    <p:animEffect transition="in" filter="dissolve">
                                      <p:cBhvr>
                                        <p:cTn id="19" dur="500"/>
                                        <p:tgtEl>
                                          <p:spTgt spid="27269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726925">
                                            <p:bg/>
                                          </p:spTgt>
                                        </p:tgtEl>
                                        <p:attrNameLst>
                                          <p:attrName>style.visibility</p:attrName>
                                        </p:attrNameLst>
                                      </p:cBhvr>
                                      <p:to>
                                        <p:strVal val="visible"/>
                                      </p:to>
                                    </p:set>
                                    <p:animEffect transition="in" filter="dissolve">
                                      <p:cBhvr>
                                        <p:cTn id="24" dur="500"/>
                                        <p:tgtEl>
                                          <p:spTgt spid="2726925">
                                            <p:bg/>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726925">
                                            <p:txEl>
                                              <p:pRg st="0" end="0"/>
                                            </p:txEl>
                                          </p:spTgt>
                                        </p:tgtEl>
                                        <p:attrNameLst>
                                          <p:attrName>style.visibility</p:attrName>
                                        </p:attrNameLst>
                                      </p:cBhvr>
                                      <p:to>
                                        <p:strVal val="visible"/>
                                      </p:to>
                                    </p:set>
                                    <p:animEffect transition="in" filter="dissolve">
                                      <p:cBhvr>
                                        <p:cTn id="27" dur="500"/>
                                        <p:tgtEl>
                                          <p:spTgt spid="2726925">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26915"/>
                                        </p:tgtEl>
                                        <p:attrNameLst>
                                          <p:attrName>style.visibility</p:attrName>
                                        </p:attrNameLst>
                                      </p:cBhvr>
                                      <p:to>
                                        <p:strVal val="visible"/>
                                      </p:to>
                                    </p:set>
                                    <p:animEffect transition="in" filter="dissolve">
                                      <p:cBhvr>
                                        <p:cTn id="32" dur="500"/>
                                        <p:tgtEl>
                                          <p:spTgt spid="272691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726916"/>
                                        </p:tgtEl>
                                        <p:attrNameLst>
                                          <p:attrName>style.visibility</p:attrName>
                                        </p:attrNameLst>
                                      </p:cBhvr>
                                      <p:to>
                                        <p:strVal val="visible"/>
                                      </p:to>
                                    </p:set>
                                    <p:animEffect transition="in" filter="dissolve">
                                      <p:cBhvr>
                                        <p:cTn id="35" dur="500"/>
                                        <p:tgtEl>
                                          <p:spTgt spid="272691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726917"/>
                                        </p:tgtEl>
                                        <p:attrNameLst>
                                          <p:attrName>style.visibility</p:attrName>
                                        </p:attrNameLst>
                                      </p:cBhvr>
                                      <p:to>
                                        <p:strVal val="visible"/>
                                      </p:to>
                                    </p:set>
                                    <p:animEffect transition="in" filter="dissolve">
                                      <p:cBhvr>
                                        <p:cTn id="38" dur="500"/>
                                        <p:tgtEl>
                                          <p:spTgt spid="272691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726918"/>
                                        </p:tgtEl>
                                        <p:attrNameLst>
                                          <p:attrName>style.visibility</p:attrName>
                                        </p:attrNameLst>
                                      </p:cBhvr>
                                      <p:to>
                                        <p:strVal val="visible"/>
                                      </p:to>
                                    </p:set>
                                    <p:animEffect transition="in" filter="dissolve">
                                      <p:cBhvr>
                                        <p:cTn id="41" dur="500"/>
                                        <p:tgtEl>
                                          <p:spTgt spid="27269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726919"/>
                                        </p:tgtEl>
                                        <p:attrNameLst>
                                          <p:attrName>style.visibility</p:attrName>
                                        </p:attrNameLst>
                                      </p:cBhvr>
                                      <p:to>
                                        <p:strVal val="visible"/>
                                      </p:to>
                                    </p:set>
                                    <p:animEffect transition="in" filter="dissolve">
                                      <p:cBhvr>
                                        <p:cTn id="44" dur="500"/>
                                        <p:tgtEl>
                                          <p:spTgt spid="272691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726926"/>
                                        </p:tgtEl>
                                        <p:attrNameLst>
                                          <p:attrName>style.visibility</p:attrName>
                                        </p:attrNameLst>
                                      </p:cBhvr>
                                      <p:to>
                                        <p:strVal val="visible"/>
                                      </p:to>
                                    </p:set>
                                    <p:animEffect transition="in" filter="dissolve">
                                      <p:cBhvr>
                                        <p:cTn id="49" dur="500"/>
                                        <p:tgtEl>
                                          <p:spTgt spid="2726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915" grpId="0" animBg="1"/>
      <p:bldP spid="2726916" grpId="0" animBg="1"/>
      <p:bldP spid="2726917" grpId="0" animBg="1"/>
      <p:bldP spid="2726918" grpId="0" animBg="1"/>
      <p:bldP spid="2726919" grpId="0" animBg="1"/>
      <p:bldP spid="2726920" grpId="0" animBg="1"/>
      <p:bldP spid="2726921" grpId="0" animBg="1"/>
      <p:bldP spid="2726922" grpId="0" animBg="1"/>
      <p:bldP spid="2726923" grpId="0" animBg="1"/>
      <p:bldP spid="2726924" grpId="0" animBg="1"/>
      <p:bldP spid="2726925" grpId="0" build="allAtOnce" animBg="1"/>
      <p:bldP spid="27269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start – a generic business model worked better</a:t>
            </a:r>
            <a:endParaRPr lang="en-CA" dirty="0"/>
          </a:p>
        </p:txBody>
      </p:sp>
      <p:sp>
        <p:nvSpPr>
          <p:cNvPr id="22" name="AutoShape 4"/>
          <p:cNvSpPr>
            <a:spLocks noChangeArrowheads="1"/>
          </p:cNvSpPr>
          <p:nvPr/>
        </p:nvSpPr>
        <p:spPr bwMode="auto">
          <a:xfrm>
            <a:off x="1832290" y="2931724"/>
            <a:ext cx="1245840" cy="86836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Develop</a:t>
            </a:r>
          </a:p>
          <a:p>
            <a:pPr algn="ctr" eaLnBrk="0" hangingPunct="0">
              <a:lnSpc>
                <a:spcPct val="100000"/>
              </a:lnSpc>
              <a:spcBef>
                <a:spcPct val="0"/>
              </a:spcBef>
              <a:buClrTx/>
              <a:buFontTx/>
              <a:buNone/>
            </a:pPr>
            <a:r>
              <a:rPr lang="en-US" sz="1600" b="1" dirty="0">
                <a:solidFill>
                  <a:srgbClr val="FFFFFF"/>
                </a:solidFill>
              </a:rPr>
              <a:t>Strategy /</a:t>
            </a:r>
            <a:br>
              <a:rPr lang="en-US" sz="1600" b="1" dirty="0">
                <a:solidFill>
                  <a:srgbClr val="FFFFFF"/>
                </a:solidFill>
              </a:rPr>
            </a:br>
            <a:r>
              <a:rPr lang="en-US" sz="1600" b="1" dirty="0">
                <a:solidFill>
                  <a:srgbClr val="FFFFFF"/>
                </a:solidFill>
              </a:rPr>
              <a:t>Plans</a:t>
            </a:r>
          </a:p>
        </p:txBody>
      </p:sp>
      <p:sp>
        <p:nvSpPr>
          <p:cNvPr id="25" name="AutoShape 7"/>
          <p:cNvSpPr>
            <a:spLocks noChangeArrowheads="1"/>
          </p:cNvSpPr>
          <p:nvPr/>
        </p:nvSpPr>
        <p:spPr bwMode="auto">
          <a:xfrm>
            <a:off x="1768757" y="4289665"/>
            <a:ext cx="1372906" cy="86836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Develop</a:t>
            </a:r>
          </a:p>
          <a:p>
            <a:pPr algn="ctr" eaLnBrk="0" hangingPunct="0">
              <a:lnSpc>
                <a:spcPct val="100000"/>
              </a:lnSpc>
              <a:spcBef>
                <a:spcPct val="0"/>
              </a:spcBef>
              <a:buClrTx/>
              <a:buFontTx/>
              <a:buNone/>
            </a:pPr>
            <a:r>
              <a:rPr lang="en-US" sz="1600" b="1" dirty="0">
                <a:solidFill>
                  <a:srgbClr val="FFFFFF"/>
                </a:solidFill>
              </a:rPr>
              <a:t>Product /</a:t>
            </a:r>
            <a:br>
              <a:rPr lang="en-US" sz="1600" b="1" dirty="0">
                <a:solidFill>
                  <a:srgbClr val="FFFFFF"/>
                </a:solidFill>
              </a:rPr>
            </a:br>
            <a:r>
              <a:rPr lang="en-US" sz="1600" b="1" dirty="0">
                <a:solidFill>
                  <a:srgbClr val="FFFFFF"/>
                </a:solidFill>
              </a:rPr>
              <a:t>Service</a:t>
            </a:r>
          </a:p>
        </p:txBody>
      </p:sp>
      <p:sp>
        <p:nvSpPr>
          <p:cNvPr id="26" name="AutoShape 8"/>
          <p:cNvSpPr>
            <a:spLocks noChangeArrowheads="1"/>
          </p:cNvSpPr>
          <p:nvPr/>
        </p:nvSpPr>
        <p:spPr bwMode="auto">
          <a:xfrm>
            <a:off x="3654180" y="4283315"/>
            <a:ext cx="1214329" cy="86836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Stimulate</a:t>
            </a:r>
            <a:br>
              <a:rPr lang="en-US" sz="1600" b="1" dirty="0">
                <a:solidFill>
                  <a:srgbClr val="FFFFFF"/>
                </a:solidFill>
              </a:rPr>
            </a:br>
            <a:r>
              <a:rPr lang="en-US" sz="1600" b="1" dirty="0">
                <a:solidFill>
                  <a:srgbClr val="FFFFFF"/>
                </a:solidFill>
              </a:rPr>
              <a:t>Demand</a:t>
            </a:r>
          </a:p>
        </p:txBody>
      </p:sp>
      <p:sp>
        <p:nvSpPr>
          <p:cNvPr id="27" name="AutoShape 9"/>
          <p:cNvSpPr>
            <a:spLocks noChangeArrowheads="1"/>
          </p:cNvSpPr>
          <p:nvPr/>
        </p:nvSpPr>
        <p:spPr bwMode="auto">
          <a:xfrm>
            <a:off x="5353057" y="4215292"/>
            <a:ext cx="1168834" cy="991708"/>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Sell</a:t>
            </a:r>
            <a:br>
              <a:rPr lang="en-US" sz="1600" b="1" dirty="0">
                <a:solidFill>
                  <a:srgbClr val="FFFFFF"/>
                </a:solidFill>
              </a:rPr>
            </a:br>
            <a:r>
              <a:rPr lang="en-US" sz="1600" b="1" dirty="0">
                <a:solidFill>
                  <a:srgbClr val="FFFFFF"/>
                </a:solidFill>
              </a:rPr>
              <a:t>Product /</a:t>
            </a:r>
            <a:br>
              <a:rPr lang="en-US" sz="1600" b="1" dirty="0">
                <a:solidFill>
                  <a:srgbClr val="FFFFFF"/>
                </a:solidFill>
              </a:rPr>
            </a:br>
            <a:r>
              <a:rPr lang="en-US" sz="1600" b="1" dirty="0">
                <a:solidFill>
                  <a:srgbClr val="FFFFFF"/>
                </a:solidFill>
              </a:rPr>
              <a:t>Service</a:t>
            </a:r>
          </a:p>
        </p:txBody>
      </p:sp>
      <p:sp>
        <p:nvSpPr>
          <p:cNvPr id="28" name="AutoShape 10"/>
          <p:cNvSpPr>
            <a:spLocks noChangeArrowheads="1"/>
          </p:cNvSpPr>
          <p:nvPr/>
        </p:nvSpPr>
        <p:spPr bwMode="auto">
          <a:xfrm>
            <a:off x="1768757" y="5315653"/>
            <a:ext cx="8658116" cy="600075"/>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Acquire Capabilities</a:t>
            </a:r>
          </a:p>
        </p:txBody>
      </p:sp>
      <p:sp>
        <p:nvSpPr>
          <p:cNvPr id="31" name="Line 13"/>
          <p:cNvSpPr>
            <a:spLocks noChangeShapeType="1"/>
          </p:cNvSpPr>
          <p:nvPr/>
        </p:nvSpPr>
        <p:spPr bwMode="auto">
          <a:xfrm>
            <a:off x="3163583" y="4726227"/>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32" name="Line 14"/>
          <p:cNvSpPr>
            <a:spLocks noChangeShapeType="1"/>
          </p:cNvSpPr>
          <p:nvPr/>
        </p:nvSpPr>
        <p:spPr bwMode="auto">
          <a:xfrm>
            <a:off x="4876801" y="4734165"/>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39" name="AutoShape 21"/>
          <p:cNvSpPr>
            <a:spLocks noChangeArrowheads="1"/>
          </p:cNvSpPr>
          <p:nvPr/>
        </p:nvSpPr>
        <p:spPr bwMode="auto">
          <a:xfrm>
            <a:off x="1625786" y="1402056"/>
            <a:ext cx="1648125" cy="1052534"/>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Assess</a:t>
            </a:r>
          </a:p>
          <a:p>
            <a:pPr algn="ctr" eaLnBrk="0" hangingPunct="0">
              <a:lnSpc>
                <a:spcPct val="100000"/>
              </a:lnSpc>
              <a:spcBef>
                <a:spcPct val="0"/>
              </a:spcBef>
              <a:buClrTx/>
              <a:buFontTx/>
              <a:buNone/>
            </a:pPr>
            <a:r>
              <a:rPr lang="en-US" sz="1600" b="1" dirty="0">
                <a:solidFill>
                  <a:srgbClr val="FFFFFF"/>
                </a:solidFill>
              </a:rPr>
              <a:t>Market /</a:t>
            </a:r>
            <a:br>
              <a:rPr lang="en-US" sz="1600" b="1" dirty="0">
                <a:solidFill>
                  <a:srgbClr val="FFFFFF"/>
                </a:solidFill>
              </a:rPr>
            </a:br>
            <a:r>
              <a:rPr lang="en-US" sz="1600" b="1" dirty="0">
                <a:solidFill>
                  <a:srgbClr val="FFFFFF"/>
                </a:solidFill>
              </a:rPr>
              <a:t>Industry</a:t>
            </a:r>
          </a:p>
          <a:p>
            <a:pPr algn="ctr" eaLnBrk="0" hangingPunct="0">
              <a:lnSpc>
                <a:spcPct val="100000"/>
              </a:lnSpc>
              <a:spcBef>
                <a:spcPct val="0"/>
              </a:spcBef>
              <a:buClrTx/>
              <a:buFontTx/>
              <a:buNone/>
            </a:pPr>
            <a:r>
              <a:rPr lang="en-US" sz="1600" b="1" dirty="0">
                <a:solidFill>
                  <a:srgbClr val="FFFFFF"/>
                </a:solidFill>
              </a:rPr>
              <a:t>Developments</a:t>
            </a:r>
          </a:p>
        </p:txBody>
      </p:sp>
      <p:sp>
        <p:nvSpPr>
          <p:cNvPr id="41" name="AutoShape 9"/>
          <p:cNvSpPr>
            <a:spLocks noChangeArrowheads="1"/>
          </p:cNvSpPr>
          <p:nvPr/>
        </p:nvSpPr>
        <p:spPr bwMode="auto">
          <a:xfrm>
            <a:off x="7008574" y="4201181"/>
            <a:ext cx="1479897" cy="101993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Build / Deliver</a:t>
            </a:r>
            <a:br>
              <a:rPr lang="en-US" sz="1600" b="1" dirty="0">
                <a:solidFill>
                  <a:srgbClr val="FFFFFF"/>
                </a:solidFill>
              </a:rPr>
            </a:br>
            <a:r>
              <a:rPr lang="en-US" sz="1600" b="1" dirty="0">
                <a:solidFill>
                  <a:srgbClr val="FFFFFF"/>
                </a:solidFill>
              </a:rPr>
              <a:t>Product /</a:t>
            </a:r>
            <a:br>
              <a:rPr lang="en-US" sz="1600" b="1" dirty="0">
                <a:solidFill>
                  <a:srgbClr val="FFFFFF"/>
                </a:solidFill>
              </a:rPr>
            </a:br>
            <a:r>
              <a:rPr lang="en-US" sz="1600" b="1" dirty="0">
                <a:solidFill>
                  <a:srgbClr val="FFFFFF"/>
                </a:solidFill>
              </a:rPr>
              <a:t>Service</a:t>
            </a:r>
          </a:p>
        </p:txBody>
      </p:sp>
      <p:sp>
        <p:nvSpPr>
          <p:cNvPr id="42" name="Line 14"/>
          <p:cNvSpPr>
            <a:spLocks noChangeShapeType="1"/>
          </p:cNvSpPr>
          <p:nvPr/>
        </p:nvSpPr>
        <p:spPr bwMode="auto">
          <a:xfrm>
            <a:off x="6532324" y="4734165"/>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43" name="AutoShape 9"/>
          <p:cNvSpPr>
            <a:spLocks noChangeArrowheads="1"/>
          </p:cNvSpPr>
          <p:nvPr/>
        </p:nvSpPr>
        <p:spPr bwMode="auto">
          <a:xfrm>
            <a:off x="5384282" y="3673088"/>
            <a:ext cx="3104192" cy="434181"/>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or Build – Sell – Deliver </a:t>
            </a:r>
          </a:p>
        </p:txBody>
      </p:sp>
      <p:sp>
        <p:nvSpPr>
          <p:cNvPr id="45" name="AutoShape 9"/>
          <p:cNvSpPr>
            <a:spLocks noChangeArrowheads="1"/>
          </p:cNvSpPr>
          <p:nvPr/>
        </p:nvSpPr>
        <p:spPr bwMode="auto">
          <a:xfrm>
            <a:off x="8946981" y="4259590"/>
            <a:ext cx="1479897" cy="86836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Enhance</a:t>
            </a:r>
            <a:br>
              <a:rPr lang="en-US" sz="1600" b="1" dirty="0">
                <a:solidFill>
                  <a:srgbClr val="FFFFFF"/>
                </a:solidFill>
              </a:rPr>
            </a:br>
            <a:r>
              <a:rPr lang="en-US" sz="1600" b="1" dirty="0">
                <a:solidFill>
                  <a:srgbClr val="FFFFFF"/>
                </a:solidFill>
              </a:rPr>
              <a:t>Product /</a:t>
            </a:r>
            <a:br>
              <a:rPr lang="en-US" sz="1600" b="1" dirty="0">
                <a:solidFill>
                  <a:srgbClr val="FFFFFF"/>
                </a:solidFill>
              </a:rPr>
            </a:br>
            <a:r>
              <a:rPr lang="en-US" sz="1600" b="1" dirty="0">
                <a:solidFill>
                  <a:srgbClr val="FFFFFF"/>
                </a:solidFill>
              </a:rPr>
              <a:t>Service</a:t>
            </a:r>
          </a:p>
        </p:txBody>
      </p:sp>
      <p:sp>
        <p:nvSpPr>
          <p:cNvPr id="46" name="Line 14"/>
          <p:cNvSpPr>
            <a:spLocks noChangeShapeType="1"/>
          </p:cNvSpPr>
          <p:nvPr/>
        </p:nvSpPr>
        <p:spPr bwMode="auto">
          <a:xfrm>
            <a:off x="8470727" y="4716790"/>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47" name="Line 13"/>
          <p:cNvSpPr>
            <a:spLocks noChangeShapeType="1"/>
          </p:cNvSpPr>
          <p:nvPr/>
        </p:nvSpPr>
        <p:spPr bwMode="auto">
          <a:xfrm rot="5400000">
            <a:off x="2208669" y="4024640"/>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48" name="Line 13"/>
          <p:cNvSpPr>
            <a:spLocks noChangeShapeType="1"/>
          </p:cNvSpPr>
          <p:nvPr/>
        </p:nvSpPr>
        <p:spPr bwMode="auto">
          <a:xfrm rot="5400000">
            <a:off x="2208669" y="2696774"/>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49" name="AutoShape 9"/>
          <p:cNvSpPr>
            <a:spLocks noChangeArrowheads="1"/>
          </p:cNvSpPr>
          <p:nvPr/>
        </p:nvSpPr>
        <p:spPr bwMode="auto">
          <a:xfrm>
            <a:off x="8910359" y="2784456"/>
            <a:ext cx="1616534" cy="100810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rPr>
              <a:t>Assess</a:t>
            </a:r>
            <a:br>
              <a:rPr lang="en-US" sz="1600" b="1" dirty="0">
                <a:solidFill>
                  <a:srgbClr val="FFFFFF"/>
                </a:solidFill>
              </a:rPr>
            </a:br>
            <a:r>
              <a:rPr lang="en-US" sz="1600" b="1" dirty="0">
                <a:solidFill>
                  <a:srgbClr val="FFFFFF"/>
                </a:solidFill>
              </a:rPr>
              <a:t>Product /</a:t>
            </a:r>
            <a:br>
              <a:rPr lang="en-US" sz="1600" b="1" dirty="0">
                <a:solidFill>
                  <a:srgbClr val="FFFFFF"/>
                </a:solidFill>
              </a:rPr>
            </a:br>
            <a:r>
              <a:rPr lang="en-US" sz="1600" b="1" dirty="0">
                <a:solidFill>
                  <a:srgbClr val="FFFFFF"/>
                </a:solidFill>
              </a:rPr>
              <a:t>Service</a:t>
            </a:r>
            <a:br>
              <a:rPr lang="en-US" sz="1600" b="1" dirty="0">
                <a:solidFill>
                  <a:srgbClr val="FFFFFF"/>
                </a:solidFill>
              </a:rPr>
            </a:br>
            <a:r>
              <a:rPr lang="en-US" sz="1600" b="1" dirty="0">
                <a:solidFill>
                  <a:srgbClr val="FFFFFF"/>
                </a:solidFill>
              </a:rPr>
              <a:t>Performance</a:t>
            </a:r>
          </a:p>
        </p:txBody>
      </p:sp>
      <p:sp>
        <p:nvSpPr>
          <p:cNvPr id="50" name="Line 13"/>
          <p:cNvSpPr>
            <a:spLocks noChangeShapeType="1"/>
          </p:cNvSpPr>
          <p:nvPr/>
        </p:nvSpPr>
        <p:spPr bwMode="auto">
          <a:xfrm rot="16200000" flipV="1">
            <a:off x="9415354" y="4017987"/>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51" name="Line 14"/>
          <p:cNvSpPr>
            <a:spLocks noChangeShapeType="1"/>
          </p:cNvSpPr>
          <p:nvPr/>
        </p:nvSpPr>
        <p:spPr bwMode="auto">
          <a:xfrm flipH="1">
            <a:off x="3078130" y="3365905"/>
            <a:ext cx="5832225"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endParaRPr>
          </a:p>
        </p:txBody>
      </p:sp>
      <p:sp>
        <p:nvSpPr>
          <p:cNvPr id="52" name="AutoShape 8"/>
          <p:cNvSpPr>
            <a:spLocks noChangeArrowheads="1"/>
          </p:cNvSpPr>
          <p:nvPr/>
        </p:nvSpPr>
        <p:spPr bwMode="auto">
          <a:xfrm>
            <a:off x="4431478" y="1396800"/>
            <a:ext cx="1176751" cy="868362"/>
          </a:xfrm>
          <a:prstGeom prst="roundRect">
            <a:avLst>
              <a:gd name="adj" fmla="val 12495"/>
            </a:avLst>
          </a:prstGeom>
          <a:noFill/>
          <a:ln w="1270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lnSpc>
                <a:spcPct val="100000"/>
              </a:lnSpc>
              <a:spcBef>
                <a:spcPct val="0"/>
              </a:spcBef>
              <a:buClrTx/>
              <a:buFontTx/>
              <a:buNone/>
            </a:pPr>
            <a:r>
              <a:rPr lang="en-US" sz="1600" dirty="0">
                <a:solidFill>
                  <a:srgbClr val="000000"/>
                </a:solidFill>
                <a:latin typeface="Arial" panose="020B0604020202020204" pitchFamily="34" charset="0"/>
                <a:cs typeface="Arial" panose="020B0604020202020204" pitchFamily="34" charset="0"/>
              </a:rPr>
              <a:t>Develop it</a:t>
            </a:r>
          </a:p>
        </p:txBody>
      </p:sp>
      <p:sp>
        <p:nvSpPr>
          <p:cNvPr id="53" name="AutoShape 9"/>
          <p:cNvSpPr>
            <a:spLocks noChangeArrowheads="1"/>
          </p:cNvSpPr>
          <p:nvPr/>
        </p:nvSpPr>
        <p:spPr bwMode="auto">
          <a:xfrm>
            <a:off x="6092825" y="1390450"/>
            <a:ext cx="1168834" cy="868362"/>
          </a:xfrm>
          <a:prstGeom prst="roundRect">
            <a:avLst>
              <a:gd name="adj" fmla="val 12495"/>
            </a:avLst>
          </a:prstGeom>
          <a:noFill/>
          <a:ln w="1270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lnSpc>
                <a:spcPct val="100000"/>
              </a:lnSpc>
              <a:spcBef>
                <a:spcPct val="0"/>
              </a:spcBef>
              <a:buClrTx/>
              <a:buFontTx/>
              <a:buNone/>
            </a:pPr>
            <a:r>
              <a:rPr lang="en-US" sz="1600" dirty="0">
                <a:solidFill>
                  <a:srgbClr val="000000"/>
                </a:solidFill>
                <a:latin typeface="Arial" panose="020B0604020202020204" pitchFamily="34" charset="0"/>
                <a:cs typeface="Arial" panose="020B0604020202020204" pitchFamily="34" charset="0"/>
              </a:rPr>
              <a:t>Sell it</a:t>
            </a:r>
          </a:p>
        </p:txBody>
      </p:sp>
      <p:sp>
        <p:nvSpPr>
          <p:cNvPr id="54" name="Line 14"/>
          <p:cNvSpPr>
            <a:spLocks noChangeShapeType="1"/>
          </p:cNvSpPr>
          <p:nvPr/>
        </p:nvSpPr>
        <p:spPr bwMode="auto">
          <a:xfrm>
            <a:off x="5616575" y="1847650"/>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latin typeface="Arial" panose="020B0604020202020204" pitchFamily="34" charset="0"/>
              <a:cs typeface="Arial" panose="020B0604020202020204" pitchFamily="34" charset="0"/>
            </a:endParaRPr>
          </a:p>
        </p:txBody>
      </p:sp>
      <p:sp>
        <p:nvSpPr>
          <p:cNvPr id="55" name="AutoShape 9"/>
          <p:cNvSpPr>
            <a:spLocks noChangeArrowheads="1"/>
          </p:cNvSpPr>
          <p:nvPr/>
        </p:nvSpPr>
        <p:spPr bwMode="auto">
          <a:xfrm>
            <a:off x="7748366" y="1390450"/>
            <a:ext cx="1162485" cy="868362"/>
          </a:xfrm>
          <a:prstGeom prst="roundRect">
            <a:avLst>
              <a:gd name="adj" fmla="val 12495"/>
            </a:avLst>
          </a:prstGeom>
          <a:noFill/>
          <a:ln w="12700">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lnSpc>
                <a:spcPct val="100000"/>
              </a:lnSpc>
              <a:spcBef>
                <a:spcPct val="0"/>
              </a:spcBef>
              <a:buClrTx/>
              <a:buFontTx/>
              <a:buNone/>
            </a:pPr>
            <a:r>
              <a:rPr lang="en-US" sz="1600" dirty="0">
                <a:solidFill>
                  <a:srgbClr val="000000"/>
                </a:solidFill>
                <a:latin typeface="Arial" panose="020B0604020202020204" pitchFamily="34" charset="0"/>
                <a:cs typeface="Arial" panose="020B0604020202020204" pitchFamily="34" charset="0"/>
              </a:rPr>
              <a:t>Service it</a:t>
            </a:r>
          </a:p>
        </p:txBody>
      </p:sp>
      <p:sp>
        <p:nvSpPr>
          <p:cNvPr id="56" name="Line 14"/>
          <p:cNvSpPr>
            <a:spLocks noChangeShapeType="1"/>
          </p:cNvSpPr>
          <p:nvPr/>
        </p:nvSpPr>
        <p:spPr bwMode="auto">
          <a:xfrm>
            <a:off x="7272098" y="1847650"/>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latin typeface="Arial" panose="020B0604020202020204" pitchFamily="34" charset="0"/>
              <a:cs typeface="Arial" panose="020B0604020202020204" pitchFamily="34" charset="0"/>
            </a:endParaRPr>
          </a:p>
        </p:txBody>
      </p:sp>
      <p:sp>
        <p:nvSpPr>
          <p:cNvPr id="58" name="Rectangle 57"/>
          <p:cNvSpPr/>
          <p:nvPr/>
        </p:nvSpPr>
        <p:spPr>
          <a:xfrm>
            <a:off x="4410106" y="913048"/>
            <a:ext cx="1337226" cy="338554"/>
          </a:xfrm>
          <a:prstGeom prst="rect">
            <a:avLst/>
          </a:prstGeom>
        </p:spPr>
        <p:txBody>
          <a:bodyPr wrap="none">
            <a:spAutoFit/>
          </a:bodyPr>
          <a:lstStyle/>
          <a:p>
            <a:pPr lvl="0" algn="ctr" eaLnBrk="0" hangingPunct="0">
              <a:lnSpc>
                <a:spcPct val="100000"/>
              </a:lnSpc>
              <a:spcBef>
                <a:spcPct val="0"/>
              </a:spcBef>
              <a:buClrTx/>
              <a:buNone/>
            </a:pPr>
            <a:r>
              <a:rPr lang="en-US" sz="1600" dirty="0">
                <a:solidFill>
                  <a:srgbClr val="000000"/>
                </a:solidFill>
                <a:latin typeface="Arial" panose="020B0604020202020204" pitchFamily="34" charset="0"/>
                <a:cs typeface="Arial" panose="020B0604020202020204" pitchFamily="34" charset="0"/>
              </a:rPr>
              <a:t>Simple form:</a:t>
            </a:r>
          </a:p>
        </p:txBody>
      </p:sp>
    </p:spTree>
    <p:extLst>
      <p:ext uri="{BB962C8B-B14F-4D97-AF65-F5344CB8AC3E}">
        <p14:creationId xmlns:p14="http://schemas.microsoft.com/office/powerpoint/2010/main" val="1030066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2600" dirty="0"/>
              <a:t>Generic models worked – first-cut list of process areas</a:t>
            </a:r>
          </a:p>
        </p:txBody>
      </p:sp>
      <p:sp>
        <p:nvSpPr>
          <p:cNvPr id="2735125" name="Rectangle 21"/>
          <p:cNvSpPr>
            <a:spLocks noChangeArrowheads="1"/>
          </p:cNvSpPr>
          <p:nvPr/>
        </p:nvSpPr>
        <p:spPr bwMode="auto">
          <a:xfrm>
            <a:off x="4206978" y="4482298"/>
            <a:ext cx="5692983" cy="141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buClr>
                <a:srgbClr val="000000"/>
              </a:buClr>
            </a:pPr>
            <a:r>
              <a:rPr lang="en-US" sz="2400" dirty="0">
                <a:solidFill>
                  <a:srgbClr val="000000"/>
                </a:solidFill>
              </a:rPr>
              <a:t>Not bad, but:</a:t>
            </a:r>
          </a:p>
          <a:p>
            <a:pPr marL="342900" indent="-342900">
              <a:spcBef>
                <a:spcPct val="20000"/>
              </a:spcBef>
              <a:buClr>
                <a:srgbClr val="000000"/>
              </a:buClr>
              <a:buFont typeface="Wingdings" pitchFamily="2" charset="2"/>
              <a:buChar char="§"/>
            </a:pPr>
            <a:r>
              <a:rPr lang="en-US" sz="2400" dirty="0">
                <a:solidFill>
                  <a:srgbClr val="000000"/>
                </a:solidFill>
              </a:rPr>
              <a:t>Political issues (“Where</a:t>
            </a:r>
            <a:r>
              <a:rPr lang="uk-UA" sz="2400" dirty="0">
                <a:solidFill>
                  <a:srgbClr val="000000"/>
                </a:solidFill>
              </a:rPr>
              <a:t>'</a:t>
            </a:r>
            <a:r>
              <a:rPr lang="en-US" sz="2400" dirty="0">
                <a:solidFill>
                  <a:srgbClr val="000000"/>
                </a:solidFill>
              </a:rPr>
              <a:t>s MY group…?”)</a:t>
            </a:r>
          </a:p>
          <a:p>
            <a:pPr marL="342900" indent="-342900">
              <a:spcBef>
                <a:spcPct val="20000"/>
              </a:spcBef>
              <a:buClr>
                <a:srgbClr val="000000"/>
              </a:buClr>
              <a:buFont typeface="Wingdings" pitchFamily="2" charset="2"/>
              <a:buChar char="§"/>
            </a:pPr>
            <a:r>
              <a:rPr lang="en-US" sz="2400" dirty="0">
                <a:solidFill>
                  <a:srgbClr val="000000"/>
                </a:solidFill>
              </a:rPr>
              <a:t>Refined through bottom-up work</a:t>
            </a:r>
            <a:endParaRPr lang="en-US" sz="1200" dirty="0">
              <a:solidFill>
                <a:srgbClr val="000000"/>
              </a:solidFill>
            </a:endParaRPr>
          </a:p>
        </p:txBody>
      </p:sp>
      <p:grpSp>
        <p:nvGrpSpPr>
          <p:cNvPr id="11" name="Group 10">
            <a:extLst>
              <a:ext uri="{FF2B5EF4-FFF2-40B4-BE49-F238E27FC236}">
                <a16:creationId xmlns:a16="http://schemas.microsoft.com/office/drawing/2014/main" id="{6913EB3E-6725-E9EB-1E5B-F5E8784D0C65}"/>
              </a:ext>
            </a:extLst>
          </p:cNvPr>
          <p:cNvGrpSpPr/>
          <p:nvPr/>
        </p:nvGrpSpPr>
        <p:grpSpPr>
          <a:xfrm>
            <a:off x="1115729" y="1171175"/>
            <a:ext cx="6143813" cy="3012281"/>
            <a:chOff x="566442" y="920322"/>
            <a:chExt cx="6143813" cy="3012281"/>
          </a:xfrm>
        </p:grpSpPr>
        <p:sp>
          <p:nvSpPr>
            <p:cNvPr id="12" name="AutoShape 14">
              <a:extLst>
                <a:ext uri="{FF2B5EF4-FFF2-40B4-BE49-F238E27FC236}">
                  <a16:creationId xmlns:a16="http://schemas.microsoft.com/office/drawing/2014/main" id="{6A2F44FB-8FF4-9BF8-3FE8-C91765C4E8E6}"/>
                </a:ext>
              </a:extLst>
            </p:cNvPr>
            <p:cNvSpPr>
              <a:spLocks noChangeArrowheads="1"/>
            </p:cNvSpPr>
            <p:nvPr/>
          </p:nvSpPr>
          <p:spPr bwMode="auto">
            <a:xfrm>
              <a:off x="4292106" y="920323"/>
              <a:ext cx="1217841" cy="2232818"/>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36000" bIns="36000" anchor="ctr"/>
            <a:lstStyle/>
            <a:p>
              <a:pPr algn="ctr" eaLnBrk="0" hangingPunct="0">
                <a:lnSpc>
                  <a:spcPct val="100000"/>
                </a:lnSpc>
                <a:spcBef>
                  <a:spcPct val="0"/>
                </a:spcBef>
                <a:buClrTx/>
                <a:buFontTx/>
                <a:buNone/>
              </a:pPr>
              <a:r>
                <a:rPr lang="en-US" sz="1400" b="1" dirty="0">
                  <a:solidFill>
                    <a:srgbClr val="FFFFFF"/>
                  </a:solidFill>
                  <a:latin typeface="Arial" panose="020B0604020202020204" pitchFamily="34" charset="0"/>
                  <a:cs typeface="Arial" panose="020B0604020202020204" pitchFamily="34" charset="0"/>
                </a:rPr>
                <a:t>Compliance Assurance</a:t>
              </a:r>
            </a:p>
          </p:txBody>
        </p:sp>
        <p:sp>
          <p:nvSpPr>
            <p:cNvPr id="13" name="AutoShape 15">
              <a:extLst>
                <a:ext uri="{FF2B5EF4-FFF2-40B4-BE49-F238E27FC236}">
                  <a16:creationId xmlns:a16="http://schemas.microsoft.com/office/drawing/2014/main" id="{6A231754-5B1B-3F99-3612-8717F9D4F786}"/>
                </a:ext>
              </a:extLst>
            </p:cNvPr>
            <p:cNvSpPr>
              <a:spLocks noChangeArrowheads="1"/>
            </p:cNvSpPr>
            <p:nvPr/>
          </p:nvSpPr>
          <p:spPr bwMode="auto">
            <a:xfrm>
              <a:off x="1424449" y="3305541"/>
              <a:ext cx="5285806" cy="62706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Education &amp; Awareness Programs</a:t>
              </a:r>
            </a:p>
          </p:txBody>
        </p:sp>
        <p:sp>
          <p:nvSpPr>
            <p:cNvPr id="14" name="AutoShape 17">
              <a:extLst>
                <a:ext uri="{FF2B5EF4-FFF2-40B4-BE49-F238E27FC236}">
                  <a16:creationId xmlns:a16="http://schemas.microsoft.com/office/drawing/2014/main" id="{CE02C899-CD3C-EED1-B182-A415268308D3}"/>
                </a:ext>
              </a:extLst>
            </p:cNvPr>
            <p:cNvSpPr>
              <a:spLocks noChangeArrowheads="1"/>
            </p:cNvSpPr>
            <p:nvPr/>
          </p:nvSpPr>
          <p:spPr bwMode="auto">
            <a:xfrm>
              <a:off x="2793646" y="2124441"/>
              <a:ext cx="1372320" cy="1057275"/>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400" b="1" dirty="0">
                  <a:solidFill>
                    <a:srgbClr val="FFFFFF"/>
                  </a:solidFill>
                  <a:latin typeface="Arial" panose="020B0604020202020204" pitchFamily="34" charset="0"/>
                  <a:cs typeface="Arial" panose="020B0604020202020204" pitchFamily="34" charset="0"/>
                </a:rPr>
                <a:t>Contractor Licensing</a:t>
              </a:r>
            </a:p>
          </p:txBody>
        </p:sp>
        <p:sp>
          <p:nvSpPr>
            <p:cNvPr id="15" name="AutoShape 18">
              <a:extLst>
                <a:ext uri="{FF2B5EF4-FFF2-40B4-BE49-F238E27FC236}">
                  <a16:creationId xmlns:a16="http://schemas.microsoft.com/office/drawing/2014/main" id="{1F713A50-F474-A716-CE77-85C39C3AC7F6}"/>
                </a:ext>
              </a:extLst>
            </p:cNvPr>
            <p:cNvSpPr>
              <a:spLocks noChangeArrowheads="1"/>
            </p:cNvSpPr>
            <p:nvPr/>
          </p:nvSpPr>
          <p:spPr bwMode="auto">
            <a:xfrm>
              <a:off x="2803171" y="924291"/>
              <a:ext cx="1372320" cy="1057275"/>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400" b="1" dirty="0">
                  <a:solidFill>
                    <a:srgbClr val="FFFFFF"/>
                  </a:solidFill>
                  <a:latin typeface="Arial" panose="020B0604020202020204" pitchFamily="34" charset="0"/>
                  <a:cs typeface="Arial" panose="020B0604020202020204" pitchFamily="34" charset="0"/>
                </a:rPr>
                <a:t>Individual</a:t>
              </a:r>
              <a:br>
                <a:rPr lang="en-US" sz="1400" b="1" dirty="0">
                  <a:solidFill>
                    <a:srgbClr val="FFFFFF"/>
                  </a:solidFill>
                  <a:latin typeface="Arial" panose="020B0604020202020204" pitchFamily="34" charset="0"/>
                  <a:cs typeface="Arial" panose="020B0604020202020204" pitchFamily="34" charset="0"/>
                </a:rPr>
              </a:br>
              <a:r>
                <a:rPr lang="en-US" sz="1400" b="1" dirty="0">
                  <a:solidFill>
                    <a:srgbClr val="FFFFFF"/>
                  </a:solidFill>
                  <a:latin typeface="Arial" panose="020B0604020202020204" pitchFamily="34" charset="0"/>
                  <a:cs typeface="Arial" panose="020B0604020202020204" pitchFamily="34" charset="0"/>
                </a:rPr>
                <a:t>Certification and Qualification</a:t>
              </a:r>
            </a:p>
          </p:txBody>
        </p:sp>
        <p:sp>
          <p:nvSpPr>
            <p:cNvPr id="16" name="AutoShape 19">
              <a:extLst>
                <a:ext uri="{FF2B5EF4-FFF2-40B4-BE49-F238E27FC236}">
                  <a16:creationId xmlns:a16="http://schemas.microsoft.com/office/drawing/2014/main" id="{FBB305C9-1895-61AB-521E-067A8BCB3A5A}"/>
                </a:ext>
              </a:extLst>
            </p:cNvPr>
            <p:cNvSpPr>
              <a:spLocks noChangeArrowheads="1"/>
            </p:cNvSpPr>
            <p:nvPr/>
          </p:nvSpPr>
          <p:spPr bwMode="auto">
            <a:xfrm rot="16200000">
              <a:off x="-590071" y="2076835"/>
              <a:ext cx="3003550" cy="690524"/>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46038" rIns="36000" bIns="46038" anchor="ctr"/>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Safety Environment Intelligence and Assessment</a:t>
              </a:r>
            </a:p>
          </p:txBody>
        </p:sp>
        <p:sp>
          <p:nvSpPr>
            <p:cNvPr id="17" name="AutoShape 18">
              <a:extLst>
                <a:ext uri="{FF2B5EF4-FFF2-40B4-BE49-F238E27FC236}">
                  <a16:creationId xmlns:a16="http://schemas.microsoft.com/office/drawing/2014/main" id="{9F20A8E8-EEBF-1B7C-1186-49E2D15CD8E2}"/>
                </a:ext>
              </a:extLst>
            </p:cNvPr>
            <p:cNvSpPr>
              <a:spLocks noChangeArrowheads="1"/>
            </p:cNvSpPr>
            <p:nvPr/>
          </p:nvSpPr>
          <p:spPr bwMode="auto">
            <a:xfrm>
              <a:off x="1399229" y="924290"/>
              <a:ext cx="1287327" cy="2253857"/>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36000" bIns="36000" anchor="ctr"/>
            <a:lstStyle/>
            <a:p>
              <a:pPr algn="ctr" eaLnBrk="0" hangingPunct="0">
                <a:lnSpc>
                  <a:spcPct val="100000"/>
                </a:lnSpc>
                <a:spcBef>
                  <a:spcPct val="0"/>
                </a:spcBef>
                <a:buClrTx/>
                <a:buFontTx/>
                <a:buNone/>
              </a:pPr>
              <a:r>
                <a:rPr lang="en-US" sz="1400" b="1" dirty="0">
                  <a:solidFill>
                    <a:srgbClr val="FFFFFF"/>
                  </a:solidFill>
                  <a:latin typeface="Arial" panose="020B0604020202020204" pitchFamily="34" charset="0"/>
                  <a:cs typeface="Arial" panose="020B0604020202020204" pitchFamily="34" charset="0"/>
                </a:rPr>
                <a:t>Safety Program Development</a:t>
              </a:r>
            </a:p>
          </p:txBody>
        </p:sp>
        <p:sp>
          <p:nvSpPr>
            <p:cNvPr id="18" name="AutoShape 20">
              <a:extLst>
                <a:ext uri="{FF2B5EF4-FFF2-40B4-BE49-F238E27FC236}">
                  <a16:creationId xmlns:a16="http://schemas.microsoft.com/office/drawing/2014/main" id="{D75BF121-ED79-4DD2-03F6-2305D9DA3C77}"/>
                </a:ext>
              </a:extLst>
            </p:cNvPr>
            <p:cNvSpPr>
              <a:spLocks noChangeArrowheads="1"/>
            </p:cNvSpPr>
            <p:nvPr/>
          </p:nvSpPr>
          <p:spPr bwMode="auto">
            <a:xfrm rot="16200000">
              <a:off x="5052395" y="1494489"/>
              <a:ext cx="2232025" cy="108369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vert" lIns="0" tIns="36000" rIns="0" bIns="36000" anchor="ctr"/>
            <a:lstStyle/>
            <a:p>
              <a:pPr algn="ctr" eaLnBrk="0" hangingPunct="0">
                <a:spcBef>
                  <a:spcPct val="0"/>
                </a:spcBef>
              </a:pPr>
              <a:r>
                <a:rPr lang="en-US" sz="1400" b="1" dirty="0">
                  <a:solidFill>
                    <a:srgbClr val="FFFFFF"/>
                  </a:solidFill>
                  <a:latin typeface="Arial" panose="020B0604020202020204" pitchFamily="34" charset="0"/>
                  <a:cs typeface="Arial" panose="020B0604020202020204" pitchFamily="34" charset="0"/>
                </a:rPr>
                <a:t>Issue</a:t>
              </a:r>
              <a:br>
                <a:rPr lang="en-US" sz="1400" b="1" dirty="0">
                  <a:solidFill>
                    <a:srgbClr val="FFFFFF"/>
                  </a:solidFill>
                  <a:latin typeface="Arial" panose="020B0604020202020204" pitchFamily="34" charset="0"/>
                  <a:cs typeface="Arial" panose="020B0604020202020204" pitchFamily="34" charset="0"/>
                </a:rPr>
              </a:br>
              <a:r>
                <a:rPr lang="en-US" sz="1400" b="1" dirty="0">
                  <a:solidFill>
                    <a:srgbClr val="FFFFFF"/>
                  </a:solidFill>
                  <a:latin typeface="Arial" panose="020B0604020202020204" pitchFamily="34" charset="0"/>
                  <a:cs typeface="Arial" panose="020B0604020202020204" pitchFamily="34" charset="0"/>
                </a:rPr>
                <a:t>Resolution</a:t>
              </a:r>
            </a:p>
          </p:txBody>
        </p:sp>
      </p:grpSp>
    </p:spTree>
    <p:extLst>
      <p:ext uri="{BB962C8B-B14F-4D97-AF65-F5344CB8AC3E}">
        <p14:creationId xmlns:p14="http://schemas.microsoft.com/office/powerpoint/2010/main" val="2705425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35125">
                                            <p:txEl>
                                              <p:pRg st="0" end="0"/>
                                            </p:txEl>
                                          </p:spTgt>
                                        </p:tgtEl>
                                        <p:attrNameLst>
                                          <p:attrName>style.visibility</p:attrName>
                                        </p:attrNameLst>
                                      </p:cBhvr>
                                      <p:to>
                                        <p:strVal val="visible"/>
                                      </p:to>
                                    </p:set>
                                    <p:animEffect transition="in" filter="dissolve">
                                      <p:cBhvr>
                                        <p:cTn id="7" dur="500"/>
                                        <p:tgtEl>
                                          <p:spTgt spid="273512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735125">
                                            <p:txEl>
                                              <p:pRg st="1" end="1"/>
                                            </p:txEl>
                                          </p:spTgt>
                                        </p:tgtEl>
                                        <p:attrNameLst>
                                          <p:attrName>style.visibility</p:attrName>
                                        </p:attrNameLst>
                                      </p:cBhvr>
                                      <p:to>
                                        <p:strVal val="visible"/>
                                      </p:to>
                                    </p:set>
                                    <p:animEffect transition="in" filter="dissolve">
                                      <p:cBhvr>
                                        <p:cTn id="10" dur="500"/>
                                        <p:tgtEl>
                                          <p:spTgt spid="273512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735125">
                                            <p:txEl>
                                              <p:pRg st="2" end="2"/>
                                            </p:txEl>
                                          </p:spTgt>
                                        </p:tgtEl>
                                        <p:attrNameLst>
                                          <p:attrName>style.visibility</p:attrName>
                                        </p:attrNameLst>
                                      </p:cBhvr>
                                      <p:to>
                                        <p:strVal val="visible"/>
                                      </p:to>
                                    </p:set>
                                    <p:animEffect transition="in" filter="dissolve">
                                      <p:cBhvr>
                                        <p:cTn id="13" dur="500"/>
                                        <p:tgtEl>
                                          <p:spTgt spid="27351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70958" y="874404"/>
            <a:ext cx="8452197" cy="5238357"/>
          </a:xfrm>
          <a:prstGeom prst="rect">
            <a:avLst/>
          </a:prstGeom>
        </p:spPr>
        <p:txBody>
          <a:bodyPr wrap="square">
            <a:spAutoFit/>
          </a:bodyPr>
          <a:lstStyle/>
          <a:p>
            <a:pPr marL="342900" indent="-342900">
              <a:spcBef>
                <a:spcPct val="20000"/>
              </a:spcBef>
              <a:buClr>
                <a:srgbClr val="000000"/>
              </a:buClr>
            </a:pPr>
            <a:r>
              <a:rPr lang="en-US" sz="2200" dirty="0">
                <a:solidFill>
                  <a:srgbClr val="000000"/>
                </a:solidFill>
                <a:latin typeface="Arial" panose="020B0604020202020204" pitchFamily="34" charset="0"/>
                <a:cs typeface="Arial" panose="020B0604020202020204" pitchFamily="34" charset="0"/>
              </a:rPr>
              <a:t>Asset Management Life Cycle:</a:t>
            </a:r>
          </a:p>
          <a:p>
            <a:pPr lvl="0" algn="l">
              <a:lnSpc>
                <a:spcPct val="100000"/>
              </a:lnSpc>
              <a:spcBef>
                <a:spcPct val="20000"/>
              </a:spcBef>
              <a:buClr>
                <a:srgbClr val="000000"/>
              </a:buClr>
              <a:buNone/>
            </a:pPr>
            <a:r>
              <a:rPr lang="en-US" sz="2200" dirty="0">
                <a:solidFill>
                  <a:srgbClr val="000000"/>
                </a:solidFill>
                <a:latin typeface="Arial" panose="020B0604020202020204" pitchFamily="34" charset="0"/>
                <a:cs typeface="Arial" panose="020B0604020202020204" pitchFamily="34" charset="0"/>
              </a:rPr>
              <a:t>Starting point for supporting processes, shared resources:</a:t>
            </a:r>
          </a:p>
          <a:p>
            <a:pPr lvl="0" algn="l">
              <a:lnSpc>
                <a:spcPct val="100000"/>
              </a:lnSpc>
              <a:spcBef>
                <a:spcPct val="20000"/>
              </a:spcBef>
              <a:buClr>
                <a:srgbClr val="000000"/>
              </a:buClr>
              <a:buNone/>
            </a:pPr>
            <a:r>
              <a:rPr lang="en-US" sz="2200" dirty="0">
                <a:solidFill>
                  <a:srgbClr val="000000"/>
                </a:solidFill>
                <a:latin typeface="Arial" panose="020B0604020202020204" pitchFamily="34" charset="0"/>
                <a:cs typeface="Arial" panose="020B0604020202020204" pitchFamily="34" charset="0"/>
              </a:rPr>
              <a:t>People, Facilities, Fleet, Technology Assets, … </a:t>
            </a:r>
          </a:p>
          <a:p>
            <a:pPr lvl="0" algn="l">
              <a:lnSpc>
                <a:spcPct val="100000"/>
              </a:lnSpc>
              <a:spcBef>
                <a:spcPct val="20000"/>
              </a:spcBef>
              <a:buClr>
                <a:srgbClr val="000000"/>
              </a:buClr>
              <a:buNone/>
            </a:pPr>
            <a:endParaRPr lang="en-US" sz="2200" dirty="0">
              <a:solidFill>
                <a:srgbClr val="000000"/>
              </a:solidFill>
              <a:latin typeface="Arial" panose="020B0604020202020204" pitchFamily="34" charset="0"/>
              <a:cs typeface="Arial" panose="020B0604020202020204" pitchFamily="34" charset="0"/>
            </a:endParaRPr>
          </a:p>
          <a:p>
            <a:pPr lvl="0" algn="l">
              <a:lnSpc>
                <a:spcPct val="100000"/>
              </a:lnSpc>
              <a:spcBef>
                <a:spcPct val="20000"/>
              </a:spcBef>
              <a:buClr>
                <a:srgbClr val="000000"/>
              </a:buClr>
              <a:buNone/>
            </a:pPr>
            <a:endParaRPr lang="en-US" sz="2200" dirty="0">
              <a:solidFill>
                <a:srgbClr val="000000"/>
              </a:solidFill>
              <a:latin typeface="Arial" panose="020B0604020202020204" pitchFamily="34" charset="0"/>
              <a:cs typeface="Arial" panose="020B0604020202020204" pitchFamily="34" charset="0"/>
            </a:endParaRPr>
          </a:p>
          <a:p>
            <a:pPr lvl="0" algn="l">
              <a:lnSpc>
                <a:spcPct val="100000"/>
              </a:lnSpc>
              <a:spcBef>
                <a:spcPct val="20000"/>
              </a:spcBef>
              <a:buClr>
                <a:srgbClr val="000000"/>
              </a:buClr>
              <a:buNone/>
            </a:pPr>
            <a:endParaRPr lang="en-US" sz="2200" dirty="0">
              <a:solidFill>
                <a:srgbClr val="000000"/>
              </a:solidFill>
              <a:latin typeface="Arial" panose="020B0604020202020204" pitchFamily="34" charset="0"/>
              <a:cs typeface="Arial" panose="020B0604020202020204" pitchFamily="34" charset="0"/>
            </a:endParaRPr>
          </a:p>
          <a:p>
            <a:pPr lvl="0" algn="l">
              <a:lnSpc>
                <a:spcPct val="100000"/>
              </a:lnSpc>
              <a:spcBef>
                <a:spcPct val="20000"/>
              </a:spcBef>
              <a:buClr>
                <a:srgbClr val="000000"/>
              </a:buClr>
              <a:buNone/>
            </a:pPr>
            <a:endParaRPr lang="en-US" sz="2200" dirty="0">
              <a:solidFill>
                <a:srgbClr val="000000"/>
              </a:solidFill>
              <a:latin typeface="Arial" panose="020B0604020202020204" pitchFamily="34" charset="0"/>
              <a:cs typeface="Arial" panose="020B0604020202020204" pitchFamily="34" charset="0"/>
            </a:endParaRPr>
          </a:p>
          <a:p>
            <a:pPr algn="l">
              <a:lnSpc>
                <a:spcPct val="100000"/>
              </a:lnSpc>
              <a:spcBef>
                <a:spcPct val="20000"/>
              </a:spcBef>
              <a:buClr>
                <a:srgbClr val="000000"/>
              </a:buClr>
              <a:buNone/>
            </a:pPr>
            <a:endParaRPr lang="en-US" sz="2200" dirty="0">
              <a:solidFill>
                <a:srgbClr val="000000"/>
              </a:solidFill>
              <a:latin typeface="Arial" panose="020B0604020202020204" pitchFamily="34" charset="0"/>
              <a:cs typeface="Arial" panose="020B0604020202020204" pitchFamily="34" charset="0"/>
            </a:endParaRPr>
          </a:p>
          <a:p>
            <a:pPr algn="l">
              <a:lnSpc>
                <a:spcPct val="100000"/>
              </a:lnSpc>
              <a:spcBef>
                <a:spcPct val="20000"/>
              </a:spcBef>
              <a:buClr>
                <a:srgbClr val="000000"/>
              </a:buClr>
              <a:buNone/>
            </a:pPr>
            <a:r>
              <a:rPr lang="en-US" sz="2200" dirty="0">
                <a:solidFill>
                  <a:srgbClr val="000000"/>
                </a:solidFill>
                <a:latin typeface="Arial" panose="020B0604020202020204" pitchFamily="34" charset="0"/>
                <a:cs typeface="Arial" panose="020B0604020202020204" pitchFamily="34" charset="0"/>
              </a:rPr>
              <a:t>Supporting began with the usual suspects, which didn</a:t>
            </a:r>
            <a:r>
              <a:rPr lang="uk-UA" sz="2200" dirty="0">
                <a:solidFill>
                  <a:srgbClr val="000000"/>
                </a:solidFill>
                <a:latin typeface="Arial" panose="020B0604020202020204" pitchFamily="34" charset="0"/>
                <a:cs typeface="Arial" panose="020B0604020202020204" pitchFamily="34" charset="0"/>
              </a:rPr>
              <a:t>'</a:t>
            </a:r>
            <a:r>
              <a:rPr lang="en-US" sz="2200" dirty="0">
                <a:solidFill>
                  <a:srgbClr val="000000"/>
                </a:solidFill>
                <a:latin typeface="Arial" panose="020B0604020202020204" pitchFamily="34" charset="0"/>
                <a:cs typeface="Arial" panose="020B0604020202020204" pitchFamily="34" charset="0"/>
              </a:rPr>
              <a:t>t last:</a:t>
            </a:r>
          </a:p>
          <a:p>
            <a:pPr algn="l">
              <a:lnSpc>
                <a:spcPct val="100000"/>
              </a:lnSpc>
              <a:spcBef>
                <a:spcPct val="20000"/>
              </a:spcBef>
              <a:buClr>
                <a:srgbClr val="000000"/>
              </a:buClr>
              <a:buNone/>
            </a:pPr>
            <a:endParaRPr lang="en-US" sz="2200" dirty="0">
              <a:solidFill>
                <a:srgbClr val="000000"/>
              </a:solidFill>
              <a:latin typeface="Arial" panose="020B0604020202020204" pitchFamily="34" charset="0"/>
              <a:cs typeface="Arial" panose="020B0604020202020204" pitchFamily="34" charset="0"/>
            </a:endParaRPr>
          </a:p>
          <a:p>
            <a:pPr algn="l">
              <a:lnSpc>
                <a:spcPct val="100000"/>
              </a:lnSpc>
              <a:spcBef>
                <a:spcPct val="20000"/>
              </a:spcBef>
              <a:buClr>
                <a:srgbClr val="000000"/>
              </a:buClr>
              <a:buNone/>
            </a:pPr>
            <a:endParaRPr lang="en-US" sz="2200" dirty="0">
              <a:solidFill>
                <a:srgbClr val="000000"/>
              </a:solidFill>
              <a:latin typeface="Arial" panose="020B0604020202020204" pitchFamily="34" charset="0"/>
              <a:cs typeface="Arial" panose="020B0604020202020204" pitchFamily="34" charset="0"/>
            </a:endParaRPr>
          </a:p>
          <a:p>
            <a:pPr algn="l">
              <a:lnSpc>
                <a:spcPct val="100000"/>
              </a:lnSpc>
              <a:spcBef>
                <a:spcPct val="20000"/>
              </a:spcBef>
              <a:buClr>
                <a:srgbClr val="000000"/>
              </a:buClr>
              <a:buNone/>
            </a:pPr>
            <a:r>
              <a:rPr lang="en-US" sz="2200" dirty="0">
                <a:solidFill>
                  <a:srgbClr val="000000"/>
                </a:solidFill>
                <a:latin typeface="Arial" panose="020B0604020202020204" pitchFamily="34" charset="0"/>
                <a:cs typeface="Arial" panose="020B0604020202020204" pitchFamily="34" charset="0"/>
              </a:rPr>
              <a:t>However, the Asset Management Life Cycle was a</a:t>
            </a:r>
            <a:br>
              <a:rPr lang="en-US" sz="2200" dirty="0">
                <a:solidFill>
                  <a:srgbClr val="000000"/>
                </a:solidFill>
                <a:latin typeface="Arial" panose="020B0604020202020204" pitchFamily="34" charset="0"/>
                <a:cs typeface="Arial" panose="020B0604020202020204" pitchFamily="34" charset="0"/>
              </a:rPr>
            </a:br>
            <a:r>
              <a:rPr lang="en-US" sz="2200" dirty="0">
                <a:solidFill>
                  <a:srgbClr val="000000"/>
                </a:solidFill>
                <a:latin typeface="Arial" panose="020B0604020202020204" pitchFamily="34" charset="0"/>
                <a:cs typeface="Arial" panose="020B0604020202020204" pitchFamily="34" charset="0"/>
              </a:rPr>
              <a:t>good starting point for each.</a:t>
            </a:r>
          </a:p>
        </p:txBody>
      </p:sp>
      <p:sp>
        <p:nvSpPr>
          <p:cNvPr id="2" name="Title 1"/>
          <p:cNvSpPr>
            <a:spLocks noGrp="1"/>
          </p:cNvSpPr>
          <p:nvPr>
            <p:ph type="title"/>
          </p:nvPr>
        </p:nvSpPr>
        <p:spPr/>
        <p:txBody>
          <a:bodyPr/>
          <a:lstStyle/>
          <a:p>
            <a:r>
              <a:rPr lang="en-US" sz="2800" dirty="0"/>
              <a:t>Generic model for asset management processes</a:t>
            </a:r>
            <a:endParaRPr lang="en-CA" sz="2800" dirty="0"/>
          </a:p>
        </p:txBody>
      </p:sp>
      <p:grpSp>
        <p:nvGrpSpPr>
          <p:cNvPr id="15" name="Group 37"/>
          <p:cNvGrpSpPr>
            <a:grpSpLocks/>
          </p:cNvGrpSpPr>
          <p:nvPr/>
        </p:nvGrpSpPr>
        <p:grpSpPr bwMode="auto">
          <a:xfrm>
            <a:off x="1868845" y="4546287"/>
            <a:ext cx="7296150" cy="646112"/>
            <a:chOff x="698" y="3721"/>
            <a:chExt cx="4596" cy="407"/>
          </a:xfrm>
        </p:grpSpPr>
        <p:sp>
          <p:nvSpPr>
            <p:cNvPr id="16" name="AutoShape 33"/>
            <p:cNvSpPr>
              <a:spLocks noChangeArrowheads="1"/>
            </p:cNvSpPr>
            <p:nvPr/>
          </p:nvSpPr>
          <p:spPr bwMode="auto">
            <a:xfrm>
              <a:off x="698" y="3721"/>
              <a:ext cx="983" cy="407"/>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dirty="0">
                  <a:solidFill>
                    <a:srgbClr val="FFFFFF"/>
                  </a:solidFill>
                  <a:latin typeface="Arial" panose="020B0604020202020204" pitchFamily="34" charset="0"/>
                  <a:cs typeface="Arial" panose="020B0604020202020204" pitchFamily="34" charset="0"/>
                </a:rPr>
                <a:t>Human Resources</a:t>
              </a:r>
            </a:p>
          </p:txBody>
        </p:sp>
        <p:sp>
          <p:nvSpPr>
            <p:cNvPr id="17" name="AutoShape 34"/>
            <p:cNvSpPr>
              <a:spLocks noChangeArrowheads="1"/>
            </p:cNvSpPr>
            <p:nvPr/>
          </p:nvSpPr>
          <p:spPr bwMode="auto">
            <a:xfrm>
              <a:off x="1819" y="3721"/>
              <a:ext cx="983" cy="407"/>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a:solidFill>
                    <a:srgbClr val="FFFFFF"/>
                  </a:solidFill>
                  <a:latin typeface="Arial" panose="020B0604020202020204" pitchFamily="34" charset="0"/>
                  <a:cs typeface="Arial" panose="020B0604020202020204" pitchFamily="34" charset="0"/>
                </a:rPr>
                <a:t>Finance</a:t>
              </a:r>
            </a:p>
          </p:txBody>
        </p:sp>
        <p:sp>
          <p:nvSpPr>
            <p:cNvPr id="18" name="AutoShape 35"/>
            <p:cNvSpPr>
              <a:spLocks noChangeArrowheads="1"/>
            </p:cNvSpPr>
            <p:nvPr/>
          </p:nvSpPr>
          <p:spPr bwMode="auto">
            <a:xfrm>
              <a:off x="2940" y="3721"/>
              <a:ext cx="983" cy="407"/>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a:solidFill>
                    <a:srgbClr val="FFFFFF"/>
                  </a:solidFill>
                  <a:latin typeface="Arial" panose="020B0604020202020204" pitchFamily="34" charset="0"/>
                  <a:cs typeface="Arial" panose="020B0604020202020204" pitchFamily="34" charset="0"/>
                </a:rPr>
                <a:t>Information</a:t>
              </a:r>
              <a:br>
                <a:rPr lang="en-US" sz="1600">
                  <a:solidFill>
                    <a:srgbClr val="FFFFFF"/>
                  </a:solidFill>
                  <a:latin typeface="Arial" panose="020B0604020202020204" pitchFamily="34" charset="0"/>
                  <a:cs typeface="Arial" panose="020B0604020202020204" pitchFamily="34" charset="0"/>
                </a:rPr>
              </a:br>
              <a:r>
                <a:rPr lang="en-US" sz="1600">
                  <a:solidFill>
                    <a:srgbClr val="FFFFFF"/>
                  </a:solidFill>
                  <a:latin typeface="Arial" panose="020B0604020202020204" pitchFamily="34" charset="0"/>
                  <a:cs typeface="Arial" panose="020B0604020202020204" pitchFamily="34" charset="0"/>
                </a:rPr>
                <a:t>Technology</a:t>
              </a:r>
            </a:p>
          </p:txBody>
        </p:sp>
        <p:sp>
          <p:nvSpPr>
            <p:cNvPr id="19" name="AutoShape 36"/>
            <p:cNvSpPr>
              <a:spLocks noChangeArrowheads="1"/>
            </p:cNvSpPr>
            <p:nvPr/>
          </p:nvSpPr>
          <p:spPr bwMode="auto">
            <a:xfrm>
              <a:off x="4061" y="3721"/>
              <a:ext cx="1233" cy="407"/>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a:solidFill>
                    <a:srgbClr val="FFFFFF"/>
                  </a:solidFill>
                  <a:latin typeface="Arial" panose="020B0604020202020204" pitchFamily="34" charset="0"/>
                  <a:cs typeface="Arial" panose="020B0604020202020204" pitchFamily="34" charset="0"/>
                </a:rPr>
                <a:t>Plant, Property,</a:t>
              </a:r>
              <a:br>
                <a:rPr lang="en-US" sz="1600">
                  <a:solidFill>
                    <a:srgbClr val="FFFFFF"/>
                  </a:solidFill>
                  <a:latin typeface="Arial" panose="020B0604020202020204" pitchFamily="34" charset="0"/>
                  <a:cs typeface="Arial" panose="020B0604020202020204" pitchFamily="34" charset="0"/>
                </a:rPr>
              </a:br>
              <a:r>
                <a:rPr lang="en-US" sz="1600">
                  <a:solidFill>
                    <a:srgbClr val="FFFFFF"/>
                  </a:solidFill>
                  <a:latin typeface="Arial" panose="020B0604020202020204" pitchFamily="34" charset="0"/>
                  <a:cs typeface="Arial" panose="020B0604020202020204" pitchFamily="34" charset="0"/>
                </a:rPr>
                <a:t>&amp; Equipment</a:t>
              </a:r>
            </a:p>
          </p:txBody>
        </p:sp>
      </p:grpSp>
      <p:sp>
        <p:nvSpPr>
          <p:cNvPr id="52" name="AutoShape 8"/>
          <p:cNvSpPr>
            <a:spLocks noChangeArrowheads="1"/>
          </p:cNvSpPr>
          <p:nvPr/>
        </p:nvSpPr>
        <p:spPr bwMode="auto">
          <a:xfrm>
            <a:off x="1870822" y="2416037"/>
            <a:ext cx="1176751" cy="118869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dirty="0">
                <a:solidFill>
                  <a:srgbClr val="FFFFFF"/>
                </a:solidFill>
                <a:latin typeface="Arial" panose="020B0604020202020204" pitchFamily="34" charset="0"/>
                <a:cs typeface="Arial" panose="020B0604020202020204" pitchFamily="34" charset="0"/>
              </a:rPr>
              <a:t>Plan</a:t>
            </a:r>
          </a:p>
        </p:txBody>
      </p:sp>
      <p:grpSp>
        <p:nvGrpSpPr>
          <p:cNvPr id="3" name="Group 2"/>
          <p:cNvGrpSpPr/>
          <p:nvPr/>
        </p:nvGrpSpPr>
        <p:grpSpPr>
          <a:xfrm>
            <a:off x="3055919" y="2409687"/>
            <a:ext cx="1645084" cy="1188690"/>
            <a:chOff x="1531919" y="2409687"/>
            <a:chExt cx="1645084" cy="1188690"/>
          </a:xfrm>
        </p:grpSpPr>
        <p:sp>
          <p:nvSpPr>
            <p:cNvPr id="53" name="AutoShape 9"/>
            <p:cNvSpPr>
              <a:spLocks noChangeArrowheads="1"/>
            </p:cNvSpPr>
            <p:nvPr/>
          </p:nvSpPr>
          <p:spPr bwMode="auto">
            <a:xfrm>
              <a:off x="2008169" y="2409687"/>
              <a:ext cx="1168834" cy="118869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dirty="0">
                  <a:solidFill>
                    <a:srgbClr val="FFFFFF"/>
                  </a:solidFill>
                  <a:latin typeface="Arial" panose="020B0604020202020204" pitchFamily="34" charset="0"/>
                  <a:cs typeface="Arial" panose="020B0604020202020204" pitchFamily="34" charset="0"/>
                </a:rPr>
                <a:t>Acquire</a:t>
              </a:r>
            </a:p>
          </p:txBody>
        </p:sp>
        <p:sp>
          <p:nvSpPr>
            <p:cNvPr id="54" name="Line 14"/>
            <p:cNvSpPr>
              <a:spLocks noChangeShapeType="1"/>
            </p:cNvSpPr>
            <p:nvPr/>
          </p:nvSpPr>
          <p:spPr bwMode="auto">
            <a:xfrm>
              <a:off x="1531919" y="3027051"/>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latin typeface="Arial" panose="020B0604020202020204" pitchFamily="34" charset="0"/>
                <a:cs typeface="Arial" panose="020B0604020202020204" pitchFamily="34" charset="0"/>
              </a:endParaRPr>
            </a:p>
          </p:txBody>
        </p:sp>
      </p:grpSp>
      <p:grpSp>
        <p:nvGrpSpPr>
          <p:cNvPr id="4" name="Group 3"/>
          <p:cNvGrpSpPr/>
          <p:nvPr/>
        </p:nvGrpSpPr>
        <p:grpSpPr>
          <a:xfrm>
            <a:off x="4711538" y="2409687"/>
            <a:ext cx="3972837" cy="1188690"/>
            <a:chOff x="3187442" y="2409687"/>
            <a:chExt cx="3972837" cy="1188690"/>
          </a:xfrm>
        </p:grpSpPr>
        <p:sp>
          <p:nvSpPr>
            <p:cNvPr id="55" name="AutoShape 9"/>
            <p:cNvSpPr>
              <a:spLocks noChangeArrowheads="1"/>
            </p:cNvSpPr>
            <p:nvPr/>
          </p:nvSpPr>
          <p:spPr bwMode="auto">
            <a:xfrm>
              <a:off x="3657342" y="2409687"/>
              <a:ext cx="3502937" cy="118869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t" anchorCtr="1"/>
            <a:lstStyle/>
            <a:p>
              <a:pPr algn="ctr" eaLnBrk="0" hangingPunct="0">
                <a:lnSpc>
                  <a:spcPct val="100000"/>
                </a:lnSpc>
                <a:spcBef>
                  <a:spcPct val="0"/>
                </a:spcBef>
                <a:buClrTx/>
                <a:buFontTx/>
                <a:buNone/>
              </a:pPr>
              <a:r>
                <a:rPr lang="en-US" sz="1600" dirty="0">
                  <a:solidFill>
                    <a:srgbClr val="FFFFFF"/>
                  </a:solidFill>
                  <a:latin typeface="Arial" panose="020B0604020202020204" pitchFamily="34" charset="0"/>
                  <a:cs typeface="Arial" panose="020B0604020202020204" pitchFamily="34" charset="0"/>
                </a:rPr>
                <a:t>Manage</a:t>
              </a:r>
            </a:p>
          </p:txBody>
        </p:sp>
        <p:sp>
          <p:nvSpPr>
            <p:cNvPr id="56" name="Line 14"/>
            <p:cNvSpPr>
              <a:spLocks noChangeShapeType="1"/>
            </p:cNvSpPr>
            <p:nvPr/>
          </p:nvSpPr>
          <p:spPr bwMode="auto">
            <a:xfrm>
              <a:off x="3187442" y="3027051"/>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latin typeface="Arial" panose="020B0604020202020204" pitchFamily="34" charset="0"/>
                <a:cs typeface="Arial" panose="020B0604020202020204" pitchFamily="34" charset="0"/>
              </a:endParaRPr>
            </a:p>
          </p:txBody>
        </p:sp>
      </p:grpSp>
      <p:grpSp>
        <p:nvGrpSpPr>
          <p:cNvPr id="6" name="Group 5"/>
          <p:cNvGrpSpPr/>
          <p:nvPr/>
        </p:nvGrpSpPr>
        <p:grpSpPr>
          <a:xfrm>
            <a:off x="8684286" y="2416037"/>
            <a:ext cx="1638735" cy="1188690"/>
            <a:chOff x="7160279" y="2416037"/>
            <a:chExt cx="1638735" cy="1188690"/>
          </a:xfrm>
        </p:grpSpPr>
        <p:sp>
          <p:nvSpPr>
            <p:cNvPr id="29" name="AutoShape 9"/>
            <p:cNvSpPr>
              <a:spLocks noChangeArrowheads="1"/>
            </p:cNvSpPr>
            <p:nvPr/>
          </p:nvSpPr>
          <p:spPr bwMode="auto">
            <a:xfrm>
              <a:off x="7636529" y="2416037"/>
              <a:ext cx="1162485" cy="118869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dirty="0">
                  <a:solidFill>
                    <a:srgbClr val="FFFFFF"/>
                  </a:solidFill>
                  <a:latin typeface="Arial" panose="020B0604020202020204" pitchFamily="34" charset="0"/>
                  <a:cs typeface="Arial" panose="020B0604020202020204" pitchFamily="34" charset="0"/>
                </a:rPr>
                <a:t>Dispose</a:t>
              </a:r>
            </a:p>
          </p:txBody>
        </p:sp>
        <p:sp>
          <p:nvSpPr>
            <p:cNvPr id="30" name="Line 14"/>
            <p:cNvSpPr>
              <a:spLocks noChangeShapeType="1"/>
            </p:cNvSpPr>
            <p:nvPr/>
          </p:nvSpPr>
          <p:spPr bwMode="auto">
            <a:xfrm>
              <a:off x="7160279" y="3033401"/>
              <a:ext cx="469900"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100000"/>
                </a:lnSpc>
                <a:spcBef>
                  <a:spcPct val="0"/>
                </a:spcBef>
                <a:buClrTx/>
                <a:buFontTx/>
                <a:buNone/>
              </a:pPr>
              <a:endParaRPr lang="en-CA" sz="1400" i="1">
                <a:solidFill>
                  <a:srgbClr val="000000"/>
                </a:solidFill>
                <a:latin typeface="Arial" panose="020B0604020202020204" pitchFamily="34" charset="0"/>
                <a:cs typeface="Arial" panose="020B0604020202020204" pitchFamily="34" charset="0"/>
              </a:endParaRPr>
            </a:p>
          </p:txBody>
        </p:sp>
      </p:grpSp>
      <p:grpSp>
        <p:nvGrpSpPr>
          <p:cNvPr id="5" name="Group 4"/>
          <p:cNvGrpSpPr/>
          <p:nvPr/>
        </p:nvGrpSpPr>
        <p:grpSpPr>
          <a:xfrm>
            <a:off x="5265329" y="2832476"/>
            <a:ext cx="3334962" cy="594345"/>
            <a:chOff x="3137861" y="3962236"/>
            <a:chExt cx="3334962" cy="594345"/>
          </a:xfrm>
          <a:solidFill>
            <a:schemeClr val="bg1"/>
          </a:solidFill>
        </p:grpSpPr>
        <p:sp>
          <p:nvSpPr>
            <p:cNvPr id="33" name="AutoShape 9"/>
            <p:cNvSpPr>
              <a:spLocks noChangeArrowheads="1"/>
            </p:cNvSpPr>
            <p:nvPr/>
          </p:nvSpPr>
          <p:spPr bwMode="auto">
            <a:xfrm>
              <a:off x="3137861" y="3962236"/>
              <a:ext cx="1064013" cy="594345"/>
            </a:xfrm>
            <a:prstGeom prst="roundRect">
              <a:avLst>
                <a:gd name="adj" fmla="val 12495"/>
              </a:avLst>
            </a:prstGeom>
            <a:solidFill>
              <a:schemeClr val="bg1"/>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dirty="0">
                  <a:solidFill>
                    <a:srgbClr val="000000"/>
                  </a:solidFill>
                  <a:latin typeface="Arial" panose="020B0604020202020204" pitchFamily="34" charset="0"/>
                  <a:cs typeface="Arial" panose="020B0604020202020204" pitchFamily="34" charset="0"/>
                </a:rPr>
                <a:t>Allocate</a:t>
              </a:r>
            </a:p>
          </p:txBody>
        </p:sp>
        <p:sp>
          <p:nvSpPr>
            <p:cNvPr id="34" name="AutoShape 9"/>
            <p:cNvSpPr>
              <a:spLocks noChangeArrowheads="1"/>
            </p:cNvSpPr>
            <p:nvPr/>
          </p:nvSpPr>
          <p:spPr bwMode="auto">
            <a:xfrm>
              <a:off x="4274162" y="3962236"/>
              <a:ext cx="1064013" cy="594345"/>
            </a:xfrm>
            <a:prstGeom prst="roundRect">
              <a:avLst>
                <a:gd name="adj" fmla="val 12495"/>
              </a:avLst>
            </a:prstGeom>
            <a:solidFill>
              <a:schemeClr val="bg1"/>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dirty="0">
                  <a:solidFill>
                    <a:srgbClr val="000000"/>
                  </a:solidFill>
                  <a:latin typeface="Arial" panose="020B0604020202020204" pitchFamily="34" charset="0"/>
                  <a:cs typeface="Arial" panose="020B0604020202020204" pitchFamily="34" charset="0"/>
                </a:rPr>
                <a:t>Use</a:t>
              </a:r>
            </a:p>
          </p:txBody>
        </p:sp>
        <p:sp>
          <p:nvSpPr>
            <p:cNvPr id="35" name="AutoShape 9"/>
            <p:cNvSpPr>
              <a:spLocks noChangeArrowheads="1"/>
            </p:cNvSpPr>
            <p:nvPr/>
          </p:nvSpPr>
          <p:spPr bwMode="auto">
            <a:xfrm>
              <a:off x="5408810" y="3962236"/>
              <a:ext cx="1064013" cy="594345"/>
            </a:xfrm>
            <a:prstGeom prst="roundRect">
              <a:avLst>
                <a:gd name="adj" fmla="val 12495"/>
              </a:avLst>
            </a:prstGeom>
            <a:solidFill>
              <a:schemeClr val="bg1"/>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algn="ctr" eaLnBrk="0" hangingPunct="0">
                <a:lnSpc>
                  <a:spcPct val="100000"/>
                </a:lnSpc>
                <a:spcBef>
                  <a:spcPct val="0"/>
                </a:spcBef>
                <a:buClrTx/>
                <a:buFontTx/>
                <a:buNone/>
              </a:pPr>
              <a:r>
                <a:rPr lang="en-US" sz="1600" dirty="0">
                  <a:solidFill>
                    <a:srgbClr val="000000"/>
                  </a:solidFill>
                  <a:latin typeface="Arial" panose="020B0604020202020204" pitchFamily="34" charset="0"/>
                  <a:cs typeface="Arial" panose="020B0604020202020204" pitchFamily="34" charset="0"/>
                </a:rPr>
                <a:t>Maintain</a:t>
              </a:r>
            </a:p>
          </p:txBody>
        </p:sp>
      </p:grpSp>
      <p:grpSp>
        <p:nvGrpSpPr>
          <p:cNvPr id="8" name="Group 7"/>
          <p:cNvGrpSpPr/>
          <p:nvPr/>
        </p:nvGrpSpPr>
        <p:grpSpPr>
          <a:xfrm>
            <a:off x="9337867" y="2604630"/>
            <a:ext cx="771147" cy="522286"/>
            <a:chOff x="7813569" y="2604630"/>
            <a:chExt cx="771147" cy="522286"/>
          </a:xfrm>
        </p:grpSpPr>
        <p:sp>
          <p:nvSpPr>
            <p:cNvPr id="20" name="Line 12"/>
            <p:cNvSpPr>
              <a:spLocks noChangeShapeType="1"/>
            </p:cNvSpPr>
            <p:nvPr/>
          </p:nvSpPr>
          <p:spPr bwMode="auto">
            <a:xfrm flipV="1">
              <a:off x="7822716" y="2949116"/>
              <a:ext cx="762000" cy="177800"/>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buNone/>
              </a:pPr>
              <a:endParaRPr lang="en-CA">
                <a:latin typeface="Arial" panose="020B0604020202020204" pitchFamily="34" charset="0"/>
                <a:cs typeface="Arial" panose="020B0604020202020204" pitchFamily="34" charset="0"/>
              </a:endParaRPr>
            </a:p>
          </p:txBody>
        </p:sp>
        <p:sp>
          <p:nvSpPr>
            <p:cNvPr id="21" name="Rectangle 15"/>
            <p:cNvSpPr>
              <a:spLocks noChangeArrowheads="1"/>
            </p:cNvSpPr>
            <p:nvPr/>
          </p:nvSpPr>
          <p:spPr bwMode="auto">
            <a:xfrm>
              <a:off x="7813569" y="2604630"/>
              <a:ext cx="73129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0" hangingPunct="0">
                <a:buNone/>
              </a:pPr>
              <a:r>
                <a:rPr lang="en-US" sz="1600" i="1" dirty="0">
                  <a:solidFill>
                    <a:schemeClr val="bg1"/>
                  </a:solidFill>
                  <a:latin typeface="Arial" panose="020B0604020202020204" pitchFamily="34" charset="0"/>
                  <a:cs typeface="Arial" panose="020B0604020202020204" pitchFamily="34" charset="0"/>
                </a:rPr>
                <a:t>Retire</a:t>
              </a:r>
            </a:p>
          </p:txBody>
        </p:sp>
      </p:grpSp>
      <p:sp>
        <p:nvSpPr>
          <p:cNvPr id="10" name="Oval 9">
            <a:extLst>
              <a:ext uri="{FF2B5EF4-FFF2-40B4-BE49-F238E27FC236}">
                <a16:creationId xmlns:a16="http://schemas.microsoft.com/office/drawing/2014/main" id="{92D295D5-2F38-F40E-9215-1B6811AA78ED}"/>
              </a:ext>
            </a:extLst>
          </p:cNvPr>
          <p:cNvSpPr/>
          <p:nvPr/>
        </p:nvSpPr>
        <p:spPr>
          <a:xfrm>
            <a:off x="1789997" y="1706336"/>
            <a:ext cx="1176751" cy="439838"/>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dissolv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dissolve">
                                      <p:cBhvr>
                                        <p:cTn id="42" dur="500"/>
                                        <p:tgtEl>
                                          <p:spTgt spid="7">
                                            <p:txEl>
                                              <p:pRg st="8" end="8"/>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7">
                                            <p:txEl>
                                              <p:pRg st="11" end="11"/>
                                            </p:txEl>
                                          </p:spTgt>
                                        </p:tgtEl>
                                        <p:attrNameLst>
                                          <p:attrName>style.visibility</p:attrName>
                                        </p:attrNameLst>
                                      </p:cBhvr>
                                      <p:to>
                                        <p:strVal val="visible"/>
                                      </p:to>
                                    </p:set>
                                    <p:animEffect transition="in" filter="dissolve">
                                      <p:cBhvr>
                                        <p:cTn id="50"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Five central ideas</a:t>
            </a:r>
          </a:p>
        </p:txBody>
      </p:sp>
      <p:sp>
        <p:nvSpPr>
          <p:cNvPr id="1856516" name="Rectangle 4"/>
          <p:cNvSpPr>
            <a:spLocks noChangeArrowheads="1"/>
          </p:cNvSpPr>
          <p:nvPr/>
        </p:nvSpPr>
        <p:spPr bwMode="auto">
          <a:xfrm>
            <a:off x="885237" y="973137"/>
            <a:ext cx="10718627" cy="5414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533400" indent="-533400">
              <a:spcBef>
                <a:spcPct val="20000"/>
              </a:spcBef>
              <a:buFont typeface="Wingdings" pitchFamily="2" charset="2"/>
              <a:buAutoNum type="arabicPeriod"/>
            </a:pPr>
            <a:r>
              <a:rPr lang="en-US" sz="2600" dirty="0">
                <a:latin typeface="Arial" panose="020B0604020202020204" pitchFamily="34" charset="0"/>
                <a:cs typeface="Arial" panose="020B0604020202020204" pitchFamily="34" charset="0"/>
              </a:rPr>
              <a:t>It</a:t>
            </a:r>
            <a:r>
              <a:rPr lang="uk-UA" sz="2600"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s essential to have clarity on what a </a:t>
            </a:r>
            <a:r>
              <a:rPr lang="en-US" sz="2600" i="1" dirty="0">
                <a:latin typeface="Arial" panose="020B0604020202020204" pitchFamily="34" charset="0"/>
                <a:cs typeface="Arial" panose="020B0604020202020204" pitchFamily="34" charset="0"/>
              </a:rPr>
              <a:t>business process</a:t>
            </a:r>
            <a:r>
              <a:rPr lang="en-US" sz="2600" dirty="0">
                <a:latin typeface="Arial" panose="020B0604020202020204" pitchFamily="34" charset="0"/>
                <a:cs typeface="Arial" panose="020B0604020202020204" pitchFamily="34" charset="0"/>
              </a:rPr>
              <a:t> really is</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t>
            </a:r>
          </a:p>
          <a:p>
            <a:pPr marL="533400" indent="-533400">
              <a:spcBef>
                <a:spcPct val="20000"/>
              </a:spcBef>
              <a:buFont typeface="Wingdings" pitchFamily="2" charset="2"/>
              <a:buAutoNum type="arabicPeriod"/>
            </a:pPr>
            <a:r>
              <a:rPr lang="en-US" sz="2600" dirty="0">
                <a:latin typeface="Arial" panose="020B0604020202020204" pitchFamily="34" charset="0"/>
                <a:cs typeface="Arial" panose="020B0604020202020204" pitchFamily="34" charset="0"/>
              </a:rPr>
              <a:t>Existing performance measures are often </a:t>
            </a:r>
            <a:r>
              <a:rPr lang="en-US" sz="2600" i="1" dirty="0">
                <a:latin typeface="Arial" panose="020B0604020202020204" pitchFamily="34" charset="0"/>
                <a:cs typeface="Arial" panose="020B0604020202020204" pitchFamily="34" charset="0"/>
              </a:rPr>
              <a:t>functionally aligned</a:t>
            </a:r>
            <a:r>
              <a:rPr lang="en-US" sz="2600" dirty="0">
                <a:latin typeface="Arial" panose="020B0604020202020204" pitchFamily="34" charset="0"/>
                <a:cs typeface="Arial" panose="020B0604020202020204" pitchFamily="34" charset="0"/>
              </a:rPr>
              <a:t>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and work </a:t>
            </a:r>
            <a:r>
              <a:rPr lang="en-US" sz="2600" i="1" dirty="0">
                <a:latin typeface="Arial" panose="020B0604020202020204" pitchFamily="34" charset="0"/>
                <a:cs typeface="Arial" panose="020B0604020202020204" pitchFamily="34" charset="0"/>
              </a:rPr>
              <a:t>against</a:t>
            </a:r>
            <a:r>
              <a:rPr lang="en-US" sz="2600" dirty="0">
                <a:latin typeface="Arial" panose="020B0604020202020204" pitchFamily="34" charset="0"/>
                <a:cs typeface="Arial" panose="020B0604020202020204" pitchFamily="34" charset="0"/>
              </a:rPr>
              <a:t> business processes</a:t>
            </a:r>
            <a:br>
              <a:rPr lang="en-US"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a:p>
            <a:pPr marL="533400" indent="-533400">
              <a:spcBef>
                <a:spcPct val="20000"/>
              </a:spcBef>
              <a:buFont typeface="Wingdings" pitchFamily="2" charset="2"/>
              <a:buAutoNum type="arabicPeriod"/>
            </a:pPr>
            <a:r>
              <a:rPr lang="en-US" sz="2600" dirty="0">
                <a:latin typeface="Arial" panose="020B0604020202020204" pitchFamily="34" charset="0"/>
                <a:cs typeface="Arial" panose="020B0604020202020204" pitchFamily="34" charset="0"/>
              </a:rPr>
              <a:t>Enterprise system implementations </a:t>
            </a:r>
            <a:r>
              <a:rPr lang="en-US" sz="2600" i="1" dirty="0">
                <a:latin typeface="Arial" panose="020B0604020202020204" pitchFamily="34" charset="0"/>
                <a:cs typeface="Arial" panose="020B0604020202020204" pitchFamily="34" charset="0"/>
              </a:rPr>
              <a:t>must</a:t>
            </a:r>
            <a:r>
              <a:rPr lang="en-US" sz="2600" dirty="0">
                <a:latin typeface="Arial" panose="020B0604020202020204" pitchFamily="34" charset="0"/>
                <a:cs typeface="Arial" panose="020B0604020202020204" pitchFamily="34" charset="0"/>
              </a:rPr>
              <a:t> include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 </a:t>
            </a:r>
            <a:r>
              <a:rPr lang="en-US" sz="2600" i="1" dirty="0">
                <a:latin typeface="Arial" panose="020B0604020202020204" pitchFamily="34" charset="0"/>
                <a:cs typeface="Arial" panose="020B0604020202020204" pitchFamily="34" charset="0"/>
              </a:rPr>
              <a:t>business process </a:t>
            </a:r>
            <a:r>
              <a:rPr lang="en-US" sz="2600" dirty="0">
                <a:latin typeface="Arial" panose="020B0604020202020204" pitchFamily="34" charset="0"/>
                <a:cs typeface="Arial" panose="020B0604020202020204" pitchFamily="34" charset="0"/>
              </a:rPr>
              <a:t>perspective</a:t>
            </a:r>
            <a:br>
              <a:rPr lang="en-US"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a:p>
            <a:pPr marL="533400" indent="-533400">
              <a:spcBef>
                <a:spcPct val="20000"/>
              </a:spcBef>
              <a:buFont typeface="Wingdings" pitchFamily="2" charset="2"/>
              <a:buAutoNum type="arabicPeriod"/>
            </a:pPr>
            <a:r>
              <a:rPr lang="en-US" sz="2600" dirty="0">
                <a:latin typeface="Arial" panose="020B0604020202020204" pitchFamily="34" charset="0"/>
                <a:cs typeface="Arial" panose="020B0604020202020204" pitchFamily="34" charset="0"/>
              </a:rPr>
              <a:t>Success with business processes depends on taking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 </a:t>
            </a:r>
            <a:r>
              <a:rPr lang="en-US" sz="2600" i="1" dirty="0">
                <a:latin typeface="Arial" panose="020B0604020202020204" pitchFamily="34" charset="0"/>
                <a:cs typeface="Arial" panose="020B0604020202020204" pitchFamily="34" charset="0"/>
              </a:rPr>
              <a:t>holistic view </a:t>
            </a:r>
            <a:r>
              <a:rPr lang="en-US" sz="2600" dirty="0">
                <a:latin typeface="Arial" panose="020B0604020202020204" pitchFamily="34" charset="0"/>
                <a:cs typeface="Arial" panose="020B0604020202020204" pitchFamily="34" charset="0"/>
              </a:rPr>
              <a:t>in which six </a:t>
            </a:r>
            <a:r>
              <a:rPr lang="en-US" sz="2600" i="1" dirty="0">
                <a:latin typeface="Arial" panose="020B0604020202020204" pitchFamily="34" charset="0"/>
                <a:cs typeface="Arial" panose="020B0604020202020204" pitchFamily="34" charset="0"/>
              </a:rPr>
              <a:t>enablers</a:t>
            </a:r>
            <a:r>
              <a:rPr lang="en-US" sz="2600" dirty="0">
                <a:latin typeface="Arial" panose="020B0604020202020204" pitchFamily="34" charset="0"/>
                <a:cs typeface="Arial" panose="020B0604020202020204" pitchFamily="34" charset="0"/>
              </a:rPr>
              <a:t> are considered</a:t>
            </a:r>
            <a:br>
              <a:rPr lang="en-US"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a:p>
            <a:pPr marL="533400" indent="-533400">
              <a:spcBef>
                <a:spcPct val="20000"/>
              </a:spcBef>
              <a:buFont typeface="Wingdings" pitchFamily="2" charset="2"/>
              <a:buAutoNum type="arabicPeriod"/>
            </a:pPr>
            <a:r>
              <a:rPr lang="en-US" sz="2600" dirty="0">
                <a:latin typeface="Arial" panose="020B0604020202020204" pitchFamily="34" charset="0"/>
                <a:cs typeface="Arial" panose="020B0604020202020204" pitchFamily="34" charset="0"/>
              </a:rPr>
              <a:t>Business processes can</a:t>
            </a:r>
            <a:r>
              <a:rPr lang="uk-UA" sz="2600"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t be great at everything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 single </a:t>
            </a:r>
            <a:r>
              <a:rPr lang="en-US" sz="2600" i="1" dirty="0">
                <a:latin typeface="Arial" panose="020B0604020202020204" pitchFamily="34" charset="0"/>
                <a:cs typeface="Arial" panose="020B0604020202020204" pitchFamily="34" charset="0"/>
              </a:rPr>
              <a:t>differentiator</a:t>
            </a:r>
            <a:r>
              <a:rPr lang="en-US" sz="2600" dirty="0">
                <a:latin typeface="Arial" panose="020B0604020202020204" pitchFamily="34" charset="0"/>
                <a:cs typeface="Arial" panose="020B0604020202020204" pitchFamily="34" charset="0"/>
              </a:rPr>
              <a:t> or </a:t>
            </a:r>
            <a:r>
              <a:rPr lang="en-US" sz="2600" i="1" dirty="0">
                <a:latin typeface="Arial" panose="020B0604020202020204" pitchFamily="34" charset="0"/>
                <a:cs typeface="Arial" panose="020B0604020202020204" pitchFamily="34" charset="0"/>
              </a:rPr>
              <a:t>strategic discipline</a:t>
            </a:r>
            <a:r>
              <a:rPr lang="en-US" sz="2600" dirty="0">
                <a:latin typeface="Arial" panose="020B0604020202020204" pitchFamily="34" charset="0"/>
                <a:cs typeface="Arial" panose="020B0604020202020204" pitchFamily="34" charset="0"/>
              </a:rPr>
              <a:t> should be chosen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56516">
                                            <p:txEl>
                                              <p:pRg st="0" end="0"/>
                                            </p:txEl>
                                          </p:spTgt>
                                        </p:tgtEl>
                                        <p:attrNameLst>
                                          <p:attrName>style.visibility</p:attrName>
                                        </p:attrNameLst>
                                      </p:cBhvr>
                                      <p:to>
                                        <p:strVal val="visible"/>
                                      </p:to>
                                    </p:set>
                                    <p:animEffect transition="in" filter="dissolve">
                                      <p:cBhvr>
                                        <p:cTn id="7" dur="500"/>
                                        <p:tgtEl>
                                          <p:spTgt spid="18565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56516">
                                            <p:txEl>
                                              <p:pRg st="1" end="1"/>
                                            </p:txEl>
                                          </p:spTgt>
                                        </p:tgtEl>
                                        <p:attrNameLst>
                                          <p:attrName>style.visibility</p:attrName>
                                        </p:attrNameLst>
                                      </p:cBhvr>
                                      <p:to>
                                        <p:strVal val="visible"/>
                                      </p:to>
                                    </p:set>
                                    <p:animEffect transition="in" filter="dissolve">
                                      <p:cBhvr>
                                        <p:cTn id="12" dur="500"/>
                                        <p:tgtEl>
                                          <p:spTgt spid="18565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56516">
                                            <p:txEl>
                                              <p:pRg st="2" end="2"/>
                                            </p:txEl>
                                          </p:spTgt>
                                        </p:tgtEl>
                                        <p:attrNameLst>
                                          <p:attrName>style.visibility</p:attrName>
                                        </p:attrNameLst>
                                      </p:cBhvr>
                                      <p:to>
                                        <p:strVal val="visible"/>
                                      </p:to>
                                    </p:set>
                                    <p:animEffect transition="in" filter="dissolve">
                                      <p:cBhvr>
                                        <p:cTn id="17" dur="500"/>
                                        <p:tgtEl>
                                          <p:spTgt spid="18565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56516">
                                            <p:txEl>
                                              <p:pRg st="3" end="3"/>
                                            </p:txEl>
                                          </p:spTgt>
                                        </p:tgtEl>
                                        <p:attrNameLst>
                                          <p:attrName>style.visibility</p:attrName>
                                        </p:attrNameLst>
                                      </p:cBhvr>
                                      <p:to>
                                        <p:strVal val="visible"/>
                                      </p:to>
                                    </p:set>
                                    <p:animEffect transition="in" filter="dissolve">
                                      <p:cBhvr>
                                        <p:cTn id="22" dur="500"/>
                                        <p:tgtEl>
                                          <p:spTgt spid="18565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56516">
                                            <p:txEl>
                                              <p:pRg st="4" end="4"/>
                                            </p:txEl>
                                          </p:spTgt>
                                        </p:tgtEl>
                                        <p:attrNameLst>
                                          <p:attrName>style.visibility</p:attrName>
                                        </p:attrNameLst>
                                      </p:cBhvr>
                                      <p:to>
                                        <p:strVal val="visible"/>
                                      </p:to>
                                    </p:set>
                                    <p:animEffect transition="in" filter="dissolve">
                                      <p:cBhvr>
                                        <p:cTn id="27" dur="500"/>
                                        <p:tgtEl>
                                          <p:spTgt spid="18565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 name="Rectangle 2"/>
          <p:cNvSpPr>
            <a:spLocks noGrp="1" noChangeArrowheads="1"/>
          </p:cNvSpPr>
          <p:nvPr>
            <p:ph type="title"/>
          </p:nvPr>
        </p:nvSpPr>
        <p:spPr/>
        <p:txBody>
          <a:bodyPr/>
          <a:lstStyle/>
          <a:p>
            <a:pPr eaLnBrk="1" hangingPunct="1"/>
            <a:r>
              <a:rPr lang="en-US" dirty="0"/>
              <a:t>Service maps – a lucky find</a:t>
            </a:r>
          </a:p>
        </p:txBody>
      </p:sp>
      <p:graphicFrame>
        <p:nvGraphicFramePr>
          <p:cNvPr id="3" name="Diagram 2"/>
          <p:cNvGraphicFramePr/>
          <p:nvPr>
            <p:extLst>
              <p:ext uri="{D42A27DB-BD31-4B8C-83A1-F6EECF244321}">
                <p14:modId xmlns:p14="http://schemas.microsoft.com/office/powerpoint/2010/main" val="301501167"/>
              </p:ext>
            </p:extLst>
          </p:nvPr>
        </p:nvGraphicFramePr>
        <p:xfrm>
          <a:off x="6217852" y="1104192"/>
          <a:ext cx="5479855" cy="536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Box 67"/>
          <p:cNvSpPr txBox="1">
            <a:spLocks noChangeArrowheads="1"/>
          </p:cNvSpPr>
          <p:nvPr/>
        </p:nvSpPr>
        <p:spPr bwMode="auto">
          <a:xfrm>
            <a:off x="885238" y="874138"/>
            <a:ext cx="4901200" cy="60016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14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14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14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1400">
                <a:solidFill>
                  <a:schemeClr val="tx1"/>
                </a:solidFill>
                <a:latin typeface="Arial" pitchFamily="34" charset="0"/>
              </a:defRPr>
            </a:lvl9pPr>
          </a:lstStyle>
          <a:p>
            <a:pPr algn="l">
              <a:lnSpc>
                <a:spcPct val="100000"/>
              </a:lnSpc>
              <a:spcBef>
                <a:spcPct val="50000"/>
              </a:spcBef>
              <a:buClrTx/>
              <a:buFontTx/>
              <a:buNone/>
            </a:pPr>
            <a:r>
              <a:rPr lang="en-CA" sz="2400" dirty="0">
                <a:solidFill>
                  <a:srgbClr val="000000"/>
                </a:solidFill>
              </a:rPr>
              <a:t>For a school project, BAs had catalogued the Services provided by each functional area.</a:t>
            </a:r>
          </a:p>
          <a:p>
            <a:pPr>
              <a:spcBef>
                <a:spcPct val="50000"/>
              </a:spcBef>
            </a:pPr>
            <a:r>
              <a:rPr lang="en-US" sz="2400" dirty="0">
                <a:solidFill>
                  <a:srgbClr val="000000"/>
                </a:solidFill>
              </a:rPr>
              <a:t>We refined them, then validated them with functional experts – </a:t>
            </a:r>
            <a:br>
              <a:rPr lang="en-US" sz="2400" dirty="0">
                <a:solidFill>
                  <a:srgbClr val="000000"/>
                </a:solidFill>
              </a:rPr>
            </a:br>
            <a:r>
              <a:rPr lang="en-US" sz="2400" i="1" dirty="0">
                <a:solidFill>
                  <a:srgbClr val="000000"/>
                </a:solidFill>
              </a:rPr>
              <a:t>it was easy!</a:t>
            </a:r>
          </a:p>
          <a:p>
            <a:pPr algn="l">
              <a:lnSpc>
                <a:spcPct val="100000"/>
              </a:lnSpc>
              <a:spcBef>
                <a:spcPct val="50000"/>
              </a:spcBef>
              <a:buClrTx/>
              <a:buFontTx/>
              <a:buNone/>
            </a:pPr>
            <a:r>
              <a:rPr lang="en-CA" sz="2400" i="1" dirty="0">
                <a:solidFill>
                  <a:srgbClr val="000000"/>
                </a:solidFill>
              </a:rPr>
              <a:t>Discussion – </a:t>
            </a:r>
            <a:br>
              <a:rPr lang="en-CA" sz="2400" i="1" dirty="0">
                <a:solidFill>
                  <a:srgbClr val="000000"/>
                </a:solidFill>
              </a:rPr>
            </a:br>
            <a:r>
              <a:rPr lang="en-CA" sz="2400" i="1" dirty="0">
                <a:solidFill>
                  <a:srgbClr val="000000"/>
                </a:solidFill>
              </a:rPr>
              <a:t>why did this layout work?</a:t>
            </a:r>
          </a:p>
          <a:p>
            <a:pPr algn="l">
              <a:lnSpc>
                <a:spcPct val="100000"/>
              </a:lnSpc>
              <a:spcBef>
                <a:spcPct val="50000"/>
              </a:spcBef>
              <a:buClrTx/>
              <a:buFontTx/>
              <a:buNone/>
            </a:pPr>
            <a:r>
              <a:rPr lang="en-CA" sz="2400" dirty="0">
                <a:solidFill>
                  <a:srgbClr val="000000"/>
                </a:solidFill>
              </a:rPr>
              <a:t>Services ranged from discrete Activities to nearly complete  Business Processes.</a:t>
            </a:r>
          </a:p>
          <a:p>
            <a:pPr algn="l">
              <a:lnSpc>
                <a:spcPct val="100000"/>
              </a:lnSpc>
              <a:spcBef>
                <a:spcPct val="50000"/>
              </a:spcBef>
              <a:buClrTx/>
              <a:buFontTx/>
              <a:buNone/>
            </a:pPr>
            <a:r>
              <a:rPr lang="en-CA" sz="2400" dirty="0">
                <a:solidFill>
                  <a:srgbClr val="000000"/>
                </a:solidFill>
              </a:rPr>
              <a:t>Services (Activities) could be strung together into plausible Business Processes.</a:t>
            </a:r>
          </a:p>
        </p:txBody>
      </p:sp>
    </p:spTree>
    <p:extLst>
      <p:ext uri="{BB962C8B-B14F-4D97-AF65-F5344CB8AC3E}">
        <p14:creationId xmlns:p14="http://schemas.microsoft.com/office/powerpoint/2010/main" val="214728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dissolv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r>
              <a:rPr lang="en-US" dirty="0"/>
              <a:t>Another lucky find – </a:t>
            </a:r>
            <a:r>
              <a:rPr lang="en-US" u="sng" dirty="0"/>
              <a:t>role profiles</a:t>
            </a:r>
            <a:r>
              <a:rPr lang="en-US" sz="3200" i="1" dirty="0">
                <a:latin typeface="Arial" panose="020B0604020202020204" pitchFamily="34" charset="0"/>
                <a:ea typeface="ＭＳ Ｐゴシック" charset="0"/>
                <a:cs typeface="Arial" panose="020B0604020202020204" pitchFamily="34" charset="0"/>
              </a:rPr>
              <a:t> (job descriptions)</a:t>
            </a:r>
          </a:p>
        </p:txBody>
      </p:sp>
      <p:sp>
        <p:nvSpPr>
          <p:cNvPr id="34819" name="Rectangle 6"/>
          <p:cNvSpPr>
            <a:spLocks noChangeArrowheads="1"/>
          </p:cNvSpPr>
          <p:nvPr/>
        </p:nvSpPr>
        <p:spPr bwMode="auto">
          <a:xfrm>
            <a:off x="2065338" y="976147"/>
            <a:ext cx="8261350" cy="4247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Clr>
                <a:srgbClr val="000000"/>
              </a:buClr>
              <a:buFontTx/>
              <a:buNone/>
            </a:pPr>
            <a:r>
              <a:rPr lang="en-US" sz="2000" b="1" dirty="0">
                <a:solidFill>
                  <a:srgbClr val="000000"/>
                </a:solidFill>
              </a:rPr>
              <a:t>Department:</a:t>
            </a:r>
            <a:r>
              <a:rPr lang="en-US" sz="2000" dirty="0">
                <a:solidFill>
                  <a:srgbClr val="000000"/>
                </a:solidFill>
              </a:rPr>
              <a:t> </a:t>
            </a:r>
            <a:r>
              <a:rPr lang="en-US" sz="2000" i="1" dirty="0">
                <a:solidFill>
                  <a:srgbClr val="000000"/>
                </a:solidFill>
              </a:rPr>
              <a:t>“Market Awareness”</a:t>
            </a:r>
          </a:p>
          <a:p>
            <a:pPr algn="l">
              <a:lnSpc>
                <a:spcPct val="100000"/>
              </a:lnSpc>
              <a:spcBef>
                <a:spcPct val="50000"/>
              </a:spcBef>
              <a:buClr>
                <a:srgbClr val="000000"/>
              </a:buClr>
              <a:buFontTx/>
              <a:buNone/>
            </a:pPr>
            <a:r>
              <a:rPr lang="en-US" sz="2000" b="1" dirty="0">
                <a:solidFill>
                  <a:srgbClr val="000000"/>
                </a:solidFill>
              </a:rPr>
              <a:t>Position Title:</a:t>
            </a:r>
            <a:r>
              <a:rPr lang="en-US" sz="2000" dirty="0">
                <a:solidFill>
                  <a:srgbClr val="000000"/>
                </a:solidFill>
              </a:rPr>
              <a:t> </a:t>
            </a:r>
            <a:r>
              <a:rPr lang="en-US" sz="2000" i="1" dirty="0">
                <a:solidFill>
                  <a:srgbClr val="000000"/>
                </a:solidFill>
              </a:rPr>
              <a:t>Communications Officer</a:t>
            </a:r>
          </a:p>
          <a:p>
            <a:pPr algn="l">
              <a:lnSpc>
                <a:spcPct val="100000"/>
              </a:lnSpc>
              <a:spcBef>
                <a:spcPct val="50000"/>
              </a:spcBef>
              <a:buClr>
                <a:srgbClr val="000000"/>
              </a:buClr>
              <a:buFontTx/>
              <a:buNone/>
            </a:pPr>
            <a:r>
              <a:rPr lang="en-US" sz="2000" b="1" dirty="0">
                <a:solidFill>
                  <a:srgbClr val="000000"/>
                </a:solidFill>
              </a:rPr>
              <a:t>Principal Accountabilities:</a:t>
            </a:r>
            <a:br>
              <a:rPr lang="en-US" sz="2000" b="1" dirty="0">
                <a:solidFill>
                  <a:srgbClr val="000000"/>
                </a:solidFill>
              </a:rPr>
            </a:br>
            <a:r>
              <a:rPr lang="en-US" sz="2000" dirty="0">
                <a:solidFill>
                  <a:srgbClr val="000000"/>
                </a:solidFill>
              </a:rPr>
              <a:t>…</a:t>
            </a:r>
          </a:p>
          <a:p>
            <a:pPr algn="l">
              <a:lnSpc>
                <a:spcPct val="100000"/>
              </a:lnSpc>
              <a:spcBef>
                <a:spcPct val="50000"/>
              </a:spcBef>
              <a:buClr>
                <a:srgbClr val="000000"/>
              </a:buClr>
              <a:buNone/>
            </a:pPr>
            <a:r>
              <a:rPr lang="en-US" sz="2000" b="1" dirty="0">
                <a:solidFill>
                  <a:srgbClr val="000000"/>
                </a:solidFill>
              </a:rPr>
              <a:t>Key Messaging:</a:t>
            </a:r>
            <a:r>
              <a:rPr lang="en-US" sz="2000" dirty="0">
                <a:solidFill>
                  <a:srgbClr val="000000"/>
                </a:solidFill>
              </a:rPr>
              <a:t> develop corporate key messages and issues messages aligned to the Strategic Plan to ensure that Agency staff, Executive, and Board consistently utilize strategic messaging in all internal and external documents and ensure marketing and branding initiatives align with strategic communications goals and messages.</a:t>
            </a:r>
          </a:p>
          <a:p>
            <a:pPr algn="l">
              <a:lnSpc>
                <a:spcPct val="100000"/>
              </a:lnSpc>
              <a:spcBef>
                <a:spcPct val="50000"/>
              </a:spcBef>
              <a:buClr>
                <a:srgbClr val="000000"/>
              </a:buClr>
              <a:buFontTx/>
              <a:buNone/>
            </a:pPr>
            <a:r>
              <a:rPr lang="en-US" sz="2000" b="1" dirty="0">
                <a:solidFill>
                  <a:srgbClr val="000000"/>
                </a:solidFill>
              </a:rPr>
              <a:t>Communications:</a:t>
            </a:r>
            <a:r>
              <a:rPr lang="en-US" sz="2000" dirty="0">
                <a:solidFill>
                  <a:srgbClr val="000000"/>
                </a:solidFill>
              </a:rPr>
              <a:t> …description of more responsibilities</a:t>
            </a:r>
          </a:p>
          <a:p>
            <a:pPr algn="l">
              <a:lnSpc>
                <a:spcPct val="100000"/>
              </a:lnSpc>
              <a:spcBef>
                <a:spcPct val="50000"/>
              </a:spcBef>
              <a:buClr>
                <a:srgbClr val="000000"/>
              </a:buClr>
              <a:buFontTx/>
              <a:buNone/>
            </a:pPr>
            <a:r>
              <a:rPr lang="en-US" sz="2000" b="1" dirty="0">
                <a:solidFill>
                  <a:srgbClr val="000000"/>
                </a:solidFill>
              </a:rPr>
              <a:t>Media Messaging:</a:t>
            </a:r>
            <a:r>
              <a:rPr lang="en-US" sz="2000" dirty="0">
                <a:solidFill>
                  <a:srgbClr val="000000"/>
                </a:solidFill>
              </a:rPr>
              <a:t> …description of more responsibilities etc. etc. etc.</a:t>
            </a:r>
          </a:p>
        </p:txBody>
      </p:sp>
      <p:sp>
        <p:nvSpPr>
          <p:cNvPr id="5" name="Rectangle 18">
            <a:extLst>
              <a:ext uri="{FF2B5EF4-FFF2-40B4-BE49-F238E27FC236}">
                <a16:creationId xmlns:a16="http://schemas.microsoft.com/office/drawing/2014/main" id="{9D4E4382-9919-9D49-8862-52D603CF48EF}"/>
              </a:ext>
            </a:extLst>
          </p:cNvPr>
          <p:cNvSpPr>
            <a:spLocks noChangeArrowheads="1"/>
          </p:cNvSpPr>
          <p:nvPr/>
        </p:nvSpPr>
        <p:spPr bwMode="auto">
          <a:xfrm rot="20938269">
            <a:off x="8745284" y="3754849"/>
            <a:ext cx="1950627" cy="523862"/>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ctr">
              <a:spcBef>
                <a:spcPct val="20000"/>
              </a:spcBef>
              <a:buClr>
                <a:srgbClr val="000000"/>
              </a:buClr>
              <a:buFont typeface="Wingdings" pitchFamily="2" charset="2"/>
              <a:buNone/>
            </a:pPr>
            <a:r>
              <a:rPr lang="en-US" sz="2800" i="1" dirty="0">
                <a:solidFill>
                  <a:srgbClr val="000000"/>
                </a:solidFill>
                <a:latin typeface="Calibri" panose="020F0502020204030204" pitchFamily="34" charset="0"/>
                <a:cs typeface="Calibri" panose="020F0502020204030204" pitchFamily="34" charset="0"/>
              </a:rPr>
              <a:t>Huh…?</a:t>
            </a:r>
          </a:p>
        </p:txBody>
      </p:sp>
      <p:grpSp>
        <p:nvGrpSpPr>
          <p:cNvPr id="3" name="Group 2">
            <a:extLst>
              <a:ext uri="{FF2B5EF4-FFF2-40B4-BE49-F238E27FC236}">
                <a16:creationId xmlns:a16="http://schemas.microsoft.com/office/drawing/2014/main" id="{4ABFAA87-C551-8F48-A9E4-4B964EEEA7C4}"/>
              </a:ext>
            </a:extLst>
          </p:cNvPr>
          <p:cNvGrpSpPr/>
          <p:nvPr/>
        </p:nvGrpSpPr>
        <p:grpSpPr>
          <a:xfrm>
            <a:off x="5153652" y="1884356"/>
            <a:ext cx="6812583" cy="831639"/>
            <a:chOff x="3815046" y="2005182"/>
            <a:chExt cx="6812583" cy="831639"/>
          </a:xfrm>
        </p:grpSpPr>
        <p:sp>
          <p:nvSpPr>
            <p:cNvPr id="8" name="Rounded Rectangle 7">
              <a:extLst>
                <a:ext uri="{FF2B5EF4-FFF2-40B4-BE49-F238E27FC236}">
                  <a16:creationId xmlns:a16="http://schemas.microsoft.com/office/drawing/2014/main" id="{95EFA331-31E7-884C-82FB-743EF41681FF}"/>
                </a:ext>
              </a:extLst>
            </p:cNvPr>
            <p:cNvSpPr/>
            <p:nvPr/>
          </p:nvSpPr>
          <p:spPr>
            <a:xfrm>
              <a:off x="3815046" y="2016525"/>
              <a:ext cx="6812583" cy="8202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17115F-1AF2-844B-AB69-3ABC732461A0}"/>
                </a:ext>
              </a:extLst>
            </p:cNvPr>
            <p:cNvSpPr txBox="1"/>
            <p:nvPr/>
          </p:nvSpPr>
          <p:spPr>
            <a:xfrm>
              <a:off x="5256373" y="2005182"/>
              <a:ext cx="4034891" cy="369332"/>
            </a:xfrm>
            <a:prstGeom prst="rect">
              <a:avLst/>
            </a:prstGeom>
            <a:noFill/>
          </p:spPr>
          <p:txBody>
            <a:bodyPr wrap="square" rtlCol="0">
              <a:spAutoFit/>
            </a:bodyPr>
            <a:lstStyle/>
            <a:p>
              <a:r>
                <a:rPr lang="en-US" i="1" dirty="0"/>
                <a:t>What</a:t>
              </a:r>
              <a:r>
                <a:rPr lang="en-US" dirty="0"/>
                <a:t> they did (the essential activities)…</a:t>
              </a:r>
            </a:p>
          </p:txBody>
        </p:sp>
        <p:sp>
          <p:nvSpPr>
            <p:cNvPr id="6" name="Rectangle 18">
              <a:extLst>
                <a:ext uri="{FF2B5EF4-FFF2-40B4-BE49-F238E27FC236}">
                  <a16:creationId xmlns:a16="http://schemas.microsoft.com/office/drawing/2014/main" id="{2AE8BCBC-0933-4C40-9ECF-B4A7A5883C97}"/>
                </a:ext>
              </a:extLst>
            </p:cNvPr>
            <p:cNvSpPr>
              <a:spLocks noChangeArrowheads="1"/>
            </p:cNvSpPr>
            <p:nvPr/>
          </p:nvSpPr>
          <p:spPr bwMode="auto">
            <a:xfrm>
              <a:off x="3930102" y="2350290"/>
              <a:ext cx="2997646" cy="462307"/>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ctr">
                <a:spcBef>
                  <a:spcPct val="20000"/>
                </a:spcBef>
                <a:buClr>
                  <a:srgbClr val="000000"/>
                </a:buClr>
                <a:buFont typeface="Wingdings" pitchFamily="2" charset="2"/>
                <a:buNone/>
              </a:pPr>
              <a:r>
                <a:rPr lang="en-US" sz="2400" i="1" dirty="0">
                  <a:solidFill>
                    <a:srgbClr val="000000"/>
                  </a:solidFill>
                  <a:latin typeface="Calibri" panose="020F0502020204030204" pitchFamily="34" charset="0"/>
                  <a:cs typeface="Calibri" panose="020F0502020204030204" pitchFamily="34" charset="0"/>
                </a:rPr>
                <a:t>Develop Key Message</a:t>
              </a:r>
            </a:p>
          </p:txBody>
        </p:sp>
        <p:sp>
          <p:nvSpPr>
            <p:cNvPr id="7" name="Rectangle 18">
              <a:extLst>
                <a:ext uri="{FF2B5EF4-FFF2-40B4-BE49-F238E27FC236}">
                  <a16:creationId xmlns:a16="http://schemas.microsoft.com/office/drawing/2014/main" id="{24227406-DBBA-0747-9D5D-FB8A1FA42AF9}"/>
                </a:ext>
              </a:extLst>
            </p:cNvPr>
            <p:cNvSpPr>
              <a:spLocks noChangeArrowheads="1"/>
            </p:cNvSpPr>
            <p:nvPr/>
          </p:nvSpPr>
          <p:spPr bwMode="auto">
            <a:xfrm>
              <a:off x="7195091" y="2350290"/>
              <a:ext cx="3353810" cy="462307"/>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ctr">
                <a:spcBef>
                  <a:spcPct val="20000"/>
                </a:spcBef>
                <a:buClr>
                  <a:srgbClr val="000000"/>
                </a:buClr>
                <a:buFont typeface="Wingdings" pitchFamily="2" charset="2"/>
                <a:buNone/>
              </a:pPr>
              <a:r>
                <a:rPr lang="en-US" sz="2400" i="1" dirty="0">
                  <a:solidFill>
                    <a:srgbClr val="000000"/>
                  </a:solidFill>
                  <a:latin typeface="Calibri" panose="020F0502020204030204" pitchFamily="34" charset="0"/>
                  <a:cs typeface="Calibri" panose="020F0502020204030204" pitchFamily="34" charset="0"/>
                </a:rPr>
                <a:t>Develop Issues Message</a:t>
              </a:r>
            </a:p>
          </p:txBody>
        </p:sp>
      </p:grpSp>
      <p:grpSp>
        <p:nvGrpSpPr>
          <p:cNvPr id="4" name="Group 3">
            <a:extLst>
              <a:ext uri="{FF2B5EF4-FFF2-40B4-BE49-F238E27FC236}">
                <a16:creationId xmlns:a16="http://schemas.microsoft.com/office/drawing/2014/main" id="{1D750B07-89B9-DB46-AFF1-70DFBBC0DCFC}"/>
              </a:ext>
            </a:extLst>
          </p:cNvPr>
          <p:cNvGrpSpPr/>
          <p:nvPr/>
        </p:nvGrpSpPr>
        <p:grpSpPr>
          <a:xfrm>
            <a:off x="139383" y="3042227"/>
            <a:ext cx="10488246" cy="1243041"/>
            <a:chOff x="139383" y="2864944"/>
            <a:chExt cx="10488246" cy="1243041"/>
          </a:xfrm>
        </p:grpSpPr>
        <p:sp>
          <p:nvSpPr>
            <p:cNvPr id="13" name="Rounded Rectangle 12">
              <a:extLst>
                <a:ext uri="{FF2B5EF4-FFF2-40B4-BE49-F238E27FC236}">
                  <a16:creationId xmlns:a16="http://schemas.microsoft.com/office/drawing/2014/main" id="{4625944D-F678-2C4A-AB1F-52B7BB0A1FE6}"/>
                </a:ext>
              </a:extLst>
            </p:cNvPr>
            <p:cNvSpPr/>
            <p:nvPr/>
          </p:nvSpPr>
          <p:spPr>
            <a:xfrm>
              <a:off x="139383" y="2864944"/>
              <a:ext cx="10488246" cy="124304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8905F0-AF19-DB40-8623-C451CB564F77}"/>
                </a:ext>
              </a:extLst>
            </p:cNvPr>
            <p:cNvSpPr txBox="1"/>
            <p:nvPr/>
          </p:nvSpPr>
          <p:spPr>
            <a:xfrm>
              <a:off x="225005" y="2900090"/>
              <a:ext cx="2487719" cy="646331"/>
            </a:xfrm>
            <a:prstGeom prst="rect">
              <a:avLst/>
            </a:prstGeom>
            <a:noFill/>
          </p:spPr>
          <p:txBody>
            <a:bodyPr wrap="square" rtlCol="0">
              <a:spAutoFit/>
            </a:bodyPr>
            <a:lstStyle/>
            <a:p>
              <a:r>
                <a:rPr lang="en-US" dirty="0"/>
                <a:t>Everything else </a:t>
              </a:r>
              <a:br>
                <a:rPr lang="en-US" dirty="0"/>
              </a:br>
              <a:r>
                <a:rPr lang="en-US" dirty="0"/>
                <a:t>was </a:t>
              </a:r>
              <a:r>
                <a:rPr lang="en-US" i="1" dirty="0"/>
                <a:t>why?</a:t>
              </a:r>
              <a:endParaRPr lang="en-US" dirty="0"/>
            </a:p>
          </p:txBody>
        </p:sp>
      </p:grpSp>
    </p:spTree>
    <p:extLst>
      <p:ext uri="{BB962C8B-B14F-4D97-AF65-F5344CB8AC3E}">
        <p14:creationId xmlns:p14="http://schemas.microsoft.com/office/powerpoint/2010/main" val="179468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2800" dirty="0"/>
              <a:t>Another example</a:t>
            </a:r>
          </a:p>
        </p:txBody>
      </p:sp>
      <p:sp>
        <p:nvSpPr>
          <p:cNvPr id="2728485" name="Rectangle 549"/>
          <p:cNvSpPr>
            <a:spLocks noChangeArrowheads="1"/>
          </p:cNvSpPr>
          <p:nvPr/>
        </p:nvSpPr>
        <p:spPr bwMode="auto">
          <a:xfrm>
            <a:off x="2479369" y="2151727"/>
            <a:ext cx="6510882"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algn="l">
              <a:lnSpc>
                <a:spcPct val="100000"/>
              </a:lnSpc>
              <a:spcBef>
                <a:spcPct val="0"/>
              </a:spcBef>
              <a:buClrTx/>
              <a:buFontTx/>
              <a:buNone/>
            </a:pPr>
            <a:r>
              <a:rPr lang="en-US" altLang="ja-JP" sz="2000" dirty="0">
                <a:solidFill>
                  <a:srgbClr val="000000"/>
                </a:solidFill>
                <a:latin typeface="Arial" panose="020B0604020202020204" pitchFamily="34" charset="0"/>
                <a:ea typeface="MS PGothic" pitchFamily="34" charset="-128"/>
                <a:cs typeface="Arial" panose="020B0604020202020204" pitchFamily="34" charset="0"/>
              </a:rPr>
              <a:t>Role Profile –</a:t>
            </a:r>
          </a:p>
          <a:p>
            <a:pPr algn="l">
              <a:lnSpc>
                <a:spcPct val="100000"/>
              </a:lnSpc>
              <a:spcBef>
                <a:spcPct val="0"/>
              </a:spcBef>
              <a:buClrTx/>
              <a:buFontTx/>
              <a:buNone/>
            </a:pPr>
            <a:r>
              <a:rPr lang="en-US" altLang="ja-JP" sz="2000" dirty="0">
                <a:solidFill>
                  <a:srgbClr val="000000"/>
                </a:solidFill>
                <a:latin typeface="Arial" panose="020B0604020202020204" pitchFamily="34" charset="0"/>
                <a:ea typeface="MS PGothic" pitchFamily="34" charset="-128"/>
                <a:cs typeface="Arial" panose="020B0604020202020204" pitchFamily="34" charset="0"/>
              </a:rPr>
              <a:t>“…in partnership with internal and external stakeholders, using the full range of traditional and new media along with an integrative framework, disseminates relevant content that will enable self-sufficiency among business and residential constituencies.”</a:t>
            </a:r>
          </a:p>
          <a:p>
            <a:pPr algn="l">
              <a:lnSpc>
                <a:spcPct val="100000"/>
              </a:lnSpc>
              <a:spcBef>
                <a:spcPct val="0"/>
              </a:spcBef>
              <a:buClrTx/>
              <a:buFontTx/>
              <a:buNone/>
            </a:pPr>
            <a:endParaRPr lang="en-US" altLang="ja-JP" sz="2000" dirty="0">
              <a:solidFill>
                <a:srgbClr val="000000"/>
              </a:solidFill>
              <a:latin typeface="Arial" panose="020B0604020202020204" pitchFamily="34" charset="0"/>
              <a:ea typeface="MS PGothic" pitchFamily="34" charset="-128"/>
              <a:cs typeface="Arial" panose="020B0604020202020204" pitchFamily="34" charset="0"/>
            </a:endParaRPr>
          </a:p>
          <a:p>
            <a:pPr>
              <a:spcBef>
                <a:spcPct val="0"/>
              </a:spcBef>
            </a:pPr>
            <a:r>
              <a:rPr lang="en-US" altLang="ja-JP" sz="2000" dirty="0">
                <a:solidFill>
                  <a:srgbClr val="000000"/>
                </a:solidFill>
                <a:latin typeface="Arial" panose="020B0604020202020204" pitchFamily="34" charset="0"/>
                <a:ea typeface="MS PGothic" pitchFamily="34" charset="-128"/>
                <a:cs typeface="Arial" panose="020B0604020202020204" pitchFamily="34" charset="0"/>
              </a:rPr>
              <a:t>Translation – </a:t>
            </a:r>
            <a:r>
              <a:rPr lang="en-US" altLang="ja-JP" sz="2000" i="1" dirty="0">
                <a:solidFill>
                  <a:srgbClr val="000000"/>
                </a:solidFill>
                <a:latin typeface="Arial" panose="020B0604020202020204" pitchFamily="34" charset="0"/>
                <a:ea typeface="MS PGothic" pitchFamily="34" charset="-128"/>
                <a:cs typeface="Arial" panose="020B0604020202020204" pitchFamily="34" charset="0"/>
              </a:rPr>
              <a:t>“Publish procedures.”</a:t>
            </a:r>
            <a:r>
              <a:rPr lang="en-US" altLang="ja-JP" sz="2000" dirty="0">
                <a:solidFill>
                  <a:srgbClr val="000000"/>
                </a:solidFill>
                <a:latin typeface="Arial" panose="020B0604020202020204" pitchFamily="34" charset="0"/>
                <a:ea typeface="MS PGothic" pitchFamily="34" charset="-128"/>
                <a:cs typeface="Arial" panose="020B0604020202020204" pitchFamily="34" charset="0"/>
              </a:rPr>
              <a:t>  </a:t>
            </a:r>
          </a:p>
        </p:txBody>
      </p:sp>
      <p:sp>
        <p:nvSpPr>
          <p:cNvPr id="2" name="Rectangle 4">
            <a:extLst>
              <a:ext uri="{FF2B5EF4-FFF2-40B4-BE49-F238E27FC236}">
                <a16:creationId xmlns:a16="http://schemas.microsoft.com/office/drawing/2014/main" id="{B75771BC-1AA4-894E-4672-78221FE57B5A}"/>
              </a:ext>
            </a:extLst>
          </p:cNvPr>
          <p:cNvSpPr>
            <a:spLocks noChangeArrowheads="1"/>
          </p:cNvSpPr>
          <p:nvPr/>
        </p:nvSpPr>
        <p:spPr bwMode="auto">
          <a:xfrm>
            <a:off x="3253877" y="5051175"/>
            <a:ext cx="6051964" cy="826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20000"/>
              </a:spcBef>
              <a:spcAft>
                <a:spcPct val="0"/>
              </a:spcAft>
              <a:buClr>
                <a:srgbClr val="000000"/>
              </a:buClr>
              <a:defRPr/>
            </a:pPr>
            <a:r>
              <a:rPr lang="en-US" sz="2000" dirty="0">
                <a:latin typeface="Arial" panose="020B0604020202020204" pitchFamily="34" charset="0"/>
                <a:cs typeface="Arial" panose="020B0604020202020204" pitchFamily="34" charset="0"/>
              </a:rPr>
              <a:t>It was a </a:t>
            </a:r>
            <a:r>
              <a:rPr lang="en-US" sz="2000" b="1" dirty="0">
                <a:latin typeface="Arial" panose="020B0604020202020204" pitchFamily="34" charset="0"/>
                <a:cs typeface="Arial" panose="020B0604020202020204" pitchFamily="34" charset="0"/>
              </a:rPr>
              <a:t>lot</a:t>
            </a:r>
            <a:r>
              <a:rPr lang="en-US" sz="2000" dirty="0">
                <a:latin typeface="Arial" panose="020B0604020202020204" pitchFamily="34" charset="0"/>
                <a:cs typeface="Arial" panose="020B0604020202020204" pitchFamily="34" charset="0"/>
              </a:rPr>
              <a:t> of work to massage role descriptions into discrete activities, but still a major time saving.</a:t>
            </a:r>
            <a:endParaRPr lang="en-CA" sz="20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00BDD45D-7420-204B-46DD-30DE38AEB324}"/>
              </a:ext>
            </a:extLst>
          </p:cNvPr>
          <p:cNvSpPr>
            <a:spLocks noChangeArrowheads="1"/>
          </p:cNvSpPr>
          <p:nvPr/>
        </p:nvSpPr>
        <p:spPr bwMode="auto">
          <a:xfrm>
            <a:off x="1613521" y="896985"/>
            <a:ext cx="5688147" cy="1016305"/>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2075" tIns="46038" rIns="92075" bIns="46038">
            <a:spAutoFit/>
          </a:bodyPr>
          <a:lstStyle/>
          <a:p>
            <a:pPr>
              <a:spcBef>
                <a:spcPct val="20000"/>
              </a:spcBef>
              <a:buClr>
                <a:srgbClr val="000000"/>
              </a:buClr>
              <a:buFont typeface="Wingdings" pitchFamily="2" charset="2"/>
              <a:buNone/>
            </a:pPr>
            <a:r>
              <a:rPr lang="en-US" sz="2000" i="1" dirty="0">
                <a:solidFill>
                  <a:srgbClr val="000000"/>
                </a:solidFill>
                <a:latin typeface="Arial" panose="020B0604020202020204" pitchFamily="34" charset="0"/>
                <a:cs typeface="Arial" panose="020B0604020202020204" pitchFamily="34" charset="0"/>
              </a:rPr>
              <a:t>Observation – </a:t>
            </a:r>
            <a:br>
              <a:rPr lang="en-US" sz="2000" i="1" dirty="0">
                <a:solidFill>
                  <a:srgbClr val="000000"/>
                </a:solidFill>
                <a:latin typeface="Arial" panose="020B0604020202020204" pitchFamily="34" charset="0"/>
                <a:cs typeface="Arial" panose="020B0604020202020204" pitchFamily="34" charset="0"/>
              </a:rPr>
            </a:br>
            <a:r>
              <a:rPr lang="en-US" sz="2000" i="1" dirty="0">
                <a:solidFill>
                  <a:srgbClr val="000000"/>
                </a:solidFill>
                <a:latin typeface="Arial" panose="020B0604020202020204" pitchFamily="34" charset="0"/>
                <a:cs typeface="Arial" panose="020B0604020202020204" pitchFamily="34" charset="0"/>
              </a:rPr>
              <a:t>the further from core operational responsibilities,</a:t>
            </a:r>
            <a:br>
              <a:rPr lang="en-US" sz="2000" i="1" dirty="0">
                <a:solidFill>
                  <a:srgbClr val="000000"/>
                </a:solidFill>
                <a:latin typeface="Arial" panose="020B0604020202020204" pitchFamily="34" charset="0"/>
                <a:cs typeface="Arial" panose="020B0604020202020204" pitchFamily="34" charset="0"/>
              </a:rPr>
            </a:br>
            <a:r>
              <a:rPr lang="en-US" sz="2000" i="1" dirty="0">
                <a:solidFill>
                  <a:srgbClr val="000000"/>
                </a:solidFill>
                <a:latin typeface="Arial" panose="020B0604020202020204" pitchFamily="34" charset="0"/>
                <a:cs typeface="Arial" panose="020B0604020202020204" pitchFamily="34" charset="0"/>
              </a:rPr>
              <a:t>the harder to decipher…</a:t>
            </a:r>
          </a:p>
        </p:txBody>
      </p:sp>
    </p:spTree>
    <p:extLst>
      <p:ext uri="{BB962C8B-B14F-4D97-AF65-F5344CB8AC3E}">
        <p14:creationId xmlns:p14="http://schemas.microsoft.com/office/powerpoint/2010/main" val="75207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28485">
                                            <p:txEl>
                                              <p:pRg st="0" end="0"/>
                                            </p:txEl>
                                          </p:spTgt>
                                        </p:tgtEl>
                                        <p:attrNameLst>
                                          <p:attrName>style.visibility</p:attrName>
                                        </p:attrNameLst>
                                      </p:cBhvr>
                                      <p:to>
                                        <p:strVal val="visible"/>
                                      </p:to>
                                    </p:set>
                                    <p:animEffect transition="in" filter="dissolve">
                                      <p:cBhvr>
                                        <p:cTn id="7" dur="500"/>
                                        <p:tgtEl>
                                          <p:spTgt spid="272848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728485">
                                            <p:txEl>
                                              <p:pRg st="1" end="1"/>
                                            </p:txEl>
                                          </p:spTgt>
                                        </p:tgtEl>
                                        <p:attrNameLst>
                                          <p:attrName>style.visibility</p:attrName>
                                        </p:attrNameLst>
                                      </p:cBhvr>
                                      <p:to>
                                        <p:strVal val="visible"/>
                                      </p:to>
                                    </p:set>
                                    <p:animEffect transition="in" filter="dissolve">
                                      <p:cBhvr>
                                        <p:cTn id="10" dur="500"/>
                                        <p:tgtEl>
                                          <p:spTgt spid="272848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28485">
                                            <p:txEl>
                                              <p:pRg st="3" end="3"/>
                                            </p:txEl>
                                          </p:spTgt>
                                        </p:tgtEl>
                                        <p:attrNameLst>
                                          <p:attrName>style.visibility</p:attrName>
                                        </p:attrNameLst>
                                      </p:cBhvr>
                                      <p:to>
                                        <p:strVal val="visible"/>
                                      </p:to>
                                    </p:set>
                                    <p:animEffect transition="in" filter="dissolve">
                                      <p:cBhvr>
                                        <p:cTn id="15" dur="500"/>
                                        <p:tgtEl>
                                          <p:spTgt spid="272848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dissolve">
                                      <p:cBhvr>
                                        <p:cTn id="2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7214E-7B88-2F4B-8CC9-7B953539476B}"/>
              </a:ext>
            </a:extLst>
          </p:cNvPr>
          <p:cNvSpPr>
            <a:spLocks noGrp="1"/>
          </p:cNvSpPr>
          <p:nvPr>
            <p:ph type="title"/>
          </p:nvPr>
        </p:nvSpPr>
        <p:spPr/>
        <p:txBody>
          <a:bodyPr/>
          <a:lstStyle/>
          <a:p>
            <a:r>
              <a:rPr lang="en-US" sz="2800" dirty="0"/>
              <a:t>“Meet in the middle” approach to process discovery – overview</a:t>
            </a:r>
          </a:p>
        </p:txBody>
      </p:sp>
      <p:grpSp>
        <p:nvGrpSpPr>
          <p:cNvPr id="4" name="Group 3">
            <a:extLst>
              <a:ext uri="{FF2B5EF4-FFF2-40B4-BE49-F238E27FC236}">
                <a16:creationId xmlns:a16="http://schemas.microsoft.com/office/drawing/2014/main" id="{696B2F9D-61DD-104F-87A3-66B20B7BB2E1}"/>
              </a:ext>
            </a:extLst>
          </p:cNvPr>
          <p:cNvGrpSpPr/>
          <p:nvPr/>
        </p:nvGrpSpPr>
        <p:grpSpPr>
          <a:xfrm>
            <a:off x="5895688" y="884828"/>
            <a:ext cx="5872643" cy="2622308"/>
            <a:chOff x="1272381" y="823117"/>
            <a:chExt cx="6598445" cy="3012283"/>
          </a:xfrm>
        </p:grpSpPr>
        <p:sp>
          <p:nvSpPr>
            <p:cNvPr id="5" name="AutoShape 14">
              <a:extLst>
                <a:ext uri="{FF2B5EF4-FFF2-40B4-BE49-F238E27FC236}">
                  <a16:creationId xmlns:a16="http://schemas.microsoft.com/office/drawing/2014/main" id="{6135370D-A1DF-264F-B0E8-BB07D96F826E}"/>
                </a:ext>
              </a:extLst>
            </p:cNvPr>
            <p:cNvSpPr>
              <a:spLocks noChangeArrowheads="1"/>
            </p:cNvSpPr>
            <p:nvPr/>
          </p:nvSpPr>
          <p:spPr bwMode="auto">
            <a:xfrm>
              <a:off x="5343525" y="823120"/>
              <a:ext cx="1479550" cy="2232818"/>
            </a:xfrm>
            <a:prstGeom prst="roundRect">
              <a:avLst>
                <a:gd name="adj" fmla="val 12495"/>
              </a:avLst>
            </a:prstGeom>
            <a:solidFill>
              <a:srgbClr val="3B5DA4"/>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6" name="AutoShape 15">
              <a:extLst>
                <a:ext uri="{FF2B5EF4-FFF2-40B4-BE49-F238E27FC236}">
                  <a16:creationId xmlns:a16="http://schemas.microsoft.com/office/drawing/2014/main" id="{2B278A7F-42AE-8A48-BC04-9F3E1552BBD7}"/>
                </a:ext>
              </a:extLst>
            </p:cNvPr>
            <p:cNvSpPr>
              <a:spLocks noChangeArrowheads="1"/>
            </p:cNvSpPr>
            <p:nvPr/>
          </p:nvSpPr>
          <p:spPr bwMode="auto">
            <a:xfrm>
              <a:off x="2297113" y="3208338"/>
              <a:ext cx="5573713" cy="627062"/>
            </a:xfrm>
            <a:prstGeom prst="roundRect">
              <a:avLst>
                <a:gd name="adj" fmla="val 12495"/>
              </a:avLst>
            </a:prstGeom>
            <a:solidFill>
              <a:srgbClr val="3B5DA4"/>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7" name="AutoShape 16">
              <a:extLst>
                <a:ext uri="{FF2B5EF4-FFF2-40B4-BE49-F238E27FC236}">
                  <a16:creationId xmlns:a16="http://schemas.microsoft.com/office/drawing/2014/main" id="{43CAA59A-5CC7-D847-9C84-A17EDE95F318}"/>
                </a:ext>
              </a:extLst>
            </p:cNvPr>
            <p:cNvSpPr>
              <a:spLocks noChangeArrowheads="1"/>
            </p:cNvSpPr>
            <p:nvPr/>
          </p:nvSpPr>
          <p:spPr bwMode="auto">
            <a:xfrm rot="16200000">
              <a:off x="6291660" y="1551383"/>
              <a:ext cx="2297907" cy="841375"/>
            </a:xfrm>
            <a:prstGeom prst="roundRect">
              <a:avLst>
                <a:gd name="adj" fmla="val 12495"/>
              </a:avLst>
            </a:prstGeom>
            <a:solidFill>
              <a:srgbClr val="3B5DA4"/>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8" name="AutoShape 17">
              <a:extLst>
                <a:ext uri="{FF2B5EF4-FFF2-40B4-BE49-F238E27FC236}">
                  <a16:creationId xmlns:a16="http://schemas.microsoft.com/office/drawing/2014/main" id="{1BEF4133-9CEE-1F44-A143-502B47C2731B}"/>
                </a:ext>
              </a:extLst>
            </p:cNvPr>
            <p:cNvSpPr>
              <a:spLocks noChangeArrowheads="1"/>
            </p:cNvSpPr>
            <p:nvPr/>
          </p:nvSpPr>
          <p:spPr bwMode="auto">
            <a:xfrm>
              <a:off x="3625850" y="2027238"/>
              <a:ext cx="1560513" cy="1057275"/>
            </a:xfrm>
            <a:prstGeom prst="roundRect">
              <a:avLst>
                <a:gd name="adj" fmla="val 12495"/>
              </a:avLst>
            </a:prstGeom>
            <a:solidFill>
              <a:srgbClr val="3B5DA4"/>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9" name="AutoShape 18">
              <a:extLst>
                <a:ext uri="{FF2B5EF4-FFF2-40B4-BE49-F238E27FC236}">
                  <a16:creationId xmlns:a16="http://schemas.microsoft.com/office/drawing/2014/main" id="{1960F371-14D8-C643-92EA-BAD8C2F047D8}"/>
                </a:ext>
              </a:extLst>
            </p:cNvPr>
            <p:cNvSpPr>
              <a:spLocks noChangeArrowheads="1"/>
            </p:cNvSpPr>
            <p:nvPr/>
          </p:nvSpPr>
          <p:spPr bwMode="auto">
            <a:xfrm>
              <a:off x="3635375" y="827088"/>
              <a:ext cx="1560513" cy="1057275"/>
            </a:xfrm>
            <a:prstGeom prst="roundRect">
              <a:avLst>
                <a:gd name="adj" fmla="val 12495"/>
              </a:avLst>
            </a:prstGeom>
            <a:solidFill>
              <a:srgbClr val="3B5DA4"/>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10" name="AutoShape 19">
              <a:extLst>
                <a:ext uri="{FF2B5EF4-FFF2-40B4-BE49-F238E27FC236}">
                  <a16:creationId xmlns:a16="http://schemas.microsoft.com/office/drawing/2014/main" id="{E1EA90D2-48E7-7F48-A9DF-3D615670F8D9}"/>
                </a:ext>
              </a:extLst>
            </p:cNvPr>
            <p:cNvSpPr>
              <a:spLocks noChangeArrowheads="1"/>
            </p:cNvSpPr>
            <p:nvPr/>
          </p:nvSpPr>
          <p:spPr bwMode="auto">
            <a:xfrm rot="16200000">
              <a:off x="199231" y="1896268"/>
              <a:ext cx="3003549" cy="857250"/>
            </a:xfrm>
            <a:prstGeom prst="roundRect">
              <a:avLst>
                <a:gd name="adj" fmla="val 12495"/>
              </a:avLst>
            </a:prstGeom>
            <a:solidFill>
              <a:srgbClr val="3B5DA4"/>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sp>
          <p:nvSpPr>
            <p:cNvPr id="11" name="AutoShape 20">
              <a:extLst>
                <a:ext uri="{FF2B5EF4-FFF2-40B4-BE49-F238E27FC236}">
                  <a16:creationId xmlns:a16="http://schemas.microsoft.com/office/drawing/2014/main" id="{3F7A5185-74F9-2643-8B31-F3ADCE31A32D}"/>
                </a:ext>
              </a:extLst>
            </p:cNvPr>
            <p:cNvSpPr>
              <a:spLocks noChangeArrowheads="1"/>
            </p:cNvSpPr>
            <p:nvPr/>
          </p:nvSpPr>
          <p:spPr bwMode="auto">
            <a:xfrm rot="16200000">
              <a:off x="1762125" y="1328738"/>
              <a:ext cx="2232025" cy="1220788"/>
            </a:xfrm>
            <a:prstGeom prst="roundRect">
              <a:avLst>
                <a:gd name="adj" fmla="val 12495"/>
              </a:avLst>
            </a:prstGeom>
            <a:solidFill>
              <a:srgbClr val="3B5DA4"/>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itchFamily="34" charset="0"/>
                <a:cs typeface="Arial" pitchFamily="34" charset="0"/>
              </a:endParaRPr>
            </a:p>
          </p:txBody>
        </p:sp>
      </p:grpSp>
      <p:grpSp>
        <p:nvGrpSpPr>
          <p:cNvPr id="302" name="Group 301">
            <a:extLst>
              <a:ext uri="{FF2B5EF4-FFF2-40B4-BE49-F238E27FC236}">
                <a16:creationId xmlns:a16="http://schemas.microsoft.com/office/drawing/2014/main" id="{10194D12-4E2E-3041-BC02-743FAD8D9B98}"/>
              </a:ext>
            </a:extLst>
          </p:cNvPr>
          <p:cNvGrpSpPr/>
          <p:nvPr/>
        </p:nvGrpSpPr>
        <p:grpSpPr>
          <a:xfrm>
            <a:off x="2179822" y="4430279"/>
            <a:ext cx="3519927" cy="2237027"/>
            <a:chOff x="454173" y="4532136"/>
            <a:chExt cx="3519927" cy="2237027"/>
          </a:xfrm>
        </p:grpSpPr>
        <p:sp>
          <p:nvSpPr>
            <p:cNvPr id="12" name="Rectangle 11">
              <a:extLst>
                <a:ext uri="{FF2B5EF4-FFF2-40B4-BE49-F238E27FC236}">
                  <a16:creationId xmlns:a16="http://schemas.microsoft.com/office/drawing/2014/main" id="{9780EB8C-7666-BE44-A768-5EFD808ACFD1}"/>
                </a:ext>
              </a:extLst>
            </p:cNvPr>
            <p:cNvSpPr/>
            <p:nvPr/>
          </p:nvSpPr>
          <p:spPr>
            <a:xfrm>
              <a:off x="763009" y="514728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97F268-F464-4F42-806A-2BF7EAC26C6E}"/>
                </a:ext>
              </a:extLst>
            </p:cNvPr>
            <p:cNvSpPr/>
            <p:nvPr/>
          </p:nvSpPr>
          <p:spPr>
            <a:xfrm>
              <a:off x="920851" y="503222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E6B64A-37F3-9A4B-A286-C1ACBBCA65FB}"/>
                </a:ext>
              </a:extLst>
            </p:cNvPr>
            <p:cNvSpPr/>
            <p:nvPr/>
          </p:nvSpPr>
          <p:spPr>
            <a:xfrm>
              <a:off x="1127138" y="508975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6A0AAE-9279-6040-AB6D-6BE40E234C9D}"/>
                </a:ext>
              </a:extLst>
            </p:cNvPr>
            <p:cNvSpPr/>
            <p:nvPr/>
          </p:nvSpPr>
          <p:spPr>
            <a:xfrm>
              <a:off x="969296" y="520481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C87D5E-1F4D-574E-BFC2-0CBA6B931446}"/>
                </a:ext>
              </a:extLst>
            </p:cNvPr>
            <p:cNvSpPr/>
            <p:nvPr/>
          </p:nvSpPr>
          <p:spPr>
            <a:xfrm>
              <a:off x="811454" y="531987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A612B9-1CAB-1447-AF38-E0819D4DF8DC}"/>
                </a:ext>
              </a:extLst>
            </p:cNvPr>
            <p:cNvSpPr/>
            <p:nvPr/>
          </p:nvSpPr>
          <p:spPr>
            <a:xfrm>
              <a:off x="647952" y="537739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85079D-A20B-C940-949A-6708B7B08CBB}"/>
                </a:ext>
              </a:extLst>
            </p:cNvPr>
            <p:cNvSpPr/>
            <p:nvPr/>
          </p:nvSpPr>
          <p:spPr>
            <a:xfrm>
              <a:off x="484450" y="543492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F3E0113-1856-F240-AAB3-462D4257619D}"/>
                </a:ext>
              </a:extLst>
            </p:cNvPr>
            <p:cNvSpPr/>
            <p:nvPr/>
          </p:nvSpPr>
          <p:spPr>
            <a:xfrm>
              <a:off x="636850" y="558732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4F60E94-59F6-2A44-B317-F6788A6D8E78}"/>
                </a:ext>
              </a:extLst>
            </p:cNvPr>
            <p:cNvSpPr/>
            <p:nvPr/>
          </p:nvSpPr>
          <p:spPr>
            <a:xfrm>
              <a:off x="819527" y="553232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86278F-3E84-684F-9BF9-91BD295FEC94}"/>
                </a:ext>
              </a:extLst>
            </p:cNvPr>
            <p:cNvSpPr/>
            <p:nvPr/>
          </p:nvSpPr>
          <p:spPr>
            <a:xfrm>
              <a:off x="484450" y="522297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C6D7DC2-20BB-C342-97F0-97C93F7E96A7}"/>
                </a:ext>
              </a:extLst>
            </p:cNvPr>
            <p:cNvSpPr/>
            <p:nvPr/>
          </p:nvSpPr>
          <p:spPr>
            <a:xfrm>
              <a:off x="994922" y="543290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4FC3E2-23FF-3B44-A1F4-FD5390CC59AC}"/>
                </a:ext>
              </a:extLst>
            </p:cNvPr>
            <p:cNvSpPr/>
            <p:nvPr/>
          </p:nvSpPr>
          <p:spPr>
            <a:xfrm>
              <a:off x="751907" y="574224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9A2134-7CA6-E640-B7A6-81DA87AAFA2A}"/>
                </a:ext>
              </a:extLst>
            </p:cNvPr>
            <p:cNvSpPr/>
            <p:nvPr/>
          </p:nvSpPr>
          <p:spPr>
            <a:xfrm>
              <a:off x="454173" y="564485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01FC3A-D1A6-3645-960E-ED82849F4B42}"/>
                </a:ext>
              </a:extLst>
            </p:cNvPr>
            <p:cNvSpPr/>
            <p:nvPr/>
          </p:nvSpPr>
          <p:spPr>
            <a:xfrm>
              <a:off x="1168298" y="531784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3B035C4-ABFF-4C4A-B1E1-F79C6BD10C3E}"/>
                </a:ext>
              </a:extLst>
            </p:cNvPr>
            <p:cNvSpPr/>
            <p:nvPr/>
          </p:nvSpPr>
          <p:spPr>
            <a:xfrm>
              <a:off x="971927" y="568472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72EBD3-E245-DC42-937E-77CEBE5D19D1}"/>
                </a:ext>
              </a:extLst>
            </p:cNvPr>
            <p:cNvSpPr/>
            <p:nvPr/>
          </p:nvSpPr>
          <p:spPr>
            <a:xfrm>
              <a:off x="1127137" y="556966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87C0DD-69CE-4B49-AD66-930059536386}"/>
                </a:ext>
              </a:extLst>
            </p:cNvPr>
            <p:cNvSpPr/>
            <p:nvPr/>
          </p:nvSpPr>
          <p:spPr>
            <a:xfrm>
              <a:off x="1282347" y="545460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C6D8508-A4C4-5744-B621-290E26952F27}"/>
                </a:ext>
              </a:extLst>
            </p:cNvPr>
            <p:cNvSpPr/>
            <p:nvPr/>
          </p:nvSpPr>
          <p:spPr>
            <a:xfrm>
              <a:off x="1304546" y="564485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DF7EE43-D782-884D-A51F-D5AD4DDA517D}"/>
                </a:ext>
              </a:extLst>
            </p:cNvPr>
            <p:cNvSpPr/>
            <p:nvPr/>
          </p:nvSpPr>
          <p:spPr>
            <a:xfrm>
              <a:off x="1114588" y="578059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55F686-43A5-334D-90C5-1A757F739BAF}"/>
                </a:ext>
              </a:extLst>
            </p:cNvPr>
            <p:cNvSpPr/>
            <p:nvPr/>
          </p:nvSpPr>
          <p:spPr>
            <a:xfrm>
              <a:off x="1610749" y="464719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319224C-A46E-BE4D-AE54-EF71ADD91200}"/>
                </a:ext>
              </a:extLst>
            </p:cNvPr>
            <p:cNvSpPr/>
            <p:nvPr/>
          </p:nvSpPr>
          <p:spPr>
            <a:xfrm>
              <a:off x="1768591" y="453213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4588B7D-F4D8-BC41-9226-8665714B9D59}"/>
                </a:ext>
              </a:extLst>
            </p:cNvPr>
            <p:cNvSpPr/>
            <p:nvPr/>
          </p:nvSpPr>
          <p:spPr>
            <a:xfrm>
              <a:off x="1974878" y="458966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8DCDE6C-5361-AE4A-A519-C992C433B25E}"/>
                </a:ext>
              </a:extLst>
            </p:cNvPr>
            <p:cNvSpPr/>
            <p:nvPr/>
          </p:nvSpPr>
          <p:spPr>
            <a:xfrm>
              <a:off x="1817036" y="470472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DB53A15-A6B5-4643-8ADA-C5E089B8545F}"/>
                </a:ext>
              </a:extLst>
            </p:cNvPr>
            <p:cNvSpPr/>
            <p:nvPr/>
          </p:nvSpPr>
          <p:spPr>
            <a:xfrm>
              <a:off x="1659194" y="481977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C153846-DF29-3B43-926B-12C5445BA1DA}"/>
                </a:ext>
              </a:extLst>
            </p:cNvPr>
            <p:cNvSpPr/>
            <p:nvPr/>
          </p:nvSpPr>
          <p:spPr>
            <a:xfrm>
              <a:off x="1495692" y="487730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90E1CF8-80C4-8C41-8182-9D3774733353}"/>
                </a:ext>
              </a:extLst>
            </p:cNvPr>
            <p:cNvSpPr/>
            <p:nvPr/>
          </p:nvSpPr>
          <p:spPr>
            <a:xfrm>
              <a:off x="1332190" y="493483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86989DE-52A9-7D4C-B776-C4CAC91E4571}"/>
                </a:ext>
              </a:extLst>
            </p:cNvPr>
            <p:cNvSpPr/>
            <p:nvPr/>
          </p:nvSpPr>
          <p:spPr>
            <a:xfrm>
              <a:off x="1484590" y="508723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8B4996-F437-B64C-9695-BB5B8C9EF192}"/>
                </a:ext>
              </a:extLst>
            </p:cNvPr>
            <p:cNvSpPr/>
            <p:nvPr/>
          </p:nvSpPr>
          <p:spPr>
            <a:xfrm>
              <a:off x="1667267" y="503222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45D5CE6-5006-384A-A1B7-8CCAC12CD1AC}"/>
                </a:ext>
              </a:extLst>
            </p:cNvPr>
            <p:cNvSpPr/>
            <p:nvPr/>
          </p:nvSpPr>
          <p:spPr>
            <a:xfrm>
              <a:off x="1332190" y="472288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EA1055F-45A2-B049-B67C-698D38E87DFE}"/>
                </a:ext>
              </a:extLst>
            </p:cNvPr>
            <p:cNvSpPr/>
            <p:nvPr/>
          </p:nvSpPr>
          <p:spPr>
            <a:xfrm>
              <a:off x="1842662" y="493281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F4923C2-4E23-1543-8C6E-1C57C395DED2}"/>
                </a:ext>
              </a:extLst>
            </p:cNvPr>
            <p:cNvSpPr/>
            <p:nvPr/>
          </p:nvSpPr>
          <p:spPr>
            <a:xfrm>
              <a:off x="1599647" y="524215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D3B017-0B9B-804A-BB3E-F15FD7339A9B}"/>
                </a:ext>
              </a:extLst>
            </p:cNvPr>
            <p:cNvSpPr/>
            <p:nvPr/>
          </p:nvSpPr>
          <p:spPr>
            <a:xfrm>
              <a:off x="1301913" y="514476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9D2A529-A37F-7745-A590-19ECDF2DDEA0}"/>
                </a:ext>
              </a:extLst>
            </p:cNvPr>
            <p:cNvSpPr/>
            <p:nvPr/>
          </p:nvSpPr>
          <p:spPr>
            <a:xfrm>
              <a:off x="2016038" y="481775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9A25213-E405-5C41-9950-DD309FB921F8}"/>
                </a:ext>
              </a:extLst>
            </p:cNvPr>
            <p:cNvSpPr/>
            <p:nvPr/>
          </p:nvSpPr>
          <p:spPr>
            <a:xfrm>
              <a:off x="1819667" y="518462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605DFF2-CF7F-AF4E-9EE6-B7FD957566E6}"/>
                </a:ext>
              </a:extLst>
            </p:cNvPr>
            <p:cNvSpPr/>
            <p:nvPr/>
          </p:nvSpPr>
          <p:spPr>
            <a:xfrm>
              <a:off x="1974877" y="506957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7F92DBB-9165-2542-BB98-7FEF34B00FCB}"/>
                </a:ext>
              </a:extLst>
            </p:cNvPr>
            <p:cNvSpPr/>
            <p:nvPr/>
          </p:nvSpPr>
          <p:spPr>
            <a:xfrm>
              <a:off x="2130087" y="495451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66132C2-F092-194C-9982-BD130229A6ED}"/>
                </a:ext>
              </a:extLst>
            </p:cNvPr>
            <p:cNvSpPr/>
            <p:nvPr/>
          </p:nvSpPr>
          <p:spPr>
            <a:xfrm>
              <a:off x="2152286" y="514476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F9D568B-E418-5841-BEEC-61E53F9E0D6D}"/>
                </a:ext>
              </a:extLst>
            </p:cNvPr>
            <p:cNvSpPr/>
            <p:nvPr/>
          </p:nvSpPr>
          <p:spPr>
            <a:xfrm>
              <a:off x="1962328" y="528050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557E99D-AC08-2F49-A39C-2F479684DA48}"/>
                </a:ext>
              </a:extLst>
            </p:cNvPr>
            <p:cNvSpPr/>
            <p:nvPr/>
          </p:nvSpPr>
          <p:spPr>
            <a:xfrm>
              <a:off x="1663451" y="575335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2D34591-BA24-2441-8633-1916104BEB24}"/>
                </a:ext>
              </a:extLst>
            </p:cNvPr>
            <p:cNvSpPr/>
            <p:nvPr/>
          </p:nvSpPr>
          <p:spPr>
            <a:xfrm>
              <a:off x="1821293" y="563829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6E8ACCB-1BB2-6845-81C3-88C8DDADB8F1}"/>
                </a:ext>
              </a:extLst>
            </p:cNvPr>
            <p:cNvSpPr/>
            <p:nvPr/>
          </p:nvSpPr>
          <p:spPr>
            <a:xfrm>
              <a:off x="2027580" y="569582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0C1AFE0-09BE-0F46-8990-BC79B06F9CCC}"/>
                </a:ext>
              </a:extLst>
            </p:cNvPr>
            <p:cNvSpPr/>
            <p:nvPr/>
          </p:nvSpPr>
          <p:spPr>
            <a:xfrm>
              <a:off x="1869738" y="581087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7510354-BD1A-7241-B0F8-D2023742B81C}"/>
                </a:ext>
              </a:extLst>
            </p:cNvPr>
            <p:cNvSpPr/>
            <p:nvPr/>
          </p:nvSpPr>
          <p:spPr>
            <a:xfrm>
              <a:off x="1711896" y="592593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FE3FFA4-9822-594D-82B6-387A264D1BBB}"/>
                </a:ext>
              </a:extLst>
            </p:cNvPr>
            <p:cNvSpPr/>
            <p:nvPr/>
          </p:nvSpPr>
          <p:spPr>
            <a:xfrm>
              <a:off x="1548394" y="598346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8E4C38E-9BC7-AB41-A6B4-EE800A7EA7D0}"/>
                </a:ext>
              </a:extLst>
            </p:cNvPr>
            <p:cNvSpPr/>
            <p:nvPr/>
          </p:nvSpPr>
          <p:spPr>
            <a:xfrm>
              <a:off x="1384892" y="604099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3D6E2F5-A97A-2B4F-ABEB-021E8A37845A}"/>
                </a:ext>
              </a:extLst>
            </p:cNvPr>
            <p:cNvSpPr/>
            <p:nvPr/>
          </p:nvSpPr>
          <p:spPr>
            <a:xfrm>
              <a:off x="1537292" y="619339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9E5C250-2AA8-584F-8D76-B1EF35B39661}"/>
                </a:ext>
              </a:extLst>
            </p:cNvPr>
            <p:cNvSpPr/>
            <p:nvPr/>
          </p:nvSpPr>
          <p:spPr>
            <a:xfrm>
              <a:off x="1719969" y="613838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535F391-CE0D-5046-BFB6-673989EC99E7}"/>
                </a:ext>
              </a:extLst>
            </p:cNvPr>
            <p:cNvSpPr/>
            <p:nvPr/>
          </p:nvSpPr>
          <p:spPr>
            <a:xfrm>
              <a:off x="1384892" y="582904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5B750DC-0601-E143-94CF-138C3B46825A}"/>
                </a:ext>
              </a:extLst>
            </p:cNvPr>
            <p:cNvSpPr/>
            <p:nvPr/>
          </p:nvSpPr>
          <p:spPr>
            <a:xfrm>
              <a:off x="1895364" y="603897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3AE5925-25D0-4747-B747-B6888CCD5F9B}"/>
                </a:ext>
              </a:extLst>
            </p:cNvPr>
            <p:cNvSpPr/>
            <p:nvPr/>
          </p:nvSpPr>
          <p:spPr>
            <a:xfrm>
              <a:off x="1652349" y="634831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1229CB2-8147-6E41-AEFB-F39CD0C19595}"/>
                </a:ext>
              </a:extLst>
            </p:cNvPr>
            <p:cNvSpPr/>
            <p:nvPr/>
          </p:nvSpPr>
          <p:spPr>
            <a:xfrm>
              <a:off x="1354615" y="625091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83FFF9F-DF87-1C44-B3D4-64F9186D062D}"/>
                </a:ext>
              </a:extLst>
            </p:cNvPr>
            <p:cNvSpPr/>
            <p:nvPr/>
          </p:nvSpPr>
          <p:spPr>
            <a:xfrm>
              <a:off x="2068740" y="592391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D601A51-B14B-8C49-8AB6-19991E3296C1}"/>
                </a:ext>
              </a:extLst>
            </p:cNvPr>
            <p:cNvSpPr/>
            <p:nvPr/>
          </p:nvSpPr>
          <p:spPr>
            <a:xfrm>
              <a:off x="1872369" y="629078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B87469A-A990-E945-AB13-BC7CBD8102F4}"/>
                </a:ext>
              </a:extLst>
            </p:cNvPr>
            <p:cNvSpPr/>
            <p:nvPr/>
          </p:nvSpPr>
          <p:spPr>
            <a:xfrm>
              <a:off x="2027579" y="617572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C3D3FAB-5245-9045-AFF6-B56EF4D38C84}"/>
                </a:ext>
              </a:extLst>
            </p:cNvPr>
            <p:cNvSpPr/>
            <p:nvPr/>
          </p:nvSpPr>
          <p:spPr>
            <a:xfrm>
              <a:off x="2182789" y="606067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2AA0DA0-A9AE-4040-B615-E7E441D04910}"/>
                </a:ext>
              </a:extLst>
            </p:cNvPr>
            <p:cNvSpPr/>
            <p:nvPr/>
          </p:nvSpPr>
          <p:spPr>
            <a:xfrm>
              <a:off x="2204988" y="625091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07356BC-8168-EB47-8AD0-559441CABEBA}"/>
                </a:ext>
              </a:extLst>
            </p:cNvPr>
            <p:cNvSpPr/>
            <p:nvPr/>
          </p:nvSpPr>
          <p:spPr>
            <a:xfrm>
              <a:off x="2015030" y="638666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C6E8FDE-A2EC-6442-B700-E7F1765141DF}"/>
                </a:ext>
              </a:extLst>
            </p:cNvPr>
            <p:cNvSpPr/>
            <p:nvPr/>
          </p:nvSpPr>
          <p:spPr>
            <a:xfrm>
              <a:off x="2518865" y="524417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BB4F4CE-35A5-644F-8B4F-CAEF3C9FA58A}"/>
                </a:ext>
              </a:extLst>
            </p:cNvPr>
            <p:cNvSpPr/>
            <p:nvPr/>
          </p:nvSpPr>
          <p:spPr>
            <a:xfrm>
              <a:off x="2676707" y="512911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5264D46-D5AC-7445-8519-25B8C54A254A}"/>
                </a:ext>
              </a:extLst>
            </p:cNvPr>
            <p:cNvSpPr/>
            <p:nvPr/>
          </p:nvSpPr>
          <p:spPr>
            <a:xfrm>
              <a:off x="2882994" y="518664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87001FA-D4B6-0A4C-A86D-BCDE55C1F28F}"/>
                </a:ext>
              </a:extLst>
            </p:cNvPr>
            <p:cNvSpPr/>
            <p:nvPr/>
          </p:nvSpPr>
          <p:spPr>
            <a:xfrm>
              <a:off x="2725152" y="530170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959A843-6E17-4840-84CD-400B9B219F30}"/>
                </a:ext>
              </a:extLst>
            </p:cNvPr>
            <p:cNvSpPr/>
            <p:nvPr/>
          </p:nvSpPr>
          <p:spPr>
            <a:xfrm>
              <a:off x="2567310" y="541676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881CC76-49DB-9249-80CF-9837133A7DF2}"/>
                </a:ext>
              </a:extLst>
            </p:cNvPr>
            <p:cNvSpPr/>
            <p:nvPr/>
          </p:nvSpPr>
          <p:spPr>
            <a:xfrm>
              <a:off x="2403808" y="547428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FDE9E96-47DA-E142-ACD5-45D3FA7F752A}"/>
                </a:ext>
              </a:extLst>
            </p:cNvPr>
            <p:cNvSpPr/>
            <p:nvPr/>
          </p:nvSpPr>
          <p:spPr>
            <a:xfrm>
              <a:off x="2240306" y="553181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E030FC2-B0C7-4B4D-A0E3-94F772625CF7}"/>
                </a:ext>
              </a:extLst>
            </p:cNvPr>
            <p:cNvSpPr/>
            <p:nvPr/>
          </p:nvSpPr>
          <p:spPr>
            <a:xfrm>
              <a:off x="2392706" y="568421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1F575FB-68FF-114A-8335-31CE63681578}"/>
                </a:ext>
              </a:extLst>
            </p:cNvPr>
            <p:cNvSpPr/>
            <p:nvPr/>
          </p:nvSpPr>
          <p:spPr>
            <a:xfrm>
              <a:off x="2575383" y="562921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4A44685-B087-8F46-A3F5-3C3A56B5C8BB}"/>
                </a:ext>
              </a:extLst>
            </p:cNvPr>
            <p:cNvSpPr/>
            <p:nvPr/>
          </p:nvSpPr>
          <p:spPr>
            <a:xfrm>
              <a:off x="2240306" y="531986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84EAD96-4E76-F943-8F31-FA08D203CDF6}"/>
                </a:ext>
              </a:extLst>
            </p:cNvPr>
            <p:cNvSpPr/>
            <p:nvPr/>
          </p:nvSpPr>
          <p:spPr>
            <a:xfrm>
              <a:off x="2750778" y="552979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B07A4DE-F751-DD49-B34A-D64606A92E3B}"/>
                </a:ext>
              </a:extLst>
            </p:cNvPr>
            <p:cNvSpPr/>
            <p:nvPr/>
          </p:nvSpPr>
          <p:spPr>
            <a:xfrm>
              <a:off x="2507763" y="583913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38D4747-BC83-1346-B752-930647085C6A}"/>
                </a:ext>
              </a:extLst>
            </p:cNvPr>
            <p:cNvSpPr/>
            <p:nvPr/>
          </p:nvSpPr>
          <p:spPr>
            <a:xfrm>
              <a:off x="2210029" y="574174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A88AB4A-7A94-4247-B557-DBFAD929D372}"/>
                </a:ext>
              </a:extLst>
            </p:cNvPr>
            <p:cNvSpPr/>
            <p:nvPr/>
          </p:nvSpPr>
          <p:spPr>
            <a:xfrm>
              <a:off x="2924154" y="541473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DD68306-2558-DE4B-A27E-5250DA329D87}"/>
                </a:ext>
              </a:extLst>
            </p:cNvPr>
            <p:cNvSpPr/>
            <p:nvPr/>
          </p:nvSpPr>
          <p:spPr>
            <a:xfrm>
              <a:off x="2727783" y="578161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9DC2D89-5826-314D-A4CA-C0068F9C1FE3}"/>
                </a:ext>
              </a:extLst>
            </p:cNvPr>
            <p:cNvSpPr/>
            <p:nvPr/>
          </p:nvSpPr>
          <p:spPr>
            <a:xfrm>
              <a:off x="2882993" y="566655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EB05455-84E4-014E-B6E9-1767E24BA323}"/>
                </a:ext>
              </a:extLst>
            </p:cNvPr>
            <p:cNvSpPr/>
            <p:nvPr/>
          </p:nvSpPr>
          <p:spPr>
            <a:xfrm>
              <a:off x="3038203" y="555149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CA12229-29E3-A342-A28E-0B7A106E9BF5}"/>
                </a:ext>
              </a:extLst>
            </p:cNvPr>
            <p:cNvSpPr/>
            <p:nvPr/>
          </p:nvSpPr>
          <p:spPr>
            <a:xfrm>
              <a:off x="3060402" y="574174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5D2AB539-ACCF-E14D-9440-000803565298}"/>
                </a:ext>
              </a:extLst>
            </p:cNvPr>
            <p:cNvSpPr/>
            <p:nvPr/>
          </p:nvSpPr>
          <p:spPr>
            <a:xfrm>
              <a:off x="2870444" y="587748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FA984DD-C0DC-8C45-88B3-E718A2955566}"/>
                </a:ext>
              </a:extLst>
            </p:cNvPr>
            <p:cNvSpPr/>
            <p:nvPr/>
          </p:nvSpPr>
          <p:spPr>
            <a:xfrm>
              <a:off x="1429823" y="531330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7B86E4E-230C-8B4E-B019-EB2F34EF5401}"/>
                </a:ext>
              </a:extLst>
            </p:cNvPr>
            <p:cNvSpPr/>
            <p:nvPr/>
          </p:nvSpPr>
          <p:spPr>
            <a:xfrm>
              <a:off x="1473901" y="548185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EA2C617-5324-8F44-B53B-8CBF89954861}"/>
                </a:ext>
              </a:extLst>
            </p:cNvPr>
            <p:cNvSpPr/>
            <p:nvPr/>
          </p:nvSpPr>
          <p:spPr>
            <a:xfrm>
              <a:off x="1487223" y="565443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66C09C3A-A1A8-5444-8F4C-FE0F77343BCB}"/>
                </a:ext>
              </a:extLst>
            </p:cNvPr>
            <p:cNvSpPr/>
            <p:nvPr/>
          </p:nvSpPr>
          <p:spPr>
            <a:xfrm>
              <a:off x="1643046" y="541272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BEEE39F-D130-0441-9D5B-65D90002B316}"/>
                </a:ext>
              </a:extLst>
            </p:cNvPr>
            <p:cNvSpPr/>
            <p:nvPr/>
          </p:nvSpPr>
          <p:spPr>
            <a:xfrm>
              <a:off x="1797641" y="535972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B7A2D08-F2BE-FA47-B3D2-F9B00499C4BD}"/>
                </a:ext>
              </a:extLst>
            </p:cNvPr>
            <p:cNvSpPr/>
            <p:nvPr/>
          </p:nvSpPr>
          <p:spPr>
            <a:xfrm>
              <a:off x="2039065" y="545384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87F286C5-5CD8-D347-9EA8-1E23050311DF}"/>
                </a:ext>
              </a:extLst>
            </p:cNvPr>
            <p:cNvSpPr/>
            <p:nvPr/>
          </p:nvSpPr>
          <p:spPr>
            <a:xfrm>
              <a:off x="1855736" y="549901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4BAB583-E2AB-1142-A676-2EA4817DE373}"/>
                </a:ext>
              </a:extLst>
            </p:cNvPr>
            <p:cNvSpPr/>
            <p:nvPr/>
          </p:nvSpPr>
          <p:spPr>
            <a:xfrm>
              <a:off x="1647782" y="556915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DFFF522-4356-D442-9E31-6F4DBBD31AB8}"/>
                </a:ext>
              </a:extLst>
            </p:cNvPr>
            <p:cNvSpPr/>
            <p:nvPr/>
          </p:nvSpPr>
          <p:spPr>
            <a:xfrm>
              <a:off x="1195987" y="593451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06A5407-4374-734F-AD10-18C8591FF380}"/>
                </a:ext>
              </a:extLst>
            </p:cNvPr>
            <p:cNvSpPr/>
            <p:nvPr/>
          </p:nvSpPr>
          <p:spPr>
            <a:xfrm>
              <a:off x="908763" y="58865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9F4EAA92-FFFB-2F41-A8F5-873D3DA4C7BF}"/>
                </a:ext>
              </a:extLst>
            </p:cNvPr>
            <p:cNvSpPr/>
            <p:nvPr/>
          </p:nvSpPr>
          <p:spPr>
            <a:xfrm>
              <a:off x="584368" y="583913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7BDF84A-1601-5045-B6A9-813B26384515}"/>
                </a:ext>
              </a:extLst>
            </p:cNvPr>
            <p:cNvSpPr/>
            <p:nvPr/>
          </p:nvSpPr>
          <p:spPr>
            <a:xfrm>
              <a:off x="2418527" y="460833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9F8AA70-B1C2-B649-8DB9-1D8D8A5688C0}"/>
                </a:ext>
              </a:extLst>
            </p:cNvPr>
            <p:cNvSpPr/>
            <p:nvPr/>
          </p:nvSpPr>
          <p:spPr>
            <a:xfrm>
              <a:off x="2601204" y="455333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FADC4ED-DF25-524C-812C-8EEE15DAA1EC}"/>
                </a:ext>
              </a:extLst>
            </p:cNvPr>
            <p:cNvSpPr/>
            <p:nvPr/>
          </p:nvSpPr>
          <p:spPr>
            <a:xfrm>
              <a:off x="2533584" y="476326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C6344D0-4800-B547-BED5-B91E554D0F6E}"/>
                </a:ext>
              </a:extLst>
            </p:cNvPr>
            <p:cNvSpPr/>
            <p:nvPr/>
          </p:nvSpPr>
          <p:spPr>
            <a:xfrm>
              <a:off x="2235850" y="466586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F9FC04D-87B3-FE4F-8ED9-4424F365EF0F}"/>
                </a:ext>
              </a:extLst>
            </p:cNvPr>
            <p:cNvSpPr/>
            <p:nvPr/>
          </p:nvSpPr>
          <p:spPr>
            <a:xfrm>
              <a:off x="2753604" y="470573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95B2D302-976C-E940-AD78-7D36283BAB9B}"/>
                </a:ext>
              </a:extLst>
            </p:cNvPr>
            <p:cNvSpPr/>
            <p:nvPr/>
          </p:nvSpPr>
          <p:spPr>
            <a:xfrm>
              <a:off x="2334261" y="503223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05FCD10-A4DD-DC46-9AF9-5E4E1D2E7054}"/>
                </a:ext>
              </a:extLst>
            </p:cNvPr>
            <p:cNvSpPr/>
            <p:nvPr/>
          </p:nvSpPr>
          <p:spPr>
            <a:xfrm>
              <a:off x="2376204" y="518462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C3893D9-A970-DF4D-856E-2820F02A8AD6}"/>
                </a:ext>
              </a:extLst>
            </p:cNvPr>
            <p:cNvSpPr/>
            <p:nvPr/>
          </p:nvSpPr>
          <p:spPr>
            <a:xfrm>
              <a:off x="2507762" y="498529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04DFA44-1933-1B40-8595-121D8A15FE22}"/>
                </a:ext>
              </a:extLst>
            </p:cNvPr>
            <p:cNvSpPr/>
            <p:nvPr/>
          </p:nvSpPr>
          <p:spPr>
            <a:xfrm>
              <a:off x="2690440" y="490758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E59D841-F9AE-C848-805B-00FFB0CB3E43}"/>
                </a:ext>
              </a:extLst>
            </p:cNvPr>
            <p:cNvSpPr/>
            <p:nvPr/>
          </p:nvSpPr>
          <p:spPr>
            <a:xfrm>
              <a:off x="2366045" y="486015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202F780-AC03-DB4D-AA72-D4312837D4FB}"/>
                </a:ext>
              </a:extLst>
            </p:cNvPr>
            <p:cNvSpPr/>
            <p:nvPr/>
          </p:nvSpPr>
          <p:spPr>
            <a:xfrm>
              <a:off x="2559543" y="601323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CBD84117-D8AB-4C41-A554-FA755AF9877A}"/>
                </a:ext>
              </a:extLst>
            </p:cNvPr>
            <p:cNvSpPr/>
            <p:nvPr/>
          </p:nvSpPr>
          <p:spPr>
            <a:xfrm>
              <a:off x="2674600" y="616815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7DFFFAC-F4E7-5F4C-94EB-2277A588A347}"/>
                </a:ext>
              </a:extLst>
            </p:cNvPr>
            <p:cNvSpPr/>
            <p:nvPr/>
          </p:nvSpPr>
          <p:spPr>
            <a:xfrm>
              <a:off x="2376866" y="607076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5749156B-8581-FF49-8707-8FF9F6CB82AA}"/>
                </a:ext>
              </a:extLst>
            </p:cNvPr>
            <p:cNvSpPr/>
            <p:nvPr/>
          </p:nvSpPr>
          <p:spPr>
            <a:xfrm>
              <a:off x="2894620" y="611062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6570BC2-13D2-FD42-B953-76E8322836E1}"/>
                </a:ext>
              </a:extLst>
            </p:cNvPr>
            <p:cNvSpPr/>
            <p:nvPr/>
          </p:nvSpPr>
          <p:spPr>
            <a:xfrm>
              <a:off x="3227239" y="607075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DC9B19B2-49C4-274C-BE13-611C7C9965D7}"/>
                </a:ext>
              </a:extLst>
            </p:cNvPr>
            <p:cNvSpPr/>
            <p:nvPr/>
          </p:nvSpPr>
          <p:spPr>
            <a:xfrm>
              <a:off x="3037281" y="620650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8275C0A3-98B4-9148-B511-52519B1248F1}"/>
                </a:ext>
              </a:extLst>
            </p:cNvPr>
            <p:cNvSpPr/>
            <p:nvPr/>
          </p:nvSpPr>
          <p:spPr>
            <a:xfrm>
              <a:off x="3586144" y="617925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65296AEC-CA23-874F-AE5C-6584D87F2A6A}"/>
                </a:ext>
              </a:extLst>
            </p:cNvPr>
            <p:cNvSpPr/>
            <p:nvPr/>
          </p:nvSpPr>
          <p:spPr>
            <a:xfrm>
              <a:off x="3743986" y="606419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22FB7BDB-3FFC-2A4C-AF0A-D0459D74241A}"/>
                </a:ext>
              </a:extLst>
            </p:cNvPr>
            <p:cNvSpPr/>
            <p:nvPr/>
          </p:nvSpPr>
          <p:spPr>
            <a:xfrm>
              <a:off x="3403695" y="550455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E7057AC-302F-164A-A604-33BBB5820088}"/>
                </a:ext>
              </a:extLst>
            </p:cNvPr>
            <p:cNvSpPr/>
            <p:nvPr/>
          </p:nvSpPr>
          <p:spPr>
            <a:xfrm>
              <a:off x="3792431" y="623678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FFB08336-4F92-F149-A9C1-FCE7E75D4200}"/>
                </a:ext>
              </a:extLst>
            </p:cNvPr>
            <p:cNvSpPr/>
            <p:nvPr/>
          </p:nvSpPr>
          <p:spPr>
            <a:xfrm>
              <a:off x="3634589" y="635184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D8BCEA2-D1F5-854F-9515-9796148BEC63}"/>
                </a:ext>
              </a:extLst>
            </p:cNvPr>
            <p:cNvSpPr/>
            <p:nvPr/>
          </p:nvSpPr>
          <p:spPr>
            <a:xfrm>
              <a:off x="3471087" y="640936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16789AEF-46C2-7641-B05E-867CCD92B9A6}"/>
                </a:ext>
              </a:extLst>
            </p:cNvPr>
            <p:cNvSpPr/>
            <p:nvPr/>
          </p:nvSpPr>
          <p:spPr>
            <a:xfrm>
              <a:off x="3307585" y="646689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617476DF-8DD0-D046-8EED-9FF2FFC00E00}"/>
                </a:ext>
              </a:extLst>
            </p:cNvPr>
            <p:cNvSpPr/>
            <p:nvPr/>
          </p:nvSpPr>
          <p:spPr>
            <a:xfrm>
              <a:off x="2273131" y="646083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7FE28A66-803D-4245-B03C-9C8DBF8587F3}"/>
                </a:ext>
              </a:extLst>
            </p:cNvPr>
            <p:cNvSpPr/>
            <p:nvPr/>
          </p:nvSpPr>
          <p:spPr>
            <a:xfrm>
              <a:off x="3859043" y="587696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C0A1A66-570E-5E4D-BC08-10875DFBC70A}"/>
                </a:ext>
              </a:extLst>
            </p:cNvPr>
            <p:cNvSpPr/>
            <p:nvPr/>
          </p:nvSpPr>
          <p:spPr>
            <a:xfrm>
              <a:off x="3307585" y="625495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7976483-0C52-494E-9EE6-4EBED209DC8E}"/>
                </a:ext>
              </a:extLst>
            </p:cNvPr>
            <p:cNvSpPr/>
            <p:nvPr/>
          </p:nvSpPr>
          <p:spPr>
            <a:xfrm>
              <a:off x="3271479" y="584770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5FE02DC-8CD0-9D46-8429-0E29F7701399}"/>
                </a:ext>
              </a:extLst>
            </p:cNvPr>
            <p:cNvSpPr/>
            <p:nvPr/>
          </p:nvSpPr>
          <p:spPr>
            <a:xfrm>
              <a:off x="2388188" y="661575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FD76AC86-C94F-9145-86A8-72B6139A4F89}"/>
                </a:ext>
              </a:extLst>
            </p:cNvPr>
            <p:cNvSpPr/>
            <p:nvPr/>
          </p:nvSpPr>
          <p:spPr>
            <a:xfrm>
              <a:off x="2090454" y="651836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C1BD3B26-7DBC-C84C-A51B-6F2FD18BAA0C}"/>
                </a:ext>
              </a:extLst>
            </p:cNvPr>
            <p:cNvSpPr/>
            <p:nvPr/>
          </p:nvSpPr>
          <p:spPr>
            <a:xfrm>
              <a:off x="3444855" y="573264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84A7CD9-F0C2-3F4B-AF47-EA1A7A97B631}"/>
                </a:ext>
              </a:extLst>
            </p:cNvPr>
            <p:cNvSpPr/>
            <p:nvPr/>
          </p:nvSpPr>
          <p:spPr>
            <a:xfrm>
              <a:off x="2608208" y="655822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59BD0D83-C6B2-1D47-9774-3403044B781E}"/>
                </a:ext>
              </a:extLst>
            </p:cNvPr>
            <p:cNvSpPr/>
            <p:nvPr/>
          </p:nvSpPr>
          <p:spPr>
            <a:xfrm>
              <a:off x="2763418" y="644317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52C2BF1F-F5D0-1945-9830-FB98B18381D6}"/>
                </a:ext>
              </a:extLst>
            </p:cNvPr>
            <p:cNvSpPr/>
            <p:nvPr/>
          </p:nvSpPr>
          <p:spPr>
            <a:xfrm>
              <a:off x="3558904" y="586940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99B21CDB-A87D-4041-B809-E10FAC45B74A}"/>
                </a:ext>
              </a:extLst>
            </p:cNvPr>
            <p:cNvSpPr/>
            <p:nvPr/>
          </p:nvSpPr>
          <p:spPr>
            <a:xfrm>
              <a:off x="2940827" y="651836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8B834B14-74F4-274F-92DA-17CE4C9E2809}"/>
                </a:ext>
              </a:extLst>
            </p:cNvPr>
            <p:cNvSpPr/>
            <p:nvPr/>
          </p:nvSpPr>
          <p:spPr>
            <a:xfrm>
              <a:off x="2750869" y="665410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8AB746D6-22B1-BF4C-BFB9-F4C7246C5395}"/>
                </a:ext>
              </a:extLst>
            </p:cNvPr>
            <p:cNvSpPr/>
            <p:nvPr/>
          </p:nvSpPr>
          <p:spPr>
            <a:xfrm>
              <a:off x="3586144" y="555047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38A5AE4-C9E9-6B49-B588-0E3CCC5E3920}"/>
                </a:ext>
              </a:extLst>
            </p:cNvPr>
            <p:cNvSpPr/>
            <p:nvPr/>
          </p:nvSpPr>
          <p:spPr>
            <a:xfrm>
              <a:off x="3409916" y="608034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33E4C787-01C0-BD4A-A985-D23C70E1E019}"/>
                </a:ext>
              </a:extLst>
            </p:cNvPr>
            <p:cNvSpPr/>
            <p:nvPr/>
          </p:nvSpPr>
          <p:spPr>
            <a:xfrm>
              <a:off x="3118680" y="636041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BEE2844-F37D-AF4F-B463-ABFFDFF68E58}"/>
                </a:ext>
              </a:extLst>
            </p:cNvPr>
            <p:cNvSpPr/>
            <p:nvPr/>
          </p:nvSpPr>
          <p:spPr>
            <a:xfrm>
              <a:off x="2831456" y="631247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65C88A02-92B5-E24C-9956-FF1BDFFD867B}"/>
                </a:ext>
              </a:extLst>
            </p:cNvPr>
            <p:cNvSpPr/>
            <p:nvPr/>
          </p:nvSpPr>
          <p:spPr>
            <a:xfrm>
              <a:off x="2507061" y="626504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57C6DB73-4100-6944-85C3-65A67089390E}"/>
                </a:ext>
              </a:extLst>
            </p:cNvPr>
            <p:cNvSpPr/>
            <p:nvPr/>
          </p:nvSpPr>
          <p:spPr>
            <a:xfrm>
              <a:off x="3125639" y="502187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7B31217C-6B83-0242-853E-43D7FF9D1064}"/>
                </a:ext>
              </a:extLst>
            </p:cNvPr>
            <p:cNvSpPr/>
            <p:nvPr/>
          </p:nvSpPr>
          <p:spPr>
            <a:xfrm>
              <a:off x="3308316" y="496687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02FC42C-D4F5-7948-94E8-92B7ABDA9DBC}"/>
                </a:ext>
              </a:extLst>
            </p:cNvPr>
            <p:cNvSpPr/>
            <p:nvPr/>
          </p:nvSpPr>
          <p:spPr>
            <a:xfrm>
              <a:off x="3240696" y="517679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F5AD535A-AC6E-E849-BB10-BF0275660E99}"/>
                </a:ext>
              </a:extLst>
            </p:cNvPr>
            <p:cNvSpPr/>
            <p:nvPr/>
          </p:nvSpPr>
          <p:spPr>
            <a:xfrm>
              <a:off x="3460716" y="511927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0AE91FE9-29F1-134D-90CE-F090E8C8C05A}"/>
                </a:ext>
              </a:extLst>
            </p:cNvPr>
            <p:cNvSpPr/>
            <p:nvPr/>
          </p:nvSpPr>
          <p:spPr>
            <a:xfrm>
              <a:off x="3397552" y="532112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49DF4953-4B9C-F343-810A-28D04A7507BB}"/>
                </a:ext>
              </a:extLst>
            </p:cNvPr>
            <p:cNvSpPr/>
            <p:nvPr/>
          </p:nvSpPr>
          <p:spPr>
            <a:xfrm>
              <a:off x="3073157" y="527368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01F8E09F-5515-8A48-A1CD-23EE4F046904}"/>
                </a:ext>
              </a:extLst>
            </p:cNvPr>
            <p:cNvSpPr/>
            <p:nvPr/>
          </p:nvSpPr>
          <p:spPr>
            <a:xfrm>
              <a:off x="2866625" y="499185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97957959-9580-024D-B459-87B43E00E702}"/>
                </a:ext>
              </a:extLst>
            </p:cNvPr>
            <p:cNvSpPr/>
            <p:nvPr/>
          </p:nvSpPr>
          <p:spPr>
            <a:xfrm>
              <a:off x="2976235" y="482432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D22C513F-50BB-6E41-A220-2473B9224D74}"/>
                </a:ext>
              </a:extLst>
            </p:cNvPr>
            <p:cNvSpPr/>
            <p:nvPr/>
          </p:nvSpPr>
          <p:spPr>
            <a:xfrm>
              <a:off x="3738544" y="570287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829D227E-621F-B049-BE4E-DE038C1B3C0A}"/>
              </a:ext>
            </a:extLst>
          </p:cNvPr>
          <p:cNvGrpSpPr/>
          <p:nvPr/>
        </p:nvGrpSpPr>
        <p:grpSpPr>
          <a:xfrm>
            <a:off x="5947592" y="1564387"/>
            <a:ext cx="563511" cy="1498509"/>
            <a:chOff x="3461223" y="1569659"/>
            <a:chExt cx="563511" cy="1498509"/>
          </a:xfrm>
        </p:grpSpPr>
        <p:sp>
          <p:nvSpPr>
            <p:cNvPr id="150" name="Rectangle 149">
              <a:extLst>
                <a:ext uri="{FF2B5EF4-FFF2-40B4-BE49-F238E27FC236}">
                  <a16:creationId xmlns:a16="http://schemas.microsoft.com/office/drawing/2014/main" id="{6034F362-C4A9-364F-9EC5-0772965478BC}"/>
                </a:ext>
              </a:extLst>
            </p:cNvPr>
            <p:cNvSpPr/>
            <p:nvPr/>
          </p:nvSpPr>
          <p:spPr>
            <a:xfrm>
              <a:off x="3814056" y="156965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CA8B1D4A-BE7B-A24F-A3FB-A9DE34792585}"/>
                </a:ext>
              </a:extLst>
            </p:cNvPr>
            <p:cNvSpPr/>
            <p:nvPr/>
          </p:nvSpPr>
          <p:spPr>
            <a:xfrm>
              <a:off x="3528615" y="266749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8E05B53B-9FE4-C846-BB64-42C4FC9C2F8C}"/>
                </a:ext>
              </a:extLst>
            </p:cNvPr>
            <p:cNvSpPr/>
            <p:nvPr/>
          </p:nvSpPr>
          <p:spPr>
            <a:xfrm>
              <a:off x="3734902" y="272501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E5B590E3-A7AE-AC40-B7F9-CAB45B41FACF}"/>
                </a:ext>
              </a:extLst>
            </p:cNvPr>
            <p:cNvSpPr/>
            <p:nvPr/>
          </p:nvSpPr>
          <p:spPr>
            <a:xfrm>
              <a:off x="3577060" y="284007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8417557E-E095-2847-83F9-18DC5CF0FA44}"/>
                </a:ext>
              </a:extLst>
            </p:cNvPr>
            <p:cNvSpPr/>
            <p:nvPr/>
          </p:nvSpPr>
          <p:spPr>
            <a:xfrm>
              <a:off x="3862501" y="174224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AA27A00D-8566-DE4B-9615-A433C15A336D}"/>
                </a:ext>
              </a:extLst>
            </p:cNvPr>
            <p:cNvSpPr/>
            <p:nvPr/>
          </p:nvSpPr>
          <p:spPr>
            <a:xfrm>
              <a:off x="3698999" y="17997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06EA2664-CA86-A444-974C-02B2F4ED3136}"/>
                </a:ext>
              </a:extLst>
            </p:cNvPr>
            <p:cNvSpPr/>
            <p:nvPr/>
          </p:nvSpPr>
          <p:spPr>
            <a:xfrm>
              <a:off x="3535497" y="185730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930F52CC-ABCB-124E-B032-F9EF368F2869}"/>
                </a:ext>
              </a:extLst>
            </p:cNvPr>
            <p:cNvSpPr/>
            <p:nvPr/>
          </p:nvSpPr>
          <p:spPr>
            <a:xfrm>
              <a:off x="3687897" y="200970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75801BC6-39D0-6E4F-9FCD-3750176D99C9}"/>
                </a:ext>
              </a:extLst>
            </p:cNvPr>
            <p:cNvSpPr/>
            <p:nvPr/>
          </p:nvSpPr>
          <p:spPr>
            <a:xfrm>
              <a:off x="3870574" y="195469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80A6AA32-58AE-864C-BF23-73CB77CDD4B2}"/>
                </a:ext>
              </a:extLst>
            </p:cNvPr>
            <p:cNvSpPr/>
            <p:nvPr/>
          </p:nvSpPr>
          <p:spPr>
            <a:xfrm>
              <a:off x="3535497" y="164535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152DB79-D703-F74C-8208-2491DFD6CF77}"/>
                </a:ext>
              </a:extLst>
            </p:cNvPr>
            <p:cNvSpPr/>
            <p:nvPr/>
          </p:nvSpPr>
          <p:spPr>
            <a:xfrm>
              <a:off x="3461223" y="236575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6ED08D31-971F-3346-B15C-EC30EF721A2C}"/>
                </a:ext>
              </a:extLst>
            </p:cNvPr>
            <p:cNvSpPr/>
            <p:nvPr/>
          </p:nvSpPr>
          <p:spPr>
            <a:xfrm>
              <a:off x="3802954" y="216462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89E8BBE-D0CB-2B46-B3F3-B222EDEDB359}"/>
                </a:ext>
              </a:extLst>
            </p:cNvPr>
            <p:cNvSpPr/>
            <p:nvPr/>
          </p:nvSpPr>
          <p:spPr>
            <a:xfrm>
              <a:off x="3505220" y="206722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5EAE2A2-9830-7646-9B01-EB0E02685EBA}"/>
                </a:ext>
              </a:extLst>
            </p:cNvPr>
            <p:cNvSpPr/>
            <p:nvPr/>
          </p:nvSpPr>
          <p:spPr>
            <a:xfrm>
              <a:off x="3776062" y="295311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1168E113-A9AA-374B-BFB9-24ECBF513797}"/>
                </a:ext>
              </a:extLst>
            </p:cNvPr>
            <p:cNvSpPr/>
            <p:nvPr/>
          </p:nvSpPr>
          <p:spPr>
            <a:xfrm>
              <a:off x="3643672" y="244847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78F96C01-0424-3D42-87EC-EA559DB89FDC}"/>
                </a:ext>
              </a:extLst>
            </p:cNvPr>
            <p:cNvSpPr/>
            <p:nvPr/>
          </p:nvSpPr>
          <p:spPr>
            <a:xfrm>
              <a:off x="3909677" y="278002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9ADEF15F-5F4F-C54C-AE99-53C6718473CB}"/>
                </a:ext>
              </a:extLst>
            </p:cNvPr>
            <p:cNvSpPr/>
            <p:nvPr/>
          </p:nvSpPr>
          <p:spPr>
            <a:xfrm>
              <a:off x="3859043" y="253477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3546869C-72CF-134A-B3CC-89B996D1AF4B}"/>
                </a:ext>
              </a:extLst>
            </p:cNvPr>
            <p:cNvSpPr/>
            <p:nvPr/>
          </p:nvSpPr>
          <p:spPr>
            <a:xfrm>
              <a:off x="3635415" y="226151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BAE862F9-AC10-144C-9EC8-7B83A1A6ACE6}"/>
              </a:ext>
            </a:extLst>
          </p:cNvPr>
          <p:cNvGrpSpPr/>
          <p:nvPr/>
        </p:nvGrpSpPr>
        <p:grpSpPr>
          <a:xfrm>
            <a:off x="11048745" y="1145793"/>
            <a:ext cx="661677" cy="1221214"/>
            <a:chOff x="8562376" y="1151065"/>
            <a:chExt cx="661677" cy="1221214"/>
          </a:xfrm>
        </p:grpSpPr>
        <p:sp>
          <p:nvSpPr>
            <p:cNvPr id="185" name="Rectangle 184">
              <a:extLst>
                <a:ext uri="{FF2B5EF4-FFF2-40B4-BE49-F238E27FC236}">
                  <a16:creationId xmlns:a16="http://schemas.microsoft.com/office/drawing/2014/main" id="{866E7A1E-EF33-254F-9F14-C9DA62C2DE9E}"/>
                </a:ext>
              </a:extLst>
            </p:cNvPr>
            <p:cNvSpPr/>
            <p:nvPr/>
          </p:nvSpPr>
          <p:spPr>
            <a:xfrm>
              <a:off x="8562376" y="115106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AE1C8EB2-3E44-054F-B59F-4F7AE14FD529}"/>
                </a:ext>
              </a:extLst>
            </p:cNvPr>
            <p:cNvSpPr/>
            <p:nvPr/>
          </p:nvSpPr>
          <p:spPr>
            <a:xfrm>
              <a:off x="8584575" y="134131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140435C-9F5C-DB48-953B-712DD35692FA}"/>
                </a:ext>
              </a:extLst>
            </p:cNvPr>
            <p:cNvSpPr/>
            <p:nvPr/>
          </p:nvSpPr>
          <p:spPr>
            <a:xfrm>
              <a:off x="8615078" y="225722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33FECC64-BEF9-8A42-A6A8-F5476FD80AF4}"/>
                </a:ext>
              </a:extLst>
            </p:cNvPr>
            <p:cNvSpPr/>
            <p:nvPr/>
          </p:nvSpPr>
          <p:spPr>
            <a:xfrm>
              <a:off x="8951154" y="144072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1CF80D32-BB35-264D-849E-798959812C81}"/>
                </a:ext>
              </a:extLst>
            </p:cNvPr>
            <p:cNvSpPr/>
            <p:nvPr/>
          </p:nvSpPr>
          <p:spPr>
            <a:xfrm>
              <a:off x="9108996" y="132566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53D5CA22-FF70-7E4E-ADB8-CEDEA443297C}"/>
                </a:ext>
              </a:extLst>
            </p:cNvPr>
            <p:cNvSpPr/>
            <p:nvPr/>
          </p:nvSpPr>
          <p:spPr>
            <a:xfrm>
              <a:off x="8999599" y="161331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BE986B46-60D3-6448-ADE1-2F11FDFCEB2B}"/>
                </a:ext>
              </a:extLst>
            </p:cNvPr>
            <p:cNvSpPr/>
            <p:nvPr/>
          </p:nvSpPr>
          <p:spPr>
            <a:xfrm>
              <a:off x="8836097" y="167083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715C9DED-1F1E-0B4A-B6FF-B944B92F135C}"/>
                </a:ext>
              </a:extLst>
            </p:cNvPr>
            <p:cNvSpPr/>
            <p:nvPr/>
          </p:nvSpPr>
          <p:spPr>
            <a:xfrm>
              <a:off x="8672595" y="172836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DB846B63-5B77-B041-A95C-66B4AA88BEB8}"/>
                </a:ext>
              </a:extLst>
            </p:cNvPr>
            <p:cNvSpPr/>
            <p:nvPr/>
          </p:nvSpPr>
          <p:spPr>
            <a:xfrm>
              <a:off x="8824995" y="188076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C7130A58-BD06-F24F-A325-1C36FF5E451C}"/>
                </a:ext>
              </a:extLst>
            </p:cNvPr>
            <p:cNvSpPr/>
            <p:nvPr/>
          </p:nvSpPr>
          <p:spPr>
            <a:xfrm>
              <a:off x="9007672" y="182576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0FE37E02-6C81-C24F-843D-DB2F31A091CB}"/>
                </a:ext>
              </a:extLst>
            </p:cNvPr>
            <p:cNvSpPr/>
            <p:nvPr/>
          </p:nvSpPr>
          <p:spPr>
            <a:xfrm>
              <a:off x="8672595" y="151642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9B434EAA-F97E-6C4E-BE85-37B96D6D2DF1}"/>
                </a:ext>
              </a:extLst>
            </p:cNvPr>
            <p:cNvSpPr/>
            <p:nvPr/>
          </p:nvSpPr>
          <p:spPr>
            <a:xfrm>
              <a:off x="8940052" y="203568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2305B76B-A69F-2644-960C-67D06B100308}"/>
                </a:ext>
              </a:extLst>
            </p:cNvPr>
            <p:cNvSpPr/>
            <p:nvPr/>
          </p:nvSpPr>
          <p:spPr>
            <a:xfrm>
              <a:off x="8642318" y="193829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5DBDCD0D-AEF7-F64E-8D2B-0F886B1E032C}"/>
                </a:ext>
              </a:extLst>
            </p:cNvPr>
            <p:cNvSpPr/>
            <p:nvPr/>
          </p:nvSpPr>
          <p:spPr>
            <a:xfrm>
              <a:off x="8766550" y="122878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BDC06619-31E6-334D-B910-406619FB6B00}"/>
                </a:ext>
              </a:extLst>
            </p:cNvPr>
            <p:cNvSpPr/>
            <p:nvPr/>
          </p:nvSpPr>
          <p:spPr>
            <a:xfrm>
              <a:off x="8808493" y="138117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B4E7CACD-5D02-E34A-B200-DF9424EC2191}"/>
                </a:ext>
              </a:extLst>
            </p:cNvPr>
            <p:cNvSpPr/>
            <p:nvPr/>
          </p:nvSpPr>
          <p:spPr>
            <a:xfrm>
              <a:off x="8940051" y="118184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3438F070-1399-4F4C-B761-5583A6A744D0}"/>
                </a:ext>
              </a:extLst>
            </p:cNvPr>
            <p:cNvSpPr/>
            <p:nvPr/>
          </p:nvSpPr>
          <p:spPr>
            <a:xfrm>
              <a:off x="8991832" y="220978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D641B3A-67B0-1140-81B4-07E47D3184C4}"/>
              </a:ext>
            </a:extLst>
          </p:cNvPr>
          <p:cNvGrpSpPr/>
          <p:nvPr/>
        </p:nvGrpSpPr>
        <p:grpSpPr>
          <a:xfrm>
            <a:off x="8077664" y="1072649"/>
            <a:ext cx="1137308" cy="698404"/>
            <a:chOff x="5591295" y="1077921"/>
            <a:chExt cx="1137308" cy="698404"/>
          </a:xfrm>
        </p:grpSpPr>
        <p:sp>
          <p:nvSpPr>
            <p:cNvPr id="205" name="Rectangle 204">
              <a:extLst>
                <a:ext uri="{FF2B5EF4-FFF2-40B4-BE49-F238E27FC236}">
                  <a16:creationId xmlns:a16="http://schemas.microsoft.com/office/drawing/2014/main" id="{DFC0B034-13BC-874C-A957-A390064C6128}"/>
                </a:ext>
              </a:extLst>
            </p:cNvPr>
            <p:cNvSpPr/>
            <p:nvPr/>
          </p:nvSpPr>
          <p:spPr>
            <a:xfrm>
              <a:off x="5591295" y="125808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C90B4104-B447-7C4C-9A57-AC5EC6B91841}"/>
                </a:ext>
              </a:extLst>
            </p:cNvPr>
            <p:cNvSpPr/>
            <p:nvPr/>
          </p:nvSpPr>
          <p:spPr>
            <a:xfrm>
              <a:off x="6060907" y="117531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338C9AE6-152B-B941-A456-B8BDC70FCB47}"/>
                </a:ext>
              </a:extLst>
            </p:cNvPr>
            <p:cNvSpPr/>
            <p:nvPr/>
          </p:nvSpPr>
          <p:spPr>
            <a:xfrm>
              <a:off x="5763173" y="107792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7D8C9DA4-3BEE-374E-8F82-1BD8B43BBAAB}"/>
                </a:ext>
              </a:extLst>
            </p:cNvPr>
            <p:cNvSpPr/>
            <p:nvPr/>
          </p:nvSpPr>
          <p:spPr>
            <a:xfrm>
              <a:off x="6280927" y="111778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29E3A52A-5630-EE40-B1F9-E8C83B23D204}"/>
                </a:ext>
              </a:extLst>
            </p:cNvPr>
            <p:cNvSpPr/>
            <p:nvPr/>
          </p:nvSpPr>
          <p:spPr>
            <a:xfrm>
              <a:off x="6613546" y="107792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FB535D0B-A517-AA45-81A1-2217120D4171}"/>
                </a:ext>
              </a:extLst>
            </p:cNvPr>
            <p:cNvSpPr/>
            <p:nvPr/>
          </p:nvSpPr>
          <p:spPr>
            <a:xfrm>
              <a:off x="6423588" y="121366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194A37E3-A60A-DF4D-8B64-738224A977F2}"/>
                </a:ext>
              </a:extLst>
            </p:cNvPr>
            <p:cNvSpPr/>
            <p:nvPr/>
          </p:nvSpPr>
          <p:spPr>
            <a:xfrm>
              <a:off x="5659438" y="146799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5790965A-6B21-2A4B-A467-A6627DEA0820}"/>
                </a:ext>
              </a:extLst>
            </p:cNvPr>
            <p:cNvSpPr/>
            <p:nvPr/>
          </p:nvSpPr>
          <p:spPr>
            <a:xfrm>
              <a:off x="5774495" y="162291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9EC73E61-0EE6-D14A-8C97-9F01A3DE75DE}"/>
                </a:ext>
              </a:extLst>
            </p:cNvPr>
            <p:cNvSpPr/>
            <p:nvPr/>
          </p:nvSpPr>
          <p:spPr>
            <a:xfrm>
              <a:off x="5994515" y="156538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216FD9CA-3184-7942-AB7B-F1B83E3D4BAB}"/>
                </a:ext>
              </a:extLst>
            </p:cNvPr>
            <p:cNvSpPr/>
            <p:nvPr/>
          </p:nvSpPr>
          <p:spPr>
            <a:xfrm>
              <a:off x="6149725" y="145033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98A05A8E-FEE7-6E4C-BC4B-78E266753172}"/>
                </a:ext>
              </a:extLst>
            </p:cNvPr>
            <p:cNvSpPr/>
            <p:nvPr/>
          </p:nvSpPr>
          <p:spPr>
            <a:xfrm>
              <a:off x="6327134" y="152552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828B62F6-9B28-0E45-9150-76ACED691F8F}"/>
                </a:ext>
              </a:extLst>
            </p:cNvPr>
            <p:cNvSpPr/>
            <p:nvPr/>
          </p:nvSpPr>
          <p:spPr>
            <a:xfrm>
              <a:off x="6137176" y="166126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50788995-A6E2-9647-8A2A-F64FFEBC55B1}"/>
                </a:ext>
              </a:extLst>
            </p:cNvPr>
            <p:cNvSpPr/>
            <p:nvPr/>
          </p:nvSpPr>
          <p:spPr>
            <a:xfrm>
              <a:off x="6504987" y="136758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E47BE949-1440-9C42-A4BB-9821CC2F3EAA}"/>
                </a:ext>
              </a:extLst>
            </p:cNvPr>
            <p:cNvSpPr/>
            <p:nvPr/>
          </p:nvSpPr>
          <p:spPr>
            <a:xfrm>
              <a:off x="6217763" y="131964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01961284-D95D-6649-94EC-CDB536F3ACB5}"/>
                </a:ext>
              </a:extLst>
            </p:cNvPr>
            <p:cNvSpPr/>
            <p:nvPr/>
          </p:nvSpPr>
          <p:spPr>
            <a:xfrm>
              <a:off x="5893368" y="127220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4A1E1115-833E-F143-AF5A-B0945B3022AF}"/>
              </a:ext>
            </a:extLst>
          </p:cNvPr>
          <p:cNvGrpSpPr/>
          <p:nvPr/>
        </p:nvGrpSpPr>
        <p:grpSpPr>
          <a:xfrm>
            <a:off x="9663919" y="1143891"/>
            <a:ext cx="975498" cy="1639187"/>
            <a:chOff x="7177550" y="1149163"/>
            <a:chExt cx="975498" cy="1639187"/>
          </a:xfrm>
        </p:grpSpPr>
        <p:sp>
          <p:nvSpPr>
            <p:cNvPr id="164" name="Rectangle 163">
              <a:extLst>
                <a:ext uri="{FF2B5EF4-FFF2-40B4-BE49-F238E27FC236}">
                  <a16:creationId xmlns:a16="http://schemas.microsoft.com/office/drawing/2014/main" id="{098BD255-0F06-E343-81C9-01D99C011F75}"/>
                </a:ext>
              </a:extLst>
            </p:cNvPr>
            <p:cNvSpPr/>
            <p:nvPr/>
          </p:nvSpPr>
          <p:spPr>
            <a:xfrm>
              <a:off x="7240714" y="231702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2B030224-4D19-7445-A70F-918C378F6445}"/>
                </a:ext>
              </a:extLst>
            </p:cNvPr>
            <p:cNvSpPr/>
            <p:nvPr/>
          </p:nvSpPr>
          <p:spPr>
            <a:xfrm>
              <a:off x="7573333" y="227715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80B5A68-3CF1-FA4C-A0B6-6B7F6B75CA10}"/>
                </a:ext>
              </a:extLst>
            </p:cNvPr>
            <p:cNvSpPr/>
            <p:nvPr/>
          </p:nvSpPr>
          <p:spPr>
            <a:xfrm>
              <a:off x="7383375" y="241290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E31F566-F186-8640-A8FE-55C76A87544D}"/>
                </a:ext>
              </a:extLst>
            </p:cNvPr>
            <p:cNvSpPr/>
            <p:nvPr/>
          </p:nvSpPr>
          <p:spPr>
            <a:xfrm>
              <a:off x="7885591" y="250651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4425EC78-8D95-EE42-9430-06B02A43FD91}"/>
                </a:ext>
              </a:extLst>
            </p:cNvPr>
            <p:cNvSpPr/>
            <p:nvPr/>
          </p:nvSpPr>
          <p:spPr>
            <a:xfrm>
              <a:off x="8037991" y="265891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4B31D25-2CA4-B448-A7BB-11D62285139F}"/>
                </a:ext>
              </a:extLst>
            </p:cNvPr>
            <p:cNvSpPr/>
            <p:nvPr/>
          </p:nvSpPr>
          <p:spPr>
            <a:xfrm>
              <a:off x="7663551" y="212198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EE69D26-795B-3448-9EEF-C3CAC584569D}"/>
                </a:ext>
              </a:extLst>
            </p:cNvPr>
            <p:cNvSpPr/>
            <p:nvPr/>
          </p:nvSpPr>
          <p:spPr>
            <a:xfrm>
              <a:off x="7838946" y="202256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49D67DC9-6226-3445-A9D2-A5D24B59EFD1}"/>
                </a:ext>
              </a:extLst>
            </p:cNvPr>
            <p:cNvSpPr/>
            <p:nvPr/>
          </p:nvSpPr>
          <p:spPr>
            <a:xfrm>
              <a:off x="7815951" y="227438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FBD2226-E516-D744-851E-B304F0662BAD}"/>
                </a:ext>
              </a:extLst>
            </p:cNvPr>
            <p:cNvSpPr/>
            <p:nvPr/>
          </p:nvSpPr>
          <p:spPr>
            <a:xfrm>
              <a:off x="7971161" y="215932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987DE84E-03D2-4049-B98F-2011C8F3BB3E}"/>
                </a:ext>
              </a:extLst>
            </p:cNvPr>
            <p:cNvSpPr/>
            <p:nvPr/>
          </p:nvSpPr>
          <p:spPr>
            <a:xfrm>
              <a:off x="7958612" y="237026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2F5C09C5-DFC7-ED43-8FCF-A07CEC28571B}"/>
                </a:ext>
              </a:extLst>
            </p:cNvPr>
            <p:cNvSpPr/>
            <p:nvPr/>
          </p:nvSpPr>
          <p:spPr>
            <a:xfrm>
              <a:off x="7744909" y="185052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9081C6A2-1FE5-8F4D-8867-D82A337C850A}"/>
                </a:ext>
              </a:extLst>
            </p:cNvPr>
            <p:cNvSpPr/>
            <p:nvPr/>
          </p:nvSpPr>
          <p:spPr>
            <a:xfrm>
              <a:off x="7653679" y="267329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CCC063C7-D005-BC4B-9CA5-861D61D664F0}"/>
                </a:ext>
              </a:extLst>
            </p:cNvPr>
            <p:cNvSpPr/>
            <p:nvPr/>
          </p:nvSpPr>
          <p:spPr>
            <a:xfrm>
              <a:off x="7653679" y="246134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71B3FC58-C32C-D643-AE43-1582E8EE96FF}"/>
                </a:ext>
              </a:extLst>
            </p:cNvPr>
            <p:cNvSpPr/>
            <p:nvPr/>
          </p:nvSpPr>
          <p:spPr>
            <a:xfrm>
              <a:off x="7371426" y="136893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E8047E9B-6D96-EE40-8535-9DC0F956197E}"/>
                </a:ext>
              </a:extLst>
            </p:cNvPr>
            <p:cNvSpPr/>
            <p:nvPr/>
          </p:nvSpPr>
          <p:spPr>
            <a:xfrm>
              <a:off x="7213584" y="148399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F129F549-1331-7544-8E81-FA6B40B1E831}"/>
                </a:ext>
              </a:extLst>
            </p:cNvPr>
            <p:cNvSpPr/>
            <p:nvPr/>
          </p:nvSpPr>
          <p:spPr>
            <a:xfrm>
              <a:off x="7239210" y="171208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F024BC6E-EA80-6545-A0D5-5CE87265B647}"/>
                </a:ext>
              </a:extLst>
            </p:cNvPr>
            <p:cNvSpPr/>
            <p:nvPr/>
          </p:nvSpPr>
          <p:spPr>
            <a:xfrm>
              <a:off x="7412586" y="159703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D49FE27A-A7EA-AD4B-ADA5-A39DC01DC7D7}"/>
                </a:ext>
              </a:extLst>
            </p:cNvPr>
            <p:cNvSpPr/>
            <p:nvPr/>
          </p:nvSpPr>
          <p:spPr>
            <a:xfrm>
              <a:off x="7216215" y="196390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D28C7FB3-50A6-834A-8949-1F74385F8098}"/>
                </a:ext>
              </a:extLst>
            </p:cNvPr>
            <p:cNvSpPr/>
            <p:nvPr/>
          </p:nvSpPr>
          <p:spPr>
            <a:xfrm>
              <a:off x="7526635" y="173378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705BC207-E47B-EB40-A636-5B4884E4DB74}"/>
                </a:ext>
              </a:extLst>
            </p:cNvPr>
            <p:cNvSpPr/>
            <p:nvPr/>
          </p:nvSpPr>
          <p:spPr>
            <a:xfrm>
              <a:off x="7548834" y="192403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64867EF9-7EF9-4249-B08B-1ADD021E4BE0}"/>
                </a:ext>
              </a:extLst>
            </p:cNvPr>
            <p:cNvSpPr/>
            <p:nvPr/>
          </p:nvSpPr>
          <p:spPr>
            <a:xfrm>
              <a:off x="7682462" y="159619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B58A20A2-F044-F647-836D-7610BF4068B2}"/>
                </a:ext>
              </a:extLst>
            </p:cNvPr>
            <p:cNvSpPr/>
            <p:nvPr/>
          </p:nvSpPr>
          <p:spPr>
            <a:xfrm>
              <a:off x="7464774" y="256681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03057C04-3454-EE44-B418-6A42E566AAEC}"/>
                </a:ext>
              </a:extLst>
            </p:cNvPr>
            <p:cNvSpPr/>
            <p:nvPr/>
          </p:nvSpPr>
          <p:spPr>
            <a:xfrm>
              <a:off x="7177550" y="251887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804980D3-E1E9-8742-8957-83E4A4FC0C81}"/>
                </a:ext>
              </a:extLst>
            </p:cNvPr>
            <p:cNvSpPr/>
            <p:nvPr/>
          </p:nvSpPr>
          <p:spPr>
            <a:xfrm>
              <a:off x="7892127" y="168684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3D176F01-6E4E-F443-9877-2BEA1491DFD9}"/>
                </a:ext>
              </a:extLst>
            </p:cNvPr>
            <p:cNvSpPr/>
            <p:nvPr/>
          </p:nvSpPr>
          <p:spPr>
            <a:xfrm>
              <a:off x="7614071" y="120416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B3ED21B6-5DBB-1A48-A45C-CE6DBADD9245}"/>
                </a:ext>
              </a:extLst>
            </p:cNvPr>
            <p:cNvSpPr/>
            <p:nvPr/>
          </p:nvSpPr>
          <p:spPr>
            <a:xfrm>
              <a:off x="7796748" y="114916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8FE5421A-FFD3-FE4D-834C-5ABCDCE41D68}"/>
                </a:ext>
              </a:extLst>
            </p:cNvPr>
            <p:cNvSpPr/>
            <p:nvPr/>
          </p:nvSpPr>
          <p:spPr>
            <a:xfrm>
              <a:off x="7729128" y="135909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CB824956-753F-1747-B493-73296C31CA9E}"/>
                </a:ext>
              </a:extLst>
            </p:cNvPr>
            <p:cNvSpPr/>
            <p:nvPr/>
          </p:nvSpPr>
          <p:spPr>
            <a:xfrm>
              <a:off x="7949148" y="130156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F369AF53-9FCA-1A4E-A8CE-7C5E92A029C9}"/>
                </a:ext>
              </a:extLst>
            </p:cNvPr>
            <p:cNvSpPr/>
            <p:nvPr/>
          </p:nvSpPr>
          <p:spPr>
            <a:xfrm>
              <a:off x="7885984" y="150341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BCFEB39F-A277-894C-8EDB-3195D117F690}"/>
                </a:ext>
              </a:extLst>
            </p:cNvPr>
            <p:cNvSpPr/>
            <p:nvPr/>
          </p:nvSpPr>
          <p:spPr>
            <a:xfrm>
              <a:off x="7561589" y="145598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E2701463-4B19-0A4B-9C8D-BA699C3D59F4}"/>
                </a:ext>
              </a:extLst>
            </p:cNvPr>
            <p:cNvSpPr/>
            <p:nvPr/>
          </p:nvSpPr>
          <p:spPr>
            <a:xfrm>
              <a:off x="7355057" y="117415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0798BF54-A9AE-C842-9C67-389706B6A143}"/>
              </a:ext>
            </a:extLst>
          </p:cNvPr>
          <p:cNvGrpSpPr/>
          <p:nvPr/>
        </p:nvGrpSpPr>
        <p:grpSpPr>
          <a:xfrm>
            <a:off x="7392591" y="2989215"/>
            <a:ext cx="3262976" cy="490505"/>
            <a:chOff x="4906222" y="2994487"/>
            <a:chExt cx="3262976" cy="490505"/>
          </a:xfrm>
        </p:grpSpPr>
        <p:sp>
          <p:nvSpPr>
            <p:cNvPr id="169" name="Rectangle 168">
              <a:extLst>
                <a:ext uri="{FF2B5EF4-FFF2-40B4-BE49-F238E27FC236}">
                  <a16:creationId xmlns:a16="http://schemas.microsoft.com/office/drawing/2014/main" id="{458B8AA3-D1ED-D94F-A875-83C408BFD092}"/>
                </a:ext>
              </a:extLst>
            </p:cNvPr>
            <p:cNvSpPr/>
            <p:nvPr/>
          </p:nvSpPr>
          <p:spPr>
            <a:xfrm>
              <a:off x="5184781" y="310954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29C7FB99-6AD0-A849-9A4F-65B3EDA65AD3}"/>
                </a:ext>
              </a:extLst>
            </p:cNvPr>
            <p:cNvSpPr/>
            <p:nvPr/>
          </p:nvSpPr>
          <p:spPr>
            <a:xfrm>
              <a:off x="5342623" y="299448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934249D6-A94F-514E-9DFE-C5898C6C22E4}"/>
                </a:ext>
              </a:extLst>
            </p:cNvPr>
            <p:cNvSpPr/>
            <p:nvPr/>
          </p:nvSpPr>
          <p:spPr>
            <a:xfrm>
              <a:off x="5548910" y="305201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08074C29-D120-1D40-9482-F621B6A4ECCD}"/>
                </a:ext>
              </a:extLst>
            </p:cNvPr>
            <p:cNvSpPr/>
            <p:nvPr/>
          </p:nvSpPr>
          <p:spPr>
            <a:xfrm>
              <a:off x="5391068" y="31670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14B1BDA2-3DD9-0C47-9A31-1C9456242527}"/>
                </a:ext>
              </a:extLst>
            </p:cNvPr>
            <p:cNvSpPr/>
            <p:nvPr/>
          </p:nvSpPr>
          <p:spPr>
            <a:xfrm>
              <a:off x="5233226" y="328212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59227EF-CF87-4847-8E8C-9934519A518E}"/>
                </a:ext>
              </a:extLst>
            </p:cNvPr>
            <p:cNvSpPr/>
            <p:nvPr/>
          </p:nvSpPr>
          <p:spPr>
            <a:xfrm>
              <a:off x="5069724" y="333965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9F320E5-3CFF-544D-9B65-10151A9578AA}"/>
                </a:ext>
              </a:extLst>
            </p:cNvPr>
            <p:cNvSpPr/>
            <p:nvPr/>
          </p:nvSpPr>
          <p:spPr>
            <a:xfrm>
              <a:off x="4906222" y="318523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05E33561-76E7-324A-B8EF-1F98B39AECEC}"/>
                </a:ext>
              </a:extLst>
            </p:cNvPr>
            <p:cNvSpPr/>
            <p:nvPr/>
          </p:nvSpPr>
          <p:spPr>
            <a:xfrm>
              <a:off x="5590070" y="328010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9FB8BD75-3A7C-8D4E-8C04-C36A4A635342}"/>
                </a:ext>
              </a:extLst>
            </p:cNvPr>
            <p:cNvSpPr/>
            <p:nvPr/>
          </p:nvSpPr>
          <p:spPr>
            <a:xfrm>
              <a:off x="7563854" y="322182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B3BDC383-60D7-D74A-82CB-24923DCE666E}"/>
                </a:ext>
              </a:extLst>
            </p:cNvPr>
            <p:cNvSpPr/>
            <p:nvPr/>
          </p:nvSpPr>
          <p:spPr>
            <a:xfrm>
              <a:off x="7746531" y="316682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236163A1-AA74-C741-930C-2B0ED9D590A5}"/>
                </a:ext>
              </a:extLst>
            </p:cNvPr>
            <p:cNvSpPr/>
            <p:nvPr/>
          </p:nvSpPr>
          <p:spPr>
            <a:xfrm>
              <a:off x="7921926" y="306740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BBAC5DD-A097-8041-BB8C-A2902F548AB5}"/>
                </a:ext>
              </a:extLst>
            </p:cNvPr>
            <p:cNvSpPr/>
            <p:nvPr/>
          </p:nvSpPr>
          <p:spPr>
            <a:xfrm>
              <a:off x="6849290" y="315701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543AB7B-4ADB-074D-A177-CAD4C9F20F4D}"/>
                </a:ext>
              </a:extLst>
            </p:cNvPr>
            <p:cNvSpPr/>
            <p:nvPr/>
          </p:nvSpPr>
          <p:spPr>
            <a:xfrm>
              <a:off x="6551556" y="305962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4D66BE82-3F27-244C-B246-B7D3CEFBA50F}"/>
                </a:ext>
              </a:extLst>
            </p:cNvPr>
            <p:cNvSpPr/>
            <p:nvPr/>
          </p:nvSpPr>
          <p:spPr>
            <a:xfrm>
              <a:off x="7069310" y="309948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42CBAEC1-F436-E442-8559-EA727EE81C9A}"/>
                </a:ext>
              </a:extLst>
            </p:cNvPr>
            <p:cNvSpPr/>
            <p:nvPr/>
          </p:nvSpPr>
          <p:spPr>
            <a:xfrm>
              <a:off x="8054141" y="320416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8BC320FD-F250-754A-97A0-3CAEB68B1F6D}"/>
                </a:ext>
              </a:extLst>
            </p:cNvPr>
            <p:cNvSpPr/>
            <p:nvPr/>
          </p:nvSpPr>
          <p:spPr>
            <a:xfrm>
              <a:off x="7211971" y="319536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767B26DD-55E9-B14A-B2FA-AFFB91E236CC}"/>
                </a:ext>
              </a:extLst>
            </p:cNvPr>
            <p:cNvSpPr/>
            <p:nvPr/>
          </p:nvSpPr>
          <p:spPr>
            <a:xfrm>
              <a:off x="6749565" y="328112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9CB52EF9-279A-9B42-BDA2-A37F0E5D4EDB}"/>
                </a:ext>
              </a:extLst>
            </p:cNvPr>
            <p:cNvSpPr/>
            <p:nvPr/>
          </p:nvSpPr>
          <p:spPr>
            <a:xfrm>
              <a:off x="5992559" y="307068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F1C3E341-1B6B-FB44-B06C-93F11F052EBB}"/>
                </a:ext>
              </a:extLst>
            </p:cNvPr>
            <p:cNvSpPr/>
            <p:nvPr/>
          </p:nvSpPr>
          <p:spPr>
            <a:xfrm>
              <a:off x="6175236" y="301568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7EE07DAA-8854-1D46-8054-4C11AD0387AC}"/>
                </a:ext>
              </a:extLst>
            </p:cNvPr>
            <p:cNvSpPr/>
            <p:nvPr/>
          </p:nvSpPr>
          <p:spPr>
            <a:xfrm>
              <a:off x="6107616" y="322561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EB937023-ED71-0445-BD25-B73E8E9D75CF}"/>
                </a:ext>
              </a:extLst>
            </p:cNvPr>
            <p:cNvSpPr/>
            <p:nvPr/>
          </p:nvSpPr>
          <p:spPr>
            <a:xfrm>
              <a:off x="5809882" y="312821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168BC3F9-E1D9-CD43-8C7B-FA54A2E9C8D5}"/>
                </a:ext>
              </a:extLst>
            </p:cNvPr>
            <p:cNvSpPr/>
            <p:nvPr/>
          </p:nvSpPr>
          <p:spPr>
            <a:xfrm>
              <a:off x="6327636" y="316808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91899D69-761F-1540-9DFB-EBF9382A9931}"/>
                </a:ext>
              </a:extLst>
            </p:cNvPr>
            <p:cNvSpPr/>
            <p:nvPr/>
          </p:nvSpPr>
          <p:spPr>
            <a:xfrm>
              <a:off x="6264472" y="336993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2582E821-CEBE-D349-B0DB-D7AF221607C1}"/>
                </a:ext>
              </a:extLst>
            </p:cNvPr>
            <p:cNvSpPr/>
            <p:nvPr/>
          </p:nvSpPr>
          <p:spPr>
            <a:xfrm>
              <a:off x="5940077" y="332250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4CCA2196-663A-364F-A943-D7557E54FB89}"/>
                </a:ext>
              </a:extLst>
            </p:cNvPr>
            <p:cNvSpPr/>
            <p:nvPr/>
          </p:nvSpPr>
          <p:spPr>
            <a:xfrm>
              <a:off x="7287395" y="332706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58A96E14-28B8-FE42-8AC4-86EF6348318B}"/>
                </a:ext>
              </a:extLst>
            </p:cNvPr>
            <p:cNvSpPr/>
            <p:nvPr/>
          </p:nvSpPr>
          <p:spPr>
            <a:xfrm>
              <a:off x="6550267" y="328667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67889E0E-2F6A-884B-9F07-47990B3BA601}"/>
              </a:ext>
            </a:extLst>
          </p:cNvPr>
          <p:cNvGrpSpPr/>
          <p:nvPr/>
        </p:nvGrpSpPr>
        <p:grpSpPr>
          <a:xfrm>
            <a:off x="6958073" y="1223282"/>
            <a:ext cx="710840" cy="1411438"/>
            <a:chOff x="4471704" y="1228554"/>
            <a:chExt cx="710840" cy="1411438"/>
          </a:xfrm>
        </p:grpSpPr>
        <p:sp>
          <p:nvSpPr>
            <p:cNvPr id="180" name="Rectangle 179">
              <a:extLst>
                <a:ext uri="{FF2B5EF4-FFF2-40B4-BE49-F238E27FC236}">
                  <a16:creationId xmlns:a16="http://schemas.microsoft.com/office/drawing/2014/main" id="{01E08DB5-76D7-3540-B81C-68101A41ED73}"/>
                </a:ext>
              </a:extLst>
            </p:cNvPr>
            <p:cNvSpPr/>
            <p:nvPr/>
          </p:nvSpPr>
          <p:spPr>
            <a:xfrm>
              <a:off x="4846675" y="240736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CC092BB7-895F-0743-AF54-86C33F3E77F4}"/>
                </a:ext>
              </a:extLst>
            </p:cNvPr>
            <p:cNvSpPr/>
            <p:nvPr/>
          </p:nvSpPr>
          <p:spPr>
            <a:xfrm>
              <a:off x="4880201" y="218661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B816DE3-C004-C54B-8982-896C9DC9D9FB}"/>
                </a:ext>
              </a:extLst>
            </p:cNvPr>
            <p:cNvSpPr/>
            <p:nvPr/>
          </p:nvSpPr>
          <p:spPr>
            <a:xfrm>
              <a:off x="4716699" y="224414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A9ECE2BF-B837-2A47-AC98-42DEF0B6ED12}"/>
                </a:ext>
              </a:extLst>
            </p:cNvPr>
            <p:cNvSpPr/>
            <p:nvPr/>
          </p:nvSpPr>
          <p:spPr>
            <a:xfrm>
              <a:off x="5067487" y="227542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A9161DAB-E509-9040-924F-D3325CBE1357}"/>
                </a:ext>
              </a:extLst>
            </p:cNvPr>
            <p:cNvSpPr/>
            <p:nvPr/>
          </p:nvSpPr>
          <p:spPr>
            <a:xfrm>
              <a:off x="4676851" y="247851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DCCE4C17-9CA8-BC41-A5DE-DDBA02B41C32}"/>
                </a:ext>
              </a:extLst>
            </p:cNvPr>
            <p:cNvSpPr/>
            <p:nvPr/>
          </p:nvSpPr>
          <p:spPr>
            <a:xfrm>
              <a:off x="5044669" y="252493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8A6C4C13-C86F-D242-952B-7108879801DC}"/>
                </a:ext>
              </a:extLst>
            </p:cNvPr>
            <p:cNvSpPr/>
            <p:nvPr/>
          </p:nvSpPr>
          <p:spPr>
            <a:xfrm>
              <a:off x="4786369" y="185733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2F66DEAF-DACA-2143-B15B-7C4DAA370B1C}"/>
                </a:ext>
              </a:extLst>
            </p:cNvPr>
            <p:cNvSpPr/>
            <p:nvPr/>
          </p:nvSpPr>
          <p:spPr>
            <a:xfrm>
              <a:off x="4944211" y="174227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80B7573F-B6D7-0D49-8D10-F6314DD53440}"/>
                </a:ext>
              </a:extLst>
            </p:cNvPr>
            <p:cNvSpPr/>
            <p:nvPr/>
          </p:nvSpPr>
          <p:spPr>
            <a:xfrm>
              <a:off x="4992656" y="191485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A12C719A-A4F5-964D-BBB1-24952FED214C}"/>
                </a:ext>
              </a:extLst>
            </p:cNvPr>
            <p:cNvSpPr/>
            <p:nvPr/>
          </p:nvSpPr>
          <p:spPr>
            <a:xfrm>
              <a:off x="4834814" y="202991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28FB2EE6-C795-0044-8D39-AA82D630D11E}"/>
                </a:ext>
              </a:extLst>
            </p:cNvPr>
            <p:cNvSpPr/>
            <p:nvPr/>
          </p:nvSpPr>
          <p:spPr>
            <a:xfrm>
              <a:off x="4671312" y="208744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24A7E0CF-7943-6B42-AD55-9FD72F05761A}"/>
                </a:ext>
              </a:extLst>
            </p:cNvPr>
            <p:cNvSpPr/>
            <p:nvPr/>
          </p:nvSpPr>
          <p:spPr>
            <a:xfrm>
              <a:off x="4501755" y="227010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0F714F32-5415-6F47-9392-0FA749C6D657}"/>
                </a:ext>
              </a:extLst>
            </p:cNvPr>
            <p:cNvSpPr/>
            <p:nvPr/>
          </p:nvSpPr>
          <p:spPr>
            <a:xfrm>
              <a:off x="5059268" y="155503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1AA5B7E3-C158-214B-9395-D775F5DED61A}"/>
                </a:ext>
              </a:extLst>
            </p:cNvPr>
            <p:cNvSpPr/>
            <p:nvPr/>
          </p:nvSpPr>
          <p:spPr>
            <a:xfrm>
              <a:off x="4507810" y="193302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55654279-1FD3-C046-BC78-0F6EBD881CE8}"/>
                </a:ext>
              </a:extLst>
            </p:cNvPr>
            <p:cNvSpPr/>
            <p:nvPr/>
          </p:nvSpPr>
          <p:spPr>
            <a:xfrm>
              <a:off x="4471704" y="152578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215A9D6E-2B1A-BE48-AF1B-8052A4188AC8}"/>
                </a:ext>
              </a:extLst>
            </p:cNvPr>
            <p:cNvSpPr/>
            <p:nvPr/>
          </p:nvSpPr>
          <p:spPr>
            <a:xfrm>
              <a:off x="4645080" y="141072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86407C64-BDA9-9645-8450-6A72E1FE25AD}"/>
                </a:ext>
              </a:extLst>
            </p:cNvPr>
            <p:cNvSpPr/>
            <p:nvPr/>
          </p:nvSpPr>
          <p:spPr>
            <a:xfrm>
              <a:off x="4759129" y="154748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66693071-DA06-E24D-B494-55FA0ED38540}"/>
                </a:ext>
              </a:extLst>
            </p:cNvPr>
            <p:cNvSpPr/>
            <p:nvPr/>
          </p:nvSpPr>
          <p:spPr>
            <a:xfrm>
              <a:off x="4786369" y="122855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B2E7C882-0630-3449-8EB7-DAFFD192CD43}"/>
                </a:ext>
              </a:extLst>
            </p:cNvPr>
            <p:cNvSpPr/>
            <p:nvPr/>
          </p:nvSpPr>
          <p:spPr>
            <a:xfrm>
              <a:off x="4610141" y="175841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5B3F844C-0766-F747-9C7F-AA05F6CA1541}"/>
                </a:ext>
              </a:extLst>
            </p:cNvPr>
            <p:cNvSpPr/>
            <p:nvPr/>
          </p:nvSpPr>
          <p:spPr>
            <a:xfrm>
              <a:off x="4938769" y="138095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a:extLst>
              <a:ext uri="{FF2B5EF4-FFF2-40B4-BE49-F238E27FC236}">
                <a16:creationId xmlns:a16="http://schemas.microsoft.com/office/drawing/2014/main" id="{3375D555-7C42-3D45-9A07-4FE3D30EB30D}"/>
              </a:ext>
            </a:extLst>
          </p:cNvPr>
          <p:cNvGrpSpPr/>
          <p:nvPr/>
        </p:nvGrpSpPr>
        <p:grpSpPr>
          <a:xfrm>
            <a:off x="8018340" y="1963675"/>
            <a:ext cx="1318670" cy="823692"/>
            <a:chOff x="5531971" y="1968947"/>
            <a:chExt cx="1318670" cy="823692"/>
          </a:xfrm>
        </p:grpSpPr>
        <p:sp>
          <p:nvSpPr>
            <p:cNvPr id="165" name="Rectangle 164">
              <a:extLst>
                <a:ext uri="{FF2B5EF4-FFF2-40B4-BE49-F238E27FC236}">
                  <a16:creationId xmlns:a16="http://schemas.microsoft.com/office/drawing/2014/main" id="{C1A21D89-B043-5C4A-B618-D7A30EAF5A70}"/>
                </a:ext>
              </a:extLst>
            </p:cNvPr>
            <p:cNvSpPr/>
            <p:nvPr/>
          </p:nvSpPr>
          <p:spPr>
            <a:xfrm>
              <a:off x="6166631" y="266976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AF02B9FE-94BE-DB47-AF93-DE6F832F7F2A}"/>
                </a:ext>
              </a:extLst>
            </p:cNvPr>
            <p:cNvSpPr/>
            <p:nvPr/>
          </p:nvSpPr>
          <p:spPr>
            <a:xfrm>
              <a:off x="5933880" y="225625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91B07A50-A7D9-D942-A600-69DA93510038}"/>
                </a:ext>
              </a:extLst>
            </p:cNvPr>
            <p:cNvSpPr/>
            <p:nvPr/>
          </p:nvSpPr>
          <p:spPr>
            <a:xfrm>
              <a:off x="6556425" y="199888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A451C832-2367-2845-8727-3A03F02C9EC7}"/>
                </a:ext>
              </a:extLst>
            </p:cNvPr>
            <p:cNvSpPr/>
            <p:nvPr/>
          </p:nvSpPr>
          <p:spPr>
            <a:xfrm>
              <a:off x="5595161" y="267758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BB60957-86E7-844C-9489-9E9F3FCC03C0}"/>
                </a:ext>
              </a:extLst>
            </p:cNvPr>
            <p:cNvSpPr/>
            <p:nvPr/>
          </p:nvSpPr>
          <p:spPr>
            <a:xfrm>
              <a:off x="6735584" y="231512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E7F39E5-C43B-2748-8644-0B78415D4C22}"/>
                </a:ext>
              </a:extLst>
            </p:cNvPr>
            <p:cNvSpPr/>
            <p:nvPr/>
          </p:nvSpPr>
          <p:spPr>
            <a:xfrm>
              <a:off x="5980943" y="196894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F642DA29-26D8-C94E-B74D-74F163EE59B6}"/>
                </a:ext>
              </a:extLst>
            </p:cNvPr>
            <p:cNvSpPr/>
            <p:nvPr/>
          </p:nvSpPr>
          <p:spPr>
            <a:xfrm>
              <a:off x="5557817" y="216945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24C6A87A-0415-1F47-9C30-44E04B1BE3C6}"/>
                </a:ext>
              </a:extLst>
            </p:cNvPr>
            <p:cNvSpPr/>
            <p:nvPr/>
          </p:nvSpPr>
          <p:spPr>
            <a:xfrm>
              <a:off x="5531971" y="201251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B4B60358-BBAC-564E-9AAD-B1A458188E7E}"/>
                </a:ext>
              </a:extLst>
            </p:cNvPr>
            <p:cNvSpPr/>
            <p:nvPr/>
          </p:nvSpPr>
          <p:spPr>
            <a:xfrm>
              <a:off x="6613954" y="215684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82A75776-FE80-5343-A5EC-EFA705F07460}"/>
                </a:ext>
              </a:extLst>
            </p:cNvPr>
            <p:cNvSpPr/>
            <p:nvPr/>
          </p:nvSpPr>
          <p:spPr>
            <a:xfrm flipV="1">
              <a:off x="5652861" y="244191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698F097B-B198-D349-B088-8DCB39C8B0FF}"/>
                </a:ext>
              </a:extLst>
            </p:cNvPr>
            <p:cNvSpPr/>
            <p:nvPr/>
          </p:nvSpPr>
          <p:spPr>
            <a:xfrm flipV="1">
              <a:off x="6122473" y="252468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B9BD9541-C946-0549-9392-D9E85622345A}"/>
                </a:ext>
              </a:extLst>
            </p:cNvPr>
            <p:cNvSpPr/>
            <p:nvPr/>
          </p:nvSpPr>
          <p:spPr>
            <a:xfrm flipV="1">
              <a:off x="5824739" y="262207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298F5C69-BFE9-0D45-B4B9-92C9557F1B0B}"/>
                </a:ext>
              </a:extLst>
            </p:cNvPr>
            <p:cNvSpPr/>
            <p:nvPr/>
          </p:nvSpPr>
          <p:spPr>
            <a:xfrm flipV="1">
              <a:off x="6342493" y="258221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8470A183-629F-8B41-99B2-6F7C2C215B5B}"/>
                </a:ext>
              </a:extLst>
            </p:cNvPr>
            <p:cNvSpPr/>
            <p:nvPr/>
          </p:nvSpPr>
          <p:spPr>
            <a:xfrm flipV="1">
              <a:off x="6675112" y="262207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4C2828EA-B396-DF42-BBCA-C405C92D2B99}"/>
                </a:ext>
              </a:extLst>
            </p:cNvPr>
            <p:cNvSpPr/>
            <p:nvPr/>
          </p:nvSpPr>
          <p:spPr>
            <a:xfrm flipV="1">
              <a:off x="6485154" y="248633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E042FF4F-6BEB-7D41-89E3-1E62E44BCD81}"/>
                </a:ext>
              </a:extLst>
            </p:cNvPr>
            <p:cNvSpPr/>
            <p:nvPr/>
          </p:nvSpPr>
          <p:spPr>
            <a:xfrm flipV="1">
              <a:off x="5721004" y="2232004"/>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8D85371-DD3B-374A-9805-F34667F19642}"/>
                </a:ext>
              </a:extLst>
            </p:cNvPr>
            <p:cNvSpPr/>
            <p:nvPr/>
          </p:nvSpPr>
          <p:spPr>
            <a:xfrm flipV="1">
              <a:off x="5836061" y="207708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DBFF12DD-F762-1E47-8E63-83F3EC0F65BF}"/>
                </a:ext>
              </a:extLst>
            </p:cNvPr>
            <p:cNvSpPr/>
            <p:nvPr/>
          </p:nvSpPr>
          <p:spPr>
            <a:xfrm flipV="1">
              <a:off x="6056081" y="213461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466969F4-4A1B-2E40-8D7F-76443699CE63}"/>
                </a:ext>
              </a:extLst>
            </p:cNvPr>
            <p:cNvSpPr/>
            <p:nvPr/>
          </p:nvSpPr>
          <p:spPr>
            <a:xfrm flipV="1">
              <a:off x="6211291" y="224966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3D8F789B-3C58-C747-BADB-70913ED43883}"/>
                </a:ext>
              </a:extLst>
            </p:cNvPr>
            <p:cNvSpPr/>
            <p:nvPr/>
          </p:nvSpPr>
          <p:spPr>
            <a:xfrm flipV="1">
              <a:off x="6388700" y="217447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9F1B755B-8E9E-DF4F-B9D4-A6CFA97A2A4D}"/>
                </a:ext>
              </a:extLst>
            </p:cNvPr>
            <p:cNvSpPr/>
            <p:nvPr/>
          </p:nvSpPr>
          <p:spPr>
            <a:xfrm flipV="1">
              <a:off x="6198742" y="203873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0CE21891-9ABD-E44A-8594-34F59777A855}"/>
                </a:ext>
              </a:extLst>
            </p:cNvPr>
            <p:cNvSpPr/>
            <p:nvPr/>
          </p:nvSpPr>
          <p:spPr>
            <a:xfrm flipV="1">
              <a:off x="6566553" y="233241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7969E8B8-8E7B-4C40-BB4D-E98FC1441237}"/>
                </a:ext>
              </a:extLst>
            </p:cNvPr>
            <p:cNvSpPr/>
            <p:nvPr/>
          </p:nvSpPr>
          <p:spPr>
            <a:xfrm flipV="1">
              <a:off x="6279329" y="238035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4EC58A3-D0F9-3A40-9001-3E01074FFC7A}"/>
                </a:ext>
              </a:extLst>
            </p:cNvPr>
            <p:cNvSpPr/>
            <p:nvPr/>
          </p:nvSpPr>
          <p:spPr>
            <a:xfrm flipV="1">
              <a:off x="5954934" y="2427793"/>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9" name="Rectangle 348">
            <a:extLst>
              <a:ext uri="{FF2B5EF4-FFF2-40B4-BE49-F238E27FC236}">
                <a16:creationId xmlns:a16="http://schemas.microsoft.com/office/drawing/2014/main" id="{2219EAF3-246C-224A-9F5A-3A6A232AB5D9}"/>
              </a:ext>
            </a:extLst>
          </p:cNvPr>
          <p:cNvSpPr/>
          <p:nvPr/>
        </p:nvSpPr>
        <p:spPr>
          <a:xfrm>
            <a:off x="80742" y="749562"/>
            <a:ext cx="6096000" cy="3360920"/>
          </a:xfrm>
          <a:prstGeom prst="rect">
            <a:avLst/>
          </a:prstGeom>
        </p:spPr>
        <p:txBody>
          <a:bodyPr>
            <a:spAutoFit/>
          </a:bodyPr>
          <a:lstStyle/>
          <a:p>
            <a:pPr marL="342900" indent="-342900" fontAlgn="base">
              <a:spcBef>
                <a:spcPct val="20000"/>
              </a:spcBef>
              <a:spcAft>
                <a:spcPct val="0"/>
              </a:spcAft>
              <a:buClr>
                <a:srgbClr val="000000"/>
              </a:buClr>
              <a:buFont typeface="+mj-lt"/>
              <a:buAutoNum type="arabicPeriod"/>
              <a:defRPr/>
            </a:pPr>
            <a:r>
              <a:rPr lang="en-CA" dirty="0">
                <a:solidFill>
                  <a:srgbClr val="000000"/>
                </a:solidFill>
                <a:latin typeface="Arial" charset="0"/>
                <a:ea typeface="ＭＳ Ｐゴシック" charset="0"/>
              </a:rPr>
              <a:t>Identify high-level process areas</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top-down from Value Chain and</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Generic Business Model</a:t>
            </a:r>
          </a:p>
          <a:p>
            <a:pPr marL="342900" indent="-342900" fontAlgn="base">
              <a:spcBef>
                <a:spcPct val="20000"/>
              </a:spcBef>
              <a:spcAft>
                <a:spcPct val="0"/>
              </a:spcAft>
              <a:buClr>
                <a:srgbClr val="000000"/>
              </a:buClr>
              <a:buFont typeface="+mj-lt"/>
              <a:buAutoNum type="arabicPeriod"/>
              <a:defRPr/>
            </a:pPr>
            <a:r>
              <a:rPr lang="en-CA" dirty="0">
                <a:solidFill>
                  <a:srgbClr val="000000"/>
                </a:solidFill>
                <a:latin typeface="Arial" charset="0"/>
                <a:ea typeface="ＭＳ Ｐゴシック" charset="0"/>
              </a:rPr>
              <a:t>Identify essential Activities from "massaged"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Role Profiles and Service Maps  </a:t>
            </a:r>
          </a:p>
          <a:p>
            <a:pPr marL="342900" indent="-342900" fontAlgn="base">
              <a:spcBef>
                <a:spcPct val="20000"/>
              </a:spcBef>
              <a:spcAft>
                <a:spcPct val="0"/>
              </a:spcAft>
              <a:buClr>
                <a:srgbClr val="000000"/>
              </a:buClr>
              <a:buFont typeface="+mj-lt"/>
              <a:buAutoNum type="arabicPeriod"/>
              <a:defRPr/>
            </a:pPr>
            <a:r>
              <a:rPr lang="en-CA" dirty="0">
                <a:solidFill>
                  <a:srgbClr val="000000"/>
                </a:solidFill>
                <a:latin typeface="Arial" charset="0"/>
                <a:ea typeface="ＭＳ Ｐゴシック" charset="0"/>
              </a:rPr>
              <a:t>Map Activities to Process Areas</a:t>
            </a:r>
            <a:br>
              <a:rPr lang="en-CA" dirty="0">
                <a:solidFill>
                  <a:srgbClr val="000000"/>
                </a:solidFill>
                <a:latin typeface="Arial" charset="0"/>
                <a:ea typeface="ＭＳ Ｐゴシック" charset="0"/>
              </a:rPr>
            </a:br>
            <a:r>
              <a:rPr lang="en-US" dirty="0">
                <a:solidFill>
                  <a:srgbClr val="000000"/>
                </a:solidFill>
                <a:latin typeface="Arial" panose="020B0604020202020204" pitchFamily="34" charset="0"/>
                <a:cs typeface="Arial" panose="020B0604020202020204" pitchFamily="34" charset="0"/>
              </a:rPr>
              <a:t>(some activities mapped to multiple process areas)</a:t>
            </a:r>
            <a:endParaRPr lang="en-CA" dirty="0">
              <a:solidFill>
                <a:srgbClr val="000000"/>
              </a:solidFill>
              <a:latin typeface="Arial" charset="0"/>
              <a:ea typeface="ＭＳ Ｐゴシック" charset="0"/>
            </a:endParaRPr>
          </a:p>
          <a:p>
            <a:pPr marL="342900" indent="-342900" fontAlgn="base">
              <a:spcBef>
                <a:spcPct val="20000"/>
              </a:spcBef>
              <a:spcAft>
                <a:spcPct val="0"/>
              </a:spcAft>
              <a:buClr>
                <a:srgbClr val="000000"/>
              </a:buClr>
              <a:buFont typeface="+mj-lt"/>
              <a:buAutoNum type="arabicPeriod"/>
              <a:defRPr/>
            </a:pPr>
            <a:r>
              <a:rPr lang="en-CA" dirty="0">
                <a:solidFill>
                  <a:srgbClr val="000000"/>
                </a:solidFill>
                <a:latin typeface="Arial" charset="0"/>
                <a:ea typeface="ＭＳ Ｐゴシック" charset="0"/>
              </a:rPr>
              <a:t>Link Activities into e2e Processes,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identify and name Business Processes</a:t>
            </a:r>
          </a:p>
          <a:p>
            <a:pPr marL="342900" indent="-342900" fontAlgn="base">
              <a:spcBef>
                <a:spcPct val="20000"/>
              </a:spcBef>
              <a:spcAft>
                <a:spcPct val="0"/>
              </a:spcAft>
              <a:buClr>
                <a:srgbClr val="000000"/>
              </a:buClr>
              <a:buFont typeface="+mj-lt"/>
              <a:buAutoNum type="arabicPeriod"/>
              <a:defRPr/>
            </a:pPr>
            <a:r>
              <a:rPr lang="en-CA" dirty="0">
                <a:solidFill>
                  <a:srgbClr val="000000"/>
                </a:solidFill>
                <a:latin typeface="Arial" charset="0"/>
                <a:ea typeface="ＭＳ Ｐゴシック" charset="0"/>
              </a:rPr>
              <a:t>Refine Process Areas</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(7 in the original draft model became 10)</a:t>
            </a:r>
          </a:p>
        </p:txBody>
      </p:sp>
      <p:grpSp>
        <p:nvGrpSpPr>
          <p:cNvPr id="355" name="Group 354">
            <a:extLst>
              <a:ext uri="{FF2B5EF4-FFF2-40B4-BE49-F238E27FC236}">
                <a16:creationId xmlns:a16="http://schemas.microsoft.com/office/drawing/2014/main" id="{8932E1FE-1C18-8C4B-A310-E827BC78FDC6}"/>
              </a:ext>
            </a:extLst>
          </p:cNvPr>
          <p:cNvGrpSpPr/>
          <p:nvPr/>
        </p:nvGrpSpPr>
        <p:grpSpPr>
          <a:xfrm>
            <a:off x="7999011" y="2015877"/>
            <a:ext cx="1372610" cy="739743"/>
            <a:chOff x="10284477" y="1441240"/>
            <a:chExt cx="1372610" cy="739743"/>
          </a:xfrm>
        </p:grpSpPr>
        <p:sp>
          <p:nvSpPr>
            <p:cNvPr id="354" name="Rounded Rectangle 353">
              <a:extLst>
                <a:ext uri="{FF2B5EF4-FFF2-40B4-BE49-F238E27FC236}">
                  <a16:creationId xmlns:a16="http://schemas.microsoft.com/office/drawing/2014/main" id="{E64149BE-194F-F341-8C76-DFB76977A1D2}"/>
                </a:ext>
              </a:extLst>
            </p:cNvPr>
            <p:cNvSpPr/>
            <p:nvPr/>
          </p:nvSpPr>
          <p:spPr>
            <a:xfrm>
              <a:off x="10479768" y="2017481"/>
              <a:ext cx="995648" cy="163502"/>
            </a:xfrm>
            <a:prstGeom prst="roundRect">
              <a:avLst/>
            </a:prstGeom>
            <a:solidFill>
              <a:schemeClr val="bg1">
                <a:lumMod val="95000"/>
                <a:alpha val="36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336">
              <a:extLst>
                <a:ext uri="{FF2B5EF4-FFF2-40B4-BE49-F238E27FC236}">
                  <a16:creationId xmlns:a16="http://schemas.microsoft.com/office/drawing/2014/main" id="{3560D00C-8D74-6042-8E4B-B703ECA99E9A}"/>
                </a:ext>
              </a:extLst>
            </p:cNvPr>
            <p:cNvGrpSpPr/>
            <p:nvPr/>
          </p:nvGrpSpPr>
          <p:grpSpPr>
            <a:xfrm>
              <a:off x="10320506" y="1463138"/>
              <a:ext cx="1304610" cy="692861"/>
              <a:chOff x="7892200" y="4738516"/>
              <a:chExt cx="1304610" cy="692861"/>
            </a:xfrm>
          </p:grpSpPr>
          <p:sp>
            <p:nvSpPr>
              <p:cNvPr id="311" name="Rectangle 310">
                <a:extLst>
                  <a:ext uri="{FF2B5EF4-FFF2-40B4-BE49-F238E27FC236}">
                    <a16:creationId xmlns:a16="http://schemas.microsoft.com/office/drawing/2014/main" id="{C268EDEE-C66C-1741-B1A0-AA49A2388391}"/>
                  </a:ext>
                </a:extLst>
              </p:cNvPr>
              <p:cNvSpPr/>
              <p:nvPr/>
            </p:nvSpPr>
            <p:spPr>
              <a:xfrm>
                <a:off x="8907831" y="531631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F0053017-5225-E94B-AC4B-74D3CE0D6895}"/>
                  </a:ext>
                </a:extLst>
              </p:cNvPr>
              <p:cNvSpPr/>
              <p:nvPr/>
            </p:nvSpPr>
            <p:spPr>
              <a:xfrm>
                <a:off x="8443816" y="51279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EBBB58D2-F382-124B-948B-155A98DBB620}"/>
                  </a:ext>
                </a:extLst>
              </p:cNvPr>
              <p:cNvSpPr/>
              <p:nvPr/>
            </p:nvSpPr>
            <p:spPr>
              <a:xfrm>
                <a:off x="8555076" y="473851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D0CC2BBF-527E-8D42-9020-60959BC63EC8}"/>
                  </a:ext>
                </a:extLst>
              </p:cNvPr>
              <p:cNvSpPr/>
              <p:nvPr/>
            </p:nvSpPr>
            <p:spPr>
              <a:xfrm>
                <a:off x="8078334" y="531632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988BFBC6-7A23-4D4B-BCF2-48081458FDE2}"/>
                  </a:ext>
                </a:extLst>
              </p:cNvPr>
              <p:cNvSpPr/>
              <p:nvPr/>
            </p:nvSpPr>
            <p:spPr>
              <a:xfrm>
                <a:off x="8913111" y="492113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80F173F6-31B8-A44F-9440-B706E0E2949E}"/>
                  </a:ext>
                </a:extLst>
              </p:cNvPr>
              <p:cNvSpPr/>
              <p:nvPr/>
            </p:nvSpPr>
            <p:spPr>
              <a:xfrm>
                <a:off x="8252256" y="473851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2CF477E4-0C1B-F846-B33A-03553229A5D5}"/>
                  </a:ext>
                </a:extLst>
              </p:cNvPr>
              <p:cNvSpPr/>
              <p:nvPr/>
            </p:nvSpPr>
            <p:spPr>
              <a:xfrm>
                <a:off x="8041018" y="493385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90954E1D-BC41-E94C-9AD3-E455B2FFDF2A}"/>
                  </a:ext>
                </a:extLst>
              </p:cNvPr>
              <p:cNvSpPr/>
              <p:nvPr/>
            </p:nvSpPr>
            <p:spPr>
              <a:xfrm>
                <a:off x="7892200" y="493385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60EE8465-F0AB-2448-BDB1-17FFE37C4D5D}"/>
                  </a:ext>
                </a:extLst>
              </p:cNvPr>
              <p:cNvSpPr/>
              <p:nvPr/>
            </p:nvSpPr>
            <p:spPr>
              <a:xfrm>
                <a:off x="8709236" y="473851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F6A32EC4-E193-634F-B065-1EE5D4C51175}"/>
                  </a:ext>
                </a:extLst>
              </p:cNvPr>
              <p:cNvSpPr/>
              <p:nvPr/>
            </p:nvSpPr>
            <p:spPr>
              <a:xfrm flipV="1">
                <a:off x="8328759" y="493385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E7C49FFF-0AFB-B543-A2FA-335147DF99BA}"/>
                  </a:ext>
                </a:extLst>
              </p:cNvPr>
              <p:cNvSpPr/>
              <p:nvPr/>
            </p:nvSpPr>
            <p:spPr>
              <a:xfrm flipV="1">
                <a:off x="8765634" y="531631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0052B00F-DEB2-574F-89D2-230FF2E6CB1C}"/>
                  </a:ext>
                </a:extLst>
              </p:cNvPr>
              <p:cNvSpPr/>
              <p:nvPr/>
            </p:nvSpPr>
            <p:spPr>
              <a:xfrm flipV="1">
                <a:off x="8970639" y="51279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BCB4A83E-206C-394C-A4A1-04A40D58AC79}"/>
                  </a:ext>
                </a:extLst>
              </p:cNvPr>
              <p:cNvSpPr/>
              <p:nvPr/>
            </p:nvSpPr>
            <p:spPr>
              <a:xfrm flipV="1">
                <a:off x="8631603" y="5316317"/>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8EE47748-7690-B14C-AAFB-6CFDD919CF5D}"/>
                  </a:ext>
                </a:extLst>
              </p:cNvPr>
              <p:cNvSpPr/>
              <p:nvPr/>
            </p:nvSpPr>
            <p:spPr>
              <a:xfrm flipV="1">
                <a:off x="9081753" y="4921131"/>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FA5B656D-9022-3D4A-9C02-3E40FAF53B02}"/>
                  </a:ext>
                </a:extLst>
              </p:cNvPr>
              <p:cNvSpPr/>
              <p:nvPr/>
            </p:nvSpPr>
            <p:spPr>
              <a:xfrm flipV="1">
                <a:off x="8493508" y="5316318"/>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6BF4AC63-A3E8-D540-A89F-2A6D86BED1C0}"/>
                  </a:ext>
                </a:extLst>
              </p:cNvPr>
              <p:cNvSpPr/>
              <p:nvPr/>
            </p:nvSpPr>
            <p:spPr>
              <a:xfrm flipV="1">
                <a:off x="8252256" y="51279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62B75EFF-F878-C347-B0B9-3508B569494B}"/>
                  </a:ext>
                </a:extLst>
              </p:cNvPr>
              <p:cNvSpPr/>
              <p:nvPr/>
            </p:nvSpPr>
            <p:spPr>
              <a:xfrm flipV="1">
                <a:off x="8186098" y="4933855"/>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D5BED96A-EF38-DE41-B06B-51522FADF378}"/>
                  </a:ext>
                </a:extLst>
              </p:cNvPr>
              <p:cNvSpPr/>
              <p:nvPr/>
            </p:nvSpPr>
            <p:spPr>
              <a:xfrm flipV="1">
                <a:off x="8405586" y="473851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D7ADDC97-5E11-2C48-9545-19FA24C76C31}"/>
                  </a:ext>
                </a:extLst>
              </p:cNvPr>
              <p:cNvSpPr/>
              <p:nvPr/>
            </p:nvSpPr>
            <p:spPr>
              <a:xfrm flipV="1">
                <a:off x="8798054" y="51279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0D6F048A-8F89-3445-8A17-59A3D12147B0}"/>
                  </a:ext>
                </a:extLst>
              </p:cNvPr>
              <p:cNvSpPr/>
              <p:nvPr/>
            </p:nvSpPr>
            <p:spPr>
              <a:xfrm flipV="1">
                <a:off x="8854807" y="4738516"/>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9CFA12BB-0604-1042-99B1-D535E9820C7C}"/>
                  </a:ext>
                </a:extLst>
              </p:cNvPr>
              <p:cNvSpPr/>
              <p:nvPr/>
            </p:nvSpPr>
            <p:spPr>
              <a:xfrm flipV="1">
                <a:off x="8620935" y="512797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A94B3B97-3BE8-4243-88FA-D9E2AA20A9C5}"/>
                  </a:ext>
                </a:extLst>
              </p:cNvPr>
              <p:cNvSpPr/>
              <p:nvPr/>
            </p:nvSpPr>
            <p:spPr>
              <a:xfrm flipV="1">
                <a:off x="8761831" y="4921132"/>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8CA5B56F-7BEC-3544-9D0E-2DBF111A5D4F}"/>
                  </a:ext>
                </a:extLst>
              </p:cNvPr>
              <p:cNvSpPr/>
              <p:nvPr/>
            </p:nvSpPr>
            <p:spPr>
              <a:xfrm flipV="1">
                <a:off x="8355413" y="5316319"/>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25CC0630-5E25-5B4B-A848-92235B660DCC}"/>
                  </a:ext>
                </a:extLst>
              </p:cNvPr>
              <p:cNvSpPr/>
              <p:nvPr/>
            </p:nvSpPr>
            <p:spPr>
              <a:xfrm flipV="1">
                <a:off x="8212365" y="5316320"/>
                <a:ext cx="115057" cy="1150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0" name="Rounded Rectangle 349">
              <a:extLst>
                <a:ext uri="{FF2B5EF4-FFF2-40B4-BE49-F238E27FC236}">
                  <a16:creationId xmlns:a16="http://schemas.microsoft.com/office/drawing/2014/main" id="{509FFCEF-448F-2041-A2ED-3E373567480A}"/>
                </a:ext>
              </a:extLst>
            </p:cNvPr>
            <p:cNvSpPr/>
            <p:nvPr/>
          </p:nvSpPr>
          <p:spPr>
            <a:xfrm>
              <a:off x="10633684" y="1441240"/>
              <a:ext cx="817511" cy="163502"/>
            </a:xfrm>
            <a:prstGeom prst="roundRect">
              <a:avLst/>
            </a:prstGeom>
            <a:solidFill>
              <a:schemeClr val="bg1">
                <a:lumMod val="95000"/>
                <a:alpha val="36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350">
              <a:extLst>
                <a:ext uri="{FF2B5EF4-FFF2-40B4-BE49-F238E27FC236}">
                  <a16:creationId xmlns:a16="http://schemas.microsoft.com/office/drawing/2014/main" id="{B3C4AA8B-891F-A64E-9D5C-FF888BAED614}"/>
                </a:ext>
              </a:extLst>
            </p:cNvPr>
            <p:cNvSpPr/>
            <p:nvPr/>
          </p:nvSpPr>
          <p:spPr>
            <a:xfrm>
              <a:off x="11149423" y="1623919"/>
              <a:ext cx="507664" cy="163502"/>
            </a:xfrm>
            <a:prstGeom prst="roundRect">
              <a:avLst/>
            </a:prstGeom>
            <a:solidFill>
              <a:schemeClr val="bg1">
                <a:lumMod val="95000"/>
                <a:alpha val="36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ounded Rectangle 351">
              <a:extLst>
                <a:ext uri="{FF2B5EF4-FFF2-40B4-BE49-F238E27FC236}">
                  <a16:creationId xmlns:a16="http://schemas.microsoft.com/office/drawing/2014/main" id="{6895BCD3-0264-DF4C-9A94-67C543C26E72}"/>
                </a:ext>
              </a:extLst>
            </p:cNvPr>
            <p:cNvSpPr/>
            <p:nvPr/>
          </p:nvSpPr>
          <p:spPr>
            <a:xfrm>
              <a:off x="10284477" y="1640011"/>
              <a:ext cx="621711" cy="163502"/>
            </a:xfrm>
            <a:prstGeom prst="roundRect">
              <a:avLst/>
            </a:prstGeom>
            <a:solidFill>
              <a:schemeClr val="bg1">
                <a:lumMod val="95000"/>
                <a:alpha val="36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ounded Rectangle 352">
              <a:extLst>
                <a:ext uri="{FF2B5EF4-FFF2-40B4-BE49-F238E27FC236}">
                  <a16:creationId xmlns:a16="http://schemas.microsoft.com/office/drawing/2014/main" id="{3D094666-76C5-1B48-A49D-31A69AD11FFD}"/>
                </a:ext>
              </a:extLst>
            </p:cNvPr>
            <p:cNvSpPr/>
            <p:nvPr/>
          </p:nvSpPr>
          <p:spPr>
            <a:xfrm>
              <a:off x="10633683" y="1828746"/>
              <a:ext cx="914401" cy="163502"/>
            </a:xfrm>
            <a:prstGeom prst="roundRect">
              <a:avLst/>
            </a:prstGeom>
            <a:solidFill>
              <a:schemeClr val="bg1">
                <a:lumMod val="95000"/>
                <a:alpha val="36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340ABA1A-B32E-E482-2DA6-5DB4F69C33D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176742" y="872754"/>
            <a:ext cx="5348614" cy="2630285"/>
          </a:xfrm>
          <a:prstGeom prst="rect">
            <a:avLst/>
          </a:prstGeom>
        </p:spPr>
      </p:pic>
      <p:pic>
        <p:nvPicPr>
          <p:cNvPr id="362" name="Picture 361">
            <a:extLst>
              <a:ext uri="{FF2B5EF4-FFF2-40B4-BE49-F238E27FC236}">
                <a16:creationId xmlns:a16="http://schemas.microsoft.com/office/drawing/2014/main" id="{6DAA5AD1-DD55-4E89-9180-11CADE96973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91001" y="3626231"/>
            <a:ext cx="5923371" cy="3041075"/>
          </a:xfrm>
          <a:prstGeom prst="rect">
            <a:avLst/>
          </a:prstGeom>
        </p:spPr>
      </p:pic>
      <p:sp>
        <p:nvSpPr>
          <p:cNvPr id="363" name="Right Arrow 362">
            <a:extLst>
              <a:ext uri="{FF2B5EF4-FFF2-40B4-BE49-F238E27FC236}">
                <a16:creationId xmlns:a16="http://schemas.microsoft.com/office/drawing/2014/main" id="{A58B165F-8823-58A6-6F09-F4D8E168909F}"/>
              </a:ext>
            </a:extLst>
          </p:cNvPr>
          <p:cNvSpPr/>
          <p:nvPr/>
        </p:nvSpPr>
        <p:spPr>
          <a:xfrm rot="19057172">
            <a:off x="4723774" y="3903689"/>
            <a:ext cx="1164857" cy="299406"/>
          </a:xfrm>
          <a:prstGeom prst="rightArrow">
            <a:avLst>
              <a:gd name="adj1" fmla="val 50000"/>
              <a:gd name="adj2" fmla="val 96167"/>
            </a:avLst>
          </a:prstGeom>
          <a:solidFill>
            <a:srgbClr val="FF0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23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dissolve">
                                      <p:cBhvr>
                                        <p:cTn id="15" dur="500"/>
                                        <p:tgtEl>
                                          <p:spTgt spid="302"/>
                                        </p:tgtEl>
                                      </p:cBhvr>
                                    </p:animEffect>
                                  </p:childTnLst>
                                </p:cTn>
                              </p:par>
                              <p:par>
                                <p:cTn id="16" presetID="9" presetClass="entr" presetSubtype="0" fill="hold" nodeType="withEffect">
                                  <p:stCondLst>
                                    <p:cond delay="0"/>
                                  </p:stCondLst>
                                  <p:childTnLst>
                                    <p:set>
                                      <p:cBhvr>
                                        <p:cTn id="17" dur="1" fill="hold">
                                          <p:stCondLst>
                                            <p:cond delay="0"/>
                                          </p:stCondLst>
                                        </p:cTn>
                                        <p:tgtEl>
                                          <p:spTgt spid="349">
                                            <p:txEl>
                                              <p:pRg st="1" end="1"/>
                                            </p:txEl>
                                          </p:spTgt>
                                        </p:tgtEl>
                                        <p:attrNameLst>
                                          <p:attrName>style.visibility</p:attrName>
                                        </p:attrNameLst>
                                      </p:cBhvr>
                                      <p:to>
                                        <p:strVal val="visible"/>
                                      </p:to>
                                    </p:set>
                                    <p:animEffect transition="in" filter="dissolve">
                                      <p:cBhvr>
                                        <p:cTn id="18" dur="500"/>
                                        <p:tgtEl>
                                          <p:spTgt spid="34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49">
                                            <p:txEl>
                                              <p:pRg st="2" end="2"/>
                                            </p:txEl>
                                          </p:spTgt>
                                        </p:tgtEl>
                                        <p:attrNameLst>
                                          <p:attrName>style.visibility</p:attrName>
                                        </p:attrNameLst>
                                      </p:cBhvr>
                                      <p:to>
                                        <p:strVal val="visible"/>
                                      </p:to>
                                    </p:set>
                                    <p:animEffect transition="in" filter="dissolve">
                                      <p:cBhvr>
                                        <p:cTn id="23" dur="500"/>
                                        <p:tgtEl>
                                          <p:spTgt spid="349">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63"/>
                                        </p:tgtEl>
                                        <p:attrNameLst>
                                          <p:attrName>style.visibility</p:attrName>
                                        </p:attrNameLst>
                                      </p:cBhvr>
                                      <p:to>
                                        <p:strVal val="visible"/>
                                      </p:to>
                                    </p:set>
                                    <p:animEffect transition="in" filter="dissolve">
                                      <p:cBhvr>
                                        <p:cTn id="26" dur="500"/>
                                        <p:tgtEl>
                                          <p:spTgt spid="36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3000"/>
                                        <p:tgtEl>
                                          <p:spTgt spid="302"/>
                                        </p:tgtEl>
                                      </p:cBhvr>
                                    </p:animEffect>
                                    <p:set>
                                      <p:cBhvr>
                                        <p:cTn id="31" dur="1" fill="hold">
                                          <p:stCondLst>
                                            <p:cond delay="2999"/>
                                          </p:stCondLst>
                                        </p:cTn>
                                        <p:tgtEl>
                                          <p:spTgt spid="302"/>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3000"/>
                                        <p:tgtEl>
                                          <p:spTgt spid="363"/>
                                        </p:tgtEl>
                                      </p:cBhvr>
                                    </p:animEffect>
                                    <p:set>
                                      <p:cBhvr>
                                        <p:cTn id="34" dur="1" fill="hold">
                                          <p:stCondLst>
                                            <p:cond delay="2999"/>
                                          </p:stCondLst>
                                        </p:cTn>
                                        <p:tgtEl>
                                          <p:spTgt spid="363"/>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302"/>
                                        </p:tgtEl>
                                        <p:attrNameLst>
                                          <p:attrName>style.visibility</p:attrName>
                                        </p:attrNameLst>
                                      </p:cBhvr>
                                      <p:to>
                                        <p:strVal val="visible"/>
                                      </p:to>
                                    </p:set>
                                    <p:animEffect transition="in" filter="dissolve">
                                      <p:cBhvr>
                                        <p:cTn id="37" dur="500"/>
                                        <p:tgtEl>
                                          <p:spTgt spid="302"/>
                                        </p:tgtEl>
                                      </p:cBhvr>
                                    </p:animEffect>
                                  </p:childTnLst>
                                </p:cTn>
                              </p:par>
                              <p:par>
                                <p:cTn id="38" presetID="9" presetClass="entr" presetSubtype="0" fill="hold" nodeType="withEffect">
                                  <p:stCondLst>
                                    <p:cond delay="0"/>
                                  </p:stCondLst>
                                  <p:childTnLst>
                                    <p:set>
                                      <p:cBhvr>
                                        <p:cTn id="39" dur="1" fill="hold">
                                          <p:stCondLst>
                                            <p:cond delay="0"/>
                                          </p:stCondLst>
                                        </p:cTn>
                                        <p:tgtEl>
                                          <p:spTgt spid="304"/>
                                        </p:tgtEl>
                                        <p:attrNameLst>
                                          <p:attrName>style.visibility</p:attrName>
                                        </p:attrNameLst>
                                      </p:cBhvr>
                                      <p:to>
                                        <p:strVal val="visible"/>
                                      </p:to>
                                    </p:set>
                                    <p:animEffect transition="in" filter="dissolve">
                                      <p:cBhvr>
                                        <p:cTn id="40" dur="500"/>
                                        <p:tgtEl>
                                          <p:spTgt spid="304"/>
                                        </p:tgtEl>
                                      </p:cBhvr>
                                    </p:animEffect>
                                  </p:childTnLst>
                                </p:cTn>
                              </p:par>
                              <p:par>
                                <p:cTn id="41" presetID="9" presetClass="entr" presetSubtype="0" fill="hold" nodeType="withEffect">
                                  <p:stCondLst>
                                    <p:cond delay="0"/>
                                  </p:stCondLst>
                                  <p:childTnLst>
                                    <p:set>
                                      <p:cBhvr>
                                        <p:cTn id="42" dur="1" fill="hold">
                                          <p:stCondLst>
                                            <p:cond delay="0"/>
                                          </p:stCondLst>
                                        </p:cTn>
                                        <p:tgtEl>
                                          <p:spTgt spid="305"/>
                                        </p:tgtEl>
                                        <p:attrNameLst>
                                          <p:attrName>style.visibility</p:attrName>
                                        </p:attrNameLst>
                                      </p:cBhvr>
                                      <p:to>
                                        <p:strVal val="visible"/>
                                      </p:to>
                                    </p:set>
                                    <p:animEffect transition="in" filter="dissolve">
                                      <p:cBhvr>
                                        <p:cTn id="43" dur="500"/>
                                        <p:tgtEl>
                                          <p:spTgt spid="305"/>
                                        </p:tgtEl>
                                      </p:cBhvr>
                                    </p:animEffect>
                                  </p:childTnLst>
                                </p:cTn>
                              </p:par>
                              <p:par>
                                <p:cTn id="44" presetID="9" presetClass="entr" presetSubtype="0" fill="hold" nodeType="withEffect">
                                  <p:stCondLst>
                                    <p:cond delay="0"/>
                                  </p:stCondLst>
                                  <p:childTnLst>
                                    <p:set>
                                      <p:cBhvr>
                                        <p:cTn id="45" dur="1" fill="hold">
                                          <p:stCondLst>
                                            <p:cond delay="0"/>
                                          </p:stCondLst>
                                        </p:cTn>
                                        <p:tgtEl>
                                          <p:spTgt spid="307"/>
                                        </p:tgtEl>
                                        <p:attrNameLst>
                                          <p:attrName>style.visibility</p:attrName>
                                        </p:attrNameLst>
                                      </p:cBhvr>
                                      <p:to>
                                        <p:strVal val="visible"/>
                                      </p:to>
                                    </p:set>
                                    <p:animEffect transition="in" filter="dissolve">
                                      <p:cBhvr>
                                        <p:cTn id="46" dur="500"/>
                                        <p:tgtEl>
                                          <p:spTgt spid="307"/>
                                        </p:tgtEl>
                                      </p:cBhvr>
                                    </p:animEffect>
                                  </p:childTnLst>
                                </p:cTn>
                              </p:par>
                              <p:par>
                                <p:cTn id="47" presetID="9" presetClass="entr" presetSubtype="0" fill="hold" nodeType="withEffect">
                                  <p:stCondLst>
                                    <p:cond delay="0"/>
                                  </p:stCondLst>
                                  <p:childTnLst>
                                    <p:set>
                                      <p:cBhvr>
                                        <p:cTn id="48" dur="1" fill="hold">
                                          <p:stCondLst>
                                            <p:cond delay="0"/>
                                          </p:stCondLst>
                                        </p:cTn>
                                        <p:tgtEl>
                                          <p:spTgt spid="308"/>
                                        </p:tgtEl>
                                        <p:attrNameLst>
                                          <p:attrName>style.visibility</p:attrName>
                                        </p:attrNameLst>
                                      </p:cBhvr>
                                      <p:to>
                                        <p:strVal val="visible"/>
                                      </p:to>
                                    </p:set>
                                    <p:animEffect transition="in" filter="dissolve">
                                      <p:cBhvr>
                                        <p:cTn id="49" dur="500"/>
                                        <p:tgtEl>
                                          <p:spTgt spid="308"/>
                                        </p:tgtEl>
                                      </p:cBhvr>
                                    </p:animEffect>
                                  </p:childTnLst>
                                </p:cTn>
                              </p:par>
                              <p:par>
                                <p:cTn id="50" presetID="9" presetClass="entr" presetSubtype="0" fill="hold" nodeType="withEffect">
                                  <p:stCondLst>
                                    <p:cond delay="0"/>
                                  </p:stCondLst>
                                  <p:childTnLst>
                                    <p:set>
                                      <p:cBhvr>
                                        <p:cTn id="51" dur="1" fill="hold">
                                          <p:stCondLst>
                                            <p:cond delay="0"/>
                                          </p:stCondLst>
                                        </p:cTn>
                                        <p:tgtEl>
                                          <p:spTgt spid="309"/>
                                        </p:tgtEl>
                                        <p:attrNameLst>
                                          <p:attrName>style.visibility</p:attrName>
                                        </p:attrNameLst>
                                      </p:cBhvr>
                                      <p:to>
                                        <p:strVal val="visible"/>
                                      </p:to>
                                    </p:set>
                                    <p:animEffect transition="in" filter="dissolve">
                                      <p:cBhvr>
                                        <p:cTn id="52" dur="500"/>
                                        <p:tgtEl>
                                          <p:spTgt spid="309"/>
                                        </p:tgtEl>
                                      </p:cBhvr>
                                    </p:animEffect>
                                  </p:childTnLst>
                                </p:cTn>
                              </p:par>
                              <p:par>
                                <p:cTn id="53" presetID="9" presetClass="entr" presetSubtype="0" fill="hold" nodeType="withEffect">
                                  <p:stCondLst>
                                    <p:cond delay="0"/>
                                  </p:stCondLst>
                                  <p:childTnLst>
                                    <p:set>
                                      <p:cBhvr>
                                        <p:cTn id="54" dur="1" fill="hold">
                                          <p:stCondLst>
                                            <p:cond delay="0"/>
                                          </p:stCondLst>
                                        </p:cTn>
                                        <p:tgtEl>
                                          <p:spTgt spid="303"/>
                                        </p:tgtEl>
                                        <p:attrNameLst>
                                          <p:attrName>style.visibility</p:attrName>
                                        </p:attrNameLst>
                                      </p:cBhvr>
                                      <p:to>
                                        <p:strVal val="visible"/>
                                      </p:to>
                                    </p:set>
                                    <p:animEffect transition="in" filter="dissolve">
                                      <p:cBhvr>
                                        <p:cTn id="55" dur="500"/>
                                        <p:tgtEl>
                                          <p:spTgt spid="303"/>
                                        </p:tgtEl>
                                      </p:cBhvr>
                                    </p:animEffect>
                                  </p:childTnLst>
                                </p:cTn>
                              </p:par>
                              <p:par>
                                <p:cTn id="56" presetID="9" presetClass="entr" presetSubtype="0" fill="hold" nodeType="withEffect">
                                  <p:stCondLst>
                                    <p:cond delay="0"/>
                                  </p:stCondLst>
                                  <p:childTnLst>
                                    <p:set>
                                      <p:cBhvr>
                                        <p:cTn id="57" dur="1" fill="hold">
                                          <p:stCondLst>
                                            <p:cond delay="0"/>
                                          </p:stCondLst>
                                        </p:cTn>
                                        <p:tgtEl>
                                          <p:spTgt spid="306"/>
                                        </p:tgtEl>
                                        <p:attrNameLst>
                                          <p:attrName>style.visibility</p:attrName>
                                        </p:attrNameLst>
                                      </p:cBhvr>
                                      <p:to>
                                        <p:strVal val="visible"/>
                                      </p:to>
                                    </p:set>
                                    <p:animEffect transition="in" filter="dissolve">
                                      <p:cBhvr>
                                        <p:cTn id="58" dur="500"/>
                                        <p:tgtEl>
                                          <p:spTgt spid="30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306"/>
                                        </p:tgtEl>
                                      </p:cBhvr>
                                    </p:animEffect>
                                    <p:set>
                                      <p:cBhvr>
                                        <p:cTn id="63" dur="1" fill="hold">
                                          <p:stCondLst>
                                            <p:cond delay="499"/>
                                          </p:stCondLst>
                                        </p:cTn>
                                        <p:tgtEl>
                                          <p:spTgt spid="306"/>
                                        </p:tgtEl>
                                        <p:attrNameLst>
                                          <p:attrName>style.visibility</p:attrName>
                                        </p:attrNameLst>
                                      </p:cBhvr>
                                      <p:to>
                                        <p:strVal val="hidden"/>
                                      </p:to>
                                    </p:set>
                                  </p:childTnLst>
                                </p:cTn>
                              </p:par>
                              <p:par>
                                <p:cTn id="64" presetID="9" presetClass="entr" presetSubtype="0" fill="hold" nodeType="withEffect">
                                  <p:stCondLst>
                                    <p:cond delay="0"/>
                                  </p:stCondLst>
                                  <p:childTnLst>
                                    <p:set>
                                      <p:cBhvr>
                                        <p:cTn id="65" dur="1" fill="hold">
                                          <p:stCondLst>
                                            <p:cond delay="0"/>
                                          </p:stCondLst>
                                        </p:cTn>
                                        <p:tgtEl>
                                          <p:spTgt spid="349">
                                            <p:txEl>
                                              <p:pRg st="3" end="3"/>
                                            </p:txEl>
                                          </p:spTgt>
                                        </p:tgtEl>
                                        <p:attrNameLst>
                                          <p:attrName>style.visibility</p:attrName>
                                        </p:attrNameLst>
                                      </p:cBhvr>
                                      <p:to>
                                        <p:strVal val="visible"/>
                                      </p:to>
                                    </p:set>
                                    <p:animEffect transition="in" filter="dissolve">
                                      <p:cBhvr>
                                        <p:cTn id="66" dur="500"/>
                                        <p:tgtEl>
                                          <p:spTgt spid="349">
                                            <p:txEl>
                                              <p:pRg st="3" end="3"/>
                                            </p:txEl>
                                          </p:spTgt>
                                        </p:tgtEl>
                                      </p:cBhvr>
                                    </p:animEffect>
                                  </p:childTnLst>
                                </p:cTn>
                              </p:par>
                              <p:par>
                                <p:cTn id="67" presetID="9" presetClass="entr" presetSubtype="0" fill="hold" nodeType="withEffect">
                                  <p:stCondLst>
                                    <p:cond delay="0"/>
                                  </p:stCondLst>
                                  <p:childTnLst>
                                    <p:set>
                                      <p:cBhvr>
                                        <p:cTn id="68" dur="1" fill="hold">
                                          <p:stCondLst>
                                            <p:cond delay="0"/>
                                          </p:stCondLst>
                                        </p:cTn>
                                        <p:tgtEl>
                                          <p:spTgt spid="355"/>
                                        </p:tgtEl>
                                        <p:attrNameLst>
                                          <p:attrName>style.visibility</p:attrName>
                                        </p:attrNameLst>
                                      </p:cBhvr>
                                      <p:to>
                                        <p:strVal val="visible"/>
                                      </p:to>
                                    </p:set>
                                    <p:animEffect transition="in" filter="dissolve">
                                      <p:cBhvr>
                                        <p:cTn id="69" dur="500"/>
                                        <p:tgtEl>
                                          <p:spTgt spid="355"/>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349">
                                            <p:txEl>
                                              <p:pRg st="4" end="4"/>
                                            </p:txEl>
                                          </p:spTgt>
                                        </p:tgtEl>
                                        <p:attrNameLst>
                                          <p:attrName>style.visibility</p:attrName>
                                        </p:attrNameLst>
                                      </p:cBhvr>
                                      <p:to>
                                        <p:strVal val="visible"/>
                                      </p:to>
                                    </p:set>
                                    <p:animEffect transition="in" filter="dissolve">
                                      <p:cBhvr>
                                        <p:cTn id="74" dur="500"/>
                                        <p:tgtEl>
                                          <p:spTgt spid="349">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362"/>
                                        </p:tgtEl>
                                        <p:attrNameLst>
                                          <p:attrName>style.visibility</p:attrName>
                                        </p:attrNameLst>
                                      </p:cBhvr>
                                      <p:to>
                                        <p:strVal val="visible"/>
                                      </p:to>
                                    </p:set>
                                    <p:animEffect transition="in" filter="dissolve">
                                      <p:cBhvr>
                                        <p:cTn id="79"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animBg="1"/>
      <p:bldP spid="36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57E9F7-34C6-F22D-DA45-5376FD925A44}"/>
              </a:ext>
            </a:extLst>
          </p:cNvPr>
          <p:cNvSpPr txBox="1"/>
          <p:nvPr/>
        </p:nvSpPr>
        <p:spPr>
          <a:xfrm>
            <a:off x="7239361" y="6146639"/>
            <a:ext cx="1253438" cy="369332"/>
          </a:xfrm>
          <a:prstGeom prst="rect">
            <a:avLst/>
          </a:prstGeom>
          <a:noFill/>
        </p:spPr>
        <p:txBody>
          <a:bodyPr wrap="square" lIns="36000" rIns="36000">
            <a:spAutoFit/>
          </a:bodyPr>
          <a:lstStyle/>
          <a:p>
            <a:pPr algn="ctr"/>
            <a:r>
              <a:rPr lang="en-CA" dirty="0">
                <a:solidFill>
                  <a:srgbClr val="000000"/>
                </a:solidFill>
                <a:latin typeface="Arial" charset="0"/>
                <a:ea typeface="ＭＳ Ｐゴシック" charset="0"/>
              </a:rPr>
              <a:t>Processes</a:t>
            </a:r>
            <a:endParaRPr lang="en-GB" dirty="0"/>
          </a:p>
        </p:txBody>
      </p:sp>
      <p:sp>
        <p:nvSpPr>
          <p:cNvPr id="35842" name="Rectangle 2"/>
          <p:cNvSpPr>
            <a:spLocks noGrp="1" noChangeArrowheads="1"/>
          </p:cNvSpPr>
          <p:nvPr>
            <p:ph type="title"/>
          </p:nvPr>
        </p:nvSpPr>
        <p:spPr/>
        <p:txBody>
          <a:bodyPr/>
          <a:lstStyle/>
          <a:p>
            <a:r>
              <a:rPr lang="en-US" sz="2800" dirty="0"/>
              <a:t>“Meet in the middle” approach to discovering processes – example</a:t>
            </a:r>
          </a:p>
        </p:txBody>
      </p:sp>
      <p:graphicFrame>
        <p:nvGraphicFramePr>
          <p:cNvPr id="2728488" name="Group 552"/>
          <p:cNvGraphicFramePr>
            <a:graphicFrameLocks noGrp="1"/>
          </p:cNvGraphicFramePr>
          <p:nvPr>
            <p:extLst>
              <p:ext uri="{D42A27DB-BD31-4B8C-83A1-F6EECF244321}">
                <p14:modId xmlns:p14="http://schemas.microsoft.com/office/powerpoint/2010/main" val="1342434955"/>
              </p:ext>
            </p:extLst>
          </p:nvPr>
        </p:nvGraphicFramePr>
        <p:xfrm>
          <a:off x="263199" y="1346509"/>
          <a:ext cx="8229600" cy="4813621"/>
        </p:xfrm>
        <a:graphic>
          <a:graphicData uri="http://schemas.openxmlformats.org/drawingml/2006/table">
            <a:tbl>
              <a:tblPr/>
              <a:tblGrid>
                <a:gridCol w="277813">
                  <a:extLst>
                    <a:ext uri="{9D8B030D-6E8A-4147-A177-3AD203B41FA5}">
                      <a16:colId xmlns:a16="http://schemas.microsoft.com/office/drawing/2014/main" val="20000"/>
                    </a:ext>
                  </a:extLst>
                </a:gridCol>
                <a:gridCol w="1196975">
                  <a:extLst>
                    <a:ext uri="{9D8B030D-6E8A-4147-A177-3AD203B41FA5}">
                      <a16:colId xmlns:a16="http://schemas.microsoft.com/office/drawing/2014/main" val="20001"/>
                    </a:ext>
                  </a:extLst>
                </a:gridCol>
                <a:gridCol w="1957387">
                  <a:extLst>
                    <a:ext uri="{9D8B030D-6E8A-4147-A177-3AD203B41FA5}">
                      <a16:colId xmlns:a16="http://schemas.microsoft.com/office/drawing/2014/main" val="20002"/>
                    </a:ext>
                  </a:extLst>
                </a:gridCol>
                <a:gridCol w="2633663">
                  <a:extLst>
                    <a:ext uri="{9D8B030D-6E8A-4147-A177-3AD203B41FA5}">
                      <a16:colId xmlns:a16="http://schemas.microsoft.com/office/drawing/2014/main" val="20003"/>
                    </a:ext>
                  </a:extLst>
                </a:gridCol>
                <a:gridCol w="858837">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tblGrid>
              <a:tr h="45714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 </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cs typeface="Arial" charset="0"/>
                        </a:rPr>
                        <a:t>Department</a:t>
                      </a:r>
                      <a:r>
                        <a:rPr kumimoji="0" lang="en-US" sz="900" b="1" i="0" u="none" strike="noStrike" cap="none" normalizeH="0" baseline="0">
                          <a:ln>
                            <a:noFill/>
                          </a:ln>
                          <a:solidFill>
                            <a:schemeClr val="tx1"/>
                          </a:solidFill>
                          <a:effectLst/>
                          <a:latin typeface="Arial" charset="0"/>
                          <a:cs typeface="Arial" charset="0"/>
                        </a:rPr>
                        <a:t> </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1200" b="1" i="0" u="none" strike="noStrike" cap="none" normalizeH="0" baseline="0" dirty="0">
                          <a:ln>
                            <a:noFill/>
                          </a:ln>
                          <a:solidFill>
                            <a:schemeClr val="tx1"/>
                          </a:solidFill>
                          <a:effectLst/>
                          <a:latin typeface="Arial" charset="0"/>
                          <a:cs typeface="Arial" charset="0"/>
                        </a:rPr>
                        <a:t>Role </a:t>
                      </a:r>
                      <a:endParaRPr kumimoji="0" lang="en-US" sz="1200" b="1"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cs typeface="Arial" charset="0"/>
                        </a:rPr>
                        <a:t>Activity</a:t>
                      </a:r>
                      <a:endParaRPr kumimoji="0" lang="en-US" sz="12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cs typeface="Arial" charset="0"/>
                        </a:rPr>
                        <a:t>Process Area</a:t>
                      </a:r>
                      <a:endParaRPr kumimoji="0" lang="en-US" sz="12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1200" b="1" i="0" u="none" strike="noStrike" cap="none" normalizeH="0" baseline="0" dirty="0">
                          <a:ln>
                            <a:noFill/>
                          </a:ln>
                          <a:solidFill>
                            <a:schemeClr val="tx1"/>
                          </a:solidFill>
                          <a:effectLst/>
                          <a:latin typeface="Arial" charset="0"/>
                          <a:cs typeface="Arial" charset="0"/>
                        </a:rPr>
                        <a:t>Process </a:t>
                      </a:r>
                      <a:endParaRPr kumimoji="0" lang="en-US" sz="12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152</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Assets &amp; Supplies Coordinator</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Arrange office renovation</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“Configure”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807">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124</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Negotiate accommodation lease (new and renewal)</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125</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Identify office location</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126</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Develop office space plan</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127</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Corporate Services</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Arrange office move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128</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Arrange office reconfiguration</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138</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Facilities Coordinator</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Complete office move (coordinate w. project managers, designers and planners)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145</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Assets &amp; Supplies Coordinator</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Issue/revise/terminate security access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121</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Identify operational needs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Vehicle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12">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129</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Acquire property management service (maintenance and security)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Service/Repair Facility</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130</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Facilities Coordinator</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Provide space planning advice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Configure Facility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24254">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118</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Develop facilities strategic plan</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Develop Facilities Plan</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119</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Develop accommodation strategic plan</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Develop Facilities Plan</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96824">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23</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Finance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Leader, Performance Reporting</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Determine replacement schedule of vehicle fleet.</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Develop Fleet Plan</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120</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Leader, Facilities &amp; Fleet</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Develop fleet strategic plan</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Develop Fleet Plan</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153</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Corporate Services</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Assets &amp; Supplies Coordinator</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“Liaise” with building maintenance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Service/Repair Facility</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28570">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401</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Legal &amp; Policy</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Legal Counsel</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Retain external counsel </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a:ln>
                            <a:noFill/>
                          </a:ln>
                          <a:solidFill>
                            <a:schemeClr val="tx1"/>
                          </a:solidFill>
                          <a:effectLst/>
                          <a:latin typeface="Arial" charset="0"/>
                          <a:cs typeface="Arial" charset="0"/>
                        </a:rPr>
                        <a:t>Procure</a:t>
                      </a:r>
                      <a:endParaRPr kumimoji="0" lang="en-US" sz="1600" b="0" i="0" u="none" strike="noStrike" cap="none" normalizeH="0" baseline="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 typeface="Wingdings" pitchFamily="2" charset="2"/>
                        <a:buNone/>
                        <a:tabLst/>
                      </a:pPr>
                      <a:r>
                        <a:rPr kumimoji="0" lang="en-US" sz="900" b="0" i="0" u="none" strike="noStrike" cap="none" normalizeH="0" baseline="0" dirty="0">
                          <a:ln>
                            <a:noFill/>
                          </a:ln>
                          <a:solidFill>
                            <a:schemeClr val="tx1"/>
                          </a:solidFill>
                          <a:effectLst/>
                          <a:latin typeface="Arial" charset="0"/>
                          <a:cs typeface="Arial" charset="0"/>
                        </a:rPr>
                        <a:t>Obtain service</a:t>
                      </a:r>
                      <a:endParaRPr kumimoji="0" lang="en-US" sz="1600" b="0" i="0" u="none" strike="noStrike" cap="none" normalizeH="0" baseline="0" dirty="0">
                        <a:ln>
                          <a:noFill/>
                        </a:ln>
                        <a:solidFill>
                          <a:schemeClr val="tx1"/>
                        </a:solidFill>
                        <a:effectLst/>
                        <a:latin typeface="Arial" charset="0"/>
                      </a:endParaRPr>
                    </a:p>
                  </a:txBody>
                  <a:tcPr marL="0" marR="0" marT="45714" marB="4571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bl>
          </a:graphicData>
        </a:graphic>
      </p:graphicFrame>
      <p:sp>
        <p:nvSpPr>
          <p:cNvPr id="9" name="Rectangle 4">
            <a:extLst>
              <a:ext uri="{FF2B5EF4-FFF2-40B4-BE49-F238E27FC236}">
                <a16:creationId xmlns:a16="http://schemas.microsoft.com/office/drawing/2014/main" id="{A1C4F64A-F9D1-324C-A1EA-2599EF434758}"/>
              </a:ext>
            </a:extLst>
          </p:cNvPr>
          <p:cNvSpPr>
            <a:spLocks noChangeArrowheads="1"/>
          </p:cNvSpPr>
          <p:nvPr/>
        </p:nvSpPr>
        <p:spPr bwMode="auto">
          <a:xfrm>
            <a:off x="8714004" y="736908"/>
            <a:ext cx="3327325" cy="4586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73050" indent="-273050" fontAlgn="base">
              <a:spcBef>
                <a:spcPct val="20000"/>
              </a:spcBef>
              <a:spcAft>
                <a:spcPct val="0"/>
              </a:spcAft>
              <a:buClr>
                <a:srgbClr val="000000"/>
              </a:buClr>
              <a:buFont typeface="+mj-lt"/>
              <a:buAutoNum type="arabicPeriod" startAt="3"/>
              <a:defRPr/>
            </a:pPr>
            <a:r>
              <a:rPr lang="en-CA" dirty="0">
                <a:solidFill>
                  <a:srgbClr val="000000"/>
                </a:solidFill>
                <a:latin typeface="Arial" charset="0"/>
                <a:ea typeface="ＭＳ Ｐゴシック" charset="0"/>
              </a:rPr>
              <a:t>Map Activities to</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Process Areas</a:t>
            </a:r>
            <a:br>
              <a:rPr lang="en-CA" dirty="0">
                <a:solidFill>
                  <a:srgbClr val="000000"/>
                </a:solidFill>
                <a:latin typeface="Arial" charset="0"/>
                <a:ea typeface="ＭＳ Ｐゴシック" charset="0"/>
              </a:rPr>
            </a:br>
            <a:r>
              <a:rPr lang="en-US" dirty="0">
                <a:solidFill>
                  <a:srgbClr val="000000"/>
                </a:solidFill>
                <a:latin typeface="Arial" panose="020B0604020202020204" pitchFamily="34" charset="0"/>
                <a:cs typeface="Arial" panose="020B0604020202020204" pitchFamily="34" charset="0"/>
              </a:rPr>
              <a:t>(some mapped to multiple Process Areas)</a:t>
            </a:r>
            <a:endParaRPr lang="en-CA" dirty="0">
              <a:solidFill>
                <a:srgbClr val="000000"/>
              </a:solidFill>
              <a:latin typeface="Arial" charset="0"/>
              <a:ea typeface="ＭＳ Ｐゴシック" charset="0"/>
            </a:endParaRPr>
          </a:p>
          <a:p>
            <a:pPr marL="273050" indent="-273050" fontAlgn="base">
              <a:spcBef>
                <a:spcPct val="20000"/>
              </a:spcBef>
              <a:spcAft>
                <a:spcPct val="0"/>
              </a:spcAft>
              <a:buClr>
                <a:srgbClr val="000000"/>
              </a:buClr>
              <a:buFont typeface="+mj-lt"/>
              <a:buAutoNum type="arabicPeriod" startAt="3"/>
              <a:defRPr/>
            </a:pPr>
            <a:r>
              <a:rPr lang="en-CA" dirty="0">
                <a:solidFill>
                  <a:srgbClr val="000000"/>
                </a:solidFill>
                <a:latin typeface="Arial" charset="0"/>
                <a:ea typeface="ＭＳ Ｐゴシック" charset="0"/>
              </a:rPr>
              <a:t>Link Activities into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Business Processes and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name the Processes</a:t>
            </a:r>
          </a:p>
          <a:p>
            <a:pPr marL="273050" indent="-273050" fontAlgn="base">
              <a:spcBef>
                <a:spcPct val="20000"/>
              </a:spcBef>
              <a:spcAft>
                <a:spcPct val="0"/>
              </a:spcAft>
              <a:buClr>
                <a:srgbClr val="000000"/>
              </a:buClr>
              <a:buFont typeface="+mj-lt"/>
              <a:buAutoNum type="arabicPeriod" startAt="3"/>
              <a:defRPr/>
            </a:pPr>
            <a:r>
              <a:rPr lang="en-CA" dirty="0">
                <a:solidFill>
                  <a:srgbClr val="000000"/>
                </a:solidFill>
                <a:latin typeface="Arial" charset="0"/>
                <a:ea typeface="ＭＳ Ｐゴシック" charset="0"/>
              </a:rPr>
              <a:t>Refine Process Areas</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(7 became 10)</a:t>
            </a:r>
          </a:p>
          <a:p>
            <a:pPr fontAlgn="base">
              <a:spcBef>
                <a:spcPct val="20000"/>
              </a:spcBef>
              <a:spcAft>
                <a:spcPct val="0"/>
              </a:spcAft>
              <a:buClr>
                <a:srgbClr val="000000"/>
              </a:buClr>
              <a:defRPr/>
            </a:pPr>
            <a:r>
              <a:rPr lang="en-CA" dirty="0">
                <a:solidFill>
                  <a:srgbClr val="000000"/>
                </a:solidFill>
                <a:latin typeface="Arial" charset="0"/>
                <a:ea typeface="ＭＳ Ｐゴシック" charset="0"/>
              </a:rPr>
              <a:t>Because each Activity was linked to its Department (Function) we had the information needed to produce the Process Summary:</a:t>
            </a:r>
          </a:p>
        </p:txBody>
      </p:sp>
      <p:grpSp>
        <p:nvGrpSpPr>
          <p:cNvPr id="10" name="Group 56">
            <a:extLst>
              <a:ext uri="{FF2B5EF4-FFF2-40B4-BE49-F238E27FC236}">
                <a16:creationId xmlns:a16="http://schemas.microsoft.com/office/drawing/2014/main" id="{62CFD8C1-E631-2846-856C-EDC966CEE05F}"/>
              </a:ext>
            </a:extLst>
          </p:cNvPr>
          <p:cNvGrpSpPr>
            <a:grpSpLocks/>
          </p:cNvGrpSpPr>
          <p:nvPr/>
        </p:nvGrpSpPr>
        <p:grpSpPr bwMode="auto">
          <a:xfrm>
            <a:off x="8578300" y="4887465"/>
            <a:ext cx="3552896" cy="1279306"/>
            <a:chOff x="2327275" y="1031875"/>
            <a:chExt cx="4864100" cy="1965325"/>
          </a:xfrm>
        </p:grpSpPr>
        <p:sp>
          <p:nvSpPr>
            <p:cNvPr id="11" name="Rectangle 9">
              <a:extLst>
                <a:ext uri="{FF2B5EF4-FFF2-40B4-BE49-F238E27FC236}">
                  <a16:creationId xmlns:a16="http://schemas.microsoft.com/office/drawing/2014/main" id="{C1F66550-EA4E-E94E-9DCA-0981DC033608}"/>
                </a:ext>
              </a:extLst>
            </p:cNvPr>
            <p:cNvSpPr>
              <a:spLocks noChangeArrowheads="1"/>
            </p:cNvSpPr>
            <p:nvPr/>
          </p:nvSpPr>
          <p:spPr bwMode="auto">
            <a:xfrm>
              <a:off x="2426303" y="1031875"/>
              <a:ext cx="1087623" cy="1965325"/>
            </a:xfrm>
            <a:prstGeom prst="rect">
              <a:avLst/>
            </a:prstGeom>
            <a:solidFill>
              <a:srgbClr val="0000FF"/>
            </a:solidFill>
            <a:ln w="12700">
              <a:solidFill>
                <a:schemeClr val="tx2"/>
              </a:solidFill>
              <a:miter lim="800000"/>
              <a:headEnd/>
              <a:tailEnd/>
            </a:ln>
          </p:spPr>
          <p:txBody>
            <a:bodyPr lIns="36000" rIns="36000"/>
            <a:lstStyle/>
            <a:p>
              <a:pPr algn="ctr">
                <a:lnSpc>
                  <a:spcPct val="100000"/>
                </a:lnSpc>
                <a:spcBef>
                  <a:spcPct val="0"/>
                </a:spcBef>
                <a:buClrTx/>
                <a:buFontTx/>
                <a:buNone/>
              </a:pPr>
              <a:r>
                <a:rPr lang="en-US" sz="1200" dirty="0">
                  <a:solidFill>
                    <a:srgbClr val="FFFFFF"/>
                  </a:solidFill>
                  <a:cs typeface="Arial" charset="0"/>
                </a:rPr>
                <a:t>Function 1</a:t>
              </a:r>
            </a:p>
          </p:txBody>
        </p:sp>
        <p:sp>
          <p:nvSpPr>
            <p:cNvPr id="12" name="Rectangle 10">
              <a:extLst>
                <a:ext uri="{FF2B5EF4-FFF2-40B4-BE49-F238E27FC236}">
                  <a16:creationId xmlns:a16="http://schemas.microsoft.com/office/drawing/2014/main" id="{F7345340-A179-F347-881A-F2408010D0B9}"/>
                </a:ext>
              </a:extLst>
            </p:cNvPr>
            <p:cNvSpPr>
              <a:spLocks noChangeArrowheads="1"/>
            </p:cNvSpPr>
            <p:nvPr/>
          </p:nvSpPr>
          <p:spPr bwMode="auto">
            <a:xfrm>
              <a:off x="3634774" y="1031875"/>
              <a:ext cx="1087625" cy="1965325"/>
            </a:xfrm>
            <a:prstGeom prst="rect">
              <a:avLst/>
            </a:prstGeom>
            <a:solidFill>
              <a:srgbClr val="800080"/>
            </a:solidFill>
            <a:ln w="12700">
              <a:solidFill>
                <a:schemeClr val="tx2"/>
              </a:solidFill>
              <a:miter lim="800000"/>
              <a:headEnd/>
              <a:tailEnd/>
            </a:ln>
          </p:spPr>
          <p:txBody>
            <a:bodyPr lIns="36000" rIns="36000" anchorCtr="1"/>
            <a:lstStyle/>
            <a:p>
              <a:pPr lvl="0" algn="ctr">
                <a:spcBef>
                  <a:spcPct val="0"/>
                </a:spcBef>
              </a:pPr>
              <a:r>
                <a:rPr lang="en-US" sz="1200" dirty="0">
                  <a:solidFill>
                    <a:srgbClr val="FFFFFF"/>
                  </a:solidFill>
                  <a:cs typeface="Arial" charset="0"/>
                </a:rPr>
                <a:t>Function 2</a:t>
              </a:r>
            </a:p>
          </p:txBody>
        </p:sp>
        <p:sp>
          <p:nvSpPr>
            <p:cNvPr id="13" name="Rectangle 11">
              <a:extLst>
                <a:ext uri="{FF2B5EF4-FFF2-40B4-BE49-F238E27FC236}">
                  <a16:creationId xmlns:a16="http://schemas.microsoft.com/office/drawing/2014/main" id="{28610BC6-DB11-8B46-A17C-7132EED6EAB6}"/>
                </a:ext>
              </a:extLst>
            </p:cNvPr>
            <p:cNvSpPr>
              <a:spLocks noChangeArrowheads="1"/>
            </p:cNvSpPr>
            <p:nvPr/>
          </p:nvSpPr>
          <p:spPr bwMode="auto">
            <a:xfrm>
              <a:off x="5976189" y="1031875"/>
              <a:ext cx="1109205" cy="1965325"/>
            </a:xfrm>
            <a:prstGeom prst="rect">
              <a:avLst/>
            </a:prstGeom>
            <a:solidFill>
              <a:srgbClr val="FF0000"/>
            </a:solidFill>
            <a:ln w="12700">
              <a:solidFill>
                <a:schemeClr val="tx2"/>
              </a:solidFill>
              <a:miter lim="800000"/>
              <a:headEnd/>
              <a:tailEnd/>
            </a:ln>
          </p:spPr>
          <p:txBody>
            <a:bodyPr lIns="36000" rIns="36000"/>
            <a:lstStyle/>
            <a:p>
              <a:pPr lvl="0" algn="ctr">
                <a:spcBef>
                  <a:spcPct val="0"/>
                </a:spcBef>
              </a:pPr>
              <a:r>
                <a:rPr lang="en-US" sz="1200" dirty="0">
                  <a:solidFill>
                    <a:srgbClr val="FFFFFF"/>
                  </a:solidFill>
                  <a:cs typeface="Arial" charset="0"/>
                </a:rPr>
                <a:t>Function 4</a:t>
              </a:r>
            </a:p>
          </p:txBody>
        </p:sp>
        <p:sp>
          <p:nvSpPr>
            <p:cNvPr id="14" name="Rectangle 12">
              <a:extLst>
                <a:ext uri="{FF2B5EF4-FFF2-40B4-BE49-F238E27FC236}">
                  <a16:creationId xmlns:a16="http://schemas.microsoft.com/office/drawing/2014/main" id="{5054D628-2B88-7149-8E47-568E6F6EA75D}"/>
                </a:ext>
              </a:extLst>
            </p:cNvPr>
            <p:cNvSpPr>
              <a:spLocks noChangeArrowheads="1"/>
            </p:cNvSpPr>
            <p:nvPr/>
          </p:nvSpPr>
          <p:spPr bwMode="auto">
            <a:xfrm>
              <a:off x="4841089" y="1031875"/>
              <a:ext cx="1016411" cy="1965325"/>
            </a:xfrm>
            <a:prstGeom prst="rect">
              <a:avLst/>
            </a:prstGeom>
            <a:solidFill>
              <a:srgbClr val="FFCC00"/>
            </a:solidFill>
            <a:ln w="12700">
              <a:solidFill>
                <a:schemeClr val="tx2"/>
              </a:solidFill>
              <a:miter lim="800000"/>
              <a:headEnd/>
              <a:tailEnd/>
            </a:ln>
          </p:spPr>
          <p:txBody>
            <a:bodyPr lIns="36000" rIns="36000"/>
            <a:lstStyle/>
            <a:p>
              <a:pPr lvl="0" algn="ctr">
                <a:spcBef>
                  <a:spcPct val="0"/>
                </a:spcBef>
              </a:pPr>
              <a:r>
                <a:rPr lang="en-US" sz="1200" dirty="0">
                  <a:cs typeface="Arial" charset="0"/>
                </a:rPr>
                <a:t>Function 3</a:t>
              </a:r>
            </a:p>
          </p:txBody>
        </p:sp>
        <p:sp>
          <p:nvSpPr>
            <p:cNvPr id="15" name="AutoShape 16">
              <a:extLst>
                <a:ext uri="{FF2B5EF4-FFF2-40B4-BE49-F238E27FC236}">
                  <a16:creationId xmlns:a16="http://schemas.microsoft.com/office/drawing/2014/main" id="{692AF80E-5C1F-3E4B-A6A5-3584962D69C3}"/>
                </a:ext>
              </a:extLst>
            </p:cNvPr>
            <p:cNvSpPr>
              <a:spLocks noChangeArrowheads="1"/>
            </p:cNvSpPr>
            <p:nvPr/>
          </p:nvSpPr>
          <p:spPr bwMode="auto">
            <a:xfrm>
              <a:off x="2327275" y="1628355"/>
              <a:ext cx="4864100" cy="1062958"/>
            </a:xfrm>
            <a:prstGeom prst="roundRect">
              <a:avLst>
                <a:gd name="adj" fmla="val 16667"/>
              </a:avLst>
            </a:prstGeom>
            <a:solidFill>
              <a:srgbClr val="CCFFFF"/>
            </a:solidFill>
            <a:ln w="12700">
              <a:solidFill>
                <a:schemeClr val="tx1"/>
              </a:solidFill>
              <a:round/>
              <a:headEnd type="none" w="sm" len="sm"/>
              <a:tailEnd type="none" w="sm" len="sm"/>
            </a:ln>
          </p:spPr>
          <p:txBody>
            <a:bodyPr wrap="none" anchor="ctr"/>
            <a:lstStyle/>
            <a:p>
              <a:pPr algn="ctr">
                <a:lnSpc>
                  <a:spcPct val="100000"/>
                </a:lnSpc>
                <a:spcBef>
                  <a:spcPct val="0"/>
                </a:spcBef>
                <a:buClrTx/>
                <a:buFontTx/>
                <a:buNone/>
              </a:pPr>
              <a:r>
                <a:rPr lang="en-US" sz="1600" i="1" dirty="0">
                  <a:solidFill>
                    <a:srgbClr val="000000"/>
                  </a:solidFill>
                  <a:cs typeface="Arial" charset="0"/>
                </a:rPr>
                <a:t>Cross-functional Business Process</a:t>
              </a:r>
            </a:p>
          </p:txBody>
        </p:sp>
      </p:grpSp>
      <p:sp>
        <p:nvSpPr>
          <p:cNvPr id="4" name="U-Turn Arrow 3">
            <a:extLst>
              <a:ext uri="{FF2B5EF4-FFF2-40B4-BE49-F238E27FC236}">
                <a16:creationId xmlns:a16="http://schemas.microsoft.com/office/drawing/2014/main" id="{2F53BDE4-F940-394C-A6D8-0E2AEBD7136D}"/>
              </a:ext>
            </a:extLst>
          </p:cNvPr>
          <p:cNvSpPr/>
          <p:nvPr/>
        </p:nvSpPr>
        <p:spPr>
          <a:xfrm flipH="1">
            <a:off x="1152367" y="1014365"/>
            <a:ext cx="3833213" cy="322717"/>
          </a:xfrm>
          <a:prstGeom prst="uturnArrow">
            <a:avLst>
              <a:gd name="adj1" fmla="val 25000"/>
              <a:gd name="adj2" fmla="val 25000"/>
              <a:gd name="adj3" fmla="val 25000"/>
              <a:gd name="adj4" fmla="val 43750"/>
              <a:gd name="adj5"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80A0A077-EBE1-34DB-74B8-5BA2467F2F64}"/>
              </a:ext>
            </a:extLst>
          </p:cNvPr>
          <p:cNvSpPr txBox="1"/>
          <p:nvPr/>
        </p:nvSpPr>
        <p:spPr>
          <a:xfrm>
            <a:off x="6245529" y="6127989"/>
            <a:ext cx="1090639" cy="646331"/>
          </a:xfrm>
          <a:prstGeom prst="rect">
            <a:avLst/>
          </a:prstGeom>
          <a:noFill/>
        </p:spPr>
        <p:txBody>
          <a:bodyPr wrap="square">
            <a:spAutoFit/>
          </a:bodyPr>
          <a:lstStyle/>
          <a:p>
            <a:pPr algn="ctr"/>
            <a:r>
              <a:rPr lang="en-CA" dirty="0">
                <a:solidFill>
                  <a:srgbClr val="000000"/>
                </a:solidFill>
                <a:latin typeface="Arial" charset="0"/>
                <a:ea typeface="ＭＳ Ｐゴシック" charset="0"/>
              </a:rPr>
              <a:t>Process</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Areas</a:t>
            </a:r>
            <a:endParaRPr lang="en-GB" dirty="0"/>
          </a:p>
        </p:txBody>
      </p:sp>
      <p:sp>
        <p:nvSpPr>
          <p:cNvPr id="6" name="TextBox 5">
            <a:extLst>
              <a:ext uri="{FF2B5EF4-FFF2-40B4-BE49-F238E27FC236}">
                <a16:creationId xmlns:a16="http://schemas.microsoft.com/office/drawing/2014/main" id="{4E5FB2C7-3854-19B9-FEE7-5BA716D53784}"/>
              </a:ext>
            </a:extLst>
          </p:cNvPr>
          <p:cNvSpPr txBox="1"/>
          <p:nvPr/>
        </p:nvSpPr>
        <p:spPr>
          <a:xfrm>
            <a:off x="4345134" y="6171315"/>
            <a:ext cx="1428245" cy="369332"/>
          </a:xfrm>
          <a:prstGeom prst="rect">
            <a:avLst/>
          </a:prstGeom>
          <a:noFill/>
        </p:spPr>
        <p:txBody>
          <a:bodyPr wrap="square">
            <a:spAutoFit/>
          </a:bodyPr>
          <a:lstStyle/>
          <a:p>
            <a:r>
              <a:rPr lang="en-CA" dirty="0">
                <a:solidFill>
                  <a:srgbClr val="000000"/>
                </a:solidFill>
                <a:latin typeface="Arial" charset="0"/>
                <a:ea typeface="ＭＳ Ｐゴシック" charset="0"/>
              </a:rPr>
              <a:t>Activities</a:t>
            </a:r>
            <a:endParaRPr lang="en-GB" dirty="0"/>
          </a:p>
        </p:txBody>
      </p:sp>
      <p:sp>
        <p:nvSpPr>
          <p:cNvPr id="2" name="Rectangle 1">
            <a:extLst>
              <a:ext uri="{FF2B5EF4-FFF2-40B4-BE49-F238E27FC236}">
                <a16:creationId xmlns:a16="http://schemas.microsoft.com/office/drawing/2014/main" id="{0C18616D-8383-2048-AC7E-5791F9DC19EA}"/>
              </a:ext>
            </a:extLst>
          </p:cNvPr>
          <p:cNvSpPr/>
          <p:nvPr/>
        </p:nvSpPr>
        <p:spPr>
          <a:xfrm>
            <a:off x="7195885" y="1337081"/>
            <a:ext cx="1305003" cy="482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E35330-412A-9D14-7CC0-4643CDF445C6}"/>
              </a:ext>
            </a:extLst>
          </p:cNvPr>
          <p:cNvSpPr/>
          <p:nvPr/>
        </p:nvSpPr>
        <p:spPr>
          <a:xfrm>
            <a:off x="6340866" y="1337081"/>
            <a:ext cx="1305003" cy="543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7A3A851-FB65-D1FC-AAF0-8374FAB185C9}"/>
              </a:ext>
            </a:extLst>
          </p:cNvPr>
          <p:cNvGrpSpPr/>
          <p:nvPr/>
        </p:nvGrpSpPr>
        <p:grpSpPr>
          <a:xfrm>
            <a:off x="5059257" y="732319"/>
            <a:ext cx="1731592" cy="614190"/>
            <a:chOff x="5059257" y="732319"/>
            <a:chExt cx="1731592" cy="614190"/>
          </a:xfrm>
        </p:grpSpPr>
        <p:sp>
          <p:nvSpPr>
            <p:cNvPr id="16" name="U-Turn Arrow 15">
              <a:extLst>
                <a:ext uri="{FF2B5EF4-FFF2-40B4-BE49-F238E27FC236}">
                  <a16:creationId xmlns:a16="http://schemas.microsoft.com/office/drawing/2014/main" id="{EE768965-3DFC-C145-B326-CE3739BBB7B1}"/>
                </a:ext>
              </a:extLst>
            </p:cNvPr>
            <p:cNvSpPr/>
            <p:nvPr/>
          </p:nvSpPr>
          <p:spPr>
            <a:xfrm>
              <a:off x="5059257" y="1023792"/>
              <a:ext cx="1731592" cy="322717"/>
            </a:xfrm>
            <a:prstGeom prst="uturnArrow">
              <a:avLst>
                <a:gd name="adj1" fmla="val 25000"/>
                <a:gd name="adj2" fmla="val 25000"/>
                <a:gd name="adj3" fmla="val 25000"/>
                <a:gd name="adj4" fmla="val 43750"/>
                <a:gd name="adj5"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388817BC-4A38-9957-5B2C-72DDBAA651CD}"/>
                </a:ext>
              </a:extLst>
            </p:cNvPr>
            <p:cNvSpPr txBox="1"/>
            <p:nvPr/>
          </p:nvSpPr>
          <p:spPr>
            <a:xfrm>
              <a:off x="5708591" y="732319"/>
              <a:ext cx="432924" cy="369332"/>
            </a:xfrm>
            <a:prstGeom prst="rect">
              <a:avLst/>
            </a:prstGeom>
            <a:noFill/>
          </p:spPr>
          <p:txBody>
            <a:bodyPr wrap="square">
              <a:spAutoFit/>
            </a:bodyPr>
            <a:lstStyle/>
            <a:p>
              <a:r>
                <a:rPr lang="en-CA" dirty="0">
                  <a:solidFill>
                    <a:srgbClr val="FF0000"/>
                  </a:solidFill>
                  <a:latin typeface="Arial" charset="0"/>
                  <a:ea typeface="ＭＳ Ｐゴシック" charset="0"/>
                </a:rPr>
                <a:t>3.</a:t>
              </a:r>
              <a:endParaRPr lang="en-GB" dirty="0">
                <a:solidFill>
                  <a:srgbClr val="FF0000"/>
                </a:solidFill>
              </a:endParaRPr>
            </a:p>
          </p:txBody>
        </p:sp>
      </p:grpSp>
      <p:grpSp>
        <p:nvGrpSpPr>
          <p:cNvPr id="26" name="Group 25">
            <a:extLst>
              <a:ext uri="{FF2B5EF4-FFF2-40B4-BE49-F238E27FC236}">
                <a16:creationId xmlns:a16="http://schemas.microsoft.com/office/drawing/2014/main" id="{BA147FC4-A335-352E-5836-A71BB54EF9DC}"/>
              </a:ext>
            </a:extLst>
          </p:cNvPr>
          <p:cNvGrpSpPr/>
          <p:nvPr/>
        </p:nvGrpSpPr>
        <p:grpSpPr>
          <a:xfrm>
            <a:off x="6974679" y="720171"/>
            <a:ext cx="917344" cy="619441"/>
            <a:chOff x="6974679" y="720171"/>
            <a:chExt cx="917344" cy="619441"/>
          </a:xfrm>
        </p:grpSpPr>
        <p:sp>
          <p:nvSpPr>
            <p:cNvPr id="3" name="U-Turn Arrow 15">
              <a:extLst>
                <a:ext uri="{FF2B5EF4-FFF2-40B4-BE49-F238E27FC236}">
                  <a16:creationId xmlns:a16="http://schemas.microsoft.com/office/drawing/2014/main" id="{7ABB0A06-6B5D-6338-F1FF-1F45308CA1C0}"/>
                </a:ext>
              </a:extLst>
            </p:cNvPr>
            <p:cNvSpPr/>
            <p:nvPr/>
          </p:nvSpPr>
          <p:spPr>
            <a:xfrm>
              <a:off x="6974679" y="1016895"/>
              <a:ext cx="917344" cy="322717"/>
            </a:xfrm>
            <a:prstGeom prst="uturnArrow">
              <a:avLst>
                <a:gd name="adj1" fmla="val 25000"/>
                <a:gd name="adj2" fmla="val 25000"/>
                <a:gd name="adj3" fmla="val 25000"/>
                <a:gd name="adj4" fmla="val 43750"/>
                <a:gd name="adj5"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EE055AE3-FD4A-1CBA-865E-CEA895CD5244}"/>
                </a:ext>
              </a:extLst>
            </p:cNvPr>
            <p:cNvSpPr txBox="1"/>
            <p:nvPr/>
          </p:nvSpPr>
          <p:spPr>
            <a:xfrm>
              <a:off x="7297398" y="720171"/>
              <a:ext cx="432924" cy="369332"/>
            </a:xfrm>
            <a:prstGeom prst="rect">
              <a:avLst/>
            </a:prstGeom>
            <a:noFill/>
          </p:spPr>
          <p:txBody>
            <a:bodyPr wrap="square">
              <a:spAutoFit/>
            </a:bodyPr>
            <a:lstStyle/>
            <a:p>
              <a:r>
                <a:rPr lang="en-CA" dirty="0">
                  <a:solidFill>
                    <a:srgbClr val="FF0000"/>
                  </a:solidFill>
                  <a:latin typeface="Arial" charset="0"/>
                  <a:ea typeface="ＭＳ Ｐゴシック" charset="0"/>
                </a:rPr>
                <a:t>4.</a:t>
              </a:r>
              <a:endParaRPr lang="en-GB" dirty="0">
                <a:solidFill>
                  <a:srgbClr val="FF0000"/>
                </a:solidFill>
              </a:endParaRPr>
            </a:p>
          </p:txBody>
        </p:sp>
      </p:grpSp>
    </p:spTree>
    <p:extLst>
      <p:ext uri="{BB962C8B-B14F-4D97-AF65-F5344CB8AC3E}">
        <p14:creationId xmlns:p14="http://schemas.microsoft.com/office/powerpoint/2010/main" val="17448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xit" presetSubtype="0" fill="hold" grpId="0" nodeType="withEffect">
                                  <p:stCondLst>
                                    <p:cond delay="0"/>
                                  </p:stCondLst>
                                  <p:childTnLst>
                                    <p:animEffect transition="out" filter="dissolv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dissolve">
                                      <p:cBhvr>
                                        <p:cTn id="18" dur="500"/>
                                        <p:tgtEl>
                                          <p:spTgt spid="9">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par>
                                <p:cTn id="25" presetID="9" presetClass="exit" presetSubtype="0" fill="hold" grpId="0" nodeType="withEffect">
                                  <p:stCondLst>
                                    <p:cond delay="0"/>
                                  </p:stCondLst>
                                  <p:childTnLst>
                                    <p:animEffect transition="out" filter="dissolv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dissolv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dissolve">
                                      <p:cBhvr>
                                        <p:cTn id="37" dur="500"/>
                                        <p:tgtEl>
                                          <p:spTgt spid="9">
                                            <p:txEl>
                                              <p:pRg st="3" end="3"/>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dissolv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2"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3200" dirty="0"/>
              <a:t>“Final” LOB Process </a:t>
            </a:r>
            <a:r>
              <a:rPr lang="en-US" dirty="0"/>
              <a:t>A</a:t>
            </a:r>
            <a:r>
              <a:rPr lang="en-US" sz="3200" dirty="0"/>
              <a:t>reas (or "Families" or "Domains")</a:t>
            </a:r>
          </a:p>
        </p:txBody>
      </p:sp>
      <p:sp>
        <p:nvSpPr>
          <p:cNvPr id="38915" name="AutoShape 14"/>
          <p:cNvSpPr>
            <a:spLocks noChangeArrowheads="1"/>
          </p:cNvSpPr>
          <p:nvPr/>
        </p:nvSpPr>
        <p:spPr bwMode="auto">
          <a:xfrm>
            <a:off x="2924199" y="2014986"/>
            <a:ext cx="8791575" cy="4749800"/>
          </a:xfrm>
          <a:prstGeom prst="roundRect">
            <a:avLst>
              <a:gd name="adj" fmla="val 3556"/>
            </a:avLst>
          </a:prstGeom>
          <a:solidFill>
            <a:srgbClr val="CCFFFF">
              <a:alpha val="50195"/>
            </a:srgbClr>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2200" b="1" dirty="0">
                <a:solidFill>
                  <a:srgbClr val="000000"/>
                </a:solidFill>
                <a:latin typeface="Arial" panose="020B0604020202020204" pitchFamily="34" charset="0"/>
                <a:cs typeface="Arial" panose="020B0604020202020204" pitchFamily="34" charset="0"/>
              </a:rPr>
              <a:t>Line of Business </a:t>
            </a:r>
            <a:r>
              <a:rPr lang="en-US" sz="2200" b="1" i="1" dirty="0">
                <a:solidFill>
                  <a:srgbClr val="000000"/>
                </a:solidFill>
                <a:latin typeface="Arial" panose="020B0604020202020204" pitchFamily="34" charset="0"/>
                <a:cs typeface="Arial" panose="020B0604020202020204" pitchFamily="34" charset="0"/>
              </a:rPr>
              <a:t>Process Areas</a:t>
            </a:r>
          </a:p>
        </p:txBody>
      </p:sp>
      <p:sp>
        <p:nvSpPr>
          <p:cNvPr id="38916" name="AutoShape 15"/>
          <p:cNvSpPr>
            <a:spLocks noChangeArrowheads="1"/>
          </p:cNvSpPr>
          <p:nvPr/>
        </p:nvSpPr>
        <p:spPr bwMode="auto">
          <a:xfrm>
            <a:off x="8601102" y="2764808"/>
            <a:ext cx="1385887" cy="2570162"/>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algn="ctr" eaLnBrk="0" hangingPunct="0">
              <a:lnSpc>
                <a:spcPct val="100000"/>
              </a:lnSpc>
              <a:spcBef>
                <a:spcPct val="0"/>
              </a:spcBef>
              <a:buClrTx/>
              <a:buFontTx/>
              <a:buNone/>
            </a:pPr>
            <a:r>
              <a:rPr lang="en-US" sz="1600" b="1">
                <a:solidFill>
                  <a:srgbClr val="FFFFFF"/>
                </a:solidFill>
                <a:latin typeface="Arial" panose="020B0604020202020204" pitchFamily="34" charset="0"/>
                <a:cs typeface="Arial" panose="020B0604020202020204" pitchFamily="34" charset="0"/>
              </a:rPr>
              <a:t>Compliance Assurance</a:t>
            </a:r>
          </a:p>
        </p:txBody>
      </p:sp>
      <p:sp>
        <p:nvSpPr>
          <p:cNvPr id="38917" name="AutoShape 16"/>
          <p:cNvSpPr>
            <a:spLocks noChangeArrowheads="1"/>
          </p:cNvSpPr>
          <p:nvPr/>
        </p:nvSpPr>
        <p:spPr bwMode="auto">
          <a:xfrm>
            <a:off x="10256865" y="2772745"/>
            <a:ext cx="1201738" cy="256540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Reviews &amp;</a:t>
            </a:r>
            <a:br>
              <a:rPr lang="en-US" sz="1600" b="1" dirty="0">
                <a:solidFill>
                  <a:srgbClr val="FFFFFF"/>
                </a:solidFill>
                <a:latin typeface="Arial" panose="020B0604020202020204" pitchFamily="34" charset="0"/>
                <a:cs typeface="Arial" panose="020B0604020202020204" pitchFamily="34" charset="0"/>
              </a:rPr>
            </a:br>
            <a:r>
              <a:rPr lang="en-US" sz="1600" b="1" dirty="0">
                <a:solidFill>
                  <a:srgbClr val="FFFFFF"/>
                </a:solidFill>
                <a:latin typeface="Arial" panose="020B0604020202020204" pitchFamily="34" charset="0"/>
                <a:cs typeface="Arial" panose="020B0604020202020204" pitchFamily="34" charset="0"/>
              </a:rPr>
              <a:t>Appeals</a:t>
            </a:r>
          </a:p>
        </p:txBody>
      </p:sp>
      <p:sp>
        <p:nvSpPr>
          <p:cNvPr id="38918" name="AutoShape 17"/>
          <p:cNvSpPr>
            <a:spLocks noChangeArrowheads="1"/>
          </p:cNvSpPr>
          <p:nvPr/>
        </p:nvSpPr>
        <p:spPr bwMode="auto">
          <a:xfrm>
            <a:off x="5024483" y="2768334"/>
            <a:ext cx="1477963" cy="2574925"/>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Safety</a:t>
            </a:r>
          </a:p>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Program Development</a:t>
            </a:r>
          </a:p>
        </p:txBody>
      </p:sp>
      <p:sp>
        <p:nvSpPr>
          <p:cNvPr id="38919" name="AutoShape 18"/>
          <p:cNvSpPr>
            <a:spLocks noChangeArrowheads="1"/>
          </p:cNvSpPr>
          <p:nvPr/>
        </p:nvSpPr>
        <p:spPr bwMode="auto">
          <a:xfrm>
            <a:off x="6770717" y="3737945"/>
            <a:ext cx="1560513" cy="566738"/>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Contractor Licensing</a:t>
            </a:r>
          </a:p>
        </p:txBody>
      </p:sp>
      <p:sp>
        <p:nvSpPr>
          <p:cNvPr id="38920" name="AutoShape 19"/>
          <p:cNvSpPr>
            <a:spLocks noChangeArrowheads="1"/>
          </p:cNvSpPr>
          <p:nvPr/>
        </p:nvSpPr>
        <p:spPr bwMode="auto">
          <a:xfrm>
            <a:off x="6770717" y="2765159"/>
            <a:ext cx="1560513" cy="898525"/>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Individual</a:t>
            </a:r>
            <a:br>
              <a:rPr lang="en-US" sz="1600" b="1" dirty="0">
                <a:solidFill>
                  <a:srgbClr val="FFFFFF"/>
                </a:solidFill>
                <a:latin typeface="Arial" panose="020B0604020202020204" pitchFamily="34" charset="0"/>
                <a:cs typeface="Arial" panose="020B0604020202020204" pitchFamily="34" charset="0"/>
              </a:rPr>
            </a:br>
            <a:r>
              <a:rPr lang="en-US" sz="1600" b="1" dirty="0">
                <a:solidFill>
                  <a:srgbClr val="FFFFFF"/>
                </a:solidFill>
                <a:latin typeface="Arial" panose="020B0604020202020204" pitchFamily="34" charset="0"/>
                <a:cs typeface="Arial" panose="020B0604020202020204" pitchFamily="34" charset="0"/>
              </a:rPr>
              <a:t> Certification &amp; Qualification</a:t>
            </a:r>
          </a:p>
        </p:txBody>
      </p:sp>
      <p:sp>
        <p:nvSpPr>
          <p:cNvPr id="2732052" name="AutoShape 20"/>
          <p:cNvSpPr>
            <a:spLocks noChangeArrowheads="1"/>
          </p:cNvSpPr>
          <p:nvPr/>
        </p:nvSpPr>
        <p:spPr bwMode="auto">
          <a:xfrm>
            <a:off x="6770710" y="4380883"/>
            <a:ext cx="1544638" cy="976312"/>
          </a:xfrm>
          <a:prstGeom prst="roundRect">
            <a:avLst>
              <a:gd name="adj" fmla="val 12495"/>
            </a:avLst>
          </a:prstGeom>
          <a:solidFill>
            <a:srgbClr val="CCFFCC"/>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algn="ctr" eaLnBrk="0" hangingPunct="0">
              <a:lnSpc>
                <a:spcPct val="100000"/>
              </a:lnSpc>
              <a:spcBef>
                <a:spcPct val="0"/>
              </a:spcBef>
              <a:buClrTx/>
              <a:buFontTx/>
              <a:buNone/>
            </a:pPr>
            <a:r>
              <a:rPr lang="en-US" altLang="ja-JP" sz="1600" b="1" i="1" dirty="0">
                <a:solidFill>
                  <a:srgbClr val="000000"/>
                </a:solidFill>
                <a:latin typeface="Arial" panose="020B0604020202020204" pitchFamily="34" charset="0"/>
                <a:ea typeface="MS PGothic" pitchFamily="34" charset="-128"/>
                <a:cs typeface="Arial" panose="020B0604020202020204" pitchFamily="34" charset="0"/>
              </a:rPr>
              <a:t>Permissions &amp; </a:t>
            </a:r>
            <a:br>
              <a:rPr lang="en-US" altLang="ja-JP" sz="1600" b="1" i="1" dirty="0">
                <a:solidFill>
                  <a:srgbClr val="000000"/>
                </a:solidFill>
                <a:latin typeface="Arial" panose="020B0604020202020204" pitchFamily="34" charset="0"/>
                <a:ea typeface="MS PGothic" pitchFamily="34" charset="-128"/>
                <a:cs typeface="Arial" panose="020B0604020202020204" pitchFamily="34" charset="0"/>
              </a:rPr>
            </a:br>
            <a:r>
              <a:rPr lang="en-US" altLang="ja-JP" sz="1600" b="1" i="1" dirty="0">
                <a:solidFill>
                  <a:srgbClr val="000000"/>
                </a:solidFill>
                <a:latin typeface="Arial" panose="020B0604020202020204" pitchFamily="34" charset="0"/>
                <a:ea typeface="MS PGothic" pitchFamily="34" charset="-128"/>
                <a:cs typeface="Arial" panose="020B0604020202020204" pitchFamily="34" charset="0"/>
              </a:rPr>
              <a:t>Agreements</a:t>
            </a:r>
            <a:endParaRPr lang="en-US" sz="1600" dirty="0">
              <a:solidFill>
                <a:srgbClr val="000000"/>
              </a:solidFill>
              <a:latin typeface="Arial" panose="020B0604020202020204" pitchFamily="34" charset="0"/>
              <a:cs typeface="Arial" panose="020B0604020202020204" pitchFamily="34" charset="0"/>
            </a:endParaRPr>
          </a:p>
        </p:txBody>
      </p:sp>
      <p:sp>
        <p:nvSpPr>
          <p:cNvPr id="38922" name="AutoShape 21"/>
          <p:cNvSpPr>
            <a:spLocks noChangeArrowheads="1"/>
          </p:cNvSpPr>
          <p:nvPr/>
        </p:nvSpPr>
        <p:spPr bwMode="auto">
          <a:xfrm>
            <a:off x="3159149" y="2764808"/>
            <a:ext cx="1597025" cy="3807890"/>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lstStyle/>
          <a:p>
            <a:pPr algn="ctr">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Stakeholder Needs &amp; </a:t>
            </a:r>
            <a:br>
              <a:rPr lang="en-US" sz="1600" b="1" dirty="0">
                <a:solidFill>
                  <a:srgbClr val="FFFFFF"/>
                </a:solidFill>
                <a:latin typeface="Arial" panose="020B0604020202020204" pitchFamily="34" charset="0"/>
                <a:cs typeface="Arial" panose="020B0604020202020204" pitchFamily="34" charset="0"/>
              </a:rPr>
            </a:br>
            <a:r>
              <a:rPr lang="en-US" sz="1600" b="1" dirty="0">
                <a:solidFill>
                  <a:srgbClr val="FFFFFF"/>
                </a:solidFill>
                <a:latin typeface="Arial" panose="020B0604020202020204" pitchFamily="34" charset="0"/>
                <a:cs typeface="Arial" panose="020B0604020202020204" pitchFamily="34" charset="0"/>
              </a:rPr>
              <a:t>Safety Trends Assessment</a:t>
            </a:r>
            <a:br>
              <a:rPr lang="en-US" sz="1600" b="1" dirty="0">
                <a:solidFill>
                  <a:srgbClr val="FFFFFF"/>
                </a:solidFill>
                <a:latin typeface="Arial" panose="020B0604020202020204" pitchFamily="34" charset="0"/>
                <a:cs typeface="Arial" panose="020B0604020202020204" pitchFamily="34" charset="0"/>
              </a:rPr>
            </a:br>
            <a:r>
              <a:rPr lang="en-US" sz="1600" b="1" dirty="0">
                <a:solidFill>
                  <a:srgbClr val="FFFFFF"/>
                </a:solidFill>
                <a:latin typeface="Arial" panose="020B0604020202020204" pitchFamily="34" charset="0"/>
                <a:cs typeface="Arial" panose="020B0604020202020204" pitchFamily="34" charset="0"/>
              </a:rPr>
              <a:t>(technology, emerging risk, external experience, etc.)</a:t>
            </a:r>
          </a:p>
        </p:txBody>
      </p:sp>
      <p:sp>
        <p:nvSpPr>
          <p:cNvPr id="38923" name="AutoShape 22"/>
          <p:cNvSpPr>
            <a:spLocks noChangeArrowheads="1"/>
          </p:cNvSpPr>
          <p:nvPr/>
        </p:nvSpPr>
        <p:spPr bwMode="auto">
          <a:xfrm>
            <a:off x="5003823" y="5428962"/>
            <a:ext cx="6424612" cy="321109"/>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nchorCtr="1"/>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Education &amp; Awareness (public and </a:t>
            </a:r>
            <a:r>
              <a:rPr lang="en-US" sz="1600" b="1" dirty="0" err="1">
                <a:solidFill>
                  <a:srgbClr val="FFFFFF"/>
                </a:solidFill>
                <a:latin typeface="Arial" panose="020B0604020202020204" pitchFamily="34" charset="0"/>
                <a:cs typeface="Arial" panose="020B0604020202020204" pitchFamily="34" charset="0"/>
              </a:rPr>
              <a:t>dutyholders</a:t>
            </a:r>
            <a:r>
              <a:rPr lang="en-US" sz="1600" b="1" dirty="0">
                <a:solidFill>
                  <a:srgbClr val="FFFFFF"/>
                </a:solidFill>
                <a:latin typeface="Arial" panose="020B0604020202020204" pitchFamily="34" charset="0"/>
                <a:cs typeface="Arial" panose="020B0604020202020204" pitchFamily="34" charset="0"/>
              </a:rPr>
              <a:t>)</a:t>
            </a:r>
          </a:p>
        </p:txBody>
      </p:sp>
      <p:sp>
        <p:nvSpPr>
          <p:cNvPr id="38924" name="AutoShape 23"/>
          <p:cNvSpPr>
            <a:spLocks noChangeArrowheads="1"/>
          </p:cNvSpPr>
          <p:nvPr/>
        </p:nvSpPr>
        <p:spPr bwMode="auto">
          <a:xfrm>
            <a:off x="5003874" y="5830752"/>
            <a:ext cx="6424613" cy="321109"/>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nchorCtr="1"/>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Marketing &amp; Branding</a:t>
            </a:r>
          </a:p>
        </p:txBody>
      </p:sp>
      <p:sp>
        <p:nvSpPr>
          <p:cNvPr id="13" name="AutoShape 23"/>
          <p:cNvSpPr>
            <a:spLocks noChangeArrowheads="1"/>
          </p:cNvSpPr>
          <p:nvPr/>
        </p:nvSpPr>
        <p:spPr bwMode="auto">
          <a:xfrm>
            <a:off x="5003874" y="6235653"/>
            <a:ext cx="6424613" cy="321109"/>
          </a:xfrm>
          <a:prstGeom prst="roundRect">
            <a:avLst>
              <a:gd name="adj" fmla="val 12495"/>
            </a:avLst>
          </a:prstGeom>
          <a:solidFill>
            <a:srgbClr val="3B5DA4"/>
          </a:solidFill>
          <a:ln w="12700" algn="ctr">
            <a:solidFill>
              <a:schemeClr val="tx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6038" rIns="0" bIns="46038" anchor="ctr" anchorCtr="1"/>
          <a:lstStyle/>
          <a:p>
            <a:pPr algn="ctr" eaLnBrk="0" hangingPunct="0">
              <a:lnSpc>
                <a:spcPct val="100000"/>
              </a:lnSpc>
              <a:spcBef>
                <a:spcPct val="0"/>
              </a:spcBef>
              <a:buClrTx/>
              <a:buFontTx/>
              <a:buNone/>
            </a:pPr>
            <a:r>
              <a:rPr lang="en-US" sz="1600" b="1" dirty="0">
                <a:solidFill>
                  <a:srgbClr val="FFFFFF"/>
                </a:solidFill>
                <a:latin typeface="Arial" panose="020B0604020202020204" pitchFamily="34" charset="0"/>
                <a:cs typeface="Arial" panose="020B0604020202020204" pitchFamily="34" charset="0"/>
              </a:rPr>
              <a:t>Customer Service</a:t>
            </a:r>
          </a:p>
        </p:txBody>
      </p:sp>
      <p:pic>
        <p:nvPicPr>
          <p:cNvPr id="22" name="Picture 21">
            <a:extLst>
              <a:ext uri="{FF2B5EF4-FFF2-40B4-BE49-F238E27FC236}">
                <a16:creationId xmlns:a16="http://schemas.microsoft.com/office/drawing/2014/main" id="{7BAE8137-B972-462D-4408-61D2516F79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49" y="743282"/>
            <a:ext cx="3972969" cy="1953785"/>
          </a:xfrm>
          <a:prstGeom prst="rect">
            <a:avLst/>
          </a:prstGeom>
        </p:spPr>
      </p:pic>
    </p:spTree>
    <p:extLst>
      <p:ext uri="{BB962C8B-B14F-4D97-AF65-F5344CB8AC3E}">
        <p14:creationId xmlns:p14="http://schemas.microsoft.com/office/powerpoint/2010/main" val="37375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dissolve">
                                      <p:cBhvr>
                                        <p:cTn id="7" dur="500"/>
                                        <p:tgtEl>
                                          <p:spTgt spid="389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dissolve">
                                      <p:cBhvr>
                                        <p:cTn id="12" dur="500"/>
                                        <p:tgtEl>
                                          <p:spTgt spid="389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918"/>
                                        </p:tgtEl>
                                        <p:attrNameLst>
                                          <p:attrName>style.visibility</p:attrName>
                                        </p:attrNameLst>
                                      </p:cBhvr>
                                      <p:to>
                                        <p:strVal val="visible"/>
                                      </p:to>
                                    </p:set>
                                    <p:animEffect transition="in" filter="dissolve">
                                      <p:cBhvr>
                                        <p:cTn id="18" dur="500"/>
                                        <p:tgtEl>
                                          <p:spTgt spid="3891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8919"/>
                                        </p:tgtEl>
                                        <p:attrNameLst>
                                          <p:attrName>style.visibility</p:attrName>
                                        </p:attrNameLst>
                                      </p:cBhvr>
                                      <p:to>
                                        <p:strVal val="visible"/>
                                      </p:to>
                                    </p:set>
                                    <p:animEffect transition="in" filter="dissolve">
                                      <p:cBhvr>
                                        <p:cTn id="21" dur="500"/>
                                        <p:tgtEl>
                                          <p:spTgt spid="389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8920"/>
                                        </p:tgtEl>
                                        <p:attrNameLst>
                                          <p:attrName>style.visibility</p:attrName>
                                        </p:attrNameLst>
                                      </p:cBhvr>
                                      <p:to>
                                        <p:strVal val="visible"/>
                                      </p:to>
                                    </p:set>
                                    <p:animEffect transition="in" filter="dissolve">
                                      <p:cBhvr>
                                        <p:cTn id="24" dur="500"/>
                                        <p:tgtEl>
                                          <p:spTgt spid="3892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732052"/>
                                        </p:tgtEl>
                                        <p:attrNameLst>
                                          <p:attrName>style.visibility</p:attrName>
                                        </p:attrNameLst>
                                      </p:cBhvr>
                                      <p:to>
                                        <p:strVal val="visible"/>
                                      </p:to>
                                    </p:set>
                                    <p:animEffect transition="in" filter="dissolve">
                                      <p:cBhvr>
                                        <p:cTn id="27" dur="500"/>
                                        <p:tgtEl>
                                          <p:spTgt spid="273205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8923"/>
                                        </p:tgtEl>
                                        <p:attrNameLst>
                                          <p:attrName>style.visibility</p:attrName>
                                        </p:attrNameLst>
                                      </p:cBhvr>
                                      <p:to>
                                        <p:strVal val="visible"/>
                                      </p:to>
                                    </p:set>
                                    <p:animEffect transition="in" filter="dissolve">
                                      <p:cBhvr>
                                        <p:cTn id="32" dur="500"/>
                                        <p:tgtEl>
                                          <p:spTgt spid="389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8924"/>
                                        </p:tgtEl>
                                        <p:attrNameLst>
                                          <p:attrName>style.visibility</p:attrName>
                                        </p:attrNameLst>
                                      </p:cBhvr>
                                      <p:to>
                                        <p:strVal val="visible"/>
                                      </p:to>
                                    </p:set>
                                    <p:animEffect transition="in" filter="dissolve">
                                      <p:cBhvr>
                                        <p:cTn id="37" dur="500"/>
                                        <p:tgtEl>
                                          <p:spTgt spid="389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P spid="38918" grpId="0" animBg="1"/>
      <p:bldP spid="38919" grpId="0" animBg="1"/>
      <p:bldP spid="38920" grpId="0" animBg="1"/>
      <p:bldP spid="2732052" grpId="0" animBg="1"/>
      <p:bldP spid="38922" grpId="0" animBg="1"/>
      <p:bldP spid="38923" grpId="0" animBg="1"/>
      <p:bldP spid="38924"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dirty="0">
                <a:latin typeface="Arial" charset="0"/>
                <a:cs typeface="+mj-cs"/>
              </a:rPr>
              <a:t>We progressively refined process scope starting with "what"</a:t>
            </a:r>
          </a:p>
        </p:txBody>
      </p:sp>
      <p:sp>
        <p:nvSpPr>
          <p:cNvPr id="1457155" name="Rectangle 3"/>
          <p:cNvSpPr>
            <a:spLocks noChangeArrowheads="1"/>
          </p:cNvSpPr>
          <p:nvPr/>
        </p:nvSpPr>
        <p:spPr bwMode="auto">
          <a:xfrm>
            <a:off x="277044" y="744024"/>
            <a:ext cx="6452388" cy="1154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oAutofit/>
          </a:bodyPr>
          <a:lstStyle/>
          <a:p>
            <a:pPr marL="274638" indent="-274638" eaLnBrk="0" fontAlgn="base" hangingPunct="0">
              <a:lnSpc>
                <a:spcPct val="90000"/>
              </a:lnSpc>
              <a:spcBef>
                <a:spcPct val="0"/>
              </a:spcBef>
              <a:spcAft>
                <a:spcPct val="0"/>
              </a:spcAft>
              <a:defRPr/>
            </a:pPr>
            <a:r>
              <a:rPr lang="en-US" sz="2000" dirty="0">
                <a:solidFill>
                  <a:srgbClr val="000000"/>
                </a:solidFill>
                <a:latin typeface="Arial" charset="0"/>
                <a:ea typeface="ＭＳ Ｐゴシック" charset="0"/>
              </a:rPr>
              <a:t>1) We depict the </a:t>
            </a:r>
            <a:r>
              <a:rPr lang="en-US" sz="2000" i="1" dirty="0">
                <a:solidFill>
                  <a:srgbClr val="000000"/>
                </a:solidFill>
                <a:latin typeface="Arial" charset="0"/>
                <a:ea typeface="ＭＳ Ｐゴシック" charset="0"/>
              </a:rPr>
              <a:t>scope and</a:t>
            </a:r>
            <a:r>
              <a:rPr lang="en-US" sz="2000" dirty="0">
                <a:solidFill>
                  <a:srgbClr val="000000"/>
                </a:solidFill>
                <a:latin typeface="Arial" charset="0"/>
                <a:ea typeface="ＭＳ Ｐゴシック" charset="0"/>
              </a:rPr>
              <a:t> </a:t>
            </a:r>
            <a:r>
              <a:rPr lang="en-US" sz="2000" i="1" dirty="0">
                <a:solidFill>
                  <a:srgbClr val="000000"/>
                </a:solidFill>
                <a:latin typeface="Arial" charset="0"/>
                <a:ea typeface="ＭＳ Ｐゴシック" charset="0"/>
              </a:rPr>
              <a:t>contents </a:t>
            </a:r>
            <a:r>
              <a:rPr lang="en-US" sz="2000" dirty="0">
                <a:solidFill>
                  <a:srgbClr val="000000"/>
                </a:solidFill>
                <a:latin typeface="Arial" charset="0"/>
                <a:ea typeface="ＭＳ Ｐゴシック" charset="0"/>
              </a:rPr>
              <a:t>of each </a:t>
            </a:r>
            <a:br>
              <a:rPr lang="en-US" sz="2000" dirty="0">
                <a:solidFill>
                  <a:srgbClr val="000000"/>
                </a:solidFill>
                <a:latin typeface="Arial" charset="0"/>
                <a:ea typeface="ＭＳ Ｐゴシック" charset="0"/>
              </a:rPr>
            </a:br>
            <a:r>
              <a:rPr lang="en-US" sz="2000" b="1" i="1" dirty="0">
                <a:solidFill>
                  <a:srgbClr val="000000"/>
                </a:solidFill>
                <a:latin typeface="Arial" charset="0"/>
                <a:ea typeface="ＭＳ Ｐゴシック" charset="0"/>
              </a:rPr>
              <a:t>Process Area </a:t>
            </a:r>
            <a:r>
              <a:rPr lang="en-US" sz="2000" dirty="0">
                <a:solidFill>
                  <a:srgbClr val="000000"/>
                </a:solidFill>
                <a:latin typeface="Arial" charset="0"/>
                <a:ea typeface="ＭＳ Ｐゴシック" charset="0"/>
              </a:rPr>
              <a:t>with a </a:t>
            </a:r>
            <a:r>
              <a:rPr lang="en-US" sz="2000" b="1" i="1" dirty="0">
                <a:solidFill>
                  <a:srgbClr val="000000"/>
                </a:solidFill>
                <a:latin typeface="Arial" charset="0"/>
                <a:ea typeface="ＭＳ Ｐゴシック" charset="0"/>
              </a:rPr>
              <a:t>Process Landscape </a:t>
            </a:r>
            <a:r>
              <a:rPr lang="en-US" sz="2000" dirty="0">
                <a:solidFill>
                  <a:srgbClr val="000000"/>
                </a:solidFill>
                <a:latin typeface="Arial" charset="0"/>
                <a:ea typeface="ＭＳ Ｐゴシック" charset="0"/>
              </a:rPr>
              <a:t>–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a decomposition of the </a:t>
            </a:r>
            <a:r>
              <a:rPr lang="en-US" sz="2000" b="1" i="1" dirty="0">
                <a:solidFill>
                  <a:srgbClr val="000000"/>
                </a:solidFill>
                <a:latin typeface="Arial" charset="0"/>
                <a:ea typeface="ＭＳ Ｐゴシック" charset="0"/>
              </a:rPr>
              <a:t>Process Area </a:t>
            </a:r>
            <a:r>
              <a:rPr lang="en-US" sz="2000" dirty="0">
                <a:solidFill>
                  <a:srgbClr val="000000"/>
                </a:solidFill>
                <a:latin typeface="Arial" charset="0"/>
                <a:ea typeface="ＭＳ Ｐゴシック" charset="0"/>
              </a:rPr>
              <a:t>into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individual</a:t>
            </a:r>
            <a:r>
              <a:rPr lang="en-US" sz="2000" i="1" dirty="0">
                <a:solidFill>
                  <a:srgbClr val="000000"/>
                </a:solidFill>
                <a:latin typeface="Arial" charset="0"/>
                <a:ea typeface="ＭＳ Ｐゴシック" charset="0"/>
              </a:rPr>
              <a:t> </a:t>
            </a:r>
            <a:r>
              <a:rPr lang="en-US" sz="2000" b="1" i="1" dirty="0">
                <a:solidFill>
                  <a:srgbClr val="000000"/>
                </a:solidFill>
                <a:latin typeface="Arial" charset="0"/>
                <a:ea typeface="ＭＳ Ｐゴシック" charset="0"/>
              </a:rPr>
              <a:t>Business Processes</a:t>
            </a:r>
          </a:p>
        </p:txBody>
      </p:sp>
      <p:sp>
        <p:nvSpPr>
          <p:cNvPr id="1457156" name="Rectangle 4"/>
          <p:cNvSpPr>
            <a:spLocks noChangeArrowheads="1"/>
          </p:cNvSpPr>
          <p:nvPr/>
        </p:nvSpPr>
        <p:spPr bwMode="auto">
          <a:xfrm>
            <a:off x="277211" y="1956129"/>
            <a:ext cx="6467301" cy="1200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274638" indent="-274638" eaLnBrk="0" fontAlgn="base" hangingPunct="0">
              <a:lnSpc>
                <a:spcPct val="90000"/>
              </a:lnSpc>
              <a:spcBef>
                <a:spcPct val="0"/>
              </a:spcBef>
              <a:spcAft>
                <a:spcPct val="0"/>
              </a:spcAft>
              <a:defRPr/>
            </a:pPr>
            <a:r>
              <a:rPr lang="en-US" sz="2000" dirty="0">
                <a:solidFill>
                  <a:srgbClr val="000000"/>
                </a:solidFill>
                <a:latin typeface="Arial" charset="0"/>
                <a:ea typeface="ＭＳ Ｐゴシック" charset="0"/>
              </a:rPr>
              <a:t>2) Next illustrate the </a:t>
            </a:r>
            <a:r>
              <a:rPr lang="en-US" sz="2000" i="1" dirty="0">
                <a:solidFill>
                  <a:srgbClr val="000000"/>
                </a:solidFill>
                <a:latin typeface="Arial" charset="0"/>
                <a:ea typeface="ＭＳ Ｐゴシック" charset="0"/>
              </a:rPr>
              <a:t>scope</a:t>
            </a:r>
            <a:r>
              <a:rPr lang="en-US" sz="2000" dirty="0">
                <a:solidFill>
                  <a:srgbClr val="000000"/>
                </a:solidFill>
                <a:latin typeface="Arial" charset="0"/>
                <a:ea typeface="ＭＳ Ｐゴシック" charset="0"/>
              </a:rPr>
              <a:t> of a single</a:t>
            </a:r>
            <a:r>
              <a:rPr lang="en-US" sz="2000" i="1" dirty="0">
                <a:solidFill>
                  <a:srgbClr val="000000"/>
                </a:solidFill>
                <a:latin typeface="Arial" charset="0"/>
                <a:ea typeface="ＭＳ Ｐゴシック" charset="0"/>
              </a:rPr>
              <a:t> </a:t>
            </a:r>
            <a:br>
              <a:rPr lang="en-US" sz="2000" i="1" dirty="0">
                <a:solidFill>
                  <a:srgbClr val="000000"/>
                </a:solidFill>
                <a:latin typeface="Arial" charset="0"/>
                <a:ea typeface="ＭＳ Ｐゴシック" charset="0"/>
              </a:rPr>
            </a:br>
            <a:r>
              <a:rPr lang="en-US" sz="2000" b="1" i="1" dirty="0">
                <a:solidFill>
                  <a:srgbClr val="000000"/>
                </a:solidFill>
                <a:latin typeface="Arial" charset="0"/>
                <a:ea typeface="ＭＳ Ｐゴシック" charset="0"/>
              </a:rPr>
              <a:t>Business Process</a:t>
            </a:r>
            <a:r>
              <a:rPr lang="en-US" sz="2000" dirty="0">
                <a:solidFill>
                  <a:srgbClr val="000000"/>
                </a:solidFill>
                <a:latin typeface="Arial" charset="0"/>
                <a:ea typeface="ＭＳ Ｐゴシック" charset="0"/>
              </a:rPr>
              <a:t> with a </a:t>
            </a:r>
            <a:r>
              <a:rPr lang="en-US" sz="2000" b="1" i="1" dirty="0">
                <a:solidFill>
                  <a:srgbClr val="000000"/>
                </a:solidFill>
                <a:latin typeface="Arial" charset="0"/>
                <a:ea typeface="ＭＳ Ｐゴシック" charset="0"/>
              </a:rPr>
              <a:t>Process Scope Model </a:t>
            </a:r>
            <a:r>
              <a:rPr lang="en-US" sz="2000" dirty="0">
                <a:solidFill>
                  <a:srgbClr val="000000"/>
                </a:solidFill>
                <a:latin typeface="Arial" charset="0"/>
                <a:ea typeface="ＭＳ Ｐゴシック" charset="0"/>
              </a:rPr>
              <a:t>–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a pure statement of “what” in terms of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Trigger, Results, major Activities, and Cases </a:t>
            </a:r>
            <a:r>
              <a:rPr lang="en-US" sz="2000" i="1" dirty="0">
                <a:solidFill>
                  <a:srgbClr val="000000"/>
                </a:solidFill>
                <a:latin typeface="Arial" charset="0"/>
                <a:ea typeface="ＭＳ Ｐゴシック" charset="0"/>
              </a:rPr>
              <a:t>(</a:t>
            </a:r>
            <a:r>
              <a:rPr lang="en-US" sz="2000" b="1" i="1" dirty="0">
                <a:solidFill>
                  <a:srgbClr val="000000"/>
                </a:solidFill>
                <a:latin typeface="Arial" charset="0"/>
                <a:ea typeface="ＭＳ Ｐゴシック" charset="0"/>
              </a:rPr>
              <a:t>TRAC</a:t>
            </a:r>
            <a:r>
              <a:rPr lang="en-US" sz="2000" i="1" dirty="0">
                <a:solidFill>
                  <a:srgbClr val="000000"/>
                </a:solidFill>
                <a:latin typeface="Arial" charset="0"/>
                <a:ea typeface="ＭＳ Ｐゴシック" charset="0"/>
              </a:rPr>
              <a:t>)</a:t>
            </a:r>
          </a:p>
        </p:txBody>
      </p:sp>
      <p:sp>
        <p:nvSpPr>
          <p:cNvPr id="68" name="AutoShape 12"/>
          <p:cNvSpPr>
            <a:spLocks noChangeArrowheads="1"/>
          </p:cNvSpPr>
          <p:nvPr/>
        </p:nvSpPr>
        <p:spPr bwMode="auto">
          <a:xfrm>
            <a:off x="6755528" y="794026"/>
            <a:ext cx="4216400" cy="2857500"/>
          </a:xfrm>
          <a:prstGeom prst="roundRect">
            <a:avLst>
              <a:gd name="adj" fmla="val 3556"/>
            </a:avLst>
          </a:prstGeom>
          <a:solidFill>
            <a:srgbClr val="0033CC"/>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1"/>
          <a:lstStyle/>
          <a:p>
            <a:pPr algn="ctr" eaLnBrk="0" hangingPunct="0">
              <a:defRPr/>
            </a:pPr>
            <a:r>
              <a:rPr lang="en-US" sz="1200" b="1" kern="0" dirty="0">
                <a:solidFill>
                  <a:srgbClr val="FFFFFF"/>
                </a:solidFill>
                <a:latin typeface="Arial" charset="0"/>
                <a:ea typeface="ＭＳ Ｐゴシック" charset="0"/>
              </a:rPr>
              <a:t>Process Landscape: </a:t>
            </a:r>
            <a:r>
              <a:rPr lang="en-US" sz="1200" b="1" i="1" kern="0" dirty="0">
                <a:solidFill>
                  <a:srgbClr val="FFFFFF"/>
                </a:solidFill>
                <a:latin typeface="Arial" charset="0"/>
                <a:ea typeface="ＭＳ Ｐゴシック" charset="0"/>
              </a:rPr>
              <a:t>Permissions and Agreements</a:t>
            </a:r>
          </a:p>
        </p:txBody>
      </p:sp>
      <p:grpSp>
        <p:nvGrpSpPr>
          <p:cNvPr id="69" name="Group 13"/>
          <p:cNvGrpSpPr>
            <a:grpSpLocks/>
          </p:cNvGrpSpPr>
          <p:nvPr/>
        </p:nvGrpSpPr>
        <p:grpSpPr bwMode="auto">
          <a:xfrm>
            <a:off x="6834951" y="1111526"/>
            <a:ext cx="4048125" cy="2451100"/>
            <a:chOff x="378" y="2358"/>
            <a:chExt cx="2550" cy="1544"/>
          </a:xfrm>
        </p:grpSpPr>
        <p:sp>
          <p:nvSpPr>
            <p:cNvPr id="70" name="AutoShape 14"/>
            <p:cNvSpPr>
              <a:spLocks noChangeArrowheads="1"/>
            </p:cNvSpPr>
            <p:nvPr/>
          </p:nvSpPr>
          <p:spPr bwMode="auto">
            <a:xfrm>
              <a:off x="1720" y="2779"/>
              <a:ext cx="547"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Issue Operating Permit</a:t>
              </a:r>
            </a:p>
          </p:txBody>
        </p:sp>
        <p:sp>
          <p:nvSpPr>
            <p:cNvPr id="71" name="AutoShape 15"/>
            <p:cNvSpPr>
              <a:spLocks noChangeArrowheads="1"/>
            </p:cNvSpPr>
            <p:nvPr/>
          </p:nvSpPr>
          <p:spPr bwMode="auto">
            <a:xfrm>
              <a:off x="2382" y="2780"/>
              <a:ext cx="546"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Renew Operating Permit</a:t>
              </a:r>
            </a:p>
          </p:txBody>
        </p:sp>
        <p:sp>
          <p:nvSpPr>
            <p:cNvPr id="72" name="AutoShape 16"/>
            <p:cNvSpPr>
              <a:spLocks noChangeArrowheads="1"/>
            </p:cNvSpPr>
            <p:nvPr/>
          </p:nvSpPr>
          <p:spPr bwMode="auto">
            <a:xfrm>
              <a:off x="1059" y="2779"/>
              <a:ext cx="546"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Issue Installation Permit</a:t>
              </a:r>
            </a:p>
          </p:txBody>
        </p:sp>
        <p:sp>
          <p:nvSpPr>
            <p:cNvPr id="73" name="AutoShape 17"/>
            <p:cNvSpPr>
              <a:spLocks noChangeArrowheads="1"/>
            </p:cNvSpPr>
            <p:nvPr/>
          </p:nvSpPr>
          <p:spPr bwMode="auto">
            <a:xfrm>
              <a:off x="1059" y="2359"/>
              <a:ext cx="1256" cy="32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Grant Variance</a:t>
              </a:r>
            </a:p>
          </p:txBody>
        </p:sp>
        <p:sp>
          <p:nvSpPr>
            <p:cNvPr id="74" name="AutoShape 18"/>
            <p:cNvSpPr>
              <a:spLocks noChangeArrowheads="1"/>
            </p:cNvSpPr>
            <p:nvPr/>
          </p:nvSpPr>
          <p:spPr bwMode="auto">
            <a:xfrm>
              <a:off x="379" y="2358"/>
              <a:ext cx="594" cy="45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Issue Product Approval</a:t>
              </a:r>
            </a:p>
          </p:txBody>
        </p:sp>
        <p:sp>
          <p:nvSpPr>
            <p:cNvPr id="75" name="AutoShape 19"/>
            <p:cNvSpPr>
              <a:spLocks noChangeArrowheads="1"/>
            </p:cNvSpPr>
            <p:nvPr/>
          </p:nvSpPr>
          <p:spPr bwMode="auto">
            <a:xfrm>
              <a:off x="379" y="2886"/>
              <a:ext cx="594" cy="457"/>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Register Design</a:t>
              </a:r>
            </a:p>
          </p:txBody>
        </p:sp>
        <p:sp>
          <p:nvSpPr>
            <p:cNvPr id="76" name="AutoShape 20"/>
            <p:cNvSpPr>
              <a:spLocks noChangeArrowheads="1"/>
            </p:cNvSpPr>
            <p:nvPr/>
          </p:nvSpPr>
          <p:spPr bwMode="auto">
            <a:xfrm>
              <a:off x="378" y="3413"/>
              <a:ext cx="595" cy="45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dirty="0">
                  <a:solidFill>
                    <a:srgbClr val="000000"/>
                  </a:solidFill>
                  <a:latin typeface="Arial" charset="0"/>
                  <a:ea typeface="ＭＳ Ｐゴシック" charset="0"/>
                </a:rPr>
                <a:t>Register Procedure</a:t>
              </a:r>
            </a:p>
          </p:txBody>
        </p:sp>
        <p:sp>
          <p:nvSpPr>
            <p:cNvPr id="77" name="Line 21"/>
            <p:cNvSpPr>
              <a:spLocks noChangeShapeType="1"/>
            </p:cNvSpPr>
            <p:nvPr/>
          </p:nvSpPr>
          <p:spPr bwMode="auto">
            <a:xfrm>
              <a:off x="972" y="2582"/>
              <a:ext cx="90"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78" name="Line 22"/>
            <p:cNvSpPr>
              <a:spLocks noChangeShapeType="1"/>
            </p:cNvSpPr>
            <p:nvPr/>
          </p:nvSpPr>
          <p:spPr bwMode="auto">
            <a:xfrm rot="5400000">
              <a:off x="1265" y="3490"/>
              <a:ext cx="136" cy="0"/>
            </a:xfrm>
            <a:prstGeom prst="line">
              <a:avLst/>
            </a:prstGeom>
            <a:noFill/>
            <a:ln w="12700">
              <a:solidFill>
                <a:srgbClr val="FFFF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79" name="Line 23"/>
            <p:cNvSpPr>
              <a:spLocks noChangeShapeType="1"/>
            </p:cNvSpPr>
            <p:nvPr/>
          </p:nvSpPr>
          <p:spPr bwMode="auto">
            <a:xfrm rot="5400000">
              <a:off x="1286" y="2731"/>
              <a:ext cx="96"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80" name="Freeform 24"/>
            <p:cNvSpPr>
              <a:spLocks/>
            </p:cNvSpPr>
            <p:nvPr/>
          </p:nvSpPr>
          <p:spPr bwMode="auto">
            <a:xfrm flipV="1">
              <a:off x="972" y="2669"/>
              <a:ext cx="89" cy="318"/>
            </a:xfrm>
            <a:custGeom>
              <a:avLst/>
              <a:gdLst>
                <a:gd name="T0" fmla="*/ 0 w 344"/>
                <a:gd name="T1" fmla="*/ 740 h 740"/>
                <a:gd name="T2" fmla="*/ 172 w 344"/>
                <a:gd name="T3" fmla="*/ 740 h 740"/>
                <a:gd name="T4" fmla="*/ 172 w 344"/>
                <a:gd name="T5" fmla="*/ 0 h 740"/>
                <a:gd name="T6" fmla="*/ 344 w 344"/>
                <a:gd name="T7" fmla="*/ 0 h 740"/>
              </a:gdLst>
              <a:ahLst/>
              <a:cxnLst>
                <a:cxn ang="0">
                  <a:pos x="T0" y="T1"/>
                </a:cxn>
                <a:cxn ang="0">
                  <a:pos x="T2" y="T3"/>
                </a:cxn>
                <a:cxn ang="0">
                  <a:pos x="T4" y="T5"/>
                </a:cxn>
                <a:cxn ang="0">
                  <a:pos x="T6" y="T7"/>
                </a:cxn>
              </a:cxnLst>
              <a:rect l="0" t="0" r="r" b="b"/>
              <a:pathLst>
                <a:path w="344" h="740">
                  <a:moveTo>
                    <a:pt x="0" y="740"/>
                  </a:moveTo>
                  <a:lnTo>
                    <a:pt x="172" y="740"/>
                  </a:lnTo>
                  <a:lnTo>
                    <a:pt x="172" y="0"/>
                  </a:lnTo>
                  <a:lnTo>
                    <a:pt x="344" y="0"/>
                  </a:lnTo>
                </a:path>
              </a:pathLst>
            </a:custGeom>
            <a:noFill/>
            <a:ln w="127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81" name="Freeform 25"/>
            <p:cNvSpPr>
              <a:spLocks/>
            </p:cNvSpPr>
            <p:nvPr/>
          </p:nvSpPr>
          <p:spPr bwMode="auto">
            <a:xfrm>
              <a:off x="969" y="3217"/>
              <a:ext cx="90" cy="318"/>
            </a:xfrm>
            <a:custGeom>
              <a:avLst/>
              <a:gdLst>
                <a:gd name="T0" fmla="*/ 0 w 344"/>
                <a:gd name="T1" fmla="*/ 740 h 740"/>
                <a:gd name="T2" fmla="*/ 172 w 344"/>
                <a:gd name="T3" fmla="*/ 740 h 740"/>
                <a:gd name="T4" fmla="*/ 172 w 344"/>
                <a:gd name="T5" fmla="*/ 0 h 740"/>
                <a:gd name="T6" fmla="*/ 344 w 344"/>
                <a:gd name="T7" fmla="*/ 0 h 740"/>
              </a:gdLst>
              <a:ahLst/>
              <a:cxnLst>
                <a:cxn ang="0">
                  <a:pos x="T0" y="T1"/>
                </a:cxn>
                <a:cxn ang="0">
                  <a:pos x="T2" y="T3"/>
                </a:cxn>
                <a:cxn ang="0">
                  <a:pos x="T4" y="T5"/>
                </a:cxn>
                <a:cxn ang="0">
                  <a:pos x="T6" y="T7"/>
                </a:cxn>
              </a:cxnLst>
              <a:rect l="0" t="0" r="r" b="b"/>
              <a:pathLst>
                <a:path w="344" h="740">
                  <a:moveTo>
                    <a:pt x="0" y="740"/>
                  </a:moveTo>
                  <a:lnTo>
                    <a:pt x="172" y="740"/>
                  </a:lnTo>
                  <a:lnTo>
                    <a:pt x="172" y="0"/>
                  </a:lnTo>
                  <a:lnTo>
                    <a:pt x="344" y="0"/>
                  </a:lnTo>
                </a:path>
              </a:pathLst>
            </a:custGeom>
            <a:noFill/>
            <a:ln w="127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82" name="Line 26"/>
            <p:cNvSpPr>
              <a:spLocks noChangeShapeType="1"/>
            </p:cNvSpPr>
            <p:nvPr/>
          </p:nvSpPr>
          <p:spPr bwMode="auto">
            <a:xfrm>
              <a:off x="972" y="3104"/>
              <a:ext cx="90"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83" name="AutoShape 27"/>
            <p:cNvSpPr>
              <a:spLocks noChangeArrowheads="1"/>
            </p:cNvSpPr>
            <p:nvPr/>
          </p:nvSpPr>
          <p:spPr bwMode="auto">
            <a:xfrm>
              <a:off x="1059" y="3556"/>
              <a:ext cx="900" cy="346"/>
            </a:xfrm>
            <a:prstGeom prst="roundRect">
              <a:avLst>
                <a:gd name="adj" fmla="val 12495"/>
              </a:avLst>
            </a:prstGeom>
            <a:solidFill>
              <a:srgbClr val="66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dirty="0">
                  <a:solidFill>
                    <a:srgbClr val="000000"/>
                  </a:solidFill>
                  <a:latin typeface="Arial" charset="0"/>
                  <a:ea typeface="ＭＳ Ｐゴシック" charset="0"/>
                </a:rPr>
                <a:t>Grant </a:t>
              </a:r>
              <a:br>
                <a:rPr lang="en-US" sz="1000" b="1" kern="0" dirty="0">
                  <a:solidFill>
                    <a:srgbClr val="000000"/>
                  </a:solidFill>
                  <a:latin typeface="Arial" charset="0"/>
                  <a:ea typeface="ＭＳ Ｐゴシック" charset="0"/>
                </a:rPr>
              </a:br>
              <a:r>
                <a:rPr lang="en-US" sz="1000" b="1" kern="0" dirty="0">
                  <a:solidFill>
                    <a:srgbClr val="000000"/>
                  </a:solidFill>
                  <a:latin typeface="Arial" charset="0"/>
                  <a:ea typeface="ＭＳ Ｐゴシック" charset="0"/>
                </a:rPr>
                <a:t>CSM (Client Safety Management) Program</a:t>
              </a:r>
            </a:p>
          </p:txBody>
        </p:sp>
        <p:sp>
          <p:nvSpPr>
            <p:cNvPr id="84" name="Line 28"/>
            <p:cNvSpPr>
              <a:spLocks noChangeShapeType="1"/>
            </p:cNvSpPr>
            <p:nvPr/>
          </p:nvSpPr>
          <p:spPr bwMode="auto">
            <a:xfrm>
              <a:off x="1606" y="3107"/>
              <a:ext cx="117"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85" name="Line 29"/>
            <p:cNvSpPr>
              <a:spLocks noChangeShapeType="1"/>
            </p:cNvSpPr>
            <p:nvPr/>
          </p:nvSpPr>
          <p:spPr bwMode="auto">
            <a:xfrm>
              <a:off x="2267" y="3107"/>
              <a:ext cx="116"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86" name="Line 30"/>
            <p:cNvSpPr>
              <a:spLocks noChangeShapeType="1"/>
            </p:cNvSpPr>
            <p:nvPr/>
          </p:nvSpPr>
          <p:spPr bwMode="auto">
            <a:xfrm rot="16200000" flipH="1">
              <a:off x="1792" y="3481"/>
              <a:ext cx="130" cy="5"/>
            </a:xfrm>
            <a:prstGeom prst="line">
              <a:avLst/>
            </a:prstGeom>
            <a:noFill/>
            <a:ln w="12700">
              <a:solidFill>
                <a:srgbClr val="FFFF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87" name="AutoShape 31"/>
            <p:cNvSpPr>
              <a:spLocks noChangeArrowheads="1"/>
            </p:cNvSpPr>
            <p:nvPr/>
          </p:nvSpPr>
          <p:spPr bwMode="auto">
            <a:xfrm>
              <a:off x="2023" y="3554"/>
              <a:ext cx="904" cy="347"/>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Renew </a:t>
              </a:r>
              <a:br>
                <a:rPr lang="en-US" sz="1000" b="1" kern="0">
                  <a:solidFill>
                    <a:srgbClr val="000000"/>
                  </a:solidFill>
                  <a:latin typeface="Arial" charset="0"/>
                  <a:ea typeface="ＭＳ Ｐゴシック" charset="0"/>
                </a:rPr>
              </a:br>
              <a:r>
                <a:rPr lang="en-US" sz="1000" b="1" kern="0">
                  <a:solidFill>
                    <a:srgbClr val="000000"/>
                  </a:solidFill>
                  <a:latin typeface="Arial" charset="0"/>
                  <a:ea typeface="ＭＳ Ｐゴシック" charset="0"/>
                </a:rPr>
                <a:t> Client Safety Management Program</a:t>
              </a:r>
            </a:p>
          </p:txBody>
        </p:sp>
        <p:sp>
          <p:nvSpPr>
            <p:cNvPr id="88" name="Line 32"/>
            <p:cNvSpPr>
              <a:spLocks noChangeShapeType="1"/>
            </p:cNvSpPr>
            <p:nvPr/>
          </p:nvSpPr>
          <p:spPr bwMode="auto">
            <a:xfrm>
              <a:off x="1957" y="3699"/>
              <a:ext cx="66"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grpSp>
      <p:sp>
        <p:nvSpPr>
          <p:cNvPr id="148" name="Rectangle 25"/>
          <p:cNvSpPr>
            <a:spLocks noChangeArrowheads="1"/>
          </p:cNvSpPr>
          <p:nvPr/>
        </p:nvSpPr>
        <p:spPr bwMode="auto">
          <a:xfrm>
            <a:off x="2229316" y="5857839"/>
            <a:ext cx="1809750" cy="790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36000" bIns="36000" anchorCtr="1">
            <a:spAutoFit/>
          </a:bodyPr>
          <a:lstStyle/>
          <a:p>
            <a:pPr defTabSz="169863"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Cases:</a:t>
            </a:r>
            <a:endParaRPr lang="en-US" sz="1400" dirty="0">
              <a:solidFill>
                <a:srgbClr val="000000"/>
              </a:solidFill>
              <a:latin typeface="Arial" pitchFamily="34" charset="0"/>
              <a:ea typeface="ＭＳ Ｐゴシック" charset="0"/>
              <a:cs typeface="Arial" pitchFamily="34" charset="0"/>
            </a:endParaRPr>
          </a:p>
          <a:p>
            <a:pPr marL="177800" indent="-177800" defTabSz="169863" eaLnBrk="0" fontAlgn="base" hangingPunct="0">
              <a:lnSpc>
                <a:spcPct val="80000"/>
              </a:lnSpc>
              <a:spcBef>
                <a:spcPct val="0"/>
              </a:spcBef>
              <a:spcAft>
                <a:spcPct val="0"/>
              </a:spcAft>
              <a:buClr>
                <a:srgbClr val="000000"/>
              </a:buClr>
              <a:buFontTx/>
              <a:buChar char="•"/>
              <a:defRPr/>
            </a:pPr>
            <a:r>
              <a:rPr lang="en-US" sz="1400" dirty="0">
                <a:solidFill>
                  <a:srgbClr val="000000"/>
                </a:solidFill>
                <a:latin typeface="Arial" pitchFamily="34" charset="0"/>
                <a:ea typeface="ＭＳ Ｐゴシック" charset="0"/>
                <a:cs typeface="Arial" pitchFamily="34" charset="0"/>
              </a:rPr>
              <a:t>New</a:t>
            </a:r>
          </a:p>
          <a:p>
            <a:pPr marL="177800" indent="-177800" defTabSz="169863" eaLnBrk="0" fontAlgn="base" hangingPunct="0">
              <a:lnSpc>
                <a:spcPct val="80000"/>
              </a:lnSpc>
              <a:spcBef>
                <a:spcPct val="0"/>
              </a:spcBef>
              <a:spcAft>
                <a:spcPct val="0"/>
              </a:spcAft>
              <a:buClr>
                <a:srgbClr val="000000"/>
              </a:buClr>
              <a:buFontTx/>
              <a:buChar char="•"/>
              <a:defRPr/>
            </a:pPr>
            <a:r>
              <a:rPr lang="en-US" sz="1400" dirty="0">
                <a:solidFill>
                  <a:srgbClr val="000000"/>
                </a:solidFill>
                <a:latin typeface="Arial" pitchFamily="34" charset="0"/>
                <a:ea typeface="ＭＳ Ｐゴシック" charset="0"/>
                <a:cs typeface="Arial" pitchFamily="34" charset="0"/>
              </a:rPr>
              <a:t>Grandfathered</a:t>
            </a:r>
          </a:p>
          <a:p>
            <a:pPr marL="177800" indent="-177800" defTabSz="169863" eaLnBrk="0" fontAlgn="base" hangingPunct="0">
              <a:lnSpc>
                <a:spcPct val="80000"/>
              </a:lnSpc>
              <a:spcBef>
                <a:spcPct val="0"/>
              </a:spcBef>
              <a:spcAft>
                <a:spcPct val="0"/>
              </a:spcAft>
              <a:buClr>
                <a:srgbClr val="000000"/>
              </a:buClr>
              <a:buFontTx/>
              <a:buChar char="•"/>
              <a:defRPr/>
            </a:pPr>
            <a:r>
              <a:rPr lang="en-US" sz="1400" dirty="0">
                <a:solidFill>
                  <a:srgbClr val="000000"/>
                </a:solidFill>
                <a:latin typeface="Arial" pitchFamily="34" charset="0"/>
                <a:ea typeface="ＭＳ Ｐゴシック" charset="0"/>
                <a:cs typeface="Arial" pitchFamily="34" charset="0"/>
              </a:rPr>
              <a:t>Ownership Change</a:t>
            </a:r>
          </a:p>
        </p:txBody>
      </p:sp>
      <p:sp>
        <p:nvSpPr>
          <p:cNvPr id="153" name="Rectangle 11"/>
          <p:cNvSpPr>
            <a:spLocks noChangeArrowheads="1"/>
          </p:cNvSpPr>
          <p:nvPr/>
        </p:nvSpPr>
        <p:spPr bwMode="auto">
          <a:xfrm>
            <a:off x="4226552" y="6386565"/>
            <a:ext cx="4758390" cy="34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defTabSz="873125" eaLnBrk="0" fontAlgn="base" hangingPunct="0">
              <a:lnSpc>
                <a:spcPct val="80000"/>
              </a:lnSpc>
              <a:spcBef>
                <a:spcPct val="20000"/>
              </a:spcBef>
              <a:spcAft>
                <a:spcPct val="0"/>
              </a:spcAft>
              <a:buClr>
                <a:srgbClr val="000000"/>
              </a:buClr>
              <a:buSzPct val="125000"/>
              <a:tabLst>
                <a:tab pos="0" algn="l"/>
              </a:tabLst>
              <a:defRPr/>
            </a:pPr>
            <a:r>
              <a:rPr lang="en-CA" sz="2000" i="1" dirty="0">
                <a:solidFill>
                  <a:srgbClr val="000000"/>
                </a:solidFill>
                <a:latin typeface="Arial" pitchFamily="34" charset="0"/>
                <a:ea typeface="ＭＳ Ｐゴシック" charset="0"/>
                <a:cs typeface="Arial" pitchFamily="34" charset="0"/>
              </a:rPr>
              <a:t>Always establish “what” (TRAC) first</a:t>
            </a:r>
            <a:r>
              <a:rPr lang="is-IS" sz="2000" i="1" dirty="0">
                <a:solidFill>
                  <a:srgbClr val="000000"/>
                </a:solidFill>
                <a:latin typeface="Arial" pitchFamily="34" charset="0"/>
                <a:ea typeface="ＭＳ Ｐゴシック" charset="0"/>
                <a:cs typeface="Arial" pitchFamily="34" charset="0"/>
              </a:rPr>
              <a:t>!</a:t>
            </a:r>
            <a:r>
              <a:rPr lang="en-CA" sz="2000" i="1" dirty="0">
                <a:solidFill>
                  <a:srgbClr val="000000"/>
                </a:solidFill>
                <a:latin typeface="Arial" pitchFamily="34" charset="0"/>
                <a:ea typeface="ＭＳ Ｐゴシック" charset="0"/>
                <a:cs typeface="Arial" pitchFamily="34" charset="0"/>
              </a:rPr>
              <a:t> </a:t>
            </a:r>
          </a:p>
        </p:txBody>
      </p:sp>
      <p:sp>
        <p:nvSpPr>
          <p:cNvPr id="164" name="AutoShape 10"/>
          <p:cNvSpPr>
            <a:spLocks noChangeArrowheads="1"/>
          </p:cNvSpPr>
          <p:nvPr/>
        </p:nvSpPr>
        <p:spPr bwMode="auto">
          <a:xfrm>
            <a:off x="3235797" y="4648070"/>
            <a:ext cx="6188075"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0" bIns="0" anchorCtr="1"/>
          <a:lstStyle/>
          <a:p>
            <a:pPr defTabSz="873125" eaLnBrk="0" fontAlgn="base" hangingPunct="0">
              <a:lnSpc>
                <a:spcPct val="80000"/>
              </a:lnSpc>
              <a:spcBef>
                <a:spcPct val="0"/>
              </a:spcBef>
              <a:spcAft>
                <a:spcPct val="0"/>
              </a:spcAft>
              <a:buClr>
                <a:srgbClr val="000000"/>
              </a:buClr>
              <a:defRPr/>
            </a:pPr>
            <a:r>
              <a:rPr lang="en-US" sz="1400" b="1" dirty="0">
                <a:solidFill>
                  <a:srgbClr val="000000"/>
                </a:solidFill>
                <a:latin typeface="Arial" pitchFamily="34" charset="0"/>
                <a:ea typeface="ＭＳ Ｐゴシック" charset="0"/>
                <a:cs typeface="Arial" pitchFamily="34" charset="0"/>
              </a:rPr>
              <a:t>Process Scope Model: </a:t>
            </a:r>
            <a:r>
              <a:rPr lang="en-US" sz="1400" b="1" i="1" dirty="0">
                <a:solidFill>
                  <a:srgbClr val="000000"/>
                </a:solidFill>
                <a:latin typeface="Arial" pitchFamily="34" charset="0"/>
                <a:ea typeface="ＭＳ Ｐゴシック" charset="0"/>
                <a:cs typeface="Arial" pitchFamily="34" charset="0"/>
              </a:rPr>
              <a:t>Grant CSM Program Authorisation</a:t>
            </a:r>
          </a:p>
        </p:txBody>
      </p:sp>
      <p:grpSp>
        <p:nvGrpSpPr>
          <p:cNvPr id="2" name="Group 1"/>
          <p:cNvGrpSpPr/>
          <p:nvPr/>
        </p:nvGrpSpPr>
        <p:grpSpPr>
          <a:xfrm>
            <a:off x="2100636" y="4230525"/>
            <a:ext cx="1331918" cy="1311530"/>
            <a:chOff x="30069" y="4150206"/>
            <a:chExt cx="1331918" cy="1311530"/>
          </a:xfrm>
        </p:grpSpPr>
        <p:sp>
          <p:nvSpPr>
            <p:cNvPr id="150" name="Rectangle 25"/>
            <p:cNvSpPr>
              <a:spLocks noChangeArrowheads="1"/>
            </p:cNvSpPr>
            <p:nvPr/>
          </p:nvSpPr>
          <p:spPr bwMode="auto">
            <a:xfrm>
              <a:off x="30069" y="4150206"/>
              <a:ext cx="1331918" cy="963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36000" tIns="36000" rIns="36000" bIns="36000" anchorCtr="1">
              <a:spAutoFit/>
            </a:bodyPr>
            <a:lstStyle/>
            <a:p>
              <a:pPr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Trigger:</a:t>
              </a:r>
              <a:endParaRPr lang="en-US" sz="1400" dirty="0">
                <a:solidFill>
                  <a:srgbClr val="000000"/>
                </a:solidFill>
                <a:latin typeface="Arial" pitchFamily="34" charset="0"/>
                <a:ea typeface="ＭＳ Ｐゴシック" charset="0"/>
                <a:cs typeface="Arial" pitchFamily="34" charset="0"/>
              </a:endParaRPr>
            </a:p>
            <a:p>
              <a:pPr eaLnBrk="0" fontAlgn="base" hangingPunct="0">
                <a:lnSpc>
                  <a:spcPct val="80000"/>
                </a:lnSpc>
                <a:spcBef>
                  <a:spcPct val="0"/>
                </a:spcBef>
                <a:spcAft>
                  <a:spcPct val="0"/>
                </a:spcAft>
                <a:buClr>
                  <a:srgbClr val="000000"/>
                </a:buClr>
                <a:defRPr/>
              </a:pPr>
              <a:r>
                <a:rPr lang="en-US" sz="1400" dirty="0">
                  <a:solidFill>
                    <a:srgbClr val="000000"/>
                  </a:solidFill>
                  <a:latin typeface="Arial" pitchFamily="34" charset="0"/>
                  <a:ea typeface="ＭＳ Ｐゴシック" charset="0"/>
                  <a:cs typeface="Arial" pitchFamily="34" charset="0"/>
                </a:rPr>
                <a:t>Client submits request to  enter into </a:t>
              </a:r>
              <a:br>
                <a:rPr lang="en-US" sz="1400" dirty="0">
                  <a:solidFill>
                    <a:srgbClr val="000000"/>
                  </a:solidFill>
                  <a:latin typeface="Arial" pitchFamily="34" charset="0"/>
                  <a:ea typeface="ＭＳ Ｐゴシック" charset="0"/>
                  <a:cs typeface="Arial" pitchFamily="34" charset="0"/>
                </a:rPr>
              </a:br>
              <a:r>
                <a:rPr lang="en-US" sz="1400" dirty="0">
                  <a:solidFill>
                    <a:srgbClr val="000000"/>
                  </a:solidFill>
                  <a:latin typeface="Arial" pitchFamily="34" charset="0"/>
                  <a:ea typeface="ＭＳ Ｐゴシック" charset="0"/>
                  <a:cs typeface="Arial" pitchFamily="34" charset="0"/>
                </a:rPr>
                <a:t>a CSMP</a:t>
              </a:r>
            </a:p>
          </p:txBody>
        </p:sp>
        <p:sp>
          <p:nvSpPr>
            <p:cNvPr id="158" name="Line 34"/>
            <p:cNvSpPr>
              <a:spLocks noChangeShapeType="1"/>
            </p:cNvSpPr>
            <p:nvPr/>
          </p:nvSpPr>
          <p:spPr bwMode="auto">
            <a:xfrm>
              <a:off x="857253" y="5275776"/>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59" name="Oval 35"/>
            <p:cNvSpPr>
              <a:spLocks noChangeArrowheads="1"/>
            </p:cNvSpPr>
            <p:nvPr/>
          </p:nvSpPr>
          <p:spPr bwMode="auto">
            <a:xfrm>
              <a:off x="471301" y="5092992"/>
              <a:ext cx="373315" cy="368744"/>
            </a:xfrm>
            <a:prstGeom prst="ellipse">
              <a:avLst/>
            </a:prstGeom>
            <a:noFill/>
            <a:ln w="127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grpSp>
      <p:grpSp>
        <p:nvGrpSpPr>
          <p:cNvPr id="3" name="Group 2"/>
          <p:cNvGrpSpPr/>
          <p:nvPr/>
        </p:nvGrpSpPr>
        <p:grpSpPr>
          <a:xfrm>
            <a:off x="9417610" y="4008498"/>
            <a:ext cx="1797047" cy="2757649"/>
            <a:chOff x="7346953" y="3927996"/>
            <a:chExt cx="1797047" cy="2757649"/>
          </a:xfrm>
        </p:grpSpPr>
        <p:sp>
          <p:nvSpPr>
            <p:cNvPr id="151" name="Text Box 27"/>
            <p:cNvSpPr txBox="1">
              <a:spLocks noChangeArrowheads="1"/>
            </p:cNvSpPr>
            <p:nvPr/>
          </p:nvSpPr>
          <p:spPr bwMode="auto">
            <a:xfrm>
              <a:off x="7477125" y="3927996"/>
              <a:ext cx="1636713" cy="788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US" sz="1400" b="1" i="1" dirty="0">
                  <a:solidFill>
                    <a:srgbClr val="000000"/>
                  </a:solidFill>
                  <a:ea typeface="ＭＳ Ｐゴシック" charset="0"/>
                </a:rPr>
                <a:t>Client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Approval granted </a:t>
              </a:r>
              <a:r>
                <a:rPr lang="en-CA" sz="1400" dirty="0">
                  <a:solidFill>
                    <a:srgbClr val="000000"/>
                  </a:solidFill>
                  <a:ea typeface="ＭＳ Ｐゴシック" charset="0"/>
                </a:rPr>
                <a:t>for a self-managed safety program.</a:t>
              </a:r>
            </a:p>
          </p:txBody>
        </p:sp>
        <p:sp>
          <p:nvSpPr>
            <p:cNvPr id="152" name="Text Box 27"/>
            <p:cNvSpPr txBox="1">
              <a:spLocks noChangeArrowheads="1"/>
            </p:cNvSpPr>
            <p:nvPr/>
          </p:nvSpPr>
          <p:spPr bwMode="auto">
            <a:xfrm>
              <a:off x="7477125" y="5552001"/>
              <a:ext cx="1666875" cy="11336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wrap="square"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CA" sz="1400" b="1" i="1" dirty="0">
                  <a:solidFill>
                    <a:srgbClr val="000000"/>
                  </a:solidFill>
                  <a:ea typeface="ＭＳ Ｐゴシック" charset="0"/>
                </a:rPr>
                <a:t>Agency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Revenue collected.</a:t>
              </a:r>
              <a:r>
                <a:rPr lang="en-CA" sz="1400" dirty="0">
                  <a:solidFill>
                    <a:srgbClr val="000000"/>
                  </a:solidFill>
                  <a:ea typeface="ＭＳ Ｐゴシック" charset="0"/>
                </a:rPr>
                <a:t> New participant in CSMP; confirmation that regulations are satisfied</a:t>
              </a:r>
            </a:p>
          </p:txBody>
        </p:sp>
        <p:sp>
          <p:nvSpPr>
            <p:cNvPr id="160" name="Line 36"/>
            <p:cNvSpPr>
              <a:spLocks noChangeShapeType="1"/>
            </p:cNvSpPr>
            <p:nvPr/>
          </p:nvSpPr>
          <p:spPr bwMode="auto">
            <a:xfrm>
              <a:off x="7353303" y="4955101"/>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61" name="Line 37"/>
            <p:cNvSpPr>
              <a:spLocks noChangeShapeType="1"/>
            </p:cNvSpPr>
            <p:nvPr/>
          </p:nvSpPr>
          <p:spPr bwMode="auto">
            <a:xfrm>
              <a:off x="7346953" y="5374201"/>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62" name="Oval 35"/>
            <p:cNvSpPr>
              <a:spLocks noChangeArrowheads="1"/>
            </p:cNvSpPr>
            <p:nvPr/>
          </p:nvSpPr>
          <p:spPr bwMode="auto">
            <a:xfrm>
              <a:off x="7625068" y="4770729"/>
              <a:ext cx="373315" cy="368744"/>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63" name="Oval 162"/>
            <p:cNvSpPr>
              <a:spLocks noChangeArrowheads="1"/>
            </p:cNvSpPr>
            <p:nvPr/>
          </p:nvSpPr>
          <p:spPr bwMode="auto">
            <a:xfrm>
              <a:off x="7625068" y="5189829"/>
              <a:ext cx="373315" cy="368744"/>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grpSp>
      <p:grpSp>
        <p:nvGrpSpPr>
          <p:cNvPr id="5" name="Group 4"/>
          <p:cNvGrpSpPr/>
          <p:nvPr/>
        </p:nvGrpSpPr>
        <p:grpSpPr>
          <a:xfrm>
            <a:off x="3308107" y="5019728"/>
            <a:ext cx="6055436" cy="926959"/>
            <a:chOff x="1237542" y="4939402"/>
            <a:chExt cx="6055436" cy="926959"/>
          </a:xfrm>
        </p:grpSpPr>
        <p:grpSp>
          <p:nvGrpSpPr>
            <p:cNvPr id="165" name="Group 2"/>
            <p:cNvGrpSpPr>
              <a:grpSpLocks/>
            </p:cNvGrpSpPr>
            <p:nvPr/>
          </p:nvGrpSpPr>
          <p:grpSpPr bwMode="auto">
            <a:xfrm>
              <a:off x="1237542" y="4939402"/>
              <a:ext cx="6055436" cy="673101"/>
              <a:chOff x="1558214" y="2035175"/>
              <a:chExt cx="6055437" cy="673101"/>
            </a:xfrm>
          </p:grpSpPr>
          <p:sp>
            <p:nvSpPr>
              <p:cNvPr id="166" name="AutoShape 12"/>
              <p:cNvSpPr>
                <a:spLocks noChangeArrowheads="1"/>
              </p:cNvSpPr>
              <p:nvPr/>
            </p:nvSpPr>
            <p:spPr bwMode="auto">
              <a:xfrm>
                <a:off x="155892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Accept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Application</a:t>
                </a:r>
              </a:p>
            </p:txBody>
          </p:sp>
          <p:sp>
            <p:nvSpPr>
              <p:cNvPr id="167" name="AutoShape 13"/>
              <p:cNvSpPr>
                <a:spLocks noChangeArrowheads="1"/>
              </p:cNvSpPr>
              <p:nvPr/>
            </p:nvSpPr>
            <p:spPr bwMode="auto">
              <a:xfrm>
                <a:off x="2454275" y="2035175"/>
                <a:ext cx="1106488"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Audit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 </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Program</a:t>
                </a:r>
              </a:p>
            </p:txBody>
          </p:sp>
          <p:sp>
            <p:nvSpPr>
              <p:cNvPr id="168" name="AutoShape 14"/>
              <p:cNvSpPr>
                <a:spLocks noChangeArrowheads="1"/>
              </p:cNvSpPr>
              <p:nvPr/>
            </p:nvSpPr>
            <p:spPr bwMode="auto">
              <a:xfrm>
                <a:off x="359727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Verify</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Equipment</a:t>
                </a:r>
              </a:p>
            </p:txBody>
          </p:sp>
          <p:sp>
            <p:nvSpPr>
              <p:cNvPr id="169" name="AutoShape 15"/>
              <p:cNvSpPr>
                <a:spLocks noChangeArrowheads="1"/>
              </p:cNvSpPr>
              <p:nvPr/>
            </p:nvSpPr>
            <p:spPr bwMode="auto">
              <a:xfrm>
                <a:off x="4492625" y="2035175"/>
                <a:ext cx="100330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Determine &amp; Collect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Equipment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Fees</a:t>
                </a:r>
              </a:p>
            </p:txBody>
          </p:sp>
          <p:sp>
            <p:nvSpPr>
              <p:cNvPr id="170" name="AutoShape 16"/>
              <p:cNvSpPr>
                <a:spLocks noChangeArrowheads="1"/>
              </p:cNvSpPr>
              <p:nvPr/>
            </p:nvSpPr>
            <p:spPr bwMode="auto">
              <a:xfrm>
                <a:off x="6573839" y="2035175"/>
                <a:ext cx="1039812"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Issue</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 Program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Authorisation</a:t>
                </a:r>
              </a:p>
            </p:txBody>
          </p:sp>
          <p:sp>
            <p:nvSpPr>
              <p:cNvPr id="171" name="AutoShape 17"/>
              <p:cNvSpPr>
                <a:spLocks noChangeArrowheads="1"/>
              </p:cNvSpPr>
              <p:nvPr/>
            </p:nvSpPr>
            <p:spPr bwMode="auto">
              <a:xfrm>
                <a:off x="5532439" y="2036762"/>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Determine &amp; Collect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Consultation</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Fees</a:t>
                </a:r>
              </a:p>
            </p:txBody>
          </p:sp>
        </p:grpSp>
        <p:sp>
          <p:nvSpPr>
            <p:cNvPr id="156" name="Rectangle 155"/>
            <p:cNvSpPr/>
            <p:nvPr/>
          </p:nvSpPr>
          <p:spPr>
            <a:xfrm>
              <a:off x="1933108" y="5668871"/>
              <a:ext cx="5046962" cy="197490"/>
            </a:xfrm>
            <a:prstGeom prst="rect">
              <a:avLst/>
            </a:prstGeom>
          </p:spPr>
          <p:txBody>
            <a:bodyPr wrap="none" tIns="0" bIns="0" anchor="ctr" anchorCtr="1">
              <a:spAutoFit/>
            </a:bodyPr>
            <a:lstStyle/>
            <a:p>
              <a:pPr defTabSz="169863" fontAlgn="t">
                <a:lnSpc>
                  <a:spcPct val="90000"/>
                </a:lnSpc>
                <a:spcBef>
                  <a:spcPct val="20000"/>
                </a:spcBef>
                <a:spcAft>
                  <a:spcPct val="0"/>
                </a:spcAft>
                <a:buSzPct val="100000"/>
                <a:defRPr/>
              </a:pPr>
              <a:r>
                <a:rPr lang="en-US" sz="1400" b="1" i="1" dirty="0">
                  <a:solidFill>
                    <a:srgbClr val="000000"/>
                  </a:solidFill>
                  <a:latin typeface="Arial" pitchFamily="34" charset="0"/>
                  <a:ea typeface="ＭＳ Ｐゴシック" charset="0"/>
                  <a:cs typeface="Arial" pitchFamily="34" charset="0"/>
                </a:rPr>
                <a:t>Main Activities (or Milestones, Phases, or Subprocesses)</a:t>
              </a:r>
              <a:endParaRPr lang="en-US" sz="1400" dirty="0">
                <a:solidFill>
                  <a:srgbClr val="000000"/>
                </a:solidFill>
                <a:latin typeface="Arial" pitchFamily="34" charset="0"/>
                <a:ea typeface="ＭＳ Ｐゴシック" charset="0"/>
                <a:cs typeface="Arial" pitchFamily="34" charset="0"/>
              </a:endParaRPr>
            </a:p>
          </p:txBody>
        </p:sp>
      </p:grpSp>
      <p:grpSp>
        <p:nvGrpSpPr>
          <p:cNvPr id="4" name="Group 3"/>
          <p:cNvGrpSpPr/>
          <p:nvPr/>
        </p:nvGrpSpPr>
        <p:grpSpPr>
          <a:xfrm>
            <a:off x="3317101" y="3543587"/>
            <a:ext cx="6049918" cy="1157548"/>
            <a:chOff x="1246536" y="3463268"/>
            <a:chExt cx="6049918" cy="1157548"/>
          </a:xfrm>
        </p:grpSpPr>
        <p:sp>
          <p:nvSpPr>
            <p:cNvPr id="49" name="Line 50"/>
            <p:cNvSpPr>
              <a:spLocks noChangeShapeType="1"/>
            </p:cNvSpPr>
            <p:nvPr/>
          </p:nvSpPr>
          <p:spPr bwMode="auto">
            <a:xfrm flipH="1">
              <a:off x="1246536" y="3463268"/>
              <a:ext cx="4629992" cy="1143490"/>
            </a:xfrm>
            <a:prstGeom prst="line">
              <a:avLst/>
            </a:prstGeom>
            <a:noFill/>
            <a:ln w="19050">
              <a:solidFill>
                <a:schemeClr val="folHlink"/>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sp>
          <p:nvSpPr>
            <p:cNvPr id="50" name="Line 51"/>
            <p:cNvSpPr>
              <a:spLocks noChangeShapeType="1"/>
            </p:cNvSpPr>
            <p:nvPr/>
          </p:nvSpPr>
          <p:spPr bwMode="auto">
            <a:xfrm>
              <a:off x="7244905" y="3472641"/>
              <a:ext cx="51549" cy="1148175"/>
            </a:xfrm>
            <a:prstGeom prst="line">
              <a:avLst/>
            </a:prstGeom>
            <a:noFill/>
            <a:ln w="19050">
              <a:solidFill>
                <a:schemeClr val="folHlink"/>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fontAlgn="base" hangingPunct="0">
                <a:lnSpc>
                  <a:spcPct val="80000"/>
                </a:lnSpc>
                <a:spcBef>
                  <a:spcPct val="32000"/>
                </a:spcBef>
                <a:spcAft>
                  <a:spcPct val="0"/>
                </a:spcAft>
                <a:buClr>
                  <a:srgbClr val="000000"/>
                </a:buClr>
                <a:buFontTx/>
                <a:buChar char="•"/>
                <a:defRPr/>
              </a:pPr>
              <a:endParaRPr lang="en-CA">
                <a:solidFill>
                  <a:srgbClr val="000000"/>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2543631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57155"/>
                                        </p:tgtEl>
                                        <p:attrNameLst>
                                          <p:attrName>style.visibility</p:attrName>
                                        </p:attrNameLst>
                                      </p:cBhvr>
                                      <p:to>
                                        <p:strVal val="visible"/>
                                      </p:to>
                                    </p:set>
                                    <p:animEffect transition="in" filter="dissolve">
                                      <p:cBhvr>
                                        <p:cTn id="7" dur="500"/>
                                        <p:tgtEl>
                                          <p:spTgt spid="1457155"/>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dissolve">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457156">
                                            <p:txEl>
                                              <p:pRg st="0" end="0"/>
                                            </p:txEl>
                                          </p:spTgt>
                                        </p:tgtEl>
                                        <p:attrNameLst>
                                          <p:attrName>style.visibility</p:attrName>
                                        </p:attrNameLst>
                                      </p:cBhvr>
                                      <p:to>
                                        <p:strVal val="visible"/>
                                      </p:to>
                                    </p:set>
                                    <p:animEffect transition="in" filter="dissolve">
                                      <p:cBhvr>
                                        <p:cTn id="18" dur="500"/>
                                        <p:tgtEl>
                                          <p:spTgt spid="145715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64"/>
                                        </p:tgtEl>
                                        <p:attrNameLst>
                                          <p:attrName>style.visibility</p:attrName>
                                        </p:attrNameLst>
                                      </p:cBhvr>
                                      <p:to>
                                        <p:strVal val="visible"/>
                                      </p:to>
                                    </p:set>
                                    <p:animEffect transition="in" filter="dissolve">
                                      <p:cBhvr>
                                        <p:cTn id="26" dur="500"/>
                                        <p:tgtEl>
                                          <p:spTgt spid="16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8"/>
                                        </p:tgtEl>
                                        <p:attrNameLst>
                                          <p:attrName>style.visibility</p:attrName>
                                        </p:attrNameLst>
                                      </p:cBhvr>
                                      <p:to>
                                        <p:strVal val="visible"/>
                                      </p:to>
                                    </p:set>
                                    <p:animEffect transition="in" filter="dissolve">
                                      <p:cBhvr>
                                        <p:cTn id="46" dur="500"/>
                                        <p:tgtEl>
                                          <p:spTgt spid="14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53"/>
                                        </p:tgtEl>
                                        <p:attrNameLst>
                                          <p:attrName>style.visibility</p:attrName>
                                        </p:attrNameLst>
                                      </p:cBhvr>
                                      <p:to>
                                        <p:strVal val="visible"/>
                                      </p:to>
                                    </p:set>
                                    <p:animEffect transition="in" filter="dissolve">
                                      <p:cBhvr>
                                        <p:cTn id="5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7155" grpId="0"/>
      <p:bldP spid="68" grpId="0" animBg="1"/>
      <p:bldP spid="148" grpId="0"/>
      <p:bldP spid="153" grpId="0"/>
      <p:bldP spid="16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Grp="1" noChangeArrowheads="1"/>
          </p:cNvSpPr>
          <p:nvPr>
            <p:ph type="title"/>
          </p:nvPr>
        </p:nvSpPr>
        <p:spPr/>
        <p:txBody>
          <a:bodyPr/>
          <a:lstStyle/>
          <a:p>
            <a:r>
              <a:rPr lang="en-US" sz="3000" dirty="0">
                <a:solidFill>
                  <a:srgbClr val="000000"/>
                </a:solidFill>
              </a:rPr>
              <a:t>Now develop the Process Summary Chart </a:t>
            </a:r>
            <a:endParaRPr lang="en-US" sz="2800" dirty="0"/>
          </a:p>
        </p:txBody>
      </p:sp>
      <p:sp>
        <p:nvSpPr>
          <p:cNvPr id="43" name="Rectangle 11"/>
          <p:cNvSpPr>
            <a:spLocks noChangeArrowheads="1"/>
          </p:cNvSpPr>
          <p:nvPr/>
        </p:nvSpPr>
        <p:spPr bwMode="auto">
          <a:xfrm>
            <a:off x="4517213" y="6058251"/>
            <a:ext cx="599627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defTabSz="873125">
              <a:spcBef>
                <a:spcPct val="20000"/>
              </a:spcBef>
              <a:buSzPct val="125000"/>
              <a:tabLst>
                <a:tab pos="0" algn="l"/>
              </a:tabLst>
              <a:defRPr/>
            </a:pPr>
            <a:r>
              <a:rPr lang="en-CA" sz="2000" i="1" dirty="0">
                <a:solidFill>
                  <a:srgbClr val="000000"/>
                </a:solidFill>
                <a:highlight>
                  <a:srgbClr val="FFFF00"/>
                </a:highlight>
                <a:ea typeface="ＭＳ Ｐゴシック" charset="0"/>
              </a:rPr>
              <a:t>Process Summary Chart – simplified “what,” plus “who”</a:t>
            </a:r>
          </a:p>
        </p:txBody>
      </p:sp>
      <p:sp>
        <p:nvSpPr>
          <p:cNvPr id="55" name="Rectangle 11"/>
          <p:cNvSpPr>
            <a:spLocks noChangeArrowheads="1"/>
          </p:cNvSpPr>
          <p:nvPr/>
        </p:nvSpPr>
        <p:spPr bwMode="auto">
          <a:xfrm>
            <a:off x="3260805" y="2855351"/>
            <a:ext cx="41236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defTabSz="873125">
              <a:spcBef>
                <a:spcPct val="20000"/>
              </a:spcBef>
              <a:buSzPct val="125000"/>
              <a:tabLst>
                <a:tab pos="0" algn="l"/>
              </a:tabLst>
              <a:defRPr/>
            </a:pPr>
            <a:r>
              <a:rPr lang="en-CA" sz="2000" i="1" dirty="0">
                <a:highlight>
                  <a:srgbClr val="FFFF00"/>
                </a:highlight>
                <a:ea typeface="ＭＳ Ｐゴシック" charset="0"/>
              </a:rPr>
              <a:t>Process Scope Model – pure “what”… </a:t>
            </a:r>
          </a:p>
        </p:txBody>
      </p:sp>
      <p:grpSp>
        <p:nvGrpSpPr>
          <p:cNvPr id="1360897" name="Group 1360896">
            <a:extLst>
              <a:ext uri="{FF2B5EF4-FFF2-40B4-BE49-F238E27FC236}">
                <a16:creationId xmlns:a16="http://schemas.microsoft.com/office/drawing/2014/main" id="{D5C12A77-A46A-850E-9A03-03F73FEB8A85}"/>
              </a:ext>
            </a:extLst>
          </p:cNvPr>
          <p:cNvGrpSpPr/>
          <p:nvPr/>
        </p:nvGrpSpPr>
        <p:grpSpPr>
          <a:xfrm>
            <a:off x="885238" y="642847"/>
            <a:ext cx="9114021" cy="2757649"/>
            <a:chOff x="2100636" y="4008498"/>
            <a:chExt cx="9114021" cy="2757649"/>
          </a:xfrm>
        </p:grpSpPr>
        <p:sp>
          <p:nvSpPr>
            <p:cNvPr id="1360899" name="Rectangle 25">
              <a:extLst>
                <a:ext uri="{FF2B5EF4-FFF2-40B4-BE49-F238E27FC236}">
                  <a16:creationId xmlns:a16="http://schemas.microsoft.com/office/drawing/2014/main" id="{878DF629-8F46-5DD4-C0F6-AD449B2B2F73}"/>
                </a:ext>
              </a:extLst>
            </p:cNvPr>
            <p:cNvSpPr>
              <a:spLocks noChangeArrowheads="1"/>
            </p:cNvSpPr>
            <p:nvPr/>
          </p:nvSpPr>
          <p:spPr bwMode="auto">
            <a:xfrm>
              <a:off x="2229316" y="5857839"/>
              <a:ext cx="1809750" cy="790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36000" bIns="36000" anchorCtr="1">
              <a:spAutoFit/>
            </a:bodyPr>
            <a:lstStyle/>
            <a:p>
              <a:pPr defTabSz="169863"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Cases:</a:t>
              </a:r>
              <a:endParaRPr lang="en-US" sz="1400" dirty="0">
                <a:solidFill>
                  <a:srgbClr val="000000"/>
                </a:solidFill>
                <a:latin typeface="Arial" pitchFamily="34" charset="0"/>
                <a:ea typeface="ＭＳ Ｐゴシック" charset="0"/>
                <a:cs typeface="Arial" pitchFamily="34" charset="0"/>
              </a:endParaRPr>
            </a:p>
            <a:p>
              <a:pPr marL="177800" indent="-177800" defTabSz="169863" eaLnBrk="0" fontAlgn="base" hangingPunct="0">
                <a:lnSpc>
                  <a:spcPct val="80000"/>
                </a:lnSpc>
                <a:spcBef>
                  <a:spcPct val="0"/>
                </a:spcBef>
                <a:spcAft>
                  <a:spcPct val="0"/>
                </a:spcAft>
                <a:buClr>
                  <a:srgbClr val="000000"/>
                </a:buClr>
                <a:buFontTx/>
                <a:buChar char="•"/>
                <a:defRPr/>
              </a:pPr>
              <a:r>
                <a:rPr lang="en-US" sz="1400" dirty="0">
                  <a:solidFill>
                    <a:srgbClr val="000000"/>
                  </a:solidFill>
                  <a:latin typeface="Arial" pitchFamily="34" charset="0"/>
                  <a:ea typeface="ＭＳ Ｐゴシック" charset="0"/>
                  <a:cs typeface="Arial" pitchFamily="34" charset="0"/>
                </a:rPr>
                <a:t>New</a:t>
              </a:r>
            </a:p>
            <a:p>
              <a:pPr marL="177800" indent="-177800" defTabSz="169863" eaLnBrk="0" fontAlgn="base" hangingPunct="0">
                <a:lnSpc>
                  <a:spcPct val="80000"/>
                </a:lnSpc>
                <a:spcBef>
                  <a:spcPct val="0"/>
                </a:spcBef>
                <a:spcAft>
                  <a:spcPct val="0"/>
                </a:spcAft>
                <a:buClr>
                  <a:srgbClr val="000000"/>
                </a:buClr>
                <a:buFontTx/>
                <a:buChar char="•"/>
                <a:defRPr/>
              </a:pPr>
              <a:r>
                <a:rPr lang="en-US" sz="1400" dirty="0" err="1">
                  <a:solidFill>
                    <a:srgbClr val="000000"/>
                  </a:solidFill>
                  <a:latin typeface="Arial" pitchFamily="34" charset="0"/>
                  <a:ea typeface="ＭＳ Ｐゴシック" charset="0"/>
                  <a:cs typeface="Arial" pitchFamily="34" charset="0"/>
                </a:rPr>
                <a:t>Legacied</a:t>
              </a:r>
              <a:endParaRPr lang="en-US" sz="1400" dirty="0">
                <a:solidFill>
                  <a:srgbClr val="000000"/>
                </a:solidFill>
                <a:latin typeface="Arial" pitchFamily="34" charset="0"/>
                <a:ea typeface="ＭＳ Ｐゴシック" charset="0"/>
                <a:cs typeface="Arial" pitchFamily="34" charset="0"/>
              </a:endParaRPr>
            </a:p>
            <a:p>
              <a:pPr marL="177800" indent="-177800" defTabSz="169863" eaLnBrk="0" fontAlgn="base" hangingPunct="0">
                <a:lnSpc>
                  <a:spcPct val="80000"/>
                </a:lnSpc>
                <a:spcBef>
                  <a:spcPct val="0"/>
                </a:spcBef>
                <a:spcAft>
                  <a:spcPct val="0"/>
                </a:spcAft>
                <a:buClr>
                  <a:srgbClr val="000000"/>
                </a:buClr>
                <a:buFontTx/>
                <a:buChar char="•"/>
                <a:defRPr/>
              </a:pPr>
              <a:r>
                <a:rPr lang="en-US" sz="1400" dirty="0">
                  <a:solidFill>
                    <a:srgbClr val="000000"/>
                  </a:solidFill>
                  <a:latin typeface="Arial" pitchFamily="34" charset="0"/>
                  <a:ea typeface="ＭＳ Ｐゴシック" charset="0"/>
                  <a:cs typeface="Arial" pitchFamily="34" charset="0"/>
                </a:rPr>
                <a:t>Ownership Change</a:t>
              </a:r>
            </a:p>
          </p:txBody>
        </p:sp>
        <p:sp>
          <p:nvSpPr>
            <p:cNvPr id="1360900" name="AutoShape 10">
              <a:extLst>
                <a:ext uri="{FF2B5EF4-FFF2-40B4-BE49-F238E27FC236}">
                  <a16:creationId xmlns:a16="http://schemas.microsoft.com/office/drawing/2014/main" id="{5EAB9079-76E9-08BB-F801-8746BB9EABAF}"/>
                </a:ext>
              </a:extLst>
            </p:cNvPr>
            <p:cNvSpPr>
              <a:spLocks noChangeArrowheads="1"/>
            </p:cNvSpPr>
            <p:nvPr/>
          </p:nvSpPr>
          <p:spPr bwMode="auto">
            <a:xfrm>
              <a:off x="3235797" y="4648070"/>
              <a:ext cx="6188075"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0" bIns="0" anchorCtr="1"/>
            <a:lstStyle/>
            <a:p>
              <a:pPr defTabSz="873125" eaLnBrk="0" fontAlgn="base" hangingPunct="0">
                <a:lnSpc>
                  <a:spcPct val="80000"/>
                </a:lnSpc>
                <a:spcBef>
                  <a:spcPct val="0"/>
                </a:spcBef>
                <a:spcAft>
                  <a:spcPct val="0"/>
                </a:spcAft>
                <a:buClr>
                  <a:srgbClr val="000000"/>
                </a:buClr>
                <a:defRPr/>
              </a:pPr>
              <a:r>
                <a:rPr lang="en-US" sz="1400" b="1" dirty="0">
                  <a:solidFill>
                    <a:srgbClr val="000000"/>
                  </a:solidFill>
                  <a:latin typeface="Arial" pitchFamily="34" charset="0"/>
                  <a:ea typeface="ＭＳ Ｐゴシック" charset="0"/>
                  <a:cs typeface="Arial" pitchFamily="34" charset="0"/>
                </a:rPr>
                <a:t>Process Scope Model: </a:t>
              </a:r>
              <a:r>
                <a:rPr lang="en-US" sz="1400" b="1" i="1" dirty="0">
                  <a:solidFill>
                    <a:srgbClr val="000000"/>
                  </a:solidFill>
                  <a:latin typeface="Arial" pitchFamily="34" charset="0"/>
                  <a:ea typeface="ＭＳ Ｐゴシック" charset="0"/>
                  <a:cs typeface="Arial" pitchFamily="34" charset="0"/>
                </a:rPr>
                <a:t>Grant CSM Program Authorisation</a:t>
              </a:r>
            </a:p>
          </p:txBody>
        </p:sp>
        <p:grpSp>
          <p:nvGrpSpPr>
            <p:cNvPr id="1360901" name="Group 1360900">
              <a:extLst>
                <a:ext uri="{FF2B5EF4-FFF2-40B4-BE49-F238E27FC236}">
                  <a16:creationId xmlns:a16="http://schemas.microsoft.com/office/drawing/2014/main" id="{98A83FBC-7DAF-0D5A-6433-C5AB63AFF731}"/>
                </a:ext>
              </a:extLst>
            </p:cNvPr>
            <p:cNvGrpSpPr/>
            <p:nvPr/>
          </p:nvGrpSpPr>
          <p:grpSpPr>
            <a:xfrm>
              <a:off x="2100636" y="4230525"/>
              <a:ext cx="1331918" cy="1311530"/>
              <a:chOff x="30069" y="4150206"/>
              <a:chExt cx="1331918" cy="1311530"/>
            </a:xfrm>
          </p:grpSpPr>
          <p:sp>
            <p:nvSpPr>
              <p:cNvPr id="1360918" name="Rectangle 25">
                <a:extLst>
                  <a:ext uri="{FF2B5EF4-FFF2-40B4-BE49-F238E27FC236}">
                    <a16:creationId xmlns:a16="http://schemas.microsoft.com/office/drawing/2014/main" id="{0629218D-2EBB-7EDF-5827-7FFE646BD8E2}"/>
                  </a:ext>
                </a:extLst>
              </p:cNvPr>
              <p:cNvSpPr>
                <a:spLocks noChangeArrowheads="1"/>
              </p:cNvSpPr>
              <p:nvPr/>
            </p:nvSpPr>
            <p:spPr bwMode="auto">
              <a:xfrm>
                <a:off x="30069" y="4150206"/>
                <a:ext cx="1331918" cy="963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36000" tIns="36000" rIns="36000" bIns="36000" anchorCtr="1">
                <a:spAutoFit/>
              </a:bodyPr>
              <a:lstStyle/>
              <a:p>
                <a:pPr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Trigger:</a:t>
                </a:r>
                <a:endParaRPr lang="en-US" sz="1400" dirty="0">
                  <a:solidFill>
                    <a:srgbClr val="000000"/>
                  </a:solidFill>
                  <a:latin typeface="Arial" pitchFamily="34" charset="0"/>
                  <a:ea typeface="ＭＳ Ｐゴシック" charset="0"/>
                  <a:cs typeface="Arial" pitchFamily="34" charset="0"/>
                </a:endParaRPr>
              </a:p>
              <a:p>
                <a:pPr eaLnBrk="0" fontAlgn="base" hangingPunct="0">
                  <a:lnSpc>
                    <a:spcPct val="80000"/>
                  </a:lnSpc>
                  <a:spcBef>
                    <a:spcPct val="0"/>
                  </a:spcBef>
                  <a:spcAft>
                    <a:spcPct val="0"/>
                  </a:spcAft>
                  <a:buClr>
                    <a:srgbClr val="000000"/>
                  </a:buClr>
                  <a:defRPr/>
                </a:pPr>
                <a:r>
                  <a:rPr lang="en-US" sz="1400" dirty="0">
                    <a:solidFill>
                      <a:srgbClr val="000000"/>
                    </a:solidFill>
                    <a:latin typeface="Arial" pitchFamily="34" charset="0"/>
                    <a:ea typeface="ＭＳ Ｐゴシック" charset="0"/>
                    <a:cs typeface="Arial" pitchFamily="34" charset="0"/>
                  </a:rPr>
                  <a:t>Client submits request to  enter</a:t>
                </a:r>
                <a:br>
                  <a:rPr lang="en-US" sz="1400" dirty="0">
                    <a:solidFill>
                      <a:srgbClr val="000000"/>
                    </a:solidFill>
                    <a:latin typeface="Arial" pitchFamily="34" charset="0"/>
                    <a:ea typeface="ＭＳ Ｐゴシック" charset="0"/>
                    <a:cs typeface="Arial" pitchFamily="34" charset="0"/>
                  </a:rPr>
                </a:br>
                <a:r>
                  <a:rPr lang="en-US" sz="1400" dirty="0">
                    <a:solidFill>
                      <a:srgbClr val="000000"/>
                    </a:solidFill>
                    <a:latin typeface="Arial" pitchFamily="34" charset="0"/>
                    <a:ea typeface="ＭＳ Ｐゴシック" charset="0"/>
                    <a:cs typeface="Arial" pitchFamily="34" charset="0"/>
                  </a:rPr>
                  <a:t>a CSMP</a:t>
                </a:r>
              </a:p>
            </p:txBody>
          </p:sp>
          <p:sp>
            <p:nvSpPr>
              <p:cNvPr id="1360919" name="Line 34">
                <a:extLst>
                  <a:ext uri="{FF2B5EF4-FFF2-40B4-BE49-F238E27FC236}">
                    <a16:creationId xmlns:a16="http://schemas.microsoft.com/office/drawing/2014/main" id="{3AF963B2-9AA6-9A80-AD13-59999F212824}"/>
                  </a:ext>
                </a:extLst>
              </p:cNvPr>
              <p:cNvSpPr>
                <a:spLocks noChangeShapeType="1"/>
              </p:cNvSpPr>
              <p:nvPr/>
            </p:nvSpPr>
            <p:spPr bwMode="auto">
              <a:xfrm>
                <a:off x="857253" y="5275776"/>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360920" name="Oval 35">
                <a:extLst>
                  <a:ext uri="{FF2B5EF4-FFF2-40B4-BE49-F238E27FC236}">
                    <a16:creationId xmlns:a16="http://schemas.microsoft.com/office/drawing/2014/main" id="{C5EA3C0D-061B-0774-90F9-DC0F8328EB2D}"/>
                  </a:ext>
                </a:extLst>
              </p:cNvPr>
              <p:cNvSpPr>
                <a:spLocks noChangeArrowheads="1"/>
              </p:cNvSpPr>
              <p:nvPr/>
            </p:nvSpPr>
            <p:spPr bwMode="auto">
              <a:xfrm>
                <a:off x="471301" y="5092992"/>
                <a:ext cx="373315" cy="368744"/>
              </a:xfrm>
              <a:prstGeom prst="ellipse">
                <a:avLst/>
              </a:prstGeom>
              <a:noFill/>
              <a:ln w="127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grpSp>
        <p:grpSp>
          <p:nvGrpSpPr>
            <p:cNvPr id="1360902" name="Group 1360901">
              <a:extLst>
                <a:ext uri="{FF2B5EF4-FFF2-40B4-BE49-F238E27FC236}">
                  <a16:creationId xmlns:a16="http://schemas.microsoft.com/office/drawing/2014/main" id="{0953016C-CEAA-461B-33FE-6A993AD48644}"/>
                </a:ext>
              </a:extLst>
            </p:cNvPr>
            <p:cNvGrpSpPr/>
            <p:nvPr/>
          </p:nvGrpSpPr>
          <p:grpSpPr>
            <a:xfrm>
              <a:off x="9417610" y="4008498"/>
              <a:ext cx="1797047" cy="2757649"/>
              <a:chOff x="7346953" y="3927996"/>
              <a:chExt cx="1797047" cy="2757649"/>
            </a:xfrm>
          </p:grpSpPr>
          <p:sp>
            <p:nvSpPr>
              <p:cNvPr id="1360912" name="Text Box 27">
                <a:extLst>
                  <a:ext uri="{FF2B5EF4-FFF2-40B4-BE49-F238E27FC236}">
                    <a16:creationId xmlns:a16="http://schemas.microsoft.com/office/drawing/2014/main" id="{38ED95C9-C7E2-AB37-06D4-CCCD4DE897B8}"/>
                  </a:ext>
                </a:extLst>
              </p:cNvPr>
              <p:cNvSpPr txBox="1">
                <a:spLocks noChangeArrowheads="1"/>
              </p:cNvSpPr>
              <p:nvPr/>
            </p:nvSpPr>
            <p:spPr bwMode="auto">
              <a:xfrm>
                <a:off x="7477125" y="3927996"/>
                <a:ext cx="1636713" cy="788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US" sz="1400" b="1" i="1" dirty="0">
                    <a:solidFill>
                      <a:srgbClr val="000000"/>
                    </a:solidFill>
                    <a:ea typeface="ＭＳ Ｐゴシック" charset="0"/>
                  </a:rPr>
                  <a:t>Client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Approval granted </a:t>
                </a:r>
                <a:r>
                  <a:rPr lang="en-CA" sz="1400" dirty="0">
                    <a:solidFill>
                      <a:srgbClr val="000000"/>
                    </a:solidFill>
                    <a:ea typeface="ＭＳ Ｐゴシック" charset="0"/>
                  </a:rPr>
                  <a:t>for a self-managed safety program.</a:t>
                </a:r>
              </a:p>
            </p:txBody>
          </p:sp>
          <p:sp>
            <p:nvSpPr>
              <p:cNvPr id="1360913" name="Text Box 27">
                <a:extLst>
                  <a:ext uri="{FF2B5EF4-FFF2-40B4-BE49-F238E27FC236}">
                    <a16:creationId xmlns:a16="http://schemas.microsoft.com/office/drawing/2014/main" id="{AD52D565-2946-0EA6-9218-56D51A5FB4FC}"/>
                  </a:ext>
                </a:extLst>
              </p:cNvPr>
              <p:cNvSpPr txBox="1">
                <a:spLocks noChangeArrowheads="1"/>
              </p:cNvSpPr>
              <p:nvPr/>
            </p:nvSpPr>
            <p:spPr bwMode="auto">
              <a:xfrm>
                <a:off x="7477125" y="5552001"/>
                <a:ext cx="1666875" cy="11336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wrap="square"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CA" sz="1400" b="1" i="1" dirty="0">
                    <a:solidFill>
                      <a:srgbClr val="000000"/>
                    </a:solidFill>
                    <a:ea typeface="ＭＳ Ｐゴシック" charset="0"/>
                  </a:rPr>
                  <a:t>Agency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Revenue collected.</a:t>
                </a:r>
                <a:r>
                  <a:rPr lang="en-CA" sz="1400" dirty="0">
                    <a:solidFill>
                      <a:srgbClr val="000000"/>
                    </a:solidFill>
                    <a:ea typeface="ＭＳ Ｐゴシック" charset="0"/>
                  </a:rPr>
                  <a:t> New participant in CSMP; confirmation that regulations are satisfied</a:t>
                </a:r>
              </a:p>
            </p:txBody>
          </p:sp>
          <p:sp>
            <p:nvSpPr>
              <p:cNvPr id="1360914" name="Line 36">
                <a:extLst>
                  <a:ext uri="{FF2B5EF4-FFF2-40B4-BE49-F238E27FC236}">
                    <a16:creationId xmlns:a16="http://schemas.microsoft.com/office/drawing/2014/main" id="{91E68187-2690-7D08-146C-7E83D075EDA1}"/>
                  </a:ext>
                </a:extLst>
              </p:cNvPr>
              <p:cNvSpPr>
                <a:spLocks noChangeShapeType="1"/>
              </p:cNvSpPr>
              <p:nvPr/>
            </p:nvSpPr>
            <p:spPr bwMode="auto">
              <a:xfrm>
                <a:off x="7353303" y="4955101"/>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360915" name="Line 37">
                <a:extLst>
                  <a:ext uri="{FF2B5EF4-FFF2-40B4-BE49-F238E27FC236}">
                    <a16:creationId xmlns:a16="http://schemas.microsoft.com/office/drawing/2014/main" id="{3C676801-57C4-6078-177A-5878949B6C13}"/>
                  </a:ext>
                </a:extLst>
              </p:cNvPr>
              <p:cNvSpPr>
                <a:spLocks noChangeShapeType="1"/>
              </p:cNvSpPr>
              <p:nvPr/>
            </p:nvSpPr>
            <p:spPr bwMode="auto">
              <a:xfrm>
                <a:off x="7346953" y="5374201"/>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360916" name="Oval 35">
                <a:extLst>
                  <a:ext uri="{FF2B5EF4-FFF2-40B4-BE49-F238E27FC236}">
                    <a16:creationId xmlns:a16="http://schemas.microsoft.com/office/drawing/2014/main" id="{FA8A39C3-0DA3-177B-A49D-6DF14D769EA1}"/>
                  </a:ext>
                </a:extLst>
              </p:cNvPr>
              <p:cNvSpPr>
                <a:spLocks noChangeArrowheads="1"/>
              </p:cNvSpPr>
              <p:nvPr/>
            </p:nvSpPr>
            <p:spPr bwMode="auto">
              <a:xfrm>
                <a:off x="7625068" y="4770729"/>
                <a:ext cx="373315" cy="368744"/>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sp>
            <p:nvSpPr>
              <p:cNvPr id="1360917" name="Oval 1360916">
                <a:extLst>
                  <a:ext uri="{FF2B5EF4-FFF2-40B4-BE49-F238E27FC236}">
                    <a16:creationId xmlns:a16="http://schemas.microsoft.com/office/drawing/2014/main" id="{68D8CA77-AEB2-C705-128E-B25BC918ECD4}"/>
                  </a:ext>
                </a:extLst>
              </p:cNvPr>
              <p:cNvSpPr>
                <a:spLocks noChangeArrowheads="1"/>
              </p:cNvSpPr>
              <p:nvPr/>
            </p:nvSpPr>
            <p:spPr bwMode="auto">
              <a:xfrm>
                <a:off x="7625068" y="5189829"/>
                <a:ext cx="373315" cy="368744"/>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a:solidFill>
                    <a:srgbClr val="000000"/>
                  </a:solidFill>
                  <a:latin typeface="Arial" pitchFamily="34" charset="0"/>
                  <a:ea typeface="ＭＳ Ｐゴシック" charset="0"/>
                  <a:cs typeface="Arial" pitchFamily="34" charset="0"/>
                </a:endParaRPr>
              </a:p>
            </p:txBody>
          </p:sp>
        </p:grpSp>
        <p:grpSp>
          <p:nvGrpSpPr>
            <p:cNvPr id="1360903" name="Group 1360902">
              <a:extLst>
                <a:ext uri="{FF2B5EF4-FFF2-40B4-BE49-F238E27FC236}">
                  <a16:creationId xmlns:a16="http://schemas.microsoft.com/office/drawing/2014/main" id="{331FDA30-D88B-CDB8-207B-3BDFD181C8F8}"/>
                </a:ext>
              </a:extLst>
            </p:cNvPr>
            <p:cNvGrpSpPr/>
            <p:nvPr/>
          </p:nvGrpSpPr>
          <p:grpSpPr>
            <a:xfrm>
              <a:off x="3308107" y="5019728"/>
              <a:ext cx="6055436" cy="926959"/>
              <a:chOff x="1237542" y="4939402"/>
              <a:chExt cx="6055436" cy="926959"/>
            </a:xfrm>
          </p:grpSpPr>
          <p:grpSp>
            <p:nvGrpSpPr>
              <p:cNvPr id="1360904" name="Group 2">
                <a:extLst>
                  <a:ext uri="{FF2B5EF4-FFF2-40B4-BE49-F238E27FC236}">
                    <a16:creationId xmlns:a16="http://schemas.microsoft.com/office/drawing/2014/main" id="{AEF9DC1A-4406-A843-0C2D-D6F46EABEFF2}"/>
                  </a:ext>
                </a:extLst>
              </p:cNvPr>
              <p:cNvGrpSpPr>
                <a:grpSpLocks/>
              </p:cNvGrpSpPr>
              <p:nvPr/>
            </p:nvGrpSpPr>
            <p:grpSpPr bwMode="auto">
              <a:xfrm>
                <a:off x="1237542" y="4939402"/>
                <a:ext cx="6055436" cy="673101"/>
                <a:chOff x="1558214" y="2035175"/>
                <a:chExt cx="6055437" cy="673101"/>
              </a:xfrm>
            </p:grpSpPr>
            <p:sp>
              <p:nvSpPr>
                <p:cNvPr id="1360906" name="AutoShape 12">
                  <a:extLst>
                    <a:ext uri="{FF2B5EF4-FFF2-40B4-BE49-F238E27FC236}">
                      <a16:creationId xmlns:a16="http://schemas.microsoft.com/office/drawing/2014/main" id="{9CC6B45D-C4C6-B462-EF73-44F30CC6F123}"/>
                    </a:ext>
                  </a:extLst>
                </p:cNvPr>
                <p:cNvSpPr>
                  <a:spLocks noChangeArrowheads="1"/>
                </p:cNvSpPr>
                <p:nvPr/>
              </p:nvSpPr>
              <p:spPr bwMode="auto">
                <a:xfrm>
                  <a:off x="155892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Accept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Application</a:t>
                  </a:r>
                </a:p>
              </p:txBody>
            </p:sp>
            <p:sp>
              <p:nvSpPr>
                <p:cNvPr id="1360907" name="AutoShape 13">
                  <a:extLst>
                    <a:ext uri="{FF2B5EF4-FFF2-40B4-BE49-F238E27FC236}">
                      <a16:creationId xmlns:a16="http://schemas.microsoft.com/office/drawing/2014/main" id="{D74AAFE6-3A23-4A8C-79A9-B6F6A507D8BB}"/>
                    </a:ext>
                  </a:extLst>
                </p:cNvPr>
                <p:cNvSpPr>
                  <a:spLocks noChangeArrowheads="1"/>
                </p:cNvSpPr>
                <p:nvPr/>
              </p:nvSpPr>
              <p:spPr bwMode="auto">
                <a:xfrm>
                  <a:off x="2454275" y="2035175"/>
                  <a:ext cx="1106488"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Audit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 </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Program</a:t>
                  </a:r>
                </a:p>
              </p:txBody>
            </p:sp>
            <p:sp>
              <p:nvSpPr>
                <p:cNvPr id="1360908" name="AutoShape 14">
                  <a:extLst>
                    <a:ext uri="{FF2B5EF4-FFF2-40B4-BE49-F238E27FC236}">
                      <a16:creationId xmlns:a16="http://schemas.microsoft.com/office/drawing/2014/main" id="{CFC75471-EFC4-039B-27B2-843DC622E3D9}"/>
                    </a:ext>
                  </a:extLst>
                </p:cNvPr>
                <p:cNvSpPr>
                  <a:spLocks noChangeArrowheads="1"/>
                </p:cNvSpPr>
                <p:nvPr/>
              </p:nvSpPr>
              <p:spPr bwMode="auto">
                <a:xfrm>
                  <a:off x="359727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Verify</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Equipment</a:t>
                  </a:r>
                </a:p>
              </p:txBody>
            </p:sp>
            <p:sp>
              <p:nvSpPr>
                <p:cNvPr id="1360909" name="AutoShape 15">
                  <a:extLst>
                    <a:ext uri="{FF2B5EF4-FFF2-40B4-BE49-F238E27FC236}">
                      <a16:creationId xmlns:a16="http://schemas.microsoft.com/office/drawing/2014/main" id="{EA5BFEE2-6AE0-48AA-7997-1E6E644DC21B}"/>
                    </a:ext>
                  </a:extLst>
                </p:cNvPr>
                <p:cNvSpPr>
                  <a:spLocks noChangeArrowheads="1"/>
                </p:cNvSpPr>
                <p:nvPr/>
              </p:nvSpPr>
              <p:spPr bwMode="auto">
                <a:xfrm>
                  <a:off x="4492625" y="2035175"/>
                  <a:ext cx="100330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Determine &amp; Collect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Equipment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Fees</a:t>
                  </a:r>
                </a:p>
              </p:txBody>
            </p:sp>
            <p:sp>
              <p:nvSpPr>
                <p:cNvPr id="1360910" name="AutoShape 16">
                  <a:extLst>
                    <a:ext uri="{FF2B5EF4-FFF2-40B4-BE49-F238E27FC236}">
                      <a16:creationId xmlns:a16="http://schemas.microsoft.com/office/drawing/2014/main" id="{67E35AAD-DC86-26E6-59E4-440971EE3A80}"/>
                    </a:ext>
                  </a:extLst>
                </p:cNvPr>
                <p:cNvSpPr>
                  <a:spLocks noChangeArrowheads="1"/>
                </p:cNvSpPr>
                <p:nvPr/>
              </p:nvSpPr>
              <p:spPr bwMode="auto">
                <a:xfrm>
                  <a:off x="6573839" y="2035175"/>
                  <a:ext cx="1039812"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Issue</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err="1">
                      <a:solidFill>
                        <a:srgbClr val="000000"/>
                      </a:solidFill>
                      <a:latin typeface="Arial" pitchFamily="34" charset="0"/>
                      <a:ea typeface="ＭＳ Ｐゴシック" charset="0"/>
                      <a:cs typeface="Arial" pitchFamily="34" charset="0"/>
                    </a:rPr>
                    <a:t>Authorisation</a:t>
                  </a:r>
                  <a:endParaRPr lang="en-US" sz="1000" b="1" dirty="0">
                    <a:solidFill>
                      <a:srgbClr val="000000"/>
                    </a:solidFill>
                    <a:latin typeface="Arial" pitchFamily="34" charset="0"/>
                    <a:ea typeface="ＭＳ Ｐゴシック" charset="0"/>
                    <a:cs typeface="Arial" pitchFamily="34" charset="0"/>
                  </a:endParaRPr>
                </a:p>
              </p:txBody>
            </p:sp>
            <p:sp>
              <p:nvSpPr>
                <p:cNvPr id="1360911" name="AutoShape 17">
                  <a:extLst>
                    <a:ext uri="{FF2B5EF4-FFF2-40B4-BE49-F238E27FC236}">
                      <a16:creationId xmlns:a16="http://schemas.microsoft.com/office/drawing/2014/main" id="{DE3B18C8-7313-02C5-5B43-E73227747C5E}"/>
                    </a:ext>
                  </a:extLst>
                </p:cNvPr>
                <p:cNvSpPr>
                  <a:spLocks noChangeArrowheads="1"/>
                </p:cNvSpPr>
                <p:nvPr/>
              </p:nvSpPr>
              <p:spPr bwMode="auto">
                <a:xfrm>
                  <a:off x="5532439" y="2036762"/>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Determine &amp; Collect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Consultation</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Fees</a:t>
                  </a:r>
                </a:p>
              </p:txBody>
            </p:sp>
          </p:grpSp>
          <p:sp>
            <p:nvSpPr>
              <p:cNvPr id="1360905" name="Rectangle 1360904">
                <a:extLst>
                  <a:ext uri="{FF2B5EF4-FFF2-40B4-BE49-F238E27FC236}">
                    <a16:creationId xmlns:a16="http://schemas.microsoft.com/office/drawing/2014/main" id="{30C2300F-94D8-A7D5-D414-09414D835C9F}"/>
                  </a:ext>
                </a:extLst>
              </p:cNvPr>
              <p:cNvSpPr/>
              <p:nvPr/>
            </p:nvSpPr>
            <p:spPr>
              <a:xfrm>
                <a:off x="1933108" y="5668871"/>
                <a:ext cx="5046962" cy="197490"/>
              </a:xfrm>
              <a:prstGeom prst="rect">
                <a:avLst/>
              </a:prstGeom>
            </p:spPr>
            <p:txBody>
              <a:bodyPr wrap="none" tIns="0" bIns="0" anchor="ctr" anchorCtr="1">
                <a:spAutoFit/>
              </a:bodyPr>
              <a:lstStyle/>
              <a:p>
                <a:pPr defTabSz="169863" fontAlgn="t">
                  <a:lnSpc>
                    <a:spcPct val="90000"/>
                  </a:lnSpc>
                  <a:spcBef>
                    <a:spcPct val="20000"/>
                  </a:spcBef>
                  <a:spcAft>
                    <a:spcPct val="0"/>
                  </a:spcAft>
                  <a:buSzPct val="100000"/>
                  <a:defRPr/>
                </a:pPr>
                <a:r>
                  <a:rPr lang="en-US" sz="1400" b="1" i="1" dirty="0">
                    <a:solidFill>
                      <a:srgbClr val="000000"/>
                    </a:solidFill>
                    <a:latin typeface="Arial" pitchFamily="34" charset="0"/>
                    <a:ea typeface="ＭＳ Ｐゴシック" charset="0"/>
                    <a:cs typeface="Arial" pitchFamily="34" charset="0"/>
                  </a:rPr>
                  <a:t>Main Activities (or Milestones, Phases, or Subprocesses)</a:t>
                </a:r>
                <a:endParaRPr lang="en-US" sz="1400" dirty="0">
                  <a:solidFill>
                    <a:srgbClr val="000000"/>
                  </a:solidFill>
                  <a:latin typeface="Arial" pitchFamily="34" charset="0"/>
                  <a:ea typeface="ＭＳ Ｐゴシック" charset="0"/>
                  <a:cs typeface="Arial" pitchFamily="34" charset="0"/>
                </a:endParaRPr>
              </a:p>
            </p:txBody>
          </p:sp>
        </p:grpSp>
      </p:grpSp>
      <p:grpSp>
        <p:nvGrpSpPr>
          <p:cNvPr id="1360940" name="Group 1360939">
            <a:extLst>
              <a:ext uri="{FF2B5EF4-FFF2-40B4-BE49-F238E27FC236}">
                <a16:creationId xmlns:a16="http://schemas.microsoft.com/office/drawing/2014/main" id="{C3F112E0-7C15-CDE4-30D3-7952F34DD3A4}"/>
              </a:ext>
            </a:extLst>
          </p:cNvPr>
          <p:cNvGrpSpPr/>
          <p:nvPr/>
        </p:nvGrpSpPr>
        <p:grpSpPr>
          <a:xfrm>
            <a:off x="4194152" y="3649126"/>
            <a:ext cx="6187440" cy="2239644"/>
            <a:chOff x="2878181" y="3672905"/>
            <a:chExt cx="6187440" cy="2239644"/>
          </a:xfrm>
        </p:grpSpPr>
        <p:sp>
          <p:nvSpPr>
            <p:cNvPr id="1360921" name="AutoShape 5">
              <a:extLst>
                <a:ext uri="{FF2B5EF4-FFF2-40B4-BE49-F238E27FC236}">
                  <a16:creationId xmlns:a16="http://schemas.microsoft.com/office/drawing/2014/main" id="{6927904A-0F7B-37FE-D3A7-962345FEA694}"/>
                </a:ext>
              </a:extLst>
            </p:cNvPr>
            <p:cNvSpPr>
              <a:spLocks noChangeArrowheads="1"/>
            </p:cNvSpPr>
            <p:nvPr/>
          </p:nvSpPr>
          <p:spPr bwMode="auto">
            <a:xfrm>
              <a:off x="3320608" y="3688462"/>
              <a:ext cx="910348"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200" b="1" dirty="0">
                  <a:solidFill>
                    <a:srgbClr val="000000"/>
                  </a:solidFill>
                </a:rPr>
                <a:t>Applicant</a:t>
              </a:r>
            </a:p>
          </p:txBody>
        </p:sp>
        <p:sp>
          <p:nvSpPr>
            <p:cNvPr id="1360922" name="AutoShape 6">
              <a:extLst>
                <a:ext uri="{FF2B5EF4-FFF2-40B4-BE49-F238E27FC236}">
                  <a16:creationId xmlns:a16="http://schemas.microsoft.com/office/drawing/2014/main" id="{E36AA380-9260-A64C-6636-C62BBA58BCEA}"/>
                </a:ext>
              </a:extLst>
            </p:cNvPr>
            <p:cNvSpPr>
              <a:spLocks noChangeArrowheads="1"/>
            </p:cNvSpPr>
            <p:nvPr/>
          </p:nvSpPr>
          <p:spPr bwMode="auto">
            <a:xfrm>
              <a:off x="7725454" y="3672905"/>
              <a:ext cx="897048"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200" b="1" dirty="0">
                  <a:solidFill>
                    <a:srgbClr val="000000"/>
                  </a:solidFill>
                </a:rPr>
                <a:t>Finance</a:t>
              </a:r>
            </a:p>
          </p:txBody>
        </p:sp>
        <p:sp>
          <p:nvSpPr>
            <p:cNvPr id="1360923" name="AutoShape 7">
              <a:extLst>
                <a:ext uri="{FF2B5EF4-FFF2-40B4-BE49-F238E27FC236}">
                  <a16:creationId xmlns:a16="http://schemas.microsoft.com/office/drawing/2014/main" id="{FF8C01AB-A5D4-76D0-1489-6B88CFA8A74C}"/>
                </a:ext>
              </a:extLst>
            </p:cNvPr>
            <p:cNvSpPr>
              <a:spLocks noChangeArrowheads="1"/>
            </p:cNvSpPr>
            <p:nvPr/>
          </p:nvSpPr>
          <p:spPr bwMode="auto">
            <a:xfrm>
              <a:off x="4371234" y="3688462"/>
              <a:ext cx="887413"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200" b="1" dirty="0">
                  <a:solidFill>
                    <a:srgbClr val="000000"/>
                  </a:solidFill>
                </a:rPr>
                <a:t>Customer Service</a:t>
              </a:r>
            </a:p>
          </p:txBody>
        </p:sp>
        <p:sp>
          <p:nvSpPr>
            <p:cNvPr id="1360924" name="AutoShape 8">
              <a:extLst>
                <a:ext uri="{FF2B5EF4-FFF2-40B4-BE49-F238E27FC236}">
                  <a16:creationId xmlns:a16="http://schemas.microsoft.com/office/drawing/2014/main" id="{B493D90C-3593-523C-EA11-9A398CF1811E}"/>
                </a:ext>
              </a:extLst>
            </p:cNvPr>
            <p:cNvSpPr>
              <a:spLocks noChangeArrowheads="1"/>
            </p:cNvSpPr>
            <p:nvPr/>
          </p:nvSpPr>
          <p:spPr bwMode="auto">
            <a:xfrm>
              <a:off x="6588055" y="3688462"/>
              <a:ext cx="997299"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200" b="1" dirty="0">
                  <a:solidFill>
                    <a:srgbClr val="000000"/>
                  </a:solidFill>
                </a:rPr>
                <a:t>Safety Operations</a:t>
              </a:r>
            </a:p>
          </p:txBody>
        </p:sp>
        <p:sp>
          <p:nvSpPr>
            <p:cNvPr id="1360925" name="AutoShape 9">
              <a:extLst>
                <a:ext uri="{FF2B5EF4-FFF2-40B4-BE49-F238E27FC236}">
                  <a16:creationId xmlns:a16="http://schemas.microsoft.com/office/drawing/2014/main" id="{0C23C944-61AF-5576-94BD-48B833A7F9E4}"/>
                </a:ext>
              </a:extLst>
            </p:cNvPr>
            <p:cNvSpPr>
              <a:spLocks noChangeArrowheads="1"/>
            </p:cNvSpPr>
            <p:nvPr/>
          </p:nvSpPr>
          <p:spPr bwMode="auto">
            <a:xfrm>
              <a:off x="5399099" y="3688462"/>
              <a:ext cx="1048679" cy="2224087"/>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200" b="1" dirty="0">
                  <a:solidFill>
                    <a:srgbClr val="000000"/>
                  </a:solidFill>
                </a:rPr>
                <a:t>Records Management</a:t>
              </a:r>
            </a:p>
          </p:txBody>
        </p:sp>
        <p:sp>
          <p:nvSpPr>
            <p:cNvPr id="1360926" name="AutoShape 10">
              <a:extLst>
                <a:ext uri="{FF2B5EF4-FFF2-40B4-BE49-F238E27FC236}">
                  <a16:creationId xmlns:a16="http://schemas.microsoft.com/office/drawing/2014/main" id="{A85EC424-2686-CCE5-75EE-0627853261B5}"/>
                </a:ext>
              </a:extLst>
            </p:cNvPr>
            <p:cNvSpPr>
              <a:spLocks noChangeArrowheads="1"/>
            </p:cNvSpPr>
            <p:nvPr/>
          </p:nvSpPr>
          <p:spPr bwMode="auto">
            <a:xfrm>
              <a:off x="2878181" y="4331048"/>
              <a:ext cx="6187440"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bIns="0" anchorCtr="1"/>
            <a:lstStyle/>
            <a:p>
              <a:pPr marL="742950" indent="-742950" defTabSz="873125" eaLnBrk="0" hangingPunct="0">
                <a:spcBef>
                  <a:spcPct val="0"/>
                </a:spcBef>
              </a:pPr>
              <a:r>
                <a:rPr lang="en-US" sz="1400" b="1" dirty="0">
                  <a:solidFill>
                    <a:srgbClr val="000000"/>
                  </a:solidFill>
                </a:rPr>
                <a:t>Grant Customer Safety Management Program Authorization</a:t>
              </a:r>
            </a:p>
          </p:txBody>
        </p:sp>
        <p:grpSp>
          <p:nvGrpSpPr>
            <p:cNvPr id="1360931" name="Group 1360930">
              <a:extLst>
                <a:ext uri="{FF2B5EF4-FFF2-40B4-BE49-F238E27FC236}">
                  <a16:creationId xmlns:a16="http://schemas.microsoft.com/office/drawing/2014/main" id="{33471899-4E8D-86F0-039D-DBB1BD61B11E}"/>
                </a:ext>
              </a:extLst>
            </p:cNvPr>
            <p:cNvGrpSpPr/>
            <p:nvPr/>
          </p:nvGrpSpPr>
          <p:grpSpPr>
            <a:xfrm>
              <a:off x="2950670" y="4702872"/>
              <a:ext cx="6055437" cy="979290"/>
              <a:chOff x="1221131" y="2100177"/>
              <a:chExt cx="6055437" cy="979290"/>
            </a:xfrm>
          </p:grpSpPr>
          <p:grpSp>
            <p:nvGrpSpPr>
              <p:cNvPr id="1360932" name="Group 1360931">
                <a:extLst>
                  <a:ext uri="{FF2B5EF4-FFF2-40B4-BE49-F238E27FC236}">
                    <a16:creationId xmlns:a16="http://schemas.microsoft.com/office/drawing/2014/main" id="{10FF96CE-39C8-F6F1-689E-3DBA4E6FA5A7}"/>
                  </a:ext>
                </a:extLst>
              </p:cNvPr>
              <p:cNvGrpSpPr/>
              <p:nvPr/>
            </p:nvGrpSpPr>
            <p:grpSpPr>
              <a:xfrm>
                <a:off x="1221131" y="2100177"/>
                <a:ext cx="6055437" cy="673101"/>
                <a:chOff x="1558214" y="2035175"/>
                <a:chExt cx="6055437" cy="673101"/>
              </a:xfrm>
            </p:grpSpPr>
            <p:sp>
              <p:nvSpPr>
                <p:cNvPr id="1360934" name="AutoShape 12">
                  <a:extLst>
                    <a:ext uri="{FF2B5EF4-FFF2-40B4-BE49-F238E27FC236}">
                      <a16:creationId xmlns:a16="http://schemas.microsoft.com/office/drawing/2014/main" id="{013F73D3-39BC-98D1-FC3E-294EBF1E299C}"/>
                    </a:ext>
                  </a:extLst>
                </p:cNvPr>
                <p:cNvSpPr>
                  <a:spLocks noChangeArrowheads="1"/>
                </p:cNvSpPr>
                <p:nvPr/>
              </p:nvSpPr>
              <p:spPr bwMode="auto">
                <a:xfrm>
                  <a:off x="1558214" y="2035175"/>
                  <a:ext cx="85725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b="1" dirty="0">
                      <a:solidFill>
                        <a:srgbClr val="000000"/>
                      </a:solidFill>
                    </a:rPr>
                    <a:t>Accept</a:t>
                  </a:r>
                  <a:br>
                    <a:rPr lang="en-US" sz="1000" b="1" dirty="0">
                      <a:solidFill>
                        <a:srgbClr val="000000"/>
                      </a:solidFill>
                    </a:rPr>
                  </a:br>
                  <a:r>
                    <a:rPr lang="en-US" sz="1000" b="1" dirty="0">
                      <a:solidFill>
                        <a:srgbClr val="000000"/>
                      </a:solidFill>
                    </a:rPr>
                    <a:t>CSM</a:t>
                  </a:r>
                  <a:br>
                    <a:rPr lang="en-US" sz="1000" b="1" dirty="0">
                      <a:solidFill>
                        <a:srgbClr val="000000"/>
                      </a:solidFill>
                    </a:rPr>
                  </a:br>
                  <a:r>
                    <a:rPr lang="en-US" sz="1000" b="1" dirty="0">
                      <a:solidFill>
                        <a:srgbClr val="000000"/>
                      </a:solidFill>
                    </a:rPr>
                    <a:t>Application</a:t>
                  </a:r>
                </a:p>
              </p:txBody>
            </p:sp>
            <p:sp>
              <p:nvSpPr>
                <p:cNvPr id="1360935" name="AutoShape 13">
                  <a:extLst>
                    <a:ext uri="{FF2B5EF4-FFF2-40B4-BE49-F238E27FC236}">
                      <a16:creationId xmlns:a16="http://schemas.microsoft.com/office/drawing/2014/main" id="{24DFFB08-E3BC-B395-BB07-0EBDC33C1499}"/>
                    </a:ext>
                  </a:extLst>
                </p:cNvPr>
                <p:cNvSpPr>
                  <a:spLocks noChangeArrowheads="1"/>
                </p:cNvSpPr>
                <p:nvPr/>
              </p:nvSpPr>
              <p:spPr bwMode="auto">
                <a:xfrm>
                  <a:off x="2453071" y="2035175"/>
                  <a:ext cx="1106488"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b="1" dirty="0">
                      <a:solidFill>
                        <a:srgbClr val="000000"/>
                      </a:solidFill>
                    </a:rPr>
                    <a:t>Audit</a:t>
                  </a:r>
                  <a:br>
                    <a:rPr lang="en-US" sz="1000" b="1" dirty="0">
                      <a:solidFill>
                        <a:srgbClr val="000000"/>
                      </a:solidFill>
                    </a:rPr>
                  </a:br>
                  <a:r>
                    <a:rPr lang="en-US" sz="1000" b="1">
                      <a:solidFill>
                        <a:srgbClr val="000000"/>
                      </a:solidFill>
                    </a:rPr>
                    <a:t>CSM </a:t>
                  </a:r>
                  <a:br>
                    <a:rPr lang="en-US" sz="1000" b="1">
                      <a:solidFill>
                        <a:srgbClr val="000000"/>
                      </a:solidFill>
                    </a:rPr>
                  </a:br>
                  <a:r>
                    <a:rPr lang="en-US" sz="1000" b="1">
                      <a:solidFill>
                        <a:srgbClr val="000000"/>
                      </a:solidFill>
                    </a:rPr>
                    <a:t>Program</a:t>
                  </a:r>
                  <a:endParaRPr lang="en-US" sz="1000" b="1" dirty="0">
                    <a:solidFill>
                      <a:srgbClr val="000000"/>
                    </a:solidFill>
                  </a:endParaRPr>
                </a:p>
              </p:txBody>
            </p:sp>
            <p:sp>
              <p:nvSpPr>
                <p:cNvPr id="1360936" name="AutoShape 14">
                  <a:extLst>
                    <a:ext uri="{FF2B5EF4-FFF2-40B4-BE49-F238E27FC236}">
                      <a16:creationId xmlns:a16="http://schemas.microsoft.com/office/drawing/2014/main" id="{B32D66EB-ED33-2742-A880-9C27EBB78695}"/>
                    </a:ext>
                  </a:extLst>
                </p:cNvPr>
                <p:cNvSpPr>
                  <a:spLocks noChangeArrowheads="1"/>
                </p:cNvSpPr>
                <p:nvPr/>
              </p:nvSpPr>
              <p:spPr bwMode="auto">
                <a:xfrm>
                  <a:off x="3597166" y="2035175"/>
                  <a:ext cx="85725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b="1" dirty="0">
                      <a:solidFill>
                        <a:srgbClr val="000000"/>
                      </a:solidFill>
                    </a:rPr>
                    <a:t>Verify</a:t>
                  </a:r>
                  <a:br>
                    <a:rPr lang="en-US" sz="1000" b="1" dirty="0">
                      <a:solidFill>
                        <a:srgbClr val="000000"/>
                      </a:solidFill>
                    </a:rPr>
                  </a:br>
                  <a:r>
                    <a:rPr lang="en-US" sz="1000" b="1" dirty="0">
                      <a:solidFill>
                        <a:srgbClr val="000000"/>
                      </a:solidFill>
                    </a:rPr>
                    <a:t>CSM</a:t>
                  </a:r>
                  <a:br>
                    <a:rPr lang="en-US" sz="1000" b="1" dirty="0">
                      <a:solidFill>
                        <a:srgbClr val="000000"/>
                      </a:solidFill>
                    </a:rPr>
                  </a:br>
                  <a:r>
                    <a:rPr lang="en-US" sz="1000" b="1" dirty="0">
                      <a:solidFill>
                        <a:srgbClr val="000000"/>
                      </a:solidFill>
                    </a:rPr>
                    <a:t>Equipment</a:t>
                  </a:r>
                </a:p>
              </p:txBody>
            </p:sp>
            <p:sp>
              <p:nvSpPr>
                <p:cNvPr id="1360937" name="AutoShape 15">
                  <a:extLst>
                    <a:ext uri="{FF2B5EF4-FFF2-40B4-BE49-F238E27FC236}">
                      <a16:creationId xmlns:a16="http://schemas.microsoft.com/office/drawing/2014/main" id="{B36043CB-19F0-CED2-81A4-4AFF6FA0D39F}"/>
                    </a:ext>
                  </a:extLst>
                </p:cNvPr>
                <p:cNvSpPr>
                  <a:spLocks noChangeArrowheads="1"/>
                </p:cNvSpPr>
                <p:nvPr/>
              </p:nvSpPr>
              <p:spPr bwMode="auto">
                <a:xfrm>
                  <a:off x="4492023" y="2035175"/>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b="1" dirty="0">
                      <a:solidFill>
                        <a:srgbClr val="000000"/>
                      </a:solidFill>
                    </a:rPr>
                    <a:t>Determine &amp; Collect</a:t>
                  </a:r>
                  <a:br>
                    <a:rPr lang="en-US" sz="1000" b="1" dirty="0">
                      <a:solidFill>
                        <a:srgbClr val="000000"/>
                      </a:solidFill>
                    </a:rPr>
                  </a:br>
                  <a:r>
                    <a:rPr lang="en-US" sz="1000" b="1" dirty="0">
                      <a:solidFill>
                        <a:srgbClr val="000000"/>
                      </a:solidFill>
                    </a:rPr>
                    <a:t>Equipment</a:t>
                  </a:r>
                  <a:br>
                    <a:rPr lang="en-US" sz="1000" b="1" dirty="0">
                      <a:solidFill>
                        <a:srgbClr val="000000"/>
                      </a:solidFill>
                    </a:rPr>
                  </a:br>
                  <a:r>
                    <a:rPr lang="en-US" sz="1000" b="1" dirty="0">
                      <a:solidFill>
                        <a:srgbClr val="000000"/>
                      </a:solidFill>
                    </a:rPr>
                    <a:t>Fees</a:t>
                  </a:r>
                </a:p>
              </p:txBody>
            </p:sp>
            <p:sp>
              <p:nvSpPr>
                <p:cNvPr id="1360938" name="AutoShape 16">
                  <a:extLst>
                    <a:ext uri="{FF2B5EF4-FFF2-40B4-BE49-F238E27FC236}">
                      <a16:creationId xmlns:a16="http://schemas.microsoft.com/office/drawing/2014/main" id="{5C2468F2-E4CE-86BC-7F1C-E630F0DC787A}"/>
                    </a:ext>
                  </a:extLst>
                </p:cNvPr>
                <p:cNvSpPr>
                  <a:spLocks noChangeArrowheads="1"/>
                </p:cNvSpPr>
                <p:nvPr/>
              </p:nvSpPr>
              <p:spPr bwMode="auto">
                <a:xfrm>
                  <a:off x="6573838" y="2035175"/>
                  <a:ext cx="1039813"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b="1" dirty="0">
                      <a:solidFill>
                        <a:srgbClr val="000000"/>
                      </a:solidFill>
                    </a:rPr>
                    <a:t>Issue</a:t>
                  </a:r>
                  <a:br>
                    <a:rPr lang="en-US" sz="1000" b="1" dirty="0">
                      <a:solidFill>
                        <a:srgbClr val="000000"/>
                      </a:solidFill>
                    </a:rPr>
                  </a:br>
                  <a:r>
                    <a:rPr lang="en-US" sz="1000" b="1" dirty="0">
                      <a:solidFill>
                        <a:srgbClr val="000000"/>
                      </a:solidFill>
                    </a:rPr>
                    <a:t>CSM</a:t>
                  </a:r>
                  <a:br>
                    <a:rPr lang="en-US" sz="1000" b="1" dirty="0">
                      <a:solidFill>
                        <a:srgbClr val="000000"/>
                      </a:solidFill>
                    </a:rPr>
                  </a:br>
                  <a:r>
                    <a:rPr lang="en-US" sz="1000" b="1" dirty="0">
                      <a:solidFill>
                        <a:srgbClr val="000000"/>
                      </a:solidFill>
                    </a:rPr>
                    <a:t>Authorization</a:t>
                  </a:r>
                </a:p>
              </p:txBody>
            </p:sp>
            <p:sp>
              <p:nvSpPr>
                <p:cNvPr id="1360939" name="AutoShape 17">
                  <a:extLst>
                    <a:ext uri="{FF2B5EF4-FFF2-40B4-BE49-F238E27FC236}">
                      <a16:creationId xmlns:a16="http://schemas.microsoft.com/office/drawing/2014/main" id="{33AC69EC-3446-9ED0-703B-433BA6B8C472}"/>
                    </a:ext>
                  </a:extLst>
                </p:cNvPr>
                <p:cNvSpPr>
                  <a:spLocks noChangeArrowheads="1"/>
                </p:cNvSpPr>
                <p:nvPr/>
              </p:nvSpPr>
              <p:spPr bwMode="auto">
                <a:xfrm>
                  <a:off x="5532930" y="2036763"/>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b="1" dirty="0">
                      <a:solidFill>
                        <a:srgbClr val="000000"/>
                      </a:solidFill>
                    </a:rPr>
                    <a:t>Determine &amp; Collect</a:t>
                  </a:r>
                  <a:br>
                    <a:rPr lang="en-US" sz="1000" b="1" dirty="0">
                      <a:solidFill>
                        <a:srgbClr val="000000"/>
                      </a:solidFill>
                    </a:rPr>
                  </a:br>
                  <a:r>
                    <a:rPr lang="en-US" sz="1000" b="1" dirty="0">
                      <a:solidFill>
                        <a:srgbClr val="000000"/>
                      </a:solidFill>
                    </a:rPr>
                    <a:t>Consultation</a:t>
                  </a:r>
                  <a:br>
                    <a:rPr lang="en-US" sz="1000" b="1" dirty="0">
                      <a:solidFill>
                        <a:srgbClr val="000000"/>
                      </a:solidFill>
                    </a:rPr>
                  </a:br>
                  <a:r>
                    <a:rPr lang="en-US" sz="1000" b="1" dirty="0">
                      <a:solidFill>
                        <a:srgbClr val="000000"/>
                      </a:solidFill>
                    </a:rPr>
                    <a:t>Fees</a:t>
                  </a:r>
                </a:p>
              </p:txBody>
            </p:sp>
          </p:grpSp>
          <p:sp>
            <p:nvSpPr>
              <p:cNvPr id="1360933" name="Rectangle 1360932">
                <a:extLst>
                  <a:ext uri="{FF2B5EF4-FFF2-40B4-BE49-F238E27FC236}">
                    <a16:creationId xmlns:a16="http://schemas.microsoft.com/office/drawing/2014/main" id="{159989DC-F947-282A-3CD0-97B8A09428E9}"/>
                  </a:ext>
                </a:extLst>
              </p:cNvPr>
              <p:cNvSpPr/>
              <p:nvPr/>
            </p:nvSpPr>
            <p:spPr>
              <a:xfrm>
                <a:off x="2262273" y="2771690"/>
                <a:ext cx="4312637" cy="307777"/>
              </a:xfrm>
              <a:prstGeom prst="rect">
                <a:avLst/>
              </a:prstGeom>
              <a:noFill/>
            </p:spPr>
            <p:txBody>
              <a:bodyPr wrap="square" rtlCol="0">
                <a:spAutoFit/>
              </a:bodyPr>
              <a:lstStyle/>
              <a:p>
                <a:pPr>
                  <a:buNone/>
                </a:pPr>
                <a:r>
                  <a:rPr lang="en-US" sz="1400" b="1" i="1" dirty="0"/>
                  <a:t>Main Activities (or Milestones, Phases, or Subprocesses)</a:t>
                </a:r>
              </a:p>
            </p:txBody>
          </p:sp>
        </p:grpSp>
      </p:grpSp>
      <p:sp>
        <p:nvSpPr>
          <p:cNvPr id="2" name="Rectangle 11">
            <a:extLst>
              <a:ext uri="{FF2B5EF4-FFF2-40B4-BE49-F238E27FC236}">
                <a16:creationId xmlns:a16="http://schemas.microsoft.com/office/drawing/2014/main" id="{1E641E9C-E96C-D02A-CF88-D0757FBA0B64}"/>
              </a:ext>
            </a:extLst>
          </p:cNvPr>
          <p:cNvSpPr>
            <a:spLocks noChangeArrowheads="1"/>
          </p:cNvSpPr>
          <p:nvPr/>
        </p:nvSpPr>
        <p:spPr bwMode="auto">
          <a:xfrm>
            <a:off x="5469313" y="6460081"/>
            <a:ext cx="363711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defTabSz="873125">
              <a:spcBef>
                <a:spcPct val="20000"/>
              </a:spcBef>
              <a:buSzPct val="125000"/>
              <a:tabLst>
                <a:tab pos="0" algn="l"/>
              </a:tabLst>
              <a:defRPr/>
            </a:pPr>
            <a:r>
              <a:rPr lang="en-CA" sz="2000" i="1" dirty="0">
                <a:solidFill>
                  <a:srgbClr val="000000"/>
                </a:solidFill>
                <a:highlight>
                  <a:srgbClr val="FFFF00"/>
                </a:highlight>
                <a:ea typeface="ＭＳ Ｐゴシック" charset="0"/>
              </a:rPr>
              <a:t>A powerful communication tool!</a:t>
            </a:r>
          </a:p>
        </p:txBody>
      </p:sp>
    </p:spTree>
    <p:extLst>
      <p:ext uri="{BB962C8B-B14F-4D97-AF65-F5344CB8AC3E}">
        <p14:creationId xmlns:p14="http://schemas.microsoft.com/office/powerpoint/2010/main" val="304762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60940"/>
                                        </p:tgtEl>
                                        <p:attrNameLst>
                                          <p:attrName>style.visibility</p:attrName>
                                        </p:attrNameLst>
                                      </p:cBhvr>
                                      <p:to>
                                        <p:strVal val="visible"/>
                                      </p:to>
                                    </p:set>
                                    <p:animEffect transition="in" filter="dissolve">
                                      <p:cBhvr>
                                        <p:cTn id="7" dur="500"/>
                                        <p:tgtEl>
                                          <p:spTgt spid="1360940"/>
                                        </p:tgtEl>
                                      </p:cBhvr>
                                    </p:animEffect>
                                  </p:childTnLst>
                                </p:cTn>
                              </p:par>
                              <p:par>
                                <p:cTn id="8" presetID="9" presetClass="entr" presetSubtype="0" fill="hold"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dissolve">
                                      <p:cBhvr>
                                        <p:cTn id="10" dur="500"/>
                                        <p:tgtEl>
                                          <p:spTgt spid="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dissolv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“Final” Supporting P</a:t>
            </a:r>
            <a:r>
              <a:rPr lang="en-US" sz="3200" dirty="0"/>
              <a:t>rocess </a:t>
            </a:r>
            <a:r>
              <a:rPr lang="en-US" dirty="0"/>
              <a:t>A</a:t>
            </a:r>
            <a:r>
              <a:rPr lang="en-US" sz="3200" dirty="0"/>
              <a:t>reas</a:t>
            </a:r>
          </a:p>
        </p:txBody>
      </p:sp>
      <p:sp>
        <p:nvSpPr>
          <p:cNvPr id="41987" name="AutoShape 13"/>
          <p:cNvSpPr>
            <a:spLocks noChangeArrowheads="1"/>
          </p:cNvSpPr>
          <p:nvPr/>
        </p:nvSpPr>
        <p:spPr bwMode="auto">
          <a:xfrm>
            <a:off x="1700214" y="1350963"/>
            <a:ext cx="8791575" cy="4741862"/>
          </a:xfrm>
          <a:prstGeom prst="roundRect">
            <a:avLst>
              <a:gd name="adj" fmla="val 3556"/>
            </a:avLst>
          </a:prstGeom>
          <a:solidFill>
            <a:srgbClr val="CCFFFF">
              <a:alpha val="50195"/>
            </a:srgbClr>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2400" b="1" i="1">
                <a:solidFill>
                  <a:srgbClr val="000000"/>
                </a:solidFill>
              </a:rPr>
              <a:t>Supporting</a:t>
            </a:r>
            <a:r>
              <a:rPr lang="en-US" sz="2400" b="1">
                <a:solidFill>
                  <a:srgbClr val="000000"/>
                </a:solidFill>
              </a:rPr>
              <a:t> Process Areas</a:t>
            </a:r>
          </a:p>
        </p:txBody>
      </p:sp>
      <p:sp>
        <p:nvSpPr>
          <p:cNvPr id="2760718" name="AutoShape 14"/>
          <p:cNvSpPr>
            <a:spLocks noChangeArrowheads="1"/>
          </p:cNvSpPr>
          <p:nvPr/>
        </p:nvSpPr>
        <p:spPr bwMode="auto">
          <a:xfrm rot="-5400000">
            <a:off x="2817195" y="3493301"/>
            <a:ext cx="2765425" cy="725487"/>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Systems &amp; Technology</a:t>
            </a:r>
            <a:br>
              <a:rPr lang="en-US" b="1">
                <a:solidFill>
                  <a:srgbClr val="FFFFFF"/>
                </a:solidFill>
              </a:rPr>
            </a:br>
            <a:r>
              <a:rPr lang="en-US" b="1">
                <a:solidFill>
                  <a:srgbClr val="FFFFFF"/>
                </a:solidFill>
              </a:rPr>
              <a:t>Management</a:t>
            </a:r>
          </a:p>
        </p:txBody>
      </p:sp>
      <p:sp>
        <p:nvSpPr>
          <p:cNvPr id="2760719" name="AutoShape 15"/>
          <p:cNvSpPr>
            <a:spLocks noChangeArrowheads="1"/>
          </p:cNvSpPr>
          <p:nvPr/>
        </p:nvSpPr>
        <p:spPr bwMode="auto">
          <a:xfrm rot="-5400000">
            <a:off x="924720" y="3493301"/>
            <a:ext cx="2765425" cy="725487"/>
          </a:xfrm>
          <a:prstGeom prst="roundRect">
            <a:avLst>
              <a:gd name="adj" fmla="val 12495"/>
            </a:avLst>
          </a:prstGeom>
          <a:solidFill>
            <a:srgbClr val="CCFFCC"/>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000000"/>
                </a:solidFill>
              </a:rPr>
              <a:t>Human Resources</a:t>
            </a:r>
            <a:br>
              <a:rPr lang="en-US" b="1">
                <a:solidFill>
                  <a:srgbClr val="000000"/>
                </a:solidFill>
              </a:rPr>
            </a:br>
            <a:r>
              <a:rPr lang="en-US" b="1">
                <a:solidFill>
                  <a:srgbClr val="000000"/>
                </a:solidFill>
              </a:rPr>
              <a:t>Admin  &amp; Development</a:t>
            </a:r>
          </a:p>
        </p:txBody>
      </p:sp>
      <p:sp>
        <p:nvSpPr>
          <p:cNvPr id="2760720" name="AutoShape 16"/>
          <p:cNvSpPr>
            <a:spLocks noChangeArrowheads="1"/>
          </p:cNvSpPr>
          <p:nvPr/>
        </p:nvSpPr>
        <p:spPr bwMode="auto">
          <a:xfrm rot="-5400000">
            <a:off x="1870251" y="3494089"/>
            <a:ext cx="2767013" cy="725487"/>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Business Process,  Performance, &amp; Audit</a:t>
            </a:r>
          </a:p>
        </p:txBody>
      </p:sp>
      <p:sp>
        <p:nvSpPr>
          <p:cNvPr id="2760721" name="AutoShape 17"/>
          <p:cNvSpPr>
            <a:spLocks noChangeArrowheads="1"/>
          </p:cNvSpPr>
          <p:nvPr/>
        </p:nvSpPr>
        <p:spPr bwMode="auto">
          <a:xfrm rot="-5400000">
            <a:off x="4723678" y="3490120"/>
            <a:ext cx="2767013" cy="733425"/>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Financial Services</a:t>
            </a:r>
          </a:p>
        </p:txBody>
      </p:sp>
      <p:sp>
        <p:nvSpPr>
          <p:cNvPr id="2760722" name="AutoShape 18"/>
          <p:cNvSpPr>
            <a:spLocks noChangeArrowheads="1"/>
          </p:cNvSpPr>
          <p:nvPr/>
        </p:nvSpPr>
        <p:spPr bwMode="auto">
          <a:xfrm rot="-5400000">
            <a:off x="8519495" y="3493301"/>
            <a:ext cx="2765425" cy="725487"/>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Risk Assessment &amp; Mitigation</a:t>
            </a:r>
          </a:p>
        </p:txBody>
      </p:sp>
      <p:sp>
        <p:nvSpPr>
          <p:cNvPr id="2760723" name="AutoShape 19"/>
          <p:cNvSpPr>
            <a:spLocks noChangeArrowheads="1"/>
          </p:cNvSpPr>
          <p:nvPr/>
        </p:nvSpPr>
        <p:spPr bwMode="auto">
          <a:xfrm rot="-5400000">
            <a:off x="7575701" y="3505201"/>
            <a:ext cx="2771775" cy="708025"/>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Records &amp; Content Management </a:t>
            </a:r>
          </a:p>
        </p:txBody>
      </p:sp>
      <p:sp>
        <p:nvSpPr>
          <p:cNvPr id="2760724" name="AutoShape 20"/>
          <p:cNvSpPr>
            <a:spLocks noChangeArrowheads="1"/>
          </p:cNvSpPr>
          <p:nvPr/>
        </p:nvSpPr>
        <p:spPr bwMode="auto">
          <a:xfrm rot="-5400000">
            <a:off x="3766520" y="3490120"/>
            <a:ext cx="2767013" cy="733425"/>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Procurement</a:t>
            </a:r>
          </a:p>
        </p:txBody>
      </p:sp>
      <p:sp>
        <p:nvSpPr>
          <p:cNvPr id="2760725" name="AutoShape 21"/>
          <p:cNvSpPr>
            <a:spLocks noChangeArrowheads="1"/>
          </p:cNvSpPr>
          <p:nvPr/>
        </p:nvSpPr>
        <p:spPr bwMode="auto">
          <a:xfrm rot="-5400000">
            <a:off x="5679322" y="3490120"/>
            <a:ext cx="2767013" cy="733425"/>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Legal Services</a:t>
            </a:r>
          </a:p>
        </p:txBody>
      </p:sp>
      <p:sp>
        <p:nvSpPr>
          <p:cNvPr id="2760726" name="AutoShape 22"/>
          <p:cNvSpPr>
            <a:spLocks noChangeArrowheads="1"/>
          </p:cNvSpPr>
          <p:nvPr/>
        </p:nvSpPr>
        <p:spPr bwMode="auto">
          <a:xfrm rot="-5400000">
            <a:off x="6635132" y="3490120"/>
            <a:ext cx="2767013" cy="733425"/>
          </a:xfrm>
          <a:prstGeom prst="roundRect">
            <a:avLst>
              <a:gd name="adj" fmla="val 12495"/>
            </a:avLst>
          </a:prstGeom>
          <a:solidFill>
            <a:srgbClr val="00A0C6"/>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b="1">
                <a:solidFill>
                  <a:srgbClr val="FFFFFF"/>
                </a:solidFill>
              </a:rPr>
              <a:t>Communications &amp; Information Services</a:t>
            </a:r>
          </a:p>
        </p:txBody>
      </p:sp>
    </p:spTree>
    <p:extLst>
      <p:ext uri="{BB962C8B-B14F-4D97-AF65-F5344CB8AC3E}">
        <p14:creationId xmlns:p14="http://schemas.microsoft.com/office/powerpoint/2010/main" val="3668825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0720"/>
                                        </p:tgtEl>
                                        <p:attrNameLst>
                                          <p:attrName>style.visibility</p:attrName>
                                        </p:attrNameLst>
                                      </p:cBhvr>
                                      <p:to>
                                        <p:strVal val="visible"/>
                                      </p:to>
                                    </p:set>
                                    <p:animEffect transition="in" filter="dissolve">
                                      <p:cBhvr>
                                        <p:cTn id="7" dur="500"/>
                                        <p:tgtEl>
                                          <p:spTgt spid="27607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60718"/>
                                        </p:tgtEl>
                                        <p:attrNameLst>
                                          <p:attrName>style.visibility</p:attrName>
                                        </p:attrNameLst>
                                      </p:cBhvr>
                                      <p:to>
                                        <p:strVal val="visible"/>
                                      </p:to>
                                    </p:set>
                                    <p:animEffect transition="in" filter="dissolve">
                                      <p:cBhvr>
                                        <p:cTn id="10" dur="500"/>
                                        <p:tgtEl>
                                          <p:spTgt spid="27607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60724"/>
                                        </p:tgtEl>
                                        <p:attrNameLst>
                                          <p:attrName>style.visibility</p:attrName>
                                        </p:attrNameLst>
                                      </p:cBhvr>
                                      <p:to>
                                        <p:strVal val="visible"/>
                                      </p:to>
                                    </p:set>
                                    <p:animEffect transition="in" filter="dissolve">
                                      <p:cBhvr>
                                        <p:cTn id="13" dur="500"/>
                                        <p:tgtEl>
                                          <p:spTgt spid="276072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60721"/>
                                        </p:tgtEl>
                                        <p:attrNameLst>
                                          <p:attrName>style.visibility</p:attrName>
                                        </p:attrNameLst>
                                      </p:cBhvr>
                                      <p:to>
                                        <p:strVal val="visible"/>
                                      </p:to>
                                    </p:set>
                                    <p:animEffect transition="in" filter="dissolve">
                                      <p:cBhvr>
                                        <p:cTn id="16" dur="500"/>
                                        <p:tgtEl>
                                          <p:spTgt spid="276072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60725"/>
                                        </p:tgtEl>
                                        <p:attrNameLst>
                                          <p:attrName>style.visibility</p:attrName>
                                        </p:attrNameLst>
                                      </p:cBhvr>
                                      <p:to>
                                        <p:strVal val="visible"/>
                                      </p:to>
                                    </p:set>
                                    <p:animEffect transition="in" filter="dissolve">
                                      <p:cBhvr>
                                        <p:cTn id="19" dur="500"/>
                                        <p:tgtEl>
                                          <p:spTgt spid="27607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60726"/>
                                        </p:tgtEl>
                                        <p:attrNameLst>
                                          <p:attrName>style.visibility</p:attrName>
                                        </p:attrNameLst>
                                      </p:cBhvr>
                                      <p:to>
                                        <p:strVal val="visible"/>
                                      </p:to>
                                    </p:set>
                                    <p:animEffect transition="in" filter="dissolve">
                                      <p:cBhvr>
                                        <p:cTn id="22" dur="500"/>
                                        <p:tgtEl>
                                          <p:spTgt spid="27607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60723"/>
                                        </p:tgtEl>
                                        <p:attrNameLst>
                                          <p:attrName>style.visibility</p:attrName>
                                        </p:attrNameLst>
                                      </p:cBhvr>
                                      <p:to>
                                        <p:strVal val="visible"/>
                                      </p:to>
                                    </p:set>
                                    <p:animEffect transition="in" filter="dissolve">
                                      <p:cBhvr>
                                        <p:cTn id="25" dur="500"/>
                                        <p:tgtEl>
                                          <p:spTgt spid="276072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60722"/>
                                        </p:tgtEl>
                                        <p:attrNameLst>
                                          <p:attrName>style.visibility</p:attrName>
                                        </p:attrNameLst>
                                      </p:cBhvr>
                                      <p:to>
                                        <p:strVal val="visible"/>
                                      </p:to>
                                    </p:set>
                                    <p:animEffect transition="in" filter="dissolve">
                                      <p:cBhvr>
                                        <p:cTn id="28" dur="500"/>
                                        <p:tgtEl>
                                          <p:spTgt spid="276072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760719"/>
                                        </p:tgtEl>
                                        <p:attrNameLst>
                                          <p:attrName>style.visibility</p:attrName>
                                        </p:attrNameLst>
                                      </p:cBhvr>
                                      <p:to>
                                        <p:strVal val="visible"/>
                                      </p:to>
                                    </p:set>
                                    <p:animEffect transition="in" filter="dissolve">
                                      <p:cBhvr>
                                        <p:cTn id="33" dur="500"/>
                                        <p:tgtEl>
                                          <p:spTgt spid="2760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0718" grpId="0" animBg="1"/>
      <p:bldP spid="2760719" grpId="0" animBg="1"/>
      <p:bldP spid="2760720" grpId="0" animBg="1"/>
      <p:bldP spid="2760721" grpId="0" animBg="1"/>
      <p:bldP spid="2760722" grpId="0" animBg="1"/>
      <p:bldP spid="2760723" grpId="0" animBg="1"/>
      <p:bldP spid="2760724" grpId="0" animBg="1"/>
      <p:bldP spid="2760725" grpId="0" animBg="1"/>
      <p:bldP spid="27607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3000" dirty="0"/>
              <a:t>Processes within one Supporting Process Area</a:t>
            </a:r>
          </a:p>
        </p:txBody>
      </p:sp>
      <p:sp>
        <p:nvSpPr>
          <p:cNvPr id="43011" name="AutoShape 19"/>
          <p:cNvSpPr>
            <a:spLocks noChangeArrowheads="1"/>
          </p:cNvSpPr>
          <p:nvPr/>
        </p:nvSpPr>
        <p:spPr bwMode="auto">
          <a:xfrm>
            <a:off x="1905000" y="804863"/>
            <a:ext cx="8523288" cy="5842000"/>
          </a:xfrm>
          <a:prstGeom prst="roundRect">
            <a:avLst>
              <a:gd name="adj" fmla="val 3556"/>
            </a:avLst>
          </a:prstGeom>
          <a:solidFill>
            <a:srgbClr val="CCFFCC"/>
          </a:solidFill>
          <a:ln w="127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2400" b="1">
                <a:solidFill>
                  <a:srgbClr val="000000"/>
                </a:solidFill>
              </a:rPr>
              <a:t>Human Resources Administration  &amp; Development</a:t>
            </a:r>
          </a:p>
        </p:txBody>
      </p:sp>
      <p:sp>
        <p:nvSpPr>
          <p:cNvPr id="2761749" name="AutoShape 21"/>
          <p:cNvSpPr>
            <a:spLocks noChangeArrowheads="1"/>
          </p:cNvSpPr>
          <p:nvPr/>
        </p:nvSpPr>
        <p:spPr bwMode="auto">
          <a:xfrm>
            <a:off x="2057450" y="1378286"/>
            <a:ext cx="1979613" cy="2812714"/>
          </a:xfrm>
          <a:prstGeom prst="roundRect">
            <a:avLst>
              <a:gd name="adj" fmla="val 12495"/>
            </a:avLst>
          </a:prstGeom>
          <a:solidFill>
            <a:schemeClr val="bg1"/>
          </a:solidFill>
          <a:ln w="12700" algn="ctr">
            <a:solidFill>
              <a:schemeClr val="tx2"/>
            </a:solidFill>
            <a:prstDash val="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1400" b="1">
                <a:solidFill>
                  <a:srgbClr val="000000"/>
                </a:solidFill>
              </a:rPr>
              <a:t>Organization &amp; Employment Administration</a:t>
            </a:r>
          </a:p>
        </p:txBody>
      </p:sp>
      <p:sp>
        <p:nvSpPr>
          <p:cNvPr id="2761750" name="AutoShape 22"/>
          <p:cNvSpPr>
            <a:spLocks noChangeArrowheads="1"/>
          </p:cNvSpPr>
          <p:nvPr/>
        </p:nvSpPr>
        <p:spPr bwMode="auto">
          <a:xfrm>
            <a:off x="2176639" y="2147357"/>
            <a:ext cx="1743075" cy="48101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dirty="0">
                <a:solidFill>
                  <a:srgbClr val="000000"/>
                </a:solidFill>
              </a:rPr>
              <a:t>Define &amp; Maintain Org</a:t>
            </a:r>
            <a:r>
              <a:rPr lang="uk-UA" sz="1400" dirty="0">
                <a:solidFill>
                  <a:srgbClr val="000000"/>
                </a:solidFill>
              </a:rPr>
              <a:t>'</a:t>
            </a:r>
            <a:r>
              <a:rPr lang="en-US" sz="1400" dirty="0">
                <a:solidFill>
                  <a:srgbClr val="000000"/>
                </a:solidFill>
              </a:rPr>
              <a:t>n Structure</a:t>
            </a:r>
          </a:p>
        </p:txBody>
      </p:sp>
      <p:sp>
        <p:nvSpPr>
          <p:cNvPr id="2761751" name="AutoShape 23"/>
          <p:cNvSpPr>
            <a:spLocks noChangeArrowheads="1"/>
          </p:cNvSpPr>
          <p:nvPr/>
        </p:nvSpPr>
        <p:spPr bwMode="auto">
          <a:xfrm>
            <a:off x="2176639" y="2651013"/>
            <a:ext cx="1743075" cy="481013"/>
          </a:xfrm>
          <a:prstGeom prst="roundRect">
            <a:avLst>
              <a:gd name="adj" fmla="val 12495"/>
            </a:avLst>
          </a:prstGeom>
          <a:solidFill>
            <a:srgbClr val="00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dirty="0">
                <a:solidFill>
                  <a:srgbClr val="000000"/>
                </a:solidFill>
              </a:rPr>
              <a:t>Recruit &amp; Select Employee</a:t>
            </a:r>
          </a:p>
        </p:txBody>
      </p:sp>
      <p:sp>
        <p:nvSpPr>
          <p:cNvPr id="2761752" name="AutoShape 24"/>
          <p:cNvSpPr>
            <a:spLocks noChangeArrowheads="1"/>
          </p:cNvSpPr>
          <p:nvPr/>
        </p:nvSpPr>
        <p:spPr bwMode="auto">
          <a:xfrm>
            <a:off x="2176639" y="3658310"/>
            <a:ext cx="1743075" cy="48101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dirty="0">
                <a:solidFill>
                  <a:srgbClr val="000000"/>
                </a:solidFill>
              </a:rPr>
              <a:t>Record Employee &amp;</a:t>
            </a:r>
            <a:br>
              <a:rPr lang="en-US" sz="1400" dirty="0">
                <a:solidFill>
                  <a:srgbClr val="000000"/>
                </a:solidFill>
              </a:rPr>
            </a:br>
            <a:r>
              <a:rPr lang="en-US" sz="1400" dirty="0">
                <a:solidFill>
                  <a:srgbClr val="000000"/>
                </a:solidFill>
              </a:rPr>
              <a:t>Employment Data</a:t>
            </a:r>
          </a:p>
        </p:txBody>
      </p:sp>
      <p:sp>
        <p:nvSpPr>
          <p:cNvPr id="2761754" name="AutoShape 26"/>
          <p:cNvSpPr>
            <a:spLocks noChangeArrowheads="1"/>
          </p:cNvSpPr>
          <p:nvPr/>
        </p:nvSpPr>
        <p:spPr bwMode="auto">
          <a:xfrm>
            <a:off x="2057401" y="4238976"/>
            <a:ext cx="1898650" cy="2328863"/>
          </a:xfrm>
          <a:prstGeom prst="roundRect">
            <a:avLst>
              <a:gd name="adj" fmla="val 12495"/>
            </a:avLst>
          </a:prstGeom>
          <a:solidFill>
            <a:schemeClr val="bg1"/>
          </a:solidFill>
          <a:ln w="12700" algn="ctr">
            <a:solidFill>
              <a:schemeClr val="tx2"/>
            </a:solidFill>
            <a:prstDash val="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1400" b="1">
                <a:solidFill>
                  <a:srgbClr val="000000"/>
                </a:solidFill>
              </a:rPr>
              <a:t>Compensation &amp; Benefits</a:t>
            </a:r>
          </a:p>
        </p:txBody>
      </p:sp>
      <p:sp>
        <p:nvSpPr>
          <p:cNvPr id="2761755" name="AutoShape 27"/>
          <p:cNvSpPr>
            <a:spLocks noChangeArrowheads="1"/>
          </p:cNvSpPr>
          <p:nvPr/>
        </p:nvSpPr>
        <p:spPr bwMode="auto">
          <a:xfrm>
            <a:off x="2138375" y="4829526"/>
            <a:ext cx="1743075" cy="48101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Establish Employee Compensation</a:t>
            </a:r>
          </a:p>
        </p:txBody>
      </p:sp>
      <p:sp>
        <p:nvSpPr>
          <p:cNvPr id="2761756" name="AutoShape 28"/>
          <p:cNvSpPr>
            <a:spLocks noChangeArrowheads="1"/>
          </p:cNvSpPr>
          <p:nvPr/>
        </p:nvSpPr>
        <p:spPr bwMode="auto">
          <a:xfrm>
            <a:off x="2138375" y="5394676"/>
            <a:ext cx="1743075" cy="48101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Provide</a:t>
            </a:r>
            <a:br>
              <a:rPr lang="en-US" sz="1400">
                <a:solidFill>
                  <a:srgbClr val="000000"/>
                </a:solidFill>
              </a:rPr>
            </a:br>
            <a:r>
              <a:rPr lang="en-US" sz="1400">
                <a:solidFill>
                  <a:srgbClr val="000000"/>
                </a:solidFill>
              </a:rPr>
              <a:t>Employee Benefit</a:t>
            </a:r>
          </a:p>
        </p:txBody>
      </p:sp>
      <p:sp>
        <p:nvSpPr>
          <p:cNvPr id="2761757" name="AutoShape 29"/>
          <p:cNvSpPr>
            <a:spLocks noChangeArrowheads="1"/>
          </p:cNvSpPr>
          <p:nvPr/>
        </p:nvSpPr>
        <p:spPr bwMode="auto">
          <a:xfrm>
            <a:off x="2138375" y="5959826"/>
            <a:ext cx="1743075" cy="48101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Compensate Employee</a:t>
            </a:r>
          </a:p>
        </p:txBody>
      </p:sp>
      <p:sp>
        <p:nvSpPr>
          <p:cNvPr id="2761759" name="AutoShape 31"/>
          <p:cNvSpPr>
            <a:spLocks noChangeArrowheads="1"/>
          </p:cNvSpPr>
          <p:nvPr/>
        </p:nvSpPr>
        <p:spPr bwMode="auto">
          <a:xfrm>
            <a:off x="4154664" y="2243145"/>
            <a:ext cx="1971675" cy="3798887"/>
          </a:xfrm>
          <a:prstGeom prst="roundRect">
            <a:avLst>
              <a:gd name="adj" fmla="val 12495"/>
            </a:avLst>
          </a:prstGeom>
          <a:solidFill>
            <a:schemeClr val="bg1"/>
          </a:solidFill>
          <a:ln w="12700" algn="ctr">
            <a:solidFill>
              <a:schemeClr val="tx2"/>
            </a:solidFill>
            <a:prstDash val="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1400" b="1">
                <a:solidFill>
                  <a:srgbClr val="000000"/>
                </a:solidFill>
              </a:rPr>
              <a:t>Employee Performance &amp; Development</a:t>
            </a:r>
          </a:p>
        </p:txBody>
      </p:sp>
      <p:grpSp>
        <p:nvGrpSpPr>
          <p:cNvPr id="2761760" name="Group 32"/>
          <p:cNvGrpSpPr>
            <a:grpSpLocks/>
          </p:cNvGrpSpPr>
          <p:nvPr/>
        </p:nvGrpSpPr>
        <p:grpSpPr bwMode="auto">
          <a:xfrm>
            <a:off x="4270378" y="3154714"/>
            <a:ext cx="1744663" cy="2770187"/>
            <a:chOff x="1927" y="1041"/>
            <a:chExt cx="1099" cy="1745"/>
          </a:xfrm>
        </p:grpSpPr>
        <p:sp>
          <p:nvSpPr>
            <p:cNvPr id="43030" name="AutoShape 33"/>
            <p:cNvSpPr>
              <a:spLocks noChangeArrowheads="1"/>
            </p:cNvSpPr>
            <p:nvPr/>
          </p:nvSpPr>
          <p:spPr bwMode="auto">
            <a:xfrm>
              <a:off x="1928" y="1041"/>
              <a:ext cx="1098" cy="30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Develop</a:t>
              </a:r>
              <a:br>
                <a:rPr lang="en-US" sz="1400">
                  <a:solidFill>
                    <a:srgbClr val="000000"/>
                  </a:solidFill>
                </a:rPr>
              </a:br>
              <a:r>
                <a:rPr lang="en-US" sz="1400">
                  <a:solidFill>
                    <a:srgbClr val="000000"/>
                  </a:solidFill>
                </a:rPr>
                <a:t>Capability Plan</a:t>
              </a:r>
            </a:p>
          </p:txBody>
        </p:sp>
        <p:sp>
          <p:nvSpPr>
            <p:cNvPr id="43031" name="AutoShape 34"/>
            <p:cNvSpPr>
              <a:spLocks noChangeArrowheads="1"/>
            </p:cNvSpPr>
            <p:nvPr/>
          </p:nvSpPr>
          <p:spPr bwMode="auto">
            <a:xfrm>
              <a:off x="1928" y="1401"/>
              <a:ext cx="1098" cy="30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300">
                  <a:solidFill>
                    <a:srgbClr val="000000"/>
                  </a:solidFill>
                </a:rPr>
                <a:t>Develop Training &amp; Development Program</a:t>
              </a:r>
            </a:p>
          </p:txBody>
        </p:sp>
        <p:sp>
          <p:nvSpPr>
            <p:cNvPr id="43032" name="AutoShape 35"/>
            <p:cNvSpPr>
              <a:spLocks noChangeArrowheads="1"/>
            </p:cNvSpPr>
            <p:nvPr/>
          </p:nvSpPr>
          <p:spPr bwMode="auto">
            <a:xfrm>
              <a:off x="1928" y="1762"/>
              <a:ext cx="1098" cy="30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300">
                  <a:solidFill>
                    <a:srgbClr val="000000"/>
                  </a:solidFill>
                </a:rPr>
                <a:t>Conduct Training &amp; Development Event</a:t>
              </a:r>
            </a:p>
          </p:txBody>
        </p:sp>
        <p:sp>
          <p:nvSpPr>
            <p:cNvPr id="43033" name="AutoShape 36"/>
            <p:cNvSpPr>
              <a:spLocks noChangeArrowheads="1"/>
            </p:cNvSpPr>
            <p:nvPr/>
          </p:nvSpPr>
          <p:spPr bwMode="auto">
            <a:xfrm>
              <a:off x="1928" y="2122"/>
              <a:ext cx="1098" cy="30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200">
                  <a:solidFill>
                    <a:srgbClr val="000000"/>
                  </a:solidFill>
                </a:rPr>
                <a:t>Assess &amp; Improve Employee Performance</a:t>
              </a:r>
            </a:p>
          </p:txBody>
        </p:sp>
        <p:sp>
          <p:nvSpPr>
            <p:cNvPr id="43034" name="AutoShape 37"/>
            <p:cNvSpPr>
              <a:spLocks noChangeArrowheads="1"/>
            </p:cNvSpPr>
            <p:nvPr/>
          </p:nvSpPr>
          <p:spPr bwMode="auto">
            <a:xfrm>
              <a:off x="1927" y="2483"/>
              <a:ext cx="1098" cy="30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200">
                  <a:solidFill>
                    <a:srgbClr val="000000"/>
                  </a:solidFill>
                </a:rPr>
                <a:t>Recognize Superior Employee Performance</a:t>
              </a:r>
            </a:p>
          </p:txBody>
        </p:sp>
      </p:grpSp>
      <p:sp>
        <p:nvSpPr>
          <p:cNvPr id="2761767" name="AutoShape 39"/>
          <p:cNvSpPr>
            <a:spLocks noChangeArrowheads="1"/>
          </p:cNvSpPr>
          <p:nvPr/>
        </p:nvSpPr>
        <p:spPr bwMode="auto">
          <a:xfrm>
            <a:off x="6219899" y="2801938"/>
            <a:ext cx="1971675" cy="2665412"/>
          </a:xfrm>
          <a:prstGeom prst="roundRect">
            <a:avLst>
              <a:gd name="adj" fmla="val 12495"/>
            </a:avLst>
          </a:prstGeom>
          <a:solidFill>
            <a:schemeClr val="bg1"/>
          </a:solidFill>
          <a:ln w="12700" algn="ctr">
            <a:solidFill>
              <a:schemeClr val="tx2"/>
            </a:solidFill>
            <a:prstDash val="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1400" b="1">
                <a:solidFill>
                  <a:srgbClr val="000000"/>
                </a:solidFill>
              </a:rPr>
              <a:t>Employee Health, Safety, &amp; Well-being</a:t>
            </a:r>
          </a:p>
        </p:txBody>
      </p:sp>
      <p:sp>
        <p:nvSpPr>
          <p:cNvPr id="2761768" name="AutoShape 40"/>
          <p:cNvSpPr>
            <a:spLocks noChangeArrowheads="1"/>
          </p:cNvSpPr>
          <p:nvPr/>
        </p:nvSpPr>
        <p:spPr bwMode="auto">
          <a:xfrm>
            <a:off x="6334199" y="4826351"/>
            <a:ext cx="1743075" cy="48101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300">
                <a:solidFill>
                  <a:srgbClr val="000000"/>
                </a:solidFill>
              </a:rPr>
              <a:t>Resolve Occupational Hygiene Issue</a:t>
            </a:r>
          </a:p>
        </p:txBody>
      </p:sp>
      <p:sp>
        <p:nvSpPr>
          <p:cNvPr id="2761769" name="AutoShape 41"/>
          <p:cNvSpPr>
            <a:spLocks noChangeArrowheads="1"/>
          </p:cNvSpPr>
          <p:nvPr/>
        </p:nvSpPr>
        <p:spPr bwMode="auto">
          <a:xfrm>
            <a:off x="6335747" y="3600450"/>
            <a:ext cx="1743075" cy="566738"/>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Implement OHS Program Change</a:t>
            </a:r>
          </a:p>
        </p:txBody>
      </p:sp>
      <p:sp>
        <p:nvSpPr>
          <p:cNvPr id="2761770" name="AutoShape 42"/>
          <p:cNvSpPr>
            <a:spLocks noChangeArrowheads="1"/>
          </p:cNvSpPr>
          <p:nvPr/>
        </p:nvSpPr>
        <p:spPr bwMode="auto">
          <a:xfrm>
            <a:off x="6335747" y="4256088"/>
            <a:ext cx="1743075" cy="481012"/>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Complete Workplace Incident Response</a:t>
            </a:r>
          </a:p>
        </p:txBody>
      </p:sp>
      <p:sp>
        <p:nvSpPr>
          <p:cNvPr id="2761772" name="AutoShape 44"/>
          <p:cNvSpPr>
            <a:spLocks noChangeArrowheads="1"/>
          </p:cNvSpPr>
          <p:nvPr/>
        </p:nvSpPr>
        <p:spPr bwMode="auto">
          <a:xfrm>
            <a:off x="8304216" y="3128963"/>
            <a:ext cx="1943100" cy="2011362"/>
          </a:xfrm>
          <a:prstGeom prst="roundRect">
            <a:avLst>
              <a:gd name="adj" fmla="val 12495"/>
            </a:avLst>
          </a:prstGeom>
          <a:solidFill>
            <a:schemeClr val="bg1"/>
          </a:solidFill>
          <a:ln w="12700" algn="ctr">
            <a:solidFill>
              <a:schemeClr val="tx2"/>
            </a:solidFill>
            <a:prstDash val="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1"/>
          <a:lstStyle/>
          <a:p>
            <a:pPr eaLnBrk="0" hangingPunct="0">
              <a:lnSpc>
                <a:spcPct val="100000"/>
              </a:lnSpc>
              <a:spcBef>
                <a:spcPct val="0"/>
              </a:spcBef>
              <a:buClrTx/>
              <a:buFontTx/>
              <a:buNone/>
            </a:pPr>
            <a:r>
              <a:rPr lang="en-US" sz="1400" b="1" dirty="0" err="1">
                <a:solidFill>
                  <a:srgbClr val="000000"/>
                </a:solidFill>
              </a:rPr>
              <a:t>Labour</a:t>
            </a:r>
            <a:r>
              <a:rPr lang="en-US" sz="1400" b="1" dirty="0">
                <a:solidFill>
                  <a:srgbClr val="000000"/>
                </a:solidFill>
              </a:rPr>
              <a:t> &amp; Employee Relations</a:t>
            </a:r>
          </a:p>
        </p:txBody>
      </p:sp>
      <p:grpSp>
        <p:nvGrpSpPr>
          <p:cNvPr id="2761773" name="Group 45"/>
          <p:cNvGrpSpPr>
            <a:grpSpLocks/>
          </p:cNvGrpSpPr>
          <p:nvPr/>
        </p:nvGrpSpPr>
        <p:grpSpPr bwMode="auto">
          <a:xfrm>
            <a:off x="8383751" y="3921125"/>
            <a:ext cx="1743075" cy="1066800"/>
            <a:chOff x="4416" y="1968"/>
            <a:chExt cx="1098" cy="672"/>
          </a:xfrm>
        </p:grpSpPr>
        <p:sp>
          <p:nvSpPr>
            <p:cNvPr id="43028" name="AutoShape 46"/>
            <p:cNvSpPr>
              <a:spLocks noChangeArrowheads="1"/>
            </p:cNvSpPr>
            <p:nvPr/>
          </p:nvSpPr>
          <p:spPr bwMode="auto">
            <a:xfrm>
              <a:off x="4416" y="1968"/>
              <a:ext cx="1098" cy="30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Resolve</a:t>
              </a:r>
              <a:br>
                <a:rPr lang="en-US" sz="1400">
                  <a:solidFill>
                    <a:srgbClr val="000000"/>
                  </a:solidFill>
                </a:rPr>
              </a:br>
              <a:r>
                <a:rPr lang="en-US" sz="1400">
                  <a:solidFill>
                    <a:srgbClr val="000000"/>
                  </a:solidFill>
                </a:rPr>
                <a:t>Employment Case</a:t>
              </a:r>
            </a:p>
          </p:txBody>
        </p:sp>
        <p:sp>
          <p:nvSpPr>
            <p:cNvPr id="43029" name="AutoShape 47"/>
            <p:cNvSpPr>
              <a:spLocks noChangeArrowheads="1"/>
            </p:cNvSpPr>
            <p:nvPr/>
          </p:nvSpPr>
          <p:spPr bwMode="auto">
            <a:xfrm>
              <a:off x="4416" y="2337"/>
              <a:ext cx="1098" cy="30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a:solidFill>
                    <a:srgbClr val="000000"/>
                  </a:solidFill>
                </a:rPr>
                <a:t>Assess</a:t>
              </a:r>
              <a:br>
                <a:rPr lang="en-US" sz="1400">
                  <a:solidFill>
                    <a:srgbClr val="000000"/>
                  </a:solidFill>
                </a:rPr>
              </a:br>
              <a:r>
                <a:rPr lang="en-US" sz="1400">
                  <a:solidFill>
                    <a:srgbClr val="000000"/>
                  </a:solidFill>
                </a:rPr>
                <a:t>Employee Attitudes</a:t>
              </a:r>
            </a:p>
          </p:txBody>
        </p:sp>
      </p:grpSp>
      <p:sp>
        <p:nvSpPr>
          <p:cNvPr id="27" name="AutoShape 24"/>
          <p:cNvSpPr>
            <a:spLocks noChangeArrowheads="1"/>
          </p:cNvSpPr>
          <p:nvPr/>
        </p:nvSpPr>
        <p:spPr bwMode="auto">
          <a:xfrm>
            <a:off x="2187927" y="3154669"/>
            <a:ext cx="1743075" cy="481013"/>
          </a:xfrm>
          <a:prstGeom prst="roundRect">
            <a:avLst>
              <a:gd name="adj" fmla="val 12495"/>
            </a:avLst>
          </a:prstGeom>
          <a:solidFill>
            <a:srgbClr val="CCFFFF"/>
          </a:solidFill>
          <a:ln w="12700" algn="ctr">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dirty="0">
                <a:solidFill>
                  <a:srgbClr val="000000"/>
                </a:solidFill>
              </a:rPr>
              <a:t>Assign Employee </a:t>
            </a:r>
            <a:br>
              <a:rPr lang="en-US" sz="1400" dirty="0">
                <a:solidFill>
                  <a:srgbClr val="000000"/>
                </a:solidFill>
              </a:rPr>
            </a:br>
            <a:r>
              <a:rPr lang="en-US" sz="1400" dirty="0">
                <a:solidFill>
                  <a:srgbClr val="000000"/>
                </a:solidFill>
              </a:rPr>
              <a:t>to Position</a:t>
            </a:r>
          </a:p>
        </p:txBody>
      </p:sp>
      <p:sp>
        <p:nvSpPr>
          <p:cNvPr id="2" name="Rectangle 1">
            <a:extLst>
              <a:ext uri="{FF2B5EF4-FFF2-40B4-BE49-F238E27FC236}">
                <a16:creationId xmlns:a16="http://schemas.microsoft.com/office/drawing/2014/main" id="{AE67AEEF-4A99-3BB9-0C31-AD493EB18C8C}"/>
              </a:ext>
            </a:extLst>
          </p:cNvPr>
          <p:cNvSpPr>
            <a:spLocks noChangeArrowheads="1"/>
          </p:cNvSpPr>
          <p:nvPr/>
        </p:nvSpPr>
        <p:spPr bwMode="auto">
          <a:xfrm rot="20797644">
            <a:off x="6520812" y="1607258"/>
            <a:ext cx="3566808" cy="722955"/>
          </a:xfrm>
          <a:prstGeom prst="rect">
            <a:avLst/>
          </a:prstGeom>
          <a:solidFill>
            <a:srgbClr val="FFFF00"/>
          </a:solidFill>
          <a:ln>
            <a:noFill/>
          </a:ln>
          <a:extLst>
            <a:ext uri="{91240B29-F687-4f45-9708-019B960494DF}">
              <a14:hiddenLine xmlns:a14="http://schemas.microsoft.com/office/drawing/2010/main" xmlns="" xmlns:lc="http://schemas.openxmlformats.org/drawingml/2006/lockedCanvas" w="12700" cap="rnd">
                <a:solidFill>
                  <a:srgbClr val="000000"/>
                </a:solidFill>
                <a:prstDash val="sysDot"/>
                <a:miter lim="800000"/>
                <a:headEnd type="none" w="sm" len="sm"/>
                <a:tailEnd type="none" w="sm" len="sm"/>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ct val="85000"/>
              </a:lnSpc>
              <a:spcBef>
                <a:spcPct val="50000"/>
              </a:spcBef>
              <a:buClr>
                <a:srgbClr val="CC3300"/>
              </a:buClr>
              <a:buSzPct val="125000"/>
              <a:buFont typeface="Wingdings" pitchFamily="2" charset="2"/>
              <a:buNone/>
            </a:pPr>
            <a:r>
              <a:rPr lang="en-US" sz="2400" i="1" dirty="0">
                <a:latin typeface="Calibri" pitchFamily="34" charset="0"/>
              </a:rPr>
              <a:t>Note – so many processes</a:t>
            </a:r>
            <a:br>
              <a:rPr lang="en-US" sz="2400" i="1" dirty="0">
                <a:latin typeface="Calibri" pitchFamily="34" charset="0"/>
              </a:rPr>
            </a:br>
            <a:r>
              <a:rPr lang="en-US" sz="2400" i="1" dirty="0">
                <a:latin typeface="Calibri" pitchFamily="34" charset="0"/>
              </a:rPr>
              <a:t>we added a "sub-area"</a:t>
            </a:r>
          </a:p>
        </p:txBody>
      </p:sp>
    </p:spTree>
    <p:extLst>
      <p:ext uri="{BB962C8B-B14F-4D97-AF65-F5344CB8AC3E}">
        <p14:creationId xmlns:p14="http://schemas.microsoft.com/office/powerpoint/2010/main" val="1397783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1749"/>
                                        </p:tgtEl>
                                        <p:attrNameLst>
                                          <p:attrName>style.visibility</p:attrName>
                                        </p:attrNameLst>
                                      </p:cBhvr>
                                      <p:to>
                                        <p:strVal val="visible"/>
                                      </p:to>
                                    </p:set>
                                    <p:animEffect transition="in" filter="dissolve">
                                      <p:cBhvr>
                                        <p:cTn id="7" dur="500"/>
                                        <p:tgtEl>
                                          <p:spTgt spid="27617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61754"/>
                                        </p:tgtEl>
                                        <p:attrNameLst>
                                          <p:attrName>style.visibility</p:attrName>
                                        </p:attrNameLst>
                                      </p:cBhvr>
                                      <p:to>
                                        <p:strVal val="visible"/>
                                      </p:to>
                                    </p:set>
                                    <p:animEffect transition="in" filter="dissolve">
                                      <p:cBhvr>
                                        <p:cTn id="10" dur="500"/>
                                        <p:tgtEl>
                                          <p:spTgt spid="276175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61759"/>
                                        </p:tgtEl>
                                        <p:attrNameLst>
                                          <p:attrName>style.visibility</p:attrName>
                                        </p:attrNameLst>
                                      </p:cBhvr>
                                      <p:to>
                                        <p:strVal val="visible"/>
                                      </p:to>
                                    </p:set>
                                    <p:animEffect transition="in" filter="dissolve">
                                      <p:cBhvr>
                                        <p:cTn id="13" dur="500"/>
                                        <p:tgtEl>
                                          <p:spTgt spid="276175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61767"/>
                                        </p:tgtEl>
                                        <p:attrNameLst>
                                          <p:attrName>style.visibility</p:attrName>
                                        </p:attrNameLst>
                                      </p:cBhvr>
                                      <p:to>
                                        <p:strVal val="visible"/>
                                      </p:to>
                                    </p:set>
                                    <p:animEffect transition="in" filter="dissolve">
                                      <p:cBhvr>
                                        <p:cTn id="16" dur="500"/>
                                        <p:tgtEl>
                                          <p:spTgt spid="276176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61772"/>
                                        </p:tgtEl>
                                        <p:attrNameLst>
                                          <p:attrName>style.visibility</p:attrName>
                                        </p:attrNameLst>
                                      </p:cBhvr>
                                      <p:to>
                                        <p:strVal val="visible"/>
                                      </p:to>
                                    </p:set>
                                    <p:animEffect transition="in" filter="dissolve">
                                      <p:cBhvr>
                                        <p:cTn id="19" dur="500"/>
                                        <p:tgtEl>
                                          <p:spTgt spid="2761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761750"/>
                                        </p:tgtEl>
                                        <p:attrNameLst>
                                          <p:attrName>style.visibility</p:attrName>
                                        </p:attrNameLst>
                                      </p:cBhvr>
                                      <p:to>
                                        <p:strVal val="visible"/>
                                      </p:to>
                                    </p:set>
                                    <p:animEffect transition="in" filter="dissolve">
                                      <p:cBhvr>
                                        <p:cTn id="24" dur="500"/>
                                        <p:tgtEl>
                                          <p:spTgt spid="276175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761752"/>
                                        </p:tgtEl>
                                        <p:attrNameLst>
                                          <p:attrName>style.visibility</p:attrName>
                                        </p:attrNameLst>
                                      </p:cBhvr>
                                      <p:to>
                                        <p:strVal val="visible"/>
                                      </p:to>
                                    </p:set>
                                    <p:animEffect transition="in" filter="dissolve">
                                      <p:cBhvr>
                                        <p:cTn id="27" dur="500"/>
                                        <p:tgtEl>
                                          <p:spTgt spid="276175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761755"/>
                                        </p:tgtEl>
                                        <p:attrNameLst>
                                          <p:attrName>style.visibility</p:attrName>
                                        </p:attrNameLst>
                                      </p:cBhvr>
                                      <p:to>
                                        <p:strVal val="visible"/>
                                      </p:to>
                                    </p:set>
                                    <p:animEffect transition="in" filter="dissolve">
                                      <p:cBhvr>
                                        <p:cTn id="30" dur="500"/>
                                        <p:tgtEl>
                                          <p:spTgt spid="276175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761756"/>
                                        </p:tgtEl>
                                        <p:attrNameLst>
                                          <p:attrName>style.visibility</p:attrName>
                                        </p:attrNameLst>
                                      </p:cBhvr>
                                      <p:to>
                                        <p:strVal val="visible"/>
                                      </p:to>
                                    </p:set>
                                    <p:animEffect transition="in" filter="dissolve">
                                      <p:cBhvr>
                                        <p:cTn id="33" dur="500"/>
                                        <p:tgtEl>
                                          <p:spTgt spid="276175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761757"/>
                                        </p:tgtEl>
                                        <p:attrNameLst>
                                          <p:attrName>style.visibility</p:attrName>
                                        </p:attrNameLst>
                                      </p:cBhvr>
                                      <p:to>
                                        <p:strVal val="visible"/>
                                      </p:to>
                                    </p:set>
                                    <p:animEffect transition="in" filter="dissolve">
                                      <p:cBhvr>
                                        <p:cTn id="36" dur="500"/>
                                        <p:tgtEl>
                                          <p:spTgt spid="2761757"/>
                                        </p:tgtEl>
                                      </p:cBhvr>
                                    </p:animEffect>
                                  </p:childTnLst>
                                </p:cTn>
                              </p:par>
                              <p:par>
                                <p:cTn id="37" presetID="9" presetClass="entr" presetSubtype="0" fill="hold" nodeType="withEffect">
                                  <p:stCondLst>
                                    <p:cond delay="0"/>
                                  </p:stCondLst>
                                  <p:childTnLst>
                                    <p:set>
                                      <p:cBhvr>
                                        <p:cTn id="38" dur="1" fill="hold">
                                          <p:stCondLst>
                                            <p:cond delay="0"/>
                                          </p:stCondLst>
                                        </p:cTn>
                                        <p:tgtEl>
                                          <p:spTgt spid="2761760"/>
                                        </p:tgtEl>
                                        <p:attrNameLst>
                                          <p:attrName>style.visibility</p:attrName>
                                        </p:attrNameLst>
                                      </p:cBhvr>
                                      <p:to>
                                        <p:strVal val="visible"/>
                                      </p:to>
                                    </p:set>
                                    <p:animEffect transition="in" filter="dissolve">
                                      <p:cBhvr>
                                        <p:cTn id="39" dur="500"/>
                                        <p:tgtEl>
                                          <p:spTgt spid="276176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761769"/>
                                        </p:tgtEl>
                                        <p:attrNameLst>
                                          <p:attrName>style.visibility</p:attrName>
                                        </p:attrNameLst>
                                      </p:cBhvr>
                                      <p:to>
                                        <p:strVal val="visible"/>
                                      </p:to>
                                    </p:set>
                                    <p:animEffect transition="in" filter="dissolve">
                                      <p:cBhvr>
                                        <p:cTn id="42" dur="500"/>
                                        <p:tgtEl>
                                          <p:spTgt spid="276176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761770"/>
                                        </p:tgtEl>
                                        <p:attrNameLst>
                                          <p:attrName>style.visibility</p:attrName>
                                        </p:attrNameLst>
                                      </p:cBhvr>
                                      <p:to>
                                        <p:strVal val="visible"/>
                                      </p:to>
                                    </p:set>
                                    <p:animEffect transition="in" filter="dissolve">
                                      <p:cBhvr>
                                        <p:cTn id="45" dur="500"/>
                                        <p:tgtEl>
                                          <p:spTgt spid="276177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761768"/>
                                        </p:tgtEl>
                                        <p:attrNameLst>
                                          <p:attrName>style.visibility</p:attrName>
                                        </p:attrNameLst>
                                      </p:cBhvr>
                                      <p:to>
                                        <p:strVal val="visible"/>
                                      </p:to>
                                    </p:set>
                                    <p:animEffect transition="in" filter="dissolve">
                                      <p:cBhvr>
                                        <p:cTn id="48" dur="500"/>
                                        <p:tgtEl>
                                          <p:spTgt spid="2761768"/>
                                        </p:tgtEl>
                                      </p:cBhvr>
                                    </p:animEffect>
                                  </p:childTnLst>
                                </p:cTn>
                              </p:par>
                              <p:par>
                                <p:cTn id="49" presetID="9" presetClass="entr" presetSubtype="0" fill="hold" nodeType="withEffect">
                                  <p:stCondLst>
                                    <p:cond delay="0"/>
                                  </p:stCondLst>
                                  <p:childTnLst>
                                    <p:set>
                                      <p:cBhvr>
                                        <p:cTn id="50" dur="1" fill="hold">
                                          <p:stCondLst>
                                            <p:cond delay="0"/>
                                          </p:stCondLst>
                                        </p:cTn>
                                        <p:tgtEl>
                                          <p:spTgt spid="2761773"/>
                                        </p:tgtEl>
                                        <p:attrNameLst>
                                          <p:attrName>style.visibility</p:attrName>
                                        </p:attrNameLst>
                                      </p:cBhvr>
                                      <p:to>
                                        <p:strVal val="visible"/>
                                      </p:to>
                                    </p:set>
                                    <p:animEffect transition="in" filter="dissolve">
                                      <p:cBhvr>
                                        <p:cTn id="51" dur="500"/>
                                        <p:tgtEl>
                                          <p:spTgt spid="276177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761751"/>
                                        </p:tgtEl>
                                        <p:attrNameLst>
                                          <p:attrName>style.visibility</p:attrName>
                                        </p:attrNameLst>
                                      </p:cBhvr>
                                      <p:to>
                                        <p:strVal val="visible"/>
                                      </p:to>
                                    </p:set>
                                    <p:animEffect transition="in" filter="dissolve">
                                      <p:cBhvr>
                                        <p:cTn id="56" dur="500"/>
                                        <p:tgtEl>
                                          <p:spTgt spid="276175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1749" grpId="0" animBg="1"/>
      <p:bldP spid="2761750" grpId="0" animBg="1"/>
      <p:bldP spid="2761751" grpId="0" animBg="1"/>
      <p:bldP spid="2761752" grpId="0" animBg="1"/>
      <p:bldP spid="2761754" grpId="0" animBg="1"/>
      <p:bldP spid="2761755" grpId="0" animBg="1"/>
      <p:bldP spid="2761756" grpId="0" animBg="1"/>
      <p:bldP spid="2761757" grpId="0" animBg="1"/>
      <p:bldP spid="2761759" grpId="0" animBg="1"/>
      <p:bldP spid="2761767" grpId="0" animBg="1"/>
      <p:bldP spid="2761768" grpId="0" animBg="1"/>
      <p:bldP spid="2761769" grpId="0" animBg="1"/>
      <p:bldP spid="2761770" grpId="0" animBg="1"/>
      <p:bldP spid="276177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3"/>
          <p:cNvSpPr>
            <a:spLocks noGrp="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eaLnBrk="1" hangingPunct="1"/>
            <a:r>
              <a:rPr lang="en-US" dirty="0">
                <a:solidFill>
                  <a:srgbClr val="000000"/>
                </a:solidFill>
                <a:latin typeface="Arial" charset="0"/>
              </a:rPr>
              <a:t>1. Confusion – what </a:t>
            </a:r>
            <a:r>
              <a:rPr lang="en-US" b="1" dirty="0">
                <a:solidFill>
                  <a:srgbClr val="000000"/>
                </a:solidFill>
                <a:latin typeface="Arial" charset="0"/>
              </a:rPr>
              <a:t>is</a:t>
            </a:r>
            <a:r>
              <a:rPr lang="en-US" dirty="0">
                <a:solidFill>
                  <a:srgbClr val="000000"/>
                </a:solidFill>
                <a:latin typeface="Arial" charset="0"/>
              </a:rPr>
              <a:t> a </a:t>
            </a:r>
            <a:r>
              <a:rPr lang="ja-JP" altLang="en-US" dirty="0">
                <a:solidFill>
                  <a:srgbClr val="000000"/>
                </a:solidFill>
                <a:latin typeface="Arial" charset="0"/>
              </a:rPr>
              <a:t>“</a:t>
            </a:r>
            <a:r>
              <a:rPr lang="en-US" dirty="0">
                <a:solidFill>
                  <a:srgbClr val="000000"/>
                </a:solidFill>
                <a:latin typeface="Arial" charset="0"/>
              </a:rPr>
              <a:t>business process?</a:t>
            </a:r>
            <a:r>
              <a:rPr lang="ja-JP" altLang="en-US" dirty="0">
                <a:solidFill>
                  <a:srgbClr val="000000"/>
                </a:solidFill>
                <a:latin typeface="Arial" charset="0"/>
              </a:rPr>
              <a:t>”</a:t>
            </a:r>
            <a:endParaRPr lang="en-US" sz="3600" dirty="0"/>
          </a:p>
        </p:txBody>
      </p:sp>
      <p:sp>
        <p:nvSpPr>
          <p:cNvPr id="120834" name="Rectangle 3"/>
          <p:cNvSpPr>
            <a:spLocks/>
          </p:cNvSpPr>
          <p:nvPr/>
        </p:nvSpPr>
        <p:spPr bwMode="auto">
          <a:xfrm>
            <a:off x="3882680" y="784129"/>
            <a:ext cx="7258637" cy="875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20000"/>
              </a:spcBef>
              <a:spcAft>
                <a:spcPct val="0"/>
              </a:spcAft>
              <a:defRPr/>
            </a:pPr>
            <a:r>
              <a:rPr lang="en-US" sz="2400" dirty="0">
                <a:solidFill>
                  <a:srgbClr val="000000"/>
                </a:solidFill>
                <a:latin typeface="Arial" panose="020B0604020202020204" pitchFamily="34" charset="0"/>
                <a:ea typeface="ＭＳ Ｐゴシック" charset="0"/>
                <a:cs typeface="Arial" panose="020B0604020202020204" pitchFamily="34" charset="0"/>
              </a:rPr>
              <a:t>In the early 1990s, Michael Hammer </a:t>
            </a:r>
            <a:br>
              <a:rPr lang="en-US" sz="2400" dirty="0">
                <a:solidFill>
                  <a:srgbClr val="000000"/>
                </a:solidFill>
                <a:latin typeface="Arial" panose="020B0604020202020204" pitchFamily="34" charset="0"/>
                <a:ea typeface="ＭＳ Ｐゴシック" charset="0"/>
                <a:cs typeface="Arial" panose="020B0604020202020204" pitchFamily="34" charset="0"/>
              </a:rPr>
            </a:br>
            <a:r>
              <a:rPr lang="en-US" sz="2400" dirty="0">
                <a:solidFill>
                  <a:srgbClr val="000000"/>
                </a:solidFill>
                <a:latin typeface="Arial" panose="020B0604020202020204" pitchFamily="34" charset="0"/>
                <a:ea typeface="ＭＳ Ｐゴシック" charset="0"/>
                <a:cs typeface="Arial" panose="020B0604020202020204" pitchFamily="34" charset="0"/>
              </a:rPr>
              <a:t>popularised the focus on </a:t>
            </a:r>
            <a:r>
              <a:rPr lang="en-US" sz="2400" i="1" dirty="0">
                <a:solidFill>
                  <a:srgbClr val="000000"/>
                </a:solidFill>
                <a:latin typeface="Arial" panose="020B0604020202020204" pitchFamily="34" charset="0"/>
                <a:ea typeface="ＭＳ Ｐゴシック" charset="0"/>
                <a:cs typeface="Arial" panose="020B0604020202020204" pitchFamily="34" charset="0"/>
              </a:rPr>
              <a:t>business process</a:t>
            </a:r>
            <a:endParaRPr lang="en-US" sz="240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9942" name="Picture 6" descr="http://smartshopbuy.com/images/books/reengineering-the-corporation-a-manifesto-fo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6906" y="1743314"/>
            <a:ext cx="1585204" cy="2458010"/>
          </a:xfrm>
          <a:prstGeom prst="rect">
            <a:avLst/>
          </a:prstGeom>
          <a:noFill/>
          <a:extLst>
            <a:ext uri="{909E8E84-426E-40dd-AFC4-6F175D3DCCD1}">
              <a14:hiddenFill xmlns:a14="http://schemas.microsoft.com/office/drawing/2010/main" xmlns="">
                <a:solidFill>
                  <a:srgbClr val="FFFFFF"/>
                </a:solidFill>
              </a14:hiddenFill>
            </a:ext>
          </a:extLst>
        </p:spPr>
      </p:pic>
      <p:pic>
        <p:nvPicPr>
          <p:cNvPr id="39944" name="Picture 8" descr="http://images.borders.com.au/images/bau/97803074/9780307453792/0/0/plain/faster-cheaper-better-the-9-levers-for-transforming-how-work-gets-don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2977" y="1752228"/>
            <a:ext cx="1635947" cy="24580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HBR-Hammer-JulyAugust1990.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02630" y="1776914"/>
            <a:ext cx="1873409" cy="2424410"/>
          </a:xfrm>
          <a:prstGeom prst="rect">
            <a:avLst/>
          </a:prstGeom>
          <a:ln>
            <a:solidFill>
              <a:schemeClr val="tx1"/>
            </a:solidFill>
          </a:ln>
        </p:spPr>
      </p:pic>
      <p:sp>
        <p:nvSpPr>
          <p:cNvPr id="7" name="Rectangle 4">
            <a:extLst>
              <a:ext uri="{FF2B5EF4-FFF2-40B4-BE49-F238E27FC236}">
                <a16:creationId xmlns:a16="http://schemas.microsoft.com/office/drawing/2014/main" id="{84928655-6010-2942-A3D5-94691F0B23FA}"/>
              </a:ext>
            </a:extLst>
          </p:cNvPr>
          <p:cNvSpPr>
            <a:spLocks noChangeArrowheads="1"/>
          </p:cNvSpPr>
          <p:nvPr/>
        </p:nvSpPr>
        <p:spPr bwMode="auto">
          <a:xfrm>
            <a:off x="77432" y="882227"/>
            <a:ext cx="3110442" cy="337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It</a:t>
            </a:r>
            <a:r>
              <a:rPr lang="en-CA" sz="1400" dirty="0">
                <a:solidFill>
                  <a:srgbClr val="000000"/>
                </a:solidFill>
                <a:latin typeface="Arial" charset="0"/>
                <a:ea typeface="ＭＳ Ｐゴシック" charset="0"/>
              </a:rPr>
              <a:t> i</a:t>
            </a:r>
            <a:r>
              <a:rPr lang="en-US" altLang="ja-JP" sz="1400" dirty="0">
                <a:solidFill>
                  <a:srgbClr val="000000"/>
                </a:solidFill>
                <a:latin typeface="Arial" charset="0"/>
                <a:ea typeface="ＭＳ Ｐゴシック" charset="0"/>
              </a:rPr>
              <a:t>s</a:t>
            </a:r>
            <a:r>
              <a:rPr lang="en-US" sz="1400" dirty="0">
                <a:solidFill>
                  <a:srgbClr val="000000"/>
                </a:solidFill>
                <a:latin typeface="Arial" charset="0"/>
                <a:ea typeface="ＭＳ Ｐゴシック" charset="0"/>
              </a:rPr>
              <a:t> essential to have clarity on what a </a:t>
            </a:r>
            <a:r>
              <a:rPr lang="en-US" sz="1400" i="1" dirty="0">
                <a:solidFill>
                  <a:srgbClr val="000000"/>
                </a:solidFill>
                <a:latin typeface="Arial" charset="0"/>
                <a:ea typeface="ＭＳ Ｐゴシック" charset="0"/>
              </a:rPr>
              <a:t>business process</a:t>
            </a:r>
            <a:r>
              <a:rPr lang="en-US" sz="1400" dirty="0">
                <a:solidFill>
                  <a:srgbClr val="000000"/>
                </a:solidFill>
                <a:latin typeface="Arial" charset="0"/>
                <a:ea typeface="ＭＳ Ｐゴシック" charset="0"/>
              </a:rPr>
              <a:t> really is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Performance measures may be </a:t>
            </a:r>
            <a:r>
              <a:rPr lang="en-US" sz="1400" i="1" dirty="0">
                <a:solidFill>
                  <a:srgbClr val="000000"/>
                </a:solidFill>
                <a:latin typeface="Arial" charset="0"/>
                <a:ea typeface="ＭＳ Ｐゴシック" charset="0"/>
              </a:rPr>
              <a:t>functionally aligned</a:t>
            </a:r>
            <a:r>
              <a:rPr lang="en-US" sz="1400" dirty="0">
                <a:solidFill>
                  <a:srgbClr val="000000"/>
                </a:solidFill>
                <a:latin typeface="Arial" charset="0"/>
                <a:ea typeface="ＭＳ Ｐゴシック" charset="0"/>
              </a:rPr>
              <a:t> - work </a:t>
            </a:r>
            <a:r>
              <a:rPr lang="en-US" sz="1400" i="1" dirty="0">
                <a:solidFill>
                  <a:srgbClr val="000000"/>
                </a:solidFill>
                <a:latin typeface="Arial" charset="0"/>
                <a:ea typeface="ＭＳ Ｐゴシック" charset="0"/>
              </a:rPr>
              <a:t>against</a:t>
            </a:r>
            <a:r>
              <a:rPr lang="en-US" sz="1400" dirty="0">
                <a:solidFill>
                  <a:srgbClr val="000000"/>
                </a:solidFill>
                <a:latin typeface="Arial" charset="0"/>
                <a:ea typeface="ＭＳ Ｐゴシック" charset="0"/>
              </a:rPr>
              <a:t> business processes</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Enterprise system implementations </a:t>
            </a:r>
            <a:r>
              <a:rPr lang="en-US" sz="1400" i="1" dirty="0">
                <a:solidFill>
                  <a:srgbClr val="000000"/>
                </a:solidFill>
                <a:latin typeface="Arial" charset="0"/>
                <a:ea typeface="ＭＳ Ｐゴシック" charset="0"/>
              </a:rPr>
              <a:t>must</a:t>
            </a:r>
            <a:r>
              <a:rPr lang="en-US" sz="1400" dirty="0">
                <a:solidFill>
                  <a:srgbClr val="000000"/>
                </a:solidFill>
                <a:latin typeface="Arial" charset="0"/>
                <a:ea typeface="ＭＳ Ｐゴシック" charset="0"/>
              </a:rPr>
              <a:t> include a business process perspective</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(and a concept model, too)</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Success with business processes requires a </a:t>
            </a:r>
            <a:r>
              <a:rPr lang="en-US" sz="1400" i="1" dirty="0">
                <a:solidFill>
                  <a:srgbClr val="000000"/>
                </a:solidFill>
                <a:latin typeface="Arial" charset="0"/>
                <a:ea typeface="ＭＳ Ｐゴシック" charset="0"/>
              </a:rPr>
              <a:t>holistic view </a:t>
            </a:r>
            <a:r>
              <a:rPr lang="en-US" sz="1400" dirty="0">
                <a:solidFill>
                  <a:srgbClr val="000000"/>
                </a:solidFill>
                <a:latin typeface="Arial" charset="0"/>
                <a:ea typeface="ＭＳ Ｐゴシック" charset="0"/>
              </a:rPr>
              <a:t>in which </a:t>
            </a:r>
            <a:r>
              <a:rPr lang="en-US" sz="1400" i="1" dirty="0">
                <a:solidFill>
                  <a:srgbClr val="000000"/>
                </a:solidFill>
                <a:latin typeface="Arial" charset="0"/>
                <a:ea typeface="ＭＳ Ｐゴシック" charset="0"/>
              </a:rPr>
              <a:t>six enablers </a:t>
            </a:r>
            <a:r>
              <a:rPr lang="en-US" sz="1400" dirty="0">
                <a:solidFill>
                  <a:srgbClr val="000000"/>
                </a:solidFill>
                <a:latin typeface="Arial" charset="0"/>
                <a:ea typeface="ＭＳ Ｐゴシック" charset="0"/>
              </a:rPr>
              <a:t>are considered</a:t>
            </a:r>
          </a:p>
          <a:p>
            <a:pPr marL="268288" indent="-268288" fontAlgn="base">
              <a:spcBef>
                <a:spcPct val="20000"/>
              </a:spcBef>
              <a:spcAft>
                <a:spcPct val="0"/>
              </a:spcAft>
              <a:buClr>
                <a:srgbClr val="000000"/>
              </a:buClr>
              <a:buFont typeface="Wingdings" charset="0"/>
              <a:buAutoNum type="arabicPeriod"/>
              <a:defRPr/>
            </a:pPr>
            <a:r>
              <a:rPr lang="en-US" sz="1400" dirty="0">
                <a:solidFill>
                  <a:srgbClr val="000000"/>
                </a:solidFill>
                <a:latin typeface="Arial" charset="0"/>
                <a:ea typeface="ＭＳ Ｐゴシック" charset="0"/>
              </a:rPr>
              <a:t>A business process can</a:t>
            </a:r>
            <a:r>
              <a:rPr lang="uk-UA" altLang="ja-JP" sz="1400" dirty="0">
                <a:solidFill>
                  <a:srgbClr val="000000"/>
                </a:solidFill>
                <a:latin typeface="Arial" charset="0"/>
                <a:ea typeface="ＭＳ Ｐゴシック" charset="0"/>
              </a:rPr>
              <a:t>'</a:t>
            </a:r>
            <a:r>
              <a:rPr lang="tr-TR" altLang="ja-JP" sz="1400" dirty="0">
                <a:solidFill>
                  <a:srgbClr val="000000"/>
                </a:solidFill>
                <a:latin typeface="Arial" charset="0"/>
                <a:ea typeface="ＭＳ Ｐゴシック" charset="0"/>
              </a:rPr>
              <a:t>t</a:t>
            </a:r>
            <a:r>
              <a:rPr lang="en-US" sz="1400" dirty="0">
                <a:solidFill>
                  <a:srgbClr val="000000"/>
                </a:solidFill>
                <a:latin typeface="Arial" charset="0"/>
                <a:ea typeface="ＭＳ Ｐゴシック" charset="0"/>
              </a:rPr>
              <a:t> be great at everything – a single </a:t>
            </a:r>
            <a:r>
              <a:rPr lang="en-US" sz="1400" i="1" dirty="0">
                <a:solidFill>
                  <a:srgbClr val="000000"/>
                </a:solidFill>
                <a:latin typeface="Arial" charset="0"/>
                <a:ea typeface="ＭＳ Ｐゴシック" charset="0"/>
              </a:rPr>
              <a:t>differentiator</a:t>
            </a:r>
            <a:r>
              <a:rPr lang="en-US" sz="1400" dirty="0">
                <a:solidFill>
                  <a:srgbClr val="000000"/>
                </a:solidFill>
                <a:latin typeface="Arial" charset="0"/>
                <a:ea typeface="ＭＳ Ｐゴシック" charset="0"/>
              </a:rPr>
              <a:t> must be chosen</a:t>
            </a:r>
          </a:p>
        </p:txBody>
      </p:sp>
      <p:sp>
        <p:nvSpPr>
          <p:cNvPr id="8" name="Rounded Rectangle 7">
            <a:extLst>
              <a:ext uri="{FF2B5EF4-FFF2-40B4-BE49-F238E27FC236}">
                <a16:creationId xmlns:a16="http://schemas.microsoft.com/office/drawing/2014/main" id="{9BD5F799-537F-E845-BF6E-A588B3C579C0}"/>
              </a:ext>
            </a:extLst>
          </p:cNvPr>
          <p:cNvSpPr>
            <a:spLocks/>
          </p:cNvSpPr>
          <p:nvPr/>
        </p:nvSpPr>
        <p:spPr bwMode="auto">
          <a:xfrm>
            <a:off x="77432" y="875894"/>
            <a:ext cx="3060338" cy="508232"/>
          </a:xfrm>
          <a:prstGeom prst="round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742950" indent="-742950" algn="ctr" defTabSz="873125" eaLnBrk="0" fontAlgn="base" hangingPunct="0">
              <a:lnSpc>
                <a:spcPct val="80000"/>
              </a:lnSpc>
              <a:spcBef>
                <a:spcPct val="32000"/>
              </a:spcBef>
              <a:spcAft>
                <a:spcPct val="0"/>
              </a:spcAft>
              <a:buClr>
                <a:srgbClr val="000000"/>
              </a:buClr>
              <a:buFontTx/>
              <a:buChar char="•"/>
              <a:defRPr/>
            </a:pPr>
            <a:endParaRPr lang="en-US" sz="1600">
              <a:ln>
                <a:solidFill>
                  <a:srgbClr val="000000"/>
                </a:solidFill>
              </a:ln>
              <a:noFill/>
              <a:latin typeface="Arial" pitchFamily="34" charset="0"/>
              <a:ea typeface="ＭＳ Ｐゴシック" charset="0"/>
            </a:endParaRPr>
          </a:p>
        </p:txBody>
      </p:sp>
      <p:sp>
        <p:nvSpPr>
          <p:cNvPr id="9" name="Rectangle 3">
            <a:extLst>
              <a:ext uri="{FF2B5EF4-FFF2-40B4-BE49-F238E27FC236}">
                <a16:creationId xmlns:a16="http://schemas.microsoft.com/office/drawing/2014/main" id="{0E84069E-2DDB-8C45-B0EE-49DE78E1B857}"/>
              </a:ext>
            </a:extLst>
          </p:cNvPr>
          <p:cNvSpPr>
            <a:spLocks/>
          </p:cNvSpPr>
          <p:nvPr/>
        </p:nvSpPr>
        <p:spPr bwMode="auto">
          <a:xfrm>
            <a:off x="3882680" y="3950215"/>
            <a:ext cx="7258637" cy="1785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20000"/>
              </a:spcBef>
              <a:spcAft>
                <a:spcPct val="0"/>
              </a:spcAft>
              <a:defRPr/>
            </a:pPr>
            <a:endParaRPr lang="en-US" sz="2400" dirty="0">
              <a:solidFill>
                <a:srgbClr val="000000"/>
              </a:solidFill>
              <a:latin typeface="Arial" panose="020B0604020202020204" pitchFamily="34" charset="0"/>
              <a:ea typeface="ＭＳ Ｐゴシック" charset="0"/>
              <a:cs typeface="Arial" panose="020B0604020202020204" pitchFamily="34" charset="0"/>
            </a:endParaRPr>
          </a:p>
          <a:p>
            <a:pPr eaLnBrk="0" fontAlgn="base" hangingPunct="0">
              <a:spcBef>
                <a:spcPct val="20000"/>
              </a:spcBef>
              <a:spcAft>
                <a:spcPct val="0"/>
              </a:spcAft>
              <a:defRPr/>
            </a:pPr>
            <a:r>
              <a:rPr lang="en-US" sz="2400" dirty="0">
                <a:solidFill>
                  <a:srgbClr val="000000"/>
                </a:solidFill>
                <a:latin typeface="Arial" panose="020B0604020202020204" pitchFamily="34" charset="0"/>
                <a:ea typeface="ＭＳ Ｐゴシック" charset="0"/>
                <a:cs typeface="Arial" panose="020B0604020202020204" pitchFamily="34" charset="0"/>
              </a:rPr>
              <a:t>Introduced core terminology:</a:t>
            </a:r>
          </a:p>
          <a:p>
            <a:pPr marL="358775" indent="-358775" eaLnBrk="0" fontAlgn="base" hangingPunct="0">
              <a:spcBef>
                <a:spcPct val="20000"/>
              </a:spcBef>
              <a:spcAft>
                <a:spcPct val="0"/>
              </a:spcAft>
              <a:buFontTx/>
              <a:buChar char="•"/>
              <a:defRPr/>
            </a:pPr>
            <a:r>
              <a:rPr lang="en-US" sz="2400" dirty="0">
                <a:solidFill>
                  <a:srgbClr val="000000"/>
                </a:solidFill>
                <a:latin typeface="Arial" panose="020B0604020202020204" pitchFamily="34" charset="0"/>
                <a:ea typeface="ＭＳ Ｐゴシック" charset="0"/>
                <a:cs typeface="Arial" panose="020B0604020202020204" pitchFamily="34" charset="0"/>
              </a:rPr>
              <a:t>end-to-end, cross-functional, functional silo, ...</a:t>
            </a:r>
          </a:p>
          <a:p>
            <a:pPr marL="358775" indent="-358775" eaLnBrk="0" fontAlgn="base" hangingPunct="0">
              <a:spcBef>
                <a:spcPct val="20000"/>
              </a:spcBef>
              <a:spcAft>
                <a:spcPct val="0"/>
              </a:spcAft>
              <a:buFontTx/>
              <a:buChar char="•"/>
              <a:defRPr/>
            </a:pPr>
            <a:r>
              <a:rPr lang="en-US" sz="2400" dirty="0">
                <a:solidFill>
                  <a:srgbClr val="000000"/>
                </a:solidFill>
                <a:latin typeface="Arial" panose="020B0604020202020204" pitchFamily="34" charset="0"/>
                <a:ea typeface="ＭＳ Ｐゴシック" charset="0"/>
                <a:cs typeface="Arial" panose="020B0604020202020204" pitchFamily="34" charset="0"/>
              </a:rPr>
              <a:t>even </a:t>
            </a:r>
            <a:r>
              <a:rPr lang="en-US" sz="2400" i="1" dirty="0">
                <a:solidFill>
                  <a:srgbClr val="000000"/>
                </a:solidFill>
                <a:latin typeface="Arial" panose="020B0604020202020204" pitchFamily="34" charset="0"/>
                <a:ea typeface="ＭＳ Ｐゴシック" charset="0"/>
                <a:cs typeface="Arial" panose="020B0604020202020204" pitchFamily="34" charset="0"/>
              </a:rPr>
              <a:t>business process</a:t>
            </a:r>
          </a:p>
          <a:p>
            <a:pPr eaLnBrk="0" fontAlgn="base" hangingPunct="0">
              <a:spcBef>
                <a:spcPct val="20000"/>
              </a:spcBef>
              <a:spcAft>
                <a:spcPct val="0"/>
              </a:spcAft>
              <a:defRPr/>
            </a:pPr>
            <a:r>
              <a:rPr lang="en-US" sz="2400" dirty="0">
                <a:solidFill>
                  <a:srgbClr val="000000"/>
                </a:solidFill>
                <a:latin typeface="Arial" panose="020B0604020202020204" pitchFamily="34" charset="0"/>
                <a:ea typeface="ＭＳ Ｐゴシック" charset="0"/>
                <a:cs typeface="Arial" panose="020B0604020202020204" pitchFamily="34" charset="0"/>
              </a:rPr>
              <a:t>Still, people and organisations miss the point...</a:t>
            </a:r>
          </a:p>
        </p:txBody>
      </p:sp>
    </p:spTree>
    <p:extLst>
      <p:ext uri="{BB962C8B-B14F-4D97-AF65-F5344CB8AC3E}">
        <p14:creationId xmlns:p14="http://schemas.microsoft.com/office/powerpoint/2010/main" val="417504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20834"/>
                                        </p:tgtEl>
                                        <p:attrNameLst>
                                          <p:attrName>style.visibility</p:attrName>
                                        </p:attrNameLst>
                                      </p:cBhvr>
                                      <p:to>
                                        <p:strVal val="visible"/>
                                      </p:to>
                                    </p:set>
                                    <p:animEffect transition="in" filter="dissolve">
                                      <p:cBhvr>
                                        <p:cTn id="19" dur="500"/>
                                        <p:tgtEl>
                                          <p:spTgt spid="120834"/>
                                        </p:tgtEl>
                                      </p:cBhvr>
                                    </p:animEffect>
                                  </p:childTnLst>
                                </p:cTn>
                              </p:par>
                              <p:par>
                                <p:cTn id="20" presetID="9" presetClass="entr" presetSubtype="0" fill="hold" nodeType="withEffect">
                                  <p:stCondLst>
                                    <p:cond delay="0"/>
                                  </p:stCondLst>
                                  <p:childTnLst>
                                    <p:set>
                                      <p:cBhvr>
                                        <p:cTn id="21" dur="1" fill="hold">
                                          <p:stCondLst>
                                            <p:cond delay="0"/>
                                          </p:stCondLst>
                                        </p:cTn>
                                        <p:tgtEl>
                                          <p:spTgt spid="39942"/>
                                        </p:tgtEl>
                                        <p:attrNameLst>
                                          <p:attrName>style.visibility</p:attrName>
                                        </p:attrNameLst>
                                      </p:cBhvr>
                                      <p:to>
                                        <p:strVal val="visible"/>
                                      </p:to>
                                    </p:set>
                                    <p:animEffect transition="in" filter="dissolve">
                                      <p:cBhvr>
                                        <p:cTn id="22" dur="500"/>
                                        <p:tgtEl>
                                          <p:spTgt spid="39942"/>
                                        </p:tgtEl>
                                      </p:cBhvr>
                                    </p:animEffect>
                                  </p:childTnLst>
                                </p:cTn>
                              </p:par>
                              <p:par>
                                <p:cTn id="23" presetID="9" presetClass="entr" presetSubtype="0" fill="hold" nodeType="withEffect">
                                  <p:stCondLst>
                                    <p:cond delay="0"/>
                                  </p:stCondLst>
                                  <p:childTnLst>
                                    <p:set>
                                      <p:cBhvr>
                                        <p:cTn id="24" dur="1" fill="hold">
                                          <p:stCondLst>
                                            <p:cond delay="0"/>
                                          </p:stCondLst>
                                        </p:cTn>
                                        <p:tgtEl>
                                          <p:spTgt spid="39944"/>
                                        </p:tgtEl>
                                        <p:attrNameLst>
                                          <p:attrName>style.visibility</p:attrName>
                                        </p:attrNameLst>
                                      </p:cBhvr>
                                      <p:to>
                                        <p:strVal val="visible"/>
                                      </p:to>
                                    </p:set>
                                    <p:animEffect transition="in" filter="dissolve">
                                      <p:cBhvr>
                                        <p:cTn id="25" dur="500"/>
                                        <p:tgtEl>
                                          <p:spTgt spid="39944"/>
                                        </p:tgtEl>
                                      </p:cBhvr>
                                    </p:animEffect>
                                  </p:childTnLst>
                                </p:cTn>
                              </p:par>
                              <p:par>
                                <p:cTn id="26" presetID="9"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dissolve">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dissolve">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dissolve">
                                      <p:cBhvr>
                                        <p:cTn id="43" dur="500"/>
                                        <p:tgtEl>
                                          <p:spTgt spid="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dissolve">
                                      <p:cBhvr>
                                        <p:cTn id="4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autoUpdateAnimBg="0"/>
      <p:bldP spid="7" grpId="0"/>
      <p:bldP spid="8" grpId="0" animBg="1"/>
      <p:bldP spid="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9"/>
          <p:cNvSpPr>
            <a:spLocks noChangeArrowheads="1"/>
          </p:cNvSpPr>
          <p:nvPr/>
        </p:nvSpPr>
        <p:spPr bwMode="auto">
          <a:xfrm>
            <a:off x="6949625" y="1454716"/>
            <a:ext cx="1327150" cy="3159125"/>
          </a:xfrm>
          <a:prstGeom prst="roundRect">
            <a:avLst>
              <a:gd name="adj" fmla="val 16667"/>
            </a:avLst>
          </a:prstGeom>
          <a:solidFill>
            <a:srgbClr val="FFFF00"/>
          </a:solidFill>
          <a:ln w="127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400" b="1" dirty="0">
                <a:solidFill>
                  <a:srgbClr val="000000"/>
                </a:solidFill>
              </a:rPr>
              <a:t>Recruiting</a:t>
            </a:r>
            <a:br>
              <a:rPr lang="en-US" sz="1400" b="1" dirty="0">
                <a:solidFill>
                  <a:srgbClr val="000000"/>
                </a:solidFill>
              </a:rPr>
            </a:br>
            <a:r>
              <a:rPr lang="en-US" sz="1400" b="1" dirty="0">
                <a:solidFill>
                  <a:srgbClr val="000000"/>
                </a:solidFill>
              </a:rPr>
              <a:t>Service</a:t>
            </a:r>
          </a:p>
        </p:txBody>
      </p:sp>
      <p:sp>
        <p:nvSpPr>
          <p:cNvPr id="44034" name="Rectangle 2"/>
          <p:cNvSpPr>
            <a:spLocks noGrp="1" noChangeArrowheads="1"/>
          </p:cNvSpPr>
          <p:nvPr>
            <p:ph type="title"/>
          </p:nvPr>
        </p:nvSpPr>
        <p:spPr/>
        <p:txBody>
          <a:bodyPr/>
          <a:lstStyle/>
          <a:p>
            <a:pPr eaLnBrk="1" hangingPunct="1"/>
            <a:r>
              <a:rPr lang="en-US" dirty="0"/>
              <a:t>Scoping one Supporting Business Process</a:t>
            </a:r>
          </a:p>
        </p:txBody>
      </p:sp>
      <p:sp>
        <p:nvSpPr>
          <p:cNvPr id="2762781" name="AutoShape 29"/>
          <p:cNvSpPr>
            <a:spLocks noChangeArrowheads="1"/>
          </p:cNvSpPr>
          <p:nvPr/>
        </p:nvSpPr>
        <p:spPr bwMode="auto">
          <a:xfrm>
            <a:off x="3985488" y="1449739"/>
            <a:ext cx="1327150" cy="3159125"/>
          </a:xfrm>
          <a:prstGeom prst="roundRect">
            <a:avLst>
              <a:gd name="adj" fmla="val 16667"/>
            </a:avLst>
          </a:prstGeom>
          <a:solidFill>
            <a:srgbClr val="FFFF00"/>
          </a:solidFill>
          <a:ln w="127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400" b="1">
                <a:solidFill>
                  <a:srgbClr val="000000"/>
                </a:solidFill>
              </a:rPr>
              <a:t>Human Resources</a:t>
            </a:r>
          </a:p>
        </p:txBody>
      </p:sp>
      <p:sp>
        <p:nvSpPr>
          <p:cNvPr id="2762782" name="AutoShape 30"/>
          <p:cNvSpPr>
            <a:spLocks noChangeArrowheads="1"/>
          </p:cNvSpPr>
          <p:nvPr/>
        </p:nvSpPr>
        <p:spPr bwMode="auto">
          <a:xfrm>
            <a:off x="2495482" y="1449739"/>
            <a:ext cx="1327150" cy="3159125"/>
          </a:xfrm>
          <a:prstGeom prst="roundRect">
            <a:avLst>
              <a:gd name="adj" fmla="val 16667"/>
            </a:avLst>
          </a:prstGeom>
          <a:solidFill>
            <a:srgbClr val="FFFF00"/>
          </a:solidFill>
          <a:ln w="127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400" b="1" dirty="0">
                <a:solidFill>
                  <a:srgbClr val="000000"/>
                </a:solidFill>
              </a:rPr>
              <a:t>Agency Department</a:t>
            </a:r>
          </a:p>
        </p:txBody>
      </p:sp>
      <p:sp>
        <p:nvSpPr>
          <p:cNvPr id="2762783" name="AutoShape 31"/>
          <p:cNvSpPr>
            <a:spLocks noChangeArrowheads="1"/>
          </p:cNvSpPr>
          <p:nvPr/>
        </p:nvSpPr>
        <p:spPr bwMode="auto">
          <a:xfrm>
            <a:off x="5475500" y="1449739"/>
            <a:ext cx="1311275" cy="3159125"/>
          </a:xfrm>
          <a:prstGeom prst="roundRect">
            <a:avLst>
              <a:gd name="adj" fmla="val 16667"/>
            </a:avLst>
          </a:prstGeom>
          <a:solidFill>
            <a:srgbClr val="FFFF00"/>
          </a:solidFill>
          <a:ln w="127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400" b="1">
                <a:solidFill>
                  <a:srgbClr val="000000"/>
                </a:solidFill>
              </a:rPr>
              <a:t>Internal Applicants</a:t>
            </a:r>
          </a:p>
        </p:txBody>
      </p:sp>
      <p:sp>
        <p:nvSpPr>
          <p:cNvPr id="2762784" name="AutoShape 32"/>
          <p:cNvSpPr>
            <a:spLocks noChangeArrowheads="1"/>
          </p:cNvSpPr>
          <p:nvPr/>
        </p:nvSpPr>
        <p:spPr bwMode="auto">
          <a:xfrm>
            <a:off x="8439632" y="1449739"/>
            <a:ext cx="1311275" cy="3159125"/>
          </a:xfrm>
          <a:prstGeom prst="roundRect">
            <a:avLst>
              <a:gd name="adj" fmla="val 16667"/>
            </a:avLst>
          </a:prstGeom>
          <a:solidFill>
            <a:srgbClr val="FFFF00"/>
          </a:solidFill>
          <a:ln w="127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eaLnBrk="0" hangingPunct="0">
              <a:lnSpc>
                <a:spcPct val="100000"/>
              </a:lnSpc>
              <a:spcBef>
                <a:spcPct val="0"/>
              </a:spcBef>
              <a:buClrTx/>
              <a:buFontTx/>
              <a:buNone/>
            </a:pPr>
            <a:r>
              <a:rPr lang="en-US" sz="1400" b="1">
                <a:solidFill>
                  <a:srgbClr val="000000"/>
                </a:solidFill>
              </a:rPr>
              <a:t>External Applicants</a:t>
            </a:r>
          </a:p>
        </p:txBody>
      </p:sp>
      <p:sp>
        <p:nvSpPr>
          <p:cNvPr id="44039" name="AutoShape 33"/>
          <p:cNvSpPr>
            <a:spLocks noChangeArrowheads="1"/>
          </p:cNvSpPr>
          <p:nvPr/>
        </p:nvSpPr>
        <p:spPr bwMode="auto">
          <a:xfrm>
            <a:off x="1714500" y="2095500"/>
            <a:ext cx="8763000" cy="2097088"/>
          </a:xfrm>
          <a:prstGeom prst="roundRect">
            <a:avLst>
              <a:gd name="adj" fmla="val 16667"/>
            </a:avLst>
          </a:prstGeom>
          <a:solidFill>
            <a:srgbClr val="00FFFF"/>
          </a:solidFill>
          <a:ln w="12700"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tIns="0"/>
          <a:lstStyle/>
          <a:p>
            <a:pPr eaLnBrk="0" hangingPunct="0">
              <a:lnSpc>
                <a:spcPct val="100000"/>
              </a:lnSpc>
              <a:spcBef>
                <a:spcPct val="0"/>
              </a:spcBef>
              <a:buClrTx/>
              <a:buFontTx/>
              <a:buNone/>
            </a:pPr>
            <a:r>
              <a:rPr lang="en-US" b="1">
                <a:solidFill>
                  <a:srgbClr val="000000"/>
                </a:solidFill>
              </a:rPr>
              <a:t>Recruit &amp; Select Employee</a:t>
            </a:r>
          </a:p>
        </p:txBody>
      </p:sp>
      <p:grpSp>
        <p:nvGrpSpPr>
          <p:cNvPr id="2762787" name="Group 35"/>
          <p:cNvGrpSpPr>
            <a:grpSpLocks/>
          </p:cNvGrpSpPr>
          <p:nvPr/>
        </p:nvGrpSpPr>
        <p:grpSpPr bwMode="auto">
          <a:xfrm>
            <a:off x="1901825" y="2745139"/>
            <a:ext cx="8389938" cy="985837"/>
            <a:chOff x="294" y="1849"/>
            <a:chExt cx="5285" cy="621"/>
          </a:xfrm>
        </p:grpSpPr>
        <p:sp>
          <p:nvSpPr>
            <p:cNvPr id="44051" name="AutoShape 36"/>
            <p:cNvSpPr>
              <a:spLocks noChangeArrowheads="1"/>
            </p:cNvSpPr>
            <p:nvPr/>
          </p:nvSpPr>
          <p:spPr bwMode="auto">
            <a:xfrm>
              <a:off x="294" y="1849"/>
              <a:ext cx="613"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lnSpc>
                  <a:spcPct val="100000"/>
                </a:lnSpc>
                <a:spcBef>
                  <a:spcPct val="0"/>
                </a:spcBef>
                <a:buClrTx/>
                <a:buFontTx/>
                <a:buNone/>
              </a:pPr>
              <a:r>
                <a:rPr lang="en-US" sz="1400" dirty="0">
                  <a:solidFill>
                    <a:srgbClr val="000000"/>
                  </a:solidFill>
                  <a:latin typeface="Arial" panose="020B0604020202020204" pitchFamily="34" charset="0"/>
                  <a:cs typeface="Arial" panose="020B0604020202020204" pitchFamily="34" charset="0"/>
                </a:rPr>
                <a:t>Create requisition</a:t>
              </a:r>
            </a:p>
          </p:txBody>
        </p:sp>
        <p:sp>
          <p:nvSpPr>
            <p:cNvPr id="44052" name="AutoShape 37"/>
            <p:cNvSpPr>
              <a:spLocks noChangeArrowheads="1"/>
            </p:cNvSpPr>
            <p:nvPr/>
          </p:nvSpPr>
          <p:spPr bwMode="auto">
            <a:xfrm>
              <a:off x="972" y="1849"/>
              <a:ext cx="595"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spcBef>
                  <a:spcPct val="0"/>
                </a:spcBef>
              </a:pPr>
              <a:r>
                <a:rPr lang="en-US" sz="1400" dirty="0">
                  <a:solidFill>
                    <a:srgbClr val="000000"/>
                  </a:solidFill>
                  <a:latin typeface="Arial" panose="020B0604020202020204" pitchFamily="34" charset="0"/>
                  <a:cs typeface="Arial" panose="020B0604020202020204" pitchFamily="34" charset="0"/>
                </a:rPr>
                <a:t>Post &amp; advertise opening</a:t>
              </a:r>
            </a:p>
          </p:txBody>
        </p:sp>
        <p:sp>
          <p:nvSpPr>
            <p:cNvPr id="44053" name="AutoShape 38"/>
            <p:cNvSpPr>
              <a:spLocks noChangeArrowheads="1"/>
            </p:cNvSpPr>
            <p:nvPr/>
          </p:nvSpPr>
          <p:spPr bwMode="auto">
            <a:xfrm>
              <a:off x="2384" y="1849"/>
              <a:ext cx="613"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spcBef>
                  <a:spcPct val="0"/>
                </a:spcBef>
              </a:pPr>
              <a:r>
                <a:rPr lang="en-US" sz="1400" dirty="0">
                  <a:solidFill>
                    <a:srgbClr val="000000"/>
                  </a:solidFill>
                  <a:latin typeface="Arial" panose="020B0604020202020204" pitchFamily="34" charset="0"/>
                  <a:cs typeface="Arial" panose="020B0604020202020204" pitchFamily="34" charset="0"/>
                </a:rPr>
                <a:t>Select candidates</a:t>
              </a:r>
            </a:p>
          </p:txBody>
        </p:sp>
        <p:sp>
          <p:nvSpPr>
            <p:cNvPr id="44054" name="AutoShape 39"/>
            <p:cNvSpPr>
              <a:spLocks noChangeArrowheads="1"/>
            </p:cNvSpPr>
            <p:nvPr/>
          </p:nvSpPr>
          <p:spPr bwMode="auto">
            <a:xfrm>
              <a:off x="3763" y="1849"/>
              <a:ext cx="525"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spcBef>
                  <a:spcPct val="0"/>
                </a:spcBef>
              </a:pPr>
              <a:r>
                <a:rPr lang="en-US" sz="1400" dirty="0">
                  <a:solidFill>
                    <a:srgbClr val="000000"/>
                  </a:solidFill>
                  <a:latin typeface="Arial" panose="020B0604020202020204" pitchFamily="34" charset="0"/>
                  <a:cs typeface="Arial" panose="020B0604020202020204" pitchFamily="34" charset="0"/>
                </a:rPr>
                <a:t>Make</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offer</a:t>
              </a:r>
            </a:p>
          </p:txBody>
        </p:sp>
        <p:sp>
          <p:nvSpPr>
            <p:cNvPr id="44055" name="AutoShape 40"/>
            <p:cNvSpPr>
              <a:spLocks noChangeArrowheads="1"/>
            </p:cNvSpPr>
            <p:nvPr/>
          </p:nvSpPr>
          <p:spPr bwMode="auto">
            <a:xfrm>
              <a:off x="1632" y="1849"/>
              <a:ext cx="687"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spcBef>
                  <a:spcPct val="0"/>
                </a:spcBef>
              </a:pPr>
              <a:r>
                <a:rPr lang="en-US" sz="1400" dirty="0">
                  <a:solidFill>
                    <a:srgbClr val="000000"/>
                  </a:solidFill>
                  <a:latin typeface="Arial" panose="020B0604020202020204" pitchFamily="34" charset="0"/>
                  <a:cs typeface="Arial" panose="020B0604020202020204" pitchFamily="34" charset="0"/>
                </a:rPr>
                <a:t>Receive &amp; assess applications</a:t>
              </a:r>
            </a:p>
          </p:txBody>
        </p:sp>
        <p:sp>
          <p:nvSpPr>
            <p:cNvPr id="44056" name="AutoShape 41"/>
            <p:cNvSpPr>
              <a:spLocks noChangeArrowheads="1"/>
            </p:cNvSpPr>
            <p:nvPr/>
          </p:nvSpPr>
          <p:spPr bwMode="auto">
            <a:xfrm>
              <a:off x="3062" y="1849"/>
              <a:ext cx="636"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spcBef>
                  <a:spcPct val="0"/>
                </a:spcBef>
              </a:pPr>
              <a:r>
                <a:rPr lang="en-US" sz="1400" dirty="0">
                  <a:solidFill>
                    <a:srgbClr val="000000"/>
                  </a:solidFill>
                  <a:latin typeface="Arial" panose="020B0604020202020204" pitchFamily="34" charset="0"/>
                  <a:cs typeface="Arial" panose="020B0604020202020204" pitchFamily="34" charset="0"/>
                </a:rPr>
                <a:t>Assess candidates</a:t>
              </a:r>
            </a:p>
          </p:txBody>
        </p:sp>
        <p:sp>
          <p:nvSpPr>
            <p:cNvPr id="44057" name="AutoShape 42"/>
            <p:cNvSpPr>
              <a:spLocks noChangeArrowheads="1"/>
            </p:cNvSpPr>
            <p:nvPr/>
          </p:nvSpPr>
          <p:spPr bwMode="auto">
            <a:xfrm>
              <a:off x="4353" y="1849"/>
              <a:ext cx="580"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spcBef>
                  <a:spcPct val="0"/>
                </a:spcBef>
              </a:pPr>
              <a:r>
                <a:rPr lang="en-US" sz="1400" dirty="0">
                  <a:solidFill>
                    <a:srgbClr val="000000"/>
                  </a:solidFill>
                  <a:latin typeface="Arial" panose="020B0604020202020204" pitchFamily="34" charset="0"/>
                  <a:cs typeface="Arial" panose="020B0604020202020204" pitchFamily="34" charset="0"/>
                </a:rPr>
                <a:t>Onboard employee</a:t>
              </a:r>
            </a:p>
          </p:txBody>
        </p:sp>
        <p:sp>
          <p:nvSpPr>
            <p:cNvPr id="44058" name="AutoShape 43"/>
            <p:cNvSpPr>
              <a:spLocks noChangeArrowheads="1"/>
            </p:cNvSpPr>
            <p:nvPr/>
          </p:nvSpPr>
          <p:spPr bwMode="auto">
            <a:xfrm>
              <a:off x="4999" y="1849"/>
              <a:ext cx="580" cy="621"/>
            </a:xfrm>
            <a:prstGeom prst="roundRect">
              <a:avLst>
                <a:gd name="adj" fmla="val 16667"/>
              </a:avLst>
            </a:prstGeom>
            <a:solidFill>
              <a:schemeClr val="bg1"/>
            </a:solidFill>
            <a:ln w="3175" algn="ctr">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nchor="ctr"/>
            <a:lstStyle/>
            <a:p>
              <a:pPr algn="ctr" eaLnBrk="0" hangingPunct="0">
                <a:spcBef>
                  <a:spcPct val="0"/>
                </a:spcBef>
              </a:pPr>
              <a:r>
                <a:rPr lang="en-US" sz="1400" dirty="0">
                  <a:solidFill>
                    <a:srgbClr val="000000"/>
                  </a:solidFill>
                  <a:latin typeface="Arial" panose="020B0604020202020204" pitchFamily="34" charset="0"/>
                  <a:cs typeface="Arial" panose="020B0604020202020204" pitchFamily="34" charset="0"/>
                </a:rPr>
                <a:t>Pay referral / recruiting fees</a:t>
              </a:r>
            </a:p>
          </p:txBody>
        </p:sp>
      </p:grpSp>
      <p:sp>
        <p:nvSpPr>
          <p:cNvPr id="44046" name="Rectangle 51"/>
          <p:cNvSpPr>
            <a:spLocks noChangeArrowheads="1"/>
          </p:cNvSpPr>
          <p:nvPr/>
        </p:nvSpPr>
        <p:spPr bwMode="auto">
          <a:xfrm>
            <a:off x="330702" y="1951114"/>
            <a:ext cx="1155632" cy="9793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Lst>
        </p:spPr>
        <p:txBody>
          <a:bodyPr wrap="square" lIns="92075" tIns="46038" rIns="92075" bIns="46038">
            <a:spAutoFit/>
          </a:bodyPr>
          <a:lstStyle/>
          <a:p>
            <a:pPr algn="r" eaLnBrk="0" hangingPunct="0">
              <a:lnSpc>
                <a:spcPct val="90000"/>
              </a:lnSpc>
              <a:spcBef>
                <a:spcPct val="0"/>
              </a:spcBef>
              <a:buClrTx/>
              <a:buFontTx/>
              <a:buNone/>
            </a:pPr>
            <a:r>
              <a:rPr lang="en-US" sz="1600" b="1" i="1" dirty="0">
                <a:solidFill>
                  <a:srgbClr val="000000"/>
                </a:solidFill>
                <a:latin typeface="Arial" charset="0"/>
                <a:ea typeface="ＭＳ Ｐゴシック" charset="0"/>
                <a:cs typeface="ＭＳ Ｐゴシック" charset="0"/>
              </a:rPr>
              <a:t>Trigger:</a:t>
            </a:r>
          </a:p>
          <a:p>
            <a:pPr algn="r" eaLnBrk="0" hangingPunct="0">
              <a:lnSpc>
                <a:spcPct val="90000"/>
              </a:lnSpc>
              <a:spcBef>
                <a:spcPct val="0"/>
              </a:spcBef>
              <a:buClrTx/>
              <a:buFontTx/>
              <a:buNone/>
            </a:pPr>
            <a:r>
              <a:rPr lang="en-US" sz="1600" dirty="0">
                <a:solidFill>
                  <a:srgbClr val="000000"/>
                </a:solidFill>
                <a:latin typeface="Arial" charset="0"/>
                <a:ea typeface="ＭＳ Ｐゴシック" charset="0"/>
                <a:cs typeface="ＭＳ Ｐゴシック" charset="0"/>
              </a:rPr>
              <a:t>Hiring</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request is approved</a:t>
            </a:r>
          </a:p>
        </p:txBody>
      </p:sp>
      <p:sp>
        <p:nvSpPr>
          <p:cNvPr id="44048" name="Text Box 53"/>
          <p:cNvSpPr txBox="1">
            <a:spLocks noChangeArrowheads="1"/>
          </p:cNvSpPr>
          <p:nvPr/>
        </p:nvSpPr>
        <p:spPr bwMode="auto">
          <a:xfrm>
            <a:off x="10580687" y="3502983"/>
            <a:ext cx="1611313" cy="9793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chemeClr val="tx1"/>
                </a:solidFill>
                <a:miter lim="800000"/>
                <a:headEnd/>
                <a:tailEnd/>
              </a14:hiddenLine>
            </a:ext>
          </a:extLst>
        </p:spPr>
        <p:txBody>
          <a:bodyPr wrap="square" lIns="92075" tIns="46038" rIns="92075" bIns="46038">
            <a:spAutoFit/>
          </a:bodyPr>
          <a:lstStyle>
            <a:defPPr>
              <a:defRPr lang="en-US"/>
            </a:defPPr>
            <a:lvl1pPr algn="r" eaLnBrk="0" hangingPunct="0">
              <a:lnSpc>
                <a:spcPct val="90000"/>
              </a:lnSpc>
              <a:spcBef>
                <a:spcPct val="0"/>
              </a:spcBef>
              <a:buClrTx/>
              <a:buFontTx/>
              <a:buNone/>
              <a:defRPr sz="1600">
                <a:solidFill>
                  <a:srgbClr val="000000"/>
                </a:solidFill>
                <a:latin typeface="Arial" charset="0"/>
                <a:ea typeface="ＭＳ Ｐゴシック" charset="0"/>
                <a:cs typeface="ＭＳ Ｐゴシック" charset="0"/>
              </a:defRPr>
            </a:lvl1pPr>
            <a:lvl2pPr marL="742950" indent="-285750" algn="l" eaLnBrk="0" hangingPunct="0">
              <a:spcBef>
                <a:spcPct val="0"/>
              </a:spcBef>
              <a:defRPr sz="2400">
                <a:latin typeface="Times New Roman" charset="0"/>
                <a:ea typeface="ＭＳ Ｐゴシック" charset="0"/>
                <a:cs typeface="ＭＳ Ｐゴシック" charset="0"/>
              </a:defRPr>
            </a:lvl2pPr>
            <a:lvl3pPr marL="1143000" indent="-228600" algn="l" eaLnBrk="0" hangingPunct="0">
              <a:spcBef>
                <a:spcPct val="0"/>
              </a:spcBef>
              <a:defRPr sz="2400">
                <a:latin typeface="Times New Roman" charset="0"/>
                <a:ea typeface="ＭＳ Ｐゴシック" charset="0"/>
                <a:cs typeface="ＭＳ Ｐゴシック" charset="0"/>
              </a:defRPr>
            </a:lvl3pPr>
            <a:lvl4pPr marL="1600200" indent="-228600" algn="l" eaLnBrk="0" hangingPunct="0">
              <a:spcBef>
                <a:spcPct val="0"/>
              </a:spcBef>
              <a:defRPr sz="2400">
                <a:latin typeface="Times New Roman" charset="0"/>
                <a:ea typeface="ＭＳ Ｐゴシック" charset="0"/>
                <a:cs typeface="ＭＳ Ｐゴシック" charset="0"/>
              </a:defRPr>
            </a:lvl4pPr>
            <a:lvl5pPr marL="2057400" indent="-228600" algn="l" eaLnBrk="0" hangingPunct="0">
              <a:spcBef>
                <a:spcPct val="0"/>
              </a:spcBef>
              <a:defRPr sz="2400">
                <a:latin typeface="Times New Roman" charset="0"/>
                <a:ea typeface="ＭＳ Ｐゴシック" charset="0"/>
                <a:cs typeface="ＭＳ Ｐゴシック" charset="0"/>
              </a:defRPr>
            </a:lvl5pPr>
            <a:lvl6pPr marL="2514600" indent="-228600" defTabSz="457200" fontAlgn="base">
              <a:spcBef>
                <a:spcPct val="0"/>
              </a:spcBef>
              <a:spcAft>
                <a:spcPct val="0"/>
              </a:spcAft>
              <a:defRPr sz="2400">
                <a:latin typeface="Times New Roman" charset="0"/>
                <a:ea typeface="ＭＳ Ｐゴシック" charset="0"/>
                <a:cs typeface="ＭＳ Ｐゴシック" charset="0"/>
              </a:defRPr>
            </a:lvl6pPr>
            <a:lvl7pPr marL="2971800" indent="-228600" defTabSz="457200" fontAlgn="base">
              <a:spcBef>
                <a:spcPct val="0"/>
              </a:spcBef>
              <a:spcAft>
                <a:spcPct val="0"/>
              </a:spcAft>
              <a:defRPr sz="2400">
                <a:latin typeface="Times New Roman" charset="0"/>
                <a:ea typeface="ＭＳ Ｐゴシック" charset="0"/>
                <a:cs typeface="ＭＳ Ｐゴシック" charset="0"/>
              </a:defRPr>
            </a:lvl7pPr>
            <a:lvl8pPr marL="3429000" indent="-228600" defTabSz="457200" fontAlgn="base">
              <a:spcBef>
                <a:spcPct val="0"/>
              </a:spcBef>
              <a:spcAft>
                <a:spcPct val="0"/>
              </a:spcAft>
              <a:defRPr sz="2400">
                <a:latin typeface="Times New Roman" charset="0"/>
                <a:ea typeface="ＭＳ Ｐゴシック" charset="0"/>
                <a:cs typeface="ＭＳ Ｐゴシック" charset="0"/>
              </a:defRPr>
            </a:lvl8pPr>
            <a:lvl9pPr marL="3886200" indent="-228600" defTabSz="457200" fontAlgn="base">
              <a:spcBef>
                <a:spcPct val="0"/>
              </a:spcBef>
              <a:spcAft>
                <a:spcPct val="0"/>
              </a:spcAft>
              <a:defRPr sz="2400">
                <a:latin typeface="Times New Roman" charset="0"/>
                <a:ea typeface="ＭＳ Ｐゴシック" charset="0"/>
                <a:cs typeface="ＭＳ Ｐゴシック" charset="0"/>
              </a:defRPr>
            </a:lvl9pPr>
          </a:lstStyle>
          <a:p>
            <a:pPr algn="l"/>
            <a:r>
              <a:rPr lang="en-CA" b="1" i="1" dirty="0"/>
              <a:t>Agency result:</a:t>
            </a:r>
          </a:p>
          <a:p>
            <a:pPr algn="l"/>
            <a:r>
              <a:rPr lang="en-US" dirty="0"/>
              <a:t>New employee</a:t>
            </a:r>
            <a:br>
              <a:rPr lang="en-US" dirty="0"/>
            </a:br>
            <a:r>
              <a:rPr lang="en-US" dirty="0"/>
              <a:t>is hired and onboarded</a:t>
            </a:r>
          </a:p>
        </p:txBody>
      </p:sp>
      <p:grpSp>
        <p:nvGrpSpPr>
          <p:cNvPr id="4" name="Group 3"/>
          <p:cNvGrpSpPr/>
          <p:nvPr/>
        </p:nvGrpSpPr>
        <p:grpSpPr>
          <a:xfrm>
            <a:off x="969579" y="2930804"/>
            <a:ext cx="743597" cy="454432"/>
            <a:chOff x="2467954" y="5268968"/>
            <a:chExt cx="743597" cy="454432"/>
          </a:xfrm>
        </p:grpSpPr>
        <p:sp>
          <p:nvSpPr>
            <p:cNvPr id="27" name="Line 34"/>
            <p:cNvSpPr>
              <a:spLocks noChangeShapeType="1"/>
            </p:cNvSpPr>
            <p:nvPr/>
          </p:nvSpPr>
          <p:spPr bwMode="auto">
            <a:xfrm>
              <a:off x="2919451" y="5494596"/>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endParaRPr lang="en-CA"/>
            </a:p>
          </p:txBody>
        </p:sp>
        <p:sp>
          <p:nvSpPr>
            <p:cNvPr id="28" name="Oval 35"/>
            <p:cNvSpPr>
              <a:spLocks noChangeArrowheads="1"/>
            </p:cNvSpPr>
            <p:nvPr/>
          </p:nvSpPr>
          <p:spPr bwMode="auto">
            <a:xfrm>
              <a:off x="2467954" y="5268968"/>
              <a:ext cx="460062" cy="454432"/>
            </a:xfrm>
            <a:prstGeom prst="ellipse">
              <a:avLst/>
            </a:prstGeom>
            <a:noFill/>
            <a:ln w="127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hangingPunct="0">
                <a:buClr>
                  <a:srgbClr val="000000"/>
                </a:buClr>
              </a:pPr>
              <a:endParaRPr lang="en-CA">
                <a:solidFill>
                  <a:srgbClr val="000000"/>
                </a:solidFill>
              </a:endParaRPr>
            </a:p>
          </p:txBody>
        </p:sp>
      </p:grpSp>
      <p:grpSp>
        <p:nvGrpSpPr>
          <p:cNvPr id="5" name="Group 4"/>
          <p:cNvGrpSpPr/>
          <p:nvPr/>
        </p:nvGrpSpPr>
        <p:grpSpPr>
          <a:xfrm>
            <a:off x="10477500" y="2914134"/>
            <a:ext cx="802338" cy="454432"/>
            <a:chOff x="5846752" y="5234234"/>
            <a:chExt cx="802338" cy="454432"/>
          </a:xfrm>
        </p:grpSpPr>
        <p:sp>
          <p:nvSpPr>
            <p:cNvPr id="29" name="Line 36"/>
            <p:cNvSpPr>
              <a:spLocks noChangeShapeType="1"/>
            </p:cNvSpPr>
            <p:nvPr/>
          </p:nvSpPr>
          <p:spPr bwMode="auto">
            <a:xfrm>
              <a:off x="5846752" y="5461449"/>
              <a:ext cx="3484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Autofit/>
            </a:bodyPr>
            <a:lstStyle/>
            <a:p>
              <a:endParaRPr lang="en-CA"/>
            </a:p>
          </p:txBody>
        </p:sp>
        <p:sp>
          <p:nvSpPr>
            <p:cNvPr id="30" name="Oval 35"/>
            <p:cNvSpPr>
              <a:spLocks noChangeArrowheads="1"/>
            </p:cNvSpPr>
            <p:nvPr/>
          </p:nvSpPr>
          <p:spPr bwMode="auto">
            <a:xfrm>
              <a:off x="6203757" y="5234234"/>
              <a:ext cx="445333" cy="454432"/>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hangingPunct="0">
                <a:buClr>
                  <a:srgbClr val="000000"/>
                </a:buClr>
              </a:pPr>
              <a:endParaRPr lang="en-CA">
                <a:solidFill>
                  <a:srgbClr val="000000"/>
                </a:solidFill>
              </a:endParaRPr>
            </a:p>
          </p:txBody>
        </p:sp>
      </p:grpSp>
    </p:spTree>
    <p:extLst>
      <p:ext uri="{BB962C8B-B14F-4D97-AF65-F5344CB8AC3E}">
        <p14:creationId xmlns:p14="http://schemas.microsoft.com/office/powerpoint/2010/main" val="4050963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62787"/>
                                        </p:tgtEl>
                                        <p:attrNameLst>
                                          <p:attrName>style.visibility</p:attrName>
                                        </p:attrNameLst>
                                      </p:cBhvr>
                                      <p:to>
                                        <p:strVal val="visible"/>
                                      </p:to>
                                    </p:set>
                                    <p:animEffect transition="in" filter="dissolve">
                                      <p:cBhvr>
                                        <p:cTn id="7" dur="500"/>
                                        <p:tgtEl>
                                          <p:spTgt spid="2762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2781"/>
                                        </p:tgtEl>
                                        <p:attrNameLst>
                                          <p:attrName>style.visibility</p:attrName>
                                        </p:attrNameLst>
                                      </p:cBhvr>
                                      <p:to>
                                        <p:strVal val="visible"/>
                                      </p:to>
                                    </p:set>
                                    <p:animEffect transition="in" filter="dissolve">
                                      <p:cBhvr>
                                        <p:cTn id="12" dur="500"/>
                                        <p:tgtEl>
                                          <p:spTgt spid="276278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762782"/>
                                        </p:tgtEl>
                                        <p:attrNameLst>
                                          <p:attrName>style.visibility</p:attrName>
                                        </p:attrNameLst>
                                      </p:cBhvr>
                                      <p:to>
                                        <p:strVal val="visible"/>
                                      </p:to>
                                    </p:set>
                                    <p:animEffect transition="in" filter="dissolve">
                                      <p:cBhvr>
                                        <p:cTn id="15" dur="500"/>
                                        <p:tgtEl>
                                          <p:spTgt spid="276278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762784"/>
                                        </p:tgtEl>
                                        <p:attrNameLst>
                                          <p:attrName>style.visibility</p:attrName>
                                        </p:attrNameLst>
                                      </p:cBhvr>
                                      <p:to>
                                        <p:strVal val="visible"/>
                                      </p:to>
                                    </p:set>
                                    <p:animEffect transition="in" filter="dissolve">
                                      <p:cBhvr>
                                        <p:cTn id="18" dur="500"/>
                                        <p:tgtEl>
                                          <p:spTgt spid="276278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762783"/>
                                        </p:tgtEl>
                                        <p:attrNameLst>
                                          <p:attrName>style.visibility</p:attrName>
                                        </p:attrNameLst>
                                      </p:cBhvr>
                                      <p:to>
                                        <p:strVal val="visible"/>
                                      </p:to>
                                    </p:set>
                                    <p:animEffect transition="in" filter="dissolve">
                                      <p:cBhvr>
                                        <p:cTn id="21" dur="500"/>
                                        <p:tgtEl>
                                          <p:spTgt spid="276278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62781" grpId="0" animBg="1"/>
      <p:bldP spid="2762782" grpId="0" animBg="1"/>
      <p:bldP spid="2762783" grpId="0" animBg="1"/>
      <p:bldP spid="276278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5814" name="Group 54"/>
          <p:cNvGrpSpPr>
            <a:grpSpLocks/>
          </p:cNvGrpSpPr>
          <p:nvPr/>
        </p:nvGrpSpPr>
        <p:grpSpPr bwMode="auto">
          <a:xfrm>
            <a:off x="2116800" y="619200"/>
            <a:ext cx="8398800" cy="6086400"/>
            <a:chOff x="144" y="144"/>
            <a:chExt cx="5520" cy="4080"/>
          </a:xfrm>
        </p:grpSpPr>
        <p:sp>
          <p:nvSpPr>
            <p:cNvPr id="45060" name="AutoShape 2"/>
            <p:cNvSpPr>
              <a:spLocks noChangeArrowheads="1"/>
            </p:cNvSpPr>
            <p:nvPr/>
          </p:nvSpPr>
          <p:spPr bwMode="auto">
            <a:xfrm>
              <a:off x="1296" y="384"/>
              <a:ext cx="3696" cy="576"/>
            </a:xfrm>
            <a:prstGeom prst="flowChartAlternateProcess">
              <a:avLst/>
            </a:prstGeom>
            <a:solidFill>
              <a:srgbClr val="003366"/>
            </a:solidFill>
            <a:ln w="38100">
              <a:solidFill>
                <a:srgbClr val="00336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61" name="AutoShape 3"/>
            <p:cNvSpPr>
              <a:spLocks noChangeArrowheads="1"/>
            </p:cNvSpPr>
            <p:nvPr/>
          </p:nvSpPr>
          <p:spPr bwMode="auto">
            <a:xfrm>
              <a:off x="1296" y="1248"/>
              <a:ext cx="3696" cy="1248"/>
            </a:xfrm>
            <a:prstGeom prst="flowChartAlternateProcess">
              <a:avLst/>
            </a:prstGeom>
            <a:solidFill>
              <a:srgbClr val="003366"/>
            </a:solidFill>
            <a:ln w="381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Tx/>
                <a:buFontTx/>
                <a:buNone/>
              </a:pPr>
              <a:r>
                <a:rPr lang="en-US">
                  <a:solidFill>
                    <a:srgbClr val="000000"/>
                  </a:solidFill>
                </a:rPr>
                <a:t> </a:t>
              </a:r>
            </a:p>
          </p:txBody>
        </p:sp>
        <p:sp>
          <p:nvSpPr>
            <p:cNvPr id="45062" name="AutoShape 4"/>
            <p:cNvSpPr>
              <a:spLocks noChangeArrowheads="1"/>
            </p:cNvSpPr>
            <p:nvPr/>
          </p:nvSpPr>
          <p:spPr bwMode="auto">
            <a:xfrm>
              <a:off x="624" y="3984"/>
              <a:ext cx="4601" cy="240"/>
            </a:xfrm>
            <a:prstGeom prst="flowChartAlternateProcess">
              <a:avLst/>
            </a:prstGeom>
            <a:solidFill>
              <a:srgbClr val="668F15"/>
            </a:solidFill>
            <a:ln w="2857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nSpc>
                  <a:spcPct val="100000"/>
                </a:lnSpc>
                <a:spcBef>
                  <a:spcPct val="50000"/>
                </a:spcBef>
                <a:buClrTx/>
                <a:buFontTx/>
                <a:buNone/>
              </a:pPr>
              <a:r>
                <a:rPr lang="en-US" sz="1600" b="1">
                  <a:solidFill>
                    <a:srgbClr val="FFFFFF"/>
                  </a:solidFill>
                </a:rPr>
                <a:t>Organization, Workforce, &amp; Project Management Processes</a:t>
              </a:r>
            </a:p>
          </p:txBody>
        </p:sp>
        <p:sp>
          <p:nvSpPr>
            <p:cNvPr id="45063" name="AutoShape 5"/>
            <p:cNvSpPr>
              <a:spLocks noChangeArrowheads="1"/>
            </p:cNvSpPr>
            <p:nvPr/>
          </p:nvSpPr>
          <p:spPr bwMode="auto">
            <a:xfrm rot="-5400000">
              <a:off x="3552" y="2064"/>
              <a:ext cx="3936" cy="288"/>
            </a:xfrm>
            <a:prstGeom prst="flowChartAlternateProcess">
              <a:avLst/>
            </a:prstGeom>
            <a:solidFill>
              <a:srgbClr val="668F15"/>
            </a:solidFill>
            <a:ln w="28575"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nSpc>
                  <a:spcPct val="100000"/>
                </a:lnSpc>
                <a:spcBef>
                  <a:spcPct val="50000"/>
                </a:spcBef>
                <a:buClrTx/>
                <a:buFontTx/>
                <a:buNone/>
              </a:pPr>
              <a:r>
                <a:rPr lang="en-US" sz="1400" b="1" dirty="0">
                  <a:solidFill>
                    <a:srgbClr val="FFFFFF"/>
                  </a:solidFill>
                </a:rPr>
                <a:t>REDUCED SAFETY RISK  &amp; INCREASED CUSTOMER SATISFACTION</a:t>
              </a:r>
            </a:p>
          </p:txBody>
        </p:sp>
        <p:sp>
          <p:nvSpPr>
            <p:cNvPr id="45064" name="AutoShape 6"/>
            <p:cNvSpPr>
              <a:spLocks noChangeArrowheads="1"/>
            </p:cNvSpPr>
            <p:nvPr/>
          </p:nvSpPr>
          <p:spPr bwMode="auto">
            <a:xfrm>
              <a:off x="1296" y="2736"/>
              <a:ext cx="3696" cy="1008"/>
            </a:xfrm>
            <a:prstGeom prst="flowChartAlternateProcess">
              <a:avLst/>
            </a:prstGeom>
            <a:solidFill>
              <a:srgbClr val="003366"/>
            </a:solidFill>
            <a:ln w="38100">
              <a:solidFill>
                <a:srgbClr val="00336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65" name="AutoShape 7"/>
            <p:cNvSpPr>
              <a:spLocks noChangeArrowheads="1"/>
            </p:cNvSpPr>
            <p:nvPr/>
          </p:nvSpPr>
          <p:spPr bwMode="auto">
            <a:xfrm rot="-5400000">
              <a:off x="-1728" y="2016"/>
              <a:ext cx="4080" cy="336"/>
            </a:xfrm>
            <a:prstGeom prst="flowChartAlternateProcess">
              <a:avLst/>
            </a:prstGeom>
            <a:solidFill>
              <a:srgbClr val="668F15"/>
            </a:solidFill>
            <a:ln w="2857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nSpc>
                  <a:spcPct val="100000"/>
                </a:lnSpc>
                <a:spcBef>
                  <a:spcPct val="50000"/>
                </a:spcBef>
                <a:buClrTx/>
                <a:buFontTx/>
                <a:buNone/>
              </a:pPr>
              <a:r>
                <a:rPr lang="en-US" sz="1600" b="1">
                  <a:solidFill>
                    <a:srgbClr val="FFFFFF"/>
                  </a:solidFill>
                </a:rPr>
                <a:t>STAKEHOLDERS NEEDS &amp; REQUIREMENTS</a:t>
              </a:r>
            </a:p>
          </p:txBody>
        </p:sp>
        <p:sp>
          <p:nvSpPr>
            <p:cNvPr id="45066" name="AutoShape 8"/>
            <p:cNvSpPr>
              <a:spLocks noChangeArrowheads="1"/>
            </p:cNvSpPr>
            <p:nvPr/>
          </p:nvSpPr>
          <p:spPr bwMode="auto">
            <a:xfrm rot="-5400000">
              <a:off x="456" y="456"/>
              <a:ext cx="672" cy="336"/>
            </a:xfrm>
            <a:prstGeom prst="flowChartAlternateProcess">
              <a:avLst/>
            </a:prstGeom>
            <a:solidFill>
              <a:srgbClr val="668F15"/>
            </a:solidFill>
            <a:ln w="28575"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nSpc>
                  <a:spcPct val="75000"/>
                </a:lnSpc>
                <a:spcBef>
                  <a:spcPct val="50000"/>
                </a:spcBef>
                <a:buClrTx/>
                <a:buFontTx/>
                <a:buNone/>
              </a:pPr>
              <a:r>
                <a:rPr lang="en-US" sz="1200" b="1">
                  <a:solidFill>
                    <a:srgbClr val="FFFFFF"/>
                  </a:solidFill>
                </a:rPr>
                <a:t>Strategic Processes</a:t>
              </a:r>
            </a:p>
          </p:txBody>
        </p:sp>
        <p:sp>
          <p:nvSpPr>
            <p:cNvPr id="45067" name="AutoShape 9"/>
            <p:cNvSpPr>
              <a:spLocks noChangeArrowheads="1"/>
            </p:cNvSpPr>
            <p:nvPr/>
          </p:nvSpPr>
          <p:spPr bwMode="auto">
            <a:xfrm rot="-5400000">
              <a:off x="456" y="1656"/>
              <a:ext cx="672" cy="336"/>
            </a:xfrm>
            <a:prstGeom prst="flowChartAlternateProcess">
              <a:avLst/>
            </a:prstGeom>
            <a:solidFill>
              <a:srgbClr val="668F15"/>
            </a:solidFill>
            <a:ln w="28575"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nSpc>
                  <a:spcPct val="75000"/>
                </a:lnSpc>
                <a:spcBef>
                  <a:spcPct val="50000"/>
                </a:spcBef>
                <a:buClrTx/>
                <a:buFontTx/>
                <a:buNone/>
              </a:pPr>
              <a:r>
                <a:rPr lang="en-US" sz="1200" b="1">
                  <a:solidFill>
                    <a:srgbClr val="FFFFFF"/>
                  </a:solidFill>
                </a:rPr>
                <a:t>Line of Business Processes</a:t>
              </a:r>
            </a:p>
          </p:txBody>
        </p:sp>
        <p:sp>
          <p:nvSpPr>
            <p:cNvPr id="45068" name="AutoShape 10"/>
            <p:cNvSpPr>
              <a:spLocks noChangeArrowheads="1"/>
            </p:cNvSpPr>
            <p:nvPr/>
          </p:nvSpPr>
          <p:spPr bwMode="auto">
            <a:xfrm rot="-5400000">
              <a:off x="456" y="3000"/>
              <a:ext cx="672" cy="336"/>
            </a:xfrm>
            <a:prstGeom prst="flowChartAlternateProcess">
              <a:avLst/>
            </a:prstGeom>
            <a:solidFill>
              <a:srgbClr val="668F15"/>
            </a:solidFill>
            <a:ln w="28575" algn="ctr">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nSpc>
                  <a:spcPct val="75000"/>
                </a:lnSpc>
                <a:spcBef>
                  <a:spcPct val="50000"/>
                </a:spcBef>
                <a:buClrTx/>
                <a:buFontTx/>
                <a:buNone/>
              </a:pPr>
              <a:r>
                <a:rPr lang="en-US" sz="1200" b="1">
                  <a:solidFill>
                    <a:srgbClr val="FFFFFF"/>
                  </a:solidFill>
                </a:rPr>
                <a:t>Supporting Processes</a:t>
              </a:r>
            </a:p>
          </p:txBody>
        </p:sp>
        <p:sp>
          <p:nvSpPr>
            <p:cNvPr id="45069" name="AutoShape 11"/>
            <p:cNvSpPr>
              <a:spLocks noChangeArrowheads="1"/>
            </p:cNvSpPr>
            <p:nvPr/>
          </p:nvSpPr>
          <p:spPr bwMode="auto">
            <a:xfrm>
              <a:off x="1008" y="1584"/>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0" name="AutoShape 12"/>
            <p:cNvSpPr>
              <a:spLocks noChangeArrowheads="1"/>
            </p:cNvSpPr>
            <p:nvPr/>
          </p:nvSpPr>
          <p:spPr bwMode="auto">
            <a:xfrm>
              <a:off x="2832" y="1008"/>
              <a:ext cx="480" cy="144"/>
            </a:xfrm>
            <a:prstGeom prst="downArrow">
              <a:avLst>
                <a:gd name="adj1" fmla="val 50000"/>
                <a:gd name="adj2" fmla="val 25000"/>
              </a:avLst>
            </a:prstGeom>
            <a:solidFill>
              <a:srgbClr val="003366"/>
            </a:solidFill>
            <a:ln w="9525">
              <a:solidFill>
                <a:srgbClr val="00336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1" name="AutoShape 13"/>
            <p:cNvSpPr>
              <a:spLocks noChangeArrowheads="1"/>
            </p:cNvSpPr>
            <p:nvPr/>
          </p:nvSpPr>
          <p:spPr bwMode="auto">
            <a:xfrm>
              <a:off x="2928" y="2544"/>
              <a:ext cx="432" cy="144"/>
            </a:xfrm>
            <a:prstGeom prst="upArrow">
              <a:avLst>
                <a:gd name="adj1" fmla="val 50000"/>
                <a:gd name="adj2" fmla="val 25000"/>
              </a:avLst>
            </a:prstGeom>
            <a:solidFill>
              <a:srgbClr val="003366"/>
            </a:solidFill>
            <a:ln w="9525">
              <a:solidFill>
                <a:srgbClr val="00336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2" name="AutoShape 14"/>
            <p:cNvSpPr>
              <a:spLocks noChangeArrowheads="1"/>
            </p:cNvSpPr>
            <p:nvPr/>
          </p:nvSpPr>
          <p:spPr bwMode="auto">
            <a:xfrm>
              <a:off x="1008" y="2976"/>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3" name="AutoShape 15"/>
            <p:cNvSpPr>
              <a:spLocks noChangeArrowheads="1"/>
            </p:cNvSpPr>
            <p:nvPr/>
          </p:nvSpPr>
          <p:spPr bwMode="auto">
            <a:xfrm>
              <a:off x="1008" y="384"/>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grpSp>
          <p:nvGrpSpPr>
            <p:cNvPr id="45074" name="Group 16"/>
            <p:cNvGrpSpPr>
              <a:grpSpLocks/>
            </p:cNvGrpSpPr>
            <p:nvPr/>
          </p:nvGrpSpPr>
          <p:grpSpPr bwMode="auto">
            <a:xfrm>
              <a:off x="1392" y="2832"/>
              <a:ext cx="3456" cy="787"/>
              <a:chOff x="245" y="1297"/>
              <a:chExt cx="5241" cy="1746"/>
            </a:xfrm>
          </p:grpSpPr>
          <p:sp>
            <p:nvSpPr>
              <p:cNvPr id="45102" name="AutoShape 17"/>
              <p:cNvSpPr>
                <a:spLocks noChangeArrowheads="1"/>
              </p:cNvSpPr>
              <p:nvPr/>
            </p:nvSpPr>
            <p:spPr bwMode="auto">
              <a:xfrm rot="-5400000">
                <a:off x="795" y="1939"/>
                <a:ext cx="1742" cy="457"/>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Systems &amp; Technology</a:t>
                </a:r>
                <a:br>
                  <a:rPr lang="en-US" sz="900">
                    <a:solidFill>
                      <a:srgbClr val="FFFFFF"/>
                    </a:solidFill>
                  </a:rPr>
                </a:br>
                <a:r>
                  <a:rPr lang="en-US" sz="900">
                    <a:solidFill>
                      <a:srgbClr val="FFFFFF"/>
                    </a:solidFill>
                  </a:rPr>
                  <a:t>Management</a:t>
                </a:r>
              </a:p>
            </p:txBody>
          </p:sp>
          <p:sp>
            <p:nvSpPr>
              <p:cNvPr id="45103" name="AutoShape 18"/>
              <p:cNvSpPr>
                <a:spLocks noChangeArrowheads="1"/>
              </p:cNvSpPr>
              <p:nvPr/>
            </p:nvSpPr>
            <p:spPr bwMode="auto">
              <a:xfrm rot="-5400000">
                <a:off x="-397" y="1939"/>
                <a:ext cx="1742" cy="457"/>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Human Resources</a:t>
                </a:r>
                <a:br>
                  <a:rPr lang="en-US" sz="900">
                    <a:solidFill>
                      <a:srgbClr val="FFFFFF"/>
                    </a:solidFill>
                  </a:rPr>
                </a:br>
                <a:r>
                  <a:rPr lang="en-US" sz="900">
                    <a:solidFill>
                      <a:srgbClr val="FFFFFF"/>
                    </a:solidFill>
                  </a:rPr>
                  <a:t>Admin  &amp; Development</a:t>
                </a:r>
              </a:p>
            </p:txBody>
          </p:sp>
          <p:sp>
            <p:nvSpPr>
              <p:cNvPr id="45104" name="AutoShape 19"/>
              <p:cNvSpPr>
                <a:spLocks noChangeArrowheads="1"/>
              </p:cNvSpPr>
              <p:nvPr/>
            </p:nvSpPr>
            <p:spPr bwMode="auto">
              <a:xfrm rot="-5400000">
                <a:off x="198" y="1940"/>
                <a:ext cx="1743" cy="457"/>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Business Process,  Performance, </a:t>
                </a:r>
                <a:br>
                  <a:rPr lang="en-US" sz="900">
                    <a:solidFill>
                      <a:srgbClr val="FFFFFF"/>
                    </a:solidFill>
                  </a:rPr>
                </a:br>
                <a:r>
                  <a:rPr lang="en-US" sz="900">
                    <a:solidFill>
                      <a:srgbClr val="FFFFFF"/>
                    </a:solidFill>
                  </a:rPr>
                  <a:t>&amp; Audit</a:t>
                </a:r>
              </a:p>
            </p:txBody>
          </p:sp>
          <p:sp>
            <p:nvSpPr>
              <p:cNvPr id="45105" name="AutoShape 20"/>
              <p:cNvSpPr>
                <a:spLocks noChangeArrowheads="1"/>
              </p:cNvSpPr>
              <p:nvPr/>
            </p:nvSpPr>
            <p:spPr bwMode="auto">
              <a:xfrm rot="-5400000">
                <a:off x="1995" y="1938"/>
                <a:ext cx="1743" cy="462"/>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Financial Services</a:t>
                </a:r>
              </a:p>
            </p:txBody>
          </p:sp>
          <p:sp>
            <p:nvSpPr>
              <p:cNvPr id="45106" name="AutoShape 21"/>
              <p:cNvSpPr>
                <a:spLocks noChangeArrowheads="1"/>
              </p:cNvSpPr>
              <p:nvPr/>
            </p:nvSpPr>
            <p:spPr bwMode="auto">
              <a:xfrm rot="-5400000">
                <a:off x="4387" y="1939"/>
                <a:ext cx="1742" cy="457"/>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Risk Assessment &amp; Mitigation</a:t>
                </a:r>
              </a:p>
            </p:txBody>
          </p:sp>
          <p:sp>
            <p:nvSpPr>
              <p:cNvPr id="45107" name="AutoShape 22"/>
              <p:cNvSpPr>
                <a:spLocks noChangeArrowheads="1"/>
              </p:cNvSpPr>
              <p:nvPr/>
            </p:nvSpPr>
            <p:spPr bwMode="auto">
              <a:xfrm rot="-5400000">
                <a:off x="3792" y="1947"/>
                <a:ext cx="1746" cy="446"/>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Records &amp; Content Management </a:t>
                </a:r>
              </a:p>
            </p:txBody>
          </p:sp>
          <p:sp>
            <p:nvSpPr>
              <p:cNvPr id="45108" name="AutoShape 23"/>
              <p:cNvSpPr>
                <a:spLocks noChangeArrowheads="1"/>
              </p:cNvSpPr>
              <p:nvPr/>
            </p:nvSpPr>
            <p:spPr bwMode="auto">
              <a:xfrm rot="-5400000">
                <a:off x="1392" y="1938"/>
                <a:ext cx="1743" cy="462"/>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Procurement</a:t>
                </a:r>
              </a:p>
            </p:txBody>
          </p:sp>
          <p:sp>
            <p:nvSpPr>
              <p:cNvPr id="45109" name="AutoShape 24"/>
              <p:cNvSpPr>
                <a:spLocks noChangeArrowheads="1"/>
              </p:cNvSpPr>
              <p:nvPr/>
            </p:nvSpPr>
            <p:spPr bwMode="auto">
              <a:xfrm rot="-5400000">
                <a:off x="2597" y="1938"/>
                <a:ext cx="1743" cy="462"/>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Legal Services</a:t>
                </a:r>
              </a:p>
            </p:txBody>
          </p:sp>
          <p:sp>
            <p:nvSpPr>
              <p:cNvPr id="45110" name="AutoShape 25"/>
              <p:cNvSpPr>
                <a:spLocks noChangeArrowheads="1"/>
              </p:cNvSpPr>
              <p:nvPr/>
            </p:nvSpPr>
            <p:spPr bwMode="auto">
              <a:xfrm rot="-5400000">
                <a:off x="3199" y="1938"/>
                <a:ext cx="1743" cy="462"/>
              </a:xfrm>
              <a:prstGeom prst="roundRect">
                <a:avLst>
                  <a:gd name="adj" fmla="val 12495"/>
                </a:avLst>
              </a:prstGeom>
              <a:solidFill>
                <a:srgbClr val="00A0C6"/>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eaLnBrk="0" hangingPunct="0">
                  <a:lnSpc>
                    <a:spcPct val="100000"/>
                  </a:lnSpc>
                  <a:spcBef>
                    <a:spcPct val="0"/>
                  </a:spcBef>
                  <a:buClrTx/>
                  <a:buFontTx/>
                  <a:buNone/>
                </a:pPr>
                <a:r>
                  <a:rPr lang="en-US" sz="900">
                    <a:solidFill>
                      <a:srgbClr val="FFFFFF"/>
                    </a:solidFill>
                  </a:rPr>
                  <a:t>Communications &amp; Information Services</a:t>
                </a:r>
              </a:p>
            </p:txBody>
          </p:sp>
        </p:grpSp>
        <p:sp>
          <p:nvSpPr>
            <p:cNvPr id="45075" name="AutoShape 26"/>
            <p:cNvSpPr>
              <a:spLocks noChangeArrowheads="1"/>
            </p:cNvSpPr>
            <p:nvPr/>
          </p:nvSpPr>
          <p:spPr bwMode="auto">
            <a:xfrm>
              <a:off x="432" y="480"/>
              <a:ext cx="144" cy="288"/>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6" name="AutoShape 27"/>
            <p:cNvSpPr>
              <a:spLocks noChangeArrowheads="1"/>
            </p:cNvSpPr>
            <p:nvPr/>
          </p:nvSpPr>
          <p:spPr bwMode="auto">
            <a:xfrm>
              <a:off x="432" y="1680"/>
              <a:ext cx="144" cy="288"/>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7" name="AutoShape 28"/>
            <p:cNvSpPr>
              <a:spLocks noChangeArrowheads="1"/>
            </p:cNvSpPr>
            <p:nvPr/>
          </p:nvSpPr>
          <p:spPr bwMode="auto">
            <a:xfrm>
              <a:off x="432" y="3024"/>
              <a:ext cx="144" cy="288"/>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8" name="AutoShape 29"/>
            <p:cNvSpPr>
              <a:spLocks noChangeArrowheads="1"/>
            </p:cNvSpPr>
            <p:nvPr/>
          </p:nvSpPr>
          <p:spPr bwMode="auto">
            <a:xfrm rot="10800000">
              <a:off x="5088" y="432"/>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79" name="AutoShape 30"/>
            <p:cNvSpPr>
              <a:spLocks noChangeArrowheads="1"/>
            </p:cNvSpPr>
            <p:nvPr/>
          </p:nvSpPr>
          <p:spPr bwMode="auto">
            <a:xfrm>
              <a:off x="5088" y="1344"/>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80" name="AutoShape 31"/>
            <p:cNvSpPr>
              <a:spLocks noChangeArrowheads="1"/>
            </p:cNvSpPr>
            <p:nvPr/>
          </p:nvSpPr>
          <p:spPr bwMode="auto">
            <a:xfrm rot="10800000">
              <a:off x="5088" y="1872"/>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81" name="AutoShape 32"/>
            <p:cNvSpPr>
              <a:spLocks noChangeArrowheads="1"/>
            </p:cNvSpPr>
            <p:nvPr/>
          </p:nvSpPr>
          <p:spPr bwMode="auto">
            <a:xfrm rot="-5400000">
              <a:off x="1848" y="3816"/>
              <a:ext cx="144" cy="288"/>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82" name="AutoShape 33"/>
            <p:cNvSpPr>
              <a:spLocks noChangeArrowheads="1"/>
            </p:cNvSpPr>
            <p:nvPr/>
          </p:nvSpPr>
          <p:spPr bwMode="auto">
            <a:xfrm rot="-5400000">
              <a:off x="4392" y="3816"/>
              <a:ext cx="144" cy="288"/>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grpSp>
          <p:nvGrpSpPr>
            <p:cNvPr id="45083" name="Group 34"/>
            <p:cNvGrpSpPr>
              <a:grpSpLocks/>
            </p:cNvGrpSpPr>
            <p:nvPr/>
          </p:nvGrpSpPr>
          <p:grpSpPr bwMode="auto">
            <a:xfrm>
              <a:off x="1512" y="528"/>
              <a:ext cx="3264" cy="288"/>
              <a:chOff x="1584" y="552"/>
              <a:chExt cx="3264" cy="288"/>
            </a:xfrm>
          </p:grpSpPr>
          <p:sp>
            <p:nvSpPr>
              <p:cNvPr id="45096" name="AutoShape 35"/>
              <p:cNvSpPr>
                <a:spLocks noChangeArrowheads="1"/>
              </p:cNvSpPr>
              <p:nvPr/>
            </p:nvSpPr>
            <p:spPr bwMode="auto">
              <a:xfrm>
                <a:off x="1584" y="552"/>
                <a:ext cx="480" cy="288"/>
              </a:xfrm>
              <a:prstGeom prst="flowChartAlternateProcess">
                <a:avLst/>
              </a:prstGeom>
              <a:solidFill>
                <a:srgbClr val="CCECFF"/>
              </a:solidFill>
              <a:ln w="1905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lnSpc>
                    <a:spcPct val="100000"/>
                  </a:lnSpc>
                  <a:spcBef>
                    <a:spcPct val="0"/>
                  </a:spcBef>
                  <a:buClrTx/>
                  <a:buFontTx/>
                  <a:buNone/>
                </a:pPr>
                <a:r>
                  <a:rPr lang="en-US" sz="900" dirty="0">
                    <a:solidFill>
                      <a:srgbClr val="000000"/>
                    </a:solidFill>
                  </a:rPr>
                  <a:t>Strategic Planning</a:t>
                </a:r>
              </a:p>
            </p:txBody>
          </p:sp>
          <p:sp>
            <p:nvSpPr>
              <p:cNvPr id="45097" name="AutoShape 36"/>
              <p:cNvSpPr>
                <a:spLocks noChangeArrowheads="1"/>
              </p:cNvSpPr>
              <p:nvPr/>
            </p:nvSpPr>
            <p:spPr bwMode="auto">
              <a:xfrm>
                <a:off x="2131" y="552"/>
                <a:ext cx="480" cy="288"/>
              </a:xfrm>
              <a:prstGeom prst="flowChartAlternateProcess">
                <a:avLst/>
              </a:prstGeom>
              <a:solidFill>
                <a:srgbClr val="CCECFF"/>
              </a:solidFill>
              <a:ln w="1905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lnSpc>
                    <a:spcPct val="100000"/>
                  </a:lnSpc>
                  <a:spcBef>
                    <a:spcPct val="0"/>
                  </a:spcBef>
                  <a:buClrTx/>
                  <a:buFontTx/>
                  <a:buNone/>
                </a:pPr>
                <a:r>
                  <a:rPr lang="en-US" sz="900">
                    <a:solidFill>
                      <a:srgbClr val="000000"/>
                    </a:solidFill>
                  </a:rPr>
                  <a:t>Executive Leadership</a:t>
                </a:r>
              </a:p>
            </p:txBody>
          </p:sp>
          <p:sp>
            <p:nvSpPr>
              <p:cNvPr id="45098" name="AutoShape 37"/>
              <p:cNvSpPr>
                <a:spLocks noChangeArrowheads="1"/>
              </p:cNvSpPr>
              <p:nvPr/>
            </p:nvSpPr>
            <p:spPr bwMode="auto">
              <a:xfrm>
                <a:off x="2678" y="552"/>
                <a:ext cx="480" cy="288"/>
              </a:xfrm>
              <a:prstGeom prst="flowChartAlternateProcess">
                <a:avLst/>
              </a:prstGeom>
              <a:solidFill>
                <a:srgbClr val="CCECFF"/>
              </a:solidFill>
              <a:ln w="1905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lnSpc>
                    <a:spcPct val="100000"/>
                  </a:lnSpc>
                  <a:spcBef>
                    <a:spcPct val="0"/>
                  </a:spcBef>
                  <a:buClrTx/>
                  <a:buFontTx/>
                  <a:buNone/>
                </a:pPr>
                <a:r>
                  <a:rPr lang="en-US" sz="900">
                    <a:solidFill>
                      <a:srgbClr val="000000"/>
                    </a:solidFill>
                  </a:rPr>
                  <a:t>External Relations/ Reporting </a:t>
                </a:r>
              </a:p>
            </p:txBody>
          </p:sp>
          <p:sp>
            <p:nvSpPr>
              <p:cNvPr id="45099" name="AutoShape 38"/>
              <p:cNvSpPr>
                <a:spLocks noChangeArrowheads="1"/>
              </p:cNvSpPr>
              <p:nvPr/>
            </p:nvSpPr>
            <p:spPr bwMode="auto">
              <a:xfrm>
                <a:off x="3225" y="552"/>
                <a:ext cx="480" cy="288"/>
              </a:xfrm>
              <a:prstGeom prst="flowChartAlternateProcess">
                <a:avLst/>
              </a:prstGeom>
              <a:solidFill>
                <a:srgbClr val="CCECFF"/>
              </a:solidFill>
              <a:ln w="1905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lnSpc>
                    <a:spcPct val="100000"/>
                  </a:lnSpc>
                  <a:spcBef>
                    <a:spcPct val="0"/>
                  </a:spcBef>
                  <a:buClrTx/>
                  <a:buFontTx/>
                  <a:buNone/>
                </a:pPr>
                <a:r>
                  <a:rPr lang="en-US" sz="900">
                    <a:solidFill>
                      <a:srgbClr val="000000"/>
                    </a:solidFill>
                  </a:rPr>
                  <a:t>Establish MOU / Partnership</a:t>
                </a:r>
              </a:p>
            </p:txBody>
          </p:sp>
          <p:sp>
            <p:nvSpPr>
              <p:cNvPr id="45100" name="AutoShape 39"/>
              <p:cNvSpPr>
                <a:spLocks noChangeArrowheads="1"/>
              </p:cNvSpPr>
              <p:nvPr/>
            </p:nvSpPr>
            <p:spPr bwMode="auto">
              <a:xfrm>
                <a:off x="3772" y="552"/>
                <a:ext cx="480" cy="288"/>
              </a:xfrm>
              <a:prstGeom prst="flowChartAlternateProcess">
                <a:avLst/>
              </a:prstGeom>
              <a:solidFill>
                <a:srgbClr val="CCECFF"/>
              </a:solidFill>
              <a:ln w="1905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lnSpc>
                    <a:spcPct val="100000"/>
                  </a:lnSpc>
                  <a:spcBef>
                    <a:spcPct val="0"/>
                  </a:spcBef>
                  <a:buClrTx/>
                  <a:buFontTx/>
                  <a:buNone/>
                </a:pPr>
                <a:r>
                  <a:rPr lang="en-US" sz="900">
                    <a:solidFill>
                      <a:srgbClr val="000000"/>
                    </a:solidFill>
                  </a:rPr>
                  <a:t>Negotiate Collective Agreement</a:t>
                </a:r>
              </a:p>
            </p:txBody>
          </p:sp>
          <p:sp>
            <p:nvSpPr>
              <p:cNvPr id="45101" name="AutoShape 40"/>
              <p:cNvSpPr>
                <a:spLocks noChangeArrowheads="1"/>
              </p:cNvSpPr>
              <p:nvPr/>
            </p:nvSpPr>
            <p:spPr bwMode="auto">
              <a:xfrm>
                <a:off x="4320" y="552"/>
                <a:ext cx="528" cy="288"/>
              </a:xfrm>
              <a:prstGeom prst="flowChartAlternateProcess">
                <a:avLst/>
              </a:prstGeom>
              <a:solidFill>
                <a:srgbClr val="CCECFF"/>
              </a:solidFill>
              <a:ln w="1905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lstStyle/>
              <a:p>
                <a:pPr>
                  <a:lnSpc>
                    <a:spcPct val="100000"/>
                  </a:lnSpc>
                  <a:spcBef>
                    <a:spcPct val="0"/>
                  </a:spcBef>
                  <a:buClrTx/>
                  <a:buFontTx/>
                  <a:buNone/>
                </a:pPr>
                <a:r>
                  <a:rPr lang="en-US" sz="800">
                    <a:solidFill>
                      <a:srgbClr val="000000"/>
                    </a:solidFill>
                  </a:rPr>
                  <a:t>Develop Regulation / Safety Standard</a:t>
                </a:r>
              </a:p>
            </p:txBody>
          </p:sp>
        </p:grpSp>
        <p:sp>
          <p:nvSpPr>
            <p:cNvPr id="45084" name="AutoShape 41"/>
            <p:cNvSpPr>
              <a:spLocks noChangeArrowheads="1"/>
            </p:cNvSpPr>
            <p:nvPr/>
          </p:nvSpPr>
          <p:spPr bwMode="auto">
            <a:xfrm>
              <a:off x="5082" y="2748"/>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85" name="AutoShape 42"/>
            <p:cNvSpPr>
              <a:spLocks noChangeArrowheads="1"/>
            </p:cNvSpPr>
            <p:nvPr/>
          </p:nvSpPr>
          <p:spPr bwMode="auto">
            <a:xfrm rot="10800000">
              <a:off x="5082" y="3276"/>
              <a:ext cx="192" cy="480"/>
            </a:xfrm>
            <a:prstGeom prst="rightArrow">
              <a:avLst>
                <a:gd name="adj1" fmla="val 50000"/>
                <a:gd name="adj2" fmla="val 25000"/>
              </a:avLst>
            </a:prstGeom>
            <a:solidFill>
              <a:srgbClr val="668F15"/>
            </a:solidFill>
            <a:ln w="9525">
              <a:solidFill>
                <a:srgbClr val="668F15"/>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100000"/>
                </a:lnSpc>
                <a:spcBef>
                  <a:spcPct val="0"/>
                </a:spcBef>
                <a:buClr>
                  <a:srgbClr val="000000"/>
                </a:buClr>
                <a:buFontTx/>
                <a:buNone/>
              </a:pPr>
              <a:endParaRPr lang="en-CA" sz="1400">
                <a:solidFill>
                  <a:srgbClr val="000000"/>
                </a:solidFill>
              </a:endParaRPr>
            </a:p>
          </p:txBody>
        </p:sp>
        <p:sp>
          <p:nvSpPr>
            <p:cNvPr id="45086" name="AutoShape 43"/>
            <p:cNvSpPr>
              <a:spLocks noChangeArrowheads="1"/>
            </p:cNvSpPr>
            <p:nvPr/>
          </p:nvSpPr>
          <p:spPr bwMode="auto">
            <a:xfrm>
              <a:off x="3665" y="1352"/>
              <a:ext cx="590" cy="642"/>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FFFFFF"/>
                  </a:solidFill>
                </a:rPr>
                <a:t>Compliance Assurance</a:t>
              </a:r>
            </a:p>
          </p:txBody>
        </p:sp>
        <p:sp>
          <p:nvSpPr>
            <p:cNvPr id="45087" name="AutoShape 44"/>
            <p:cNvSpPr>
              <a:spLocks noChangeArrowheads="1"/>
            </p:cNvSpPr>
            <p:nvPr/>
          </p:nvSpPr>
          <p:spPr bwMode="auto">
            <a:xfrm>
              <a:off x="4339" y="1354"/>
              <a:ext cx="512" cy="641"/>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FFFFFF"/>
                  </a:solidFill>
                </a:rPr>
                <a:t>Reviews&amp;</a:t>
              </a:r>
              <a:br>
                <a:rPr lang="en-US" sz="900">
                  <a:solidFill>
                    <a:srgbClr val="FFFFFF"/>
                  </a:solidFill>
                </a:rPr>
              </a:br>
              <a:r>
                <a:rPr lang="en-US" sz="900">
                  <a:solidFill>
                    <a:srgbClr val="FFFFFF"/>
                  </a:solidFill>
                </a:rPr>
                <a:t>Appeals</a:t>
              </a:r>
            </a:p>
          </p:txBody>
        </p:sp>
        <p:sp>
          <p:nvSpPr>
            <p:cNvPr id="45088" name="AutoShape 45"/>
            <p:cNvSpPr>
              <a:spLocks noChangeArrowheads="1"/>
            </p:cNvSpPr>
            <p:nvPr/>
          </p:nvSpPr>
          <p:spPr bwMode="auto">
            <a:xfrm>
              <a:off x="2164" y="1359"/>
              <a:ext cx="629" cy="637"/>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900">
                  <a:solidFill>
                    <a:srgbClr val="FFFFFF"/>
                  </a:solidFill>
                </a:rPr>
                <a:t>Safety</a:t>
              </a:r>
            </a:p>
            <a:p>
              <a:pPr eaLnBrk="0" hangingPunct="0">
                <a:lnSpc>
                  <a:spcPct val="100000"/>
                </a:lnSpc>
                <a:spcBef>
                  <a:spcPct val="0"/>
                </a:spcBef>
                <a:buClrTx/>
                <a:buFontTx/>
                <a:buNone/>
              </a:pPr>
              <a:r>
                <a:rPr lang="en-US" sz="900">
                  <a:solidFill>
                    <a:srgbClr val="FFFFFF"/>
                  </a:solidFill>
                </a:rPr>
                <a:t>Program Development</a:t>
              </a:r>
            </a:p>
          </p:txBody>
        </p:sp>
        <p:sp>
          <p:nvSpPr>
            <p:cNvPr id="45089" name="AutoShape 46"/>
            <p:cNvSpPr>
              <a:spLocks noChangeArrowheads="1"/>
            </p:cNvSpPr>
            <p:nvPr/>
          </p:nvSpPr>
          <p:spPr bwMode="auto">
            <a:xfrm>
              <a:off x="1401" y="1349"/>
              <a:ext cx="680" cy="1044"/>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nSpc>
                  <a:spcPct val="100000"/>
                </a:lnSpc>
                <a:spcBef>
                  <a:spcPct val="0"/>
                </a:spcBef>
                <a:buClrTx/>
                <a:buFontTx/>
                <a:buNone/>
              </a:pPr>
              <a:r>
                <a:rPr lang="en-US" sz="900">
                  <a:solidFill>
                    <a:srgbClr val="FFFFFF"/>
                  </a:solidFill>
                </a:rPr>
                <a:t>Stakeholder Needs &amp; Safety Trends Assessment</a:t>
              </a:r>
              <a:br>
                <a:rPr lang="en-US" sz="900">
                  <a:solidFill>
                    <a:srgbClr val="FFFFFF"/>
                  </a:solidFill>
                </a:rPr>
              </a:br>
              <a:r>
                <a:rPr lang="en-US" sz="900">
                  <a:solidFill>
                    <a:srgbClr val="FFFFFF"/>
                  </a:solidFill>
                </a:rPr>
                <a:t>(technology, emerging risk, external experience, etc.)</a:t>
              </a:r>
            </a:p>
          </p:txBody>
        </p:sp>
        <p:sp>
          <p:nvSpPr>
            <p:cNvPr id="45090" name="AutoShape 47"/>
            <p:cNvSpPr>
              <a:spLocks noChangeArrowheads="1"/>
            </p:cNvSpPr>
            <p:nvPr/>
          </p:nvSpPr>
          <p:spPr bwMode="auto">
            <a:xfrm>
              <a:off x="2159" y="2045"/>
              <a:ext cx="2688" cy="82"/>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nchorCtr="1"/>
            <a:lstStyle/>
            <a:p>
              <a:pPr eaLnBrk="0" hangingPunct="0">
                <a:lnSpc>
                  <a:spcPct val="100000"/>
                </a:lnSpc>
                <a:spcBef>
                  <a:spcPct val="0"/>
                </a:spcBef>
                <a:buClrTx/>
                <a:buFontTx/>
                <a:buNone/>
              </a:pPr>
              <a:r>
                <a:rPr lang="en-US" sz="900">
                  <a:solidFill>
                    <a:srgbClr val="FFFFFF"/>
                  </a:solidFill>
                </a:rPr>
                <a:t>Education &amp; Awareness (public and dutyholders)</a:t>
              </a:r>
            </a:p>
          </p:txBody>
        </p:sp>
        <p:sp>
          <p:nvSpPr>
            <p:cNvPr id="45091" name="AutoShape 48"/>
            <p:cNvSpPr>
              <a:spLocks noChangeArrowheads="1"/>
            </p:cNvSpPr>
            <p:nvPr/>
          </p:nvSpPr>
          <p:spPr bwMode="auto">
            <a:xfrm>
              <a:off x="2159" y="2171"/>
              <a:ext cx="2688" cy="82"/>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nchorCtr="1"/>
            <a:lstStyle/>
            <a:p>
              <a:pPr eaLnBrk="0" hangingPunct="0">
                <a:lnSpc>
                  <a:spcPct val="100000"/>
                </a:lnSpc>
                <a:spcBef>
                  <a:spcPct val="0"/>
                </a:spcBef>
                <a:buClrTx/>
                <a:buFontTx/>
                <a:buNone/>
              </a:pPr>
              <a:r>
                <a:rPr lang="en-US" sz="900" dirty="0">
                  <a:solidFill>
                    <a:srgbClr val="FFFFFF"/>
                  </a:solidFill>
                </a:rPr>
                <a:t>Marketing &amp; Branding</a:t>
              </a:r>
            </a:p>
          </p:txBody>
        </p:sp>
        <p:sp>
          <p:nvSpPr>
            <p:cNvPr id="45092" name="AutoShape 49"/>
            <p:cNvSpPr>
              <a:spLocks noChangeArrowheads="1"/>
            </p:cNvSpPr>
            <p:nvPr/>
          </p:nvSpPr>
          <p:spPr bwMode="auto">
            <a:xfrm>
              <a:off x="2159" y="2298"/>
              <a:ext cx="2688" cy="81"/>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nchorCtr="1"/>
            <a:lstStyle/>
            <a:p>
              <a:pPr eaLnBrk="0" hangingPunct="0">
                <a:lnSpc>
                  <a:spcPct val="100000"/>
                </a:lnSpc>
                <a:spcBef>
                  <a:spcPct val="0"/>
                </a:spcBef>
                <a:buClrTx/>
                <a:buFontTx/>
                <a:buNone/>
              </a:pPr>
              <a:r>
                <a:rPr lang="en-US" sz="900">
                  <a:solidFill>
                    <a:srgbClr val="FFFFFF"/>
                  </a:solidFill>
                </a:rPr>
                <a:t>Customer Service</a:t>
              </a:r>
            </a:p>
          </p:txBody>
        </p:sp>
        <p:sp>
          <p:nvSpPr>
            <p:cNvPr id="45093" name="AutoShape 51"/>
            <p:cNvSpPr>
              <a:spLocks noChangeArrowheads="1"/>
            </p:cNvSpPr>
            <p:nvPr/>
          </p:nvSpPr>
          <p:spPr bwMode="auto">
            <a:xfrm>
              <a:off x="2836" y="1646"/>
              <a:ext cx="791" cy="141"/>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nSpc>
                  <a:spcPct val="100000"/>
                </a:lnSpc>
                <a:spcBef>
                  <a:spcPct val="0"/>
                </a:spcBef>
                <a:buClrTx/>
                <a:buFontTx/>
                <a:buNone/>
              </a:pPr>
              <a:r>
                <a:rPr lang="en-US" sz="900" dirty="0">
                  <a:solidFill>
                    <a:srgbClr val="FFFFFF"/>
                  </a:solidFill>
                </a:rPr>
                <a:t>Contractor Licensing</a:t>
              </a:r>
            </a:p>
          </p:txBody>
        </p:sp>
        <p:sp>
          <p:nvSpPr>
            <p:cNvPr id="45094" name="AutoShape 52"/>
            <p:cNvSpPr>
              <a:spLocks noChangeArrowheads="1"/>
            </p:cNvSpPr>
            <p:nvPr/>
          </p:nvSpPr>
          <p:spPr bwMode="auto">
            <a:xfrm>
              <a:off x="2836" y="1357"/>
              <a:ext cx="791" cy="260"/>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nSpc>
                  <a:spcPct val="100000"/>
                </a:lnSpc>
                <a:spcBef>
                  <a:spcPct val="0"/>
                </a:spcBef>
                <a:buClrTx/>
                <a:buFontTx/>
                <a:buNone/>
              </a:pPr>
              <a:r>
                <a:rPr lang="en-US" sz="900">
                  <a:solidFill>
                    <a:srgbClr val="FFFFFF"/>
                  </a:solidFill>
                </a:rPr>
                <a:t>Individual</a:t>
              </a:r>
              <a:br>
                <a:rPr lang="en-US" sz="900">
                  <a:solidFill>
                    <a:srgbClr val="FFFFFF"/>
                  </a:solidFill>
                </a:rPr>
              </a:br>
              <a:r>
                <a:rPr lang="en-US" sz="900">
                  <a:solidFill>
                    <a:srgbClr val="FFFFFF"/>
                  </a:solidFill>
                </a:rPr>
                <a:t> Certification &amp; Qualification</a:t>
              </a:r>
            </a:p>
          </p:txBody>
        </p:sp>
        <p:sp>
          <p:nvSpPr>
            <p:cNvPr id="45095" name="AutoShape 53"/>
            <p:cNvSpPr>
              <a:spLocks noChangeArrowheads="1"/>
            </p:cNvSpPr>
            <p:nvPr/>
          </p:nvSpPr>
          <p:spPr bwMode="auto">
            <a:xfrm>
              <a:off x="2836" y="1817"/>
              <a:ext cx="783" cy="183"/>
            </a:xfrm>
            <a:prstGeom prst="roundRect">
              <a:avLst>
                <a:gd name="adj" fmla="val 12495"/>
              </a:avLst>
            </a:prstGeom>
            <a:solidFill>
              <a:srgbClr val="3B5DA4"/>
            </a:solidFill>
            <a:ln w="12700"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a:lnSpc>
                  <a:spcPct val="100000"/>
                </a:lnSpc>
                <a:spcBef>
                  <a:spcPct val="0"/>
                </a:spcBef>
                <a:buClrTx/>
                <a:buFontTx/>
                <a:buNone/>
              </a:pPr>
              <a:r>
                <a:rPr lang="en-US" altLang="ja-JP" sz="900">
                  <a:solidFill>
                    <a:srgbClr val="FFFFFF"/>
                  </a:solidFill>
                  <a:ea typeface="MS PGothic" pitchFamily="34" charset="-128"/>
                </a:rPr>
                <a:t>Administer CSM Programs </a:t>
              </a:r>
              <a:endParaRPr lang="en-US" sz="900">
                <a:solidFill>
                  <a:srgbClr val="FFFFFF"/>
                </a:solidFill>
              </a:endParaRPr>
            </a:p>
          </p:txBody>
        </p:sp>
      </p:grpSp>
      <p:sp>
        <p:nvSpPr>
          <p:cNvPr id="4" name="Title 3">
            <a:extLst>
              <a:ext uri="{FF2B5EF4-FFF2-40B4-BE49-F238E27FC236}">
                <a16:creationId xmlns:a16="http://schemas.microsoft.com/office/drawing/2014/main" id="{F9203927-45D9-6806-4641-13A37CCD7F12}"/>
              </a:ext>
            </a:extLst>
          </p:cNvPr>
          <p:cNvSpPr>
            <a:spLocks noGrp="1"/>
          </p:cNvSpPr>
          <p:nvPr>
            <p:ph type="title"/>
          </p:nvPr>
        </p:nvSpPr>
        <p:spPr/>
        <p:txBody>
          <a:bodyPr/>
          <a:lstStyle/>
          <a:p>
            <a:r>
              <a:rPr lang="en-US" sz="3200" dirty="0">
                <a:solidFill>
                  <a:srgbClr val="000000"/>
                </a:solidFill>
                <a:latin typeface="Arial" panose="020B0604020202020204" pitchFamily="34" charset="0"/>
                <a:cs typeface="Arial" panose="020B0604020202020204" pitchFamily="34" charset="0"/>
              </a:rPr>
              <a:t>Obligatory “Everything on one page” graphic</a:t>
            </a:r>
            <a:endParaRPr lang="en-FI" dirty="0"/>
          </a:p>
        </p:txBody>
      </p:sp>
    </p:spTree>
    <p:extLst>
      <p:ext uri="{BB962C8B-B14F-4D97-AF65-F5344CB8AC3E}">
        <p14:creationId xmlns:p14="http://schemas.microsoft.com/office/powerpoint/2010/main" val="11326829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CA" dirty="0"/>
              <a:t>Notes and numbers</a:t>
            </a:r>
            <a:endParaRPr lang="en-US" dirty="0"/>
          </a:p>
        </p:txBody>
      </p:sp>
      <p:sp>
        <p:nvSpPr>
          <p:cNvPr id="46083" name="Rectangle 4"/>
          <p:cNvSpPr>
            <a:spLocks noChangeArrowheads="1"/>
          </p:cNvSpPr>
          <p:nvPr/>
        </p:nvSpPr>
        <p:spPr bwMode="auto">
          <a:xfrm>
            <a:off x="885238" y="819751"/>
            <a:ext cx="8610600" cy="4525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lnSpc>
                <a:spcPct val="100000"/>
              </a:lnSpc>
              <a:spcBef>
                <a:spcPct val="20000"/>
              </a:spcBef>
              <a:buClr>
                <a:srgbClr val="000000"/>
              </a:buClr>
              <a:buNone/>
            </a:pPr>
            <a:r>
              <a:rPr lang="en-US" sz="2400" dirty="0">
                <a:solidFill>
                  <a:srgbClr val="000000"/>
                </a:solidFill>
              </a:rPr>
              <a:t>The numbers:</a:t>
            </a:r>
          </a:p>
          <a:p>
            <a:pPr marL="342900" indent="-342900">
              <a:spcBef>
                <a:spcPct val="20000"/>
              </a:spcBef>
              <a:buClr>
                <a:srgbClr val="000000"/>
              </a:buClr>
              <a:buFont typeface="Arial" panose="020B0604020202020204" pitchFamily="34" charset="0"/>
              <a:buChar char="•"/>
            </a:pPr>
            <a:r>
              <a:rPr lang="en-US" sz="2400" dirty="0">
                <a:solidFill>
                  <a:srgbClr val="000000"/>
                </a:solidFill>
              </a:rPr>
              <a:t>2 Categories: Line of Business and Supporting</a:t>
            </a:r>
          </a:p>
          <a:p>
            <a:pPr marL="342900" indent="-342900">
              <a:spcBef>
                <a:spcPct val="20000"/>
              </a:spcBef>
              <a:buClr>
                <a:srgbClr val="000000"/>
              </a:buClr>
              <a:buFont typeface="Arial" panose="020B0604020202020204" pitchFamily="34" charset="0"/>
              <a:buChar char="•"/>
            </a:pPr>
            <a:r>
              <a:rPr lang="en-US" sz="2400" dirty="0">
                <a:solidFill>
                  <a:srgbClr val="000000"/>
                </a:solidFill>
              </a:rPr>
              <a:t>27 Process Areas</a:t>
            </a:r>
          </a:p>
          <a:p>
            <a:pPr marL="342900" indent="-342900">
              <a:spcBef>
                <a:spcPct val="20000"/>
              </a:spcBef>
              <a:buClr>
                <a:srgbClr val="000000"/>
              </a:buClr>
              <a:buFont typeface="Arial" panose="020B0604020202020204" pitchFamily="34" charset="0"/>
              <a:buChar char="•"/>
            </a:pPr>
            <a:r>
              <a:rPr lang="en-US" sz="2400" dirty="0">
                <a:solidFill>
                  <a:srgbClr val="000000"/>
                </a:solidFill>
              </a:rPr>
              <a:t>103 End-to-End Business Processes </a:t>
            </a:r>
          </a:p>
          <a:p>
            <a:pPr marL="342900" indent="-342900">
              <a:spcBef>
                <a:spcPct val="20000"/>
              </a:spcBef>
              <a:buClr>
                <a:srgbClr val="000000"/>
              </a:buClr>
              <a:buFont typeface="Arial" panose="020B0604020202020204" pitchFamily="34" charset="0"/>
              <a:buChar char="•"/>
            </a:pPr>
            <a:r>
              <a:rPr lang="en-US" sz="2400" dirty="0">
                <a:solidFill>
                  <a:srgbClr val="000000"/>
                </a:solidFill>
              </a:rPr>
              <a:t>~600 Subprocesses</a:t>
            </a:r>
          </a:p>
          <a:p>
            <a:pPr algn="l">
              <a:lnSpc>
                <a:spcPct val="100000"/>
              </a:lnSpc>
              <a:spcBef>
                <a:spcPct val="20000"/>
              </a:spcBef>
              <a:buClr>
                <a:srgbClr val="000000"/>
              </a:buClr>
              <a:buNone/>
            </a:pPr>
            <a:r>
              <a:rPr lang="en-US" sz="2400" dirty="0">
                <a:solidFill>
                  <a:srgbClr val="000000"/>
                </a:solidFill>
              </a:rPr>
              <a:t>Observations:</a:t>
            </a:r>
          </a:p>
          <a:p>
            <a:pPr marL="342900" indent="-342900">
              <a:spcBef>
                <a:spcPct val="20000"/>
              </a:spcBef>
              <a:buClr>
                <a:srgbClr val="000000"/>
              </a:buClr>
              <a:buFont typeface="Arial" panose="020B0604020202020204" pitchFamily="34" charset="0"/>
              <a:buChar char="•"/>
            </a:pPr>
            <a:r>
              <a:rPr lang="en-US" sz="2400" dirty="0">
                <a:solidFill>
                  <a:srgbClr val="000000"/>
                </a:solidFill>
              </a:rPr>
              <a:t>Line of Business processes highly cross-functional, </a:t>
            </a:r>
            <a:br>
              <a:rPr lang="en-US" sz="2400" dirty="0">
                <a:solidFill>
                  <a:srgbClr val="000000"/>
                </a:solidFill>
              </a:rPr>
            </a:br>
            <a:r>
              <a:rPr lang="en-US" sz="2400" dirty="0">
                <a:solidFill>
                  <a:srgbClr val="000000"/>
                </a:solidFill>
              </a:rPr>
              <a:t>much to everyone</a:t>
            </a:r>
            <a:r>
              <a:rPr lang="uk-UA" sz="2400" dirty="0">
                <a:solidFill>
                  <a:srgbClr val="000000"/>
                </a:solidFill>
              </a:rPr>
              <a:t>'</a:t>
            </a:r>
            <a:r>
              <a:rPr lang="en-US" sz="2400" dirty="0">
                <a:solidFill>
                  <a:srgbClr val="000000"/>
                </a:solidFill>
              </a:rPr>
              <a:t>s surprise</a:t>
            </a:r>
          </a:p>
          <a:p>
            <a:pPr marL="342900" indent="-342900">
              <a:spcBef>
                <a:spcPct val="20000"/>
              </a:spcBef>
              <a:buClr>
                <a:srgbClr val="000000"/>
              </a:buClr>
              <a:buFont typeface="Arial" panose="020B0604020202020204" pitchFamily="34" charset="0"/>
              <a:buChar char="•"/>
            </a:pPr>
            <a:r>
              <a:rPr lang="en-US" sz="2400" dirty="0">
                <a:solidFill>
                  <a:srgbClr val="000000"/>
                </a:solidFill>
              </a:rPr>
              <a:t>Supporting </a:t>
            </a:r>
            <a:r>
              <a:rPr lang="en-US" sz="2400" i="1" dirty="0">
                <a:solidFill>
                  <a:srgbClr val="000000"/>
                </a:solidFill>
              </a:rPr>
              <a:t>functions</a:t>
            </a:r>
            <a:r>
              <a:rPr lang="en-US" sz="2400" dirty="0">
                <a:solidFill>
                  <a:srgbClr val="000000"/>
                </a:solidFill>
              </a:rPr>
              <a:t> often had significant involvement in </a:t>
            </a:r>
            <a:br>
              <a:rPr lang="en-US" sz="2400" dirty="0">
                <a:solidFill>
                  <a:srgbClr val="000000"/>
                </a:solidFill>
              </a:rPr>
            </a:br>
            <a:r>
              <a:rPr lang="en-US" sz="2400" dirty="0">
                <a:solidFill>
                  <a:srgbClr val="000000"/>
                </a:solidFill>
              </a:rPr>
              <a:t>Line of Business Processes, esp. </a:t>
            </a:r>
            <a:r>
              <a:rPr lang="en-US" sz="2400" i="1" dirty="0">
                <a:solidFill>
                  <a:srgbClr val="000000"/>
                </a:solidFill>
              </a:rPr>
              <a:t>Financial Services</a:t>
            </a:r>
          </a:p>
          <a:p>
            <a:pPr marL="342900" indent="-342900">
              <a:spcBef>
                <a:spcPct val="20000"/>
              </a:spcBef>
              <a:buClr>
                <a:srgbClr val="000000"/>
              </a:buClr>
              <a:buFont typeface="Arial" panose="020B0604020202020204" pitchFamily="34" charset="0"/>
              <a:buChar char="•"/>
            </a:pPr>
            <a:r>
              <a:rPr lang="en-US" sz="2400" dirty="0">
                <a:solidFill>
                  <a:srgbClr val="000000"/>
                </a:solidFill>
              </a:rPr>
              <a:t>Supporting processes:</a:t>
            </a:r>
          </a:p>
          <a:p>
            <a:pPr marL="715963" lvl="1" indent="-358775">
              <a:spcBef>
                <a:spcPct val="20000"/>
              </a:spcBef>
              <a:buClr>
                <a:srgbClr val="000000"/>
              </a:buClr>
              <a:buFont typeface="Arial" panose="020B0604020202020204" pitchFamily="34" charset="0"/>
              <a:buChar char="•"/>
            </a:pPr>
            <a:r>
              <a:rPr lang="en-US" sz="2400" dirty="0">
                <a:solidFill>
                  <a:srgbClr val="000000"/>
                </a:solidFill>
              </a:rPr>
              <a:t>More numerous and “smaller” – quick transactions</a:t>
            </a:r>
          </a:p>
          <a:p>
            <a:pPr marL="715963" lvl="1" indent="-358775">
              <a:spcBef>
                <a:spcPct val="20000"/>
              </a:spcBef>
              <a:buClr>
                <a:srgbClr val="000000"/>
              </a:buClr>
              <a:buFont typeface="Arial" panose="020B0604020202020204" pitchFamily="34" charset="0"/>
              <a:buChar char="•"/>
            </a:pPr>
            <a:r>
              <a:rPr lang="en-US" sz="2400" dirty="0">
                <a:solidFill>
                  <a:srgbClr val="000000"/>
                </a:solidFill>
              </a:rPr>
              <a:t>Less cross-functional</a:t>
            </a:r>
          </a:p>
        </p:txBody>
      </p:sp>
      <p:sp>
        <p:nvSpPr>
          <p:cNvPr id="2" name="Rectangle 1">
            <a:extLst>
              <a:ext uri="{FF2B5EF4-FFF2-40B4-BE49-F238E27FC236}">
                <a16:creationId xmlns:a16="http://schemas.microsoft.com/office/drawing/2014/main" id="{C5A93D74-B0B7-5A3A-F699-E4BD2E2381FE}"/>
              </a:ext>
            </a:extLst>
          </p:cNvPr>
          <p:cNvSpPr>
            <a:spLocks noChangeArrowheads="1"/>
          </p:cNvSpPr>
          <p:nvPr/>
        </p:nvSpPr>
        <p:spPr bwMode="auto">
          <a:xfrm rot="20797644">
            <a:off x="7844896" y="4317695"/>
            <a:ext cx="4169352" cy="722955"/>
          </a:xfrm>
          <a:prstGeom prst="rect">
            <a:avLst/>
          </a:prstGeom>
          <a:solidFill>
            <a:srgbClr val="FFFF00"/>
          </a:solidFill>
          <a:ln>
            <a:noFill/>
          </a:ln>
          <a:extLst>
            <a:ext uri="{91240B29-F687-4f45-9708-019B960494DF}">
              <a14:hiddenLine xmlns:a14="http://schemas.microsoft.com/office/drawing/2010/main" xmlns="" xmlns:lc="http://schemas.openxmlformats.org/drawingml/2006/lockedCanvas" w="12700" cap="rnd">
                <a:solidFill>
                  <a:srgbClr val="000000"/>
                </a:solidFill>
                <a:prstDash val="sysDot"/>
                <a:miter lim="800000"/>
                <a:headEnd type="none" w="sm" len="sm"/>
                <a:tailEnd type="none" w="sm" len="sm"/>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ct val="85000"/>
              </a:lnSpc>
              <a:spcBef>
                <a:spcPct val="50000"/>
              </a:spcBef>
              <a:buClr>
                <a:srgbClr val="CC3300"/>
              </a:buClr>
              <a:buSzPct val="125000"/>
              <a:buFont typeface="Wingdings" pitchFamily="2" charset="2"/>
              <a:buNone/>
            </a:pPr>
            <a:r>
              <a:rPr lang="en-US" sz="2400" i="1" dirty="0">
                <a:latin typeface="Calibri" pitchFamily="34" charset="0"/>
              </a:rPr>
              <a:t>Note – the C-level executives' comments were amazing!</a:t>
            </a:r>
          </a:p>
        </p:txBody>
      </p:sp>
    </p:spTree>
    <p:extLst>
      <p:ext uri="{BB962C8B-B14F-4D97-AF65-F5344CB8AC3E}">
        <p14:creationId xmlns:p14="http://schemas.microsoft.com/office/powerpoint/2010/main" val="368838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083">
                                            <p:txEl>
                                              <p:pRg st="5" end="5"/>
                                            </p:txEl>
                                          </p:spTgt>
                                        </p:tgtEl>
                                        <p:attrNameLst>
                                          <p:attrName>style.visibility</p:attrName>
                                        </p:attrNameLst>
                                      </p:cBhvr>
                                      <p:to>
                                        <p:strVal val="visible"/>
                                      </p:to>
                                    </p:set>
                                    <p:animEffect transition="in" filter="dissolve">
                                      <p:cBhvr>
                                        <p:cTn id="7" dur="500"/>
                                        <p:tgtEl>
                                          <p:spTgt spid="4608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6083">
                                            <p:txEl>
                                              <p:pRg st="6" end="6"/>
                                            </p:txEl>
                                          </p:spTgt>
                                        </p:tgtEl>
                                        <p:attrNameLst>
                                          <p:attrName>style.visibility</p:attrName>
                                        </p:attrNameLst>
                                      </p:cBhvr>
                                      <p:to>
                                        <p:strVal val="visible"/>
                                      </p:to>
                                    </p:set>
                                    <p:animEffect transition="in" filter="dissolve">
                                      <p:cBhvr>
                                        <p:cTn id="10" dur="500"/>
                                        <p:tgtEl>
                                          <p:spTgt spid="4608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6083">
                                            <p:txEl>
                                              <p:pRg st="7" end="7"/>
                                            </p:txEl>
                                          </p:spTgt>
                                        </p:tgtEl>
                                        <p:attrNameLst>
                                          <p:attrName>style.visibility</p:attrName>
                                        </p:attrNameLst>
                                      </p:cBhvr>
                                      <p:to>
                                        <p:strVal val="visible"/>
                                      </p:to>
                                    </p:set>
                                    <p:animEffect transition="in" filter="dissolve">
                                      <p:cBhvr>
                                        <p:cTn id="15" dur="500"/>
                                        <p:tgtEl>
                                          <p:spTgt spid="4608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6083">
                                            <p:txEl>
                                              <p:pRg st="8" end="8"/>
                                            </p:txEl>
                                          </p:spTgt>
                                        </p:tgtEl>
                                        <p:attrNameLst>
                                          <p:attrName>style.visibility</p:attrName>
                                        </p:attrNameLst>
                                      </p:cBhvr>
                                      <p:to>
                                        <p:strVal val="visible"/>
                                      </p:to>
                                    </p:set>
                                    <p:animEffect transition="in" filter="dissolve">
                                      <p:cBhvr>
                                        <p:cTn id="20" dur="500"/>
                                        <p:tgtEl>
                                          <p:spTgt spid="46083">
                                            <p:txEl>
                                              <p:pRg st="8" end="8"/>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6083">
                                            <p:txEl>
                                              <p:pRg st="9" end="9"/>
                                            </p:txEl>
                                          </p:spTgt>
                                        </p:tgtEl>
                                        <p:attrNameLst>
                                          <p:attrName>style.visibility</p:attrName>
                                        </p:attrNameLst>
                                      </p:cBhvr>
                                      <p:to>
                                        <p:strVal val="visible"/>
                                      </p:to>
                                    </p:set>
                                    <p:animEffect transition="in" filter="dissolve">
                                      <p:cBhvr>
                                        <p:cTn id="23" dur="500"/>
                                        <p:tgtEl>
                                          <p:spTgt spid="46083">
                                            <p:txEl>
                                              <p:pRg st="9" end="9"/>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6083">
                                            <p:txEl>
                                              <p:pRg st="10" end="10"/>
                                            </p:txEl>
                                          </p:spTgt>
                                        </p:tgtEl>
                                        <p:attrNameLst>
                                          <p:attrName>style.visibility</p:attrName>
                                        </p:attrNameLst>
                                      </p:cBhvr>
                                      <p:to>
                                        <p:strVal val="visible"/>
                                      </p:to>
                                    </p:set>
                                    <p:animEffect transition="in" filter="dissolve">
                                      <p:cBhvr>
                                        <p:cTn id="26" dur="500"/>
                                        <p:tgtEl>
                                          <p:spTgt spid="46083">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42" name="Rectangle 2"/>
          <p:cNvSpPr>
            <a:spLocks noChangeArrowheads="1"/>
          </p:cNvSpPr>
          <p:nvPr/>
        </p:nvSpPr>
        <p:spPr bwMode="auto">
          <a:xfrm>
            <a:off x="885238" y="652465"/>
            <a:ext cx="10994148" cy="603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spcBef>
                <a:spcPct val="20000"/>
              </a:spcBef>
              <a:buClr>
                <a:srgbClr val="000000"/>
              </a:buClr>
              <a:defRPr/>
            </a:pPr>
            <a:r>
              <a:rPr lang="en-US" sz="2000" dirty="0"/>
              <a:t>Soon after completing the architecture, </a:t>
            </a:r>
            <a:r>
              <a:rPr lang="en-US" sz="2000" dirty="0">
                <a:solidFill>
                  <a:srgbClr val="000000"/>
                </a:solidFill>
              </a:rPr>
              <a:t>an opportunity arose to put the process architecture to work</a:t>
            </a:r>
            <a:br>
              <a:rPr lang="en-US" sz="2000" dirty="0">
                <a:solidFill>
                  <a:srgbClr val="000000"/>
                </a:solidFill>
                <a:latin typeface="Calibri" panose="020F0502020204030204"/>
              </a:rPr>
            </a:br>
            <a:endParaRPr lang="en-US" sz="2000" dirty="0">
              <a:solidFill>
                <a:srgbClr val="000000"/>
              </a:solidFill>
              <a:latin typeface="Calibri" panose="020F0502020204030204"/>
            </a:endParaRPr>
          </a:p>
          <a:p>
            <a:pPr>
              <a:spcBef>
                <a:spcPct val="20000"/>
              </a:spcBef>
              <a:buClr>
                <a:srgbClr val="000000"/>
              </a:buClr>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Goal</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Shift from an inspection-based model (~800 inspectors!) to client-managed safety programs</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Clients</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will apply for a </a:t>
            </a: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Client Safety Management Program Authorisation (CSMP</a:t>
            </a:r>
            <a:r>
              <a:rPr lang="en-US" sz="2000" i="1" dirty="0">
                <a:solidFill>
                  <a:srgbClr val="000000"/>
                </a:solidFill>
                <a:latin typeface="Calibri" panose="020F0502020204030204"/>
              </a:rPr>
              <a:t> Authorisation) </a:t>
            </a:r>
            <a:br>
              <a:rPr lang="en-US" sz="2000" i="1" dirty="0">
                <a:solidFill>
                  <a:srgbClr val="000000"/>
                </a:solidFill>
                <a:latin typeface="Calibri" panose="020F0502020204030204"/>
              </a:rPr>
            </a:br>
            <a:r>
              <a:rPr lang="en-US" sz="2000" i="1" dirty="0">
                <a:solidFill>
                  <a:srgbClr val="000000"/>
                </a:solidFill>
                <a:latin typeface="Calibri" panose="020F0502020204030204"/>
              </a:rPr>
              <a:t>- </a:t>
            </a:r>
            <a:r>
              <a:rPr lang="en-US" sz="2000" dirty="0">
                <a:solidFill>
                  <a:srgbClr val="000000"/>
                </a:solidFill>
                <a:latin typeface="Calibri" panose="020F0502020204030204"/>
              </a:rPr>
              <a:t>must </a:t>
            </a:r>
            <a:r>
              <a:rPr lang="en-US" sz="2000" noProof="0" dirty="0">
                <a:solidFill>
                  <a:srgbClr val="000000"/>
                </a:solidFill>
                <a:latin typeface="Calibri" panose="020F0502020204030204"/>
              </a:rPr>
              <a:t>show effective processes and </a:t>
            </a:r>
            <a:r>
              <a:rPr kumimoji="0" lang="en-US" sz="2000" b="0" u="none" strike="noStrike" kern="1200" cap="none" spc="0" normalizeH="0" dirty="0">
                <a:ln>
                  <a:noFill/>
                </a:ln>
                <a:solidFill>
                  <a:srgbClr val="000000"/>
                </a:solidFill>
                <a:effectLst/>
                <a:uLnTx/>
                <a:uFillTx/>
                <a:latin typeface="Calibri" panose="020F0502020204030204"/>
                <a:ea typeface="+mn-ea"/>
                <a:cs typeface="+mn-cs"/>
              </a:rPr>
              <a:t>accurate record-keeping</a:t>
            </a:r>
          </a:p>
          <a:p>
            <a:pPr marL="342900" indent="-342900">
              <a:spcBef>
                <a:spcPct val="20000"/>
              </a:spcBef>
              <a:buClr>
                <a:srgbClr val="000000"/>
              </a:buClr>
              <a:buFont typeface="Arial" panose="020B0604020202020204" pitchFamily="34" charset="0"/>
              <a:buChar char="•"/>
              <a:defRPr/>
            </a:pPr>
            <a:r>
              <a:rPr lang="en-US" sz="2000" dirty="0">
                <a:solidFill>
                  <a:srgbClr val="000000"/>
                </a:solidFill>
              </a:rPr>
              <a:t>Clients will pay a fee for managing </a:t>
            </a:r>
            <a:r>
              <a:rPr lang="en-US" sz="2000" i="1" dirty="0">
                <a:solidFill>
                  <a:srgbClr val="000000"/>
                </a:solidFill>
              </a:rPr>
              <a:t>their own safety programs! </a:t>
            </a:r>
            <a:r>
              <a:rPr lang="en-US" sz="2000" dirty="0">
                <a:solidFill>
                  <a:srgbClr val="000000"/>
                </a:solidFill>
              </a:rPr>
              <a:t>Still beneficial!</a:t>
            </a:r>
            <a:br>
              <a:rPr lang="en-US" sz="2000" dirty="0">
                <a:solidFill>
                  <a:srgbClr val="000000"/>
                </a:solidFill>
              </a:rPr>
            </a:br>
            <a:br>
              <a:rPr lang="en-US" sz="2000" dirty="0">
                <a:solidFill>
                  <a:srgbClr val="000000"/>
                </a:solidFill>
              </a:rPr>
            </a:br>
            <a:br>
              <a:rPr lang="en-US" sz="2000" dirty="0">
                <a:solidFill>
                  <a:srgbClr val="000000"/>
                </a:solidFill>
              </a:rPr>
            </a:br>
            <a:br>
              <a:rPr lang="en-US" sz="2000" dirty="0">
                <a:solidFill>
                  <a:srgbClr val="000000"/>
                </a:solidFill>
              </a:rPr>
            </a:br>
            <a:br>
              <a:rPr lang="en-US" sz="2000" dirty="0">
                <a:solidFill>
                  <a:srgbClr val="000000"/>
                </a:solidFill>
              </a:rPr>
            </a:br>
            <a:br>
              <a:rPr lang="en-US" sz="2000" dirty="0">
                <a:solidFill>
                  <a:srgbClr val="000000"/>
                </a:solidFill>
              </a:rPr>
            </a:br>
            <a:br>
              <a:rPr lang="en-US" sz="2000" dirty="0">
                <a:solidFill>
                  <a:srgbClr val="000000"/>
                </a:solidFill>
              </a:rPr>
            </a:br>
            <a:endParaRPr lang="en-US" sz="2000" dirty="0">
              <a:solidFill>
                <a:srgbClr val="000000"/>
              </a:solidFill>
            </a:endParaRPr>
          </a:p>
          <a:p>
            <a:pPr marL="342900" indent="-342900">
              <a:spcBef>
                <a:spcPct val="20000"/>
              </a:spcBef>
              <a:buClr>
                <a:srgbClr val="000000"/>
              </a:buClr>
              <a:buFont typeface="Arial" panose="020B0604020202020204" pitchFamily="34" charset="0"/>
              <a:buChar char="•"/>
              <a:defRPr/>
            </a:pPr>
            <a:r>
              <a:rPr lang="en-US" sz="2000" dirty="0">
                <a:solidFill>
                  <a:srgbClr val="000000"/>
                </a:solidFill>
              </a:rPr>
              <a:t>The proposal – manage this as a standalone "shadow system"</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endParaRPr kumimoji="0" lang="en-US" sz="2000" b="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8131" name="Rectangle 3"/>
          <p:cNvSpPr>
            <a:spLocks noGrp="1" noChangeArrowheads="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a:defRPr/>
            </a:pPr>
            <a:r>
              <a:rPr lang="en-US" dirty="0"/>
              <a:t>Case study – using the architecture</a:t>
            </a:r>
          </a:p>
        </p:txBody>
      </p:sp>
      <p:pic>
        <p:nvPicPr>
          <p:cNvPr id="94210" name="Picture 2" descr="Boiler inspections">
            <a:extLst>
              <a:ext uri="{FF2B5EF4-FFF2-40B4-BE49-F238E27FC236}">
                <a16:creationId xmlns:a16="http://schemas.microsoft.com/office/drawing/2014/main" id="{390AC7CA-3005-CE42-B31B-07637036EB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3493" y="3309218"/>
            <a:ext cx="2391751" cy="1793813"/>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Do Yourself Stock Illustrations – 2,497 Do Yourself Stock Illustrations,  Vectors &amp; Clipart - Dreamstime">
            <a:extLst>
              <a:ext uri="{FF2B5EF4-FFF2-40B4-BE49-F238E27FC236}">
                <a16:creationId xmlns:a16="http://schemas.microsoft.com/office/drawing/2014/main" id="{135F9839-6589-1944-A551-3763439C77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29073" y="3333750"/>
            <a:ext cx="2529601" cy="175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3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75042">
                                            <p:txEl>
                                              <p:pRg st="1" end="1"/>
                                            </p:txEl>
                                          </p:spTgt>
                                        </p:tgtEl>
                                        <p:attrNameLst>
                                          <p:attrName>style.visibility</p:attrName>
                                        </p:attrNameLst>
                                      </p:cBhvr>
                                      <p:to>
                                        <p:strVal val="visible"/>
                                      </p:to>
                                    </p:set>
                                    <p:animEffect transition="in" filter="dissolve">
                                      <p:cBhvr>
                                        <p:cTn id="7" dur="500"/>
                                        <p:tgtEl>
                                          <p:spTgt spid="277504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775042">
                                            <p:txEl>
                                              <p:pRg st="2" end="2"/>
                                            </p:txEl>
                                          </p:spTgt>
                                        </p:tgtEl>
                                        <p:attrNameLst>
                                          <p:attrName>style.visibility</p:attrName>
                                        </p:attrNameLst>
                                      </p:cBhvr>
                                      <p:to>
                                        <p:strVal val="visible"/>
                                      </p:to>
                                    </p:set>
                                    <p:animEffect transition="in" filter="dissolve">
                                      <p:cBhvr>
                                        <p:cTn id="10" dur="500"/>
                                        <p:tgtEl>
                                          <p:spTgt spid="277504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75042">
                                            <p:txEl>
                                              <p:pRg st="3" end="3"/>
                                            </p:txEl>
                                          </p:spTgt>
                                        </p:tgtEl>
                                        <p:attrNameLst>
                                          <p:attrName>style.visibility</p:attrName>
                                        </p:attrNameLst>
                                      </p:cBhvr>
                                      <p:to>
                                        <p:strVal val="visible"/>
                                      </p:to>
                                    </p:set>
                                    <p:animEffect transition="in" filter="dissolve">
                                      <p:cBhvr>
                                        <p:cTn id="15" dur="500"/>
                                        <p:tgtEl>
                                          <p:spTgt spid="277504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775042">
                                            <p:txEl>
                                              <p:pRg st="4" end="4"/>
                                            </p:txEl>
                                          </p:spTgt>
                                        </p:tgtEl>
                                        <p:attrNameLst>
                                          <p:attrName>style.visibility</p:attrName>
                                        </p:attrNameLst>
                                      </p:cBhvr>
                                      <p:to>
                                        <p:strVal val="visible"/>
                                      </p:to>
                                    </p:set>
                                    <p:animEffect transition="in" filter="dissolve">
                                      <p:cBhvr>
                                        <p:cTn id="20" dur="500"/>
                                        <p:tgtEl>
                                          <p:spTgt spid="277504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94210"/>
                                        </p:tgtEl>
                                        <p:attrNameLst>
                                          <p:attrName>style.visibility</p:attrName>
                                        </p:attrNameLst>
                                      </p:cBhvr>
                                      <p:to>
                                        <p:strVal val="visible"/>
                                      </p:to>
                                    </p:set>
                                    <p:animEffect transition="in" filter="dissolve">
                                      <p:cBhvr>
                                        <p:cTn id="25" dur="500"/>
                                        <p:tgtEl>
                                          <p:spTgt spid="94210"/>
                                        </p:tgtEl>
                                      </p:cBhvr>
                                    </p:animEffect>
                                  </p:childTnLst>
                                </p:cTn>
                              </p:par>
                              <p:par>
                                <p:cTn id="26" presetID="9" presetClass="entr" presetSubtype="0" fill="hold" nodeType="withEffect">
                                  <p:stCondLst>
                                    <p:cond delay="0"/>
                                  </p:stCondLst>
                                  <p:childTnLst>
                                    <p:set>
                                      <p:cBhvr>
                                        <p:cTn id="27" dur="1" fill="hold">
                                          <p:stCondLst>
                                            <p:cond delay="0"/>
                                          </p:stCondLst>
                                        </p:cTn>
                                        <p:tgtEl>
                                          <p:spTgt spid="94212"/>
                                        </p:tgtEl>
                                        <p:attrNameLst>
                                          <p:attrName>style.visibility</p:attrName>
                                        </p:attrNameLst>
                                      </p:cBhvr>
                                      <p:to>
                                        <p:strVal val="visible"/>
                                      </p:to>
                                    </p:set>
                                    <p:animEffect transition="in" filter="dissolve">
                                      <p:cBhvr>
                                        <p:cTn id="28" dur="500"/>
                                        <p:tgtEl>
                                          <p:spTgt spid="942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775042">
                                            <p:txEl>
                                              <p:pRg st="5" end="5"/>
                                            </p:txEl>
                                          </p:spTgt>
                                        </p:tgtEl>
                                        <p:attrNameLst>
                                          <p:attrName>style.visibility</p:attrName>
                                        </p:attrNameLst>
                                      </p:cBhvr>
                                      <p:to>
                                        <p:strVal val="visible"/>
                                      </p:to>
                                    </p:set>
                                    <p:animEffect transition="in" filter="dissolve">
                                      <p:cBhvr>
                                        <p:cTn id="33" dur="500"/>
                                        <p:tgtEl>
                                          <p:spTgt spid="27750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dirty="0"/>
              <a:t>First, check the Process Architecture!</a:t>
            </a:r>
          </a:p>
        </p:txBody>
      </p:sp>
      <p:sp>
        <p:nvSpPr>
          <p:cNvPr id="2795523" name="AutoShape 3"/>
          <p:cNvSpPr>
            <a:spLocks noChangeArrowheads="1"/>
          </p:cNvSpPr>
          <p:nvPr/>
        </p:nvSpPr>
        <p:spPr bwMode="auto">
          <a:xfrm>
            <a:off x="2400301" y="785813"/>
            <a:ext cx="5522913" cy="4456112"/>
          </a:xfrm>
          <a:prstGeom prst="roundRect">
            <a:avLst>
              <a:gd name="adj" fmla="val 2144"/>
            </a:avLst>
          </a:prstGeom>
          <a:solidFill>
            <a:srgbClr val="00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91440" rIns="0" bIns="0"/>
          <a:lstStyle/>
          <a:p>
            <a:pPr eaLnBrk="0" hangingPunct="0">
              <a:lnSpc>
                <a:spcPct val="100000"/>
              </a:lnSpc>
              <a:spcBef>
                <a:spcPct val="0"/>
              </a:spcBef>
              <a:buClrTx/>
              <a:buFontTx/>
              <a:buNone/>
            </a:pPr>
            <a:r>
              <a:rPr lang="en-US" b="1">
                <a:solidFill>
                  <a:srgbClr val="000000"/>
                </a:solidFill>
              </a:rPr>
              <a:t>Administer Client Safety Management Programs</a:t>
            </a:r>
          </a:p>
        </p:txBody>
      </p:sp>
      <p:sp>
        <p:nvSpPr>
          <p:cNvPr id="2795524" name="AutoShape 4"/>
          <p:cNvSpPr>
            <a:spLocks noChangeArrowheads="1"/>
          </p:cNvSpPr>
          <p:nvPr/>
        </p:nvSpPr>
        <p:spPr bwMode="auto">
          <a:xfrm>
            <a:off x="2600331" y="2391126"/>
            <a:ext cx="1417638" cy="1687513"/>
          </a:xfrm>
          <a:prstGeom prst="roundRect">
            <a:avLst>
              <a:gd name="adj" fmla="val 12495"/>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b="1">
                <a:solidFill>
                  <a:srgbClr val="000000"/>
                </a:solidFill>
              </a:rPr>
              <a:t>Grant</a:t>
            </a:r>
            <a:br>
              <a:rPr lang="en-US" sz="1400" b="1">
                <a:solidFill>
                  <a:srgbClr val="000000"/>
                </a:solidFill>
              </a:rPr>
            </a:br>
            <a:r>
              <a:rPr lang="en-US" sz="1400" b="1">
                <a:solidFill>
                  <a:srgbClr val="000000"/>
                </a:solidFill>
              </a:rPr>
              <a:t>CSM</a:t>
            </a:r>
            <a:br>
              <a:rPr lang="en-US" sz="1400" b="1">
                <a:solidFill>
                  <a:srgbClr val="000000"/>
                </a:solidFill>
              </a:rPr>
            </a:br>
            <a:r>
              <a:rPr lang="en-US" sz="1400" b="1">
                <a:solidFill>
                  <a:srgbClr val="000000"/>
                </a:solidFill>
              </a:rPr>
              <a:t>Program Authorization</a:t>
            </a:r>
          </a:p>
        </p:txBody>
      </p:sp>
      <p:sp>
        <p:nvSpPr>
          <p:cNvPr id="2795525" name="AutoShape 5"/>
          <p:cNvSpPr>
            <a:spLocks noChangeArrowheads="1"/>
          </p:cNvSpPr>
          <p:nvPr/>
        </p:nvSpPr>
        <p:spPr bwMode="auto">
          <a:xfrm>
            <a:off x="6238875" y="2859439"/>
            <a:ext cx="1493838" cy="750887"/>
          </a:xfrm>
          <a:prstGeom prst="roundRect">
            <a:avLst>
              <a:gd name="adj" fmla="val 12495"/>
            </a:avLst>
          </a:prstGeom>
          <a:solidFill>
            <a:srgbClr val="FFCCFF"/>
          </a:solidFill>
          <a:ln w="12700" algn="ctr">
            <a:solidFill>
              <a:srgbClr val="000000"/>
            </a:solidFill>
            <a:round/>
            <a:headEnd/>
            <a:tailEnd/>
          </a:ln>
          <a:effectLst/>
        </p:spPr>
        <p:txBody>
          <a:bodyPr lIns="0" tIns="46038" rIns="0" bIns="46038" anchor="ctr"/>
          <a:lstStyle/>
          <a:p>
            <a:pPr eaLnBrk="0" hangingPunct="0">
              <a:lnSpc>
                <a:spcPct val="100000"/>
              </a:lnSpc>
              <a:spcBef>
                <a:spcPct val="0"/>
              </a:spcBef>
              <a:buClrTx/>
              <a:buFontTx/>
              <a:buNone/>
            </a:pPr>
            <a:r>
              <a:rPr lang="en-US" sz="1400" b="1">
                <a:solidFill>
                  <a:srgbClr val="000000"/>
                </a:solidFill>
              </a:rPr>
              <a:t>Revise</a:t>
            </a:r>
            <a:br>
              <a:rPr lang="en-US" sz="1400" b="1">
                <a:solidFill>
                  <a:srgbClr val="000000"/>
                </a:solidFill>
              </a:rPr>
            </a:br>
            <a:r>
              <a:rPr lang="en-US" sz="1400" b="1">
                <a:solidFill>
                  <a:srgbClr val="000000"/>
                </a:solidFill>
              </a:rPr>
              <a:t>CSM Equipment</a:t>
            </a:r>
          </a:p>
        </p:txBody>
      </p:sp>
      <p:sp>
        <p:nvSpPr>
          <p:cNvPr id="2795526" name="AutoShape 6"/>
          <p:cNvSpPr>
            <a:spLocks noChangeArrowheads="1"/>
          </p:cNvSpPr>
          <p:nvPr/>
        </p:nvSpPr>
        <p:spPr bwMode="auto">
          <a:xfrm>
            <a:off x="2600328" y="1481139"/>
            <a:ext cx="5132388" cy="598487"/>
          </a:xfrm>
          <a:prstGeom prst="roundRect">
            <a:avLst>
              <a:gd name="adj" fmla="val 12495"/>
            </a:avLst>
          </a:prstGeom>
          <a:solidFill>
            <a:srgbClr val="FFCCFF"/>
          </a:solidFill>
          <a:ln w="12700" algn="ctr">
            <a:solidFill>
              <a:srgbClr val="000000"/>
            </a:solidFill>
            <a:round/>
            <a:headEnd/>
            <a:tailEnd/>
          </a:ln>
          <a:effectLst/>
        </p:spPr>
        <p:txBody>
          <a:bodyPr lIns="0" tIns="46038" rIns="0" bIns="46038" anchor="ctr"/>
          <a:lstStyle/>
          <a:p>
            <a:pPr eaLnBrk="0" hangingPunct="0">
              <a:lnSpc>
                <a:spcPct val="100000"/>
              </a:lnSpc>
              <a:spcBef>
                <a:spcPct val="0"/>
              </a:spcBef>
              <a:buClrTx/>
              <a:buFontTx/>
              <a:buNone/>
            </a:pPr>
            <a:r>
              <a:rPr lang="en-US" sz="1400" b="1">
                <a:solidFill>
                  <a:srgbClr val="000000"/>
                </a:solidFill>
              </a:rPr>
              <a:t>Collect </a:t>
            </a:r>
            <a:br>
              <a:rPr lang="en-US" sz="1400" b="1">
                <a:solidFill>
                  <a:srgbClr val="000000"/>
                </a:solidFill>
              </a:rPr>
            </a:br>
            <a:r>
              <a:rPr lang="en-US" sz="1400" b="1">
                <a:solidFill>
                  <a:srgbClr val="000000"/>
                </a:solidFill>
              </a:rPr>
              <a:t>CSM Fee</a:t>
            </a:r>
          </a:p>
        </p:txBody>
      </p:sp>
      <p:sp>
        <p:nvSpPr>
          <p:cNvPr id="2795527" name="Line 7"/>
          <p:cNvSpPr>
            <a:spLocks noChangeShapeType="1"/>
          </p:cNvSpPr>
          <p:nvPr/>
        </p:nvSpPr>
        <p:spPr bwMode="auto">
          <a:xfrm>
            <a:off x="4008439" y="2933700"/>
            <a:ext cx="333375"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28" name="Line 8"/>
          <p:cNvSpPr>
            <a:spLocks noChangeShapeType="1"/>
          </p:cNvSpPr>
          <p:nvPr/>
        </p:nvSpPr>
        <p:spPr bwMode="auto">
          <a:xfrm>
            <a:off x="4016375" y="3235325"/>
            <a:ext cx="2205038"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29" name="AutoShape 9"/>
          <p:cNvSpPr>
            <a:spLocks noChangeArrowheads="1"/>
          </p:cNvSpPr>
          <p:nvPr/>
        </p:nvSpPr>
        <p:spPr bwMode="auto">
          <a:xfrm>
            <a:off x="4352926" y="3355976"/>
            <a:ext cx="1636713" cy="722313"/>
          </a:xfrm>
          <a:prstGeom prst="roundRect">
            <a:avLst>
              <a:gd name="adj" fmla="val 12495"/>
            </a:avLst>
          </a:prstGeom>
          <a:solidFill>
            <a:srgbClr val="FFCCFF"/>
          </a:solidFill>
          <a:ln w="12700" algn="ctr">
            <a:solidFill>
              <a:srgbClr val="000000"/>
            </a:solidFill>
            <a:round/>
            <a:headEnd/>
            <a:tailEnd/>
          </a:ln>
          <a:effectLst/>
        </p:spPr>
        <p:txBody>
          <a:bodyPr lIns="0" tIns="46038" rIns="0" bIns="46038" anchor="ctr"/>
          <a:lstStyle/>
          <a:p>
            <a:pPr eaLnBrk="0" hangingPunct="0">
              <a:lnSpc>
                <a:spcPct val="100000"/>
              </a:lnSpc>
              <a:spcBef>
                <a:spcPct val="0"/>
              </a:spcBef>
              <a:buClrTx/>
              <a:buFontTx/>
              <a:buNone/>
            </a:pPr>
            <a:r>
              <a:rPr lang="en-US" sz="1400" b="1">
                <a:solidFill>
                  <a:srgbClr val="000000"/>
                </a:solidFill>
              </a:rPr>
              <a:t>Terminate</a:t>
            </a:r>
            <a:br>
              <a:rPr lang="en-US" sz="1400" b="1">
                <a:solidFill>
                  <a:srgbClr val="000000"/>
                </a:solidFill>
              </a:rPr>
            </a:br>
            <a:r>
              <a:rPr lang="en-US" sz="1400" b="1">
                <a:solidFill>
                  <a:srgbClr val="000000"/>
                </a:solidFill>
              </a:rPr>
              <a:t>CSM Authorization</a:t>
            </a:r>
          </a:p>
        </p:txBody>
      </p:sp>
      <p:sp>
        <p:nvSpPr>
          <p:cNvPr id="2795530" name="Line 10"/>
          <p:cNvSpPr>
            <a:spLocks noChangeShapeType="1"/>
          </p:cNvSpPr>
          <p:nvPr/>
        </p:nvSpPr>
        <p:spPr bwMode="auto">
          <a:xfrm>
            <a:off x="3998914" y="3716338"/>
            <a:ext cx="333375"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31" name="AutoShape 11"/>
          <p:cNvSpPr>
            <a:spLocks noChangeArrowheads="1"/>
          </p:cNvSpPr>
          <p:nvPr/>
        </p:nvSpPr>
        <p:spPr bwMode="auto">
          <a:xfrm>
            <a:off x="4338638" y="2390775"/>
            <a:ext cx="1636712" cy="712788"/>
          </a:xfrm>
          <a:prstGeom prst="roundRect">
            <a:avLst>
              <a:gd name="adj" fmla="val 12495"/>
            </a:avLst>
          </a:prstGeom>
          <a:solidFill>
            <a:srgbClr val="FFCCFF"/>
          </a:solidFill>
          <a:ln w="12700" algn="ctr">
            <a:solidFill>
              <a:srgbClr val="000000"/>
            </a:solidFill>
            <a:round/>
            <a:headEnd/>
            <a:tailEnd/>
          </a:ln>
          <a:effectLst/>
        </p:spPr>
        <p:txBody>
          <a:bodyPr lIns="0" tIns="46038" rIns="0" bIns="46038" anchor="ctr"/>
          <a:lstStyle/>
          <a:p>
            <a:pPr eaLnBrk="0" hangingPunct="0">
              <a:lnSpc>
                <a:spcPct val="100000"/>
              </a:lnSpc>
              <a:spcBef>
                <a:spcPct val="0"/>
              </a:spcBef>
              <a:buClrTx/>
              <a:buFontTx/>
              <a:buNone/>
            </a:pPr>
            <a:r>
              <a:rPr lang="en-US" sz="1400" b="1">
                <a:solidFill>
                  <a:srgbClr val="000000"/>
                </a:solidFill>
              </a:rPr>
              <a:t>Renew</a:t>
            </a:r>
            <a:br>
              <a:rPr lang="en-US" sz="1400" b="1">
                <a:solidFill>
                  <a:srgbClr val="000000"/>
                </a:solidFill>
              </a:rPr>
            </a:br>
            <a:r>
              <a:rPr lang="en-US" sz="1400" b="1">
                <a:solidFill>
                  <a:srgbClr val="000000"/>
                </a:solidFill>
              </a:rPr>
              <a:t>CSM Authorization</a:t>
            </a:r>
          </a:p>
        </p:txBody>
      </p:sp>
      <p:sp>
        <p:nvSpPr>
          <p:cNvPr id="2795532" name="AutoShape 12"/>
          <p:cNvSpPr>
            <a:spLocks noChangeArrowheads="1"/>
          </p:cNvSpPr>
          <p:nvPr/>
        </p:nvSpPr>
        <p:spPr bwMode="auto">
          <a:xfrm>
            <a:off x="2600325" y="4364038"/>
            <a:ext cx="3689350" cy="760412"/>
          </a:xfrm>
          <a:prstGeom prst="roundRect">
            <a:avLst>
              <a:gd name="adj" fmla="val 12495"/>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0" bIns="46038" anchor="ctr"/>
          <a:lstStyle/>
          <a:p>
            <a:pPr eaLnBrk="0" hangingPunct="0">
              <a:lnSpc>
                <a:spcPct val="100000"/>
              </a:lnSpc>
              <a:spcBef>
                <a:spcPct val="0"/>
              </a:spcBef>
              <a:buClrTx/>
              <a:buFontTx/>
              <a:buNone/>
            </a:pPr>
            <a:r>
              <a:rPr lang="en-US" sz="1400" b="1">
                <a:solidFill>
                  <a:srgbClr val="000000"/>
                </a:solidFill>
              </a:rPr>
              <a:t>Conduct</a:t>
            </a:r>
            <a:br>
              <a:rPr lang="en-US" sz="1400" b="1">
                <a:solidFill>
                  <a:srgbClr val="000000"/>
                </a:solidFill>
              </a:rPr>
            </a:br>
            <a:r>
              <a:rPr lang="en-US" sz="1400" b="1">
                <a:solidFill>
                  <a:srgbClr val="000000"/>
                </a:solidFill>
              </a:rPr>
              <a:t> CSM Audit</a:t>
            </a:r>
          </a:p>
        </p:txBody>
      </p:sp>
      <p:sp>
        <p:nvSpPr>
          <p:cNvPr id="2795533" name="Line 13"/>
          <p:cNvSpPr>
            <a:spLocks noChangeShapeType="1"/>
          </p:cNvSpPr>
          <p:nvPr/>
        </p:nvSpPr>
        <p:spPr bwMode="auto">
          <a:xfrm rot="5400000">
            <a:off x="3155157" y="4226719"/>
            <a:ext cx="309562"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34" name="Line 14"/>
          <p:cNvSpPr>
            <a:spLocks noChangeShapeType="1"/>
          </p:cNvSpPr>
          <p:nvPr/>
        </p:nvSpPr>
        <p:spPr bwMode="auto">
          <a:xfrm rot="16200000" flipV="1">
            <a:off x="5017294" y="4217194"/>
            <a:ext cx="309562"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35" name="Line 15"/>
          <p:cNvSpPr>
            <a:spLocks noChangeShapeType="1"/>
          </p:cNvSpPr>
          <p:nvPr/>
        </p:nvSpPr>
        <p:spPr bwMode="auto">
          <a:xfrm rot="16200000" flipV="1">
            <a:off x="3131344" y="2235994"/>
            <a:ext cx="309562"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36" name="Line 16"/>
          <p:cNvSpPr>
            <a:spLocks noChangeShapeType="1"/>
          </p:cNvSpPr>
          <p:nvPr/>
        </p:nvSpPr>
        <p:spPr bwMode="auto">
          <a:xfrm rot="16200000" flipV="1">
            <a:off x="5007769" y="2235994"/>
            <a:ext cx="309562"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37" name="Line 17"/>
          <p:cNvSpPr>
            <a:spLocks noChangeShapeType="1"/>
          </p:cNvSpPr>
          <p:nvPr/>
        </p:nvSpPr>
        <p:spPr bwMode="auto">
          <a:xfrm rot="16200000" flipV="1">
            <a:off x="6665119" y="2455069"/>
            <a:ext cx="766762" cy="0"/>
          </a:xfrm>
          <a:prstGeom prst="line">
            <a:avLst/>
          </a:prstGeom>
          <a:noFill/>
          <a:ln w="19050">
            <a:solidFill>
              <a:srgbClr val="00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0"/>
              </a:spcBef>
              <a:buClr>
                <a:srgbClr val="000000"/>
              </a:buClr>
              <a:buFontTx/>
              <a:buNone/>
            </a:pPr>
            <a:endParaRPr lang="en-CA" sz="1400">
              <a:solidFill>
                <a:srgbClr val="000000"/>
              </a:solidFill>
            </a:endParaRPr>
          </a:p>
        </p:txBody>
      </p:sp>
      <p:sp>
        <p:nvSpPr>
          <p:cNvPr id="2795538" name="AutoShape 18"/>
          <p:cNvSpPr>
            <a:spLocks noChangeArrowheads="1"/>
          </p:cNvSpPr>
          <p:nvPr/>
        </p:nvSpPr>
        <p:spPr bwMode="auto">
          <a:xfrm>
            <a:off x="2274895" y="5621689"/>
            <a:ext cx="5775325" cy="1017587"/>
          </a:xfrm>
          <a:prstGeom prst="roundRect">
            <a:avLst>
              <a:gd name="adj" fmla="val 16667"/>
            </a:avLst>
          </a:prstGeom>
          <a:solidFill>
            <a:srgbClr val="66FF33"/>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0" bIns="0" anchorCtr="1"/>
          <a:lstStyle/>
          <a:p>
            <a:pPr marL="742950" indent="-742950" defTabSz="873125" eaLnBrk="0" hangingPunct="0">
              <a:spcBef>
                <a:spcPct val="0"/>
              </a:spcBef>
            </a:pPr>
            <a:r>
              <a:rPr lang="en-US" sz="1400" b="1">
                <a:solidFill>
                  <a:srgbClr val="000000"/>
                </a:solidFill>
              </a:rPr>
              <a:t>Grant CSM (Client Safety Management) Program Authorization</a:t>
            </a:r>
          </a:p>
        </p:txBody>
      </p:sp>
      <p:sp>
        <p:nvSpPr>
          <p:cNvPr id="2795539" name="Text Box 19"/>
          <p:cNvSpPr txBox="1">
            <a:spLocks noChangeArrowheads="1"/>
          </p:cNvSpPr>
          <p:nvPr/>
        </p:nvSpPr>
        <p:spPr bwMode="auto">
          <a:xfrm>
            <a:off x="8135939" y="735822"/>
            <a:ext cx="2344737" cy="54476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14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14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14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1400">
                <a:solidFill>
                  <a:schemeClr val="tx1"/>
                </a:solidFill>
                <a:latin typeface="Arial" pitchFamily="34" charset="0"/>
              </a:defRPr>
            </a:lvl9pPr>
          </a:lstStyle>
          <a:p>
            <a:pPr algn="l">
              <a:lnSpc>
                <a:spcPct val="100000"/>
              </a:lnSpc>
              <a:spcBef>
                <a:spcPct val="50000"/>
              </a:spcBef>
              <a:buClrTx/>
              <a:buFontTx/>
              <a:buNone/>
            </a:pPr>
            <a:r>
              <a:rPr lang="en-CA" sz="2400" i="1" dirty="0">
                <a:solidFill>
                  <a:srgbClr val="000000"/>
                </a:solidFill>
              </a:rPr>
              <a:t>Immediately checked Enterprise Process Architecture </a:t>
            </a:r>
            <a:br>
              <a:rPr lang="en-CA" sz="2400" i="1" dirty="0">
                <a:solidFill>
                  <a:srgbClr val="000000"/>
                </a:solidFill>
              </a:rPr>
            </a:br>
            <a:r>
              <a:rPr lang="en-CA" sz="2400" i="1" dirty="0">
                <a:solidFill>
                  <a:srgbClr val="000000"/>
                </a:solidFill>
              </a:rPr>
              <a:t>to understand impact areas – </a:t>
            </a:r>
            <a:r>
              <a:rPr lang="en-CA" sz="2400" b="1" i="1" dirty="0">
                <a:solidFill>
                  <a:srgbClr val="000000"/>
                </a:solidFill>
              </a:rPr>
              <a:t>every process except one!!!</a:t>
            </a:r>
          </a:p>
          <a:p>
            <a:pPr algn="l">
              <a:lnSpc>
                <a:spcPct val="100000"/>
              </a:lnSpc>
              <a:spcBef>
                <a:spcPct val="50000"/>
              </a:spcBef>
              <a:buClrTx/>
              <a:buFontTx/>
              <a:buNone/>
            </a:pPr>
            <a:r>
              <a:rPr lang="en-CA" sz="2400" i="1" dirty="0">
                <a:solidFill>
                  <a:srgbClr val="000000"/>
                </a:solidFill>
              </a:rPr>
              <a:t>The “simple” shadow system workaround would have major impact.</a:t>
            </a:r>
          </a:p>
        </p:txBody>
      </p:sp>
      <p:cxnSp>
        <p:nvCxnSpPr>
          <p:cNvPr id="2795540" name="AutoShape 20"/>
          <p:cNvCxnSpPr>
            <a:cxnSpLocks noChangeShapeType="1"/>
          </p:cNvCxnSpPr>
          <p:nvPr/>
        </p:nvCxnSpPr>
        <p:spPr bwMode="auto">
          <a:xfrm rot="10800000" flipV="1">
            <a:off x="2295525" y="2757488"/>
            <a:ext cx="325438" cy="2895600"/>
          </a:xfrm>
          <a:prstGeom prst="curvedConnector3">
            <a:avLst>
              <a:gd name="adj1" fmla="val 181949"/>
            </a:avLst>
          </a:prstGeom>
          <a:noFill/>
          <a:ln w="38100">
            <a:solidFill>
              <a:schemeClr val="tx1"/>
            </a:solidFill>
            <a:round/>
            <a:headEnd type="triangle" w="med" len="med"/>
            <a:tailEnd type="non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95541" name="Line 21"/>
          <p:cNvSpPr>
            <a:spLocks noChangeShapeType="1"/>
          </p:cNvSpPr>
          <p:nvPr/>
        </p:nvSpPr>
        <p:spPr bwMode="auto">
          <a:xfrm>
            <a:off x="1843090" y="5789613"/>
            <a:ext cx="519112" cy="254000"/>
          </a:xfrm>
          <a:prstGeom prst="line">
            <a:avLst/>
          </a:prstGeom>
          <a:noFill/>
          <a:ln w="317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nSpc>
                <a:spcPct val="100000"/>
              </a:lnSpc>
              <a:spcBef>
                <a:spcPct val="0"/>
              </a:spcBef>
              <a:buClr>
                <a:srgbClr val="000000"/>
              </a:buClr>
              <a:buFontTx/>
              <a:buNone/>
            </a:pPr>
            <a:endParaRPr lang="en-CA" sz="1400">
              <a:solidFill>
                <a:srgbClr val="000000"/>
              </a:solidFill>
            </a:endParaRPr>
          </a:p>
        </p:txBody>
      </p:sp>
      <p:sp>
        <p:nvSpPr>
          <p:cNvPr id="2795542" name="Text Box 22"/>
          <p:cNvSpPr txBox="1">
            <a:spLocks noChangeArrowheads="1"/>
          </p:cNvSpPr>
          <p:nvPr/>
        </p:nvSpPr>
        <p:spPr bwMode="auto">
          <a:xfrm rot="-5400000">
            <a:off x="803275" y="4661178"/>
            <a:ext cx="202088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14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14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14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1400">
                <a:solidFill>
                  <a:schemeClr val="tx1"/>
                </a:solidFill>
                <a:latin typeface="Arial" pitchFamily="34" charset="0"/>
              </a:defRPr>
            </a:lvl9pPr>
          </a:lstStyle>
          <a:p>
            <a:pPr algn="l" eaLnBrk="1" hangingPunct="1">
              <a:lnSpc>
                <a:spcPct val="100000"/>
              </a:lnSpc>
              <a:spcBef>
                <a:spcPct val="0"/>
              </a:spcBef>
              <a:buClr>
                <a:srgbClr val="000000"/>
              </a:buClr>
              <a:buFontTx/>
              <a:buNone/>
            </a:pPr>
            <a:r>
              <a:rPr lang="en-US" sz="1800" b="1">
                <a:solidFill>
                  <a:srgbClr val="000000"/>
                </a:solidFill>
              </a:rPr>
              <a:t>The change</a:t>
            </a:r>
          </a:p>
        </p:txBody>
      </p:sp>
      <p:grpSp>
        <p:nvGrpSpPr>
          <p:cNvPr id="2795543" name="Group 23"/>
          <p:cNvGrpSpPr>
            <a:grpSpLocks/>
          </p:cNvGrpSpPr>
          <p:nvPr/>
        </p:nvGrpSpPr>
        <p:grpSpPr bwMode="auto">
          <a:xfrm>
            <a:off x="2328863" y="5901089"/>
            <a:ext cx="5656262" cy="661987"/>
            <a:chOff x="507" y="3717"/>
            <a:chExt cx="3563" cy="417"/>
          </a:xfrm>
        </p:grpSpPr>
        <p:sp>
          <p:nvSpPr>
            <p:cNvPr id="58393" name="AutoShape 24"/>
            <p:cNvSpPr>
              <a:spLocks noChangeArrowheads="1"/>
            </p:cNvSpPr>
            <p:nvPr/>
          </p:nvSpPr>
          <p:spPr bwMode="auto">
            <a:xfrm>
              <a:off x="507" y="3718"/>
              <a:ext cx="540" cy="414"/>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a:solidFill>
                    <a:srgbClr val="000000"/>
                  </a:solidFill>
                </a:rPr>
                <a:t>Accept</a:t>
              </a:r>
              <a:br>
                <a:rPr lang="en-US" sz="1000">
                  <a:solidFill>
                    <a:srgbClr val="000000"/>
                  </a:solidFill>
                </a:rPr>
              </a:br>
              <a:r>
                <a:rPr lang="en-US" sz="1000">
                  <a:solidFill>
                    <a:srgbClr val="000000"/>
                  </a:solidFill>
                </a:rPr>
                <a:t>CSM</a:t>
              </a:r>
              <a:br>
                <a:rPr lang="en-US" sz="1000">
                  <a:solidFill>
                    <a:srgbClr val="000000"/>
                  </a:solidFill>
                </a:rPr>
              </a:br>
              <a:r>
                <a:rPr lang="en-US" sz="1000">
                  <a:solidFill>
                    <a:srgbClr val="000000"/>
                  </a:solidFill>
                </a:rPr>
                <a:t>Application</a:t>
              </a:r>
            </a:p>
          </p:txBody>
        </p:sp>
        <p:sp>
          <p:nvSpPr>
            <p:cNvPr id="58394" name="AutoShape 25"/>
            <p:cNvSpPr>
              <a:spLocks noChangeArrowheads="1"/>
            </p:cNvSpPr>
            <p:nvPr/>
          </p:nvSpPr>
          <p:spPr bwMode="auto">
            <a:xfrm>
              <a:off x="1078" y="3718"/>
              <a:ext cx="449" cy="414"/>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a:solidFill>
                    <a:srgbClr val="000000"/>
                  </a:solidFill>
                </a:rPr>
                <a:t>Audit</a:t>
              </a:r>
              <a:br>
                <a:rPr lang="en-US" sz="1000">
                  <a:solidFill>
                    <a:srgbClr val="000000"/>
                  </a:solidFill>
                </a:rPr>
              </a:br>
              <a:r>
                <a:rPr lang="en-US" sz="1000">
                  <a:solidFill>
                    <a:srgbClr val="000000"/>
                  </a:solidFill>
                </a:rPr>
                <a:t>CSM</a:t>
              </a:r>
              <a:br>
                <a:rPr lang="en-US" sz="1000">
                  <a:solidFill>
                    <a:srgbClr val="000000"/>
                  </a:solidFill>
                </a:rPr>
              </a:br>
              <a:r>
                <a:rPr lang="en-US" sz="1000">
                  <a:solidFill>
                    <a:srgbClr val="000000"/>
                  </a:solidFill>
                </a:rPr>
                <a:t>Program</a:t>
              </a:r>
            </a:p>
          </p:txBody>
        </p:sp>
        <p:sp>
          <p:nvSpPr>
            <p:cNvPr id="58395" name="AutoShape 26"/>
            <p:cNvSpPr>
              <a:spLocks noChangeArrowheads="1"/>
            </p:cNvSpPr>
            <p:nvPr/>
          </p:nvSpPr>
          <p:spPr bwMode="auto">
            <a:xfrm>
              <a:off x="1559" y="3718"/>
              <a:ext cx="540" cy="414"/>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a:solidFill>
                    <a:srgbClr val="000000"/>
                  </a:solidFill>
                </a:rPr>
                <a:t>Verify</a:t>
              </a:r>
              <a:br>
                <a:rPr lang="en-US" sz="1000">
                  <a:solidFill>
                    <a:srgbClr val="000000"/>
                  </a:solidFill>
                </a:rPr>
              </a:br>
              <a:r>
                <a:rPr lang="en-US" sz="1000">
                  <a:solidFill>
                    <a:srgbClr val="000000"/>
                  </a:solidFill>
                </a:rPr>
                <a:t>CSM</a:t>
              </a:r>
              <a:br>
                <a:rPr lang="en-US" sz="1000">
                  <a:solidFill>
                    <a:srgbClr val="000000"/>
                  </a:solidFill>
                </a:rPr>
              </a:br>
              <a:r>
                <a:rPr lang="en-US" sz="1000">
                  <a:solidFill>
                    <a:srgbClr val="000000"/>
                  </a:solidFill>
                </a:rPr>
                <a:t>Equipment</a:t>
              </a:r>
            </a:p>
          </p:txBody>
        </p:sp>
        <p:sp>
          <p:nvSpPr>
            <p:cNvPr id="58396" name="AutoShape 27"/>
            <p:cNvSpPr>
              <a:spLocks noChangeArrowheads="1"/>
            </p:cNvSpPr>
            <p:nvPr/>
          </p:nvSpPr>
          <p:spPr bwMode="auto">
            <a:xfrm>
              <a:off x="3458" y="3718"/>
              <a:ext cx="612" cy="414"/>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a:solidFill>
                    <a:srgbClr val="000000"/>
                  </a:solidFill>
                </a:rPr>
                <a:t>Issue</a:t>
              </a:r>
              <a:br>
                <a:rPr lang="en-US" sz="1000">
                  <a:solidFill>
                    <a:srgbClr val="000000"/>
                  </a:solidFill>
                </a:rPr>
              </a:br>
              <a:r>
                <a:rPr lang="en-US" sz="1000">
                  <a:solidFill>
                    <a:srgbClr val="000000"/>
                  </a:solidFill>
                </a:rPr>
                <a:t>CSM</a:t>
              </a:r>
              <a:br>
                <a:rPr lang="en-US" sz="1000">
                  <a:solidFill>
                    <a:srgbClr val="000000"/>
                  </a:solidFill>
                </a:rPr>
              </a:br>
              <a:r>
                <a:rPr lang="en-US" sz="1000">
                  <a:solidFill>
                    <a:srgbClr val="000000"/>
                  </a:solidFill>
                </a:rPr>
                <a:t>Authorization</a:t>
              </a:r>
            </a:p>
          </p:txBody>
        </p:sp>
        <p:sp>
          <p:nvSpPr>
            <p:cNvPr id="58397" name="AutoShape 28"/>
            <p:cNvSpPr>
              <a:spLocks noChangeArrowheads="1"/>
            </p:cNvSpPr>
            <p:nvPr/>
          </p:nvSpPr>
          <p:spPr bwMode="auto">
            <a:xfrm>
              <a:off x="2130" y="3717"/>
              <a:ext cx="632" cy="416"/>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a:solidFill>
                    <a:srgbClr val="000000"/>
                  </a:solidFill>
                </a:rPr>
                <a:t>Determine &amp; Collect</a:t>
              </a:r>
              <a:br>
                <a:rPr lang="en-US" sz="1000">
                  <a:solidFill>
                    <a:srgbClr val="000000"/>
                  </a:solidFill>
                </a:rPr>
              </a:br>
              <a:r>
                <a:rPr lang="en-US" sz="1000">
                  <a:solidFill>
                    <a:srgbClr val="000000"/>
                  </a:solidFill>
                </a:rPr>
                <a:t>Equipment</a:t>
              </a:r>
              <a:br>
                <a:rPr lang="en-US" sz="1000">
                  <a:solidFill>
                    <a:srgbClr val="000000"/>
                  </a:solidFill>
                </a:rPr>
              </a:br>
              <a:r>
                <a:rPr lang="en-US" sz="1000">
                  <a:solidFill>
                    <a:srgbClr val="000000"/>
                  </a:solidFill>
                </a:rPr>
                <a:t>Fees</a:t>
              </a:r>
            </a:p>
          </p:txBody>
        </p:sp>
        <p:sp>
          <p:nvSpPr>
            <p:cNvPr id="58398" name="AutoShape 29"/>
            <p:cNvSpPr>
              <a:spLocks noChangeArrowheads="1"/>
            </p:cNvSpPr>
            <p:nvPr/>
          </p:nvSpPr>
          <p:spPr bwMode="auto">
            <a:xfrm>
              <a:off x="2794" y="3718"/>
              <a:ext cx="632" cy="416"/>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hangingPunct="0">
                <a:lnSpc>
                  <a:spcPct val="100000"/>
                </a:lnSpc>
                <a:spcBef>
                  <a:spcPct val="0"/>
                </a:spcBef>
                <a:buClrTx/>
                <a:buFontTx/>
                <a:buNone/>
              </a:pPr>
              <a:r>
                <a:rPr lang="en-US" sz="1000">
                  <a:solidFill>
                    <a:srgbClr val="000000"/>
                  </a:solidFill>
                </a:rPr>
                <a:t>Determine &amp; Collect</a:t>
              </a:r>
              <a:br>
                <a:rPr lang="en-US" sz="1000">
                  <a:solidFill>
                    <a:srgbClr val="000000"/>
                  </a:solidFill>
                </a:rPr>
              </a:br>
              <a:r>
                <a:rPr lang="en-US" sz="1000">
                  <a:solidFill>
                    <a:srgbClr val="000000"/>
                  </a:solidFill>
                </a:rPr>
                <a:t>Consultation</a:t>
              </a:r>
              <a:br>
                <a:rPr lang="en-US" sz="1000">
                  <a:solidFill>
                    <a:srgbClr val="000000"/>
                  </a:solidFill>
                </a:rPr>
              </a:br>
              <a:r>
                <a:rPr lang="en-US" sz="1000">
                  <a:solidFill>
                    <a:srgbClr val="000000"/>
                  </a:solidFill>
                </a:rPr>
                <a:t>Fees</a:t>
              </a:r>
            </a:p>
          </p:txBody>
        </p:sp>
      </p:grpSp>
      <p:sp>
        <p:nvSpPr>
          <p:cNvPr id="2795550" name="Rectangle 30"/>
          <p:cNvSpPr>
            <a:spLocks noChangeArrowheads="1"/>
          </p:cNvSpPr>
          <p:nvPr/>
        </p:nvSpPr>
        <p:spPr bwMode="auto">
          <a:xfrm>
            <a:off x="2368292" y="5991675"/>
            <a:ext cx="184666" cy="307777"/>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nSpc>
                <a:spcPct val="100000"/>
              </a:lnSpc>
              <a:spcBef>
                <a:spcPct val="0"/>
              </a:spcBef>
              <a:buClr>
                <a:srgbClr val="000000"/>
              </a:buClr>
              <a:buFontTx/>
              <a:buNone/>
            </a:pPr>
            <a:endParaRPr lang="en-CA" sz="1400">
              <a:solidFill>
                <a:srgbClr val="000000"/>
              </a:solidFill>
            </a:endParaRPr>
          </a:p>
        </p:txBody>
      </p:sp>
      <p:sp>
        <p:nvSpPr>
          <p:cNvPr id="31" name="Rectangle 30"/>
          <p:cNvSpPr>
            <a:spLocks noChangeArrowheads="1"/>
          </p:cNvSpPr>
          <p:nvPr/>
        </p:nvSpPr>
        <p:spPr bwMode="auto">
          <a:xfrm>
            <a:off x="2755023" y="2488856"/>
            <a:ext cx="184666" cy="307777"/>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nSpc>
                <a:spcPct val="100000"/>
              </a:lnSpc>
              <a:spcBef>
                <a:spcPct val="0"/>
              </a:spcBef>
              <a:buClr>
                <a:srgbClr val="000000"/>
              </a:buClr>
              <a:buFontTx/>
              <a:buNone/>
            </a:pPr>
            <a:endParaRPr lang="en-CA" sz="1400">
              <a:solidFill>
                <a:srgbClr val="000000"/>
              </a:solidFill>
            </a:endParaRPr>
          </a:p>
        </p:txBody>
      </p:sp>
    </p:spTree>
    <p:extLst>
      <p:ext uri="{BB962C8B-B14F-4D97-AF65-F5344CB8AC3E}">
        <p14:creationId xmlns:p14="http://schemas.microsoft.com/office/powerpoint/2010/main" val="3337905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39"/>
                                        </p:tgtEl>
                                        <p:attrNameLst>
                                          <p:attrName>style.visibility</p:attrName>
                                        </p:attrNameLst>
                                      </p:cBhvr>
                                      <p:to>
                                        <p:strVal val="visible"/>
                                      </p:to>
                                    </p:set>
                                    <p:animEffect transition="in" filter="dissolve">
                                      <p:cBhvr>
                                        <p:cTn id="7" dur="500"/>
                                        <p:tgtEl>
                                          <p:spTgt spid="2795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538"/>
                                        </p:tgtEl>
                                        <p:attrNameLst>
                                          <p:attrName>style.visibility</p:attrName>
                                        </p:attrNameLst>
                                      </p:cBhvr>
                                      <p:to>
                                        <p:strVal val="visible"/>
                                      </p:to>
                                    </p:set>
                                    <p:animEffect transition="in" filter="dissolve">
                                      <p:cBhvr>
                                        <p:cTn id="12" dur="500"/>
                                        <p:tgtEl>
                                          <p:spTgt spid="2795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95543"/>
                                        </p:tgtEl>
                                        <p:attrNameLst>
                                          <p:attrName>style.visibility</p:attrName>
                                        </p:attrNameLst>
                                      </p:cBhvr>
                                      <p:to>
                                        <p:strVal val="visible"/>
                                      </p:to>
                                    </p:set>
                                    <p:animEffect transition="in" filter="dissolve">
                                      <p:cBhvr>
                                        <p:cTn id="17" dur="500"/>
                                        <p:tgtEl>
                                          <p:spTgt spid="27955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95550"/>
                                        </p:tgtEl>
                                        <p:attrNameLst>
                                          <p:attrName>style.visibility</p:attrName>
                                        </p:attrNameLst>
                                      </p:cBhvr>
                                      <p:to>
                                        <p:strVal val="visible"/>
                                      </p:to>
                                    </p:set>
                                    <p:animEffect transition="in" filter="dissolve">
                                      <p:cBhvr>
                                        <p:cTn id="22" dur="500"/>
                                        <p:tgtEl>
                                          <p:spTgt spid="279555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95542"/>
                                        </p:tgtEl>
                                        <p:attrNameLst>
                                          <p:attrName>style.visibility</p:attrName>
                                        </p:attrNameLst>
                                      </p:cBhvr>
                                      <p:to>
                                        <p:strVal val="visible"/>
                                      </p:to>
                                    </p:set>
                                    <p:animEffect transition="in" filter="dissolve">
                                      <p:cBhvr>
                                        <p:cTn id="25" dur="500"/>
                                        <p:tgtEl>
                                          <p:spTgt spid="27955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95541"/>
                                        </p:tgtEl>
                                        <p:attrNameLst>
                                          <p:attrName>style.visibility</p:attrName>
                                        </p:attrNameLst>
                                      </p:cBhvr>
                                      <p:to>
                                        <p:strVal val="visible"/>
                                      </p:to>
                                    </p:set>
                                    <p:animEffect transition="in" filter="dissolve">
                                      <p:cBhvr>
                                        <p:cTn id="28" dur="500"/>
                                        <p:tgtEl>
                                          <p:spTgt spid="279554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2795540"/>
                                        </p:tgtEl>
                                        <p:attrNameLst>
                                          <p:attrName>style.visibility</p:attrName>
                                        </p:attrNameLst>
                                      </p:cBhvr>
                                      <p:to>
                                        <p:strVal val="visible"/>
                                      </p:to>
                                    </p:set>
                                    <p:animEffect transition="in" filter="dissolve">
                                      <p:cBhvr>
                                        <p:cTn id="33" dur="500"/>
                                        <p:tgtEl>
                                          <p:spTgt spid="2795540"/>
                                        </p:tgtEl>
                                      </p:cBhvr>
                                    </p:animEffect>
                                  </p:childTnLst>
                                </p:cTn>
                              </p:par>
                              <p:par>
                                <p:cTn id="34" presetID="9" presetClass="entr" presetSubtype="0" fill="hold" grpId="1" nodeType="withEffect">
                                  <p:stCondLst>
                                    <p:cond delay="0"/>
                                  </p:stCondLst>
                                  <p:childTnLst>
                                    <p:set>
                                      <p:cBhvr>
                                        <p:cTn id="35" dur="1" fill="hold">
                                          <p:stCondLst>
                                            <p:cond delay="0"/>
                                          </p:stCondLst>
                                        </p:cTn>
                                        <p:tgtEl>
                                          <p:spTgt spid="2795524"/>
                                        </p:tgtEl>
                                        <p:attrNameLst>
                                          <p:attrName>style.visibility</p:attrName>
                                        </p:attrNameLst>
                                      </p:cBhvr>
                                      <p:to>
                                        <p:strVal val="visible"/>
                                      </p:to>
                                    </p:set>
                                    <p:animEffect transition="in" filter="dissolve">
                                      <p:cBhvr>
                                        <p:cTn id="36" dur="500"/>
                                        <p:tgtEl>
                                          <p:spTgt spid="27955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95523"/>
                                        </p:tgtEl>
                                        <p:attrNameLst>
                                          <p:attrName>style.visibility</p:attrName>
                                        </p:attrNameLst>
                                      </p:cBhvr>
                                      <p:to>
                                        <p:strVal val="visible"/>
                                      </p:to>
                                    </p:set>
                                    <p:animEffect transition="in" filter="dissolve">
                                      <p:cBhvr>
                                        <p:cTn id="41" dur="500"/>
                                        <p:tgtEl>
                                          <p:spTgt spid="279552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795525"/>
                                        </p:tgtEl>
                                        <p:attrNameLst>
                                          <p:attrName>style.visibility</p:attrName>
                                        </p:attrNameLst>
                                      </p:cBhvr>
                                      <p:to>
                                        <p:strVal val="visible"/>
                                      </p:to>
                                    </p:set>
                                    <p:animEffect transition="in" filter="dissolve">
                                      <p:cBhvr>
                                        <p:cTn id="44" dur="1000"/>
                                        <p:tgtEl>
                                          <p:spTgt spid="279552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795526"/>
                                        </p:tgtEl>
                                        <p:attrNameLst>
                                          <p:attrName>style.visibility</p:attrName>
                                        </p:attrNameLst>
                                      </p:cBhvr>
                                      <p:to>
                                        <p:strVal val="visible"/>
                                      </p:to>
                                    </p:set>
                                    <p:animEffect transition="in" filter="dissolve">
                                      <p:cBhvr>
                                        <p:cTn id="47" dur="1000"/>
                                        <p:tgtEl>
                                          <p:spTgt spid="279552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795527"/>
                                        </p:tgtEl>
                                        <p:attrNameLst>
                                          <p:attrName>style.visibility</p:attrName>
                                        </p:attrNameLst>
                                      </p:cBhvr>
                                      <p:to>
                                        <p:strVal val="visible"/>
                                      </p:to>
                                    </p:set>
                                    <p:animEffect transition="in" filter="dissolve">
                                      <p:cBhvr>
                                        <p:cTn id="50" dur="1000"/>
                                        <p:tgtEl>
                                          <p:spTgt spid="279552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795528"/>
                                        </p:tgtEl>
                                        <p:attrNameLst>
                                          <p:attrName>style.visibility</p:attrName>
                                        </p:attrNameLst>
                                      </p:cBhvr>
                                      <p:to>
                                        <p:strVal val="visible"/>
                                      </p:to>
                                    </p:set>
                                    <p:animEffect transition="in" filter="dissolve">
                                      <p:cBhvr>
                                        <p:cTn id="53" dur="1000"/>
                                        <p:tgtEl>
                                          <p:spTgt spid="279552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795529"/>
                                        </p:tgtEl>
                                        <p:attrNameLst>
                                          <p:attrName>style.visibility</p:attrName>
                                        </p:attrNameLst>
                                      </p:cBhvr>
                                      <p:to>
                                        <p:strVal val="visible"/>
                                      </p:to>
                                    </p:set>
                                    <p:animEffect transition="in" filter="dissolve">
                                      <p:cBhvr>
                                        <p:cTn id="56" dur="1000"/>
                                        <p:tgtEl>
                                          <p:spTgt spid="2795529"/>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795530"/>
                                        </p:tgtEl>
                                        <p:attrNameLst>
                                          <p:attrName>style.visibility</p:attrName>
                                        </p:attrNameLst>
                                      </p:cBhvr>
                                      <p:to>
                                        <p:strVal val="visible"/>
                                      </p:to>
                                    </p:set>
                                    <p:animEffect transition="in" filter="dissolve">
                                      <p:cBhvr>
                                        <p:cTn id="59" dur="1000"/>
                                        <p:tgtEl>
                                          <p:spTgt spid="2795530"/>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795531"/>
                                        </p:tgtEl>
                                        <p:attrNameLst>
                                          <p:attrName>style.visibility</p:attrName>
                                        </p:attrNameLst>
                                      </p:cBhvr>
                                      <p:to>
                                        <p:strVal val="visible"/>
                                      </p:to>
                                    </p:set>
                                    <p:animEffect transition="in" filter="dissolve">
                                      <p:cBhvr>
                                        <p:cTn id="62" dur="1000"/>
                                        <p:tgtEl>
                                          <p:spTgt spid="279553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795532"/>
                                        </p:tgtEl>
                                        <p:attrNameLst>
                                          <p:attrName>style.visibility</p:attrName>
                                        </p:attrNameLst>
                                      </p:cBhvr>
                                      <p:to>
                                        <p:strVal val="visible"/>
                                      </p:to>
                                    </p:set>
                                    <p:animEffect transition="in" filter="dissolve">
                                      <p:cBhvr>
                                        <p:cTn id="65" dur="1000"/>
                                        <p:tgtEl>
                                          <p:spTgt spid="279553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795533"/>
                                        </p:tgtEl>
                                        <p:attrNameLst>
                                          <p:attrName>style.visibility</p:attrName>
                                        </p:attrNameLst>
                                      </p:cBhvr>
                                      <p:to>
                                        <p:strVal val="visible"/>
                                      </p:to>
                                    </p:set>
                                    <p:animEffect transition="in" filter="dissolve">
                                      <p:cBhvr>
                                        <p:cTn id="68" dur="1000"/>
                                        <p:tgtEl>
                                          <p:spTgt spid="2795533"/>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2795534"/>
                                        </p:tgtEl>
                                        <p:attrNameLst>
                                          <p:attrName>style.visibility</p:attrName>
                                        </p:attrNameLst>
                                      </p:cBhvr>
                                      <p:to>
                                        <p:strVal val="visible"/>
                                      </p:to>
                                    </p:set>
                                    <p:animEffect transition="in" filter="dissolve">
                                      <p:cBhvr>
                                        <p:cTn id="71" dur="1000"/>
                                        <p:tgtEl>
                                          <p:spTgt spid="2795534"/>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795535"/>
                                        </p:tgtEl>
                                        <p:attrNameLst>
                                          <p:attrName>style.visibility</p:attrName>
                                        </p:attrNameLst>
                                      </p:cBhvr>
                                      <p:to>
                                        <p:strVal val="visible"/>
                                      </p:to>
                                    </p:set>
                                    <p:animEffect transition="in" filter="dissolve">
                                      <p:cBhvr>
                                        <p:cTn id="74" dur="1000"/>
                                        <p:tgtEl>
                                          <p:spTgt spid="279553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795536"/>
                                        </p:tgtEl>
                                        <p:attrNameLst>
                                          <p:attrName>style.visibility</p:attrName>
                                        </p:attrNameLst>
                                      </p:cBhvr>
                                      <p:to>
                                        <p:strVal val="visible"/>
                                      </p:to>
                                    </p:set>
                                    <p:animEffect transition="in" filter="dissolve">
                                      <p:cBhvr>
                                        <p:cTn id="77" dur="1000"/>
                                        <p:tgtEl>
                                          <p:spTgt spid="2795536"/>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2795537"/>
                                        </p:tgtEl>
                                        <p:attrNameLst>
                                          <p:attrName>style.visibility</p:attrName>
                                        </p:attrNameLst>
                                      </p:cBhvr>
                                      <p:to>
                                        <p:strVal val="visible"/>
                                      </p:to>
                                    </p:set>
                                    <p:animEffect transition="in" filter="dissolve">
                                      <p:cBhvr>
                                        <p:cTn id="80" dur="1000"/>
                                        <p:tgtEl>
                                          <p:spTgt spid="279553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mph" presetSubtype="3" grpId="0" nodeType="clickEffect">
                                  <p:stCondLst>
                                    <p:cond delay="0"/>
                                  </p:stCondLst>
                                  <p:childTnLst>
                                    <p:set>
                                      <p:cBhvr override="childStyle">
                                        <p:cTn id="84" dur="indefinite"/>
                                        <p:tgtEl>
                                          <p:spTgt spid="2795524">
                                            <p:txEl>
                                              <p:charRg st="4294967295" end="4294967295"/>
                                            </p:txEl>
                                          </p:spTgt>
                                        </p:tgtEl>
                                        <p:attrNameLst>
                                          <p:attrName>style.fontStyle</p:attrName>
                                        </p:attrNameLst>
                                      </p:cBhvr>
                                      <p:to>
                                        <p:strVal val="italic"/>
                                      </p:to>
                                    </p:set>
                                    <p:set>
                                      <p:cBhvr override="childStyle">
                                        <p:cTn id="85" dur="indefinite"/>
                                        <p:tgtEl>
                                          <p:spTgt spid="2795524">
                                            <p:txEl>
                                              <p:charRg st="4294967295" end="4294967295"/>
                                            </p:txEl>
                                          </p:spTgt>
                                        </p:tgtEl>
                                        <p:attrNameLst>
                                          <p:attrName>style.fontWeight</p:attrName>
                                        </p:attrNameLst>
                                      </p:cBhvr>
                                      <p:to>
                                        <p:strVal val="bold"/>
                                      </p:to>
                                    </p:set>
                                    <p:set>
                                      <p:cBhvr override="childStyle">
                                        <p:cTn id="86" dur="indefinite"/>
                                        <p:tgtEl>
                                          <p:spTgt spid="2795524">
                                            <p:txEl>
                                              <p:charRg st="4294967295" end="4294967295"/>
                                            </p:txEl>
                                          </p:spTgt>
                                        </p:tgtEl>
                                        <p:attrNameLst>
                                          <p:attrName>style.textDecorationUnderline</p:attrName>
                                        </p:attrNameLst>
                                      </p:cBhvr>
                                      <p:to>
                                        <p:strVal val="false"/>
                                      </p:to>
                                    </p:set>
                                  </p:childTnLst>
                                </p:cTn>
                              </p:par>
                              <p:par>
                                <p:cTn id="87" presetID="1" presetClass="emph" presetSubtype="2" fill="hold" nodeType="withEffect">
                                  <p:stCondLst>
                                    <p:cond delay="0"/>
                                  </p:stCondLst>
                                  <p:childTnLst>
                                    <p:animClr clrSpc="rgb" dir="cw">
                                      <p:cBhvr>
                                        <p:cTn id="88" dur="2000" fill="hold"/>
                                        <p:tgtEl>
                                          <p:spTgt spid="2795524"/>
                                        </p:tgtEl>
                                        <p:attrNameLst>
                                          <p:attrName>fillcolor</p:attrName>
                                        </p:attrNameLst>
                                      </p:cBhvr>
                                      <p:to>
                                        <a:srgbClr val="99FF66"/>
                                      </p:to>
                                    </p:animClr>
                                    <p:set>
                                      <p:cBhvr>
                                        <p:cTn id="89" dur="2000" fill="hold"/>
                                        <p:tgtEl>
                                          <p:spTgt spid="2795524"/>
                                        </p:tgtEl>
                                        <p:attrNameLst>
                                          <p:attrName>fill.type</p:attrName>
                                        </p:attrNameLst>
                                      </p:cBhvr>
                                      <p:to>
                                        <p:strVal val="solid"/>
                                      </p:to>
                                    </p:set>
                                    <p:set>
                                      <p:cBhvr>
                                        <p:cTn id="90" dur="2000" fill="hold"/>
                                        <p:tgtEl>
                                          <p:spTgt spid="2795524"/>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2000" fill="hold"/>
                                        <p:tgtEl>
                                          <p:spTgt spid="2795526"/>
                                        </p:tgtEl>
                                        <p:attrNameLst>
                                          <p:attrName>fillcolor</p:attrName>
                                        </p:attrNameLst>
                                      </p:cBhvr>
                                      <p:to>
                                        <a:srgbClr val="FF0000"/>
                                      </p:to>
                                    </p:animClr>
                                    <p:set>
                                      <p:cBhvr>
                                        <p:cTn id="93" dur="2000" fill="hold"/>
                                        <p:tgtEl>
                                          <p:spTgt spid="2795526"/>
                                        </p:tgtEl>
                                        <p:attrNameLst>
                                          <p:attrName>fill.type</p:attrName>
                                        </p:attrNameLst>
                                      </p:cBhvr>
                                      <p:to>
                                        <p:strVal val="solid"/>
                                      </p:to>
                                    </p:set>
                                    <p:set>
                                      <p:cBhvr>
                                        <p:cTn id="94" dur="2000" fill="hold"/>
                                        <p:tgtEl>
                                          <p:spTgt spid="2795526"/>
                                        </p:tgtEl>
                                        <p:attrNameLst>
                                          <p:attrName>fill.on</p:attrName>
                                        </p:attrNameLst>
                                      </p:cBhvr>
                                      <p:to>
                                        <p:strVal val="true"/>
                                      </p:to>
                                    </p:set>
                                  </p:childTnLst>
                                </p:cTn>
                              </p:par>
                              <p:par>
                                <p:cTn id="95" presetID="1" presetClass="emph" presetSubtype="2" fill="hold" nodeType="withEffect">
                                  <p:stCondLst>
                                    <p:cond delay="0"/>
                                  </p:stCondLst>
                                  <p:childTnLst>
                                    <p:animClr clrSpc="rgb" dir="cw">
                                      <p:cBhvr>
                                        <p:cTn id="96" dur="2000" fill="hold"/>
                                        <p:tgtEl>
                                          <p:spTgt spid="2795531"/>
                                        </p:tgtEl>
                                        <p:attrNameLst>
                                          <p:attrName>fillcolor</p:attrName>
                                        </p:attrNameLst>
                                      </p:cBhvr>
                                      <p:to>
                                        <a:srgbClr val="FF0000"/>
                                      </p:to>
                                    </p:animClr>
                                    <p:set>
                                      <p:cBhvr>
                                        <p:cTn id="97" dur="2000" fill="hold"/>
                                        <p:tgtEl>
                                          <p:spTgt spid="2795531"/>
                                        </p:tgtEl>
                                        <p:attrNameLst>
                                          <p:attrName>fill.type</p:attrName>
                                        </p:attrNameLst>
                                      </p:cBhvr>
                                      <p:to>
                                        <p:strVal val="solid"/>
                                      </p:to>
                                    </p:set>
                                    <p:set>
                                      <p:cBhvr>
                                        <p:cTn id="98" dur="2000" fill="hold"/>
                                        <p:tgtEl>
                                          <p:spTgt spid="2795531"/>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2795529"/>
                                        </p:tgtEl>
                                        <p:attrNameLst>
                                          <p:attrName>fillcolor</p:attrName>
                                        </p:attrNameLst>
                                      </p:cBhvr>
                                      <p:to>
                                        <a:srgbClr val="FF0000"/>
                                      </p:to>
                                    </p:animClr>
                                    <p:set>
                                      <p:cBhvr>
                                        <p:cTn id="101" dur="2000" fill="hold"/>
                                        <p:tgtEl>
                                          <p:spTgt spid="2795529"/>
                                        </p:tgtEl>
                                        <p:attrNameLst>
                                          <p:attrName>fill.type</p:attrName>
                                        </p:attrNameLst>
                                      </p:cBhvr>
                                      <p:to>
                                        <p:strVal val="solid"/>
                                      </p:to>
                                    </p:set>
                                    <p:set>
                                      <p:cBhvr>
                                        <p:cTn id="102" dur="2000" fill="hold"/>
                                        <p:tgtEl>
                                          <p:spTgt spid="2795529"/>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2795525"/>
                                        </p:tgtEl>
                                        <p:attrNameLst>
                                          <p:attrName>fillcolor</p:attrName>
                                        </p:attrNameLst>
                                      </p:cBhvr>
                                      <p:to>
                                        <a:srgbClr val="FF0000"/>
                                      </p:to>
                                    </p:animClr>
                                    <p:set>
                                      <p:cBhvr>
                                        <p:cTn id="105" dur="2000" fill="hold"/>
                                        <p:tgtEl>
                                          <p:spTgt spid="2795525"/>
                                        </p:tgtEl>
                                        <p:attrNameLst>
                                          <p:attrName>fill.type</p:attrName>
                                        </p:attrNameLst>
                                      </p:cBhvr>
                                      <p:to>
                                        <p:strVal val="solid"/>
                                      </p:to>
                                    </p:set>
                                    <p:set>
                                      <p:cBhvr>
                                        <p:cTn id="106" dur="2000" fill="hold"/>
                                        <p:tgtEl>
                                          <p:spTgt spid="2795525"/>
                                        </p:tgtEl>
                                        <p:attrNameLst>
                                          <p:attrName>fill.on</p:attrName>
                                        </p:attrNameLst>
                                      </p:cBhvr>
                                      <p:to>
                                        <p:strVal val="true"/>
                                      </p:to>
                                    </p:set>
                                  </p:childTnLst>
                                </p:cTn>
                              </p:par>
                              <p:par>
                                <p:cTn id="107" presetID="3" presetClass="emph" presetSubtype="1" grpId="1" nodeType="withEffect">
                                  <p:stCondLst>
                                    <p:cond delay="0"/>
                                  </p:stCondLst>
                                  <p:childTnLst>
                                    <p:set>
                                      <p:cBhvr override="childStyle">
                                        <p:cTn id="108" dur="indefinite"/>
                                        <p:tgtEl>
                                          <p:spTgt spid="2795526">
                                            <p:txEl>
                                              <p:charRg st="4294967295" end="4294967295"/>
                                            </p:txEl>
                                          </p:spTgt>
                                        </p:tgtEl>
                                        <p:attrNameLst>
                                          <p:attrName>style.color</p:attrName>
                                        </p:attrNameLst>
                                      </p:cBhvr>
                                      <p:to>
                                        <p:clrVal>
                                          <a:schemeClr val="accent2"/>
                                        </p:clrVal>
                                      </p:to>
                                    </p:set>
                                  </p:childTnLst>
                                </p:cTn>
                              </p:par>
                              <p:par>
                                <p:cTn id="109" presetID="3" presetClass="emph" presetSubtype="1" grpId="1" nodeType="withEffect">
                                  <p:stCondLst>
                                    <p:cond delay="0"/>
                                  </p:stCondLst>
                                  <p:childTnLst>
                                    <p:set>
                                      <p:cBhvr override="childStyle">
                                        <p:cTn id="110" dur="indefinite"/>
                                        <p:tgtEl>
                                          <p:spTgt spid="2795531">
                                            <p:txEl>
                                              <p:charRg st="4294967295" end="4294967295"/>
                                            </p:txEl>
                                          </p:spTgt>
                                        </p:tgtEl>
                                        <p:attrNameLst>
                                          <p:attrName>style.color</p:attrName>
                                        </p:attrNameLst>
                                      </p:cBhvr>
                                      <p:to>
                                        <p:clrVal>
                                          <a:schemeClr val="accent2"/>
                                        </p:clrVal>
                                      </p:to>
                                    </p:set>
                                  </p:childTnLst>
                                </p:cTn>
                              </p:par>
                              <p:par>
                                <p:cTn id="111" presetID="3" presetClass="emph" presetSubtype="1" grpId="1" nodeType="withEffect">
                                  <p:stCondLst>
                                    <p:cond delay="0"/>
                                  </p:stCondLst>
                                  <p:childTnLst>
                                    <p:set>
                                      <p:cBhvr override="childStyle">
                                        <p:cTn id="112" dur="indefinite"/>
                                        <p:tgtEl>
                                          <p:spTgt spid="2795525">
                                            <p:txEl>
                                              <p:charRg st="4294967295" end="4294967295"/>
                                            </p:txEl>
                                          </p:spTgt>
                                        </p:tgtEl>
                                        <p:attrNameLst>
                                          <p:attrName>style.color</p:attrName>
                                        </p:attrNameLst>
                                      </p:cBhvr>
                                      <p:to>
                                        <p:clrVal>
                                          <a:schemeClr val="accent2"/>
                                        </p:clrVal>
                                      </p:to>
                                    </p:set>
                                  </p:childTnLst>
                                </p:cTn>
                              </p:par>
                              <p:par>
                                <p:cTn id="113" presetID="3" presetClass="emph" presetSubtype="1" grpId="1" nodeType="withEffect">
                                  <p:stCondLst>
                                    <p:cond delay="0"/>
                                  </p:stCondLst>
                                  <p:childTnLst>
                                    <p:set>
                                      <p:cBhvr override="childStyle">
                                        <p:cTn id="114" dur="indefinite"/>
                                        <p:tgtEl>
                                          <p:spTgt spid="2795529">
                                            <p:txEl>
                                              <p:charRg st="4294967295" end="4294967295"/>
                                            </p:txEl>
                                          </p:spTgt>
                                        </p:tgtEl>
                                        <p:attrNameLst>
                                          <p:attrName>style.color</p:attrName>
                                        </p:attrNameLst>
                                      </p:cBhvr>
                                      <p:to>
                                        <p:clrVal>
                                          <a:schemeClr val="accent2"/>
                                        </p:clrVal>
                                      </p:to>
                                    </p:se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0" nodeType="click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dissolve">
                                      <p:cBhvr>
                                        <p:cTn id="1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23" grpId="0" animBg="1"/>
      <p:bldP spid="2795524" grpId="0"/>
      <p:bldP spid="2795524" grpId="1" animBg="1"/>
      <p:bldP spid="2795525" grpId="0" animBg="1"/>
      <p:bldP spid="2795525" grpId="1"/>
      <p:bldP spid="2795526" grpId="0" animBg="1"/>
      <p:bldP spid="2795526" grpId="1"/>
      <p:bldP spid="2795527" grpId="0" animBg="1"/>
      <p:bldP spid="2795528" grpId="0" animBg="1"/>
      <p:bldP spid="2795529" grpId="0" animBg="1"/>
      <p:bldP spid="2795529" grpId="1"/>
      <p:bldP spid="2795530" grpId="0" animBg="1"/>
      <p:bldP spid="2795531" grpId="0" animBg="1"/>
      <p:bldP spid="2795531" grpId="1"/>
      <p:bldP spid="2795532" grpId="0" animBg="1"/>
      <p:bldP spid="2795533" grpId="0" animBg="1"/>
      <p:bldP spid="2795534" grpId="0" animBg="1"/>
      <p:bldP spid="2795535" grpId="0" animBg="1"/>
      <p:bldP spid="2795536" grpId="0" animBg="1"/>
      <p:bldP spid="2795537" grpId="0" animBg="1"/>
      <p:bldP spid="2795538" grpId="0" animBg="1"/>
      <p:bldP spid="2795539" grpId="0"/>
      <p:bldP spid="2795541" grpId="0" animBg="1"/>
      <p:bldP spid="2795542" grpId="0"/>
      <p:bldP spid="2795550" grpId="0" animBg="1"/>
      <p:bldP spid="3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3"/>
          <p:cNvSpPr>
            <a:spLocks noGrp="1"/>
          </p:cNvSpPr>
          <p:nvPr>
            <p:ph type="title"/>
          </p:nvPr>
        </p:nvSpPr>
        <p:spPr/>
        <p:txBody>
          <a:bodyPr/>
          <a:lstStyle/>
          <a:p>
            <a:pPr eaLnBrk="1" hangingPunct="1">
              <a:defRPr/>
            </a:pPr>
            <a:r>
              <a:rPr lang="en-US" sz="2600" dirty="0"/>
              <a:t>Understanding the situation using a Concept Model, Services, Use Cases</a:t>
            </a:r>
          </a:p>
        </p:txBody>
      </p:sp>
      <p:sp>
        <p:nvSpPr>
          <p:cNvPr id="289795" name="Rectangle 3"/>
          <p:cNvSpPr>
            <a:spLocks/>
          </p:cNvSpPr>
          <p:nvPr/>
        </p:nvSpPr>
        <p:spPr bwMode="auto">
          <a:xfrm>
            <a:off x="885238" y="652465"/>
            <a:ext cx="10854044" cy="485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lvl="0" indent="-457200" eaLnBrk="0" hangingPunct="0">
              <a:spcBef>
                <a:spcPct val="20000"/>
              </a:spcBef>
              <a:buFontTx/>
              <a:buChar char="•"/>
              <a:defRPr/>
            </a:pPr>
            <a:r>
              <a:rPr lang="en-US" sz="2000" i="1" dirty="0">
                <a:solidFill>
                  <a:srgbClr val="000000"/>
                </a:solidFill>
                <a:latin typeface="Arial" panose="020B0604020202020204" pitchFamily="34" charset="0"/>
                <a:cs typeface="Arial" panose="020B0604020202020204" pitchFamily="34" charset="0"/>
              </a:rPr>
              <a:t>Business Development chooses Pilot Program</a:t>
            </a:r>
            <a:r>
              <a:rPr lang="en-US" sz="2000" dirty="0">
                <a:solidFill>
                  <a:srgbClr val="000000"/>
                </a:solidFill>
                <a:latin typeface="Arial" panose="020B0604020202020204" pitchFamily="34" charset="0"/>
                <a:cs typeface="Arial" panose="020B0604020202020204" pitchFamily="34" charset="0"/>
              </a:rPr>
              <a:t> –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boilers and pressure vessels in Oil &amp; Gas fields</a:t>
            </a: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endParaRPr lang="en-US" sz="20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US" sz="2000" dirty="0">
                <a:solidFill>
                  <a:srgbClr val="000000"/>
                </a:solidFill>
                <a:latin typeface="Arial" panose="020B0604020202020204" pitchFamily="34" charset="0"/>
                <a:cs typeface="Arial" panose="020B0604020202020204" pitchFamily="34" charset="0"/>
              </a:rPr>
              <a:t>Current systems </a:t>
            </a:r>
            <a:r>
              <a:rPr lang="en-CA" sz="2000" dirty="0">
                <a:solidFill>
                  <a:srgbClr val="000000"/>
                </a:solidFill>
                <a:latin typeface="Arial" panose="020B0604020202020204" pitchFamily="34" charset="0"/>
                <a:cs typeface="Arial" panose="020B0604020202020204" pitchFamily="34" charset="0"/>
              </a:rPr>
              <a:t>won’t</a:t>
            </a:r>
            <a:r>
              <a:rPr lang="en-US" altLang="ja-JP" sz="2000" dirty="0">
                <a:solidFill>
                  <a:srgbClr val="000000"/>
                </a:solidFill>
                <a:latin typeface="Arial" panose="020B0604020202020204" pitchFamily="34" charset="0"/>
                <a:cs typeface="Arial" panose="020B0604020202020204" pitchFamily="34" charset="0"/>
              </a:rPr>
              <a:t> support CSMP, time-consuming and expensive to change them – </a:t>
            </a:r>
            <a:br>
              <a:rPr lang="en-US" altLang="ja-JP" sz="2000" dirty="0">
                <a:solidFill>
                  <a:srgbClr val="000000"/>
                </a:solidFill>
                <a:latin typeface="Arial" panose="020B0604020202020204" pitchFamily="34" charset="0"/>
                <a:cs typeface="Arial" panose="020B0604020202020204" pitchFamily="34" charset="0"/>
              </a:rPr>
            </a:br>
            <a:r>
              <a:rPr lang="en-US" altLang="ja-JP" sz="2000" dirty="0">
                <a:solidFill>
                  <a:srgbClr val="000000"/>
                </a:solidFill>
                <a:latin typeface="Arial" panose="020B0604020202020204" pitchFamily="34" charset="0"/>
                <a:cs typeface="Arial" panose="020B0604020202020204" pitchFamily="34" charset="0"/>
              </a:rPr>
              <a:t>IT and Finance suggest 18 – 24 months of work</a:t>
            </a:r>
            <a:endParaRPr lang="en-US" altLang="ja-JP" sz="11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US" sz="2000" dirty="0">
                <a:solidFill>
                  <a:srgbClr val="000000"/>
                </a:solidFill>
                <a:latin typeface="Arial" panose="020B0604020202020204" pitchFamily="34" charset="0"/>
                <a:cs typeface="Arial" panose="020B0604020202020204" pitchFamily="34" charset="0"/>
              </a:rPr>
              <a:t>BD is unimpressed by IT and Finance objections (“You</a:t>
            </a:r>
            <a:r>
              <a:rPr lang="fr-FR" sz="2000" dirty="0">
                <a:solidFill>
                  <a:srgbClr val="000000"/>
                </a:solidFill>
                <a:latin typeface="Arial" panose="020B0604020202020204" pitchFamily="34" charset="0"/>
                <a:cs typeface="Arial" panose="020B0604020202020204" pitchFamily="34" charset="0"/>
              </a:rPr>
              <a:t>'</a:t>
            </a:r>
            <a:r>
              <a:rPr lang="en-US" sz="2000" dirty="0">
                <a:solidFill>
                  <a:srgbClr val="000000"/>
                </a:solidFill>
                <a:latin typeface="Arial" panose="020B0604020202020204" pitchFamily="34" charset="0"/>
                <a:cs typeface="Arial" panose="020B0604020202020204" pitchFamily="34" charset="0"/>
              </a:rPr>
              <a:t>re being mindlessly obstructionist!”)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and proposes work-around procedure. </a:t>
            </a:r>
            <a:r>
              <a:rPr lang="en-US" sz="2000" i="1" dirty="0">
                <a:solidFill>
                  <a:srgbClr val="000000"/>
                </a:solidFill>
                <a:latin typeface="Arial" panose="020B0604020202020204" pitchFamily="34" charset="0"/>
                <a:cs typeface="Arial" panose="020B0604020202020204" pitchFamily="34" charset="0"/>
              </a:rPr>
              <a:t>Guess which tool they intend to use? </a:t>
            </a:r>
            <a:r>
              <a:rPr lang="en-US" sz="1100" i="1" dirty="0">
                <a:solidFill>
                  <a:srgbClr val="000000"/>
                </a:solidFill>
                <a:latin typeface="Arial" panose="020B0604020202020204" pitchFamily="34" charset="0"/>
                <a:cs typeface="Arial" panose="020B0604020202020204" pitchFamily="34" charset="0"/>
              </a:rPr>
              <a:t> </a:t>
            </a:r>
            <a:endParaRPr lang="en-US" sz="11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CA" sz="2000" dirty="0">
                <a:solidFill>
                  <a:srgbClr val="000000"/>
                </a:solidFill>
                <a:latin typeface="Arial" panose="020B0604020202020204" pitchFamily="34" charset="0"/>
                <a:cs typeface="Arial" panose="020B0604020202020204" pitchFamily="34" charset="0"/>
              </a:rPr>
              <a:t>I’m</a:t>
            </a:r>
            <a:r>
              <a:rPr lang="en-US" sz="2000" dirty="0">
                <a:solidFill>
                  <a:srgbClr val="000000"/>
                </a:solidFill>
                <a:latin typeface="Arial" panose="020B0604020202020204" pitchFamily="34" charset="0"/>
                <a:cs typeface="Arial" panose="020B0604020202020204" pitchFamily="34" charset="0"/>
              </a:rPr>
              <a:t> hired to identify end-to-end implications – </a:t>
            </a:r>
            <a:br>
              <a:rPr lang="en-US" sz="2000" dirty="0">
                <a:solidFill>
                  <a:srgbClr val="000000"/>
                </a:solidFill>
                <a:latin typeface="Arial" panose="020B0604020202020204" pitchFamily="34" charset="0"/>
                <a:cs typeface="Arial" panose="020B0604020202020204" pitchFamily="34" charset="0"/>
              </a:rPr>
            </a:br>
            <a:r>
              <a:rPr lang="ja-JP" altLang="en-US" sz="2000">
                <a:solidFill>
                  <a:srgbClr val="000000"/>
                </a:solidFill>
                <a:latin typeface="Arial" panose="020B0604020202020204" pitchFamily="34" charset="0"/>
                <a:cs typeface="Arial" panose="020B0604020202020204" pitchFamily="34" charset="0"/>
              </a:rPr>
              <a:t>“</a:t>
            </a:r>
            <a:r>
              <a:rPr lang="en-US" altLang="ja-JP" sz="2000" dirty="0">
                <a:solidFill>
                  <a:srgbClr val="000000"/>
                </a:solidFill>
                <a:latin typeface="Arial" panose="020B0604020202020204" pitchFamily="34" charset="0"/>
                <a:cs typeface="Arial" panose="020B0604020202020204" pitchFamily="34" charset="0"/>
              </a:rPr>
              <a:t>Design a process and determine IT requirements that will allow this procedure to work.</a:t>
            </a:r>
            <a:r>
              <a:rPr lang="ja-JP" altLang="en-US" sz="2000">
                <a:solidFill>
                  <a:srgbClr val="000000"/>
                </a:solidFill>
                <a:latin typeface="Arial" panose="020B0604020202020204" pitchFamily="34" charset="0"/>
                <a:cs typeface="Arial" panose="020B0604020202020204" pitchFamily="34" charset="0"/>
              </a:rPr>
              <a:t>”</a:t>
            </a:r>
            <a:endParaRPr lang="en-US" altLang="ja-JP" sz="11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US" sz="2000" i="1" dirty="0">
                <a:solidFill>
                  <a:srgbClr val="000000"/>
                </a:solidFill>
                <a:latin typeface="Arial" panose="020B0604020202020204" pitchFamily="34" charset="0"/>
                <a:cs typeface="Arial" panose="020B0604020202020204" pitchFamily="34" charset="0"/>
              </a:rPr>
              <a:t>Concept Modelling was a critical tool in understanding the underlying policies, </a:t>
            </a:r>
            <a:br>
              <a:rPr lang="en-US" sz="2000" i="1" dirty="0">
                <a:solidFill>
                  <a:srgbClr val="000000"/>
                </a:solidFill>
                <a:latin typeface="Arial" panose="020B0604020202020204" pitchFamily="34" charset="0"/>
                <a:cs typeface="Arial" panose="020B0604020202020204" pitchFamily="34" charset="0"/>
              </a:rPr>
            </a:br>
            <a:r>
              <a:rPr lang="en-US" sz="2000" i="1" dirty="0">
                <a:solidFill>
                  <a:srgbClr val="000000"/>
                </a:solidFill>
                <a:latin typeface="Arial" panose="020B0604020202020204" pitchFamily="34" charset="0"/>
                <a:cs typeface="Arial" panose="020B0604020202020204" pitchFamily="34" charset="0"/>
              </a:rPr>
              <a:t>and developing the process &amp; requirements</a:t>
            </a:r>
          </a:p>
        </p:txBody>
      </p:sp>
      <p:pic>
        <p:nvPicPr>
          <p:cNvPr id="93188" name="Picture 4" descr="Floods Hit Canada's Oil Sands Hub in Fort McMurray, Forcing Some Evacuations">
            <a:extLst>
              <a:ext uri="{FF2B5EF4-FFF2-40B4-BE49-F238E27FC236}">
                <a16:creationId xmlns:a16="http://schemas.microsoft.com/office/drawing/2014/main" id="{33AC85D8-448B-0A44-A95E-29DE6607F2F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438762" y="1350960"/>
            <a:ext cx="3419111" cy="22234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ressure_Vessel">
            <a:extLst>
              <a:ext uri="{FF2B5EF4-FFF2-40B4-BE49-F238E27FC236}">
                <a16:creationId xmlns:a16="http://schemas.microsoft.com/office/drawing/2014/main" id="{6BCDE3DD-FCF8-6E42-8459-C5F2D4A3931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6253" y="1350960"/>
            <a:ext cx="2911108" cy="2183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descr="Picture1">
            <a:extLst>
              <a:ext uri="{FF2B5EF4-FFF2-40B4-BE49-F238E27FC236}">
                <a16:creationId xmlns:a16="http://schemas.microsoft.com/office/drawing/2014/main" id="{0C70D325-51EF-AB47-82A0-0740A8CAC4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1509" y="1350960"/>
            <a:ext cx="2911108" cy="220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2742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animEffect transition="in" filter="dissolve">
                                      <p:cBhvr>
                                        <p:cTn id="7" dur="500"/>
                                        <p:tgtEl>
                                          <p:spTgt spid="28979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93188"/>
                                        </p:tgtEl>
                                        <p:attrNameLst>
                                          <p:attrName>style.visibility</p:attrName>
                                        </p:attrNameLst>
                                      </p:cBhvr>
                                      <p:to>
                                        <p:strVal val="visible"/>
                                      </p:to>
                                    </p:set>
                                    <p:animEffect transition="in" filter="dissolve">
                                      <p:cBhvr>
                                        <p:cTn id="16" dur="500"/>
                                        <p:tgtEl>
                                          <p:spTgt spid="9318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89795">
                                            <p:txEl>
                                              <p:pRg st="1" end="1"/>
                                            </p:txEl>
                                          </p:spTgt>
                                        </p:tgtEl>
                                        <p:attrNameLst>
                                          <p:attrName>style.visibility</p:attrName>
                                        </p:attrNameLst>
                                      </p:cBhvr>
                                      <p:to>
                                        <p:strVal val="visible"/>
                                      </p:to>
                                    </p:set>
                                    <p:animEffect transition="in" filter="dissolve">
                                      <p:cBhvr>
                                        <p:cTn id="21" dur="500"/>
                                        <p:tgtEl>
                                          <p:spTgt spid="28979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89795">
                                            <p:txEl>
                                              <p:pRg st="2" end="2"/>
                                            </p:txEl>
                                          </p:spTgt>
                                        </p:tgtEl>
                                        <p:attrNameLst>
                                          <p:attrName>style.visibility</p:attrName>
                                        </p:attrNameLst>
                                      </p:cBhvr>
                                      <p:to>
                                        <p:strVal val="visible"/>
                                      </p:to>
                                    </p:set>
                                    <p:animEffect transition="in" filter="dissolve">
                                      <p:cBhvr>
                                        <p:cTn id="26" dur="500"/>
                                        <p:tgtEl>
                                          <p:spTgt spid="28979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89795">
                                            <p:txEl>
                                              <p:pRg st="3" end="3"/>
                                            </p:txEl>
                                          </p:spTgt>
                                        </p:tgtEl>
                                        <p:attrNameLst>
                                          <p:attrName>style.visibility</p:attrName>
                                        </p:attrNameLst>
                                      </p:cBhvr>
                                      <p:to>
                                        <p:strVal val="visible"/>
                                      </p:to>
                                    </p:set>
                                    <p:animEffect transition="in" filter="dissolve">
                                      <p:cBhvr>
                                        <p:cTn id="31" dur="500"/>
                                        <p:tgtEl>
                                          <p:spTgt spid="28979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89795">
                                            <p:txEl>
                                              <p:pRg st="4" end="4"/>
                                            </p:txEl>
                                          </p:spTgt>
                                        </p:tgtEl>
                                        <p:attrNameLst>
                                          <p:attrName>style.visibility</p:attrName>
                                        </p:attrNameLst>
                                      </p:cBhvr>
                                      <p:to>
                                        <p:strVal val="visible"/>
                                      </p:to>
                                    </p:set>
                                    <p:animEffect transition="in" filter="dissolve">
                                      <p:cBhvr>
                                        <p:cTn id="36" dur="500"/>
                                        <p:tgtEl>
                                          <p:spTgt spid="289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0370" name="Rectangle 2"/>
          <p:cNvSpPr>
            <a:spLocks noGrp="1" noChangeArrowheads="1"/>
          </p:cNvSpPr>
          <p:nvPr>
            <p:ph type="title"/>
          </p:nvPr>
        </p:nvSpPr>
        <p:spPr/>
        <p:txBody>
          <a:bodyPr/>
          <a:lstStyle/>
          <a:p>
            <a:r>
              <a:rPr lang="en-US" sz="3000" dirty="0"/>
              <a:t>An interlude on Concept Modelling</a:t>
            </a:r>
          </a:p>
        </p:txBody>
      </p:sp>
      <p:sp>
        <p:nvSpPr>
          <p:cNvPr id="2490371" name="Rectangle 3"/>
          <p:cNvSpPr>
            <a:spLocks noGrp="1" noChangeArrowheads="1"/>
          </p:cNvSpPr>
          <p:nvPr>
            <p:ph type="body" sz="half" idx="4294967295"/>
          </p:nvPr>
        </p:nvSpPr>
        <p:spPr>
          <a:xfrm>
            <a:off x="885238" y="809293"/>
            <a:ext cx="4970463" cy="5902325"/>
          </a:xfrm>
          <a:prstGeom prst="rect">
            <a:avLst/>
          </a:prstGeom>
        </p:spPr>
        <p:txBody>
          <a:bodyPr/>
          <a:lstStyle/>
          <a:p>
            <a:r>
              <a:rPr lang="en-US" sz="2000" dirty="0"/>
              <a:t>Concept Modelling / Data Modelling is </a:t>
            </a:r>
            <a:r>
              <a:rPr lang="en-US" sz="2000" i="1" dirty="0"/>
              <a:t>crucial</a:t>
            </a:r>
            <a:r>
              <a:rPr lang="en-US" sz="2000" dirty="0"/>
              <a:t> to Business Process work</a:t>
            </a:r>
            <a:br>
              <a:rPr lang="en-US" sz="2000" dirty="0"/>
            </a:br>
            <a:endParaRPr lang="en-US" sz="2000" dirty="0"/>
          </a:p>
          <a:p>
            <a:r>
              <a:rPr lang="en-US" sz="2000" dirty="0"/>
              <a:t>The </a:t>
            </a:r>
            <a:r>
              <a:rPr lang="ja-JP" altLang="en-US" sz="2000" dirty="0"/>
              <a:t>“</a:t>
            </a:r>
            <a:r>
              <a:rPr lang="en-US" sz="2000" dirty="0"/>
              <a:t>things</a:t>
            </a:r>
            <a:r>
              <a:rPr lang="ja-JP" altLang="en-US" sz="2000" dirty="0"/>
              <a:t>”</a:t>
            </a:r>
            <a:r>
              <a:rPr lang="en-US" sz="2000" dirty="0"/>
              <a:t> you define in your data model are the things that</a:t>
            </a:r>
          </a:p>
          <a:p>
            <a:pPr lvl="1"/>
            <a:r>
              <a:rPr lang="en-US" sz="2000" dirty="0">
                <a:latin typeface="Arial" panose="020B0604020202020204" pitchFamily="34" charset="0"/>
                <a:cs typeface="Arial" panose="020B0604020202020204" pitchFamily="34" charset="0"/>
              </a:rPr>
              <a:t>processes act on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(in verb-noun process naming, the noun is a “thing” – an entity)</a:t>
            </a:r>
          </a:p>
          <a:p>
            <a:pPr lvl="1"/>
            <a:r>
              <a:rPr lang="en-US" sz="2000" dirty="0">
                <a:latin typeface="Arial" panose="020B0604020202020204" pitchFamily="34" charset="0"/>
                <a:cs typeface="Arial" panose="020B0604020202020204" pitchFamily="34" charset="0"/>
              </a:rPr>
              <a:t>businesses want information about</a:t>
            </a:r>
          </a:p>
          <a:p>
            <a:pPr lvl="1"/>
            <a:r>
              <a:rPr lang="en-US" sz="2000" dirty="0">
                <a:latin typeface="Arial" panose="020B0604020202020204" pitchFamily="34" charset="0"/>
                <a:cs typeface="Arial" panose="020B0604020202020204" pitchFamily="34" charset="0"/>
              </a:rPr>
              <a:t>applications revolve around</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r>
              <a:rPr lang="en-US" sz="2000" dirty="0"/>
              <a:t>Businesses needs a </a:t>
            </a:r>
            <a:r>
              <a:rPr lang="en-US" sz="2000" i="1" dirty="0"/>
              <a:t>common language </a:t>
            </a:r>
            <a:r>
              <a:rPr lang="en-US" sz="2000" dirty="0"/>
              <a:t>more than ever</a:t>
            </a:r>
            <a:br>
              <a:rPr lang="en-US" sz="2000" dirty="0"/>
            </a:br>
            <a:endParaRPr lang="en-US" sz="2000" dirty="0"/>
          </a:p>
          <a:p>
            <a:pPr marL="0" indent="0">
              <a:buNone/>
            </a:pPr>
            <a:r>
              <a:rPr lang="en-US" sz="2000" dirty="0"/>
              <a:t>Note – it often works best if you don</a:t>
            </a:r>
            <a:r>
              <a:rPr lang="uk-UA" altLang="ja-JP" sz="2000" dirty="0"/>
              <a:t>'</a:t>
            </a:r>
            <a:r>
              <a:rPr lang="en-US" sz="2000" dirty="0"/>
              <a:t>t begin with a lecture on </a:t>
            </a:r>
            <a:r>
              <a:rPr lang="en-US" sz="2000" i="1" dirty="0"/>
              <a:t>Concept Modelling</a:t>
            </a:r>
            <a:br>
              <a:rPr lang="en-US" sz="2000" i="1" dirty="0"/>
            </a:br>
            <a:r>
              <a:rPr lang="en-US" sz="2000" dirty="0"/>
              <a:t>or</a:t>
            </a:r>
            <a:r>
              <a:rPr lang="en-US" sz="2000" i="1" dirty="0"/>
              <a:t> Data Modelling… </a:t>
            </a:r>
          </a:p>
        </p:txBody>
      </p:sp>
      <p:pic>
        <p:nvPicPr>
          <p:cNvPr id="2490372"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7964" y="1200165"/>
            <a:ext cx="3660775" cy="4246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90373" name="Rectangle 5"/>
          <p:cNvSpPr>
            <a:spLocks noChangeArrowheads="1"/>
          </p:cNvSpPr>
          <p:nvPr/>
        </p:nvSpPr>
        <p:spPr bwMode="auto">
          <a:xfrm>
            <a:off x="7043999" y="5502276"/>
            <a:ext cx="2956580" cy="64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873125" eaLnBrk="0" hangingPunct="0">
              <a:spcBef>
                <a:spcPct val="0"/>
              </a:spcBef>
            </a:pPr>
            <a:r>
              <a:rPr lang="ja-JP" altLang="en-US" b="1">
                <a:solidFill>
                  <a:srgbClr val="000000"/>
                </a:solidFill>
                <a:latin typeface="Arial"/>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Now! </a:t>
            </a:r>
            <a:r>
              <a:rPr lang="en-US" b="1" i="1">
                <a:solidFill>
                  <a:srgbClr val="000000"/>
                </a:solidFill>
                <a:latin typeface="Times New Roman" charset="0"/>
                <a:ea typeface="ＭＳ Ｐゴシック" charset="0"/>
                <a:cs typeface="ＭＳ Ｐゴシック" charset="0"/>
              </a:rPr>
              <a:t>That</a:t>
            </a:r>
            <a:r>
              <a:rPr lang="en-US" b="1">
                <a:solidFill>
                  <a:srgbClr val="000000"/>
                </a:solidFill>
                <a:latin typeface="Times New Roman" charset="0"/>
                <a:ea typeface="ＭＳ Ｐゴシック" charset="0"/>
                <a:cs typeface="ＭＳ Ｐゴシック" charset="0"/>
              </a:rPr>
              <a:t> should clear up </a:t>
            </a:r>
          </a:p>
          <a:p>
            <a:pPr defTabSz="873125" eaLnBrk="0" hangingPunct="0">
              <a:spcBef>
                <a:spcPct val="0"/>
              </a:spcBef>
            </a:pPr>
            <a:r>
              <a:rPr lang="en-US" b="1">
                <a:solidFill>
                  <a:srgbClr val="000000"/>
                </a:solidFill>
                <a:latin typeface="Times New Roman" charset="0"/>
                <a:ea typeface="ＭＳ Ｐゴシック" charset="0"/>
                <a:cs typeface="ＭＳ Ｐゴシック" charset="0"/>
              </a:rPr>
              <a:t>a few things around here!</a:t>
            </a:r>
            <a:r>
              <a:rPr lang="ja-JP" altLang="en-US" b="1">
                <a:solidFill>
                  <a:srgbClr val="000000"/>
                </a:solidFill>
                <a:latin typeface="Arial"/>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pic>
        <p:nvPicPr>
          <p:cNvPr id="2" name="Picture 2" descr="The Story Behind the Nike Swoosh Logo">
            <a:extLst>
              <a:ext uri="{FF2B5EF4-FFF2-40B4-BE49-F238E27FC236}">
                <a16:creationId xmlns:a16="http://schemas.microsoft.com/office/drawing/2014/main" id="{D2AFD167-F674-B8E2-A76A-97A8E56FF27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18885" b="17956"/>
          <a:stretch/>
        </p:blipFill>
        <p:spPr bwMode="auto">
          <a:xfrm>
            <a:off x="3540723" y="5824159"/>
            <a:ext cx="1478353" cy="93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90372"/>
                                        </p:tgtEl>
                                        <p:attrNameLst>
                                          <p:attrName>style.visibility</p:attrName>
                                        </p:attrNameLst>
                                      </p:cBhvr>
                                      <p:to>
                                        <p:strVal val="visible"/>
                                      </p:to>
                                    </p:set>
                                    <p:animEffect transition="in" filter="dissolve">
                                      <p:cBhvr>
                                        <p:cTn id="7" dur="500"/>
                                        <p:tgtEl>
                                          <p:spTgt spid="249037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90373"/>
                                        </p:tgtEl>
                                        <p:attrNameLst>
                                          <p:attrName>style.visibility</p:attrName>
                                        </p:attrNameLst>
                                      </p:cBhvr>
                                      <p:to>
                                        <p:strVal val="visible"/>
                                      </p:to>
                                    </p:set>
                                    <p:animEffect transition="in" filter="dissolve">
                                      <p:cBhvr>
                                        <p:cTn id="10" dur="500"/>
                                        <p:tgtEl>
                                          <p:spTgt spid="249037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490371">
                                            <p:txEl>
                                              <p:pRg st="0" end="0"/>
                                            </p:txEl>
                                          </p:spTgt>
                                        </p:tgtEl>
                                        <p:attrNameLst>
                                          <p:attrName>style.visibility</p:attrName>
                                        </p:attrNameLst>
                                      </p:cBhvr>
                                      <p:to>
                                        <p:strVal val="visible"/>
                                      </p:to>
                                    </p:set>
                                    <p:animEffect transition="in" filter="dissolve">
                                      <p:cBhvr>
                                        <p:cTn id="15" dur="500"/>
                                        <p:tgtEl>
                                          <p:spTgt spid="249037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490371">
                                            <p:txEl>
                                              <p:pRg st="1" end="1"/>
                                            </p:txEl>
                                          </p:spTgt>
                                        </p:tgtEl>
                                        <p:attrNameLst>
                                          <p:attrName>style.visibility</p:attrName>
                                        </p:attrNameLst>
                                      </p:cBhvr>
                                      <p:to>
                                        <p:strVal val="visible"/>
                                      </p:to>
                                    </p:set>
                                    <p:animEffect transition="in" filter="dissolve">
                                      <p:cBhvr>
                                        <p:cTn id="20" dur="500"/>
                                        <p:tgtEl>
                                          <p:spTgt spid="2490371">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490371">
                                            <p:txEl>
                                              <p:pRg st="3" end="3"/>
                                            </p:txEl>
                                          </p:spTgt>
                                        </p:tgtEl>
                                        <p:attrNameLst>
                                          <p:attrName>style.visibility</p:attrName>
                                        </p:attrNameLst>
                                      </p:cBhvr>
                                      <p:to>
                                        <p:strVal val="visible"/>
                                      </p:to>
                                    </p:set>
                                    <p:animEffect transition="in" filter="dissolve">
                                      <p:cBhvr>
                                        <p:cTn id="23" dur="500"/>
                                        <p:tgtEl>
                                          <p:spTgt spid="2490371">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2490371">
                                            <p:txEl>
                                              <p:pRg st="2" end="2"/>
                                            </p:txEl>
                                          </p:spTgt>
                                        </p:tgtEl>
                                        <p:attrNameLst>
                                          <p:attrName>style.visibility</p:attrName>
                                        </p:attrNameLst>
                                      </p:cBhvr>
                                      <p:to>
                                        <p:strVal val="visible"/>
                                      </p:to>
                                    </p:set>
                                    <p:animEffect transition="in" filter="dissolve">
                                      <p:cBhvr>
                                        <p:cTn id="26" dur="500"/>
                                        <p:tgtEl>
                                          <p:spTgt spid="2490371">
                                            <p:txEl>
                                              <p:pRg st="2" end="2"/>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490371">
                                            <p:txEl>
                                              <p:pRg st="4" end="4"/>
                                            </p:txEl>
                                          </p:spTgt>
                                        </p:tgtEl>
                                        <p:attrNameLst>
                                          <p:attrName>style.visibility</p:attrName>
                                        </p:attrNameLst>
                                      </p:cBhvr>
                                      <p:to>
                                        <p:strVal val="visible"/>
                                      </p:to>
                                    </p:set>
                                    <p:animEffect transition="in" filter="dissolve">
                                      <p:cBhvr>
                                        <p:cTn id="29" dur="500"/>
                                        <p:tgtEl>
                                          <p:spTgt spid="249037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490371">
                                            <p:txEl>
                                              <p:pRg st="5" end="5"/>
                                            </p:txEl>
                                          </p:spTgt>
                                        </p:tgtEl>
                                        <p:attrNameLst>
                                          <p:attrName>style.visibility</p:attrName>
                                        </p:attrNameLst>
                                      </p:cBhvr>
                                      <p:to>
                                        <p:strVal val="visible"/>
                                      </p:to>
                                    </p:set>
                                    <p:animEffect transition="in" filter="dissolve">
                                      <p:cBhvr>
                                        <p:cTn id="34" dur="500"/>
                                        <p:tgtEl>
                                          <p:spTgt spid="2490371">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490371">
                                            <p:txEl>
                                              <p:pRg st="6" end="6"/>
                                            </p:txEl>
                                          </p:spTgt>
                                        </p:tgtEl>
                                        <p:attrNameLst>
                                          <p:attrName>style.visibility</p:attrName>
                                        </p:attrNameLst>
                                      </p:cBhvr>
                                      <p:to>
                                        <p:strVal val="visible"/>
                                      </p:to>
                                    </p:set>
                                    <p:animEffect transition="in" filter="dissolve">
                                      <p:cBhvr>
                                        <p:cTn id="39" dur="500"/>
                                        <p:tgtEl>
                                          <p:spTgt spid="2490371">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dissolv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037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dirty="0">
                <a:latin typeface="Arial" charset="0"/>
              </a:rPr>
              <a:t>What actually </a:t>
            </a:r>
            <a:r>
              <a:rPr lang="en-US" u="sng" dirty="0">
                <a:latin typeface="Arial" charset="0"/>
              </a:rPr>
              <a:t>is</a:t>
            </a:r>
            <a:r>
              <a:rPr lang="en-US" dirty="0">
                <a:latin typeface="Arial" charset="0"/>
              </a:rPr>
              <a:t> a Concept Model / Data Model?</a:t>
            </a:r>
            <a:endParaRPr lang="en-US" dirty="0">
              <a:latin typeface="Arial" charset="0"/>
              <a:cs typeface="+mj-cs"/>
            </a:endParaRPr>
          </a:p>
        </p:txBody>
      </p:sp>
      <p:sp>
        <p:nvSpPr>
          <p:cNvPr id="1562627" name="Rectangle 3"/>
          <p:cNvSpPr>
            <a:spLocks noChangeArrowheads="1"/>
          </p:cNvSpPr>
          <p:nvPr/>
        </p:nvSpPr>
        <p:spPr bwMode="auto">
          <a:xfrm>
            <a:off x="804299" y="762000"/>
            <a:ext cx="6240193" cy="2679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7313" tIns="44450" rIns="87313" bIns="44450"/>
          <a:lstStyle/>
          <a:p>
            <a:pPr marL="327025" indent="-327025" defTabSz="793750" eaLnBrk="0" hangingPunct="0">
              <a:lnSpc>
                <a:spcPct val="85000"/>
              </a:lnSpc>
              <a:spcBef>
                <a:spcPct val="40000"/>
              </a:spcBef>
              <a:buSzPct val="10000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 </a:t>
            </a:r>
            <a:r>
              <a:rPr lang="en-US" i="1" dirty="0">
                <a:solidFill>
                  <a:srgbClr val="000000"/>
                </a:solidFill>
                <a:latin typeface="Arial" panose="020B0604020202020204" pitchFamily="34" charset="0"/>
                <a:cs typeface="Arial" panose="020B0604020202020204" pitchFamily="34" charset="0"/>
              </a:rPr>
              <a:t>description of a business </a:t>
            </a:r>
            <a:r>
              <a:rPr lang="en-US" dirty="0">
                <a:solidFill>
                  <a:srgbClr val="000000"/>
                </a:solidFill>
                <a:latin typeface="Arial" panose="020B0604020202020204" pitchFamily="34" charset="0"/>
                <a:cs typeface="Arial" panose="020B0604020202020204" pitchFamily="34" charset="0"/>
              </a:rPr>
              <a:t>in terms of </a:t>
            </a:r>
          </a:p>
          <a:p>
            <a:pPr marL="727075" lvl="1" indent="-285750" defTabSz="793750" eaLnBrk="0" hangingPunct="0">
              <a:lnSpc>
                <a:spcPct val="70000"/>
              </a:lnSpc>
              <a:spcBef>
                <a:spcPct val="32000"/>
              </a:spcBef>
              <a:buSzPct val="100000"/>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things</a:t>
            </a:r>
            <a:r>
              <a:rPr lang="en-US" sz="1600" dirty="0">
                <a:solidFill>
                  <a:srgbClr val="000000"/>
                </a:solidFill>
                <a:latin typeface="Arial" panose="020B0604020202020204" pitchFamily="34" charset="0"/>
                <a:cs typeface="Arial" panose="020B0604020202020204" pitchFamily="34" charset="0"/>
              </a:rPr>
              <a:t> it needs to maintain records of – </a:t>
            </a:r>
            <a:r>
              <a:rPr lang="en-US" sz="1600" i="1" dirty="0">
                <a:solidFill>
                  <a:srgbClr val="000000"/>
                </a:solidFill>
                <a:latin typeface="Arial" panose="020B0604020202020204" pitchFamily="34" charset="0"/>
                <a:cs typeface="Arial" panose="020B0604020202020204" pitchFamily="34" charset="0"/>
              </a:rPr>
              <a:t>Entities</a:t>
            </a:r>
          </a:p>
          <a:p>
            <a:pPr marL="727075" lvl="1" indent="-285750" defTabSz="793750" eaLnBrk="0" hangingPunct="0">
              <a:lnSpc>
                <a:spcPct val="70000"/>
              </a:lnSpc>
              <a:spcBef>
                <a:spcPct val="32000"/>
              </a:spcBef>
              <a:buSzPct val="100000"/>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facts about those things</a:t>
            </a:r>
            <a:r>
              <a:rPr lang="en-US" sz="1600" dirty="0">
                <a:solidFill>
                  <a:srgbClr val="000000"/>
                </a:solidFill>
                <a:latin typeface="Arial" panose="020B0604020202020204" pitchFamily="34" charset="0"/>
                <a:cs typeface="Arial" panose="020B0604020202020204" pitchFamily="34" charset="0"/>
              </a:rPr>
              <a:t> – </a:t>
            </a:r>
            <a:r>
              <a:rPr lang="en-US" sz="1600" i="1" dirty="0">
                <a:solidFill>
                  <a:srgbClr val="000000"/>
                </a:solidFill>
                <a:latin typeface="Arial" panose="020B0604020202020204" pitchFamily="34" charset="0"/>
                <a:cs typeface="Arial" panose="020B0604020202020204" pitchFamily="34" charset="0"/>
              </a:rPr>
              <a:t>Relationships &amp; Attributes</a:t>
            </a:r>
          </a:p>
          <a:p>
            <a:pPr marL="727075" lvl="1" indent="-285750" defTabSz="793750" eaLnBrk="0" hangingPunct="0">
              <a:lnSpc>
                <a:spcPct val="70000"/>
              </a:lnSpc>
              <a:spcBef>
                <a:spcPct val="32000"/>
              </a:spcBef>
              <a:buSzPct val="100000"/>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policies &amp; rules</a:t>
            </a:r>
            <a:r>
              <a:rPr lang="en-US" sz="1600" dirty="0">
                <a:solidFill>
                  <a:srgbClr val="000000"/>
                </a:solidFill>
                <a:latin typeface="Arial" panose="020B0604020202020204" pitchFamily="34" charset="0"/>
                <a:cs typeface="Arial" panose="020B0604020202020204" pitchFamily="34" charset="0"/>
              </a:rPr>
              <a:t> </a:t>
            </a:r>
            <a:r>
              <a:rPr lang="en-US" sz="1600" i="1" dirty="0">
                <a:solidFill>
                  <a:srgbClr val="000000"/>
                </a:solidFill>
                <a:latin typeface="Arial" panose="020B0604020202020204" pitchFamily="34" charset="0"/>
                <a:cs typeface="Arial" panose="020B0604020202020204" pitchFamily="34" charset="0"/>
              </a:rPr>
              <a:t>governing those things and facts</a:t>
            </a:r>
          </a:p>
          <a:p>
            <a:pPr marL="327025" indent="-327025" defTabSz="793750" eaLnBrk="0" hangingPunct="0">
              <a:lnSpc>
                <a:spcPct val="85000"/>
              </a:lnSpc>
              <a:spcBef>
                <a:spcPct val="40000"/>
              </a:spcBef>
              <a:buSzPct val="100000"/>
              <a:buFont typeface="Arial" panose="020B0604020202020204" pitchFamily="34" charset="0"/>
              <a:buChar char="•"/>
            </a:pPr>
            <a:r>
              <a:rPr lang="en-CA" altLang="ja-JP" dirty="0">
                <a:solidFill>
                  <a:srgbClr val="000000"/>
                </a:solidFill>
                <a:latin typeface="Arial" panose="020B0604020202020204" pitchFamily="34" charset="0"/>
                <a:cs typeface="Arial" panose="020B0604020202020204" pitchFamily="34" charset="0"/>
              </a:rPr>
              <a:t>Models a view of the </a:t>
            </a:r>
            <a:r>
              <a:rPr lang="en-US" altLang="ja-JP" b="1" dirty="0">
                <a:solidFill>
                  <a:srgbClr val="000000"/>
                </a:solidFill>
                <a:latin typeface="Arial" panose="020B0604020202020204" pitchFamily="34" charset="0"/>
                <a:cs typeface="Arial" panose="020B0604020202020204" pitchFamily="34" charset="0"/>
              </a:rPr>
              <a:t>r</a:t>
            </a:r>
            <a:r>
              <a:rPr lang="en-US" b="1" dirty="0">
                <a:solidFill>
                  <a:srgbClr val="000000"/>
                </a:solidFill>
                <a:latin typeface="Arial" panose="020B0604020202020204" pitchFamily="34" charset="0"/>
                <a:cs typeface="Arial" panose="020B0604020202020204" pitchFamily="34" charset="0"/>
              </a:rPr>
              <a:t>eal world</a:t>
            </a:r>
            <a:r>
              <a:rPr lang="en-US" dirty="0">
                <a:solidFill>
                  <a:srgbClr val="000000"/>
                </a:solidFill>
                <a:latin typeface="Arial" panose="020B0604020202020204" pitchFamily="34" charset="0"/>
                <a:cs typeface="Arial" panose="020B0604020202020204" pitchFamily="34" charset="0"/>
              </a:rPr>
              <a:t>, not a technical design</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(therefore, stable and flexible)</a:t>
            </a:r>
          </a:p>
          <a:p>
            <a:pPr marL="327025" indent="-327025" defTabSz="793750" eaLnBrk="0" hangingPunct="0">
              <a:lnSpc>
                <a:spcPct val="85000"/>
              </a:lnSpc>
              <a:spcBef>
                <a:spcPct val="40000"/>
              </a:spcBef>
              <a:buSzPct val="10000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Can be comprehended by mere mortals</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(at least initially)</a:t>
            </a:r>
          </a:p>
          <a:p>
            <a:pPr marL="327025" indent="-327025" defTabSz="793750" eaLnBrk="0" hangingPunct="0">
              <a:lnSpc>
                <a:spcPct val="85000"/>
              </a:lnSpc>
              <a:spcBef>
                <a:spcPct val="40000"/>
              </a:spcBef>
              <a:buSzPct val="10000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Graham Witt –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A narrative supported by a graphic</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nvGrpSpPr>
          <p:cNvPr id="1562628" name="Group 4"/>
          <p:cNvGrpSpPr>
            <a:grpSpLocks/>
          </p:cNvGrpSpPr>
          <p:nvPr/>
        </p:nvGrpSpPr>
        <p:grpSpPr bwMode="auto">
          <a:xfrm>
            <a:off x="6953009" y="5576195"/>
            <a:ext cx="2100267" cy="1055688"/>
            <a:chOff x="113" y="2273"/>
            <a:chExt cx="1323" cy="665"/>
          </a:xfrm>
        </p:grpSpPr>
        <p:sp>
          <p:nvSpPr>
            <p:cNvPr id="99410" name="Line 5"/>
            <p:cNvSpPr>
              <a:spLocks noChangeShapeType="1"/>
            </p:cNvSpPr>
            <p:nvPr/>
          </p:nvSpPr>
          <p:spPr bwMode="auto">
            <a:xfrm>
              <a:off x="194" y="2293"/>
              <a:ext cx="0" cy="563"/>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nvGrpSpPr>
            <p:cNvPr id="27731" name="Group 6"/>
            <p:cNvGrpSpPr>
              <a:grpSpLocks/>
            </p:cNvGrpSpPr>
            <p:nvPr/>
          </p:nvGrpSpPr>
          <p:grpSpPr bwMode="auto">
            <a:xfrm>
              <a:off x="113" y="2775"/>
              <a:ext cx="158" cy="80"/>
              <a:chOff x="225" y="3807"/>
              <a:chExt cx="158" cy="80"/>
            </a:xfrm>
          </p:grpSpPr>
          <p:sp>
            <p:nvSpPr>
              <p:cNvPr id="99415" name="Line 7"/>
              <p:cNvSpPr>
                <a:spLocks noChangeShapeType="1"/>
              </p:cNvSpPr>
              <p:nvPr/>
            </p:nvSpPr>
            <p:spPr bwMode="auto">
              <a:xfrm flipV="1">
                <a:off x="225" y="3807"/>
                <a:ext cx="80" cy="80"/>
              </a:xfrm>
              <a:prstGeom prst="line">
                <a:avLst/>
              </a:prstGeom>
              <a:noFill/>
              <a:ln w="12700">
                <a:solidFill>
                  <a:srgbClr val="00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99416" name="Line 8"/>
              <p:cNvSpPr>
                <a:spLocks noChangeShapeType="1"/>
              </p:cNvSpPr>
              <p:nvPr/>
            </p:nvSpPr>
            <p:spPr bwMode="auto">
              <a:xfrm flipH="1" flipV="1">
                <a:off x="303" y="3807"/>
                <a:ext cx="80" cy="80"/>
              </a:xfrm>
              <a:prstGeom prst="line">
                <a:avLst/>
              </a:prstGeom>
              <a:noFill/>
              <a:ln w="12700">
                <a:solidFill>
                  <a:srgbClr val="00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99412" name="Rectangle 9"/>
            <p:cNvSpPr>
              <a:spLocks noChangeArrowheads="1"/>
            </p:cNvSpPr>
            <p:nvPr/>
          </p:nvSpPr>
          <p:spPr bwMode="auto">
            <a:xfrm>
              <a:off x="282" y="2273"/>
              <a:ext cx="229" cy="1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0325" tIns="23813" rIns="60325" bIns="23813">
              <a:spAutoFit/>
            </a:bodyPr>
            <a:lstStyle/>
            <a:p>
              <a:pPr algn="ctr" defTabSz="831850" eaLnBrk="0" hangingPunct="0">
                <a:defRPr/>
              </a:pPr>
              <a:r>
                <a:rPr lang="en-US" sz="1000">
                  <a:solidFill>
                    <a:srgbClr val="000000"/>
                  </a:solidFill>
                  <a:latin typeface="Arial" pitchFamily="34" charset="0"/>
                </a:rPr>
                <a:t>One</a:t>
              </a:r>
            </a:p>
          </p:txBody>
        </p:sp>
        <p:sp>
          <p:nvSpPr>
            <p:cNvPr id="27733" name="Rectangle 10"/>
            <p:cNvSpPr>
              <a:spLocks noChangeArrowheads="1"/>
            </p:cNvSpPr>
            <p:nvPr/>
          </p:nvSpPr>
          <p:spPr bwMode="auto">
            <a:xfrm>
              <a:off x="283" y="2714"/>
              <a:ext cx="1153" cy="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0325" tIns="23813" rIns="60325" bIns="23813">
              <a:spAutoFit/>
            </a:bodyPr>
            <a:lstStyle/>
            <a:p>
              <a:pPr defTabSz="831850" eaLnBrk="0" hangingPunct="0"/>
              <a:r>
                <a:rPr lang="en-US" sz="1000">
                  <a:solidFill>
                    <a:srgbClr val="000000"/>
                  </a:solidFill>
                </a:rPr>
                <a:t>Many </a:t>
              </a:r>
            </a:p>
            <a:p>
              <a:pPr defTabSz="831850" eaLnBrk="0" hangingPunct="0"/>
              <a:r>
                <a:rPr lang="en-US" sz="1000">
                  <a:solidFill>
                    <a:srgbClr val="000000"/>
                  </a:solidFill>
                </a:rPr>
                <a:t>(or </a:t>
              </a:r>
              <a:r>
                <a:rPr lang="ja-JP" altLang="en-US" sz="1000">
                  <a:solidFill>
                    <a:srgbClr val="000000"/>
                  </a:solidFill>
                </a:rPr>
                <a:t>“</a:t>
              </a:r>
              <a:r>
                <a:rPr lang="en-US" altLang="ja-JP" sz="1000">
                  <a:solidFill>
                    <a:srgbClr val="000000"/>
                  </a:solidFill>
                </a:rPr>
                <a:t>Multiple</a:t>
              </a:r>
              <a:r>
                <a:rPr lang="ja-JP" altLang="en-US" sz="1000">
                  <a:solidFill>
                    <a:srgbClr val="000000"/>
                  </a:solidFill>
                </a:rPr>
                <a:t>”</a:t>
              </a:r>
              <a:r>
                <a:rPr lang="en-US" altLang="ja-JP" sz="1000">
                  <a:solidFill>
                    <a:srgbClr val="000000"/>
                  </a:solidFill>
                </a:rPr>
                <a:t> or </a:t>
              </a:r>
              <a:r>
                <a:rPr lang="ja-JP" altLang="en-US" sz="1000">
                  <a:solidFill>
                    <a:srgbClr val="000000"/>
                  </a:solidFill>
                </a:rPr>
                <a:t>“</a:t>
              </a:r>
              <a:r>
                <a:rPr lang="en-US" altLang="ja-JP" sz="1000">
                  <a:solidFill>
                    <a:srgbClr val="000000"/>
                  </a:solidFill>
                </a:rPr>
                <a:t>One or more</a:t>
              </a:r>
              <a:r>
                <a:rPr lang="ja-JP" altLang="en-US" sz="1000">
                  <a:solidFill>
                    <a:srgbClr val="000000"/>
                  </a:solidFill>
                </a:rPr>
                <a:t>”</a:t>
              </a:r>
              <a:r>
                <a:rPr lang="en-US" altLang="ja-JP" sz="1000">
                  <a:solidFill>
                    <a:srgbClr val="000000"/>
                  </a:solidFill>
                </a:rPr>
                <a:t>)</a:t>
              </a:r>
              <a:endParaRPr lang="en-US" sz="1000">
                <a:solidFill>
                  <a:srgbClr val="000000"/>
                </a:solidFill>
              </a:endParaRPr>
            </a:p>
          </p:txBody>
        </p:sp>
        <p:sp>
          <p:nvSpPr>
            <p:cNvPr id="99414" name="Line 11"/>
            <p:cNvSpPr>
              <a:spLocks noChangeShapeType="1"/>
            </p:cNvSpPr>
            <p:nvPr/>
          </p:nvSpPr>
          <p:spPr bwMode="auto">
            <a:xfrm>
              <a:off x="120" y="2346"/>
              <a:ext cx="14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1562639" name="Rectangle 15"/>
          <p:cNvSpPr>
            <a:spLocks noChangeArrowheads="1"/>
          </p:cNvSpPr>
          <p:nvPr/>
        </p:nvSpPr>
        <p:spPr bwMode="auto">
          <a:xfrm>
            <a:off x="5670550" y="3525150"/>
            <a:ext cx="1736904" cy="7057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0325" tIns="23813" rIns="60325" bIns="23813">
            <a:spAutoFit/>
          </a:bodyPr>
          <a:lstStyle/>
          <a:p>
            <a:pPr defTabSz="831850" eaLnBrk="0" hangingPunct="0">
              <a:lnSpc>
                <a:spcPct val="97000"/>
              </a:lnSpc>
              <a:defRPr/>
            </a:pPr>
            <a:r>
              <a:rPr lang="en-US" sz="1100" b="1" dirty="0">
                <a:solidFill>
                  <a:srgbClr val="000000"/>
                </a:solidFill>
                <a:latin typeface="Arial" pitchFamily="34" charset="0"/>
              </a:rPr>
              <a:t>Entity (thing)</a:t>
            </a:r>
            <a:endParaRPr lang="en-US" sz="1100" dirty="0">
              <a:solidFill>
                <a:srgbClr val="000000"/>
              </a:solidFill>
              <a:latin typeface="Arial" pitchFamily="34" charset="0"/>
            </a:endParaRPr>
          </a:p>
          <a:p>
            <a:pPr defTabSz="831850" eaLnBrk="0" hangingPunct="0">
              <a:lnSpc>
                <a:spcPct val="97000"/>
              </a:lnSpc>
              <a:defRPr/>
            </a:pPr>
            <a:r>
              <a:rPr lang="en-US" sz="1100" dirty="0">
                <a:solidFill>
                  <a:srgbClr val="000000"/>
                </a:solidFill>
                <a:latin typeface="Arial" pitchFamily="34" charset="0"/>
              </a:rPr>
              <a:t>a distinct thing of interest</a:t>
            </a:r>
          </a:p>
          <a:p>
            <a:pPr defTabSz="831850" eaLnBrk="0" hangingPunct="0">
              <a:lnSpc>
                <a:spcPct val="97000"/>
              </a:lnSpc>
              <a:defRPr/>
            </a:pPr>
            <a:r>
              <a:rPr lang="en-US" sz="1100" dirty="0">
                <a:solidFill>
                  <a:srgbClr val="000000"/>
                </a:solidFill>
                <a:latin typeface="Arial" pitchFamily="34" charset="0"/>
              </a:rPr>
              <a:t>about which the business </a:t>
            </a:r>
          </a:p>
          <a:p>
            <a:pPr defTabSz="831850" eaLnBrk="0" hangingPunct="0">
              <a:lnSpc>
                <a:spcPct val="97000"/>
              </a:lnSpc>
              <a:defRPr/>
            </a:pPr>
            <a:r>
              <a:rPr lang="en-US" sz="1100" dirty="0">
                <a:solidFill>
                  <a:srgbClr val="000000"/>
                </a:solidFill>
                <a:latin typeface="Arial" pitchFamily="34" charset="0"/>
              </a:rPr>
              <a:t>must maintain information</a:t>
            </a:r>
          </a:p>
        </p:txBody>
      </p:sp>
      <p:sp>
        <p:nvSpPr>
          <p:cNvPr id="1562640" name="Rectangle 16"/>
          <p:cNvSpPr>
            <a:spLocks noChangeArrowheads="1"/>
          </p:cNvSpPr>
          <p:nvPr/>
        </p:nvSpPr>
        <p:spPr bwMode="auto">
          <a:xfrm>
            <a:off x="3851281" y="6101657"/>
            <a:ext cx="1436397" cy="5415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0325" tIns="23813" rIns="60325" bIns="23813">
            <a:spAutoFit/>
          </a:bodyPr>
          <a:lstStyle/>
          <a:p>
            <a:pPr defTabSz="831850" eaLnBrk="0" hangingPunct="0">
              <a:lnSpc>
                <a:spcPct val="97000"/>
              </a:lnSpc>
              <a:defRPr/>
            </a:pPr>
            <a:r>
              <a:rPr lang="en-US" sz="1100" b="1" dirty="0">
                <a:solidFill>
                  <a:srgbClr val="000000"/>
                </a:solidFill>
                <a:latin typeface="Arial" pitchFamily="34" charset="0"/>
              </a:rPr>
              <a:t>Relationship (fact)</a:t>
            </a:r>
            <a:endParaRPr lang="en-US" sz="1100" dirty="0">
              <a:solidFill>
                <a:srgbClr val="000000"/>
              </a:solidFill>
              <a:latin typeface="Arial" pitchFamily="34" charset="0"/>
            </a:endParaRPr>
          </a:p>
          <a:p>
            <a:pPr defTabSz="831850" eaLnBrk="0" hangingPunct="0">
              <a:lnSpc>
                <a:spcPct val="97000"/>
              </a:lnSpc>
              <a:defRPr/>
            </a:pPr>
            <a:r>
              <a:rPr lang="en-US" sz="1100" dirty="0">
                <a:solidFill>
                  <a:srgbClr val="000000"/>
                </a:solidFill>
                <a:latin typeface="Arial" pitchFamily="34" charset="0"/>
              </a:rPr>
              <a:t>A named association</a:t>
            </a:r>
          </a:p>
          <a:p>
            <a:pPr defTabSz="831850" eaLnBrk="0" hangingPunct="0">
              <a:lnSpc>
                <a:spcPct val="97000"/>
              </a:lnSpc>
              <a:defRPr/>
            </a:pPr>
            <a:r>
              <a:rPr lang="en-US" sz="1100" dirty="0">
                <a:solidFill>
                  <a:srgbClr val="000000"/>
                </a:solidFill>
                <a:latin typeface="Arial" pitchFamily="34" charset="0"/>
              </a:rPr>
              <a:t>between two entities</a:t>
            </a:r>
          </a:p>
        </p:txBody>
      </p:sp>
      <p:sp>
        <p:nvSpPr>
          <p:cNvPr id="1562641" name="Rectangle 17"/>
          <p:cNvSpPr>
            <a:spLocks noChangeArrowheads="1"/>
          </p:cNvSpPr>
          <p:nvPr/>
        </p:nvSpPr>
        <p:spPr bwMode="auto">
          <a:xfrm>
            <a:off x="804299" y="4074438"/>
            <a:ext cx="2734249" cy="5407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0325" tIns="23813" rIns="60325" bIns="23813">
            <a:spAutoFit/>
          </a:bodyPr>
          <a:lstStyle/>
          <a:p>
            <a:pPr algn="r" defTabSz="831850" eaLnBrk="0" hangingPunct="0">
              <a:lnSpc>
                <a:spcPct val="97000"/>
              </a:lnSpc>
              <a:defRPr/>
            </a:pPr>
            <a:r>
              <a:rPr lang="en-US" sz="1100" b="1" dirty="0">
                <a:solidFill>
                  <a:srgbClr val="000000"/>
                </a:solidFill>
                <a:latin typeface="Arial" pitchFamily="34" charset="0"/>
              </a:rPr>
              <a:t>Attribute (fact)</a:t>
            </a:r>
            <a:endParaRPr lang="en-US" sz="1100" dirty="0">
              <a:solidFill>
                <a:srgbClr val="000000"/>
              </a:solidFill>
              <a:latin typeface="Arial" pitchFamily="34" charset="0"/>
            </a:endParaRPr>
          </a:p>
          <a:p>
            <a:pPr algn="r" defTabSz="831850" eaLnBrk="0" hangingPunct="0">
              <a:lnSpc>
                <a:spcPct val="97000"/>
              </a:lnSpc>
              <a:defRPr/>
            </a:pPr>
            <a:r>
              <a:rPr lang="en-US" sz="1100" dirty="0">
                <a:solidFill>
                  <a:srgbClr val="000000"/>
                </a:solidFill>
                <a:latin typeface="Arial" pitchFamily="34" charset="0"/>
              </a:rPr>
              <a:t>A property of an entity</a:t>
            </a:r>
          </a:p>
          <a:p>
            <a:pPr algn="r" defTabSz="831850" eaLnBrk="0" hangingPunct="0">
              <a:lnSpc>
                <a:spcPct val="97000"/>
              </a:lnSpc>
              <a:defRPr/>
            </a:pPr>
            <a:r>
              <a:rPr lang="en-US" sz="1100" dirty="0">
                <a:solidFill>
                  <a:srgbClr val="000000"/>
                </a:solidFill>
                <a:latin typeface="Arial" pitchFamily="34" charset="0"/>
              </a:rPr>
              <a:t>that can be expressed as a piece of data</a:t>
            </a:r>
          </a:p>
        </p:txBody>
      </p:sp>
      <p:sp>
        <p:nvSpPr>
          <p:cNvPr id="1562642" name="Line 18"/>
          <p:cNvSpPr>
            <a:spLocks noChangeShapeType="1"/>
          </p:cNvSpPr>
          <p:nvPr/>
        </p:nvSpPr>
        <p:spPr bwMode="auto">
          <a:xfrm flipH="1">
            <a:off x="4892676" y="3644207"/>
            <a:ext cx="798513" cy="246062"/>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1562643" name="Line 19"/>
          <p:cNvSpPr>
            <a:spLocks noChangeShapeType="1"/>
          </p:cNvSpPr>
          <p:nvPr/>
        </p:nvSpPr>
        <p:spPr bwMode="auto">
          <a:xfrm flipV="1">
            <a:off x="4754563" y="5858788"/>
            <a:ext cx="220662" cy="277813"/>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nvGrpSpPr>
          <p:cNvPr id="24" name="Group 23"/>
          <p:cNvGrpSpPr/>
          <p:nvPr/>
        </p:nvGrpSpPr>
        <p:grpSpPr>
          <a:xfrm>
            <a:off x="3541721" y="4168082"/>
            <a:ext cx="388937" cy="609600"/>
            <a:chOff x="2017713" y="4168082"/>
            <a:chExt cx="388937" cy="609600"/>
          </a:xfrm>
        </p:grpSpPr>
        <p:sp>
          <p:nvSpPr>
            <p:cNvPr id="1562637" name="AutoShape 13"/>
            <p:cNvSpPr>
              <a:spLocks/>
            </p:cNvSpPr>
            <p:nvPr/>
          </p:nvSpPr>
          <p:spPr bwMode="auto">
            <a:xfrm>
              <a:off x="2330450" y="4168082"/>
              <a:ext cx="76200" cy="609600"/>
            </a:xfrm>
            <a:prstGeom prst="leftBrace">
              <a:avLst>
                <a:gd name="adj1" fmla="val 66667"/>
                <a:gd name="adj2" fmla="val 50000"/>
              </a:avLst>
            </a:prstGeom>
            <a:noFill/>
            <a:ln w="15875">
              <a:solidFill>
                <a:schemeClr val="tx1"/>
              </a:solidFill>
              <a:round/>
              <a:headEnd type="none" w="sm" len="sm"/>
              <a:tailEnd type="non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CA">
                <a:solidFill>
                  <a:srgbClr val="000000"/>
                </a:solidFill>
                <a:latin typeface="Arial" pitchFamily="34" charset="0"/>
              </a:endParaRPr>
            </a:p>
          </p:txBody>
        </p:sp>
        <p:sp>
          <p:nvSpPr>
            <p:cNvPr id="1562644" name="Line 20"/>
            <p:cNvSpPr>
              <a:spLocks noChangeShapeType="1"/>
            </p:cNvSpPr>
            <p:nvPr/>
          </p:nvSpPr>
          <p:spPr bwMode="auto">
            <a:xfrm>
              <a:off x="2017713" y="4190307"/>
              <a:ext cx="258762" cy="236537"/>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1562708" name="Rectangle 84"/>
          <p:cNvSpPr>
            <a:spLocks noChangeArrowheads="1"/>
          </p:cNvSpPr>
          <p:nvPr/>
        </p:nvSpPr>
        <p:spPr bwMode="auto">
          <a:xfrm>
            <a:off x="3414258" y="3308843"/>
            <a:ext cx="2068891" cy="276999"/>
          </a:xfrm>
          <a:prstGeom prst="rect">
            <a:avLst/>
          </a:prstGeom>
          <a:solidFill>
            <a:srgbClr val="FFFF00"/>
          </a:solidFill>
          <a:ln>
            <a:noFill/>
          </a:ln>
        </p:spPr>
        <p:txBody>
          <a:bodyPr wrap="none" lIns="0" tIns="0" rIns="0" bIns="0">
            <a:spAutoFit/>
          </a:bodyPr>
          <a:lstStyle/>
          <a:p>
            <a:pPr algn="ctr" eaLnBrk="0" hangingPunct="0">
              <a:defRPr/>
            </a:pPr>
            <a:r>
              <a:rPr lang="en-US" dirty="0">
                <a:solidFill>
                  <a:srgbClr val="000000"/>
                </a:solidFill>
                <a:latin typeface="Arial" pitchFamily="34" charset="0"/>
              </a:rPr>
              <a:t>Graphic component</a:t>
            </a:r>
          </a:p>
        </p:txBody>
      </p:sp>
      <p:sp>
        <p:nvSpPr>
          <p:cNvPr id="1562709" name="Rectangle 85"/>
          <p:cNvSpPr>
            <a:spLocks noChangeArrowheads="1"/>
          </p:cNvSpPr>
          <p:nvPr/>
        </p:nvSpPr>
        <p:spPr bwMode="auto">
          <a:xfrm>
            <a:off x="8602661" y="2090757"/>
            <a:ext cx="2335212" cy="274637"/>
          </a:xfrm>
          <a:prstGeom prst="rect">
            <a:avLst/>
          </a:prstGeom>
          <a:solidFill>
            <a:srgbClr val="FFFF00"/>
          </a:solidFill>
          <a:ln>
            <a:noFill/>
          </a:ln>
        </p:spPr>
        <p:txBody>
          <a:bodyPr lIns="0" tIns="0" rIns="0" bIns="0">
            <a:spAutoFit/>
          </a:bodyPr>
          <a:lstStyle/>
          <a:p>
            <a:pPr algn="ctr" eaLnBrk="0" hangingPunct="0">
              <a:defRPr/>
            </a:pPr>
            <a:r>
              <a:rPr lang="en-US" dirty="0">
                <a:solidFill>
                  <a:srgbClr val="000000"/>
                </a:solidFill>
                <a:latin typeface="Arial" pitchFamily="34" charset="0"/>
              </a:rPr>
              <a:t>Narrative component</a:t>
            </a:r>
          </a:p>
        </p:txBody>
      </p:sp>
      <p:sp>
        <p:nvSpPr>
          <p:cNvPr id="1562716" name="Rectangle 92"/>
          <p:cNvSpPr>
            <a:spLocks noChangeArrowheads="1"/>
          </p:cNvSpPr>
          <p:nvPr/>
        </p:nvSpPr>
        <p:spPr bwMode="auto">
          <a:xfrm>
            <a:off x="7789108" y="2535833"/>
            <a:ext cx="3791091" cy="3181350"/>
          </a:xfrm>
          <a:prstGeom prst="rect">
            <a:avLst/>
          </a:prstGeom>
          <a:noFill/>
          <a:ln w="12700">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325" tIns="23813" rIns="60325" bIns="23813"/>
          <a:lstStyle/>
          <a:p>
            <a:pPr defTabSz="831850" eaLnBrk="0" hangingPunct="0">
              <a:lnSpc>
                <a:spcPct val="97000"/>
              </a:lnSpc>
            </a:pPr>
            <a:r>
              <a:rPr lang="en-US" sz="1200" b="1" dirty="0">
                <a:solidFill>
                  <a:srgbClr val="000000"/>
                </a:solidFill>
              </a:rPr>
              <a:t>Student definition:</a:t>
            </a:r>
            <a:endParaRPr lang="en-US" sz="1200" dirty="0">
              <a:solidFill>
                <a:srgbClr val="000000"/>
              </a:solidFill>
            </a:endParaRPr>
          </a:p>
          <a:p>
            <a:pPr defTabSz="831850" eaLnBrk="0" hangingPunct="0">
              <a:lnSpc>
                <a:spcPct val="97000"/>
              </a:lnSpc>
            </a:pPr>
            <a:r>
              <a:rPr lang="en-US" sz="1200" dirty="0">
                <a:solidFill>
                  <a:srgbClr val="000000"/>
                </a:solidFill>
              </a:rPr>
              <a:t>A Student is any person who has been admitted to the University, has accepted, and has enrolled in a course within a designated time.  Faculty and staff members may also be Students</a:t>
            </a:r>
          </a:p>
          <a:p>
            <a:pPr defTabSz="831850" eaLnBrk="0" hangingPunct="0">
              <a:lnSpc>
                <a:spcPct val="97000"/>
              </a:lnSpc>
            </a:pPr>
            <a:endParaRPr lang="en-US" sz="1200" dirty="0">
              <a:solidFill>
                <a:srgbClr val="000000"/>
              </a:solidFill>
            </a:endParaRPr>
          </a:p>
          <a:p>
            <a:pPr defTabSz="831850" eaLnBrk="0" hangingPunct="0">
              <a:lnSpc>
                <a:spcPct val="97000"/>
              </a:lnSpc>
            </a:pPr>
            <a:endParaRPr lang="en-US" sz="1200" dirty="0">
              <a:solidFill>
                <a:srgbClr val="000000"/>
              </a:solidFill>
            </a:endParaRPr>
          </a:p>
          <a:p>
            <a:pPr defTabSz="831850" eaLnBrk="0" hangingPunct="0">
              <a:lnSpc>
                <a:spcPct val="97000"/>
              </a:lnSpc>
            </a:pPr>
            <a:r>
              <a:rPr lang="en-US" sz="1200" b="1" dirty="0">
                <a:solidFill>
                  <a:srgbClr val="000000"/>
                </a:solidFill>
              </a:rPr>
              <a:t>Plus </a:t>
            </a:r>
            <a:r>
              <a:rPr lang="ja-JP" altLang="en-US" sz="1200" b="1" dirty="0">
                <a:solidFill>
                  <a:srgbClr val="000000"/>
                </a:solidFill>
              </a:rPr>
              <a:t>“</a:t>
            </a:r>
            <a:r>
              <a:rPr lang="en-US" altLang="ja-JP" sz="1200" b="1" dirty="0">
                <a:solidFill>
                  <a:srgbClr val="000000"/>
                </a:solidFill>
              </a:rPr>
              <a:t>Assertions</a:t>
            </a:r>
            <a:r>
              <a:rPr lang="ja-JP" altLang="en-US" sz="1200" b="1" dirty="0">
                <a:solidFill>
                  <a:srgbClr val="000000"/>
                </a:solidFill>
              </a:rPr>
              <a:t>”</a:t>
            </a:r>
            <a:r>
              <a:rPr lang="en-US" altLang="ja-JP" sz="1200" b="1" dirty="0">
                <a:solidFill>
                  <a:srgbClr val="000000"/>
                </a:solidFill>
              </a:rPr>
              <a:t> (policies &amp; rules)</a:t>
            </a:r>
          </a:p>
          <a:p>
            <a:pPr marL="95250" indent="-84138" defTabSz="831850" eaLnBrk="0" hangingPunct="0">
              <a:lnSpc>
                <a:spcPct val="97000"/>
              </a:lnSpc>
            </a:pPr>
            <a:r>
              <a:rPr lang="en-US" sz="1200" dirty="0">
                <a:solidFill>
                  <a:srgbClr val="000000"/>
                </a:solidFill>
              </a:rPr>
              <a:t>- Each Course is offered through one or more Classes</a:t>
            </a:r>
            <a:br>
              <a:rPr lang="en-US" sz="1200" dirty="0">
                <a:solidFill>
                  <a:srgbClr val="000000"/>
                </a:solidFill>
              </a:rPr>
            </a:br>
            <a:r>
              <a:rPr lang="en-US" sz="1200" dirty="0">
                <a:solidFill>
                  <a:srgbClr val="000000"/>
                </a:solidFill>
              </a:rPr>
              <a:t>Each Class is an offering of a single, specific Course</a:t>
            </a:r>
          </a:p>
          <a:p>
            <a:pPr marL="95250" indent="-84138" defTabSz="831850" eaLnBrk="0" hangingPunct="0">
              <a:lnSpc>
                <a:spcPct val="97000"/>
              </a:lnSpc>
            </a:pPr>
            <a:r>
              <a:rPr lang="en-US" sz="1200" dirty="0">
                <a:solidFill>
                  <a:srgbClr val="000000"/>
                </a:solidFill>
              </a:rPr>
              <a:t>- Each Instructor teaches one or more Classes</a:t>
            </a:r>
          </a:p>
          <a:p>
            <a:pPr marL="95250" indent="-84138" defTabSz="831850" eaLnBrk="0" hangingPunct="0">
              <a:lnSpc>
                <a:spcPct val="97000"/>
              </a:lnSpc>
            </a:pPr>
            <a:r>
              <a:rPr lang="en-US" sz="1200" dirty="0">
                <a:solidFill>
                  <a:srgbClr val="000000"/>
                </a:solidFill>
              </a:rPr>
              <a:t>- Each Class is taught by one Instructor </a:t>
            </a:r>
            <a:br>
              <a:rPr lang="en-US" sz="1200" dirty="0">
                <a:solidFill>
                  <a:srgbClr val="000000"/>
                </a:solidFill>
              </a:rPr>
            </a:br>
            <a:r>
              <a:rPr lang="en-US" sz="1200" dirty="0">
                <a:solidFill>
                  <a:srgbClr val="000000"/>
                </a:solidFill>
              </a:rPr>
              <a:t>(which may or may not be true…)</a:t>
            </a:r>
          </a:p>
          <a:p>
            <a:pPr marL="95250" indent="-84138" defTabSz="831850" eaLnBrk="0" hangingPunct="0">
              <a:lnSpc>
                <a:spcPct val="97000"/>
              </a:lnSpc>
            </a:pPr>
            <a:endParaRPr lang="en-US" sz="1200" dirty="0">
              <a:solidFill>
                <a:srgbClr val="000000"/>
              </a:solidFill>
            </a:endParaRPr>
          </a:p>
          <a:p>
            <a:pPr marL="95250" indent="-84138" defTabSz="831850" eaLnBrk="0" hangingPunct="0">
              <a:lnSpc>
                <a:spcPct val="97000"/>
              </a:lnSpc>
            </a:pPr>
            <a:r>
              <a:rPr lang="en-US" sz="1200" b="1" dirty="0">
                <a:solidFill>
                  <a:srgbClr val="000000"/>
                </a:solidFill>
              </a:rPr>
              <a:t>Many rules can't be shown on the diagram…</a:t>
            </a:r>
          </a:p>
          <a:p>
            <a:pPr marL="95250" indent="-84138" defTabSz="831850" eaLnBrk="0" hangingPunct="0">
              <a:lnSpc>
                <a:spcPct val="97000"/>
              </a:lnSpc>
            </a:pPr>
            <a:r>
              <a:rPr lang="en-US" sz="1200" dirty="0">
                <a:solidFill>
                  <a:srgbClr val="000000"/>
                </a:solidFill>
              </a:rPr>
              <a:t>- A Student can not register in two Classes of the same Course in the same Academic Term</a:t>
            </a:r>
          </a:p>
          <a:p>
            <a:pPr defTabSz="831850" eaLnBrk="0" hangingPunct="0">
              <a:lnSpc>
                <a:spcPct val="97000"/>
              </a:lnSpc>
            </a:pPr>
            <a:endParaRPr lang="en-US" sz="1200" b="1" dirty="0">
              <a:solidFill>
                <a:srgbClr val="000000"/>
              </a:solidFill>
            </a:endParaRPr>
          </a:p>
        </p:txBody>
      </p:sp>
      <p:sp>
        <p:nvSpPr>
          <p:cNvPr id="89" name="Rectangle 131"/>
          <p:cNvSpPr>
            <a:spLocks noChangeArrowheads="1"/>
          </p:cNvSpPr>
          <p:nvPr/>
        </p:nvSpPr>
        <p:spPr bwMode="auto">
          <a:xfrm>
            <a:off x="8647108" y="1050925"/>
            <a:ext cx="2101850" cy="730250"/>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buClr>
                <a:srgbClr val="CC3300"/>
              </a:buClr>
              <a:buSzPct val="125000"/>
              <a:buFont typeface="Wingdings" charset="0"/>
              <a:buNone/>
              <a:defRPr/>
            </a:pPr>
            <a:r>
              <a:rPr lang="en-US" sz="2400" dirty="0">
                <a:solidFill>
                  <a:srgbClr val="000000"/>
                </a:solidFill>
                <a:cs typeface="Arial" charset="0"/>
              </a:rPr>
              <a:t>“Things” first,</a:t>
            </a:r>
            <a:br>
              <a:rPr lang="en-US" sz="2400" dirty="0">
                <a:solidFill>
                  <a:srgbClr val="000000"/>
                </a:solidFill>
                <a:cs typeface="Arial" charset="0"/>
              </a:rPr>
            </a:br>
            <a:r>
              <a:rPr lang="en-US" sz="2400" dirty="0">
                <a:solidFill>
                  <a:srgbClr val="000000"/>
                </a:solidFill>
                <a:cs typeface="Arial" charset="0"/>
              </a:rPr>
              <a:t>data later!</a:t>
            </a:r>
          </a:p>
        </p:txBody>
      </p:sp>
      <p:grpSp>
        <p:nvGrpSpPr>
          <p:cNvPr id="140" name="Group 139"/>
          <p:cNvGrpSpPr>
            <a:grpSpLocks/>
          </p:cNvGrpSpPr>
          <p:nvPr/>
        </p:nvGrpSpPr>
        <p:grpSpPr bwMode="auto">
          <a:xfrm>
            <a:off x="3005139" y="4385271"/>
            <a:ext cx="2495550" cy="1393825"/>
            <a:chOff x="1559500" y="1880259"/>
            <a:chExt cx="2495550" cy="1393825"/>
          </a:xfrm>
        </p:grpSpPr>
        <p:grpSp>
          <p:nvGrpSpPr>
            <p:cNvPr id="141" name="Group 96"/>
            <p:cNvGrpSpPr>
              <a:grpSpLocks/>
            </p:cNvGrpSpPr>
            <p:nvPr/>
          </p:nvGrpSpPr>
          <p:grpSpPr bwMode="auto">
            <a:xfrm>
              <a:off x="1559500" y="2942296"/>
              <a:ext cx="122238" cy="112713"/>
              <a:chOff x="1081" y="3505"/>
              <a:chExt cx="50" cy="50"/>
            </a:xfrm>
          </p:grpSpPr>
          <p:sp>
            <p:nvSpPr>
              <p:cNvPr id="157" name="Line 94"/>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sp>
            <p:nvSpPr>
              <p:cNvPr id="158" name="Line 95"/>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grpSp>
        <p:grpSp>
          <p:nvGrpSpPr>
            <p:cNvPr id="142" name="Group 97"/>
            <p:cNvGrpSpPr>
              <a:grpSpLocks/>
            </p:cNvGrpSpPr>
            <p:nvPr/>
          </p:nvGrpSpPr>
          <p:grpSpPr bwMode="auto">
            <a:xfrm>
              <a:off x="3427988" y="3062946"/>
              <a:ext cx="122237" cy="112713"/>
              <a:chOff x="1081" y="3505"/>
              <a:chExt cx="50" cy="50"/>
            </a:xfrm>
          </p:grpSpPr>
          <p:sp>
            <p:nvSpPr>
              <p:cNvPr id="155" name="Line 98"/>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sp>
            <p:nvSpPr>
              <p:cNvPr id="156" name="Line 99"/>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grpSp>
        <p:grpSp>
          <p:nvGrpSpPr>
            <p:cNvPr id="143" name="Group 100"/>
            <p:cNvGrpSpPr>
              <a:grpSpLocks/>
            </p:cNvGrpSpPr>
            <p:nvPr/>
          </p:nvGrpSpPr>
          <p:grpSpPr bwMode="auto">
            <a:xfrm flipH="1">
              <a:off x="2391350" y="2938165"/>
              <a:ext cx="122238" cy="117221"/>
              <a:chOff x="1081" y="3506"/>
              <a:chExt cx="50" cy="52"/>
            </a:xfrm>
          </p:grpSpPr>
          <p:sp>
            <p:nvSpPr>
              <p:cNvPr id="153" name="Line 101"/>
              <p:cNvSpPr>
                <a:spLocks noChangeShapeType="1"/>
              </p:cNvSpPr>
              <p:nvPr/>
            </p:nvSpPr>
            <p:spPr bwMode="auto">
              <a:xfrm flipH="1">
                <a:off x="1081" y="3533"/>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sp>
            <p:nvSpPr>
              <p:cNvPr id="154" name="Line 102"/>
              <p:cNvSpPr>
                <a:spLocks noChangeShapeType="1"/>
              </p:cNvSpPr>
              <p:nvPr/>
            </p:nvSpPr>
            <p:spPr bwMode="auto">
              <a:xfrm flipH="1" flipV="1">
                <a:off x="1081" y="3506"/>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grpSp>
        <p:sp>
          <p:nvSpPr>
            <p:cNvPr id="144" name="Line 103"/>
            <p:cNvSpPr>
              <a:spLocks noChangeShapeType="1"/>
            </p:cNvSpPr>
            <p:nvPr/>
          </p:nvSpPr>
          <p:spPr bwMode="auto">
            <a:xfrm>
              <a:off x="4048700" y="3150259"/>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US" sz="3200">
                <a:solidFill>
                  <a:srgbClr val="000000"/>
                </a:solidFill>
              </a:endParaRPr>
            </a:p>
          </p:txBody>
        </p:sp>
        <p:sp>
          <p:nvSpPr>
            <p:cNvPr id="145" name="Line 104"/>
            <p:cNvSpPr>
              <a:spLocks noChangeShapeType="1"/>
            </p:cNvSpPr>
            <p:nvPr/>
          </p:nvSpPr>
          <p:spPr bwMode="auto">
            <a:xfrm>
              <a:off x="4055050" y="1880259"/>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US" sz="3200">
                <a:solidFill>
                  <a:srgbClr val="000000"/>
                </a:solidFill>
              </a:endParaRPr>
            </a:p>
          </p:txBody>
        </p:sp>
        <p:grpSp>
          <p:nvGrpSpPr>
            <p:cNvPr id="146" name="Group 105"/>
            <p:cNvGrpSpPr>
              <a:grpSpLocks/>
            </p:cNvGrpSpPr>
            <p:nvPr/>
          </p:nvGrpSpPr>
          <p:grpSpPr bwMode="auto">
            <a:xfrm rot="5400000" flipH="1">
              <a:off x="2912050" y="2585109"/>
              <a:ext cx="122238" cy="112712"/>
              <a:chOff x="1081" y="3505"/>
              <a:chExt cx="50" cy="50"/>
            </a:xfrm>
          </p:grpSpPr>
          <p:sp>
            <p:nvSpPr>
              <p:cNvPr id="151" name="Line 106"/>
              <p:cNvSpPr>
                <a:spLocks noChangeShapeType="1"/>
              </p:cNvSpPr>
              <p:nvPr/>
            </p:nvSpPr>
            <p:spPr bwMode="auto">
              <a:xfrm flipH="1">
                <a:off x="1084" y="3532"/>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sp>
            <p:nvSpPr>
              <p:cNvPr id="152" name="Line 107"/>
              <p:cNvSpPr>
                <a:spLocks noChangeShapeType="1"/>
              </p:cNvSpPr>
              <p:nvPr/>
            </p:nvSpPr>
            <p:spPr bwMode="auto">
              <a:xfrm flipH="1" flipV="1">
                <a:off x="1084"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grpSp>
        <p:sp>
          <p:nvSpPr>
            <p:cNvPr id="147" name="Line 109"/>
            <p:cNvSpPr>
              <a:spLocks noChangeShapeType="1"/>
            </p:cNvSpPr>
            <p:nvPr/>
          </p:nvSpPr>
          <p:spPr bwMode="auto">
            <a:xfrm rot="-5400000">
              <a:off x="2973963" y="2289833"/>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US" sz="3200">
                <a:solidFill>
                  <a:srgbClr val="000000"/>
                </a:solidFill>
              </a:endParaRPr>
            </a:p>
          </p:txBody>
        </p:sp>
        <p:grpSp>
          <p:nvGrpSpPr>
            <p:cNvPr id="148" name="Group 111"/>
            <p:cNvGrpSpPr>
              <a:grpSpLocks/>
            </p:cNvGrpSpPr>
            <p:nvPr/>
          </p:nvGrpSpPr>
          <p:grpSpPr bwMode="auto">
            <a:xfrm>
              <a:off x="3427988" y="2789896"/>
              <a:ext cx="122237" cy="112713"/>
              <a:chOff x="1081" y="3505"/>
              <a:chExt cx="50" cy="50"/>
            </a:xfrm>
          </p:grpSpPr>
          <p:sp>
            <p:nvSpPr>
              <p:cNvPr id="149" name="Line 112"/>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sp>
            <p:nvSpPr>
              <p:cNvPr id="150" name="Line 113"/>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200">
                  <a:solidFill>
                    <a:srgbClr val="000000"/>
                  </a:solidFill>
                </a:endParaRPr>
              </a:p>
            </p:txBody>
          </p:sp>
        </p:grpSp>
      </p:grpSp>
      <p:grpSp>
        <p:nvGrpSpPr>
          <p:cNvPr id="17" name="Group 16"/>
          <p:cNvGrpSpPr/>
          <p:nvPr/>
        </p:nvGrpSpPr>
        <p:grpSpPr>
          <a:xfrm>
            <a:off x="2085909" y="3872371"/>
            <a:ext cx="4384675" cy="2089151"/>
            <a:chOff x="561899" y="3725408"/>
            <a:chExt cx="4384675" cy="2089151"/>
          </a:xfrm>
        </p:grpSpPr>
        <p:grpSp>
          <p:nvGrpSpPr>
            <p:cNvPr id="11" name="Group 10"/>
            <p:cNvGrpSpPr/>
            <p:nvPr/>
          </p:nvGrpSpPr>
          <p:grpSpPr>
            <a:xfrm>
              <a:off x="561899" y="4903333"/>
              <a:ext cx="912813" cy="911226"/>
              <a:chOff x="561899" y="4903333"/>
              <a:chExt cx="912813" cy="911226"/>
            </a:xfrm>
          </p:grpSpPr>
          <p:grpSp>
            <p:nvGrpSpPr>
              <p:cNvPr id="6" name="Group 5"/>
              <p:cNvGrpSpPr/>
              <p:nvPr/>
            </p:nvGrpSpPr>
            <p:grpSpPr>
              <a:xfrm>
                <a:off x="561899" y="4903333"/>
                <a:ext cx="912813" cy="911226"/>
                <a:chOff x="561899" y="4903333"/>
                <a:chExt cx="912813" cy="911226"/>
              </a:xfrm>
            </p:grpSpPr>
            <p:sp>
              <p:nvSpPr>
                <p:cNvPr id="203" name="Rectangle 26"/>
                <p:cNvSpPr>
                  <a:spLocks noChangeArrowheads="1"/>
                </p:cNvSpPr>
                <p:nvPr/>
              </p:nvSpPr>
              <p:spPr bwMode="auto">
                <a:xfrm>
                  <a:off x="561899" y="5130346"/>
                  <a:ext cx="912813" cy="684213"/>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209" name="Rectangle 32"/>
                <p:cNvSpPr>
                  <a:spLocks noChangeArrowheads="1"/>
                </p:cNvSpPr>
                <p:nvPr/>
              </p:nvSpPr>
              <p:spPr bwMode="auto">
                <a:xfrm>
                  <a:off x="561899" y="4903333"/>
                  <a:ext cx="912813" cy="227013"/>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210" name="Rectangle 33"/>
              <p:cNvSpPr>
                <a:spLocks noChangeArrowheads="1"/>
              </p:cNvSpPr>
              <p:nvPr/>
            </p:nvSpPr>
            <p:spPr bwMode="auto">
              <a:xfrm>
                <a:off x="639324" y="4941433"/>
                <a:ext cx="42159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Student</a:t>
                </a:r>
                <a:endParaRPr lang="en-US" b="1" dirty="0">
                  <a:solidFill>
                    <a:srgbClr val="000000"/>
                  </a:solidFill>
                </a:endParaRPr>
              </a:p>
            </p:txBody>
          </p:sp>
        </p:grpSp>
        <p:grpSp>
          <p:nvGrpSpPr>
            <p:cNvPr id="12" name="Group 11"/>
            <p:cNvGrpSpPr/>
            <p:nvPr/>
          </p:nvGrpSpPr>
          <p:grpSpPr>
            <a:xfrm>
              <a:off x="2435149" y="3725408"/>
              <a:ext cx="912813" cy="911225"/>
              <a:chOff x="2435149" y="3725408"/>
              <a:chExt cx="912813" cy="911225"/>
            </a:xfrm>
          </p:grpSpPr>
          <p:grpSp>
            <p:nvGrpSpPr>
              <p:cNvPr id="7" name="Group 6"/>
              <p:cNvGrpSpPr/>
              <p:nvPr/>
            </p:nvGrpSpPr>
            <p:grpSpPr>
              <a:xfrm>
                <a:off x="2435149" y="3725408"/>
                <a:ext cx="912813" cy="911225"/>
                <a:chOff x="2435149" y="3725408"/>
                <a:chExt cx="912813" cy="911225"/>
              </a:xfrm>
            </p:grpSpPr>
            <p:sp>
              <p:nvSpPr>
                <p:cNvPr id="195" name="Rectangle 35"/>
                <p:cNvSpPr>
                  <a:spLocks noChangeArrowheads="1"/>
                </p:cNvSpPr>
                <p:nvPr/>
              </p:nvSpPr>
              <p:spPr bwMode="auto">
                <a:xfrm>
                  <a:off x="2435149" y="3954008"/>
                  <a:ext cx="912813" cy="682625"/>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201" name="Rectangle 41"/>
                <p:cNvSpPr>
                  <a:spLocks noChangeArrowheads="1"/>
                </p:cNvSpPr>
                <p:nvPr/>
              </p:nvSpPr>
              <p:spPr bwMode="auto">
                <a:xfrm>
                  <a:off x="2435149" y="3725408"/>
                  <a:ext cx="912813" cy="228600"/>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202" name="Rectangle 42"/>
              <p:cNvSpPr>
                <a:spLocks noChangeArrowheads="1"/>
              </p:cNvSpPr>
              <p:nvPr/>
            </p:nvSpPr>
            <p:spPr bwMode="auto">
              <a:xfrm>
                <a:off x="2529514" y="3765096"/>
                <a:ext cx="36548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Course</a:t>
                </a:r>
                <a:endParaRPr lang="en-US" b="1" dirty="0">
                  <a:solidFill>
                    <a:srgbClr val="000000"/>
                  </a:solidFill>
                </a:endParaRPr>
              </a:p>
            </p:txBody>
          </p:sp>
        </p:grpSp>
        <p:grpSp>
          <p:nvGrpSpPr>
            <p:cNvPr id="13" name="Group 12"/>
            <p:cNvGrpSpPr/>
            <p:nvPr/>
          </p:nvGrpSpPr>
          <p:grpSpPr>
            <a:xfrm>
              <a:off x="4033762" y="4168320"/>
              <a:ext cx="912812" cy="622301"/>
              <a:chOff x="4033762" y="4168320"/>
              <a:chExt cx="912812" cy="622301"/>
            </a:xfrm>
          </p:grpSpPr>
          <p:grpSp>
            <p:nvGrpSpPr>
              <p:cNvPr id="8" name="Group 7"/>
              <p:cNvGrpSpPr/>
              <p:nvPr/>
            </p:nvGrpSpPr>
            <p:grpSpPr>
              <a:xfrm>
                <a:off x="4033762" y="4168320"/>
                <a:ext cx="912812" cy="622301"/>
                <a:chOff x="4033762" y="4168320"/>
                <a:chExt cx="912812" cy="622301"/>
              </a:xfrm>
            </p:grpSpPr>
            <p:sp>
              <p:nvSpPr>
                <p:cNvPr id="190" name="Rectangle 44"/>
                <p:cNvSpPr>
                  <a:spLocks noChangeArrowheads="1"/>
                </p:cNvSpPr>
                <p:nvPr/>
              </p:nvSpPr>
              <p:spPr bwMode="auto">
                <a:xfrm>
                  <a:off x="4033762" y="4360408"/>
                  <a:ext cx="912812" cy="430213"/>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193" name="Rectangle 47"/>
                <p:cNvSpPr>
                  <a:spLocks noChangeArrowheads="1"/>
                </p:cNvSpPr>
                <p:nvPr/>
              </p:nvSpPr>
              <p:spPr bwMode="auto">
                <a:xfrm>
                  <a:off x="4033762" y="4168320"/>
                  <a:ext cx="912812" cy="192088"/>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194" name="Rectangle 48"/>
              <p:cNvSpPr>
                <a:spLocks noChangeArrowheads="1"/>
              </p:cNvSpPr>
              <p:nvPr/>
            </p:nvSpPr>
            <p:spPr bwMode="auto">
              <a:xfrm>
                <a:off x="4097196" y="4185428"/>
                <a:ext cx="52418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Instructor</a:t>
                </a:r>
                <a:endParaRPr lang="en-US" b="1" dirty="0">
                  <a:solidFill>
                    <a:srgbClr val="000000"/>
                  </a:solidFill>
                </a:endParaRPr>
              </a:p>
            </p:txBody>
          </p:sp>
        </p:grpSp>
        <p:grpSp>
          <p:nvGrpSpPr>
            <p:cNvPr id="14" name="Group 13"/>
            <p:cNvGrpSpPr/>
            <p:nvPr/>
          </p:nvGrpSpPr>
          <p:grpSpPr>
            <a:xfrm>
              <a:off x="4033762" y="4900158"/>
              <a:ext cx="912812" cy="898525"/>
              <a:chOff x="4033762" y="4900158"/>
              <a:chExt cx="912812" cy="898525"/>
            </a:xfrm>
          </p:grpSpPr>
          <p:grpSp>
            <p:nvGrpSpPr>
              <p:cNvPr id="9" name="Group 8"/>
              <p:cNvGrpSpPr/>
              <p:nvPr/>
            </p:nvGrpSpPr>
            <p:grpSpPr>
              <a:xfrm>
                <a:off x="4033762" y="4900158"/>
                <a:ext cx="912812" cy="898525"/>
                <a:chOff x="4033762" y="4900158"/>
                <a:chExt cx="912812" cy="898525"/>
              </a:xfrm>
            </p:grpSpPr>
            <p:sp>
              <p:nvSpPr>
                <p:cNvPr id="183" name="Rectangle 50"/>
                <p:cNvSpPr>
                  <a:spLocks noChangeArrowheads="1"/>
                </p:cNvSpPr>
                <p:nvPr/>
              </p:nvSpPr>
              <p:spPr bwMode="auto">
                <a:xfrm>
                  <a:off x="4033762" y="5125583"/>
                  <a:ext cx="912812" cy="673100"/>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188" name="Rectangle 55"/>
                <p:cNvSpPr>
                  <a:spLocks noChangeArrowheads="1"/>
                </p:cNvSpPr>
                <p:nvPr/>
              </p:nvSpPr>
              <p:spPr bwMode="auto">
                <a:xfrm>
                  <a:off x="4033762" y="4900158"/>
                  <a:ext cx="912812" cy="225425"/>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189" name="Rectangle 56"/>
              <p:cNvSpPr>
                <a:spLocks noChangeArrowheads="1"/>
              </p:cNvSpPr>
              <p:nvPr/>
            </p:nvSpPr>
            <p:spPr bwMode="auto">
              <a:xfrm>
                <a:off x="4125199" y="4939846"/>
                <a:ext cx="31418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Room</a:t>
                </a:r>
                <a:endParaRPr lang="en-US" b="1" dirty="0">
                  <a:solidFill>
                    <a:srgbClr val="000000"/>
                  </a:solidFill>
                </a:endParaRPr>
              </a:p>
            </p:txBody>
          </p:sp>
        </p:grpSp>
        <p:grpSp>
          <p:nvGrpSpPr>
            <p:cNvPr id="15" name="Group 14"/>
            <p:cNvGrpSpPr/>
            <p:nvPr/>
          </p:nvGrpSpPr>
          <p:grpSpPr>
            <a:xfrm>
              <a:off x="2435149" y="5062083"/>
              <a:ext cx="912813" cy="620712"/>
              <a:chOff x="2435149" y="5062083"/>
              <a:chExt cx="912813" cy="620712"/>
            </a:xfrm>
          </p:grpSpPr>
          <p:grpSp>
            <p:nvGrpSpPr>
              <p:cNvPr id="10" name="Group 9"/>
              <p:cNvGrpSpPr/>
              <p:nvPr/>
            </p:nvGrpSpPr>
            <p:grpSpPr>
              <a:xfrm>
                <a:off x="2435149" y="5062083"/>
                <a:ext cx="912813" cy="620712"/>
                <a:chOff x="2435149" y="5062083"/>
                <a:chExt cx="912813" cy="620712"/>
              </a:xfrm>
            </p:grpSpPr>
            <p:sp>
              <p:nvSpPr>
                <p:cNvPr id="179" name="Rectangle 72"/>
                <p:cNvSpPr>
                  <a:spLocks noChangeArrowheads="1"/>
                </p:cNvSpPr>
                <p:nvPr/>
              </p:nvSpPr>
              <p:spPr bwMode="auto">
                <a:xfrm>
                  <a:off x="2435149" y="5254170"/>
                  <a:ext cx="912813" cy="428625"/>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180" name="Rectangle 73"/>
                <p:cNvSpPr>
                  <a:spLocks noChangeArrowheads="1"/>
                </p:cNvSpPr>
                <p:nvPr/>
              </p:nvSpPr>
              <p:spPr bwMode="auto">
                <a:xfrm>
                  <a:off x="2435149" y="5062083"/>
                  <a:ext cx="912813" cy="192087"/>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181" name="Rectangle 74"/>
              <p:cNvSpPr>
                <a:spLocks noChangeArrowheads="1"/>
              </p:cNvSpPr>
              <p:nvPr/>
            </p:nvSpPr>
            <p:spPr bwMode="auto">
              <a:xfrm>
                <a:off x="2567309" y="5076987"/>
                <a:ext cx="26449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Class</a:t>
                </a:r>
                <a:endParaRPr lang="en-US" b="1" dirty="0">
                  <a:solidFill>
                    <a:srgbClr val="000000"/>
                  </a:solidFill>
                </a:endParaRPr>
              </a:p>
            </p:txBody>
          </p:sp>
        </p:grpSp>
      </p:grpSp>
      <p:grpSp>
        <p:nvGrpSpPr>
          <p:cNvPr id="22" name="Group 21"/>
          <p:cNvGrpSpPr/>
          <p:nvPr/>
        </p:nvGrpSpPr>
        <p:grpSpPr>
          <a:xfrm>
            <a:off x="2998712" y="4248608"/>
            <a:ext cx="2559050" cy="1602661"/>
            <a:chOff x="1474712" y="4101645"/>
            <a:chExt cx="2559050" cy="1602661"/>
          </a:xfrm>
        </p:grpSpPr>
        <p:grpSp>
          <p:nvGrpSpPr>
            <p:cNvPr id="18" name="Group 17"/>
            <p:cNvGrpSpPr/>
            <p:nvPr/>
          </p:nvGrpSpPr>
          <p:grpSpPr>
            <a:xfrm>
              <a:off x="3329436" y="4101645"/>
              <a:ext cx="704326" cy="1104900"/>
              <a:chOff x="3329436" y="4101645"/>
              <a:chExt cx="704326" cy="1104900"/>
            </a:xfrm>
          </p:grpSpPr>
          <p:sp>
            <p:nvSpPr>
              <p:cNvPr id="166" name="Freeform 63"/>
              <p:cNvSpPr>
                <a:spLocks/>
              </p:cNvSpPr>
              <p:nvPr/>
            </p:nvSpPr>
            <p:spPr bwMode="auto">
              <a:xfrm>
                <a:off x="3341612" y="4300083"/>
                <a:ext cx="692150" cy="906462"/>
              </a:xfrm>
              <a:custGeom>
                <a:avLst/>
                <a:gdLst>
                  <a:gd name="T0" fmla="*/ 2147483647 w 762"/>
                  <a:gd name="T1" fmla="*/ 0 h 1148"/>
                  <a:gd name="T2" fmla="*/ 2147483647 w 762"/>
                  <a:gd name="T3" fmla="*/ 0 h 1148"/>
                  <a:gd name="T4" fmla="*/ 2147483647 w 762"/>
                  <a:gd name="T5" fmla="*/ 2147483647 h 1148"/>
                  <a:gd name="T6" fmla="*/ 0 w 762"/>
                  <a:gd name="T7" fmla="*/ 2147483647 h 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148">
                    <a:moveTo>
                      <a:pt x="762" y="0"/>
                    </a:moveTo>
                    <a:lnTo>
                      <a:pt x="331" y="0"/>
                    </a:lnTo>
                    <a:lnTo>
                      <a:pt x="331" y="1148"/>
                    </a:lnTo>
                    <a:lnTo>
                      <a:pt x="0" y="1148"/>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endParaRPr>
              </a:p>
            </p:txBody>
          </p:sp>
          <p:sp>
            <p:nvSpPr>
              <p:cNvPr id="172" name="Rectangle 87"/>
              <p:cNvSpPr>
                <a:spLocks noChangeArrowheads="1"/>
              </p:cNvSpPr>
              <p:nvPr/>
            </p:nvSpPr>
            <p:spPr bwMode="auto">
              <a:xfrm>
                <a:off x="3329436" y="4873170"/>
                <a:ext cx="27411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taught</a:t>
                </a:r>
              </a:p>
              <a:p>
                <a:pPr algn="r" eaLnBrk="0" hangingPunct="0"/>
                <a:r>
                  <a:rPr lang="en-US" sz="800" dirty="0">
                    <a:solidFill>
                      <a:srgbClr val="000000"/>
                    </a:solidFill>
                  </a:rPr>
                  <a:t>by</a:t>
                </a:r>
              </a:p>
            </p:txBody>
          </p:sp>
          <p:sp>
            <p:nvSpPr>
              <p:cNvPr id="174" name="Rectangle 89"/>
              <p:cNvSpPr>
                <a:spLocks noChangeArrowheads="1"/>
              </p:cNvSpPr>
              <p:nvPr/>
            </p:nvSpPr>
            <p:spPr bwMode="auto">
              <a:xfrm>
                <a:off x="3635342" y="4101645"/>
                <a:ext cx="32380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teaches</a:t>
                </a:r>
              </a:p>
            </p:txBody>
          </p:sp>
        </p:grpSp>
        <p:grpSp>
          <p:nvGrpSpPr>
            <p:cNvPr id="21" name="Group 20"/>
            <p:cNvGrpSpPr/>
            <p:nvPr/>
          </p:nvGrpSpPr>
          <p:grpSpPr>
            <a:xfrm>
              <a:off x="1474712" y="5193845"/>
              <a:ext cx="957262" cy="343774"/>
              <a:chOff x="1474712" y="5193845"/>
              <a:chExt cx="957262" cy="343774"/>
            </a:xfrm>
          </p:grpSpPr>
          <p:sp>
            <p:nvSpPr>
              <p:cNvPr id="171" name="Rectangle 86"/>
              <p:cNvSpPr>
                <a:spLocks noChangeArrowheads="1"/>
              </p:cNvSpPr>
              <p:nvPr/>
            </p:nvSpPr>
            <p:spPr bwMode="auto">
              <a:xfrm>
                <a:off x="1614897" y="5193845"/>
                <a:ext cx="46006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registers in</a:t>
                </a:r>
                <a:endParaRPr lang="en-US" dirty="0">
                  <a:solidFill>
                    <a:srgbClr val="000000"/>
                  </a:solidFill>
                </a:endParaRPr>
              </a:p>
            </p:txBody>
          </p:sp>
          <p:sp>
            <p:nvSpPr>
              <p:cNvPr id="175" name="Line 93"/>
              <p:cNvSpPr>
                <a:spLocks noChangeShapeType="1"/>
              </p:cNvSpPr>
              <p:nvPr/>
            </p:nvSpPr>
            <p:spPr bwMode="auto">
              <a:xfrm flipH="1">
                <a:off x="1474712" y="5357358"/>
                <a:ext cx="95726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US" sz="3200">
                  <a:solidFill>
                    <a:srgbClr val="000000"/>
                  </a:solidFill>
                </a:endParaRPr>
              </a:p>
            </p:txBody>
          </p:sp>
          <p:sp>
            <p:nvSpPr>
              <p:cNvPr id="176" name="Rectangle 108"/>
              <p:cNvSpPr>
                <a:spLocks noChangeArrowheads="1"/>
              </p:cNvSpPr>
              <p:nvPr/>
            </p:nvSpPr>
            <p:spPr bwMode="auto">
              <a:xfrm>
                <a:off x="1765607" y="5414508"/>
                <a:ext cx="63478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is registered by</a:t>
                </a:r>
                <a:endParaRPr lang="en-US" dirty="0">
                  <a:solidFill>
                    <a:srgbClr val="000000"/>
                  </a:solidFill>
                </a:endParaRPr>
              </a:p>
            </p:txBody>
          </p:sp>
        </p:grpSp>
        <p:grpSp>
          <p:nvGrpSpPr>
            <p:cNvPr id="20" name="Group 19"/>
            <p:cNvGrpSpPr/>
            <p:nvPr/>
          </p:nvGrpSpPr>
          <p:grpSpPr>
            <a:xfrm>
              <a:off x="2288354" y="4636633"/>
              <a:ext cx="1111038" cy="431800"/>
              <a:chOff x="2288354" y="4636633"/>
              <a:chExt cx="1111038" cy="431800"/>
            </a:xfrm>
          </p:grpSpPr>
          <p:sp>
            <p:nvSpPr>
              <p:cNvPr id="164" name="Freeform 57"/>
              <p:cNvSpPr>
                <a:spLocks/>
              </p:cNvSpPr>
              <p:nvPr/>
            </p:nvSpPr>
            <p:spPr bwMode="auto">
              <a:xfrm>
                <a:off x="2892349" y="4636633"/>
                <a:ext cx="1588" cy="431800"/>
              </a:xfrm>
              <a:custGeom>
                <a:avLst/>
                <a:gdLst>
                  <a:gd name="T0" fmla="*/ 0 w 1588"/>
                  <a:gd name="T1" fmla="*/ 0 h 543"/>
                  <a:gd name="T2" fmla="*/ 0 w 1588"/>
                  <a:gd name="T3" fmla="*/ 2147483647 h 543"/>
                  <a:gd name="T4" fmla="*/ 0 w 1588"/>
                  <a:gd name="T5" fmla="*/ 2147483647 h 543"/>
                  <a:gd name="T6" fmla="*/ 0 60000 65536"/>
                  <a:gd name="T7" fmla="*/ 0 60000 65536"/>
                  <a:gd name="T8" fmla="*/ 0 60000 65536"/>
                </a:gdLst>
                <a:ahLst/>
                <a:cxnLst>
                  <a:cxn ang="T6">
                    <a:pos x="T0" y="T1"/>
                  </a:cxn>
                  <a:cxn ang="T7">
                    <a:pos x="T2" y="T3"/>
                  </a:cxn>
                  <a:cxn ang="T8">
                    <a:pos x="T4" y="T5"/>
                  </a:cxn>
                </a:cxnLst>
                <a:rect l="0" t="0" r="r" b="b"/>
                <a:pathLst>
                  <a:path w="1588" h="543">
                    <a:moveTo>
                      <a:pt x="0" y="0"/>
                    </a:moveTo>
                    <a:lnTo>
                      <a:pt x="0" y="321"/>
                    </a:lnTo>
                    <a:lnTo>
                      <a:pt x="0" y="543"/>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endParaRPr>
              </a:p>
            </p:txBody>
          </p:sp>
          <p:sp>
            <p:nvSpPr>
              <p:cNvPr id="170" name="Rectangle 81"/>
              <p:cNvSpPr>
                <a:spLocks noChangeArrowheads="1"/>
              </p:cNvSpPr>
              <p:nvPr/>
            </p:nvSpPr>
            <p:spPr bwMode="auto">
              <a:xfrm>
                <a:off x="2288354" y="4905464"/>
                <a:ext cx="50550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r" eaLnBrk="0" hangingPunct="0"/>
                <a:r>
                  <a:rPr lang="en-US" sz="800" dirty="0">
                    <a:solidFill>
                      <a:srgbClr val="000000"/>
                    </a:solidFill>
                  </a:rPr>
                  <a:t>offering of</a:t>
                </a:r>
                <a:endParaRPr lang="en-US" dirty="0">
                  <a:solidFill>
                    <a:srgbClr val="000000"/>
                  </a:solidFill>
                </a:endParaRPr>
              </a:p>
            </p:txBody>
          </p:sp>
          <p:sp>
            <p:nvSpPr>
              <p:cNvPr id="177" name="Rectangle 81"/>
              <p:cNvSpPr>
                <a:spLocks noChangeArrowheads="1"/>
              </p:cNvSpPr>
              <p:nvPr/>
            </p:nvSpPr>
            <p:spPr bwMode="auto">
              <a:xfrm>
                <a:off x="2893886" y="4700484"/>
                <a:ext cx="50550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r" eaLnBrk="0" hangingPunct="0"/>
                <a:r>
                  <a:rPr lang="en-US" sz="800" dirty="0">
                    <a:solidFill>
                      <a:srgbClr val="000000"/>
                    </a:solidFill>
                  </a:rPr>
                  <a:t>offered via</a:t>
                </a:r>
                <a:endParaRPr lang="en-US" dirty="0">
                  <a:solidFill>
                    <a:srgbClr val="000000"/>
                  </a:solidFill>
                </a:endParaRPr>
              </a:p>
            </p:txBody>
          </p:sp>
        </p:grpSp>
        <p:grpSp>
          <p:nvGrpSpPr>
            <p:cNvPr id="19" name="Group 18"/>
            <p:cNvGrpSpPr/>
            <p:nvPr/>
          </p:nvGrpSpPr>
          <p:grpSpPr>
            <a:xfrm>
              <a:off x="3341612" y="5344311"/>
              <a:ext cx="692150" cy="359995"/>
              <a:chOff x="3341612" y="5344311"/>
              <a:chExt cx="692150" cy="359995"/>
            </a:xfrm>
          </p:grpSpPr>
          <p:sp>
            <p:nvSpPr>
              <p:cNvPr id="167" name="Freeform 67"/>
              <p:cNvSpPr>
                <a:spLocks/>
              </p:cNvSpPr>
              <p:nvPr/>
            </p:nvSpPr>
            <p:spPr bwMode="auto">
              <a:xfrm>
                <a:off x="3341612" y="5481183"/>
                <a:ext cx="692150" cy="92075"/>
              </a:xfrm>
              <a:custGeom>
                <a:avLst/>
                <a:gdLst>
                  <a:gd name="T0" fmla="*/ 2147483647 w 762"/>
                  <a:gd name="T1" fmla="*/ 2147483647 h 101"/>
                  <a:gd name="T2" fmla="*/ 2147483647 w 762"/>
                  <a:gd name="T3" fmla="*/ 2147483647 h 101"/>
                  <a:gd name="T4" fmla="*/ 2147483647 w 762"/>
                  <a:gd name="T5" fmla="*/ 0 h 101"/>
                  <a:gd name="T6" fmla="*/ 0 w 762"/>
                  <a:gd name="T7" fmla="*/ 0 h 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01">
                    <a:moveTo>
                      <a:pt x="762" y="101"/>
                    </a:moveTo>
                    <a:lnTo>
                      <a:pt x="331" y="101"/>
                    </a:lnTo>
                    <a:lnTo>
                      <a:pt x="331" y="0"/>
                    </a:lnTo>
                    <a:lnTo>
                      <a:pt x="0"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endParaRPr>
              </a:p>
            </p:txBody>
          </p:sp>
          <p:sp>
            <p:nvSpPr>
              <p:cNvPr id="173" name="Rectangle 88"/>
              <p:cNvSpPr>
                <a:spLocks noChangeArrowheads="1"/>
              </p:cNvSpPr>
              <p:nvPr/>
            </p:nvSpPr>
            <p:spPr bwMode="auto">
              <a:xfrm>
                <a:off x="3431867" y="5581195"/>
                <a:ext cx="41197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located in</a:t>
                </a:r>
                <a:endParaRPr lang="en-US" dirty="0">
                  <a:solidFill>
                    <a:srgbClr val="000000"/>
                  </a:solidFill>
                </a:endParaRPr>
              </a:p>
            </p:txBody>
          </p:sp>
          <p:sp>
            <p:nvSpPr>
              <p:cNvPr id="178" name="Rectangle 88"/>
              <p:cNvSpPr>
                <a:spLocks noChangeArrowheads="1"/>
              </p:cNvSpPr>
              <p:nvPr/>
            </p:nvSpPr>
            <p:spPr bwMode="auto">
              <a:xfrm>
                <a:off x="3568146" y="5344311"/>
                <a:ext cx="44723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location of</a:t>
                </a:r>
                <a:endParaRPr lang="en-US" dirty="0">
                  <a:solidFill>
                    <a:srgbClr val="000000"/>
                  </a:solidFill>
                </a:endParaRPr>
              </a:p>
            </p:txBody>
          </p:sp>
        </p:grpSp>
      </p:grpSp>
      <p:grpSp>
        <p:nvGrpSpPr>
          <p:cNvPr id="23" name="Group 22"/>
          <p:cNvGrpSpPr/>
          <p:nvPr/>
        </p:nvGrpSpPr>
        <p:grpSpPr>
          <a:xfrm>
            <a:off x="2144965" y="4139053"/>
            <a:ext cx="4201132" cy="1785224"/>
            <a:chOff x="620964" y="3992108"/>
            <a:chExt cx="4201133" cy="1785224"/>
          </a:xfrm>
        </p:grpSpPr>
        <p:sp>
          <p:nvSpPr>
            <p:cNvPr id="182" name="Rectangle 75"/>
            <p:cNvSpPr>
              <a:spLocks noChangeArrowheads="1"/>
            </p:cNvSpPr>
            <p:nvPr/>
          </p:nvSpPr>
          <p:spPr bwMode="auto">
            <a:xfrm>
              <a:off x="2492299" y="5287508"/>
              <a:ext cx="24686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eaLnBrk="0" hangingPunct="0"/>
              <a:r>
                <a:rPr lang="en-US" sz="800" dirty="0">
                  <a:solidFill>
                    <a:srgbClr val="000000"/>
                  </a:solidFill>
                </a:rPr>
                <a:t>Days</a:t>
              </a:r>
            </a:p>
            <a:p>
              <a:pPr eaLnBrk="0" hangingPunct="0"/>
              <a:r>
                <a:rPr lang="en-US" sz="800" dirty="0">
                  <a:solidFill>
                    <a:srgbClr val="000000"/>
                  </a:solidFill>
                </a:rPr>
                <a:t>Times</a:t>
              </a:r>
              <a:endParaRPr lang="en-US" dirty="0">
                <a:solidFill>
                  <a:srgbClr val="000000"/>
                </a:solidFill>
              </a:endParaRPr>
            </a:p>
          </p:txBody>
        </p:sp>
        <p:grpSp>
          <p:nvGrpSpPr>
            <p:cNvPr id="2" name="Group 1"/>
            <p:cNvGrpSpPr/>
            <p:nvPr/>
          </p:nvGrpSpPr>
          <p:grpSpPr>
            <a:xfrm>
              <a:off x="620964" y="5168446"/>
              <a:ext cx="356098" cy="608886"/>
              <a:chOff x="620964" y="5168446"/>
              <a:chExt cx="356098" cy="608886"/>
            </a:xfrm>
          </p:grpSpPr>
          <p:sp>
            <p:nvSpPr>
              <p:cNvPr id="204" name="Rectangle 27"/>
              <p:cNvSpPr>
                <a:spLocks noChangeArrowheads="1"/>
              </p:cNvSpPr>
              <p:nvPr/>
            </p:nvSpPr>
            <p:spPr bwMode="auto">
              <a:xfrm>
                <a:off x="631678" y="5168446"/>
                <a:ext cx="3430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Number</a:t>
                </a:r>
                <a:endParaRPr lang="en-US" dirty="0">
                  <a:solidFill>
                    <a:srgbClr val="000000"/>
                  </a:solidFill>
                </a:endParaRPr>
              </a:p>
            </p:txBody>
          </p:sp>
          <p:sp>
            <p:nvSpPr>
              <p:cNvPr id="205" name="Rectangle 28"/>
              <p:cNvSpPr>
                <a:spLocks noChangeArrowheads="1"/>
              </p:cNvSpPr>
              <p:nvPr/>
            </p:nvSpPr>
            <p:spPr bwMode="auto">
              <a:xfrm>
                <a:off x="633723" y="5290683"/>
                <a:ext cx="24846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Name</a:t>
                </a:r>
                <a:endParaRPr lang="en-US" dirty="0">
                  <a:solidFill>
                    <a:srgbClr val="000000"/>
                  </a:solidFill>
                </a:endParaRPr>
              </a:p>
            </p:txBody>
          </p:sp>
          <p:sp>
            <p:nvSpPr>
              <p:cNvPr id="206" name="Rectangle 29"/>
              <p:cNvSpPr>
                <a:spLocks noChangeArrowheads="1"/>
              </p:cNvSpPr>
              <p:nvPr/>
            </p:nvSpPr>
            <p:spPr bwMode="auto">
              <a:xfrm>
                <a:off x="642034" y="5411333"/>
                <a:ext cx="33502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Address</a:t>
                </a:r>
                <a:endParaRPr lang="en-US" dirty="0">
                  <a:solidFill>
                    <a:srgbClr val="000000"/>
                  </a:solidFill>
                </a:endParaRPr>
              </a:p>
            </p:txBody>
          </p:sp>
          <p:sp>
            <p:nvSpPr>
              <p:cNvPr id="207" name="Rectangle 30"/>
              <p:cNvSpPr>
                <a:spLocks noChangeArrowheads="1"/>
              </p:cNvSpPr>
              <p:nvPr/>
            </p:nvSpPr>
            <p:spPr bwMode="auto">
              <a:xfrm>
                <a:off x="620964" y="5533571"/>
                <a:ext cx="25653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Major</a:t>
                </a:r>
                <a:endParaRPr lang="en-US">
                  <a:solidFill>
                    <a:srgbClr val="000000"/>
                  </a:solidFill>
                </a:endParaRPr>
              </a:p>
            </p:txBody>
          </p:sp>
          <p:sp>
            <p:nvSpPr>
              <p:cNvPr id="208" name="Rectangle 31"/>
              <p:cNvSpPr>
                <a:spLocks noChangeArrowheads="1"/>
              </p:cNvSpPr>
              <p:nvPr/>
            </p:nvSpPr>
            <p:spPr bwMode="auto">
              <a:xfrm>
                <a:off x="642006" y="5654221"/>
                <a:ext cx="17633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GPA</a:t>
                </a:r>
                <a:endParaRPr lang="en-US">
                  <a:solidFill>
                    <a:srgbClr val="000000"/>
                  </a:solidFill>
                </a:endParaRPr>
              </a:p>
            </p:txBody>
          </p:sp>
        </p:grpSp>
        <p:grpSp>
          <p:nvGrpSpPr>
            <p:cNvPr id="5" name="Group 4"/>
            <p:cNvGrpSpPr/>
            <p:nvPr/>
          </p:nvGrpSpPr>
          <p:grpSpPr>
            <a:xfrm>
              <a:off x="4103541" y="5163683"/>
              <a:ext cx="718556" cy="488236"/>
              <a:chOff x="4103541" y="5163683"/>
              <a:chExt cx="718556" cy="488236"/>
            </a:xfrm>
          </p:grpSpPr>
          <p:sp>
            <p:nvSpPr>
              <p:cNvPr id="184" name="Rectangle 51"/>
              <p:cNvSpPr>
                <a:spLocks noChangeArrowheads="1"/>
              </p:cNvSpPr>
              <p:nvPr/>
            </p:nvSpPr>
            <p:spPr bwMode="auto">
              <a:xfrm>
                <a:off x="4103541" y="5163683"/>
                <a:ext cx="3430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Number</a:t>
                </a:r>
                <a:endParaRPr lang="en-US">
                  <a:solidFill>
                    <a:srgbClr val="000000"/>
                  </a:solidFill>
                </a:endParaRPr>
              </a:p>
            </p:txBody>
          </p:sp>
          <p:sp>
            <p:nvSpPr>
              <p:cNvPr id="185" name="Rectangle 52"/>
              <p:cNvSpPr>
                <a:spLocks noChangeArrowheads="1"/>
              </p:cNvSpPr>
              <p:nvPr/>
            </p:nvSpPr>
            <p:spPr bwMode="auto">
              <a:xfrm>
                <a:off x="4105936" y="5285921"/>
                <a:ext cx="33983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Building</a:t>
                </a:r>
                <a:endParaRPr lang="en-US" dirty="0">
                  <a:solidFill>
                    <a:srgbClr val="000000"/>
                  </a:solidFill>
                </a:endParaRPr>
              </a:p>
            </p:txBody>
          </p:sp>
          <p:sp>
            <p:nvSpPr>
              <p:cNvPr id="186" name="Rectangle 53"/>
              <p:cNvSpPr>
                <a:spLocks noChangeArrowheads="1"/>
              </p:cNvSpPr>
              <p:nvPr/>
            </p:nvSpPr>
            <p:spPr bwMode="auto">
              <a:xfrm>
                <a:off x="4136012" y="5406571"/>
                <a:ext cx="68608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Seating Capacity</a:t>
                </a:r>
                <a:endParaRPr lang="en-US">
                  <a:solidFill>
                    <a:srgbClr val="000000"/>
                  </a:solidFill>
                </a:endParaRPr>
              </a:p>
            </p:txBody>
          </p:sp>
          <p:sp>
            <p:nvSpPr>
              <p:cNvPr id="187" name="Rectangle 54"/>
              <p:cNvSpPr>
                <a:spLocks noChangeArrowheads="1"/>
              </p:cNvSpPr>
              <p:nvPr/>
            </p:nvSpPr>
            <p:spPr bwMode="auto">
              <a:xfrm>
                <a:off x="4109333" y="5528808"/>
                <a:ext cx="45845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Equipment</a:t>
                </a:r>
                <a:endParaRPr lang="en-US">
                  <a:solidFill>
                    <a:srgbClr val="000000"/>
                  </a:solidFill>
                </a:endParaRPr>
              </a:p>
            </p:txBody>
          </p:sp>
        </p:grpSp>
        <p:grpSp>
          <p:nvGrpSpPr>
            <p:cNvPr id="4" name="Group 3"/>
            <p:cNvGrpSpPr/>
            <p:nvPr/>
          </p:nvGrpSpPr>
          <p:grpSpPr>
            <a:xfrm>
              <a:off x="4103541" y="4398508"/>
              <a:ext cx="343043" cy="245348"/>
              <a:chOff x="4103541" y="4398508"/>
              <a:chExt cx="343043" cy="245348"/>
            </a:xfrm>
          </p:grpSpPr>
          <p:sp>
            <p:nvSpPr>
              <p:cNvPr id="191" name="Rectangle 45"/>
              <p:cNvSpPr>
                <a:spLocks noChangeArrowheads="1"/>
              </p:cNvSpPr>
              <p:nvPr/>
            </p:nvSpPr>
            <p:spPr bwMode="auto">
              <a:xfrm>
                <a:off x="4103541" y="4398508"/>
                <a:ext cx="3430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Number</a:t>
                </a:r>
                <a:endParaRPr lang="en-US" dirty="0">
                  <a:solidFill>
                    <a:srgbClr val="000000"/>
                  </a:solidFill>
                </a:endParaRPr>
              </a:p>
            </p:txBody>
          </p:sp>
          <p:sp>
            <p:nvSpPr>
              <p:cNvPr id="192" name="Rectangle 46"/>
              <p:cNvSpPr>
                <a:spLocks noChangeArrowheads="1"/>
              </p:cNvSpPr>
              <p:nvPr/>
            </p:nvSpPr>
            <p:spPr bwMode="auto">
              <a:xfrm>
                <a:off x="4105586" y="4520745"/>
                <a:ext cx="24846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Name</a:t>
                </a:r>
                <a:endParaRPr lang="en-US">
                  <a:solidFill>
                    <a:srgbClr val="000000"/>
                  </a:solidFill>
                </a:endParaRPr>
              </a:p>
            </p:txBody>
          </p:sp>
        </p:grpSp>
        <p:grpSp>
          <p:nvGrpSpPr>
            <p:cNvPr id="3" name="Group 2"/>
            <p:cNvGrpSpPr/>
            <p:nvPr/>
          </p:nvGrpSpPr>
          <p:grpSpPr>
            <a:xfrm>
              <a:off x="2504926" y="3992108"/>
              <a:ext cx="595024" cy="608886"/>
              <a:chOff x="2504926" y="3992108"/>
              <a:chExt cx="595024" cy="608886"/>
            </a:xfrm>
          </p:grpSpPr>
          <p:sp>
            <p:nvSpPr>
              <p:cNvPr id="196" name="Rectangle 36"/>
              <p:cNvSpPr>
                <a:spLocks noChangeArrowheads="1"/>
              </p:cNvSpPr>
              <p:nvPr/>
            </p:nvSpPr>
            <p:spPr bwMode="auto">
              <a:xfrm>
                <a:off x="2508104" y="3992108"/>
                <a:ext cx="50815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Department</a:t>
                </a:r>
                <a:endParaRPr lang="en-US" dirty="0">
                  <a:solidFill>
                    <a:srgbClr val="000000"/>
                  </a:solidFill>
                </a:endParaRPr>
              </a:p>
            </p:txBody>
          </p:sp>
          <p:sp>
            <p:nvSpPr>
              <p:cNvPr id="197" name="Rectangle 37"/>
              <p:cNvSpPr>
                <a:spLocks noChangeArrowheads="1"/>
              </p:cNvSpPr>
              <p:nvPr/>
            </p:nvSpPr>
            <p:spPr bwMode="auto">
              <a:xfrm>
                <a:off x="2504926" y="4114346"/>
                <a:ext cx="3430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Number</a:t>
                </a:r>
                <a:endParaRPr lang="en-US" dirty="0">
                  <a:solidFill>
                    <a:srgbClr val="000000"/>
                  </a:solidFill>
                </a:endParaRPr>
              </a:p>
            </p:txBody>
          </p:sp>
          <p:sp>
            <p:nvSpPr>
              <p:cNvPr id="198" name="Rectangle 38"/>
              <p:cNvSpPr>
                <a:spLocks noChangeArrowheads="1"/>
              </p:cNvSpPr>
              <p:nvPr/>
            </p:nvSpPr>
            <p:spPr bwMode="auto">
              <a:xfrm>
                <a:off x="2519133" y="4234996"/>
                <a:ext cx="52418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Credit Hours</a:t>
                </a:r>
                <a:endParaRPr lang="en-US" dirty="0">
                  <a:solidFill>
                    <a:srgbClr val="000000"/>
                  </a:solidFill>
                </a:endParaRPr>
              </a:p>
            </p:txBody>
          </p:sp>
          <p:sp>
            <p:nvSpPr>
              <p:cNvPr id="199" name="Rectangle 39"/>
              <p:cNvSpPr>
                <a:spLocks noChangeArrowheads="1"/>
              </p:cNvSpPr>
              <p:nvPr/>
            </p:nvSpPr>
            <p:spPr bwMode="auto">
              <a:xfrm>
                <a:off x="2511415" y="4357233"/>
                <a:ext cx="47769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Description</a:t>
                </a:r>
                <a:endParaRPr lang="en-US" dirty="0">
                  <a:solidFill>
                    <a:srgbClr val="000000"/>
                  </a:solidFill>
                </a:endParaRPr>
              </a:p>
            </p:txBody>
          </p:sp>
          <p:sp>
            <p:nvSpPr>
              <p:cNvPr id="200" name="Rectangle 40"/>
              <p:cNvSpPr>
                <a:spLocks noChangeArrowheads="1"/>
              </p:cNvSpPr>
              <p:nvPr/>
            </p:nvSpPr>
            <p:spPr bwMode="auto">
              <a:xfrm>
                <a:off x="2519663" y="4477883"/>
                <a:ext cx="58028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Pre-requisites</a:t>
                </a:r>
                <a:endParaRPr lang="en-US" dirty="0">
                  <a:solidFill>
                    <a:srgbClr val="000000"/>
                  </a:solidFill>
                </a:endParaRPr>
              </a:p>
            </p:txBody>
          </p:sp>
        </p:grpSp>
      </p:grpSp>
    </p:spTree>
    <p:extLst>
      <p:ext uri="{BB962C8B-B14F-4D97-AF65-F5344CB8AC3E}">
        <p14:creationId xmlns:p14="http://schemas.microsoft.com/office/powerpoint/2010/main" val="12901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2627">
                                            <p:txEl>
                                              <p:pRg st="0" end="0"/>
                                            </p:txEl>
                                          </p:spTgt>
                                        </p:tgtEl>
                                        <p:attrNameLst>
                                          <p:attrName>style.visibility</p:attrName>
                                        </p:attrNameLst>
                                      </p:cBhvr>
                                      <p:to>
                                        <p:strVal val="visible"/>
                                      </p:to>
                                    </p:set>
                                    <p:animEffect transition="in" filter="dissolve">
                                      <p:cBhvr>
                                        <p:cTn id="7" dur="500"/>
                                        <p:tgtEl>
                                          <p:spTgt spid="1562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62627">
                                            <p:txEl>
                                              <p:pRg st="1" end="1"/>
                                            </p:txEl>
                                          </p:spTgt>
                                        </p:tgtEl>
                                        <p:attrNameLst>
                                          <p:attrName>style.visibility</p:attrName>
                                        </p:attrNameLst>
                                      </p:cBhvr>
                                      <p:to>
                                        <p:strVal val="visible"/>
                                      </p:to>
                                    </p:set>
                                    <p:animEffect transition="in" filter="dissolve">
                                      <p:cBhvr>
                                        <p:cTn id="12" dur="500"/>
                                        <p:tgtEl>
                                          <p:spTgt spid="1562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562639"/>
                                        </p:tgtEl>
                                        <p:attrNameLst>
                                          <p:attrName>style.visibility</p:attrName>
                                        </p:attrNameLst>
                                      </p:cBhvr>
                                      <p:to>
                                        <p:strVal val="visible"/>
                                      </p:to>
                                    </p:set>
                                    <p:animEffect transition="in" filter="dissolve">
                                      <p:cBhvr>
                                        <p:cTn id="20" dur="500"/>
                                        <p:tgtEl>
                                          <p:spTgt spid="1562639"/>
                                        </p:tgtEl>
                                      </p:cBhvr>
                                    </p:animEffect>
                                  </p:childTnLst>
                                </p:cTn>
                              </p:par>
                              <p:par>
                                <p:cTn id="21" presetID="9" presetClass="entr" presetSubtype="0" fill="hold" nodeType="withEffect">
                                  <p:stCondLst>
                                    <p:cond delay="0"/>
                                  </p:stCondLst>
                                  <p:childTnLst>
                                    <p:set>
                                      <p:cBhvr>
                                        <p:cTn id="22" dur="1" fill="hold">
                                          <p:stCondLst>
                                            <p:cond delay="0"/>
                                          </p:stCondLst>
                                        </p:cTn>
                                        <p:tgtEl>
                                          <p:spTgt spid="1562642"/>
                                        </p:tgtEl>
                                        <p:attrNameLst>
                                          <p:attrName>style.visibility</p:attrName>
                                        </p:attrNameLst>
                                      </p:cBhvr>
                                      <p:to>
                                        <p:strVal val="visible"/>
                                      </p:to>
                                    </p:set>
                                    <p:animEffect transition="in" filter="dissolve">
                                      <p:cBhvr>
                                        <p:cTn id="23" dur="500"/>
                                        <p:tgtEl>
                                          <p:spTgt spid="156264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dissolve">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62627">
                                            <p:txEl>
                                              <p:pRg st="2" end="2"/>
                                            </p:txEl>
                                          </p:spTgt>
                                        </p:tgtEl>
                                        <p:attrNameLst>
                                          <p:attrName>style.visibility</p:attrName>
                                        </p:attrNameLst>
                                      </p:cBhvr>
                                      <p:to>
                                        <p:strVal val="visible"/>
                                      </p:to>
                                    </p:set>
                                    <p:animEffect transition="in" filter="dissolve">
                                      <p:cBhvr>
                                        <p:cTn id="33" dur="500"/>
                                        <p:tgtEl>
                                          <p:spTgt spid="15626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562640"/>
                                        </p:tgtEl>
                                        <p:attrNameLst>
                                          <p:attrName>style.visibility</p:attrName>
                                        </p:attrNameLst>
                                      </p:cBhvr>
                                      <p:to>
                                        <p:strVal val="visible"/>
                                      </p:to>
                                    </p:set>
                                    <p:animEffect transition="in" filter="dissolve">
                                      <p:cBhvr>
                                        <p:cTn id="41" dur="500"/>
                                        <p:tgtEl>
                                          <p:spTgt spid="1562640"/>
                                        </p:tgtEl>
                                      </p:cBhvr>
                                    </p:animEffect>
                                  </p:childTnLst>
                                </p:cTn>
                              </p:par>
                              <p:par>
                                <p:cTn id="42" presetID="9" presetClass="entr" presetSubtype="0" fill="hold" nodeType="withEffect">
                                  <p:stCondLst>
                                    <p:cond delay="0"/>
                                  </p:stCondLst>
                                  <p:childTnLst>
                                    <p:set>
                                      <p:cBhvr>
                                        <p:cTn id="43" dur="1" fill="hold">
                                          <p:stCondLst>
                                            <p:cond delay="0"/>
                                          </p:stCondLst>
                                        </p:cTn>
                                        <p:tgtEl>
                                          <p:spTgt spid="1562643"/>
                                        </p:tgtEl>
                                        <p:attrNameLst>
                                          <p:attrName>style.visibility</p:attrName>
                                        </p:attrNameLst>
                                      </p:cBhvr>
                                      <p:to>
                                        <p:strVal val="visible"/>
                                      </p:to>
                                    </p:set>
                                    <p:animEffect transition="in" filter="dissolve">
                                      <p:cBhvr>
                                        <p:cTn id="44" dur="500"/>
                                        <p:tgtEl>
                                          <p:spTgt spid="156264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562641"/>
                                        </p:tgtEl>
                                        <p:attrNameLst>
                                          <p:attrName>style.visibility</p:attrName>
                                        </p:attrNameLst>
                                      </p:cBhvr>
                                      <p:to>
                                        <p:strVal val="visible"/>
                                      </p:to>
                                    </p:set>
                                    <p:animEffect transition="in" filter="dissolve">
                                      <p:cBhvr>
                                        <p:cTn id="52" dur="500"/>
                                        <p:tgtEl>
                                          <p:spTgt spid="1562641"/>
                                        </p:tgtEl>
                                      </p:cBhvr>
                                    </p:animEffect>
                                  </p:childTnLst>
                                </p:cTn>
                              </p:par>
                              <p:par>
                                <p:cTn id="53" presetID="9"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dissolv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562627">
                                            <p:txEl>
                                              <p:pRg st="3" end="3"/>
                                            </p:txEl>
                                          </p:spTgt>
                                        </p:tgtEl>
                                        <p:attrNameLst>
                                          <p:attrName>style.visibility</p:attrName>
                                        </p:attrNameLst>
                                      </p:cBhvr>
                                      <p:to>
                                        <p:strVal val="visible"/>
                                      </p:to>
                                    </p:set>
                                    <p:animEffect transition="in" filter="dissolve">
                                      <p:cBhvr>
                                        <p:cTn id="60" dur="500"/>
                                        <p:tgtEl>
                                          <p:spTgt spid="1562627">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562628"/>
                                        </p:tgtEl>
                                        <p:attrNameLst>
                                          <p:attrName>style.visibility</p:attrName>
                                        </p:attrNameLst>
                                      </p:cBhvr>
                                      <p:to>
                                        <p:strVal val="visible"/>
                                      </p:to>
                                    </p:set>
                                    <p:animEffect transition="in" filter="dissolve">
                                      <p:cBhvr>
                                        <p:cTn id="65" dur="500"/>
                                        <p:tgtEl>
                                          <p:spTgt spid="1562628"/>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40"/>
                                        </p:tgtEl>
                                        <p:attrNameLst>
                                          <p:attrName>style.visibility</p:attrName>
                                        </p:attrNameLst>
                                      </p:cBhvr>
                                      <p:to>
                                        <p:strVal val="visible"/>
                                      </p:to>
                                    </p:set>
                                    <p:animEffect transition="in" filter="dissolve">
                                      <p:cBhvr>
                                        <p:cTn id="70" dur="500"/>
                                        <p:tgtEl>
                                          <p:spTgt spid="140"/>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562627">
                                            <p:txEl>
                                              <p:pRg st="4" end="4"/>
                                            </p:txEl>
                                          </p:spTgt>
                                        </p:tgtEl>
                                        <p:attrNameLst>
                                          <p:attrName>style.visibility</p:attrName>
                                        </p:attrNameLst>
                                      </p:cBhvr>
                                      <p:to>
                                        <p:strVal val="visible"/>
                                      </p:to>
                                    </p:set>
                                    <p:animEffect transition="in" filter="dissolve">
                                      <p:cBhvr>
                                        <p:cTn id="75" dur="500"/>
                                        <p:tgtEl>
                                          <p:spTgt spid="1562627">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562627">
                                            <p:txEl>
                                              <p:pRg st="5" end="5"/>
                                            </p:txEl>
                                          </p:spTgt>
                                        </p:tgtEl>
                                        <p:attrNameLst>
                                          <p:attrName>style.visibility</p:attrName>
                                        </p:attrNameLst>
                                      </p:cBhvr>
                                      <p:to>
                                        <p:strVal val="visible"/>
                                      </p:to>
                                    </p:set>
                                    <p:animEffect transition="in" filter="dissolve">
                                      <p:cBhvr>
                                        <p:cTn id="80" dur="500"/>
                                        <p:tgtEl>
                                          <p:spTgt spid="1562627">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562627">
                                            <p:txEl>
                                              <p:pRg st="6" end="6"/>
                                            </p:txEl>
                                          </p:spTgt>
                                        </p:tgtEl>
                                        <p:attrNameLst>
                                          <p:attrName>style.visibility</p:attrName>
                                        </p:attrNameLst>
                                      </p:cBhvr>
                                      <p:to>
                                        <p:strVal val="visible"/>
                                      </p:to>
                                    </p:set>
                                    <p:animEffect transition="in" filter="dissolve">
                                      <p:cBhvr>
                                        <p:cTn id="85" dur="500"/>
                                        <p:tgtEl>
                                          <p:spTgt spid="1562627">
                                            <p:txEl>
                                              <p:pRg st="6" end="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562708"/>
                                        </p:tgtEl>
                                        <p:attrNameLst>
                                          <p:attrName>style.visibility</p:attrName>
                                        </p:attrNameLst>
                                      </p:cBhvr>
                                      <p:to>
                                        <p:strVal val="visible"/>
                                      </p:to>
                                    </p:set>
                                    <p:animEffect transition="in" filter="dissolve">
                                      <p:cBhvr>
                                        <p:cTn id="90" dur="500"/>
                                        <p:tgtEl>
                                          <p:spTgt spid="1562708"/>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562709"/>
                                        </p:tgtEl>
                                        <p:attrNameLst>
                                          <p:attrName>style.visibility</p:attrName>
                                        </p:attrNameLst>
                                      </p:cBhvr>
                                      <p:to>
                                        <p:strVal val="visible"/>
                                      </p:to>
                                    </p:set>
                                    <p:animEffect transition="in" filter="dissolve">
                                      <p:cBhvr>
                                        <p:cTn id="95" dur="500"/>
                                        <p:tgtEl>
                                          <p:spTgt spid="1562709"/>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562716"/>
                                        </p:tgtEl>
                                        <p:attrNameLst>
                                          <p:attrName>style.visibility</p:attrName>
                                        </p:attrNameLst>
                                      </p:cBhvr>
                                      <p:to>
                                        <p:strVal val="visible"/>
                                      </p:to>
                                    </p:set>
                                    <p:animEffect transition="in" filter="dissolve">
                                      <p:cBhvr>
                                        <p:cTn id="98" dur="500"/>
                                        <p:tgtEl>
                                          <p:spTgt spid="1562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39" grpId="0"/>
      <p:bldP spid="1562640" grpId="0"/>
      <p:bldP spid="1562641" grpId="0"/>
      <p:bldP spid="1562708" grpId="0" animBg="1"/>
      <p:bldP spid="1562709" grpId="0" animBg="1"/>
      <p:bldP spid="1562716" grpId="0" animBg="1"/>
      <p:bldP spid="8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798F2-A2C7-6470-C0EF-5E0368A57BB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829D0EC-366A-BA18-0B07-E7EBA61A16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234" y="1500375"/>
            <a:ext cx="10188140" cy="51544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93B9709-153D-5138-322D-F72851F8CCA2}"/>
              </a:ext>
            </a:extLst>
          </p:cNvPr>
          <p:cNvSpPr>
            <a:spLocks noGrp="1"/>
          </p:cNvSpPr>
          <p:nvPr>
            <p:ph type="title"/>
          </p:nvPr>
        </p:nvSpPr>
        <p:spPr/>
        <p:txBody>
          <a:bodyPr/>
          <a:lstStyle/>
          <a:p>
            <a:r>
              <a:rPr lang="en-FI" dirty="0"/>
              <a:t>A better looking version of the model on the previous slide</a:t>
            </a:r>
          </a:p>
        </p:txBody>
      </p:sp>
      <p:grpSp>
        <p:nvGrpSpPr>
          <p:cNvPr id="14" name="Group 13">
            <a:extLst>
              <a:ext uri="{FF2B5EF4-FFF2-40B4-BE49-F238E27FC236}">
                <a16:creationId xmlns:a16="http://schemas.microsoft.com/office/drawing/2014/main" id="{46A5AF60-EB70-5D99-5BA3-50B9937592A1}"/>
              </a:ext>
            </a:extLst>
          </p:cNvPr>
          <p:cNvGrpSpPr/>
          <p:nvPr/>
        </p:nvGrpSpPr>
        <p:grpSpPr>
          <a:xfrm>
            <a:off x="494286" y="1748391"/>
            <a:ext cx="570239" cy="4735812"/>
            <a:chOff x="494286" y="1951591"/>
            <a:chExt cx="570239" cy="4735812"/>
          </a:xfrm>
        </p:grpSpPr>
        <p:cxnSp>
          <p:nvCxnSpPr>
            <p:cNvPr id="8" name="Straight Arrow Connector 7">
              <a:extLst>
                <a:ext uri="{FF2B5EF4-FFF2-40B4-BE49-F238E27FC236}">
                  <a16:creationId xmlns:a16="http://schemas.microsoft.com/office/drawing/2014/main" id="{53BE0CF5-E027-3687-3D11-C5C332B7F2E0}"/>
                </a:ext>
              </a:extLst>
            </p:cNvPr>
            <p:cNvCxnSpPr>
              <a:cxnSpLocks/>
            </p:cNvCxnSpPr>
            <p:nvPr/>
          </p:nvCxnSpPr>
          <p:spPr>
            <a:xfrm>
              <a:off x="1035908" y="1951591"/>
              <a:ext cx="28617" cy="4735812"/>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131">
              <a:extLst>
                <a:ext uri="{FF2B5EF4-FFF2-40B4-BE49-F238E27FC236}">
                  <a16:creationId xmlns:a16="http://schemas.microsoft.com/office/drawing/2014/main" id="{A58CE1B7-721F-8C9F-A427-16622ADC8A9B}"/>
                </a:ext>
              </a:extLst>
            </p:cNvPr>
            <p:cNvSpPr>
              <a:spLocks noChangeArrowheads="1"/>
            </p:cNvSpPr>
            <p:nvPr/>
          </p:nvSpPr>
          <p:spPr bwMode="auto">
            <a:xfrm rot="16200000">
              <a:off x="-1447211" y="4076276"/>
              <a:ext cx="4292017" cy="40902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defTabSz="914400" rtl="0" eaLnBrk="1" fontAlgn="auto" latinLnBrk="0" hangingPunct="1">
                <a:lnSpc>
                  <a:spcPct val="85000"/>
                </a:lnSpc>
                <a:spcBef>
                  <a:spcPct val="50000"/>
                </a:spcBef>
                <a:spcAft>
                  <a:spcPts val="0"/>
                </a:spcAft>
                <a:buClr>
                  <a:srgbClr val="CC3300"/>
                </a:buClr>
                <a:buSzPct val="125000"/>
                <a:buFont typeface="Wingdings"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Drawn top-down by dependency</a:t>
              </a:r>
            </a:p>
          </p:txBody>
        </p:sp>
      </p:grpSp>
      <p:grpSp>
        <p:nvGrpSpPr>
          <p:cNvPr id="12" name="Group 11">
            <a:extLst>
              <a:ext uri="{FF2B5EF4-FFF2-40B4-BE49-F238E27FC236}">
                <a16:creationId xmlns:a16="http://schemas.microsoft.com/office/drawing/2014/main" id="{5F75B871-231C-6053-9419-3352135EA9D4}"/>
              </a:ext>
            </a:extLst>
          </p:cNvPr>
          <p:cNvGrpSpPr/>
          <p:nvPr/>
        </p:nvGrpSpPr>
        <p:grpSpPr>
          <a:xfrm>
            <a:off x="1225488" y="895099"/>
            <a:ext cx="9259632" cy="605276"/>
            <a:chOff x="1225488" y="1098299"/>
            <a:chExt cx="9259632" cy="605276"/>
          </a:xfrm>
        </p:grpSpPr>
        <p:sp>
          <p:nvSpPr>
            <p:cNvPr id="5" name="Rectangle 131">
              <a:extLst>
                <a:ext uri="{FF2B5EF4-FFF2-40B4-BE49-F238E27FC236}">
                  <a16:creationId xmlns:a16="http://schemas.microsoft.com/office/drawing/2014/main" id="{8AC427E1-8101-06BE-1124-F28A18A1180E}"/>
                </a:ext>
              </a:extLst>
            </p:cNvPr>
            <p:cNvSpPr>
              <a:spLocks noChangeArrowheads="1"/>
            </p:cNvSpPr>
            <p:nvPr/>
          </p:nvSpPr>
          <p:spPr bwMode="auto">
            <a:xfrm>
              <a:off x="1528549" y="1098299"/>
              <a:ext cx="8666329" cy="409023"/>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85000"/>
                </a:lnSpc>
                <a:spcBef>
                  <a:spcPct val="50000"/>
                </a:spcBef>
                <a:spcAft>
                  <a:spcPts val="0"/>
                </a:spcAft>
                <a:buClr>
                  <a:srgbClr val="CC3300"/>
                </a:buClr>
                <a:buSzPct val="125000"/>
                <a:buFont typeface="Wingdings"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Independent entities </a:t>
              </a:r>
              <a:r>
                <a:rPr kumimoji="0" lang="en-US" sz="2400" b="0" i="0" u="none" strike="noStrike" kern="1200" cap="none" spc="0" normalizeH="0" noProof="0" dirty="0">
                  <a:ln>
                    <a:noFill/>
                  </a:ln>
                  <a:solidFill>
                    <a:srgbClr val="000000"/>
                  </a:solidFill>
                  <a:effectLst/>
                  <a:uLnTx/>
                  <a:uFillTx/>
                  <a:latin typeface="Calibri" panose="020F0502020204030204"/>
                  <a:ea typeface="+mn-ea"/>
                  <a:cs typeface="Arial" charset="0"/>
                </a:rPr>
                <a:t>across the top</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cxnSp>
          <p:nvCxnSpPr>
            <p:cNvPr id="4" name="Straight Arrow Connector 3">
              <a:extLst>
                <a:ext uri="{FF2B5EF4-FFF2-40B4-BE49-F238E27FC236}">
                  <a16:creationId xmlns:a16="http://schemas.microsoft.com/office/drawing/2014/main" id="{1ED01983-A12C-4C07-F2F7-ACD533E0074A}"/>
                </a:ext>
              </a:extLst>
            </p:cNvPr>
            <p:cNvCxnSpPr>
              <a:cxnSpLocks/>
            </p:cNvCxnSpPr>
            <p:nvPr/>
          </p:nvCxnSpPr>
          <p:spPr>
            <a:xfrm>
              <a:off x="1225488" y="1703575"/>
              <a:ext cx="9259632" cy="0"/>
            </a:xfrm>
            <a:prstGeom prst="straightConnector1">
              <a:avLst/>
            </a:prstGeom>
            <a:ln w="3492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7CE2773-580C-9C06-714E-232DADFCD9AF}"/>
              </a:ext>
            </a:extLst>
          </p:cNvPr>
          <p:cNvSpPr txBox="1"/>
          <p:nvPr/>
        </p:nvSpPr>
        <p:spPr>
          <a:xfrm>
            <a:off x="6916885" y="4884346"/>
            <a:ext cx="5033815" cy="1477328"/>
          </a:xfrm>
          <a:prstGeom prst="rect">
            <a:avLst/>
          </a:prstGeom>
          <a:noFill/>
        </p:spPr>
        <p:txBody>
          <a:bodyPr wrap="square">
            <a:spAutoFit/>
          </a:bodyPr>
          <a:lstStyle/>
          <a:p>
            <a:pPr marL="231775" indent="-231775">
              <a:spcBef>
                <a:spcPct val="0"/>
              </a:spcBef>
              <a:buClr>
                <a:srgbClr val="CC6600"/>
              </a:buClr>
              <a:buSzPct val="100000"/>
            </a:pPr>
            <a:r>
              <a:rPr lang="en-US" i="1" dirty="0">
                <a:solidFill>
                  <a:srgbClr val="000000"/>
                </a:solidFill>
                <a:latin typeface="Arial" charset="0"/>
                <a:ea typeface="ＭＳ Ｐゴシック" charset="0"/>
                <a:cs typeface="ＭＳ Ｐゴシック" charset="0"/>
              </a:rPr>
              <a:t>We focus on:</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Simplicity and </a:t>
            </a:r>
            <a:r>
              <a:rPr lang="en-US" dirty="0" err="1">
                <a:solidFill>
                  <a:srgbClr val="000000"/>
                </a:solidFill>
                <a:latin typeface="Arial" charset="0"/>
                <a:ea typeface="ＭＳ Ｐゴシック" charset="0"/>
                <a:cs typeface="ＭＳ Ｐゴシック" charset="0"/>
              </a:rPr>
              <a:t>minimising</a:t>
            </a:r>
            <a:r>
              <a:rPr lang="en-US" dirty="0">
                <a:solidFill>
                  <a:srgbClr val="000000"/>
                </a:solidFill>
                <a:latin typeface="Arial" charset="0"/>
                <a:ea typeface="ＭＳ Ｐゴシック" charset="0"/>
                <a:cs typeface="ＭＳ Ｐゴシック" charset="0"/>
              </a:rPr>
              <a:t> graphic "widgets" - </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initially just "boxes &amp; lines"</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Placement and direction</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Progression through predictable steps</a:t>
            </a:r>
          </a:p>
        </p:txBody>
      </p:sp>
      <p:grpSp>
        <p:nvGrpSpPr>
          <p:cNvPr id="17" name="Group 16">
            <a:extLst>
              <a:ext uri="{FF2B5EF4-FFF2-40B4-BE49-F238E27FC236}">
                <a16:creationId xmlns:a16="http://schemas.microsoft.com/office/drawing/2014/main" id="{0CF88330-3299-DF56-470C-18EB25DDA854}"/>
              </a:ext>
            </a:extLst>
          </p:cNvPr>
          <p:cNvGrpSpPr/>
          <p:nvPr/>
        </p:nvGrpSpPr>
        <p:grpSpPr>
          <a:xfrm>
            <a:off x="1638300" y="2807554"/>
            <a:ext cx="3187980" cy="3847247"/>
            <a:chOff x="1638300" y="2807554"/>
            <a:chExt cx="3187980" cy="3847247"/>
          </a:xfrm>
        </p:grpSpPr>
        <p:sp>
          <p:nvSpPr>
            <p:cNvPr id="15" name="Rectangle 14">
              <a:extLst>
                <a:ext uri="{FF2B5EF4-FFF2-40B4-BE49-F238E27FC236}">
                  <a16:creationId xmlns:a16="http://schemas.microsoft.com/office/drawing/2014/main" id="{323822C0-DE40-1BC6-BBD2-F72C7B377348}"/>
                </a:ext>
              </a:extLst>
            </p:cNvPr>
            <p:cNvSpPr/>
            <p:nvPr/>
          </p:nvSpPr>
          <p:spPr>
            <a:xfrm>
              <a:off x="1638300" y="4787900"/>
              <a:ext cx="3187980" cy="1866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2831717-D6E1-69A8-1513-9B0571F8A2C3}"/>
                </a:ext>
              </a:extLst>
            </p:cNvPr>
            <p:cNvSpPr/>
            <p:nvPr/>
          </p:nvSpPr>
          <p:spPr>
            <a:xfrm>
              <a:off x="1738746" y="2807554"/>
              <a:ext cx="816500" cy="1980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a:extLst>
              <a:ext uri="{FF2B5EF4-FFF2-40B4-BE49-F238E27FC236}">
                <a16:creationId xmlns:a16="http://schemas.microsoft.com/office/drawing/2014/main" id="{B5BA4553-E719-A8C5-54A2-15B2700A3478}"/>
              </a:ext>
            </a:extLst>
          </p:cNvPr>
          <p:cNvSpPr/>
          <p:nvPr/>
        </p:nvSpPr>
        <p:spPr>
          <a:xfrm>
            <a:off x="3066675" y="2062656"/>
            <a:ext cx="696862" cy="2528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BBAFC84B-5403-DE2A-C883-5D58E27A1192}"/>
              </a:ext>
            </a:extLst>
          </p:cNvPr>
          <p:cNvGrpSpPr/>
          <p:nvPr/>
        </p:nvGrpSpPr>
        <p:grpSpPr>
          <a:xfrm>
            <a:off x="2168236" y="3260435"/>
            <a:ext cx="1495383" cy="2179528"/>
            <a:chOff x="2168236" y="3463635"/>
            <a:chExt cx="1495383" cy="2179528"/>
          </a:xfrm>
        </p:grpSpPr>
        <p:sp>
          <p:nvSpPr>
            <p:cNvPr id="7" name="Arc 6">
              <a:extLst>
                <a:ext uri="{FF2B5EF4-FFF2-40B4-BE49-F238E27FC236}">
                  <a16:creationId xmlns:a16="http://schemas.microsoft.com/office/drawing/2014/main" id="{17656FB9-AB50-3FC4-B59A-7DF7A9213329}"/>
                </a:ext>
              </a:extLst>
            </p:cNvPr>
            <p:cNvSpPr/>
            <p:nvPr/>
          </p:nvSpPr>
          <p:spPr>
            <a:xfrm flipH="1">
              <a:off x="3180975" y="3463635"/>
              <a:ext cx="482644" cy="2179528"/>
            </a:xfrm>
            <a:prstGeom prst="arc">
              <a:avLst>
                <a:gd name="adj1" fmla="val 16200000"/>
                <a:gd name="adj2" fmla="val 5131976"/>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TextBox 8">
              <a:extLst>
                <a:ext uri="{FF2B5EF4-FFF2-40B4-BE49-F238E27FC236}">
                  <a16:creationId xmlns:a16="http://schemas.microsoft.com/office/drawing/2014/main" id="{93DA132D-92E0-779B-4B54-C3BC8E0ED1FC}"/>
                </a:ext>
              </a:extLst>
            </p:cNvPr>
            <p:cNvSpPr txBox="1"/>
            <p:nvPr/>
          </p:nvSpPr>
          <p:spPr>
            <a:xfrm flipH="1">
              <a:off x="2168236" y="4027109"/>
              <a:ext cx="1065893" cy="584775"/>
            </a:xfrm>
            <a:prstGeom prst="rect">
              <a:avLst/>
            </a:prstGeom>
            <a:noFill/>
          </p:spPr>
          <p:txBody>
            <a:bodyPr wrap="square" rtlCol="0">
              <a:spAutoFit/>
            </a:bodyPr>
            <a:lstStyle/>
            <a:p>
              <a:pPr algn="r"/>
              <a:r>
                <a:rPr lang="en-GB" sz="1600" dirty="0">
                  <a:solidFill>
                    <a:srgbClr val="FF0000"/>
                  </a:solidFill>
                  <a:latin typeface="Arial" panose="020B0604020202020204" pitchFamily="34" charset="0"/>
                  <a:cs typeface="Arial" panose="020B0604020202020204" pitchFamily="34" charset="0"/>
                </a:rPr>
                <a:t>resolves</a:t>
              </a:r>
              <a:br>
                <a:rPr lang="en-GB" sz="1600" dirty="0">
                  <a:solidFill>
                    <a:srgbClr val="FF0000"/>
                  </a:solidFill>
                  <a:latin typeface="Arial" panose="020B0604020202020204" pitchFamily="34" charset="0"/>
                  <a:cs typeface="Arial" panose="020B0604020202020204" pitchFamily="34" charset="0"/>
                </a:rPr>
              </a:br>
              <a:r>
                <a:rPr lang="en-GB" sz="1600" dirty="0">
                  <a:solidFill>
                    <a:srgbClr val="FF0000"/>
                  </a:solidFill>
                  <a:latin typeface="Arial" panose="020B0604020202020204" pitchFamily="34" charset="0"/>
                  <a:cs typeface="Arial" panose="020B0604020202020204" pitchFamily="34" charset="0"/>
                </a:rPr>
                <a:t>to</a:t>
              </a:r>
            </a:p>
          </p:txBody>
        </p:sp>
      </p:grpSp>
    </p:spTree>
    <p:extLst>
      <p:ext uri="{BB962C8B-B14F-4D97-AF65-F5344CB8AC3E}">
        <p14:creationId xmlns:p14="http://schemas.microsoft.com/office/powerpoint/2010/main" val="39404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dissolv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xit" presetSubtype="0" fill="hold" nodeType="withEffect">
                                  <p:stCondLst>
                                    <p:cond delay="0"/>
                                  </p:stCondLst>
                                  <p:childTnLst>
                                    <p:animEffect transition="out" filter="dissolv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xit" presetSubtype="0" fill="hold" nodeType="with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CF79-C626-C07E-1AA6-A84560313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BFCEF-8A62-E356-0F80-B35FC1E169AE}"/>
              </a:ext>
            </a:extLst>
          </p:cNvPr>
          <p:cNvSpPr>
            <a:spLocks noGrp="1"/>
          </p:cNvSpPr>
          <p:nvPr>
            <p:ph type="title"/>
          </p:nvPr>
        </p:nvSpPr>
        <p:spPr/>
        <p:txBody>
          <a:bodyPr/>
          <a:lstStyle/>
          <a:p>
            <a:r>
              <a:rPr lang="en-GB" dirty="0"/>
              <a:t>Building your initial Concept Model, step-by-step</a:t>
            </a:r>
          </a:p>
        </p:txBody>
      </p:sp>
      <p:grpSp>
        <p:nvGrpSpPr>
          <p:cNvPr id="3" name="Group 2">
            <a:extLst>
              <a:ext uri="{FF2B5EF4-FFF2-40B4-BE49-F238E27FC236}">
                <a16:creationId xmlns:a16="http://schemas.microsoft.com/office/drawing/2014/main" id="{2EA0F5F7-7A3F-48F5-AF3B-AD8CFC2B431D}"/>
              </a:ext>
            </a:extLst>
          </p:cNvPr>
          <p:cNvGrpSpPr/>
          <p:nvPr/>
        </p:nvGrpSpPr>
        <p:grpSpPr>
          <a:xfrm>
            <a:off x="271549" y="713857"/>
            <a:ext cx="11671068" cy="1910525"/>
            <a:chOff x="271549" y="772048"/>
            <a:chExt cx="11671068" cy="1910525"/>
          </a:xfrm>
        </p:grpSpPr>
        <p:sp>
          <p:nvSpPr>
            <p:cNvPr id="4" name="TextBox 3">
              <a:extLst>
                <a:ext uri="{FF2B5EF4-FFF2-40B4-BE49-F238E27FC236}">
                  <a16:creationId xmlns:a16="http://schemas.microsoft.com/office/drawing/2014/main" id="{A01927C1-D1A8-C8F3-6298-487534663798}"/>
                </a:ext>
              </a:extLst>
            </p:cNvPr>
            <p:cNvSpPr txBox="1"/>
            <p:nvPr/>
          </p:nvSpPr>
          <p:spPr>
            <a:xfrm>
              <a:off x="277089" y="1205245"/>
              <a:ext cx="2805546"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1. Collect terms</a:t>
              </a:r>
            </a:p>
            <a:p>
              <a:pPr marL="285750" indent="-285750">
                <a:buFont typeface="Arial" panose="020B0604020202020204" pitchFamily="34" charset="0"/>
                <a:buChar char="•"/>
              </a:pPr>
              <a:r>
                <a:rPr lang="en-CA" dirty="0">
                  <a:latin typeface="Arial" charset="0"/>
                </a:rPr>
                <a:t>1:1 interviews</a:t>
              </a:r>
            </a:p>
            <a:p>
              <a:pPr marL="285750" indent="-285750">
                <a:buFont typeface="Arial" panose="020B0604020202020204" pitchFamily="34" charset="0"/>
                <a:buChar char="•"/>
              </a:pPr>
              <a:r>
                <a:rPr lang="en-CA" dirty="0">
                  <a:latin typeface="Arial" charset="0"/>
                </a:rPr>
                <a:t>survey (e.g., email)</a:t>
              </a:r>
            </a:p>
            <a:p>
              <a:pPr marL="285750" indent="-285750">
                <a:buFont typeface="Arial" panose="020B0604020202020204" pitchFamily="34" charset="0"/>
                <a:buChar char="•"/>
              </a:pPr>
              <a:r>
                <a:rPr lang="en-CA" dirty="0">
                  <a:latin typeface="Arial" charset="0"/>
                </a:rPr>
                <a:t>group brainstorm</a:t>
              </a:r>
            </a:p>
            <a:p>
              <a:pPr marL="285750" indent="-285750">
                <a:buFont typeface="Arial" panose="020B0604020202020204" pitchFamily="34" charset="0"/>
                <a:buChar char="•"/>
              </a:pPr>
              <a:r>
                <a:rPr lang="en-CA" dirty="0">
                  <a:latin typeface="Arial" charset="0"/>
                </a:rPr>
                <a:t>analyse documents</a:t>
              </a:r>
              <a:endParaRPr lang="en-GB" dirty="0"/>
            </a:p>
          </p:txBody>
        </p:sp>
        <p:sp>
          <p:nvSpPr>
            <p:cNvPr id="6" name="TextBox 5">
              <a:extLst>
                <a:ext uri="{FF2B5EF4-FFF2-40B4-BE49-F238E27FC236}">
                  <a16:creationId xmlns:a16="http://schemas.microsoft.com/office/drawing/2014/main" id="{AAA56A7F-FD31-CE17-AE24-FEF368489148}"/>
                </a:ext>
              </a:extLst>
            </p:cNvPr>
            <p:cNvSpPr txBox="1"/>
            <p:nvPr/>
          </p:nvSpPr>
          <p:spPr>
            <a:xfrm>
              <a:off x="3193471" y="1205245"/>
              <a:ext cx="2805546"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2. Isolate "things"</a:t>
              </a:r>
              <a:br>
                <a:rPr lang="en-CA" dirty="0">
                  <a:latin typeface="Arial" charset="0"/>
                  <a:cs typeface="FS Joey" charset="0"/>
                </a:rPr>
              </a:br>
              <a:r>
                <a:rPr lang="en-CA" dirty="0">
                  <a:latin typeface="Arial" charset="0"/>
                  <a:cs typeface="FS Joey" charset="0"/>
                </a:rPr>
                <a:t>Ask </a:t>
              </a:r>
              <a:r>
                <a:rPr lang="en-CA" i="1" dirty="0">
                  <a:latin typeface="Arial" charset="0"/>
                  <a:cs typeface="FS Joey" charset="0"/>
                </a:rPr>
                <a:t>Is this… </a:t>
              </a:r>
            </a:p>
            <a:p>
              <a:pPr marL="285750" indent="-285750">
                <a:buFont typeface="Arial" panose="020B0604020202020204" pitchFamily="34" charset="0"/>
                <a:buChar char="•"/>
              </a:pPr>
              <a:r>
                <a:rPr lang="en-CA" dirty="0">
                  <a:latin typeface="Arial" charset="0"/>
                  <a:cs typeface="FS Joey" charset="0"/>
                </a:rPr>
                <a:t>a thing?</a:t>
              </a:r>
            </a:p>
            <a:p>
              <a:pPr marL="285750" indent="-285750">
                <a:buFont typeface="Arial" panose="020B0604020202020204" pitchFamily="34" charset="0"/>
                <a:buChar char="•"/>
              </a:pPr>
              <a:r>
                <a:rPr lang="en-CA" dirty="0">
                  <a:latin typeface="Arial" charset="0"/>
                  <a:cs typeface="FS Joey" charset="0"/>
                </a:rPr>
                <a:t>a fact about a thing?</a:t>
              </a:r>
            </a:p>
            <a:p>
              <a:pPr marL="285750" indent="-285750">
                <a:buFont typeface="Arial" panose="020B0604020202020204" pitchFamily="34" charset="0"/>
                <a:buChar char="•"/>
              </a:pPr>
              <a:r>
                <a:rPr lang="en-CA" dirty="0">
                  <a:latin typeface="Arial" charset="0"/>
                  <a:cs typeface="FS Joey" charset="0"/>
                </a:rPr>
                <a:t>or "other stuff?" </a:t>
              </a:r>
              <a:endParaRPr lang="en-GB" dirty="0"/>
            </a:p>
          </p:txBody>
        </p:sp>
        <p:sp>
          <p:nvSpPr>
            <p:cNvPr id="7" name="TextBox 6">
              <a:extLst>
                <a:ext uri="{FF2B5EF4-FFF2-40B4-BE49-F238E27FC236}">
                  <a16:creationId xmlns:a16="http://schemas.microsoft.com/office/drawing/2014/main" id="{819DB2AC-AB2D-85D8-092E-2061EFD6C2CC}"/>
                </a:ext>
              </a:extLst>
            </p:cNvPr>
            <p:cNvSpPr txBox="1"/>
            <p:nvPr/>
          </p:nvSpPr>
          <p:spPr>
            <a:xfrm>
              <a:off x="6109853" y="1205245"/>
              <a:ext cx="2916382"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3. Identify synonyms </a:t>
              </a:r>
            </a:p>
            <a:p>
              <a:pPr marL="285750" indent="-285750">
                <a:buFont typeface="Arial" panose="020B0604020202020204" pitchFamily="34" charset="0"/>
                <a:buChar char="•"/>
              </a:pPr>
              <a:r>
                <a:rPr lang="en-CA" dirty="0">
                  <a:latin typeface="Arial" charset="0"/>
                </a:rPr>
                <a:t>select a term to use</a:t>
              </a:r>
            </a:p>
            <a:p>
              <a:pPr marL="285750" indent="-285750">
                <a:buFont typeface="Arial" panose="020B0604020202020204" pitchFamily="34" charset="0"/>
                <a:buChar char="•"/>
              </a:pPr>
              <a:r>
                <a:rPr lang="en-CA" dirty="0">
                  <a:latin typeface="Arial" charset="0"/>
                </a:rPr>
                <a:t>as general as possible</a:t>
              </a:r>
            </a:p>
            <a:p>
              <a:pPr marL="285750" indent="-285750">
                <a:buFont typeface="Arial" panose="020B0604020202020204" pitchFamily="34" charset="0"/>
                <a:buChar char="•"/>
              </a:pPr>
              <a:r>
                <a:rPr lang="en-CA" dirty="0">
                  <a:latin typeface="Arial" charset="0"/>
                </a:rPr>
                <a:t>just for this initiative,</a:t>
              </a:r>
              <a:br>
                <a:rPr lang="en-CA" dirty="0">
                  <a:latin typeface="Arial" charset="0"/>
                </a:rPr>
              </a:br>
              <a:r>
                <a:rPr lang="en-CA" dirty="0">
                  <a:latin typeface="Arial" charset="0"/>
                </a:rPr>
                <a:t>not the entire enterprise</a:t>
              </a:r>
              <a:br>
                <a:rPr lang="en-CA" dirty="0">
                  <a:latin typeface="Arial" charset="0"/>
                </a:rPr>
              </a:br>
              <a:endParaRPr lang="en-GB" dirty="0"/>
            </a:p>
          </p:txBody>
        </p:sp>
        <p:sp>
          <p:nvSpPr>
            <p:cNvPr id="8" name="TextBox 7">
              <a:extLst>
                <a:ext uri="{FF2B5EF4-FFF2-40B4-BE49-F238E27FC236}">
                  <a16:creationId xmlns:a16="http://schemas.microsoft.com/office/drawing/2014/main" id="{7DEE5C50-F69D-C711-D57E-5D36F22F9CFF}"/>
                </a:ext>
              </a:extLst>
            </p:cNvPr>
            <p:cNvSpPr txBox="1"/>
            <p:nvPr/>
          </p:nvSpPr>
          <p:spPr>
            <a:xfrm>
              <a:off x="9137071" y="1205245"/>
              <a:ext cx="2805546"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4. Define each thing</a:t>
              </a:r>
            </a:p>
            <a:p>
              <a:pPr marL="285750" indent="-285750">
                <a:buFont typeface="Arial" panose="020B0604020202020204" pitchFamily="34" charset="0"/>
                <a:buChar char="•"/>
              </a:pPr>
              <a:r>
                <a:rPr lang="en-CA" sz="1500" dirty="0">
                  <a:latin typeface="Arial" charset="0"/>
                </a:rPr>
                <a:t>"good enough for now"</a:t>
              </a:r>
            </a:p>
            <a:p>
              <a:pPr marL="285750" indent="-285750">
                <a:buFont typeface="Arial" panose="020B0604020202020204" pitchFamily="34" charset="0"/>
                <a:buChar char="•"/>
              </a:pPr>
              <a:r>
                <a:rPr lang="en-CA" sz="1500" dirty="0">
                  <a:latin typeface="Arial" charset="0"/>
                </a:rPr>
                <a:t>first, identify "anomalies, sources of confusion, and </a:t>
              </a:r>
              <a:br>
                <a:rPr lang="en-CA" sz="1500" dirty="0">
                  <a:latin typeface="Arial" charset="0"/>
                </a:rPr>
              </a:br>
              <a:r>
                <a:rPr lang="en-CA" sz="1500" dirty="0">
                  <a:latin typeface="Arial" charset="0"/>
                </a:rPr>
                <a:t>valid differences of opinion"</a:t>
              </a:r>
            </a:p>
            <a:p>
              <a:pPr marL="285750" indent="-285750">
                <a:buFont typeface="Arial" panose="020B0604020202020204" pitchFamily="34" charset="0"/>
                <a:buChar char="•"/>
              </a:pPr>
              <a:r>
                <a:rPr lang="en-CA" sz="1500" dirty="0">
                  <a:latin typeface="Arial" charset="0"/>
                </a:rPr>
                <a:t>select which to include</a:t>
              </a:r>
              <a:endParaRPr lang="en-GB" sz="1500" dirty="0"/>
            </a:p>
          </p:txBody>
        </p:sp>
        <p:sp>
          <p:nvSpPr>
            <p:cNvPr id="21" name="TextBox 20">
              <a:extLst>
                <a:ext uri="{FF2B5EF4-FFF2-40B4-BE49-F238E27FC236}">
                  <a16:creationId xmlns:a16="http://schemas.microsoft.com/office/drawing/2014/main" id="{3FFDCB6B-830C-D0E0-FDAA-93A95945420C}"/>
                </a:ext>
              </a:extLst>
            </p:cNvPr>
            <p:cNvSpPr txBox="1"/>
            <p:nvPr/>
          </p:nvSpPr>
          <p:spPr>
            <a:xfrm>
              <a:off x="271549" y="772048"/>
              <a:ext cx="3984294" cy="400110"/>
            </a:xfrm>
            <a:prstGeom prst="rect">
              <a:avLst/>
            </a:prstGeom>
            <a:solidFill>
              <a:srgbClr val="D5FC79"/>
            </a:solidFill>
            <a:ln>
              <a:solidFill>
                <a:schemeClr val="dk1"/>
              </a:solidFill>
            </a:ln>
          </p:spPr>
          <p:txBody>
            <a:bodyPr wrap="square">
              <a:noAutofit/>
            </a:bodyPr>
            <a:lstStyle/>
            <a:p>
              <a:r>
                <a:rPr lang="en-CA" sz="2200" i="1" dirty="0">
                  <a:latin typeface="Arial" charset="0"/>
                  <a:cs typeface="FS Joey" charset="0"/>
                </a:rPr>
                <a:t>Identify and define "Things"</a:t>
              </a:r>
              <a:endParaRPr lang="en-GB" sz="2200" i="1" dirty="0"/>
            </a:p>
          </p:txBody>
        </p:sp>
      </p:grpSp>
      <p:grpSp>
        <p:nvGrpSpPr>
          <p:cNvPr id="10" name="Group 9">
            <a:extLst>
              <a:ext uri="{FF2B5EF4-FFF2-40B4-BE49-F238E27FC236}">
                <a16:creationId xmlns:a16="http://schemas.microsoft.com/office/drawing/2014/main" id="{53E80808-7329-7431-3176-C423EFB01598}"/>
              </a:ext>
            </a:extLst>
          </p:cNvPr>
          <p:cNvGrpSpPr/>
          <p:nvPr/>
        </p:nvGrpSpPr>
        <p:grpSpPr>
          <a:xfrm>
            <a:off x="274317" y="2774281"/>
            <a:ext cx="11654447" cy="1772784"/>
            <a:chOff x="274317" y="2716090"/>
            <a:chExt cx="11654447" cy="1772784"/>
          </a:xfrm>
        </p:grpSpPr>
        <p:sp>
          <p:nvSpPr>
            <p:cNvPr id="13" name="TextBox 12">
              <a:extLst>
                <a:ext uri="{FF2B5EF4-FFF2-40B4-BE49-F238E27FC236}">
                  <a16:creationId xmlns:a16="http://schemas.microsoft.com/office/drawing/2014/main" id="{8BA4F623-9C65-FA4F-EA3B-4E35AD7AE5B1}"/>
                </a:ext>
              </a:extLst>
            </p:cNvPr>
            <p:cNvSpPr txBox="1"/>
            <p:nvPr/>
          </p:nvSpPr>
          <p:spPr>
            <a:xfrm>
              <a:off x="277089" y="3143573"/>
              <a:ext cx="2805546" cy="1345300"/>
            </a:xfrm>
            <a:prstGeom prst="rect">
              <a:avLst/>
            </a:prstGeom>
            <a:solidFill>
              <a:srgbClr val="FFFF00"/>
            </a:solidFill>
            <a:ln>
              <a:solidFill>
                <a:schemeClr val="tx1"/>
              </a:solidFill>
            </a:ln>
          </p:spPr>
          <p:txBody>
            <a:bodyPr wrap="square">
              <a:noAutofit/>
            </a:bodyPr>
            <a:lstStyle/>
            <a:p>
              <a:r>
                <a:rPr lang="en-GB" b="1" i="1" dirty="0">
                  <a:latin typeface="Arial" charset="0"/>
                  <a:cs typeface="FS Joey" charset="0"/>
                </a:rPr>
                <a:t>5. Organise things </a:t>
              </a:r>
            </a:p>
            <a:p>
              <a:pPr marL="285750" indent="-285750">
                <a:buFont typeface="Arial" panose="020B0604020202020204" pitchFamily="34" charset="0"/>
                <a:buChar char="•"/>
              </a:pPr>
              <a:r>
                <a:rPr lang="en-GB" sz="1600" dirty="0">
                  <a:latin typeface="Arial" charset="0"/>
                </a:rPr>
                <a:t>independent things across the top</a:t>
              </a:r>
            </a:p>
            <a:p>
              <a:pPr marL="285750" indent="-285750">
                <a:buFont typeface="Arial" panose="020B0604020202020204" pitchFamily="34" charset="0"/>
                <a:buChar char="•"/>
              </a:pPr>
              <a:r>
                <a:rPr lang="en-GB" sz="1600" dirty="0">
                  <a:latin typeface="Arial" charset="0"/>
                </a:rPr>
                <a:t>then laid out top-down by dependency</a:t>
              </a:r>
              <a:br>
                <a:rPr lang="en-GB" dirty="0">
                  <a:latin typeface="Arial" charset="0"/>
                </a:rPr>
              </a:br>
              <a:endParaRPr lang="en-GB" dirty="0">
                <a:latin typeface="Arial" charset="0"/>
              </a:endParaRPr>
            </a:p>
          </p:txBody>
        </p:sp>
        <p:sp>
          <p:nvSpPr>
            <p:cNvPr id="14" name="TextBox 13">
              <a:extLst>
                <a:ext uri="{FF2B5EF4-FFF2-40B4-BE49-F238E27FC236}">
                  <a16:creationId xmlns:a16="http://schemas.microsoft.com/office/drawing/2014/main" id="{C9ECB237-C937-5632-2C08-E780BE197FC8}"/>
                </a:ext>
              </a:extLst>
            </p:cNvPr>
            <p:cNvSpPr txBox="1"/>
            <p:nvPr/>
          </p:nvSpPr>
          <p:spPr>
            <a:xfrm>
              <a:off x="3193471" y="3143573"/>
              <a:ext cx="2805546" cy="1345301"/>
            </a:xfrm>
            <a:prstGeom prst="rect">
              <a:avLst/>
            </a:prstGeom>
            <a:solidFill>
              <a:srgbClr val="FFFF00"/>
            </a:solidFill>
            <a:ln>
              <a:solidFill>
                <a:schemeClr val="tx1"/>
              </a:solidFill>
            </a:ln>
          </p:spPr>
          <p:txBody>
            <a:bodyPr wrap="square" rIns="36000">
              <a:noAutofit/>
            </a:bodyPr>
            <a:lstStyle/>
            <a:p>
              <a:r>
                <a:rPr lang="en-GB" b="1" i="1" dirty="0">
                  <a:latin typeface="Arial" charset="0"/>
                  <a:cs typeface="FS Joey" charset="0"/>
                </a:rPr>
                <a:t>6. Draw relationships </a:t>
              </a:r>
            </a:p>
            <a:p>
              <a:pPr marL="285750" indent="-285750">
                <a:buFont typeface="Arial" panose="020B0604020202020204" pitchFamily="34" charset="0"/>
                <a:buChar char="•"/>
              </a:pPr>
              <a:r>
                <a:rPr lang="en-GB" sz="1600" dirty="0">
                  <a:latin typeface="Arial" charset="0"/>
                  <a:cs typeface="FS Joey" charset="0"/>
                </a:rPr>
                <a:t>show dependency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parent-child drawn bottom-to-top</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otherwise, side-to-side </a:t>
              </a:r>
            </a:p>
          </p:txBody>
        </p:sp>
        <p:sp>
          <p:nvSpPr>
            <p:cNvPr id="15" name="TextBox 14">
              <a:extLst>
                <a:ext uri="{FF2B5EF4-FFF2-40B4-BE49-F238E27FC236}">
                  <a16:creationId xmlns:a16="http://schemas.microsoft.com/office/drawing/2014/main" id="{AC50ED8E-E16B-EEE5-3ECF-C5BD27B2996D}"/>
                </a:ext>
              </a:extLst>
            </p:cNvPr>
            <p:cNvSpPr txBox="1"/>
            <p:nvPr/>
          </p:nvSpPr>
          <p:spPr>
            <a:xfrm>
              <a:off x="6096000" y="3143573"/>
              <a:ext cx="2916382" cy="1345301"/>
            </a:xfrm>
            <a:prstGeom prst="rect">
              <a:avLst/>
            </a:prstGeom>
            <a:solidFill>
              <a:srgbClr val="FFFF00"/>
            </a:solidFill>
            <a:ln>
              <a:solidFill>
                <a:schemeClr val="tx1"/>
              </a:solidFill>
            </a:ln>
          </p:spPr>
          <p:txBody>
            <a:bodyPr wrap="square">
              <a:noAutofit/>
            </a:bodyPr>
            <a:lstStyle/>
            <a:p>
              <a:r>
                <a:rPr lang="en-GB" b="1" i="1" dirty="0">
                  <a:latin typeface="Arial" charset="0"/>
                  <a:cs typeface="FS Joey" charset="0"/>
                </a:rPr>
                <a:t>7. Name relationships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both directions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active verb-based!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not mushy – </a:t>
              </a:r>
              <a:r>
                <a:rPr lang="en-GB" sz="1600" i="1" dirty="0">
                  <a:latin typeface="Arial" panose="020B0604020202020204" pitchFamily="34" charset="0"/>
                  <a:cs typeface="Arial" panose="020B0604020202020204" pitchFamily="34" charset="0"/>
                </a:rPr>
                <a:t>has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not meaningless – </a:t>
              </a:r>
              <a:r>
                <a:rPr lang="en-GB" sz="1400" i="1" dirty="0">
                  <a:latin typeface="Arial" panose="020B0604020202020204" pitchFamily="34" charset="0"/>
                  <a:cs typeface="Arial" panose="020B0604020202020204" pitchFamily="34" charset="0"/>
                </a:rPr>
                <a:t>related to</a:t>
              </a:r>
            </a:p>
          </p:txBody>
        </p:sp>
        <p:sp>
          <p:nvSpPr>
            <p:cNvPr id="16" name="TextBox 15">
              <a:extLst>
                <a:ext uri="{FF2B5EF4-FFF2-40B4-BE49-F238E27FC236}">
                  <a16:creationId xmlns:a16="http://schemas.microsoft.com/office/drawing/2014/main" id="{212A7698-FE6C-8E5C-7EF6-13DB4C810179}"/>
                </a:ext>
              </a:extLst>
            </p:cNvPr>
            <p:cNvSpPr txBox="1"/>
            <p:nvPr/>
          </p:nvSpPr>
          <p:spPr>
            <a:xfrm>
              <a:off x="9123218" y="3143573"/>
              <a:ext cx="2805546" cy="1345301"/>
            </a:xfrm>
            <a:prstGeom prst="rect">
              <a:avLst/>
            </a:prstGeom>
            <a:solidFill>
              <a:srgbClr val="FFFF00"/>
            </a:solidFill>
            <a:ln>
              <a:solidFill>
                <a:schemeClr val="tx1"/>
              </a:solidFill>
            </a:ln>
          </p:spPr>
          <p:txBody>
            <a:bodyPr wrap="square">
              <a:noAutofit/>
            </a:bodyPr>
            <a:lstStyle/>
            <a:p>
              <a:r>
                <a:rPr lang="en-GB" b="1" i="1" dirty="0">
                  <a:latin typeface="Arial" charset="0"/>
                  <a:cs typeface="FS Joey" charset="0"/>
                </a:rPr>
                <a:t>8.  Add cardinality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use words first</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1:1 is probably wrong</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1:M (one to many)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M:M (many to many)</a:t>
              </a:r>
            </a:p>
          </p:txBody>
        </p:sp>
        <p:sp>
          <p:nvSpPr>
            <p:cNvPr id="22" name="TextBox 21">
              <a:extLst>
                <a:ext uri="{FF2B5EF4-FFF2-40B4-BE49-F238E27FC236}">
                  <a16:creationId xmlns:a16="http://schemas.microsoft.com/office/drawing/2014/main" id="{FDCC5AB4-9CE8-BCD2-FB3D-CE90D9FC20A0}"/>
                </a:ext>
              </a:extLst>
            </p:cNvPr>
            <p:cNvSpPr txBox="1"/>
            <p:nvPr/>
          </p:nvSpPr>
          <p:spPr>
            <a:xfrm>
              <a:off x="274317" y="2716090"/>
              <a:ext cx="3953798" cy="400110"/>
            </a:xfrm>
            <a:prstGeom prst="rect">
              <a:avLst/>
            </a:prstGeom>
            <a:solidFill>
              <a:srgbClr val="FFFF00"/>
            </a:solidFill>
            <a:ln>
              <a:solidFill>
                <a:schemeClr val="dk1"/>
              </a:solidFill>
            </a:ln>
          </p:spPr>
          <p:txBody>
            <a:bodyPr wrap="square">
              <a:noAutofit/>
            </a:bodyPr>
            <a:lstStyle/>
            <a:p>
              <a:r>
                <a:rPr lang="en-CA" sz="2200" i="1" dirty="0">
                  <a:latin typeface="Arial" charset="0"/>
                  <a:cs typeface="FS Joey" charset="0"/>
                </a:rPr>
                <a:t>Develop initial Concept Model</a:t>
              </a:r>
              <a:endParaRPr lang="en-GB" sz="2200" i="1" dirty="0"/>
            </a:p>
          </p:txBody>
        </p:sp>
      </p:grpSp>
      <p:grpSp>
        <p:nvGrpSpPr>
          <p:cNvPr id="9" name="Group 8">
            <a:extLst>
              <a:ext uri="{FF2B5EF4-FFF2-40B4-BE49-F238E27FC236}">
                <a16:creationId xmlns:a16="http://schemas.microsoft.com/office/drawing/2014/main" id="{19536EF3-5D2E-1EBB-E4FC-0CEA3862D1A2}"/>
              </a:ext>
            </a:extLst>
          </p:cNvPr>
          <p:cNvGrpSpPr/>
          <p:nvPr/>
        </p:nvGrpSpPr>
        <p:grpSpPr>
          <a:xfrm>
            <a:off x="263236" y="4677058"/>
            <a:ext cx="11665528" cy="1911309"/>
            <a:chOff x="263236" y="4643806"/>
            <a:chExt cx="11665528" cy="1911309"/>
          </a:xfrm>
        </p:grpSpPr>
        <p:sp>
          <p:nvSpPr>
            <p:cNvPr id="17" name="TextBox 16">
              <a:extLst>
                <a:ext uri="{FF2B5EF4-FFF2-40B4-BE49-F238E27FC236}">
                  <a16:creationId xmlns:a16="http://schemas.microsoft.com/office/drawing/2014/main" id="{CFA3F22B-6D84-B3CA-58FE-656822E2D70A}"/>
                </a:ext>
              </a:extLst>
            </p:cNvPr>
            <p:cNvSpPr txBox="1"/>
            <p:nvPr/>
          </p:nvSpPr>
          <p:spPr>
            <a:xfrm>
              <a:off x="263236" y="5077787"/>
              <a:ext cx="2805546" cy="1477328"/>
            </a:xfrm>
            <a:prstGeom prst="rect">
              <a:avLst/>
            </a:prstGeom>
            <a:solidFill>
              <a:srgbClr val="EBC1FF"/>
            </a:solidFill>
            <a:ln>
              <a:solidFill>
                <a:schemeClr val="tx1"/>
              </a:solidFill>
            </a:ln>
          </p:spPr>
          <p:txBody>
            <a:bodyPr wrap="square">
              <a:noAutofit/>
            </a:bodyPr>
            <a:lstStyle/>
            <a:p>
              <a:r>
                <a:rPr lang="en-US" b="1" i="1" dirty="0">
                  <a:latin typeface="Arial" charset="0"/>
                  <a:cs typeface="FS Joey" charset="0"/>
                </a:rPr>
                <a:t>9. State assertions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forcefully, for each relationship</a:t>
              </a:r>
            </a:p>
            <a:p>
              <a:pPr marL="285750" indent="-285750">
                <a:buFont typeface="Arial" panose="020B0604020202020204" pitchFamily="34" charset="0"/>
                <a:buChar char="•"/>
              </a:pPr>
              <a:r>
                <a:rPr lang="en-CA" sz="1500" dirty="0">
                  <a:latin typeface="Arial" panose="020B0604020202020204" pitchFamily="34" charset="0"/>
                  <a:cs typeface="Arial" panose="020B0604020202020204" pitchFamily="34" charset="0"/>
                </a:rPr>
                <a:t>challenge the assertions!</a:t>
              </a:r>
            </a:p>
            <a:p>
              <a:pPr marL="285750" indent="-285750">
                <a:buFont typeface="Arial" panose="020B0604020202020204" pitchFamily="34" charset="0"/>
                <a:buChar char="•"/>
              </a:pPr>
              <a:r>
                <a:rPr lang="en-CA" sz="1500" dirty="0">
                  <a:latin typeface="Arial" panose="020B0604020202020204" pitchFamily="34" charset="0"/>
                  <a:cs typeface="Arial" panose="020B0604020202020204" pitchFamily="34" charset="0"/>
                </a:rPr>
                <a:t>restate the assertion &amp; </a:t>
              </a:r>
              <a:br>
                <a:rPr lang="en-CA" sz="1500" dirty="0">
                  <a:latin typeface="Arial" panose="020B0604020202020204" pitchFamily="34" charset="0"/>
                  <a:cs typeface="Arial" panose="020B0604020202020204" pitchFamily="34" charset="0"/>
                </a:rPr>
              </a:br>
              <a:r>
                <a:rPr lang="en-CA" sz="1500" dirty="0">
                  <a:latin typeface="Arial" panose="020B0604020202020204" pitchFamily="34" charset="0"/>
                  <a:cs typeface="Arial" panose="020B0604020202020204" pitchFamily="34" charset="0"/>
                </a:rPr>
                <a:t>why it changed, if it did</a:t>
              </a:r>
              <a:endParaRPr lang="en-GB" sz="15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0325557-DD39-38F8-C1C8-AE1581F890B2}"/>
                </a:ext>
              </a:extLst>
            </p:cNvPr>
            <p:cNvSpPr txBox="1"/>
            <p:nvPr/>
          </p:nvSpPr>
          <p:spPr>
            <a:xfrm>
              <a:off x="3179618" y="5077787"/>
              <a:ext cx="2805546" cy="1477328"/>
            </a:xfrm>
            <a:prstGeom prst="rect">
              <a:avLst/>
            </a:prstGeom>
            <a:solidFill>
              <a:srgbClr val="EBC1FF"/>
            </a:solidFill>
            <a:ln>
              <a:solidFill>
                <a:schemeClr val="tx1"/>
              </a:solidFill>
            </a:ln>
          </p:spPr>
          <p:txBody>
            <a:bodyPr wrap="square">
              <a:noAutofit/>
            </a:bodyPr>
            <a:lstStyle/>
            <a:p>
              <a:r>
                <a:rPr lang="en-CA" b="1" i="1" dirty="0">
                  <a:latin typeface="Arial" charset="0"/>
                  <a:cs typeface="FS Joey" charset="0"/>
                </a:rPr>
                <a:t>10. Redraw the model </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shows revised assertions</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e.g., 1:M becoming M:M</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e.g., dependent things becoming independent</a:t>
              </a:r>
            </a:p>
            <a:p>
              <a:endParaRPr lang="en-CA" sz="16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33AF9CC-D4DB-F932-D1A5-EE48A16C5982}"/>
                </a:ext>
              </a:extLst>
            </p:cNvPr>
            <p:cNvSpPr txBox="1"/>
            <p:nvPr/>
          </p:nvSpPr>
          <p:spPr>
            <a:xfrm>
              <a:off x="6096000" y="5077787"/>
              <a:ext cx="2916382" cy="1477328"/>
            </a:xfrm>
            <a:prstGeom prst="rect">
              <a:avLst/>
            </a:prstGeom>
            <a:solidFill>
              <a:srgbClr val="EBC1FF"/>
            </a:solidFill>
            <a:ln>
              <a:solidFill>
                <a:schemeClr val="tx1"/>
              </a:solidFill>
            </a:ln>
          </p:spPr>
          <p:txBody>
            <a:bodyPr wrap="square">
              <a:noAutofit/>
            </a:bodyPr>
            <a:lstStyle/>
            <a:p>
              <a:r>
                <a:rPr lang="en-CA" b="1" i="1" dirty="0">
                  <a:latin typeface="Arial" charset="0"/>
                  <a:cs typeface="FS Joey" charset="0"/>
                </a:rPr>
                <a:t>11. Collect attributes</a:t>
              </a:r>
            </a:p>
            <a:p>
              <a:pPr marL="285750" indent="-285750">
                <a:buFont typeface="Arial" panose="020B0604020202020204" pitchFamily="34" charset="0"/>
                <a:buChar char="•"/>
              </a:pPr>
              <a:r>
                <a:rPr lang="en-CA" dirty="0">
                  <a:latin typeface="Arial" charset="0"/>
                </a:rPr>
                <a:t>a few for each thing</a:t>
              </a:r>
            </a:p>
            <a:p>
              <a:pPr marL="285750" indent="-285750">
                <a:buFont typeface="Arial" panose="020B0604020202020204" pitchFamily="34" charset="0"/>
                <a:buChar char="•"/>
              </a:pPr>
              <a:r>
                <a:rPr lang="en-CA" dirty="0">
                  <a:latin typeface="Arial" charset="0"/>
                </a:rPr>
                <a:t>not </a:t>
              </a:r>
              <a:r>
                <a:rPr lang="en-CA" i="1" dirty="0">
                  <a:latin typeface="Arial" charset="0"/>
                </a:rPr>
                <a:t>all</a:t>
              </a:r>
              <a:r>
                <a:rPr lang="en-CA" dirty="0">
                  <a:latin typeface="Arial" charset="0"/>
                </a:rPr>
                <a:t> attributes</a:t>
              </a:r>
            </a:p>
            <a:p>
              <a:pPr marL="285750" indent="-285750">
                <a:buFont typeface="Arial" panose="020B0604020202020204" pitchFamily="34" charset="0"/>
                <a:buChar char="•"/>
              </a:pPr>
              <a:r>
                <a:rPr lang="en-CA" dirty="0">
                  <a:latin typeface="Arial" charset="0"/>
                </a:rPr>
                <a:t>don't worry about normalisation</a:t>
              </a:r>
              <a:endParaRPr lang="en-GB" dirty="0"/>
            </a:p>
          </p:txBody>
        </p:sp>
        <p:sp>
          <p:nvSpPr>
            <p:cNvPr id="20" name="TextBox 19">
              <a:extLst>
                <a:ext uri="{FF2B5EF4-FFF2-40B4-BE49-F238E27FC236}">
                  <a16:creationId xmlns:a16="http://schemas.microsoft.com/office/drawing/2014/main" id="{2C1C9FD3-E134-7C74-46F0-425DB1F357EB}"/>
                </a:ext>
              </a:extLst>
            </p:cNvPr>
            <p:cNvSpPr txBox="1"/>
            <p:nvPr/>
          </p:nvSpPr>
          <p:spPr>
            <a:xfrm>
              <a:off x="9123218" y="5077787"/>
              <a:ext cx="2805546" cy="1477328"/>
            </a:xfrm>
            <a:prstGeom prst="rect">
              <a:avLst/>
            </a:prstGeom>
            <a:solidFill>
              <a:srgbClr val="EBC1FF"/>
            </a:solidFill>
            <a:ln>
              <a:solidFill>
                <a:schemeClr val="tx1"/>
              </a:solidFill>
            </a:ln>
          </p:spPr>
          <p:txBody>
            <a:bodyPr wrap="square">
              <a:noAutofit/>
            </a:bodyPr>
            <a:lstStyle/>
            <a:p>
              <a:r>
                <a:rPr lang="en-CA" b="1" i="1" dirty="0">
                  <a:latin typeface="Arial" charset="0"/>
                  <a:cs typeface="FS Joey" charset="0"/>
                </a:rPr>
                <a:t>12. Move to identifying: </a:t>
              </a:r>
            </a:p>
            <a:p>
              <a:pPr marL="342900" indent="-342900">
                <a:buFont typeface="+mj-lt"/>
                <a:buAutoNum type="arabicPeriod"/>
              </a:pPr>
              <a:r>
                <a:rPr lang="en-CA" dirty="0">
                  <a:latin typeface="Arial" charset="0"/>
                  <a:cs typeface="FS Joey" charset="0"/>
                </a:rPr>
                <a:t>events / services </a:t>
              </a:r>
            </a:p>
            <a:p>
              <a:pPr marL="342900" indent="-342900">
                <a:buFont typeface="+mj-lt"/>
                <a:buAutoNum type="arabicPeriod"/>
              </a:pPr>
              <a:r>
                <a:rPr lang="en-CA" dirty="0">
                  <a:latin typeface="Arial" charset="0"/>
                  <a:cs typeface="FS Joey" charset="0"/>
                </a:rPr>
                <a:t>use cases / </a:t>
              </a:r>
              <a:br>
                <a:rPr lang="en-CA" dirty="0">
                  <a:latin typeface="Arial" charset="0"/>
                  <a:cs typeface="FS Joey" charset="0"/>
                </a:rPr>
              </a:br>
              <a:r>
                <a:rPr lang="en-CA" dirty="0">
                  <a:latin typeface="Arial" charset="0"/>
                  <a:cs typeface="FS Joey" charset="0"/>
                </a:rPr>
                <a:t>user stories</a:t>
              </a:r>
            </a:p>
          </p:txBody>
        </p:sp>
        <p:sp>
          <p:nvSpPr>
            <p:cNvPr id="23" name="TextBox 22">
              <a:extLst>
                <a:ext uri="{FF2B5EF4-FFF2-40B4-BE49-F238E27FC236}">
                  <a16:creationId xmlns:a16="http://schemas.microsoft.com/office/drawing/2014/main" id="{FD4061C2-77F0-7051-F8B8-31136B390067}"/>
                </a:ext>
              </a:extLst>
            </p:cNvPr>
            <p:cNvSpPr txBox="1"/>
            <p:nvPr/>
          </p:nvSpPr>
          <p:spPr>
            <a:xfrm>
              <a:off x="263236" y="4643806"/>
              <a:ext cx="3984294" cy="400110"/>
            </a:xfrm>
            <a:prstGeom prst="rect">
              <a:avLst/>
            </a:prstGeom>
            <a:solidFill>
              <a:srgbClr val="EBC0FF"/>
            </a:solidFill>
            <a:ln>
              <a:solidFill>
                <a:schemeClr val="dk1"/>
              </a:solidFill>
            </a:ln>
          </p:spPr>
          <p:txBody>
            <a:bodyPr wrap="square">
              <a:noAutofit/>
            </a:bodyPr>
            <a:lstStyle/>
            <a:p>
              <a:r>
                <a:rPr lang="en-CA" sz="2200" i="1" dirty="0">
                  <a:latin typeface="Arial" charset="0"/>
                  <a:cs typeface="FS Joey" charset="0"/>
                </a:rPr>
                <a:t>Refine Concept Model</a:t>
              </a:r>
              <a:endParaRPr lang="en-GB" sz="2200" i="1" dirty="0"/>
            </a:p>
          </p:txBody>
        </p:sp>
      </p:grpSp>
    </p:spTree>
    <p:extLst>
      <p:ext uri="{BB962C8B-B14F-4D97-AF65-F5344CB8AC3E}">
        <p14:creationId xmlns:p14="http://schemas.microsoft.com/office/powerpoint/2010/main" val="744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5138" name="Rectangle 2"/>
          <p:cNvSpPr>
            <a:spLocks noGrp="1" noChangeArrowheads="1"/>
          </p:cNvSpPr>
          <p:nvPr>
            <p:ph type="title"/>
          </p:nvPr>
        </p:nvSpPr>
        <p:spPr>
          <a:prstGeom prst="rect">
            <a:avLst/>
          </a:prstGeom>
        </p:spPr>
        <p:txBody>
          <a:bodyPr/>
          <a:lstStyle/>
          <a:p>
            <a:pPr eaLnBrk="1" hangingPunct="1">
              <a:defRPr/>
            </a:pPr>
            <a:r>
              <a:rPr lang="en-US" sz="2800" dirty="0">
                <a:solidFill>
                  <a:srgbClr val="000000"/>
                </a:solidFill>
              </a:rPr>
              <a:t>Lesson #1 – Never assume everyone agrees what a "process" is</a:t>
            </a:r>
            <a:endParaRPr lang="en-US" sz="2800" dirty="0"/>
          </a:p>
        </p:txBody>
      </p:sp>
      <p:sp>
        <p:nvSpPr>
          <p:cNvPr id="3035140" name="AutoShape 4"/>
          <p:cNvSpPr>
            <a:spLocks noChangeArrowheads="1"/>
          </p:cNvSpPr>
          <p:nvPr/>
        </p:nvSpPr>
        <p:spPr bwMode="auto">
          <a:xfrm>
            <a:off x="624374" y="1233216"/>
            <a:ext cx="3488311" cy="1022267"/>
          </a:xfrm>
          <a:prstGeom prst="wedgeRoundRectCallout">
            <a:avLst>
              <a:gd name="adj1" fmla="val -4168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pPr eaLnBrk="0" fontAlgn="base" hangingPunct="0">
              <a:spcBef>
                <a:spcPct val="0"/>
              </a:spcBef>
              <a:spcAft>
                <a:spcPct val="0"/>
              </a:spcAft>
              <a:defRPr/>
            </a:pPr>
            <a:r>
              <a:rPr lang="en-US" dirty="0">
                <a:solidFill>
                  <a:srgbClr val="000000"/>
                </a:solidFill>
                <a:latin typeface="Arial" charset="0"/>
                <a:ea typeface="ＭＳ Ｐゴシック" charset="0"/>
                <a:cs typeface="ＭＳ Ｐゴシック" charset="0"/>
              </a:rPr>
              <a:t>We need some help with our </a:t>
            </a:r>
            <a:r>
              <a:rPr lang="en-US" i="1" dirty="0">
                <a:solidFill>
                  <a:srgbClr val="000000"/>
                </a:solidFill>
                <a:latin typeface="Arial" charset="0"/>
                <a:ea typeface="ＭＳ Ｐゴシック" charset="0"/>
                <a:cs typeface="ＭＳ Ｐゴシック" charset="0"/>
              </a:rPr>
              <a:t>Product Lifecycle Management </a:t>
            </a:r>
            <a:r>
              <a:rPr lang="en-US" u="sng" dirty="0">
                <a:solidFill>
                  <a:srgbClr val="000000"/>
                </a:solidFill>
                <a:latin typeface="Arial" charset="0"/>
                <a:ea typeface="ＭＳ Ｐゴシック" charset="0"/>
                <a:cs typeface="ＭＳ Ｐゴシック" charset="0"/>
              </a:rPr>
              <a:t>process</a:t>
            </a:r>
            <a:r>
              <a:rPr lang="en-US" dirty="0">
                <a:solidFill>
                  <a:srgbClr val="000000"/>
                </a:solidFill>
                <a:latin typeface="Arial" charset="0"/>
                <a:ea typeface="ＭＳ Ｐゴシック" charset="0"/>
                <a:cs typeface="ＭＳ Ｐゴシック" charset="0"/>
              </a:rPr>
              <a:t>.</a:t>
            </a:r>
          </a:p>
        </p:txBody>
      </p:sp>
      <p:sp>
        <p:nvSpPr>
          <p:cNvPr id="3035141" name="AutoShape 5"/>
          <p:cNvSpPr>
            <a:spLocks noChangeArrowheads="1"/>
          </p:cNvSpPr>
          <p:nvPr/>
        </p:nvSpPr>
        <p:spPr bwMode="auto">
          <a:xfrm flipH="1">
            <a:off x="7945097" y="1228817"/>
            <a:ext cx="3684251" cy="930000"/>
          </a:xfrm>
          <a:prstGeom prst="wedgeRoundRectCallout">
            <a:avLst>
              <a:gd name="adj1" fmla="val -41681"/>
              <a:gd name="adj2" fmla="val 66667"/>
              <a:gd name="adj3" fmla="val 16667"/>
            </a:avLst>
          </a:prstGeom>
          <a:no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noAutofit/>
          </a:bodyPr>
          <a:lstStyle/>
          <a:p>
            <a:pPr eaLnBrk="0" hangingPunct="0">
              <a:lnSpc>
                <a:spcPct val="100000"/>
              </a:lnSpc>
              <a:spcBef>
                <a:spcPct val="0"/>
              </a:spcBef>
              <a:buClrTx/>
              <a:buFontTx/>
              <a:buNone/>
              <a:defRPr/>
            </a:pPr>
            <a:r>
              <a:rPr lang="en-US" dirty="0">
                <a:latin typeface="Arial" charset="0"/>
                <a:ea typeface="ＭＳ Ｐゴシック" charset="0"/>
                <a:cs typeface="ＭＳ Ｐゴシック" charset="0"/>
              </a:rPr>
              <a:t>I spend all day writing business processes, like the </a:t>
            </a:r>
            <a:r>
              <a:rPr lang="en-US" u="sng" dirty="0">
                <a:latin typeface="Arial" charset="0"/>
                <a:ea typeface="ＭＳ Ｐゴシック" charset="0"/>
                <a:cs typeface="ＭＳ Ｐゴシック" charset="0"/>
              </a:rPr>
              <a:t>process</a:t>
            </a:r>
            <a:r>
              <a:rPr lang="en-US" dirty="0">
                <a:latin typeface="Arial" charset="0"/>
                <a:ea typeface="ＭＳ Ｐゴシック" charset="0"/>
                <a:cs typeface="ＭＳ Ｐゴシック" charset="0"/>
              </a:rPr>
              <a:t> to </a:t>
            </a:r>
            <a:br>
              <a:rPr lang="en-US" dirty="0">
                <a:latin typeface="Arial" charset="0"/>
                <a:ea typeface="ＭＳ Ｐゴシック" charset="0"/>
                <a:cs typeface="ＭＳ Ｐゴシック" charset="0"/>
              </a:rPr>
            </a:br>
            <a:r>
              <a:rPr lang="en-US" i="1" dirty="0">
                <a:latin typeface="Arial" charset="0"/>
                <a:ea typeface="ＭＳ Ｐゴシック" charset="0"/>
                <a:cs typeface="ＭＳ Ｐゴシック" charset="0"/>
              </a:rPr>
              <a:t>Revise Product Brochure Image. </a:t>
            </a:r>
            <a:endParaRPr lang="en-US" dirty="0">
              <a:latin typeface="Arial" charset="0"/>
              <a:ea typeface="ＭＳ Ｐゴシック" charset="0"/>
              <a:cs typeface="ＭＳ Ｐゴシック" charset="0"/>
            </a:endParaRPr>
          </a:p>
        </p:txBody>
      </p:sp>
      <p:sp>
        <p:nvSpPr>
          <p:cNvPr id="3035142" name="Line 6"/>
          <p:cNvSpPr>
            <a:spLocks noChangeShapeType="1"/>
          </p:cNvSpPr>
          <p:nvPr/>
        </p:nvSpPr>
        <p:spPr bwMode="auto">
          <a:xfrm>
            <a:off x="740229" y="4118658"/>
            <a:ext cx="10889119" cy="0"/>
          </a:xfrm>
          <a:prstGeom prst="line">
            <a:avLst/>
          </a:prstGeom>
          <a:noFill/>
          <a:ln w="76200">
            <a:solidFill>
              <a:srgbClr val="0000FF"/>
            </a:solidFill>
            <a:round/>
            <a:headEnd type="stealth" w="med" len="lg"/>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a:lnSpc>
                <a:spcPct val="100000"/>
              </a:lnSpc>
              <a:spcBef>
                <a:spcPct val="0"/>
              </a:spcBef>
              <a:buClrTx/>
              <a:buFontTx/>
              <a:buNone/>
              <a:defRPr/>
            </a:pPr>
            <a:endParaRPr lang="en-US" sz="1400" i="1">
              <a:solidFill>
                <a:srgbClr val="000000"/>
              </a:solidFill>
              <a:latin typeface="Arial" charset="0"/>
              <a:ea typeface="ＭＳ Ｐゴシック" charset="0"/>
              <a:cs typeface="ＭＳ Ｐゴシック" charset="0"/>
            </a:endParaRPr>
          </a:p>
        </p:txBody>
      </p:sp>
      <p:sp>
        <p:nvSpPr>
          <p:cNvPr id="13" name="Rectangle 9"/>
          <p:cNvSpPr>
            <a:spLocks noChangeArrowheads="1"/>
          </p:cNvSpPr>
          <p:nvPr/>
        </p:nvSpPr>
        <p:spPr bwMode="auto">
          <a:xfrm>
            <a:off x="1079566" y="2505028"/>
            <a:ext cx="2524490" cy="1477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eaLnBrk="0" hangingPunct="0">
              <a:lnSpc>
                <a:spcPct val="100000"/>
              </a:lnSpc>
              <a:spcBef>
                <a:spcPct val="0"/>
              </a:spcBef>
              <a:buClrTx/>
              <a:buFontTx/>
              <a:buNone/>
              <a:defRPr/>
            </a:pPr>
            <a:r>
              <a:rPr lang="en-US" b="1" i="1" dirty="0">
                <a:solidFill>
                  <a:srgbClr val="000000"/>
                </a:solidFill>
                <a:latin typeface="Arial" charset="0"/>
                <a:ea typeface="ＭＳ Ｐゴシック" charset="0"/>
                <a:cs typeface="ＭＳ Ｐゴシック" charset="0"/>
              </a:rPr>
              <a:t>Not</a:t>
            </a:r>
            <a:r>
              <a:rPr lang="en-US" dirty="0">
                <a:solidFill>
                  <a:srgbClr val="000000"/>
                </a:solidFill>
                <a:latin typeface="Arial" charset="0"/>
                <a:ea typeface="ＭＳ Ｐゴシック" charset="0"/>
                <a:cs typeface="ＭＳ Ｐゴシック" charset="0"/>
              </a:rPr>
              <a:t> a single process – </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it's a </a:t>
            </a:r>
            <a:r>
              <a:rPr lang="en-US" i="1" dirty="0">
                <a:solidFill>
                  <a:srgbClr val="000000"/>
                </a:solidFill>
                <a:latin typeface="Arial" charset="0"/>
                <a:ea typeface="ＭＳ Ｐゴシック" charset="0"/>
                <a:cs typeface="ＭＳ Ｐゴシック" charset="0"/>
              </a:rPr>
              <a:t>family</a:t>
            </a:r>
            <a:r>
              <a:rPr lang="en-US" dirty="0">
                <a:solidFill>
                  <a:srgbClr val="000000"/>
                </a:solidFill>
                <a:latin typeface="Arial" charset="0"/>
                <a:ea typeface="ＭＳ Ｐゴシック" charset="0"/>
                <a:cs typeface="ＭＳ Ｐゴシック" charset="0"/>
              </a:rPr>
              <a:t> of multiple business processes</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(a </a:t>
            </a:r>
            <a:r>
              <a:rPr lang="en-US" i="1" dirty="0">
                <a:solidFill>
                  <a:srgbClr val="000000"/>
                </a:solidFill>
                <a:latin typeface="Arial" charset="0"/>
                <a:ea typeface="ＭＳ Ｐゴシック" charset="0"/>
                <a:cs typeface="ＭＳ Ｐゴシック" charset="0"/>
              </a:rPr>
              <a:t>process area</a:t>
            </a:r>
            <a:r>
              <a:rPr lang="en-US" dirty="0">
                <a:solidFill>
                  <a:srgbClr val="000000"/>
                </a:solidFill>
                <a:latin typeface="Arial" charset="0"/>
                <a:ea typeface="ＭＳ Ｐゴシック" charset="0"/>
                <a:cs typeface="ＭＳ Ｐゴシック" charset="0"/>
              </a:rPr>
              <a:t> or </a:t>
            </a:r>
            <a:r>
              <a:rPr lang="en-US" i="1" dirty="0">
                <a:solidFill>
                  <a:srgbClr val="000000"/>
                </a:solidFill>
                <a:latin typeface="Arial" charset="0"/>
                <a:ea typeface="ＭＳ Ｐゴシック" charset="0"/>
                <a:cs typeface="ＭＳ Ｐゴシック" charset="0"/>
              </a:rPr>
              <a:t>process domain</a:t>
            </a:r>
            <a:r>
              <a:rPr lang="en-US" dirty="0">
                <a:solidFill>
                  <a:srgbClr val="000000"/>
                </a:solidFill>
                <a:latin typeface="Arial" charset="0"/>
                <a:ea typeface="ＭＳ Ｐゴシック" charset="0"/>
                <a:cs typeface="ＭＳ Ｐゴシック" charset="0"/>
              </a:rPr>
              <a:t>)</a:t>
            </a:r>
          </a:p>
        </p:txBody>
      </p:sp>
      <p:sp>
        <p:nvSpPr>
          <p:cNvPr id="14" name="Rectangle 9"/>
          <p:cNvSpPr>
            <a:spLocks noChangeArrowheads="1"/>
          </p:cNvSpPr>
          <p:nvPr/>
        </p:nvSpPr>
        <p:spPr bwMode="auto">
          <a:xfrm>
            <a:off x="8768181" y="2436982"/>
            <a:ext cx="3089990" cy="1477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eaLnBrk="0" hangingPunct="0">
              <a:lnSpc>
                <a:spcPct val="100000"/>
              </a:lnSpc>
              <a:spcBef>
                <a:spcPct val="0"/>
              </a:spcBef>
              <a:buClrTx/>
              <a:buFontTx/>
              <a:buNone/>
              <a:defRPr/>
            </a:pPr>
            <a:r>
              <a:rPr lang="en-US" b="1" i="1" dirty="0">
                <a:solidFill>
                  <a:srgbClr val="000000"/>
                </a:solidFill>
                <a:latin typeface="Arial" charset="0"/>
                <a:ea typeface="ＭＳ Ｐゴシック" charset="0"/>
                <a:cs typeface="ＭＳ Ｐゴシック" charset="0"/>
              </a:rPr>
              <a:t>Not</a:t>
            </a:r>
            <a:r>
              <a:rPr lang="en-US" dirty="0">
                <a:solidFill>
                  <a:srgbClr val="000000"/>
                </a:solidFill>
                <a:latin typeface="Arial" charset="0"/>
                <a:ea typeface="ＭＳ Ｐゴシック" charset="0"/>
                <a:cs typeface="ＭＳ Ｐゴシック" charset="0"/>
              </a:rPr>
              <a:t> an entire process – </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it's a </a:t>
            </a:r>
            <a:r>
              <a:rPr lang="en-US" i="1" dirty="0">
                <a:solidFill>
                  <a:srgbClr val="000000"/>
                </a:solidFill>
                <a:latin typeface="Arial" charset="0"/>
                <a:ea typeface="ＭＳ Ｐゴシック" charset="0"/>
                <a:cs typeface="ＭＳ Ｐゴシック" charset="0"/>
              </a:rPr>
              <a:t>procedure</a:t>
            </a:r>
            <a:r>
              <a:rPr lang="en-US" dirty="0">
                <a:solidFill>
                  <a:srgbClr val="000000"/>
                </a:solidFill>
                <a:latin typeface="Arial" charset="0"/>
                <a:ea typeface="ＭＳ Ｐゴシック" charset="0"/>
                <a:cs typeface="ＭＳ Ｐゴシック" charset="0"/>
              </a:rPr>
              <a:t> providing instructions for a single task</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(SWI – standard work instructions)</a:t>
            </a:r>
          </a:p>
        </p:txBody>
      </p:sp>
      <p:sp>
        <p:nvSpPr>
          <p:cNvPr id="3" name="TextBox 2">
            <a:extLst>
              <a:ext uri="{FF2B5EF4-FFF2-40B4-BE49-F238E27FC236}">
                <a16:creationId xmlns:a16="http://schemas.microsoft.com/office/drawing/2014/main" id="{163CCE49-F68D-7D46-BB8D-99D45BA15076}"/>
              </a:ext>
            </a:extLst>
          </p:cNvPr>
          <p:cNvSpPr txBox="1"/>
          <p:nvPr/>
        </p:nvSpPr>
        <p:spPr>
          <a:xfrm>
            <a:off x="8787095" y="4525183"/>
            <a:ext cx="2842253" cy="707886"/>
          </a:xfrm>
          <a:prstGeom prst="rect">
            <a:avLst/>
          </a:prstGeom>
          <a:noFill/>
        </p:spPr>
        <p:txBody>
          <a:bodyPr wrap="square" lIns="72000" rIns="72000" rtlCol="0">
            <a:spAutoFit/>
          </a:bodyPr>
          <a:lstStyle/>
          <a:p>
            <a:r>
              <a:rPr lang="en-US" sz="2000" dirty="0">
                <a:solidFill>
                  <a:srgbClr val="FF0000"/>
                </a:solidFill>
              </a:rPr>
              <a:t>Most people hear </a:t>
            </a:r>
            <a:r>
              <a:rPr lang="en-US" sz="2000" i="1" dirty="0">
                <a:solidFill>
                  <a:srgbClr val="FF0000"/>
                </a:solidFill>
              </a:rPr>
              <a:t>process</a:t>
            </a:r>
            <a:r>
              <a:rPr lang="en-US" sz="2000" dirty="0">
                <a:solidFill>
                  <a:srgbClr val="FF0000"/>
                </a:solidFill>
              </a:rPr>
              <a:t> and think </a:t>
            </a:r>
            <a:r>
              <a:rPr lang="en-US" sz="2000" i="1" dirty="0">
                <a:solidFill>
                  <a:srgbClr val="FF0000"/>
                </a:solidFill>
              </a:rPr>
              <a:t>procedure!</a:t>
            </a:r>
          </a:p>
        </p:txBody>
      </p:sp>
      <p:grpSp>
        <p:nvGrpSpPr>
          <p:cNvPr id="2" name="Group 1">
            <a:extLst>
              <a:ext uri="{FF2B5EF4-FFF2-40B4-BE49-F238E27FC236}">
                <a16:creationId xmlns:a16="http://schemas.microsoft.com/office/drawing/2014/main" id="{BA090D7E-E521-794C-B7DC-0CF12EB40292}"/>
              </a:ext>
            </a:extLst>
          </p:cNvPr>
          <p:cNvGrpSpPr/>
          <p:nvPr/>
        </p:nvGrpSpPr>
        <p:grpSpPr>
          <a:xfrm>
            <a:off x="4600588" y="1222545"/>
            <a:ext cx="2990821" cy="4195311"/>
            <a:chOff x="4600588" y="1222545"/>
            <a:chExt cx="2990821" cy="4195311"/>
          </a:xfrm>
        </p:grpSpPr>
        <p:sp>
          <p:nvSpPr>
            <p:cNvPr id="3035146" name="AutoShape 10"/>
            <p:cNvSpPr>
              <a:spLocks noChangeArrowheads="1"/>
            </p:cNvSpPr>
            <p:nvPr/>
          </p:nvSpPr>
          <p:spPr bwMode="auto">
            <a:xfrm>
              <a:off x="4600588" y="4363617"/>
              <a:ext cx="2990821" cy="1054239"/>
            </a:xfrm>
            <a:prstGeom prst="wedgeRoundRectCallout">
              <a:avLst>
                <a:gd name="adj1" fmla="val -18233"/>
                <a:gd name="adj2" fmla="val 46259"/>
                <a:gd name="adj3" fmla="val 16667"/>
              </a:avLst>
            </a:prstGeom>
            <a:gradFill rotWithShape="1">
              <a:gsLst>
                <a:gs pos="0">
                  <a:schemeClr val="bg1">
                    <a:alpha val="50000"/>
                  </a:schemeClr>
                </a:gs>
                <a:gs pos="100000">
                  <a:schemeClr val="bg1">
                    <a:gamma/>
                    <a:shade val="59216"/>
                    <a:invGamma/>
                  </a:scheme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noAutofit/>
            </a:bodyPr>
            <a:lstStyle/>
            <a:p>
              <a:pPr algn="ctr" eaLnBrk="0" hangingPunct="0">
                <a:lnSpc>
                  <a:spcPct val="100000"/>
                </a:lnSpc>
                <a:spcBef>
                  <a:spcPct val="0"/>
                </a:spcBef>
                <a:buClrTx/>
                <a:buFontTx/>
                <a:buNone/>
                <a:defRPr/>
              </a:pPr>
              <a:r>
                <a:rPr lang="en-US" dirty="0">
                  <a:solidFill>
                    <a:srgbClr val="000000"/>
                  </a:solidFill>
                  <a:latin typeface="Arial" charset="0"/>
                  <a:ea typeface="ＭＳ Ｐゴシック" charset="0"/>
                  <a:cs typeface="ＭＳ Ｐゴシック" charset="0"/>
                </a:rPr>
                <a:t>Seek balance – </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a “business process” </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lies between the extremes</a:t>
              </a:r>
            </a:p>
          </p:txBody>
        </p:sp>
        <p:pic>
          <p:nvPicPr>
            <p:cNvPr id="11266" name="Picture 2" descr="Council Post: Work-Life Balance Is No Longer Just A Company Issue">
              <a:extLst>
                <a:ext uri="{FF2B5EF4-FFF2-40B4-BE49-F238E27FC236}">
                  <a16:creationId xmlns:a16="http://schemas.microsoft.com/office/drawing/2014/main" id="{5F0A7D6A-D925-2E47-97FF-69375FD9BC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57724" y="1222545"/>
              <a:ext cx="2876551" cy="191421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a:extLst>
              <a:ext uri="{FF2B5EF4-FFF2-40B4-BE49-F238E27FC236}">
                <a16:creationId xmlns:a16="http://schemas.microsoft.com/office/drawing/2014/main" id="{02C0902C-7750-2B46-8D65-618E71F62E1A}"/>
              </a:ext>
            </a:extLst>
          </p:cNvPr>
          <p:cNvSpPr>
            <a:spLocks noChangeArrowheads="1"/>
          </p:cNvSpPr>
          <p:nvPr/>
        </p:nvSpPr>
        <p:spPr bwMode="auto">
          <a:xfrm>
            <a:off x="2925802" y="5577751"/>
            <a:ext cx="6340392" cy="400752"/>
          </a:xfrm>
          <a:prstGeom prst="rect">
            <a:avLst/>
          </a:prstGeom>
          <a:solidFill>
            <a:srgbClr val="FFFD7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a:spAutoFit/>
          </a:bodyPr>
          <a:lstStyle/>
          <a:p>
            <a:pPr algn="ctr" fontAlgn="base">
              <a:lnSpc>
                <a:spcPct val="80000"/>
              </a:lnSpc>
              <a:spcBef>
                <a:spcPct val="20000"/>
              </a:spcBef>
              <a:spcAft>
                <a:spcPct val="0"/>
              </a:spcAft>
              <a:buClr>
                <a:srgbClr val="000000"/>
              </a:buClr>
            </a:pPr>
            <a:r>
              <a:rPr lang="en-CA" altLang="ja-JP" sz="2400" i="1" dirty="0">
                <a:solidFill>
                  <a:srgbClr val="000000"/>
                </a:solidFill>
                <a:latin typeface="Arial" charset="0"/>
                <a:ea typeface="ＭＳ Ｐゴシック" charset="0"/>
                <a:cs typeface="ＭＳ Ｐゴシック" charset="0"/>
              </a:rPr>
              <a:t>The key issues – granularity and orientation</a:t>
            </a:r>
            <a:endParaRPr lang="en-US" sz="2400" dirty="0">
              <a:solidFill>
                <a:srgbClr val="000000"/>
              </a:solidFill>
              <a:latin typeface="Arial" charset="0"/>
              <a:ea typeface="ＭＳ Ｐゴシック" charset="0"/>
              <a:cs typeface="ＭＳ Ｐゴシック" charset="0"/>
            </a:endParaRPr>
          </a:p>
        </p:txBody>
      </p:sp>
      <p:sp>
        <p:nvSpPr>
          <p:cNvPr id="15" name="Rectangle 9">
            <a:extLst>
              <a:ext uri="{FF2B5EF4-FFF2-40B4-BE49-F238E27FC236}">
                <a16:creationId xmlns:a16="http://schemas.microsoft.com/office/drawing/2014/main" id="{C3072730-ABBB-5A4A-8C63-C1799B91BB99}"/>
              </a:ext>
            </a:extLst>
          </p:cNvPr>
          <p:cNvSpPr>
            <a:spLocks noChangeArrowheads="1"/>
          </p:cNvSpPr>
          <p:nvPr/>
        </p:nvSpPr>
        <p:spPr bwMode="auto">
          <a:xfrm>
            <a:off x="3604056" y="3580923"/>
            <a:ext cx="4983884" cy="369974"/>
          </a:xfrm>
          <a:prstGeom prst="rect">
            <a:avLst/>
          </a:prstGeom>
          <a:solidFill>
            <a:srgbClr val="FFFD78"/>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eaLnBrk="0" hangingPunct="0">
              <a:lnSpc>
                <a:spcPct val="100000"/>
              </a:lnSpc>
              <a:spcBef>
                <a:spcPct val="0"/>
              </a:spcBef>
              <a:buClrTx/>
              <a:buFontTx/>
              <a:buNone/>
              <a:defRPr/>
            </a:pPr>
            <a:r>
              <a:rPr lang="en-US" dirty="0">
                <a:solidFill>
                  <a:srgbClr val="000000"/>
                </a:solidFill>
                <a:latin typeface="Arial" charset="0"/>
                <a:ea typeface="ＭＳ Ｐゴシック" charset="0"/>
                <a:cs typeface="ＭＳ Ｐゴシック" charset="0"/>
              </a:rPr>
              <a:t>A whole </a:t>
            </a:r>
            <a:r>
              <a:rPr lang="en-US" i="1" dirty="0">
                <a:solidFill>
                  <a:srgbClr val="000000"/>
                </a:solidFill>
                <a:latin typeface="Arial" charset="0"/>
                <a:ea typeface="ＭＳ Ｐゴシック" charset="0"/>
                <a:cs typeface="ＭＳ Ｐゴシック" charset="0"/>
              </a:rPr>
              <a:t>spectrum</a:t>
            </a:r>
            <a:r>
              <a:rPr lang="en-US" dirty="0">
                <a:solidFill>
                  <a:srgbClr val="000000"/>
                </a:solidFill>
                <a:latin typeface="Arial" charset="0"/>
                <a:ea typeface="ＭＳ Ｐゴシック" charset="0"/>
                <a:cs typeface="ＭＳ Ｐゴシック" charset="0"/>
              </a:rPr>
              <a:t> of interpretations of </a:t>
            </a:r>
            <a:r>
              <a:rPr lang="en-US" i="1" dirty="0">
                <a:solidFill>
                  <a:srgbClr val="000000"/>
                </a:solidFill>
                <a:latin typeface="Arial" charset="0"/>
                <a:ea typeface="ＭＳ Ｐゴシック" charset="0"/>
                <a:cs typeface="ＭＳ Ｐゴシック" charset="0"/>
              </a:rPr>
              <a:t>process.</a:t>
            </a:r>
            <a:endParaRPr lang="en-US"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4137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35141"/>
                                        </p:tgtEl>
                                        <p:attrNameLst>
                                          <p:attrName>style.visibility</p:attrName>
                                        </p:attrNameLst>
                                      </p:cBhvr>
                                      <p:to>
                                        <p:strVal val="visible"/>
                                      </p:to>
                                    </p:set>
                                    <p:animEffect transition="in" filter="dissolve">
                                      <p:cBhvr>
                                        <p:cTn id="12" dur="500"/>
                                        <p:tgtEl>
                                          <p:spTgt spid="30351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5141" grpId="0" animBg="1"/>
      <p:bldP spid="13" grpId="0"/>
      <p:bldP spid="14" grpId="0"/>
      <p:bldP spid="3" grpId="0"/>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C44B-D22D-C142-AFC0-BFCEE4787E81}"/>
              </a:ext>
            </a:extLst>
          </p:cNvPr>
          <p:cNvSpPr>
            <a:spLocks noGrp="1"/>
          </p:cNvSpPr>
          <p:nvPr>
            <p:ph type="title"/>
          </p:nvPr>
        </p:nvSpPr>
        <p:spPr/>
        <p:txBody>
          <a:bodyPr/>
          <a:lstStyle/>
          <a:p>
            <a:r>
              <a:rPr lang="en-CA" dirty="0">
                <a:latin typeface="Arial" charset="0"/>
                <a:cs typeface="FS Joey" charset="0"/>
              </a:rPr>
              <a:t>Always start with terminology (the “things”)</a:t>
            </a:r>
            <a:endParaRPr lang="en-US" dirty="0"/>
          </a:p>
        </p:txBody>
      </p:sp>
      <p:pic>
        <p:nvPicPr>
          <p:cNvPr id="4" name="Picture 3">
            <a:extLst>
              <a:ext uri="{FF2B5EF4-FFF2-40B4-BE49-F238E27FC236}">
                <a16:creationId xmlns:a16="http://schemas.microsoft.com/office/drawing/2014/main" id="{B69CE2D6-51BE-CB45-9388-2E08F2BEE4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276" y="1756706"/>
            <a:ext cx="6416655" cy="4940655"/>
          </a:xfrm>
          <a:prstGeom prst="rect">
            <a:avLst/>
          </a:prstGeom>
        </p:spPr>
      </p:pic>
      <p:sp>
        <p:nvSpPr>
          <p:cNvPr id="5" name="TextBox 4">
            <a:extLst>
              <a:ext uri="{FF2B5EF4-FFF2-40B4-BE49-F238E27FC236}">
                <a16:creationId xmlns:a16="http://schemas.microsoft.com/office/drawing/2014/main" id="{AF705FCA-3673-3548-B665-E530901D3CEF}"/>
              </a:ext>
            </a:extLst>
          </p:cNvPr>
          <p:cNvSpPr txBox="1">
            <a:spLocks noChangeArrowheads="1"/>
          </p:cNvSpPr>
          <p:nvPr/>
        </p:nvSpPr>
        <p:spPr bwMode="auto">
          <a:xfrm>
            <a:off x="6862861" y="2401828"/>
            <a:ext cx="5178469" cy="1107996"/>
          </a:xfrm>
          <a:prstGeom prst="rect">
            <a:avLst/>
          </a:prstGeom>
          <a:solidFill>
            <a:srgbClr val="FFFD7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rPr>
              <a:t>Identify synonyms and select one term.</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200" i="0" dirty="0">
                <a:solidFill>
                  <a:srgbClr val="000000"/>
                </a:solidFill>
              </a:rPr>
              <a:t>H</a:t>
            </a: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rPr>
              <a:t>ow do these relate to one another?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rPr>
              <a:t>What do you need to know about each?</a:t>
            </a:r>
          </a:p>
        </p:txBody>
      </p:sp>
      <p:sp>
        <p:nvSpPr>
          <p:cNvPr id="8" name="Rectangle 3">
            <a:extLst>
              <a:ext uri="{FF2B5EF4-FFF2-40B4-BE49-F238E27FC236}">
                <a16:creationId xmlns:a16="http://schemas.microsoft.com/office/drawing/2014/main" id="{308F2BD4-4475-F245-BD55-D428D5CAB294}"/>
              </a:ext>
            </a:extLst>
          </p:cNvPr>
          <p:cNvSpPr>
            <a:spLocks/>
          </p:cNvSpPr>
          <p:nvPr/>
        </p:nvSpPr>
        <p:spPr bwMode="auto">
          <a:xfrm>
            <a:off x="321276" y="707444"/>
            <a:ext cx="11720054" cy="1228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763" indent="-4763">
              <a:spcBef>
                <a:spcPct val="20000"/>
              </a:spcBef>
            </a:pPr>
            <a:r>
              <a:rPr lang="en-CA" sz="2200" dirty="0">
                <a:solidFill>
                  <a:srgbClr val="000000"/>
                </a:solidFill>
                <a:latin typeface="Arial" panose="020B0604020202020204" pitchFamily="34" charset="0"/>
                <a:cs typeface="Arial" panose="020B0604020202020204" pitchFamily="34" charset="0"/>
              </a:rPr>
              <a:t>From one-on-one interviews with 8-10 key stakeholders we gathered ~200 terms related to CSMP (Client Safety Management Program) – "anything that went by a name." </a:t>
            </a:r>
            <a:br>
              <a:rPr lang="en-CA" sz="2200" dirty="0">
                <a:solidFill>
                  <a:srgbClr val="000000"/>
                </a:solidFill>
                <a:latin typeface="Arial" panose="020B0604020202020204" pitchFamily="34" charset="0"/>
                <a:cs typeface="Arial" panose="020B0604020202020204" pitchFamily="34" charset="0"/>
              </a:rPr>
            </a:br>
            <a:r>
              <a:rPr lang="en-CA" sz="2200" dirty="0">
                <a:solidFill>
                  <a:srgbClr val="000000"/>
                </a:solidFill>
                <a:latin typeface="Arial" panose="020B0604020202020204" pitchFamily="34" charset="0"/>
                <a:cs typeface="Arial" panose="020B0604020202020204" pitchFamily="34" charset="0"/>
              </a:rPr>
              <a:t>Here are 24 that met the criteria to be a "thing"– the candidate </a:t>
            </a:r>
            <a:r>
              <a:rPr lang="en-CA" sz="2200" i="1" dirty="0">
                <a:solidFill>
                  <a:srgbClr val="000000"/>
                </a:solidFill>
                <a:latin typeface="Arial" panose="020B0604020202020204" pitchFamily="34" charset="0"/>
                <a:cs typeface="Arial" panose="020B0604020202020204" pitchFamily="34" charset="0"/>
              </a:rPr>
              <a:t>Entities.</a:t>
            </a:r>
            <a:endParaRPr lang="en-US" altLang="ja-JP" sz="22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8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dirty="0"/>
              <a:t>Review from an example using Miro – Terminology Analysis</a:t>
            </a:r>
          </a:p>
        </p:txBody>
      </p:sp>
      <p:pic>
        <p:nvPicPr>
          <p:cNvPr id="4" name="Picture 3">
            <a:extLst>
              <a:ext uri="{FF2B5EF4-FFF2-40B4-BE49-F238E27FC236}">
                <a16:creationId xmlns:a16="http://schemas.microsoft.com/office/drawing/2014/main" id="{2E4CBFBF-8754-E6AC-9F35-2A2FB386F5F1}"/>
              </a:ext>
            </a:extLst>
          </p:cNvPr>
          <p:cNvPicPr>
            <a:picLocks noChangeAspect="1"/>
          </p:cNvPicPr>
          <p:nvPr/>
        </p:nvPicPr>
        <p:blipFill>
          <a:blip r:embed="rId3"/>
          <a:stretch>
            <a:fillRect/>
          </a:stretch>
        </p:blipFill>
        <p:spPr>
          <a:xfrm>
            <a:off x="885238" y="749299"/>
            <a:ext cx="9871662" cy="6070055"/>
          </a:xfrm>
          <a:prstGeom prst="rect">
            <a:avLst/>
          </a:prstGeom>
        </p:spPr>
      </p:pic>
      <p:cxnSp>
        <p:nvCxnSpPr>
          <p:cNvPr id="6" name="Straight Connector 5">
            <a:extLst>
              <a:ext uri="{FF2B5EF4-FFF2-40B4-BE49-F238E27FC236}">
                <a16:creationId xmlns:a16="http://schemas.microsoft.com/office/drawing/2014/main" id="{8531333B-E9AA-EBF8-5BE4-B30355C29F44}"/>
              </a:ext>
            </a:extLst>
          </p:cNvPr>
          <p:cNvCxnSpPr>
            <a:cxnSpLocks/>
          </p:cNvCxnSpPr>
          <p:nvPr/>
        </p:nvCxnSpPr>
        <p:spPr>
          <a:xfrm>
            <a:off x="3081130" y="1774466"/>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E18E12-49BD-F058-8830-3A5922EB65C6}"/>
              </a:ext>
            </a:extLst>
          </p:cNvPr>
          <p:cNvCxnSpPr>
            <a:cxnSpLocks/>
          </p:cNvCxnSpPr>
          <p:nvPr/>
        </p:nvCxnSpPr>
        <p:spPr>
          <a:xfrm>
            <a:off x="4472608" y="1774466"/>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87AB575-EC14-4C1B-F38F-C7344D8D7916}"/>
              </a:ext>
            </a:extLst>
          </p:cNvPr>
          <p:cNvCxnSpPr>
            <a:cxnSpLocks/>
          </p:cNvCxnSpPr>
          <p:nvPr/>
        </p:nvCxnSpPr>
        <p:spPr>
          <a:xfrm>
            <a:off x="6722827" y="1774466"/>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59FD86-2290-1BCD-58E8-2CA71E50A65B}"/>
              </a:ext>
            </a:extLst>
          </p:cNvPr>
          <p:cNvCxnSpPr>
            <a:cxnSpLocks/>
          </p:cNvCxnSpPr>
          <p:nvPr/>
        </p:nvCxnSpPr>
        <p:spPr>
          <a:xfrm>
            <a:off x="7971182" y="1774466"/>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732EF0F0-05CD-5FF8-4987-683956B26026}"/>
              </a:ext>
            </a:extLst>
          </p:cNvPr>
          <p:cNvSpPr/>
          <p:nvPr/>
        </p:nvSpPr>
        <p:spPr>
          <a:xfrm>
            <a:off x="9446150" y="1558456"/>
            <a:ext cx="1224500" cy="5160396"/>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7109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3000" dirty="0"/>
              <a:t>Concept Model Version 1; not perfect, but a good start</a:t>
            </a:r>
          </a:p>
        </p:txBody>
      </p:sp>
      <p:pic>
        <p:nvPicPr>
          <p:cNvPr id="5" name="Picture 4">
            <a:extLst>
              <a:ext uri="{FF2B5EF4-FFF2-40B4-BE49-F238E27FC236}">
                <a16:creationId xmlns:a16="http://schemas.microsoft.com/office/drawing/2014/main" id="{5670C344-48BE-2BC1-9F68-43304D1346DA}"/>
              </a:ext>
            </a:extLst>
          </p:cNvPr>
          <p:cNvPicPr>
            <a:picLocks noChangeAspect="1"/>
          </p:cNvPicPr>
          <p:nvPr/>
        </p:nvPicPr>
        <p:blipFill>
          <a:blip r:embed="rId3"/>
          <a:stretch>
            <a:fillRect/>
          </a:stretch>
        </p:blipFill>
        <p:spPr>
          <a:xfrm>
            <a:off x="6089650" y="3422650"/>
            <a:ext cx="12700" cy="12700"/>
          </a:xfrm>
          <a:prstGeom prst="rect">
            <a:avLst/>
          </a:prstGeom>
        </p:spPr>
      </p:pic>
      <p:pic>
        <p:nvPicPr>
          <p:cNvPr id="6" name="Picture 5">
            <a:extLst>
              <a:ext uri="{FF2B5EF4-FFF2-40B4-BE49-F238E27FC236}">
                <a16:creationId xmlns:a16="http://schemas.microsoft.com/office/drawing/2014/main" id="{21625E31-E20D-3947-34F5-293ADD938886}"/>
              </a:ext>
            </a:extLst>
          </p:cNvPr>
          <p:cNvPicPr>
            <a:picLocks noChangeAspect="1"/>
          </p:cNvPicPr>
          <p:nvPr/>
        </p:nvPicPr>
        <p:blipFill>
          <a:blip r:embed="rId4"/>
          <a:stretch>
            <a:fillRect/>
          </a:stretch>
        </p:blipFill>
        <p:spPr>
          <a:xfrm>
            <a:off x="6242050" y="3575050"/>
            <a:ext cx="12700" cy="12700"/>
          </a:xfrm>
          <a:prstGeom prst="rect">
            <a:avLst/>
          </a:prstGeom>
        </p:spPr>
      </p:pic>
      <p:pic>
        <p:nvPicPr>
          <p:cNvPr id="7" name="Picture 6">
            <a:extLst>
              <a:ext uri="{FF2B5EF4-FFF2-40B4-BE49-F238E27FC236}">
                <a16:creationId xmlns:a16="http://schemas.microsoft.com/office/drawing/2014/main" id="{B6786BD1-D0A9-69D6-5D65-C3FE41185F5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4010" y="701560"/>
            <a:ext cx="10958279" cy="5956990"/>
          </a:xfrm>
          <a:prstGeom prst="rect">
            <a:avLst/>
          </a:prstGeom>
        </p:spPr>
      </p:pic>
    </p:spTree>
    <p:extLst>
      <p:ext uri="{BB962C8B-B14F-4D97-AF65-F5344CB8AC3E}">
        <p14:creationId xmlns:p14="http://schemas.microsoft.com/office/powerpoint/2010/main" val="41165280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boxes and lines, but raises important questions</a:t>
            </a:r>
          </a:p>
        </p:txBody>
      </p:sp>
      <p:pic>
        <p:nvPicPr>
          <p:cNvPr id="3" name="Picture 2" descr="DM-CSMP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9433" y="650095"/>
            <a:ext cx="5167630" cy="6096000"/>
          </a:xfrm>
          <a:prstGeom prst="rect">
            <a:avLst/>
          </a:prstGeom>
        </p:spPr>
      </p:pic>
      <p:grpSp>
        <p:nvGrpSpPr>
          <p:cNvPr id="4" name="Group 3">
            <a:extLst>
              <a:ext uri="{FF2B5EF4-FFF2-40B4-BE49-F238E27FC236}">
                <a16:creationId xmlns:a16="http://schemas.microsoft.com/office/drawing/2014/main" id="{B5B2407B-1507-9F92-4DBA-F5F237EDBD74}"/>
              </a:ext>
            </a:extLst>
          </p:cNvPr>
          <p:cNvGrpSpPr/>
          <p:nvPr/>
        </p:nvGrpSpPr>
        <p:grpSpPr>
          <a:xfrm>
            <a:off x="7699091" y="3586225"/>
            <a:ext cx="4138479" cy="1018905"/>
            <a:chOff x="7699091" y="3586225"/>
            <a:chExt cx="4138479" cy="1018905"/>
          </a:xfrm>
        </p:grpSpPr>
        <p:cxnSp>
          <p:nvCxnSpPr>
            <p:cNvPr id="5" name="Straight Arrow Connector 4">
              <a:extLst>
                <a:ext uri="{FF2B5EF4-FFF2-40B4-BE49-F238E27FC236}">
                  <a16:creationId xmlns:a16="http://schemas.microsoft.com/office/drawing/2014/main" id="{27FCD4E8-15A2-8244-A377-3DCF44F4B586}"/>
                </a:ext>
              </a:extLst>
            </p:cNvPr>
            <p:cNvCxnSpPr/>
            <p:nvPr/>
          </p:nvCxnSpPr>
          <p:spPr>
            <a:xfrm flipH="1">
              <a:off x="7699091" y="3909391"/>
              <a:ext cx="1146313" cy="69573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117BEB5-ECE6-6F44-A75C-6611A341ED48}"/>
                </a:ext>
              </a:extLst>
            </p:cNvPr>
            <p:cNvSpPr/>
            <p:nvPr/>
          </p:nvSpPr>
          <p:spPr>
            <a:xfrm>
              <a:off x="8845404" y="3586225"/>
              <a:ext cx="2992166" cy="830997"/>
            </a:xfrm>
            <a:prstGeom prst="rect">
              <a:avLst/>
            </a:prstGeom>
          </p:spPr>
          <p:txBody>
            <a:bodyPr wrap="none">
              <a:spAutoFit/>
            </a:bodyPr>
            <a:lstStyle/>
            <a:p>
              <a:pPr>
                <a:spcBef>
                  <a:spcPct val="0"/>
                </a:spcBef>
              </a:pPr>
              <a:r>
                <a:rPr lang="en-US" sz="2400" dirty="0">
                  <a:solidFill>
                    <a:srgbClr val="000000"/>
                  </a:solidFill>
                  <a:latin typeface="Arial" panose="020B0604020202020204" pitchFamily="34" charset="0"/>
                  <a:cs typeface="Arial" panose="020B0604020202020204" pitchFamily="34" charset="0"/>
                </a:rPr>
                <a:t>What do we issue</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the Authorisation to?</a:t>
              </a:r>
            </a:p>
          </p:txBody>
        </p:sp>
      </p:grpSp>
      <p:grpSp>
        <p:nvGrpSpPr>
          <p:cNvPr id="12" name="Group 11">
            <a:extLst>
              <a:ext uri="{FF2B5EF4-FFF2-40B4-BE49-F238E27FC236}">
                <a16:creationId xmlns:a16="http://schemas.microsoft.com/office/drawing/2014/main" id="{236BE7AD-9E0C-21CE-B04A-10D61D2317FD}"/>
              </a:ext>
            </a:extLst>
          </p:cNvPr>
          <p:cNvGrpSpPr/>
          <p:nvPr/>
        </p:nvGrpSpPr>
        <p:grpSpPr>
          <a:xfrm>
            <a:off x="0" y="5183251"/>
            <a:ext cx="3995110" cy="713966"/>
            <a:chOff x="0" y="5183251"/>
            <a:chExt cx="3995110" cy="713966"/>
          </a:xfrm>
        </p:grpSpPr>
        <p:cxnSp>
          <p:nvCxnSpPr>
            <p:cNvPr id="6" name="Straight Arrow Connector 5">
              <a:extLst>
                <a:ext uri="{FF2B5EF4-FFF2-40B4-BE49-F238E27FC236}">
                  <a16:creationId xmlns:a16="http://schemas.microsoft.com/office/drawing/2014/main" id="{A82DB819-CE5A-7641-9484-D86E1B09CF21}"/>
                </a:ext>
              </a:extLst>
            </p:cNvPr>
            <p:cNvCxnSpPr>
              <a:cxnSpLocks/>
            </p:cNvCxnSpPr>
            <p:nvPr/>
          </p:nvCxnSpPr>
          <p:spPr>
            <a:xfrm>
              <a:off x="2969155" y="5414083"/>
              <a:ext cx="1025955" cy="4831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5E2F1ED-03AD-A744-98D1-2F3CFFCFDA82}"/>
                </a:ext>
              </a:extLst>
            </p:cNvPr>
            <p:cNvSpPr/>
            <p:nvPr/>
          </p:nvSpPr>
          <p:spPr>
            <a:xfrm>
              <a:off x="0" y="5183251"/>
              <a:ext cx="3058851" cy="461665"/>
            </a:xfrm>
            <a:prstGeom prst="rect">
              <a:avLst/>
            </a:prstGeom>
          </p:spPr>
          <p:txBody>
            <a:bodyPr wrap="none">
              <a:spAutoFit/>
            </a:bodyPr>
            <a:lstStyle/>
            <a:p>
              <a:pPr>
                <a:spcBef>
                  <a:spcPct val="0"/>
                </a:spcBef>
              </a:pPr>
              <a:r>
                <a:rPr lang="en-US" sz="2400" dirty="0">
                  <a:solidFill>
                    <a:srgbClr val="000000"/>
                  </a:solidFill>
                  <a:latin typeface="Arial" panose="020B0604020202020204" pitchFamily="34" charset="0"/>
                  <a:cs typeface="Arial" panose="020B0604020202020204" pitchFamily="34" charset="0"/>
                </a:rPr>
                <a:t>What do we Inspect?</a:t>
              </a:r>
            </a:p>
          </p:txBody>
        </p:sp>
      </p:grpSp>
      <p:grpSp>
        <p:nvGrpSpPr>
          <p:cNvPr id="13" name="Group 12">
            <a:extLst>
              <a:ext uri="{FF2B5EF4-FFF2-40B4-BE49-F238E27FC236}">
                <a16:creationId xmlns:a16="http://schemas.microsoft.com/office/drawing/2014/main" id="{85B2959D-E01F-C8FD-C57D-96322BCD99BC}"/>
              </a:ext>
            </a:extLst>
          </p:cNvPr>
          <p:cNvGrpSpPr/>
          <p:nvPr/>
        </p:nvGrpSpPr>
        <p:grpSpPr>
          <a:xfrm>
            <a:off x="8886" y="3909391"/>
            <a:ext cx="4698039" cy="923329"/>
            <a:chOff x="8886" y="3909391"/>
            <a:chExt cx="4698039" cy="923329"/>
          </a:xfrm>
        </p:grpSpPr>
        <p:sp>
          <p:nvSpPr>
            <p:cNvPr id="7" name="Rectangle 6">
              <a:extLst>
                <a:ext uri="{FF2B5EF4-FFF2-40B4-BE49-F238E27FC236}">
                  <a16:creationId xmlns:a16="http://schemas.microsoft.com/office/drawing/2014/main" id="{38A90E8C-32E8-C45F-499A-5E8F8AF68495}"/>
                </a:ext>
              </a:extLst>
            </p:cNvPr>
            <p:cNvSpPr/>
            <p:nvPr/>
          </p:nvSpPr>
          <p:spPr>
            <a:xfrm>
              <a:off x="8886" y="4001723"/>
              <a:ext cx="3231975" cy="830997"/>
            </a:xfrm>
            <a:prstGeom prst="rect">
              <a:avLst/>
            </a:prstGeom>
          </p:spPr>
          <p:txBody>
            <a:bodyPr wrap="none">
              <a:spAutoFit/>
            </a:bodyPr>
            <a:lstStyle/>
            <a:p>
              <a:pPr>
                <a:spcBef>
                  <a:spcPct val="0"/>
                </a:spcBef>
              </a:pPr>
              <a:r>
                <a:rPr lang="en-US" sz="2400" dirty="0">
                  <a:solidFill>
                    <a:srgbClr val="000000"/>
                  </a:solidFill>
                  <a:latin typeface="Arial" panose="020B0604020202020204" pitchFamily="34" charset="0"/>
                  <a:cs typeface="Arial" panose="020B0604020202020204" pitchFamily="34" charset="0"/>
                </a:rPr>
                <a:t>Are Units permanently</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part of one Facility?</a:t>
              </a:r>
            </a:p>
          </p:txBody>
        </p:sp>
        <p:cxnSp>
          <p:nvCxnSpPr>
            <p:cNvPr id="11" name="Straight Arrow Connector 10">
              <a:extLst>
                <a:ext uri="{FF2B5EF4-FFF2-40B4-BE49-F238E27FC236}">
                  <a16:creationId xmlns:a16="http://schemas.microsoft.com/office/drawing/2014/main" id="{E73C88E1-2F4B-D1D7-1CC7-5993EA03AFD0}"/>
                </a:ext>
              </a:extLst>
            </p:cNvPr>
            <p:cNvCxnSpPr>
              <a:cxnSpLocks/>
            </p:cNvCxnSpPr>
            <p:nvPr/>
          </p:nvCxnSpPr>
          <p:spPr>
            <a:xfrm flipV="1">
              <a:off x="3194307" y="3909391"/>
              <a:ext cx="1512618" cy="32425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377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3000" dirty="0"/>
              <a:t>Concept Model Version 1 – state Assertions and challenge them</a:t>
            </a:r>
          </a:p>
        </p:txBody>
      </p:sp>
      <p:pic>
        <p:nvPicPr>
          <p:cNvPr id="7" name="Picture 6">
            <a:extLst>
              <a:ext uri="{FF2B5EF4-FFF2-40B4-BE49-F238E27FC236}">
                <a16:creationId xmlns:a16="http://schemas.microsoft.com/office/drawing/2014/main" id="{D59EF84C-C31F-8C81-F507-911747239F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0071" y="721574"/>
            <a:ext cx="10855973" cy="5979935"/>
          </a:xfrm>
          <a:prstGeom prst="rect">
            <a:avLst/>
          </a:prstGeom>
        </p:spPr>
      </p:pic>
    </p:spTree>
    <p:extLst>
      <p:ext uri="{BB962C8B-B14F-4D97-AF65-F5344CB8AC3E}">
        <p14:creationId xmlns:p14="http://schemas.microsoft.com/office/powerpoint/2010/main" val="3264297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3000" dirty="0"/>
              <a:t>Concept Model Version 1 – revised Assertions from challenges</a:t>
            </a:r>
          </a:p>
        </p:txBody>
      </p:sp>
      <p:pic>
        <p:nvPicPr>
          <p:cNvPr id="5" name="Picture 4">
            <a:extLst>
              <a:ext uri="{FF2B5EF4-FFF2-40B4-BE49-F238E27FC236}">
                <a16:creationId xmlns:a16="http://schemas.microsoft.com/office/drawing/2014/main" id="{7E5BE78E-E8D5-6F69-2181-A869CE7DE2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6210" y="774290"/>
            <a:ext cx="11076678" cy="5749247"/>
          </a:xfrm>
          <a:prstGeom prst="rect">
            <a:avLst/>
          </a:prstGeom>
        </p:spPr>
      </p:pic>
    </p:spTree>
    <p:extLst>
      <p:ext uri="{BB962C8B-B14F-4D97-AF65-F5344CB8AC3E}">
        <p14:creationId xmlns:p14="http://schemas.microsoft.com/office/powerpoint/2010/main" val="9993745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3000" dirty="0"/>
              <a:t>Concept Model Version 2 – revised from challenging Assertions</a:t>
            </a:r>
          </a:p>
        </p:txBody>
      </p:sp>
      <p:pic>
        <p:nvPicPr>
          <p:cNvPr id="5" name="Picture 4">
            <a:extLst>
              <a:ext uri="{FF2B5EF4-FFF2-40B4-BE49-F238E27FC236}">
                <a16:creationId xmlns:a16="http://schemas.microsoft.com/office/drawing/2014/main" id="{F381C59A-F33A-CB8B-E681-3D22B99302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147" y="742566"/>
            <a:ext cx="10712624" cy="6063270"/>
          </a:xfrm>
          <a:prstGeom prst="rect">
            <a:avLst/>
          </a:prstGeom>
        </p:spPr>
      </p:pic>
    </p:spTree>
    <p:extLst>
      <p:ext uri="{BB962C8B-B14F-4D97-AF65-F5344CB8AC3E}">
        <p14:creationId xmlns:p14="http://schemas.microsoft.com/office/powerpoint/2010/main" val="15320991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99101" y="652465"/>
            <a:ext cx="5915327" cy="6044400"/>
          </a:xfrm>
          <a:prstGeom prst="rect">
            <a:avLst/>
          </a:prstGeom>
        </p:spPr>
      </p:pic>
      <p:sp>
        <p:nvSpPr>
          <p:cNvPr id="37890" name="Rectangle 4"/>
          <p:cNvSpPr>
            <a:spLocks noGrp="1" noChangeArrowheads="1"/>
          </p:cNvSpPr>
          <p:nvPr>
            <p:ph type="title"/>
          </p:nvPr>
        </p:nvSpPr>
        <p:spPr/>
        <p:txBody>
          <a:bodyPr/>
          <a:lstStyle/>
          <a:p>
            <a:pPr eaLnBrk="1" hangingPunct="1">
              <a:defRPr/>
            </a:pPr>
            <a:r>
              <a:rPr lang="en-US" sz="2800" dirty="0">
                <a:latin typeface="Arial" charset="0"/>
                <a:cs typeface="FS Joey" charset="0"/>
              </a:rPr>
              <a:t>"What do you need to know about the things in the </a:t>
            </a:r>
            <a:r>
              <a:rPr lang="en-US" altLang="ja-JP" sz="2800" dirty="0">
                <a:latin typeface="Arial" charset="0"/>
                <a:cs typeface="FS Joey" charset="0"/>
              </a:rPr>
              <a:t>Concept Model?"</a:t>
            </a:r>
            <a:r>
              <a:rPr lang="en-US" sz="2800" dirty="0">
                <a:latin typeface="Arial" charset="0"/>
                <a:cs typeface="FS Joey" charset="0"/>
              </a:rPr>
              <a:t> </a:t>
            </a:r>
          </a:p>
        </p:txBody>
      </p:sp>
      <p:sp>
        <p:nvSpPr>
          <p:cNvPr id="2676744" name="Text Box 8"/>
          <p:cNvSpPr txBox="1">
            <a:spLocks noChangeArrowheads="1"/>
          </p:cNvSpPr>
          <p:nvPr/>
        </p:nvSpPr>
        <p:spPr bwMode="auto">
          <a:xfrm>
            <a:off x="6704770" y="772996"/>
            <a:ext cx="5088129"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239713" indent="-238125"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
                <a:srgbClr val="CC0000"/>
              </a:buClr>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Sketching this out was </a:t>
            </a: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fast, and </a:t>
            </a: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raised many questions that had not occurred to the client…</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239713" marR="0" lvl="1" indent="-238125" algn="l" defTabSz="914400" rtl="0" eaLnBrk="0" fontAlgn="auto" latinLnBrk="0" hangingPunct="0">
              <a:lnSpc>
                <a:spcPct val="100000"/>
              </a:lnSpc>
              <a:spcBef>
                <a:spcPts val="0"/>
              </a:spcBef>
              <a:spcAft>
                <a:spcPts val="0"/>
              </a:spcAft>
              <a:buClr>
                <a:srgbClr val="CC0000"/>
              </a:buClr>
              <a:buSzTx/>
              <a:buFontTx/>
              <a:buChar char="•"/>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Is there one CSMP per Client, per Facility, or some other basis?</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239713" marR="0" lvl="1" indent="-238125" algn="l" defTabSz="914400" rtl="0" eaLnBrk="0" fontAlgn="auto" latinLnBrk="0" hangingPunct="0">
              <a:lnSpc>
                <a:spcPct val="100000"/>
              </a:lnSpc>
              <a:spcBef>
                <a:spcPts val="0"/>
              </a:spcBef>
              <a:spcAft>
                <a:spcPts val="0"/>
              </a:spcAft>
              <a:buClr>
                <a:srgbClr val="CC0000"/>
              </a:buClr>
              <a:buSzTx/>
              <a:buFontTx/>
              <a:buChar char="•"/>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Do Units frequently relocate, or even turn up at another Client?</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239713" marR="0" lvl="1" indent="-238125" algn="l" defTabSz="914400" rtl="0" eaLnBrk="0" fontAlgn="auto" latinLnBrk="0" hangingPunct="0">
              <a:lnSpc>
                <a:spcPct val="100000"/>
              </a:lnSpc>
              <a:spcBef>
                <a:spcPts val="0"/>
              </a:spcBef>
              <a:spcAft>
                <a:spcPts val="0"/>
              </a:spcAft>
              <a:buClr>
                <a:srgbClr val="CC0000"/>
              </a:buClr>
              <a:buSzTx/>
              <a:buFontTx/>
              <a:buChar char="•"/>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What is inspected </a:t>
            </a:r>
            <a:r>
              <a:rPr kumimoji="0" lang="mr-IN"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Facility or the Unit?</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239713" marR="0" lvl="1" indent="-238125" algn="l" defTabSz="914400" rtl="0" eaLnBrk="0" fontAlgn="auto" latinLnBrk="0" hangingPunct="0">
              <a:lnSpc>
                <a:spcPct val="100000"/>
              </a:lnSpc>
              <a:spcBef>
                <a:spcPts val="0"/>
              </a:spcBef>
              <a:spcAft>
                <a:spcPts val="0"/>
              </a:spcAft>
              <a:buClr>
                <a:srgbClr val="CC0000"/>
              </a:buClr>
              <a:buSzTx/>
              <a:buFontTx/>
              <a:buChar char="•"/>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Does the CSMP cover all or some Units at a Facility?</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239713" marR="0" lvl="1" indent="-238125" algn="l" defTabSz="914400" rtl="0" eaLnBrk="0" fontAlgn="auto" latinLnBrk="0" hangingPunct="0">
              <a:lnSpc>
                <a:spcPct val="100000"/>
              </a:lnSpc>
              <a:spcBef>
                <a:spcPts val="0"/>
              </a:spcBef>
              <a:spcAft>
                <a:spcPts val="0"/>
              </a:spcAft>
              <a:buClr>
                <a:srgbClr val="CC0000"/>
              </a:buClr>
              <a:buSzTx/>
              <a:buFontTx/>
              <a:buChar char="•"/>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…and MANY more…</a:t>
            </a:r>
          </a:p>
        </p:txBody>
      </p:sp>
      <p:sp>
        <p:nvSpPr>
          <p:cNvPr id="15" name="Rectangle 131"/>
          <p:cNvSpPr>
            <a:spLocks noChangeArrowheads="1"/>
          </p:cNvSpPr>
          <p:nvPr/>
        </p:nvSpPr>
        <p:spPr bwMode="auto">
          <a:xfrm>
            <a:off x="9875468" y="5761770"/>
            <a:ext cx="1917431" cy="615553"/>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0" fontAlgn="auto" latinLnBrk="0" hangingPunct="0">
              <a:lnSpc>
                <a:spcPct val="85000"/>
              </a:lnSpc>
              <a:spcBef>
                <a:spcPct val="50000"/>
              </a:spcBef>
              <a:spcAft>
                <a:spcPts val="0"/>
              </a:spcAft>
              <a:buClr>
                <a:srgbClr val="CC3300"/>
              </a:buClr>
              <a:buSzPct val="125000"/>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Model took </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 minutes</a:t>
            </a:r>
          </a:p>
        </p:txBody>
      </p:sp>
      <p:sp>
        <p:nvSpPr>
          <p:cNvPr id="3" name="Rectangle 131">
            <a:extLst>
              <a:ext uri="{FF2B5EF4-FFF2-40B4-BE49-F238E27FC236}">
                <a16:creationId xmlns:a16="http://schemas.microsoft.com/office/drawing/2014/main" id="{7CA4D3E7-9CA2-0FE2-B2E7-367249E482D8}"/>
              </a:ext>
            </a:extLst>
          </p:cNvPr>
          <p:cNvSpPr>
            <a:spLocks noChangeArrowheads="1"/>
          </p:cNvSpPr>
          <p:nvPr/>
        </p:nvSpPr>
        <p:spPr bwMode="auto">
          <a:xfrm>
            <a:off x="2964345" y="5510932"/>
            <a:ext cx="5088129" cy="615553"/>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0" fontAlgn="auto" latinLnBrk="0" hangingPunct="0">
              <a:lnSpc>
                <a:spcPct val="85000"/>
              </a:lnSpc>
              <a:spcBef>
                <a:spcPct val="50000"/>
              </a:spcBef>
              <a:spcAft>
                <a:spcPts val="0"/>
              </a:spcAft>
              <a:buClr>
                <a:srgbClr val="CC3300"/>
              </a:buClr>
              <a:buSzPct val="125000"/>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It's</a:t>
            </a:r>
            <a:r>
              <a:rPr kumimoji="0" lang="en-US"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not perfect, but the businesspeople found it incredibly useful.</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0">
            <a:extLst>
              <a:ext uri="{FF2B5EF4-FFF2-40B4-BE49-F238E27FC236}">
                <a16:creationId xmlns:a16="http://schemas.microsoft.com/office/drawing/2014/main" id="{8B442170-A463-971E-8CF3-7088B661B82D}"/>
              </a:ext>
            </a:extLst>
          </p:cNvPr>
          <p:cNvSpPr>
            <a:spLocks noChangeArrowheads="1"/>
          </p:cNvSpPr>
          <p:nvPr/>
        </p:nvSpPr>
        <p:spPr bwMode="auto">
          <a:xfrm>
            <a:off x="3013157" y="6188122"/>
            <a:ext cx="5039317" cy="615553"/>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defRPr/>
            </a:pPr>
            <a:r>
              <a:rPr lang="en-CA" sz="2000" dirty="0">
                <a:solidFill>
                  <a:srgbClr val="000000"/>
                </a:solidFill>
                <a:latin typeface="Arial" panose="020B0604020202020204" pitchFamily="34" charset="0"/>
                <a:cs typeface="Arial" panose="020B0604020202020204" pitchFamily="34" charset="0"/>
              </a:rPr>
              <a:t>This was done initially without any </a:t>
            </a:r>
            <a:br>
              <a:rPr lang="en-CA" sz="2000" dirty="0">
                <a:solidFill>
                  <a:srgbClr val="000000"/>
                </a:solidFill>
                <a:latin typeface="Arial" panose="020B0604020202020204" pitchFamily="34" charset="0"/>
                <a:cs typeface="Arial" panose="020B0604020202020204" pitchFamily="34" charset="0"/>
              </a:rPr>
            </a:br>
            <a:r>
              <a:rPr lang="en-CA" sz="2000" dirty="0">
                <a:solidFill>
                  <a:srgbClr val="000000"/>
                </a:solidFill>
                <a:latin typeface="Arial" panose="020B0604020202020204" pitchFamily="34" charset="0"/>
                <a:cs typeface="Arial" panose="020B0604020202020204" pitchFamily="34" charset="0"/>
              </a:rPr>
              <a:t>data modelling terminology or symbols!</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0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76744">
                                            <p:txEl>
                                              <p:pRg st="1" end="1"/>
                                            </p:txEl>
                                          </p:spTgt>
                                        </p:tgtEl>
                                        <p:attrNameLst>
                                          <p:attrName>style.visibility</p:attrName>
                                        </p:attrNameLst>
                                      </p:cBhvr>
                                      <p:to>
                                        <p:strVal val="visible"/>
                                      </p:to>
                                    </p:set>
                                    <p:animEffect transition="in" filter="dissolve">
                                      <p:cBhvr>
                                        <p:cTn id="7" dur="500"/>
                                        <p:tgtEl>
                                          <p:spTgt spid="267674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76744">
                                            <p:txEl>
                                              <p:pRg st="2" end="2"/>
                                            </p:txEl>
                                          </p:spTgt>
                                        </p:tgtEl>
                                        <p:attrNameLst>
                                          <p:attrName>style.visibility</p:attrName>
                                        </p:attrNameLst>
                                      </p:cBhvr>
                                      <p:to>
                                        <p:strVal val="visible"/>
                                      </p:to>
                                    </p:set>
                                    <p:animEffect transition="in" filter="dissolve">
                                      <p:cBhvr>
                                        <p:cTn id="10" dur="500"/>
                                        <p:tgtEl>
                                          <p:spTgt spid="267674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676744">
                                            <p:txEl>
                                              <p:pRg st="3" end="3"/>
                                            </p:txEl>
                                          </p:spTgt>
                                        </p:tgtEl>
                                        <p:attrNameLst>
                                          <p:attrName>style.visibility</p:attrName>
                                        </p:attrNameLst>
                                      </p:cBhvr>
                                      <p:to>
                                        <p:strVal val="visible"/>
                                      </p:to>
                                    </p:set>
                                    <p:animEffect transition="in" filter="dissolve">
                                      <p:cBhvr>
                                        <p:cTn id="13" dur="500"/>
                                        <p:tgtEl>
                                          <p:spTgt spid="267674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676744">
                                            <p:txEl>
                                              <p:pRg st="4" end="4"/>
                                            </p:txEl>
                                          </p:spTgt>
                                        </p:tgtEl>
                                        <p:attrNameLst>
                                          <p:attrName>style.visibility</p:attrName>
                                        </p:attrNameLst>
                                      </p:cBhvr>
                                      <p:to>
                                        <p:strVal val="visible"/>
                                      </p:to>
                                    </p:set>
                                    <p:animEffect transition="in" filter="dissolve">
                                      <p:cBhvr>
                                        <p:cTn id="16" dur="500"/>
                                        <p:tgtEl>
                                          <p:spTgt spid="2676744">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676744">
                                            <p:txEl>
                                              <p:pRg st="5" end="5"/>
                                            </p:txEl>
                                          </p:spTgt>
                                        </p:tgtEl>
                                        <p:attrNameLst>
                                          <p:attrName>style.visibility</p:attrName>
                                        </p:attrNameLst>
                                      </p:cBhvr>
                                      <p:to>
                                        <p:strVal val="visible"/>
                                      </p:to>
                                    </p:set>
                                    <p:animEffect transition="in" filter="dissolve">
                                      <p:cBhvr>
                                        <p:cTn id="19" dur="500"/>
                                        <p:tgtEl>
                                          <p:spTgt spid="267674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dirty="0"/>
              <a:t>Identify Services (Events) then Use Cases / User Stories</a:t>
            </a:r>
          </a:p>
        </p:txBody>
      </p:sp>
      <p:pic>
        <p:nvPicPr>
          <p:cNvPr id="4" name="Picture 3">
            <a:extLst>
              <a:ext uri="{FF2B5EF4-FFF2-40B4-BE49-F238E27FC236}">
                <a16:creationId xmlns:a16="http://schemas.microsoft.com/office/drawing/2014/main" id="{BD7559FB-5820-772E-22D9-7B429437C6FD}"/>
              </a:ext>
            </a:extLst>
          </p:cNvPr>
          <p:cNvPicPr>
            <a:picLocks noChangeAspect="1"/>
          </p:cNvPicPr>
          <p:nvPr/>
        </p:nvPicPr>
        <p:blipFill>
          <a:blip r:embed="rId3"/>
          <a:stretch>
            <a:fillRect/>
          </a:stretch>
        </p:blipFill>
        <p:spPr>
          <a:xfrm>
            <a:off x="252271" y="652464"/>
            <a:ext cx="9033462" cy="6155925"/>
          </a:xfrm>
          <a:prstGeom prst="rect">
            <a:avLst/>
          </a:prstGeom>
        </p:spPr>
      </p:pic>
      <p:cxnSp>
        <p:nvCxnSpPr>
          <p:cNvPr id="5" name="Straight Connector 4">
            <a:extLst>
              <a:ext uri="{FF2B5EF4-FFF2-40B4-BE49-F238E27FC236}">
                <a16:creationId xmlns:a16="http://schemas.microsoft.com/office/drawing/2014/main" id="{E35EC19F-3E90-A841-63E6-FF7F05193427}"/>
              </a:ext>
            </a:extLst>
          </p:cNvPr>
          <p:cNvCxnSpPr/>
          <p:nvPr/>
        </p:nvCxnSpPr>
        <p:spPr>
          <a:xfrm>
            <a:off x="4641399" y="2955235"/>
            <a:ext cx="662608"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D3F4A87-E6F7-BE0E-9DF6-65CA703915D1}"/>
              </a:ext>
            </a:extLst>
          </p:cNvPr>
          <p:cNvCxnSpPr>
            <a:cxnSpLocks/>
          </p:cNvCxnSpPr>
          <p:nvPr/>
        </p:nvCxnSpPr>
        <p:spPr>
          <a:xfrm>
            <a:off x="5323886" y="3551583"/>
            <a:ext cx="775251"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B2F916-3D5B-355C-2C12-1471C0DF6F13}"/>
              </a:ext>
            </a:extLst>
          </p:cNvPr>
          <p:cNvCxnSpPr>
            <a:cxnSpLocks/>
          </p:cNvCxnSpPr>
          <p:nvPr/>
        </p:nvCxnSpPr>
        <p:spPr>
          <a:xfrm>
            <a:off x="3117399" y="3637722"/>
            <a:ext cx="543338"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55EE9C2-5C0D-69C0-C652-0324336DA3B7}"/>
              </a:ext>
            </a:extLst>
          </p:cNvPr>
          <p:cNvSpPr>
            <a:spLocks noChangeArrowheads="1"/>
          </p:cNvSpPr>
          <p:nvPr/>
        </p:nvSpPr>
        <p:spPr bwMode="auto">
          <a:xfrm rot="20934294">
            <a:off x="7024330" y="5134169"/>
            <a:ext cx="4860430" cy="1043362"/>
          </a:xfrm>
          <a:prstGeom prst="rect">
            <a:avLst/>
          </a:prstGeom>
          <a:solidFill>
            <a:srgbClr val="FFFF00"/>
          </a:solidFill>
          <a:ln>
            <a:noFill/>
          </a:ln>
          <a:effectLst/>
          <a:extLst>
            <a:ext uri="{91240B29-F687-4f45-9708-019B960494DF}">
              <a14:hiddenLine xmlns:lc="http://schemas.openxmlformats.org/drawingml/2006/lockedCanvas"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85000"/>
              </a:lnSpc>
              <a:spcBef>
                <a:spcPct val="50000"/>
              </a:spcBef>
              <a:spcAft>
                <a:spcPts val="0"/>
              </a:spcAft>
              <a:buClr>
                <a:srgbClr val="CC3300"/>
              </a:buClr>
              <a:buSzPct val="125000"/>
              <a:buFont typeface="Wingdings" charset="0"/>
              <a:buNone/>
              <a:tabLst/>
              <a:defRPr/>
            </a:pPr>
            <a:r>
              <a:rPr kumimoji="0" lang="en-CA" sz="24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t>A Concept Model is a great </a:t>
            </a:r>
            <a:br>
              <a:rPr kumimoji="0" lang="en-CA" sz="24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br>
            <a:r>
              <a:rPr kumimoji="0" lang="en-CA" sz="24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t>starting point for discovering your </a:t>
            </a:r>
            <a:br>
              <a:rPr kumimoji="0" lang="en-CA" sz="24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br>
            <a:r>
              <a:rPr kumimoji="0" lang="en-CA" sz="24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rPr>
              <a:t>Services and Use Cases (User Stories)</a:t>
            </a:r>
            <a:endPar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ＭＳ Ｐゴシック" charset="0"/>
            </a:endParaRPr>
          </a:p>
        </p:txBody>
      </p:sp>
      <p:grpSp>
        <p:nvGrpSpPr>
          <p:cNvPr id="24" name="Group 23">
            <a:extLst>
              <a:ext uri="{FF2B5EF4-FFF2-40B4-BE49-F238E27FC236}">
                <a16:creationId xmlns:a16="http://schemas.microsoft.com/office/drawing/2014/main" id="{A3134670-C7C1-1F95-7961-A2CD100F9E4F}"/>
              </a:ext>
            </a:extLst>
          </p:cNvPr>
          <p:cNvGrpSpPr/>
          <p:nvPr/>
        </p:nvGrpSpPr>
        <p:grpSpPr>
          <a:xfrm>
            <a:off x="4864100" y="3775958"/>
            <a:ext cx="5409045" cy="968229"/>
            <a:chOff x="4864100" y="3775958"/>
            <a:chExt cx="5409045" cy="968229"/>
          </a:xfrm>
        </p:grpSpPr>
        <p:sp>
          <p:nvSpPr>
            <p:cNvPr id="10" name="AutoShape 31">
              <a:extLst>
                <a:ext uri="{FF2B5EF4-FFF2-40B4-BE49-F238E27FC236}">
                  <a16:creationId xmlns:a16="http://schemas.microsoft.com/office/drawing/2014/main" id="{C732847A-4E39-4987-05E4-8819076C4965}"/>
                </a:ext>
              </a:extLst>
            </p:cNvPr>
            <p:cNvSpPr>
              <a:spLocks noChangeArrowheads="1"/>
            </p:cNvSpPr>
            <p:nvPr/>
          </p:nvSpPr>
          <p:spPr bwMode="auto">
            <a:xfrm>
              <a:off x="8825345" y="3913925"/>
              <a:ext cx="1447800" cy="830262"/>
            </a:xfrm>
            <a:prstGeom prst="roundRect">
              <a:avLst>
                <a:gd name="adj" fmla="val 16667"/>
              </a:avLst>
            </a:prstGeom>
            <a:solidFill>
              <a:srgbClr val="003366"/>
            </a:solidFill>
            <a:ln w="12700">
              <a:solidFill>
                <a:schemeClr val="tx2"/>
              </a:solidFill>
              <a:round/>
              <a:headEnd type="none" w="sm" len="sm"/>
              <a:tailEnd type="none" w="sm" len="sm"/>
            </a:ln>
            <a:effectLst/>
            <a:extLst>
              <a:ext uri="{AF507438-7753-43e0-B8FC-AC1667EBCBE1}">
                <a14:hiddenEffects xmlns:lc="http://schemas.openxmlformats.org/drawingml/2006/lockedCanvas" xmlns:a14="http://schemas.microsoft.com/office/drawing/2010/main" xmlns="">
                  <a:effectLst>
                    <a:outerShdw dist="107763" dir="2700000" algn="ctr" rotWithShape="0">
                      <a:schemeClr val="tx2"/>
                    </a:outerShdw>
                  </a:effectLst>
                </a14:hiddenEffects>
              </a:ext>
            </a:ex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Concept</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b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Model</a:t>
              </a:r>
            </a:p>
          </p:txBody>
        </p:sp>
        <p:cxnSp>
          <p:nvCxnSpPr>
            <p:cNvPr id="14" name="Straight Arrow Connector 13">
              <a:extLst>
                <a:ext uri="{FF2B5EF4-FFF2-40B4-BE49-F238E27FC236}">
                  <a16:creationId xmlns:a16="http://schemas.microsoft.com/office/drawing/2014/main" id="{4FE35C45-632B-57D2-725B-E37E6B6B2E91}"/>
                </a:ext>
              </a:extLst>
            </p:cNvPr>
            <p:cNvCxnSpPr>
              <a:cxnSpLocks/>
            </p:cNvCxnSpPr>
            <p:nvPr/>
          </p:nvCxnSpPr>
          <p:spPr>
            <a:xfrm flipH="1" flipV="1">
              <a:off x="4864100" y="3775958"/>
              <a:ext cx="3961245" cy="428592"/>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6FA94D6-D24F-B0CB-AA29-0E89B46B0E6B}"/>
              </a:ext>
            </a:extLst>
          </p:cNvPr>
          <p:cNvGrpSpPr/>
          <p:nvPr/>
        </p:nvGrpSpPr>
        <p:grpSpPr>
          <a:xfrm>
            <a:off x="5478361" y="2858326"/>
            <a:ext cx="4794784" cy="868363"/>
            <a:chOff x="5478361" y="2858326"/>
            <a:chExt cx="4794784" cy="868363"/>
          </a:xfrm>
        </p:grpSpPr>
        <p:sp>
          <p:nvSpPr>
            <p:cNvPr id="9" name="AutoShape 30">
              <a:extLst>
                <a:ext uri="{FF2B5EF4-FFF2-40B4-BE49-F238E27FC236}">
                  <a16:creationId xmlns:a16="http://schemas.microsoft.com/office/drawing/2014/main" id="{0F9CF3F9-86D0-9441-B5D1-B97C675597C2}"/>
                </a:ext>
              </a:extLst>
            </p:cNvPr>
            <p:cNvSpPr>
              <a:spLocks noChangeArrowheads="1"/>
            </p:cNvSpPr>
            <p:nvPr/>
          </p:nvSpPr>
          <p:spPr bwMode="auto">
            <a:xfrm>
              <a:off x="8825345" y="2858326"/>
              <a:ext cx="144780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lc="http://schemas.openxmlformats.org/drawingml/2006/lockedCanvas" xmlns:a14="http://schemas.microsoft.com/office/drawing/2010/main" xmlns="">
                  <a:effectLst>
                    <a:outerShdw dist="107763" dir="2700000" algn="ctr" rotWithShape="0">
                      <a:schemeClr val="tx2"/>
                    </a:outerShdw>
                  </a:effectLst>
                </a14:hiddenEffects>
              </a:ext>
            </a:ex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Service Specification</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b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(Events)</a:t>
              </a:r>
            </a:p>
          </p:txBody>
        </p:sp>
        <p:cxnSp>
          <p:nvCxnSpPr>
            <p:cNvPr id="16" name="Straight Arrow Connector 15">
              <a:extLst>
                <a:ext uri="{FF2B5EF4-FFF2-40B4-BE49-F238E27FC236}">
                  <a16:creationId xmlns:a16="http://schemas.microsoft.com/office/drawing/2014/main" id="{08BCC1CE-BD3E-26EB-AFE5-0A5704DADE99}"/>
                </a:ext>
              </a:extLst>
            </p:cNvPr>
            <p:cNvCxnSpPr>
              <a:cxnSpLocks/>
            </p:cNvCxnSpPr>
            <p:nvPr/>
          </p:nvCxnSpPr>
          <p:spPr>
            <a:xfrm flipH="1">
              <a:off x="5478361" y="3276695"/>
              <a:ext cx="3346984" cy="0"/>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5292AC0-C899-77C0-5544-063BDE0E32CB}"/>
              </a:ext>
            </a:extLst>
          </p:cNvPr>
          <p:cNvGrpSpPr/>
          <p:nvPr/>
        </p:nvGrpSpPr>
        <p:grpSpPr>
          <a:xfrm>
            <a:off x="5639847" y="1785088"/>
            <a:ext cx="4633298" cy="868363"/>
            <a:chOff x="5639847" y="1785088"/>
            <a:chExt cx="4633298" cy="868363"/>
          </a:xfrm>
        </p:grpSpPr>
        <p:sp>
          <p:nvSpPr>
            <p:cNvPr id="3" name="AutoShape 29">
              <a:extLst>
                <a:ext uri="{FF2B5EF4-FFF2-40B4-BE49-F238E27FC236}">
                  <a16:creationId xmlns:a16="http://schemas.microsoft.com/office/drawing/2014/main" id="{33D3592A-AC36-E2D6-39DB-6FBC5823E5DC}"/>
                </a:ext>
              </a:extLst>
            </p:cNvPr>
            <p:cNvSpPr>
              <a:spLocks noChangeArrowheads="1"/>
            </p:cNvSpPr>
            <p:nvPr/>
          </p:nvSpPr>
          <p:spPr bwMode="auto">
            <a:xfrm>
              <a:off x="8825345" y="1785088"/>
              <a:ext cx="144780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lc="http://schemas.openxmlformats.org/drawingml/2006/lockedCanvas" xmlns:a14="http://schemas.microsoft.com/office/drawing/2010/main" xmlns="">
                  <a:effectLst>
                    <a:outerShdw dist="107763" dir="2700000" algn="ctr" rotWithShape="0">
                      <a:schemeClr val="tx2"/>
                    </a:outerShdw>
                  </a:effectLst>
                </a14:hiddenEffects>
              </a:ext>
            </a:ex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Use Case</a:t>
              </a:r>
            </a:p>
          </p:txBody>
        </p:sp>
        <p:cxnSp>
          <p:nvCxnSpPr>
            <p:cNvPr id="20" name="Straight Arrow Connector 19">
              <a:extLst>
                <a:ext uri="{FF2B5EF4-FFF2-40B4-BE49-F238E27FC236}">
                  <a16:creationId xmlns:a16="http://schemas.microsoft.com/office/drawing/2014/main" id="{850E36CF-8023-C8E8-E1C0-25E8AB73D1C8}"/>
                </a:ext>
              </a:extLst>
            </p:cNvPr>
            <p:cNvCxnSpPr>
              <a:cxnSpLocks/>
            </p:cNvCxnSpPr>
            <p:nvPr/>
          </p:nvCxnSpPr>
          <p:spPr>
            <a:xfrm flipH="1">
              <a:off x="5639847" y="2294752"/>
              <a:ext cx="3185498" cy="0"/>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4A8F73B5-5647-2A18-F682-E546243E8132}"/>
              </a:ext>
            </a:extLst>
          </p:cNvPr>
          <p:cNvSpPr/>
          <p:nvPr/>
        </p:nvSpPr>
        <p:spPr>
          <a:xfrm>
            <a:off x="312474" y="6115892"/>
            <a:ext cx="6468060" cy="461665"/>
          </a:xfrm>
          <a:prstGeom prst="rect">
            <a:avLst/>
          </a:prstGeom>
          <a:solidFill>
            <a:srgbClr val="FFFF00"/>
          </a:solidFill>
        </p:spPr>
        <p:txBody>
          <a:bodyPr wrap="square">
            <a:spAutoFit/>
          </a:bodyPr>
          <a:lstStyle/>
          <a:p>
            <a:pPr eaLnBrk="1" hangingPunct="1">
              <a:lnSpc>
                <a:spcPct val="100000"/>
              </a:lnSpc>
              <a:spcBef>
                <a:spcPct val="20000"/>
              </a:spcBef>
              <a:buClr>
                <a:srgbClr val="CC0000"/>
              </a:buClr>
              <a:buSzPct val="125000"/>
              <a:buNone/>
            </a:pPr>
            <a:r>
              <a:rPr lang="en-US" sz="2400" dirty="0">
                <a:solidFill>
                  <a:srgbClr val="000000"/>
                </a:solidFill>
                <a:latin typeface="Arial" panose="020B0604020202020204" pitchFamily="34" charset="0"/>
                <a:cs typeface="Arial" panose="020B0604020202020204" pitchFamily="34" charset="0"/>
              </a:rPr>
              <a:t>Supports </a:t>
            </a:r>
            <a:r>
              <a:rPr lang="en-US" sz="2400" i="1" dirty="0">
                <a:solidFill>
                  <a:srgbClr val="000000"/>
                </a:solidFill>
                <a:latin typeface="Arial" pitchFamily="34" charset="0"/>
                <a:cs typeface="Arial" pitchFamily="34" charset="0"/>
              </a:rPr>
              <a:t>Service-Oriented Business Analysis</a:t>
            </a:r>
          </a:p>
        </p:txBody>
      </p:sp>
      <p:sp>
        <p:nvSpPr>
          <p:cNvPr id="18" name="Rectangle 17">
            <a:extLst>
              <a:ext uri="{FF2B5EF4-FFF2-40B4-BE49-F238E27FC236}">
                <a16:creationId xmlns:a16="http://schemas.microsoft.com/office/drawing/2014/main" id="{35DD6AFB-1CD2-1885-A0B3-94DEC16C01C8}"/>
              </a:ext>
            </a:extLst>
          </p:cNvPr>
          <p:cNvSpPr/>
          <p:nvPr/>
        </p:nvSpPr>
        <p:spPr>
          <a:xfrm>
            <a:off x="10329022" y="3913925"/>
            <a:ext cx="1781189" cy="830261"/>
          </a:xfrm>
          <a:prstGeom prst="rect">
            <a:avLst/>
          </a:prstGeom>
          <a:noFill/>
          <a:ln w="12700">
            <a:noFill/>
          </a:ln>
        </p:spPr>
        <p:txBody>
          <a:bodyPr wrap="square" lIns="36000" tIns="36000" rIns="36000" bIns="36000" anchor="t" anchorCtr="0">
            <a:noAutofit/>
          </a:bodyPr>
          <a:lstStyle/>
          <a:p>
            <a:pPr>
              <a:spcBef>
                <a:spcPct val="0"/>
              </a:spcBef>
              <a:buClr>
                <a:srgbClr val="CC0000"/>
              </a:buClr>
            </a:pPr>
            <a:r>
              <a:rPr lang="en-US" sz="1600" i="1" dirty="0">
                <a:solidFill>
                  <a:srgbClr val="000000"/>
                </a:solidFill>
                <a:latin typeface="Arial" panose="020B0604020202020204" pitchFamily="34" charset="0"/>
                <a:cs typeface="Arial" panose="020B0604020202020204" pitchFamily="34" charset="0"/>
              </a:rPr>
              <a:t>Entity </a:t>
            </a:r>
            <a:br>
              <a:rPr lang="en-US" sz="1600" i="1" dirty="0">
                <a:solidFill>
                  <a:srgbClr val="000000"/>
                </a:solidFill>
                <a:latin typeface="Arial" panose="020B0604020202020204" pitchFamily="34" charset="0"/>
                <a:cs typeface="Arial" panose="020B0604020202020204" pitchFamily="34" charset="0"/>
              </a:rPr>
            </a:br>
            <a:r>
              <a:rPr lang="en-US" sz="1600" i="1" dirty="0">
                <a:solidFill>
                  <a:srgbClr val="000000"/>
                </a:solidFill>
                <a:latin typeface="Arial" panose="020B0604020202020204" pitchFamily="34" charset="0"/>
                <a:cs typeface="Arial" panose="020B0604020202020204" pitchFamily="34" charset="0"/>
              </a:rPr>
              <a:t>or simply a "thing"</a:t>
            </a:r>
          </a:p>
          <a:p>
            <a:pPr>
              <a:spcBef>
                <a:spcPct val="0"/>
              </a:spcBef>
              <a:buClr>
                <a:srgbClr val="CC0000"/>
              </a:buClr>
            </a:pPr>
            <a:r>
              <a:rPr lang="en-US" altLang="ja-JP" sz="1600" i="1" dirty="0">
                <a:solidFill>
                  <a:srgbClr val="000000"/>
                </a:solidFill>
                <a:latin typeface="Arial" panose="020B0604020202020204" pitchFamily="34" charset="0"/>
                <a:cs typeface="Arial" panose="020B0604020202020204" pitchFamily="34" charset="0"/>
              </a:rPr>
              <a:t>- a core Noun</a:t>
            </a:r>
          </a:p>
        </p:txBody>
      </p:sp>
      <p:sp>
        <p:nvSpPr>
          <p:cNvPr id="19" name="Rectangle 18">
            <a:extLst>
              <a:ext uri="{FF2B5EF4-FFF2-40B4-BE49-F238E27FC236}">
                <a16:creationId xmlns:a16="http://schemas.microsoft.com/office/drawing/2014/main" id="{6ED9BC3C-B3CA-8C41-0A3A-E7030A76EE1A}"/>
              </a:ext>
            </a:extLst>
          </p:cNvPr>
          <p:cNvSpPr/>
          <p:nvPr/>
        </p:nvSpPr>
        <p:spPr>
          <a:xfrm>
            <a:off x="10288372" y="2951943"/>
            <a:ext cx="1862490" cy="868364"/>
          </a:xfrm>
          <a:prstGeom prst="rect">
            <a:avLst/>
          </a:prstGeom>
          <a:noFill/>
          <a:ln w="12700">
            <a:noFill/>
          </a:ln>
        </p:spPr>
        <p:txBody>
          <a:bodyPr wrap="square" lIns="36000" tIns="36000" rIns="36000" bIns="36000" anchor="t" anchorCtr="0">
            <a:noAutofit/>
          </a:bodyPr>
          <a:lstStyle/>
          <a:p>
            <a:pPr>
              <a:spcBef>
                <a:spcPct val="0"/>
              </a:spcBef>
              <a:buClr>
                <a:srgbClr val="CC0000"/>
              </a:buClr>
            </a:pPr>
            <a:r>
              <a:rPr lang="en-US" sz="1600" i="1" dirty="0">
                <a:solidFill>
                  <a:srgbClr val="000000"/>
                </a:solidFill>
                <a:latin typeface="Arial" panose="020B0604020202020204" pitchFamily="34" charset="0"/>
                <a:cs typeface="Arial" panose="020B0604020202020204" pitchFamily="34" charset="0"/>
              </a:rPr>
              <a:t>Service (or Event)</a:t>
            </a:r>
          </a:p>
          <a:p>
            <a:pPr>
              <a:spcBef>
                <a:spcPct val="0"/>
              </a:spcBef>
              <a:buClr>
                <a:srgbClr val="CC0000"/>
              </a:buClr>
            </a:pPr>
            <a:r>
              <a:rPr lang="en-US" altLang="ja-JP" sz="1600" i="1" dirty="0">
                <a:solidFill>
                  <a:srgbClr val="000000"/>
                </a:solidFill>
                <a:latin typeface="Arial" panose="020B0604020202020204" pitchFamily="34" charset="0"/>
                <a:cs typeface="Arial" panose="020B0604020202020204" pitchFamily="34" charset="0"/>
              </a:rPr>
              <a:t>- add a Verb </a:t>
            </a:r>
            <a:br>
              <a:rPr lang="en-US" altLang="ja-JP" sz="1600" i="1" dirty="0">
                <a:solidFill>
                  <a:srgbClr val="000000"/>
                </a:solidFill>
                <a:latin typeface="Arial" panose="020B0604020202020204" pitchFamily="34" charset="0"/>
                <a:cs typeface="Arial" panose="020B0604020202020204" pitchFamily="34" charset="0"/>
              </a:rPr>
            </a:br>
            <a:r>
              <a:rPr lang="en-US" altLang="ja-JP" sz="1600" i="1" dirty="0">
                <a:solidFill>
                  <a:srgbClr val="000000"/>
                </a:solidFill>
                <a:latin typeface="Arial" panose="020B0604020202020204" pitchFamily="34" charset="0"/>
                <a:cs typeface="Arial" panose="020B0604020202020204" pitchFamily="34" charset="0"/>
              </a:rPr>
              <a:t>to the Noun </a:t>
            </a:r>
          </a:p>
        </p:txBody>
      </p:sp>
      <p:sp>
        <p:nvSpPr>
          <p:cNvPr id="21" name="Rectangle 20">
            <a:extLst>
              <a:ext uri="{FF2B5EF4-FFF2-40B4-BE49-F238E27FC236}">
                <a16:creationId xmlns:a16="http://schemas.microsoft.com/office/drawing/2014/main" id="{F23E6D74-5C75-CF8B-8523-3640DC89349F}"/>
              </a:ext>
            </a:extLst>
          </p:cNvPr>
          <p:cNvSpPr/>
          <p:nvPr/>
        </p:nvSpPr>
        <p:spPr>
          <a:xfrm>
            <a:off x="10378496" y="1780774"/>
            <a:ext cx="1900227" cy="848078"/>
          </a:xfrm>
          <a:prstGeom prst="rect">
            <a:avLst/>
          </a:prstGeom>
          <a:noFill/>
          <a:ln w="12700">
            <a:noFill/>
          </a:ln>
        </p:spPr>
        <p:txBody>
          <a:bodyPr wrap="square" lIns="0" tIns="36000" rIns="36000" bIns="36000" anchor="t" anchorCtr="0">
            <a:no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 Case </a:t>
            </a:r>
            <a:r>
              <a:rPr lang="en-US" sz="1600" i="1" noProof="0" dirty="0">
                <a:solidFill>
                  <a:srgbClr val="000000"/>
                </a:solidFill>
                <a:latin typeface="Arial" panose="020B0604020202020204" pitchFamily="34" charset="0"/>
                <a:cs typeface="Arial" panose="020B0604020202020204" pitchFamily="34" charset="0"/>
              </a:rPr>
              <a:t>or </a:t>
            </a:r>
            <a:br>
              <a:rPr lang="en-US" sz="1600" i="1" noProof="0" dirty="0">
                <a:solidFill>
                  <a:srgbClr val="000000"/>
                </a:solidFill>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 Story</a:t>
            </a:r>
            <a:b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add Who and </a:t>
            </a:r>
            <a:b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a:t>
            </a:r>
            <a:endParaRPr kumimoji="0" lang="en-US" altLang="ja-JP" sz="1600" b="0" i="1"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Tree>
    <p:extLst>
      <p:ext uri="{BB962C8B-B14F-4D97-AF65-F5344CB8AC3E}">
        <p14:creationId xmlns:p14="http://schemas.microsoft.com/office/powerpoint/2010/main" val="30514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8" grpId="0" animBg="1"/>
      <p:bldP spid="19" grpId="0" animBg="1"/>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9DFE-BDC2-A141-8B1D-98A5626C0B09}"/>
              </a:ext>
            </a:extLst>
          </p:cNvPr>
          <p:cNvSpPr>
            <a:spLocks noGrp="1"/>
          </p:cNvSpPr>
          <p:nvPr>
            <p:ph type="title"/>
          </p:nvPr>
        </p:nvSpPr>
        <p:spPr/>
        <p:txBody>
          <a:bodyPr/>
          <a:lstStyle/>
          <a:p>
            <a:r>
              <a:rPr lang="en-US" sz="2800" dirty="0"/>
              <a:t>Discussion – one Business Service, one or more Use Cases</a:t>
            </a:r>
          </a:p>
        </p:txBody>
      </p:sp>
      <p:sp>
        <p:nvSpPr>
          <p:cNvPr id="4" name="5-Point Star 3">
            <a:extLst>
              <a:ext uri="{FF2B5EF4-FFF2-40B4-BE49-F238E27FC236}">
                <a16:creationId xmlns:a16="http://schemas.microsoft.com/office/drawing/2014/main" id="{25E015B8-86A4-6D4A-BFC4-9FE4B2427428}"/>
              </a:ext>
            </a:extLst>
          </p:cNvPr>
          <p:cNvSpPr/>
          <p:nvPr/>
        </p:nvSpPr>
        <p:spPr bwMode="auto">
          <a:xfrm>
            <a:off x="18376830" y="4474601"/>
            <a:ext cx="1159497" cy="814888"/>
          </a:xfrm>
          <a:prstGeom prst="star5">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742950" indent="-742950" algn="ctr" defTabSz="873125" eaLnBrk="0" fontAlgn="base" hangingPunct="0">
              <a:lnSpc>
                <a:spcPct val="80000"/>
              </a:lnSpc>
              <a:spcBef>
                <a:spcPct val="32000"/>
              </a:spcBef>
              <a:spcAft>
                <a:spcPct val="0"/>
              </a:spcAft>
              <a:buClr>
                <a:srgbClr val="000000"/>
              </a:buClr>
              <a:buFontTx/>
              <a:buChar char="•"/>
            </a:pPr>
            <a:endParaRPr lang="en-US" dirty="0">
              <a:solidFill>
                <a:srgbClr val="000000"/>
              </a:solidFill>
              <a:latin typeface="Arial" pitchFamily="34" charset="0"/>
              <a:ea typeface="ＭＳ Ｐゴシック" charset="0"/>
            </a:endParaRPr>
          </a:p>
        </p:txBody>
      </p:sp>
      <p:pic>
        <p:nvPicPr>
          <p:cNvPr id="5" name="Picture 4">
            <a:extLst>
              <a:ext uri="{FF2B5EF4-FFF2-40B4-BE49-F238E27FC236}">
                <a16:creationId xmlns:a16="http://schemas.microsoft.com/office/drawing/2014/main" id="{FB26563D-0B0C-644C-B16D-A3ABD72152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22827" y="1073808"/>
            <a:ext cx="2738568" cy="3098907"/>
          </a:xfrm>
          <a:prstGeom prst="rect">
            <a:avLst/>
          </a:prstGeom>
        </p:spPr>
      </p:pic>
      <p:sp>
        <p:nvSpPr>
          <p:cNvPr id="6" name="TextBox 5">
            <a:extLst>
              <a:ext uri="{FF2B5EF4-FFF2-40B4-BE49-F238E27FC236}">
                <a16:creationId xmlns:a16="http://schemas.microsoft.com/office/drawing/2014/main" id="{A38215A9-DDCF-3348-814A-EFFD6C0C5EF9}"/>
              </a:ext>
            </a:extLst>
          </p:cNvPr>
          <p:cNvSpPr txBox="1"/>
          <p:nvPr/>
        </p:nvSpPr>
        <p:spPr>
          <a:xfrm>
            <a:off x="1095097" y="3418500"/>
            <a:ext cx="10736373" cy="3450945"/>
          </a:xfrm>
          <a:prstGeom prst="rect">
            <a:avLst/>
          </a:prstGeom>
          <a:noFill/>
        </p:spPr>
        <p:txBody>
          <a:bodyPr wrap="square" rtlCol="0">
            <a:spAutoFit/>
          </a:bodyPr>
          <a:lstStyle/>
          <a:p>
            <a:pPr eaLnBrk="0" fontAlgn="base" hangingPunct="0">
              <a:lnSpc>
                <a:spcPct val="80000"/>
              </a:lnSpc>
              <a:spcBef>
                <a:spcPct val="32000"/>
              </a:spcBef>
              <a:spcAft>
                <a:spcPct val="0"/>
              </a:spcAft>
              <a:buClr>
                <a:srgbClr val="000000"/>
              </a:buClr>
            </a:pPr>
            <a:r>
              <a:rPr lang="en-US" sz="2200" dirty="0">
                <a:solidFill>
                  <a:srgbClr val="000000"/>
                </a:solidFill>
                <a:latin typeface="Arial" charset="0"/>
                <a:ea typeface="ＭＳ Ｐゴシック" charset="0"/>
              </a:rPr>
              <a:t>What is the value of documenting the Service only </a:t>
            </a:r>
            <a:r>
              <a:rPr lang="en-US" sz="2200" i="1" dirty="0">
                <a:solidFill>
                  <a:srgbClr val="000000"/>
                </a:solidFill>
                <a:latin typeface="Arial" charset="0"/>
                <a:ea typeface="ＭＳ Ｐゴシック" charset="0"/>
              </a:rPr>
              <a:t>once?</a:t>
            </a:r>
            <a:r>
              <a:rPr lang="en-US" sz="2200" dirty="0">
                <a:solidFill>
                  <a:srgbClr val="000000"/>
                </a:solidFill>
                <a:latin typeface="Arial" charset="0"/>
                <a:ea typeface="ＭＳ Ｐゴシック" charset="0"/>
              </a:rPr>
              <a:t> </a:t>
            </a:r>
            <a:br>
              <a:rPr lang="en-US" sz="2200" dirty="0">
                <a:solidFill>
                  <a:srgbClr val="000000"/>
                </a:solidFill>
                <a:latin typeface="Arial" charset="0"/>
                <a:ea typeface="ＭＳ Ｐゴシック" charset="0"/>
              </a:rPr>
            </a:br>
            <a:r>
              <a:rPr lang="en-US" sz="2200" dirty="0">
                <a:solidFill>
                  <a:srgbClr val="000000"/>
                </a:solidFill>
                <a:latin typeface="Arial" charset="0"/>
                <a:ea typeface="ＭＳ Ｐゴシック" charset="0"/>
              </a:rPr>
              <a:t>("One Service available through multiple channels.")</a:t>
            </a:r>
          </a:p>
          <a:p>
            <a:pPr marL="342900" indent="-342900" eaLnBrk="0" fontAlgn="base" hangingPunct="0">
              <a:lnSpc>
                <a:spcPct val="80000"/>
              </a:lnSpc>
              <a:spcBef>
                <a:spcPct val="32000"/>
              </a:spcBef>
              <a:spcAft>
                <a:spcPct val="0"/>
              </a:spcAft>
              <a:buClr>
                <a:srgbClr val="000000"/>
              </a:buClr>
              <a:buFont typeface="Arial" panose="020B0604020202020204" pitchFamily="34" charset="0"/>
              <a:buChar char="•"/>
            </a:pPr>
            <a:r>
              <a:rPr lang="en-US" sz="2200" dirty="0">
                <a:solidFill>
                  <a:srgbClr val="000000"/>
                </a:solidFill>
                <a:latin typeface="Arial" charset="0"/>
                <a:ea typeface="ＭＳ Ｐゴシック" charset="0"/>
              </a:rPr>
              <a:t>re-use of the asset, and therefore higher consistency</a:t>
            </a:r>
          </a:p>
          <a:p>
            <a:pPr marL="342900" indent="-342900" eaLnBrk="0" fontAlgn="base" hangingPunct="0">
              <a:lnSpc>
                <a:spcPct val="80000"/>
              </a:lnSpc>
              <a:spcBef>
                <a:spcPct val="32000"/>
              </a:spcBef>
              <a:spcAft>
                <a:spcPct val="0"/>
              </a:spcAft>
              <a:buClr>
                <a:srgbClr val="000000"/>
              </a:buClr>
              <a:buFont typeface="Arial" panose="020B0604020202020204" pitchFamily="34" charset="0"/>
              <a:buChar char="•"/>
            </a:pPr>
            <a:r>
              <a:rPr lang="en-US" sz="2200" dirty="0">
                <a:solidFill>
                  <a:srgbClr val="000000"/>
                </a:solidFill>
                <a:latin typeface="Arial" charset="0"/>
                <a:ea typeface="ＭＳ Ｐゴシック" charset="0"/>
              </a:rPr>
              <a:t>better chance of getting it right – higher value from less effort</a:t>
            </a:r>
          </a:p>
          <a:p>
            <a:pPr marL="342900" indent="-342900" eaLnBrk="0" fontAlgn="base" hangingPunct="0">
              <a:lnSpc>
                <a:spcPct val="80000"/>
              </a:lnSpc>
              <a:spcBef>
                <a:spcPct val="32000"/>
              </a:spcBef>
              <a:spcAft>
                <a:spcPct val="0"/>
              </a:spcAft>
              <a:buClr>
                <a:srgbClr val="000000"/>
              </a:buClr>
              <a:buFont typeface="Arial" panose="020B0604020202020204" pitchFamily="34" charset="0"/>
              <a:buChar char="•"/>
            </a:pPr>
            <a:r>
              <a:rPr lang="en-US" sz="2200" dirty="0">
                <a:solidFill>
                  <a:srgbClr val="000000"/>
                </a:solidFill>
                <a:latin typeface="Arial" charset="0"/>
                <a:ea typeface="ＭＳ Ｐゴシック" charset="0"/>
              </a:rPr>
              <a:t>if it's implemented as a single service, easier maintenance – it's in ONE place.</a:t>
            </a:r>
          </a:p>
          <a:p>
            <a:pPr eaLnBrk="0" fontAlgn="base" hangingPunct="0">
              <a:lnSpc>
                <a:spcPct val="80000"/>
              </a:lnSpc>
              <a:spcBef>
                <a:spcPct val="32000"/>
              </a:spcBef>
              <a:spcAft>
                <a:spcPct val="0"/>
              </a:spcAft>
              <a:buClr>
                <a:srgbClr val="000000"/>
              </a:buClr>
            </a:pPr>
            <a:r>
              <a:rPr lang="en-US" sz="2200" dirty="0">
                <a:solidFill>
                  <a:srgbClr val="000000"/>
                </a:solidFill>
                <a:latin typeface="Arial" charset="0"/>
                <a:ea typeface="ＭＳ Ｐゴシック" charset="0"/>
              </a:rPr>
              <a:t>Why would we make a </a:t>
            </a:r>
            <a:r>
              <a:rPr lang="en-US" sz="2200" i="1" dirty="0">
                <a:solidFill>
                  <a:srgbClr val="000000"/>
                </a:solidFill>
                <a:latin typeface="Arial" charset="0"/>
                <a:ea typeface="ＭＳ Ｐゴシック" charset="0"/>
              </a:rPr>
              <a:t>single</a:t>
            </a:r>
            <a:r>
              <a:rPr lang="en-US" sz="2200" dirty="0">
                <a:solidFill>
                  <a:srgbClr val="000000"/>
                </a:solidFill>
                <a:latin typeface="Arial" charset="0"/>
                <a:ea typeface="ＭＳ Ｐゴシック" charset="0"/>
              </a:rPr>
              <a:t> Service available via </a:t>
            </a:r>
            <a:r>
              <a:rPr lang="en-US" sz="2200" i="1" dirty="0">
                <a:solidFill>
                  <a:srgbClr val="000000"/>
                </a:solidFill>
                <a:latin typeface="Arial" charset="0"/>
                <a:ea typeface="ＭＳ Ｐゴシック" charset="0"/>
              </a:rPr>
              <a:t>multiple</a:t>
            </a:r>
            <a:r>
              <a:rPr lang="en-US" sz="2200" dirty="0">
                <a:solidFill>
                  <a:srgbClr val="000000"/>
                </a:solidFill>
                <a:latin typeface="Arial" charset="0"/>
                <a:ea typeface="ＭＳ Ｐゴシック" charset="0"/>
              </a:rPr>
              <a:t> Use Cases?</a:t>
            </a:r>
          </a:p>
          <a:p>
            <a:pPr marL="342900" indent="-342900" eaLnBrk="0" fontAlgn="base" hangingPunct="0">
              <a:lnSpc>
                <a:spcPct val="80000"/>
              </a:lnSpc>
              <a:spcBef>
                <a:spcPct val="32000"/>
              </a:spcBef>
              <a:spcAft>
                <a:spcPct val="0"/>
              </a:spcAft>
              <a:buClr>
                <a:srgbClr val="000000"/>
              </a:buClr>
              <a:buFont typeface="Arial" panose="020B0604020202020204" pitchFamily="34" charset="0"/>
              <a:buChar char="•"/>
            </a:pPr>
            <a:r>
              <a:rPr lang="en-US" sz="2200" dirty="0">
                <a:solidFill>
                  <a:srgbClr val="000000"/>
                </a:solidFill>
                <a:latin typeface="Arial" charset="0"/>
                <a:ea typeface="ＭＳ Ｐゴシック" charset="0"/>
              </a:rPr>
              <a:t>different actors need different "navigation and hand-holding,"</a:t>
            </a:r>
            <a:br>
              <a:rPr lang="en-US" sz="2200" dirty="0">
                <a:solidFill>
                  <a:srgbClr val="000000"/>
                </a:solidFill>
                <a:latin typeface="Arial" charset="0"/>
                <a:ea typeface="ＭＳ Ｐゴシック" charset="0"/>
              </a:rPr>
            </a:br>
            <a:r>
              <a:rPr lang="en-US" sz="2200" dirty="0">
                <a:solidFill>
                  <a:srgbClr val="000000"/>
                </a:solidFill>
                <a:latin typeface="Arial" charset="0"/>
                <a:ea typeface="ＭＳ Ｐゴシック" charset="0"/>
              </a:rPr>
              <a:t>e.g., casual vs. expert users</a:t>
            </a:r>
          </a:p>
          <a:p>
            <a:pPr marL="342900" indent="-342900" eaLnBrk="0" fontAlgn="base" hangingPunct="0">
              <a:lnSpc>
                <a:spcPct val="80000"/>
              </a:lnSpc>
              <a:spcBef>
                <a:spcPct val="32000"/>
              </a:spcBef>
              <a:spcAft>
                <a:spcPct val="0"/>
              </a:spcAft>
              <a:buClr>
                <a:srgbClr val="000000"/>
              </a:buClr>
              <a:buFont typeface="Arial" panose="020B0604020202020204" pitchFamily="34" charset="0"/>
              <a:buChar char="•"/>
            </a:pPr>
            <a:r>
              <a:rPr lang="en-US" sz="2200" dirty="0">
                <a:solidFill>
                  <a:srgbClr val="000000"/>
                </a:solidFill>
                <a:latin typeface="Arial" charset="0"/>
                <a:ea typeface="ＭＳ Ｐゴシック" charset="0"/>
              </a:rPr>
              <a:t>different technology platforms have different capabilities,</a:t>
            </a:r>
            <a:br>
              <a:rPr lang="en-US" sz="2200" dirty="0">
                <a:solidFill>
                  <a:srgbClr val="000000"/>
                </a:solidFill>
                <a:latin typeface="Arial" charset="0"/>
                <a:ea typeface="ＭＳ Ｐゴシック" charset="0"/>
              </a:rPr>
            </a:br>
            <a:r>
              <a:rPr lang="en-US" sz="2200" dirty="0">
                <a:solidFill>
                  <a:srgbClr val="000000"/>
                </a:solidFill>
                <a:latin typeface="Arial" charset="0"/>
                <a:ea typeface="ＭＳ Ｐゴシック" charset="0"/>
              </a:rPr>
              <a:t>e.g., mobile phone vs. touch-screen kiosk </a:t>
            </a:r>
          </a:p>
        </p:txBody>
      </p:sp>
      <p:graphicFrame>
        <p:nvGraphicFramePr>
          <p:cNvPr id="7" name="Table 7">
            <a:extLst>
              <a:ext uri="{FF2B5EF4-FFF2-40B4-BE49-F238E27FC236}">
                <a16:creationId xmlns:a16="http://schemas.microsoft.com/office/drawing/2014/main" id="{AE79A860-799B-764E-BFFA-5665AFAC560B}"/>
              </a:ext>
            </a:extLst>
          </p:cNvPr>
          <p:cNvGraphicFramePr>
            <a:graphicFrameLocks noGrp="1"/>
          </p:cNvGraphicFramePr>
          <p:nvPr/>
        </p:nvGraphicFramePr>
        <p:xfrm>
          <a:off x="1302409" y="848310"/>
          <a:ext cx="7225982" cy="2397760"/>
        </p:xfrm>
        <a:graphic>
          <a:graphicData uri="http://schemas.openxmlformats.org/drawingml/2006/table">
            <a:tbl>
              <a:tblPr firstRow="1" bandRow="1">
                <a:tableStyleId>{5C22544A-7EE6-4342-B048-85BDC9FD1C3A}</a:tableStyleId>
              </a:tblPr>
              <a:tblGrid>
                <a:gridCol w="2889811">
                  <a:extLst>
                    <a:ext uri="{9D8B030D-6E8A-4147-A177-3AD203B41FA5}">
                      <a16:colId xmlns:a16="http://schemas.microsoft.com/office/drawing/2014/main" val="524800719"/>
                    </a:ext>
                  </a:extLst>
                </a:gridCol>
                <a:gridCol w="1976078">
                  <a:extLst>
                    <a:ext uri="{9D8B030D-6E8A-4147-A177-3AD203B41FA5}">
                      <a16:colId xmlns:a16="http://schemas.microsoft.com/office/drawing/2014/main" val="2319792574"/>
                    </a:ext>
                  </a:extLst>
                </a:gridCol>
                <a:gridCol w="2360093">
                  <a:extLst>
                    <a:ext uri="{9D8B030D-6E8A-4147-A177-3AD203B41FA5}">
                      <a16:colId xmlns:a16="http://schemas.microsoft.com/office/drawing/2014/main" val="4021619200"/>
                    </a:ext>
                  </a:extLst>
                </a:gridCol>
              </a:tblGrid>
              <a:tr h="331089">
                <a:tc>
                  <a:txBody>
                    <a:bodyPr/>
                    <a:lstStyle/>
                    <a:p>
                      <a:pPr algn="ctr"/>
                      <a:r>
                        <a:rPr lang="en-US" dirty="0">
                          <a:latin typeface="Arial" panose="020B0604020202020204" pitchFamily="34" charset="0"/>
                          <a:cs typeface="Arial" panose="020B0604020202020204" pitchFamily="34" charset="0"/>
                        </a:rPr>
                        <a:t>Who</a:t>
                      </a:r>
                    </a:p>
                  </a:txBody>
                  <a:tcPr/>
                </a:tc>
                <a:tc>
                  <a:txBody>
                    <a:bodyPr/>
                    <a:lstStyle/>
                    <a:p>
                      <a:pPr algn="ctr"/>
                      <a:r>
                        <a:rPr lang="en-US" dirty="0">
                          <a:latin typeface="Arial" panose="020B0604020202020204" pitchFamily="34" charset="0"/>
                          <a:cs typeface="Arial" panose="020B0604020202020204" pitchFamily="34" charset="0"/>
                        </a:rPr>
                        <a:t>What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Service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verb + noun)</a:t>
                      </a:r>
                    </a:p>
                  </a:txBody>
                  <a:tcPr/>
                </a:tc>
                <a:tc>
                  <a:txBody>
                    <a:bodyPr/>
                    <a:lstStyle/>
                    <a:p>
                      <a:pPr algn="ctr"/>
                      <a:r>
                        <a:rPr lang="en-US" dirty="0">
                          <a:latin typeface="Arial" panose="020B0604020202020204" pitchFamily="34" charset="0"/>
                          <a:cs typeface="Arial" panose="020B0604020202020204" pitchFamily="34" charset="0"/>
                        </a:rPr>
                        <a:t>How</a:t>
                      </a:r>
                    </a:p>
                  </a:txBody>
                  <a:tcPr/>
                </a:tc>
                <a:extLst>
                  <a:ext uri="{0D108BD9-81ED-4DB2-BD59-A6C34878D82A}">
                    <a16:rowId xmlns:a16="http://schemas.microsoft.com/office/drawing/2014/main" val="3807601751"/>
                  </a:ext>
                </a:extLst>
              </a:tr>
              <a:tr h="370840">
                <a:tc>
                  <a:txBody>
                    <a:bodyPr/>
                    <a:lstStyle/>
                    <a:p>
                      <a:r>
                        <a:rPr lang="en-US" dirty="0"/>
                        <a:t>Client</a:t>
                      </a:r>
                    </a:p>
                  </a:txBody>
                  <a:tcPr/>
                </a:tc>
                <a:tc>
                  <a:txBody>
                    <a:bodyPr/>
                    <a:lstStyle/>
                    <a:p>
                      <a:r>
                        <a:rPr lang="en-US" dirty="0"/>
                        <a:t>Register Unit</a:t>
                      </a:r>
                    </a:p>
                  </a:txBody>
                  <a:tcPr/>
                </a:tc>
                <a:tc>
                  <a:txBody>
                    <a:bodyPr/>
                    <a:lstStyle/>
                    <a:p>
                      <a:r>
                        <a:rPr lang="en-US" dirty="0"/>
                        <a:t>via Portal</a:t>
                      </a:r>
                    </a:p>
                  </a:txBody>
                  <a:tcPr/>
                </a:tc>
                <a:extLst>
                  <a:ext uri="{0D108BD9-81ED-4DB2-BD59-A6C34878D82A}">
                    <a16:rowId xmlns:a16="http://schemas.microsoft.com/office/drawing/2014/main" val="3648472629"/>
                  </a:ext>
                </a:extLst>
              </a:tr>
              <a:tr h="370840">
                <a:tc>
                  <a:txBody>
                    <a:bodyPr/>
                    <a:lstStyle/>
                    <a:p>
                      <a:r>
                        <a:rPr lang="en-US" dirty="0"/>
                        <a:t>Customer Service Rep (CSR)</a:t>
                      </a:r>
                    </a:p>
                  </a:txBody>
                  <a:tcPr/>
                </a:tc>
                <a:tc>
                  <a:txBody>
                    <a:bodyPr/>
                    <a:lstStyle/>
                    <a:p>
                      <a:r>
                        <a:rPr lang="en-US" dirty="0"/>
                        <a:t>Register Unit</a:t>
                      </a:r>
                    </a:p>
                  </a:txBody>
                  <a:tcPr/>
                </a:tc>
                <a:tc>
                  <a:txBody>
                    <a:bodyPr/>
                    <a:lstStyle/>
                    <a:p>
                      <a:r>
                        <a:rPr lang="en-US" dirty="0"/>
                        <a:t>via S-MAN (the ERP)</a:t>
                      </a:r>
                    </a:p>
                  </a:txBody>
                  <a:tcPr/>
                </a:tc>
                <a:extLst>
                  <a:ext uri="{0D108BD9-81ED-4DB2-BD59-A6C34878D82A}">
                    <a16:rowId xmlns:a16="http://schemas.microsoft.com/office/drawing/2014/main" val="2316297764"/>
                  </a:ext>
                </a:extLst>
              </a:tr>
              <a:tr h="370840">
                <a:tc>
                  <a:txBody>
                    <a:bodyPr/>
                    <a:lstStyle/>
                    <a:p>
                      <a:r>
                        <a:rPr lang="en-US" dirty="0"/>
                        <a:t>Client </a:t>
                      </a:r>
                    </a:p>
                  </a:txBody>
                  <a:tcPr/>
                </a:tc>
                <a:tc>
                  <a:txBody>
                    <a:bodyPr/>
                    <a:lstStyle/>
                    <a:p>
                      <a:r>
                        <a:rPr lang="en-US" dirty="0"/>
                        <a:t>Register Unit</a:t>
                      </a:r>
                    </a:p>
                  </a:txBody>
                  <a:tcPr/>
                </a:tc>
                <a:tc>
                  <a:txBody>
                    <a:bodyPr/>
                    <a:lstStyle/>
                    <a:p>
                      <a:r>
                        <a:rPr lang="en-US" dirty="0"/>
                        <a:t>via Mobile App</a:t>
                      </a:r>
                    </a:p>
                  </a:txBody>
                  <a:tcPr/>
                </a:tc>
                <a:extLst>
                  <a:ext uri="{0D108BD9-81ED-4DB2-BD59-A6C34878D82A}">
                    <a16:rowId xmlns:a16="http://schemas.microsoft.com/office/drawing/2014/main" val="1249277974"/>
                  </a:ext>
                </a:extLst>
              </a:tr>
              <a:tr h="370840">
                <a:tc>
                  <a:txBody>
                    <a:bodyPr/>
                    <a:lstStyle/>
                    <a:p>
                      <a:r>
                        <a:rPr lang="en-US" dirty="0"/>
                        <a:t>???</a:t>
                      </a:r>
                    </a:p>
                  </a:txBody>
                  <a:tcPr/>
                </a:tc>
                <a:tc>
                  <a:txBody>
                    <a:bodyPr/>
                    <a:lstStyle/>
                    <a:p>
                      <a:r>
                        <a:rPr lang="en-US" dirty="0"/>
                        <a:t>Register Unit</a:t>
                      </a:r>
                    </a:p>
                  </a:txBody>
                  <a:tcPr/>
                </a:tc>
                <a:tc>
                  <a:txBody>
                    <a:bodyPr/>
                    <a:lstStyle/>
                    <a:p>
                      <a:r>
                        <a:rPr lang="en-US" dirty="0"/>
                        <a:t>???</a:t>
                      </a:r>
                    </a:p>
                  </a:txBody>
                  <a:tcPr/>
                </a:tc>
                <a:extLst>
                  <a:ext uri="{0D108BD9-81ED-4DB2-BD59-A6C34878D82A}">
                    <a16:rowId xmlns:a16="http://schemas.microsoft.com/office/drawing/2014/main" val="3146109716"/>
                  </a:ext>
                </a:extLst>
              </a:tr>
            </a:tbl>
          </a:graphicData>
        </a:graphic>
      </p:graphicFrame>
      <p:sp>
        <p:nvSpPr>
          <p:cNvPr id="8" name="AutoShape 12">
            <a:extLst>
              <a:ext uri="{FF2B5EF4-FFF2-40B4-BE49-F238E27FC236}">
                <a16:creationId xmlns:a16="http://schemas.microsoft.com/office/drawing/2014/main" id="{C6E48375-CF9D-4049-AFA2-5B916CDE5C47}"/>
              </a:ext>
            </a:extLst>
          </p:cNvPr>
          <p:cNvSpPr>
            <a:spLocks noChangeArrowheads="1"/>
          </p:cNvSpPr>
          <p:nvPr/>
        </p:nvSpPr>
        <p:spPr bwMode="auto">
          <a:xfrm>
            <a:off x="163629" y="1730199"/>
            <a:ext cx="8403141" cy="1462234"/>
          </a:xfrm>
          <a:prstGeom prst="roundRect">
            <a:avLst>
              <a:gd name="adj" fmla="val 4305"/>
            </a:avLst>
          </a:prstGeom>
          <a:noFill/>
          <a:ln w="28575">
            <a:solidFill>
              <a:srgbClr val="FF0000"/>
            </a:solidFill>
            <a:round/>
            <a:headEnd/>
            <a:tailEnd/>
          </a:ln>
          <a:effectLst/>
          <a:extLst>
            <a:ext uri="{909E8E84-426E-40dd-AFC4-6F175D3DCCD1}">
              <a14:hiddenFill xmlns="" xmlns:a14="http://schemas.microsoft.com/office/drawing/2010/main">
                <a:solidFill>
                  <a:srgbClr val="000080">
                    <a:alpha val="50195"/>
                  </a:srgb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364" tIns="45425" rIns="92364" bIns="45425" anchor="t"/>
          <a:lstStyle/>
          <a:p>
            <a:pPr defTabSz="915988">
              <a:lnSpc>
                <a:spcPct val="100000"/>
              </a:lnSpc>
              <a:spcBef>
                <a:spcPct val="0"/>
              </a:spcBef>
              <a:buClrTx/>
              <a:buFontTx/>
              <a:buNone/>
            </a:pPr>
            <a:r>
              <a:rPr lang="en-US" sz="1700" b="1" i="1" dirty="0">
                <a:solidFill>
                  <a:srgbClr val="FF0000"/>
                </a:solidFill>
              </a:rPr>
              <a:t>Multiple</a:t>
            </a:r>
            <a:r>
              <a:rPr lang="en-US" sz="1700" b="1" dirty="0">
                <a:solidFill>
                  <a:srgbClr val="FF0000"/>
                </a:solidFill>
              </a:rPr>
              <a:t> </a:t>
            </a:r>
            <a:br>
              <a:rPr lang="en-US" sz="1700" b="1" dirty="0">
                <a:solidFill>
                  <a:srgbClr val="FF0000"/>
                </a:solidFill>
              </a:rPr>
            </a:br>
            <a:r>
              <a:rPr lang="en-US" sz="1700" b="1" dirty="0">
                <a:solidFill>
                  <a:srgbClr val="FF0000"/>
                </a:solidFill>
              </a:rPr>
              <a:t>Use Cases</a:t>
            </a:r>
          </a:p>
        </p:txBody>
      </p:sp>
      <p:sp>
        <p:nvSpPr>
          <p:cNvPr id="9" name="AutoShape 12">
            <a:extLst>
              <a:ext uri="{FF2B5EF4-FFF2-40B4-BE49-F238E27FC236}">
                <a16:creationId xmlns:a16="http://schemas.microsoft.com/office/drawing/2014/main" id="{C28086C9-92E4-254E-A197-E04FF356B916}"/>
              </a:ext>
            </a:extLst>
          </p:cNvPr>
          <p:cNvSpPr>
            <a:spLocks noChangeArrowheads="1"/>
          </p:cNvSpPr>
          <p:nvPr/>
        </p:nvSpPr>
        <p:spPr bwMode="auto">
          <a:xfrm>
            <a:off x="4138863" y="482006"/>
            <a:ext cx="2059806" cy="2838710"/>
          </a:xfrm>
          <a:prstGeom prst="roundRect">
            <a:avLst>
              <a:gd name="adj" fmla="val 4305"/>
            </a:avLst>
          </a:prstGeom>
          <a:noFill/>
          <a:ln w="28575">
            <a:solidFill>
              <a:srgbClr val="FF0000"/>
            </a:solidFill>
            <a:round/>
            <a:headEnd/>
            <a:tailEnd/>
          </a:ln>
          <a:effectLst/>
          <a:extLst>
            <a:ext uri="{909E8E84-426E-40dd-AFC4-6F175D3DCCD1}">
              <a14:hiddenFill xmlns="" xmlns:a14="http://schemas.microsoft.com/office/drawing/2010/main">
                <a:solidFill>
                  <a:srgbClr val="000080">
                    <a:alpha val="50195"/>
                  </a:srgb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364" tIns="45425" rIns="92364" bIns="45425" anchor="t"/>
          <a:lstStyle/>
          <a:p>
            <a:pPr defTabSz="915988">
              <a:lnSpc>
                <a:spcPct val="100000"/>
              </a:lnSpc>
              <a:spcBef>
                <a:spcPct val="0"/>
              </a:spcBef>
              <a:buClrTx/>
              <a:buFontTx/>
              <a:buNone/>
            </a:pPr>
            <a:r>
              <a:rPr lang="en-US" sz="1700" b="1" i="1" dirty="0">
                <a:solidFill>
                  <a:srgbClr val="FF0000"/>
                </a:solidFill>
              </a:rPr>
              <a:t>One Service</a:t>
            </a:r>
          </a:p>
        </p:txBody>
      </p:sp>
    </p:spTree>
    <p:extLst>
      <p:ext uri="{BB962C8B-B14F-4D97-AF65-F5344CB8AC3E}">
        <p14:creationId xmlns:p14="http://schemas.microsoft.com/office/powerpoint/2010/main" val="34917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dissolv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dissolv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dissolve">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dissolve">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dissolve">
                                      <p:cBhvr>
                                        <p:cTn id="40" dur="500"/>
                                        <p:tgtEl>
                                          <p:spTgt spid="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dissolve">
                                      <p:cBhvr>
                                        <p:cTn id="4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Taxonomy: a collection of processes vs. a process vs. a procedure</a:t>
            </a:r>
          </a:p>
        </p:txBody>
      </p:sp>
      <p:grpSp>
        <p:nvGrpSpPr>
          <p:cNvPr id="31" name="Group 30">
            <a:extLst>
              <a:ext uri="{FF2B5EF4-FFF2-40B4-BE49-F238E27FC236}">
                <a16:creationId xmlns:a16="http://schemas.microsoft.com/office/drawing/2014/main" id="{7C6CBDCF-5E5D-9F4D-0E19-7B0B953AF431}"/>
              </a:ext>
            </a:extLst>
          </p:cNvPr>
          <p:cNvGrpSpPr/>
          <p:nvPr/>
        </p:nvGrpSpPr>
        <p:grpSpPr>
          <a:xfrm>
            <a:off x="292941" y="1063236"/>
            <a:ext cx="4216400" cy="2857500"/>
            <a:chOff x="1046166" y="1360867"/>
            <a:chExt cx="4216400" cy="2857500"/>
          </a:xfrm>
        </p:grpSpPr>
        <p:cxnSp>
          <p:nvCxnSpPr>
            <p:cNvPr id="9" name="Straight Arrow Connector 8"/>
            <p:cNvCxnSpPr/>
            <p:nvPr/>
          </p:nvCxnSpPr>
          <p:spPr bwMode="auto">
            <a:xfrm flipH="1" flipV="1">
              <a:off x="3185776" y="2742298"/>
              <a:ext cx="735912" cy="1376792"/>
            </a:xfrm>
            <a:prstGeom prst="straightConnector1">
              <a:avLst/>
            </a:prstGeom>
            <a:solidFill>
              <a:schemeClr val="accent1"/>
            </a:solidFill>
            <a:ln w="12700" cap="flat" cmpd="sng" algn="ctr">
              <a:solidFill>
                <a:srgbClr val="FF0000"/>
              </a:solidFill>
              <a:prstDash val="solid"/>
              <a:round/>
              <a:headEnd type="none" w="med" len="med"/>
              <a:tailEnd type="triangle" w="med"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 name="AutoShape 12">
              <a:extLst>
                <a:ext uri="{FF2B5EF4-FFF2-40B4-BE49-F238E27FC236}">
                  <a16:creationId xmlns:a16="http://schemas.microsoft.com/office/drawing/2014/main" id="{C32E2FC0-A806-3738-D74C-A35BDCF22DBE}"/>
                </a:ext>
              </a:extLst>
            </p:cNvPr>
            <p:cNvSpPr>
              <a:spLocks noChangeArrowheads="1"/>
            </p:cNvSpPr>
            <p:nvPr/>
          </p:nvSpPr>
          <p:spPr bwMode="auto">
            <a:xfrm>
              <a:off x="1046166" y="1360867"/>
              <a:ext cx="4216400" cy="2857500"/>
            </a:xfrm>
            <a:prstGeom prst="roundRect">
              <a:avLst>
                <a:gd name="adj" fmla="val 3556"/>
              </a:avLst>
            </a:prstGeom>
            <a:solidFill>
              <a:srgbClr val="0033CC"/>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1"/>
            <a:lstStyle/>
            <a:p>
              <a:pPr algn="ctr" eaLnBrk="0" hangingPunct="0">
                <a:defRPr/>
              </a:pPr>
              <a:r>
                <a:rPr lang="en-US" sz="1200" b="1" kern="0" dirty="0">
                  <a:solidFill>
                    <a:srgbClr val="FFFFFF"/>
                  </a:solidFill>
                  <a:latin typeface="Arial" charset="0"/>
                  <a:ea typeface="ＭＳ Ｐゴシック" charset="0"/>
                </a:rPr>
                <a:t>Permissions and Agreements</a:t>
              </a:r>
            </a:p>
          </p:txBody>
        </p:sp>
        <p:grpSp>
          <p:nvGrpSpPr>
            <p:cNvPr id="10" name="Group 13">
              <a:extLst>
                <a:ext uri="{FF2B5EF4-FFF2-40B4-BE49-F238E27FC236}">
                  <a16:creationId xmlns:a16="http://schemas.microsoft.com/office/drawing/2014/main" id="{56495CC4-4D3A-95E2-CA6E-88070FC83DCE}"/>
                </a:ext>
              </a:extLst>
            </p:cNvPr>
            <p:cNvGrpSpPr>
              <a:grpSpLocks/>
            </p:cNvGrpSpPr>
            <p:nvPr/>
          </p:nvGrpSpPr>
          <p:grpSpPr bwMode="auto">
            <a:xfrm>
              <a:off x="1125589" y="1760663"/>
              <a:ext cx="4048125" cy="2451100"/>
              <a:chOff x="378" y="2358"/>
              <a:chExt cx="2550" cy="1544"/>
            </a:xfrm>
          </p:grpSpPr>
          <p:sp>
            <p:nvSpPr>
              <p:cNvPr id="12" name="AutoShape 14">
                <a:extLst>
                  <a:ext uri="{FF2B5EF4-FFF2-40B4-BE49-F238E27FC236}">
                    <a16:creationId xmlns:a16="http://schemas.microsoft.com/office/drawing/2014/main" id="{2364A986-CA1B-AB9C-F714-2D8021E99BBB}"/>
                  </a:ext>
                </a:extLst>
              </p:cNvPr>
              <p:cNvSpPr>
                <a:spLocks noChangeArrowheads="1"/>
              </p:cNvSpPr>
              <p:nvPr/>
            </p:nvSpPr>
            <p:spPr bwMode="auto">
              <a:xfrm>
                <a:off x="1720" y="2779"/>
                <a:ext cx="547"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Issue Operating Permit</a:t>
                </a:r>
              </a:p>
            </p:txBody>
          </p:sp>
          <p:sp>
            <p:nvSpPr>
              <p:cNvPr id="13" name="AutoShape 15">
                <a:extLst>
                  <a:ext uri="{FF2B5EF4-FFF2-40B4-BE49-F238E27FC236}">
                    <a16:creationId xmlns:a16="http://schemas.microsoft.com/office/drawing/2014/main" id="{1A40454E-3E74-771B-FCAA-5EBFD3642A03}"/>
                  </a:ext>
                </a:extLst>
              </p:cNvPr>
              <p:cNvSpPr>
                <a:spLocks noChangeArrowheads="1"/>
              </p:cNvSpPr>
              <p:nvPr/>
            </p:nvSpPr>
            <p:spPr bwMode="auto">
              <a:xfrm>
                <a:off x="2382" y="2780"/>
                <a:ext cx="546"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Renew Operating Permit</a:t>
                </a:r>
              </a:p>
            </p:txBody>
          </p:sp>
          <p:sp>
            <p:nvSpPr>
              <p:cNvPr id="14" name="AutoShape 16">
                <a:extLst>
                  <a:ext uri="{FF2B5EF4-FFF2-40B4-BE49-F238E27FC236}">
                    <a16:creationId xmlns:a16="http://schemas.microsoft.com/office/drawing/2014/main" id="{72EF8432-65BF-6EBB-053E-0D2D0EA6652B}"/>
                  </a:ext>
                </a:extLst>
              </p:cNvPr>
              <p:cNvSpPr>
                <a:spLocks noChangeArrowheads="1"/>
              </p:cNvSpPr>
              <p:nvPr/>
            </p:nvSpPr>
            <p:spPr bwMode="auto">
              <a:xfrm>
                <a:off x="1059" y="2779"/>
                <a:ext cx="546" cy="644"/>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dirty="0">
                    <a:solidFill>
                      <a:srgbClr val="000000"/>
                    </a:solidFill>
                    <a:latin typeface="Arial" charset="0"/>
                    <a:ea typeface="ＭＳ Ｐゴシック" charset="0"/>
                  </a:rPr>
                  <a:t>Issue Installation Permit</a:t>
                </a:r>
              </a:p>
            </p:txBody>
          </p:sp>
          <p:sp>
            <p:nvSpPr>
              <p:cNvPr id="15" name="AutoShape 17">
                <a:extLst>
                  <a:ext uri="{FF2B5EF4-FFF2-40B4-BE49-F238E27FC236}">
                    <a16:creationId xmlns:a16="http://schemas.microsoft.com/office/drawing/2014/main" id="{3A64FC0F-C9B9-275B-56A5-36545F566E28}"/>
                  </a:ext>
                </a:extLst>
              </p:cNvPr>
              <p:cNvSpPr>
                <a:spLocks noChangeArrowheads="1"/>
              </p:cNvSpPr>
              <p:nvPr/>
            </p:nvSpPr>
            <p:spPr bwMode="auto">
              <a:xfrm>
                <a:off x="1059" y="2359"/>
                <a:ext cx="1256" cy="32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Grant Variance</a:t>
                </a:r>
              </a:p>
            </p:txBody>
          </p:sp>
          <p:sp>
            <p:nvSpPr>
              <p:cNvPr id="16" name="AutoShape 18">
                <a:extLst>
                  <a:ext uri="{FF2B5EF4-FFF2-40B4-BE49-F238E27FC236}">
                    <a16:creationId xmlns:a16="http://schemas.microsoft.com/office/drawing/2014/main" id="{50C6CCB6-9164-A9B3-E54A-654192111652}"/>
                  </a:ext>
                </a:extLst>
              </p:cNvPr>
              <p:cNvSpPr>
                <a:spLocks noChangeArrowheads="1"/>
              </p:cNvSpPr>
              <p:nvPr/>
            </p:nvSpPr>
            <p:spPr bwMode="auto">
              <a:xfrm>
                <a:off x="379" y="2358"/>
                <a:ext cx="594" cy="45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Issue Product Approval</a:t>
                </a:r>
              </a:p>
            </p:txBody>
          </p:sp>
          <p:sp>
            <p:nvSpPr>
              <p:cNvPr id="17" name="AutoShape 19">
                <a:extLst>
                  <a:ext uri="{FF2B5EF4-FFF2-40B4-BE49-F238E27FC236}">
                    <a16:creationId xmlns:a16="http://schemas.microsoft.com/office/drawing/2014/main" id="{EDD4486F-FE2D-71FE-738A-8370D22513CA}"/>
                  </a:ext>
                </a:extLst>
              </p:cNvPr>
              <p:cNvSpPr>
                <a:spLocks noChangeArrowheads="1"/>
              </p:cNvSpPr>
              <p:nvPr/>
            </p:nvSpPr>
            <p:spPr bwMode="auto">
              <a:xfrm>
                <a:off x="379" y="2886"/>
                <a:ext cx="594" cy="457"/>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Register Design</a:t>
                </a:r>
              </a:p>
            </p:txBody>
          </p:sp>
          <p:sp>
            <p:nvSpPr>
              <p:cNvPr id="18" name="AutoShape 20">
                <a:extLst>
                  <a:ext uri="{FF2B5EF4-FFF2-40B4-BE49-F238E27FC236}">
                    <a16:creationId xmlns:a16="http://schemas.microsoft.com/office/drawing/2014/main" id="{413DBAB1-3C3D-8D3A-58FD-D0F48EDDADC3}"/>
                  </a:ext>
                </a:extLst>
              </p:cNvPr>
              <p:cNvSpPr>
                <a:spLocks noChangeArrowheads="1"/>
              </p:cNvSpPr>
              <p:nvPr/>
            </p:nvSpPr>
            <p:spPr bwMode="auto">
              <a:xfrm>
                <a:off x="378" y="3413"/>
                <a:ext cx="595" cy="458"/>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Register Procedure</a:t>
                </a:r>
              </a:p>
            </p:txBody>
          </p:sp>
          <p:sp>
            <p:nvSpPr>
              <p:cNvPr id="19" name="Line 21">
                <a:extLst>
                  <a:ext uri="{FF2B5EF4-FFF2-40B4-BE49-F238E27FC236}">
                    <a16:creationId xmlns:a16="http://schemas.microsoft.com/office/drawing/2014/main" id="{5328A5C4-81A0-BD55-42F6-4CE994B5223B}"/>
                  </a:ext>
                </a:extLst>
              </p:cNvPr>
              <p:cNvSpPr>
                <a:spLocks noChangeShapeType="1"/>
              </p:cNvSpPr>
              <p:nvPr/>
            </p:nvSpPr>
            <p:spPr bwMode="auto">
              <a:xfrm>
                <a:off x="972" y="2582"/>
                <a:ext cx="90"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0" name="Line 22">
                <a:extLst>
                  <a:ext uri="{FF2B5EF4-FFF2-40B4-BE49-F238E27FC236}">
                    <a16:creationId xmlns:a16="http://schemas.microsoft.com/office/drawing/2014/main" id="{F9ABC8DD-E362-D292-CB20-4165448C4293}"/>
                  </a:ext>
                </a:extLst>
              </p:cNvPr>
              <p:cNvSpPr>
                <a:spLocks noChangeShapeType="1"/>
              </p:cNvSpPr>
              <p:nvPr/>
            </p:nvSpPr>
            <p:spPr bwMode="auto">
              <a:xfrm rot="5400000">
                <a:off x="1265" y="3490"/>
                <a:ext cx="136" cy="0"/>
              </a:xfrm>
              <a:prstGeom prst="line">
                <a:avLst/>
              </a:prstGeom>
              <a:noFill/>
              <a:ln w="12700">
                <a:solidFill>
                  <a:srgbClr val="FFFF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1" name="Line 23">
                <a:extLst>
                  <a:ext uri="{FF2B5EF4-FFF2-40B4-BE49-F238E27FC236}">
                    <a16:creationId xmlns:a16="http://schemas.microsoft.com/office/drawing/2014/main" id="{84EE1D9D-A8A8-C002-2118-90F2C6114BAE}"/>
                  </a:ext>
                </a:extLst>
              </p:cNvPr>
              <p:cNvSpPr>
                <a:spLocks noChangeShapeType="1"/>
              </p:cNvSpPr>
              <p:nvPr/>
            </p:nvSpPr>
            <p:spPr bwMode="auto">
              <a:xfrm rot="5400000">
                <a:off x="1286" y="2731"/>
                <a:ext cx="96"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2" name="Freeform 24">
                <a:extLst>
                  <a:ext uri="{FF2B5EF4-FFF2-40B4-BE49-F238E27FC236}">
                    <a16:creationId xmlns:a16="http://schemas.microsoft.com/office/drawing/2014/main" id="{BDE69680-9226-1B41-BDEC-1D77518CF156}"/>
                  </a:ext>
                </a:extLst>
              </p:cNvPr>
              <p:cNvSpPr>
                <a:spLocks/>
              </p:cNvSpPr>
              <p:nvPr/>
            </p:nvSpPr>
            <p:spPr bwMode="auto">
              <a:xfrm flipV="1">
                <a:off x="972" y="2669"/>
                <a:ext cx="89" cy="318"/>
              </a:xfrm>
              <a:custGeom>
                <a:avLst/>
                <a:gdLst>
                  <a:gd name="T0" fmla="*/ 0 w 344"/>
                  <a:gd name="T1" fmla="*/ 740 h 740"/>
                  <a:gd name="T2" fmla="*/ 172 w 344"/>
                  <a:gd name="T3" fmla="*/ 740 h 740"/>
                  <a:gd name="T4" fmla="*/ 172 w 344"/>
                  <a:gd name="T5" fmla="*/ 0 h 740"/>
                  <a:gd name="T6" fmla="*/ 344 w 344"/>
                  <a:gd name="T7" fmla="*/ 0 h 740"/>
                </a:gdLst>
                <a:ahLst/>
                <a:cxnLst>
                  <a:cxn ang="0">
                    <a:pos x="T0" y="T1"/>
                  </a:cxn>
                  <a:cxn ang="0">
                    <a:pos x="T2" y="T3"/>
                  </a:cxn>
                  <a:cxn ang="0">
                    <a:pos x="T4" y="T5"/>
                  </a:cxn>
                  <a:cxn ang="0">
                    <a:pos x="T6" y="T7"/>
                  </a:cxn>
                </a:cxnLst>
                <a:rect l="0" t="0" r="r" b="b"/>
                <a:pathLst>
                  <a:path w="344" h="740">
                    <a:moveTo>
                      <a:pt x="0" y="740"/>
                    </a:moveTo>
                    <a:lnTo>
                      <a:pt x="172" y="740"/>
                    </a:lnTo>
                    <a:lnTo>
                      <a:pt x="172" y="0"/>
                    </a:lnTo>
                    <a:lnTo>
                      <a:pt x="344" y="0"/>
                    </a:lnTo>
                  </a:path>
                </a:pathLst>
              </a:custGeom>
              <a:noFill/>
              <a:ln w="127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3" name="Freeform 25">
                <a:extLst>
                  <a:ext uri="{FF2B5EF4-FFF2-40B4-BE49-F238E27FC236}">
                    <a16:creationId xmlns:a16="http://schemas.microsoft.com/office/drawing/2014/main" id="{237616A6-CCBE-E2C3-B99B-E9BF37116548}"/>
                  </a:ext>
                </a:extLst>
              </p:cNvPr>
              <p:cNvSpPr>
                <a:spLocks/>
              </p:cNvSpPr>
              <p:nvPr/>
            </p:nvSpPr>
            <p:spPr bwMode="auto">
              <a:xfrm>
                <a:off x="969" y="3217"/>
                <a:ext cx="90" cy="318"/>
              </a:xfrm>
              <a:custGeom>
                <a:avLst/>
                <a:gdLst>
                  <a:gd name="T0" fmla="*/ 0 w 344"/>
                  <a:gd name="T1" fmla="*/ 740 h 740"/>
                  <a:gd name="T2" fmla="*/ 172 w 344"/>
                  <a:gd name="T3" fmla="*/ 740 h 740"/>
                  <a:gd name="T4" fmla="*/ 172 w 344"/>
                  <a:gd name="T5" fmla="*/ 0 h 740"/>
                  <a:gd name="T6" fmla="*/ 344 w 344"/>
                  <a:gd name="T7" fmla="*/ 0 h 740"/>
                </a:gdLst>
                <a:ahLst/>
                <a:cxnLst>
                  <a:cxn ang="0">
                    <a:pos x="T0" y="T1"/>
                  </a:cxn>
                  <a:cxn ang="0">
                    <a:pos x="T2" y="T3"/>
                  </a:cxn>
                  <a:cxn ang="0">
                    <a:pos x="T4" y="T5"/>
                  </a:cxn>
                  <a:cxn ang="0">
                    <a:pos x="T6" y="T7"/>
                  </a:cxn>
                </a:cxnLst>
                <a:rect l="0" t="0" r="r" b="b"/>
                <a:pathLst>
                  <a:path w="344" h="740">
                    <a:moveTo>
                      <a:pt x="0" y="740"/>
                    </a:moveTo>
                    <a:lnTo>
                      <a:pt x="172" y="740"/>
                    </a:lnTo>
                    <a:lnTo>
                      <a:pt x="172" y="0"/>
                    </a:lnTo>
                    <a:lnTo>
                      <a:pt x="344" y="0"/>
                    </a:lnTo>
                  </a:path>
                </a:pathLst>
              </a:custGeom>
              <a:noFill/>
              <a:ln w="127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4" name="Line 26">
                <a:extLst>
                  <a:ext uri="{FF2B5EF4-FFF2-40B4-BE49-F238E27FC236}">
                    <a16:creationId xmlns:a16="http://schemas.microsoft.com/office/drawing/2014/main" id="{E73EA25E-8665-2BA6-7C9A-339F7FFDB06F}"/>
                  </a:ext>
                </a:extLst>
              </p:cNvPr>
              <p:cNvSpPr>
                <a:spLocks noChangeShapeType="1"/>
              </p:cNvSpPr>
              <p:nvPr/>
            </p:nvSpPr>
            <p:spPr bwMode="auto">
              <a:xfrm>
                <a:off x="972" y="3104"/>
                <a:ext cx="90"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5" name="AutoShape 27">
                <a:extLst>
                  <a:ext uri="{FF2B5EF4-FFF2-40B4-BE49-F238E27FC236}">
                    <a16:creationId xmlns:a16="http://schemas.microsoft.com/office/drawing/2014/main" id="{029D8AE4-BB89-2D03-F32B-861CB914BB64}"/>
                  </a:ext>
                </a:extLst>
              </p:cNvPr>
              <p:cNvSpPr>
                <a:spLocks noChangeArrowheads="1"/>
              </p:cNvSpPr>
              <p:nvPr/>
            </p:nvSpPr>
            <p:spPr bwMode="auto">
              <a:xfrm>
                <a:off x="1059" y="3556"/>
                <a:ext cx="900" cy="346"/>
              </a:xfrm>
              <a:prstGeom prst="roundRect">
                <a:avLst>
                  <a:gd name="adj" fmla="val 12495"/>
                </a:avLst>
              </a:prstGeom>
              <a:solidFill>
                <a:srgbClr val="66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dirty="0">
                    <a:solidFill>
                      <a:srgbClr val="000000"/>
                    </a:solidFill>
                    <a:latin typeface="Arial" charset="0"/>
                    <a:ea typeface="ＭＳ Ｐゴシック" charset="0"/>
                  </a:rPr>
                  <a:t>Grant </a:t>
                </a:r>
                <a:br>
                  <a:rPr lang="en-US" sz="1000" b="1" kern="0" dirty="0">
                    <a:solidFill>
                      <a:srgbClr val="000000"/>
                    </a:solidFill>
                    <a:latin typeface="Arial" charset="0"/>
                    <a:ea typeface="ＭＳ Ｐゴシック" charset="0"/>
                  </a:rPr>
                </a:br>
                <a:r>
                  <a:rPr lang="en-US" sz="1000" b="1" kern="0" dirty="0">
                    <a:solidFill>
                      <a:srgbClr val="000000"/>
                    </a:solidFill>
                    <a:latin typeface="Arial" charset="0"/>
                    <a:ea typeface="ＭＳ Ｐゴシック" charset="0"/>
                  </a:rPr>
                  <a:t>CSM (Client Safety Management) Program</a:t>
                </a:r>
              </a:p>
            </p:txBody>
          </p:sp>
          <p:sp>
            <p:nvSpPr>
              <p:cNvPr id="26" name="Line 28">
                <a:extLst>
                  <a:ext uri="{FF2B5EF4-FFF2-40B4-BE49-F238E27FC236}">
                    <a16:creationId xmlns:a16="http://schemas.microsoft.com/office/drawing/2014/main" id="{1B151F7E-9A94-763C-97C8-4C631C825A70}"/>
                  </a:ext>
                </a:extLst>
              </p:cNvPr>
              <p:cNvSpPr>
                <a:spLocks noChangeShapeType="1"/>
              </p:cNvSpPr>
              <p:nvPr/>
            </p:nvSpPr>
            <p:spPr bwMode="auto">
              <a:xfrm>
                <a:off x="1606" y="3107"/>
                <a:ext cx="117"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7" name="Line 29">
                <a:extLst>
                  <a:ext uri="{FF2B5EF4-FFF2-40B4-BE49-F238E27FC236}">
                    <a16:creationId xmlns:a16="http://schemas.microsoft.com/office/drawing/2014/main" id="{85606746-8B85-FE4A-6A81-7BFA3B4CB391}"/>
                  </a:ext>
                </a:extLst>
              </p:cNvPr>
              <p:cNvSpPr>
                <a:spLocks noChangeShapeType="1"/>
              </p:cNvSpPr>
              <p:nvPr/>
            </p:nvSpPr>
            <p:spPr bwMode="auto">
              <a:xfrm>
                <a:off x="2267" y="3107"/>
                <a:ext cx="116"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8" name="Line 30">
                <a:extLst>
                  <a:ext uri="{FF2B5EF4-FFF2-40B4-BE49-F238E27FC236}">
                    <a16:creationId xmlns:a16="http://schemas.microsoft.com/office/drawing/2014/main" id="{D5F621E7-E1D3-3911-6C72-CD2ECB9B2595}"/>
                  </a:ext>
                </a:extLst>
              </p:cNvPr>
              <p:cNvSpPr>
                <a:spLocks noChangeShapeType="1"/>
              </p:cNvSpPr>
              <p:nvPr/>
            </p:nvSpPr>
            <p:spPr bwMode="auto">
              <a:xfrm rot="16200000" flipH="1">
                <a:off x="1792" y="3481"/>
                <a:ext cx="130" cy="5"/>
              </a:xfrm>
              <a:prstGeom prst="line">
                <a:avLst/>
              </a:prstGeom>
              <a:noFill/>
              <a:ln w="12700">
                <a:solidFill>
                  <a:srgbClr val="FFFF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sp>
            <p:nvSpPr>
              <p:cNvPr id="29" name="AutoShape 31">
                <a:extLst>
                  <a:ext uri="{FF2B5EF4-FFF2-40B4-BE49-F238E27FC236}">
                    <a16:creationId xmlns:a16="http://schemas.microsoft.com/office/drawing/2014/main" id="{7EFC6DA5-64DB-67FA-BA34-7CA4F5206002}"/>
                  </a:ext>
                </a:extLst>
              </p:cNvPr>
              <p:cNvSpPr>
                <a:spLocks noChangeArrowheads="1"/>
              </p:cNvSpPr>
              <p:nvPr/>
            </p:nvSpPr>
            <p:spPr bwMode="auto">
              <a:xfrm>
                <a:off x="2023" y="3554"/>
                <a:ext cx="904" cy="347"/>
              </a:xfrm>
              <a:prstGeom prst="roundRect">
                <a:avLst>
                  <a:gd name="adj" fmla="val 12495"/>
                </a:avLst>
              </a:prstGeom>
              <a:solidFill>
                <a:srgbClr val="CCFFFF"/>
              </a:solid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defRPr/>
                </a:pPr>
                <a:r>
                  <a:rPr lang="en-US" sz="1000" b="1" kern="0">
                    <a:solidFill>
                      <a:srgbClr val="000000"/>
                    </a:solidFill>
                    <a:latin typeface="Arial" charset="0"/>
                    <a:ea typeface="ＭＳ Ｐゴシック" charset="0"/>
                  </a:rPr>
                  <a:t>Renew </a:t>
                </a:r>
                <a:br>
                  <a:rPr lang="en-US" sz="1000" b="1" kern="0">
                    <a:solidFill>
                      <a:srgbClr val="000000"/>
                    </a:solidFill>
                    <a:latin typeface="Arial" charset="0"/>
                    <a:ea typeface="ＭＳ Ｐゴシック" charset="0"/>
                  </a:rPr>
                </a:br>
                <a:r>
                  <a:rPr lang="en-US" sz="1000" b="1" kern="0">
                    <a:solidFill>
                      <a:srgbClr val="000000"/>
                    </a:solidFill>
                    <a:latin typeface="Arial" charset="0"/>
                    <a:ea typeface="ＭＳ Ｐゴシック" charset="0"/>
                  </a:rPr>
                  <a:t> Client Safety Management Program</a:t>
                </a:r>
              </a:p>
            </p:txBody>
          </p:sp>
          <p:sp>
            <p:nvSpPr>
              <p:cNvPr id="30" name="Line 32">
                <a:extLst>
                  <a:ext uri="{FF2B5EF4-FFF2-40B4-BE49-F238E27FC236}">
                    <a16:creationId xmlns:a16="http://schemas.microsoft.com/office/drawing/2014/main" id="{F8603927-20A4-7FED-8FE3-4D5DCDD180D0}"/>
                  </a:ext>
                </a:extLst>
              </p:cNvPr>
              <p:cNvSpPr>
                <a:spLocks noChangeShapeType="1"/>
              </p:cNvSpPr>
              <p:nvPr/>
            </p:nvSpPr>
            <p:spPr bwMode="auto">
              <a:xfrm>
                <a:off x="1957" y="3699"/>
                <a:ext cx="66" cy="0"/>
              </a:xfrm>
              <a:prstGeom prst="line">
                <a:avLst/>
              </a:prstGeom>
              <a:noFill/>
              <a:ln w="127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eaLnBrk="0" hangingPunct="0">
                  <a:lnSpc>
                    <a:spcPct val="80000"/>
                  </a:lnSpc>
                  <a:spcBef>
                    <a:spcPct val="32000"/>
                  </a:spcBef>
                  <a:buClr>
                    <a:srgbClr val="000000"/>
                  </a:buClr>
                  <a:buFontTx/>
                  <a:buChar char="•"/>
                  <a:defRPr/>
                </a:pPr>
                <a:endParaRPr lang="en-US" kern="0">
                  <a:solidFill>
                    <a:srgbClr val="000000"/>
                  </a:solidFill>
                  <a:latin typeface="Arial" charset="0"/>
                  <a:ea typeface="ＭＳ Ｐゴシック" charset="0"/>
                </a:endParaRPr>
              </a:p>
            </p:txBody>
          </p:sp>
        </p:grpSp>
      </p:grpSp>
      <p:sp>
        <p:nvSpPr>
          <p:cNvPr id="7" name="Rectangle 6"/>
          <p:cNvSpPr/>
          <p:nvPr/>
        </p:nvSpPr>
        <p:spPr>
          <a:xfrm>
            <a:off x="5190557" y="1854406"/>
            <a:ext cx="5547991" cy="1200329"/>
          </a:xfrm>
          <a:prstGeom prst="rect">
            <a:avLst/>
          </a:prstGeom>
          <a:ln>
            <a:noFill/>
          </a:ln>
        </p:spPr>
        <p:txBody>
          <a:bodyPr wrap="square">
            <a:spAutoFit/>
          </a:bodyPr>
          <a:lstStyle/>
          <a:p>
            <a:pPr algn="l">
              <a:buNone/>
            </a:pPr>
            <a:r>
              <a:rPr lang="en-CA" dirty="0">
                <a:solidFill>
                  <a:srgbClr val="000000"/>
                </a:solidFill>
                <a:latin typeface="Arial"/>
              </a:rPr>
              <a:t>An </a:t>
            </a:r>
            <a:r>
              <a:rPr lang="en-CA" i="1" dirty="0">
                <a:solidFill>
                  <a:srgbClr val="000000"/>
                </a:solidFill>
                <a:latin typeface="Arial"/>
              </a:rPr>
              <a:t>end-to-end process – </a:t>
            </a:r>
            <a:r>
              <a:rPr lang="en-CA" dirty="0">
                <a:solidFill>
                  <a:srgbClr val="000000"/>
                </a:solidFill>
                <a:latin typeface="Arial"/>
              </a:rPr>
              <a:t>“Grant CSM Program,” </a:t>
            </a:r>
            <a:br>
              <a:rPr lang="en-CA" dirty="0">
                <a:solidFill>
                  <a:srgbClr val="000000"/>
                </a:solidFill>
                <a:latin typeface="Arial"/>
              </a:rPr>
            </a:br>
            <a:r>
              <a:rPr lang="en-CA" dirty="0">
                <a:solidFill>
                  <a:srgbClr val="000000"/>
                </a:solidFill>
                <a:latin typeface="Arial"/>
              </a:rPr>
              <a:t>from </a:t>
            </a:r>
            <a:r>
              <a:rPr lang="en-CA" i="1" dirty="0">
                <a:solidFill>
                  <a:srgbClr val="000000"/>
                </a:solidFill>
                <a:latin typeface="Arial"/>
              </a:rPr>
              <a:t>application </a:t>
            </a:r>
            <a:r>
              <a:rPr lang="en-CA" dirty="0">
                <a:solidFill>
                  <a:srgbClr val="000000"/>
                </a:solidFill>
                <a:latin typeface="Arial"/>
              </a:rPr>
              <a:t> to </a:t>
            </a:r>
            <a:r>
              <a:rPr lang="en-CA" i="1" dirty="0">
                <a:solidFill>
                  <a:srgbClr val="000000"/>
                </a:solidFill>
                <a:latin typeface="Arial"/>
              </a:rPr>
              <a:t>authorisation, </a:t>
            </a:r>
            <a:br>
              <a:rPr lang="en-CA" i="1" dirty="0">
                <a:solidFill>
                  <a:srgbClr val="000000"/>
                </a:solidFill>
                <a:latin typeface="Arial"/>
              </a:rPr>
            </a:br>
            <a:r>
              <a:rPr lang="en-CA" dirty="0">
                <a:solidFill>
                  <a:srgbClr val="000000"/>
                </a:solidFill>
                <a:latin typeface="Arial"/>
              </a:rPr>
              <a:t>involving many departments, external organisations, participants, and procedures.</a:t>
            </a:r>
            <a:endParaRPr lang="en-US" dirty="0"/>
          </a:p>
        </p:txBody>
      </p:sp>
      <p:grpSp>
        <p:nvGrpSpPr>
          <p:cNvPr id="62" name="Group 61">
            <a:extLst>
              <a:ext uri="{FF2B5EF4-FFF2-40B4-BE49-F238E27FC236}">
                <a16:creationId xmlns:a16="http://schemas.microsoft.com/office/drawing/2014/main" id="{E7F77101-0319-306D-DBE0-FF1082DA14B3}"/>
              </a:ext>
            </a:extLst>
          </p:cNvPr>
          <p:cNvGrpSpPr/>
          <p:nvPr/>
        </p:nvGrpSpPr>
        <p:grpSpPr>
          <a:xfrm>
            <a:off x="5611868" y="3156255"/>
            <a:ext cx="5694194" cy="1660696"/>
            <a:chOff x="5611868" y="3156255"/>
            <a:chExt cx="5694194" cy="1660696"/>
          </a:xfrm>
        </p:grpSpPr>
        <p:sp>
          <p:nvSpPr>
            <p:cNvPr id="33" name="AutoShape 10">
              <a:extLst>
                <a:ext uri="{FF2B5EF4-FFF2-40B4-BE49-F238E27FC236}">
                  <a16:creationId xmlns:a16="http://schemas.microsoft.com/office/drawing/2014/main" id="{C57A5DD5-3460-3F68-9527-E9F466C4D494}"/>
                </a:ext>
              </a:extLst>
            </p:cNvPr>
            <p:cNvSpPr>
              <a:spLocks noChangeArrowheads="1"/>
            </p:cNvSpPr>
            <p:nvPr/>
          </p:nvSpPr>
          <p:spPr bwMode="auto">
            <a:xfrm>
              <a:off x="5611868" y="3535839"/>
              <a:ext cx="5694194" cy="1281112"/>
            </a:xfrm>
            <a:prstGeom prst="roundRect">
              <a:avLst>
                <a:gd name="adj" fmla="val 16667"/>
              </a:avLst>
            </a:prstGeom>
            <a:solidFill>
              <a:srgbClr val="CD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0" bIns="0" anchorCtr="1"/>
            <a:lstStyle/>
            <a:p>
              <a:pPr defTabSz="873125" eaLnBrk="0" fontAlgn="base" hangingPunct="0">
                <a:lnSpc>
                  <a:spcPct val="80000"/>
                </a:lnSpc>
                <a:spcBef>
                  <a:spcPct val="0"/>
                </a:spcBef>
                <a:spcAft>
                  <a:spcPct val="0"/>
                </a:spcAft>
                <a:buClr>
                  <a:srgbClr val="000000"/>
                </a:buClr>
                <a:defRPr/>
              </a:pPr>
              <a:r>
                <a:rPr lang="en-US" sz="1600" dirty="0">
                  <a:solidFill>
                    <a:srgbClr val="000000"/>
                  </a:solidFill>
                  <a:latin typeface="Arial" charset="0"/>
                  <a:ea typeface="ＭＳ Ｐゴシック" charset="0"/>
                </a:rPr>
                <a:t>Grant CSM Program</a:t>
              </a:r>
            </a:p>
          </p:txBody>
        </p:sp>
        <p:sp>
          <p:nvSpPr>
            <p:cNvPr id="54" name="Rectangle 11">
              <a:extLst>
                <a:ext uri="{FF2B5EF4-FFF2-40B4-BE49-F238E27FC236}">
                  <a16:creationId xmlns:a16="http://schemas.microsoft.com/office/drawing/2014/main" id="{F802688D-69C1-DF55-7923-D83B489129AB}"/>
                </a:ext>
              </a:extLst>
            </p:cNvPr>
            <p:cNvSpPr>
              <a:spLocks noChangeArrowheads="1"/>
            </p:cNvSpPr>
            <p:nvPr/>
          </p:nvSpPr>
          <p:spPr bwMode="auto">
            <a:xfrm>
              <a:off x="5787820" y="3156255"/>
              <a:ext cx="537028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defTabSz="873125" eaLnBrk="0" fontAlgn="base" hangingPunct="0">
                <a:spcBef>
                  <a:spcPct val="20000"/>
                </a:spcBef>
                <a:spcAft>
                  <a:spcPct val="0"/>
                </a:spcAft>
                <a:buSzPct val="125000"/>
                <a:tabLst>
                  <a:tab pos="0" algn="l"/>
                </a:tabLst>
                <a:defRPr/>
              </a:pPr>
              <a:r>
                <a:rPr lang="en-CA" sz="1600" i="1" dirty="0">
                  <a:solidFill>
                    <a:srgbClr val="000000"/>
                  </a:solidFill>
                  <a:latin typeface="Arial" charset="0"/>
                  <a:ea typeface="ＭＳ Ｐゴシック" charset="0"/>
                </a:rPr>
                <a:t>Business Process Scope Model (TRAC) – pure “what”… </a:t>
              </a:r>
            </a:p>
          </p:txBody>
        </p:sp>
      </p:grpSp>
      <p:cxnSp>
        <p:nvCxnSpPr>
          <p:cNvPr id="57" name="Straight Arrow Connector 56">
            <a:extLst>
              <a:ext uri="{FF2B5EF4-FFF2-40B4-BE49-F238E27FC236}">
                <a16:creationId xmlns:a16="http://schemas.microsoft.com/office/drawing/2014/main" id="{71F12D25-859D-9E9E-7C67-1ED05D561B76}"/>
              </a:ext>
            </a:extLst>
          </p:cNvPr>
          <p:cNvCxnSpPr>
            <a:cxnSpLocks/>
          </p:cNvCxnSpPr>
          <p:nvPr/>
        </p:nvCxnSpPr>
        <p:spPr>
          <a:xfrm flipV="1">
            <a:off x="2879027" y="2412691"/>
            <a:ext cx="2311530" cy="997221"/>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E647E0F-822C-DD32-4214-6B0628A043F8}"/>
              </a:ext>
            </a:extLst>
          </p:cNvPr>
          <p:cNvSpPr txBox="1"/>
          <p:nvPr/>
        </p:nvSpPr>
        <p:spPr>
          <a:xfrm>
            <a:off x="1717133" y="4062563"/>
            <a:ext cx="2995481" cy="1323439"/>
          </a:xfrm>
          <a:prstGeom prst="rect">
            <a:avLst/>
          </a:prstGeom>
          <a:noFill/>
          <a:ln>
            <a:solidFill>
              <a:srgbClr val="FF0000"/>
            </a:solidFill>
          </a:ln>
        </p:spPr>
        <p:txBody>
          <a:bodyPr wrap="square">
            <a:spAutoFit/>
          </a:bodyPr>
          <a:lstStyle/>
          <a:p>
            <a:pPr algn="r"/>
            <a:r>
              <a:rPr lang="en-CA" sz="1600" i="1" dirty="0">
                <a:solidFill>
                  <a:srgbClr val="000000"/>
                </a:solidFill>
                <a:latin typeface="Arial" panose="020B0604020202020204" pitchFamily="34" charset="0"/>
                <a:cs typeface="Arial" panose="020B0604020202020204" pitchFamily="34" charset="0"/>
              </a:rPr>
              <a:t>Business Process:</a:t>
            </a:r>
            <a:r>
              <a:rPr lang="en-CA" sz="1600" dirty="0">
                <a:solidFill>
                  <a:srgbClr val="000000"/>
                </a:solidFill>
                <a:latin typeface="Arial" panose="020B0604020202020204" pitchFamily="34" charset="0"/>
                <a:cs typeface="Arial" panose="020B0604020202020204" pitchFamily="34" charset="0"/>
              </a:rPr>
              <a:t> </a:t>
            </a:r>
            <a:br>
              <a:rPr lang="en-CA" sz="1600" dirty="0">
                <a:solidFill>
                  <a:srgbClr val="000000"/>
                </a:solidFill>
                <a:latin typeface="Arial" panose="020B0604020202020204" pitchFamily="34" charset="0"/>
                <a:cs typeface="Arial" panose="020B0604020202020204" pitchFamily="34" charset="0"/>
              </a:rPr>
            </a:br>
            <a:r>
              <a:rPr lang="en-CA" sz="1600" dirty="0">
                <a:solidFill>
                  <a:srgbClr val="000000"/>
                </a:solidFill>
                <a:latin typeface="Arial" panose="020B0604020202020204" pitchFamily="34" charset="0"/>
                <a:cs typeface="Arial" panose="020B0604020202020204" pitchFamily="34" charset="0"/>
              </a:rPr>
              <a:t>A sequence or set of </a:t>
            </a:r>
            <a:r>
              <a:rPr lang="en-CA" sz="1600" i="1" dirty="0">
                <a:solidFill>
                  <a:srgbClr val="000000"/>
                </a:solidFill>
                <a:latin typeface="Arial" panose="020B0604020202020204" pitchFamily="34" charset="0"/>
                <a:cs typeface="Arial" panose="020B0604020202020204" pitchFamily="34" charset="0"/>
              </a:rPr>
              <a:t>activities</a:t>
            </a:r>
            <a:br>
              <a:rPr lang="en-CA" sz="1600" dirty="0">
                <a:solidFill>
                  <a:srgbClr val="000000"/>
                </a:solidFill>
                <a:latin typeface="Arial" panose="020B0604020202020204" pitchFamily="34" charset="0"/>
                <a:cs typeface="Arial" panose="020B0604020202020204" pitchFamily="34" charset="0"/>
              </a:rPr>
            </a:br>
            <a:r>
              <a:rPr lang="en-CA" sz="1600" dirty="0">
                <a:solidFill>
                  <a:srgbClr val="000000"/>
                </a:solidFill>
                <a:latin typeface="Arial" panose="020B0604020202020204" pitchFamily="34" charset="0"/>
                <a:cs typeface="Arial" panose="020B0604020202020204" pitchFamily="34" charset="0"/>
              </a:rPr>
              <a:t>that delivers significant </a:t>
            </a:r>
            <a:r>
              <a:rPr lang="en-CA" sz="1600" i="1" dirty="0">
                <a:solidFill>
                  <a:srgbClr val="000000"/>
                </a:solidFill>
                <a:latin typeface="Arial" panose="020B0604020202020204" pitchFamily="34" charset="0"/>
                <a:cs typeface="Arial" panose="020B0604020202020204" pitchFamily="34" charset="0"/>
              </a:rPr>
              <a:t>results</a:t>
            </a:r>
            <a:r>
              <a:rPr lang="en-CA" sz="1600" dirty="0">
                <a:solidFill>
                  <a:srgbClr val="000000"/>
                </a:solidFill>
                <a:latin typeface="Arial" panose="020B0604020202020204" pitchFamily="34" charset="0"/>
                <a:cs typeface="Arial" panose="020B0604020202020204" pitchFamily="34" charset="0"/>
              </a:rPr>
              <a:t> </a:t>
            </a:r>
            <a:br>
              <a:rPr lang="en-CA" sz="1600" dirty="0">
                <a:solidFill>
                  <a:srgbClr val="000000"/>
                </a:solidFill>
                <a:latin typeface="Arial" panose="020B0604020202020204" pitchFamily="34" charset="0"/>
                <a:cs typeface="Arial" panose="020B0604020202020204" pitchFamily="34" charset="0"/>
              </a:rPr>
            </a:br>
            <a:r>
              <a:rPr lang="en-CA" sz="1600" dirty="0">
                <a:solidFill>
                  <a:srgbClr val="000000"/>
                </a:solidFill>
                <a:latin typeface="Arial" panose="020B0604020202020204" pitchFamily="34" charset="0"/>
                <a:cs typeface="Arial" panose="020B0604020202020204" pitchFamily="34" charset="0"/>
              </a:rPr>
              <a:t>for the process’ customer</a:t>
            </a:r>
            <a:br>
              <a:rPr lang="en-CA" sz="1600" dirty="0">
                <a:solidFill>
                  <a:srgbClr val="000000"/>
                </a:solidFill>
                <a:latin typeface="Arial" panose="020B0604020202020204" pitchFamily="34" charset="0"/>
                <a:cs typeface="Arial" panose="020B0604020202020204" pitchFamily="34" charset="0"/>
              </a:rPr>
            </a:br>
            <a:r>
              <a:rPr lang="en-CA" sz="1600" dirty="0">
                <a:solidFill>
                  <a:srgbClr val="000000"/>
                </a:solidFill>
                <a:latin typeface="Arial" panose="020B0604020202020204" pitchFamily="34" charset="0"/>
                <a:cs typeface="Arial" panose="020B0604020202020204" pitchFamily="34" charset="0"/>
              </a:rPr>
              <a:t>and other </a:t>
            </a:r>
            <a:r>
              <a:rPr lang="en-CA" sz="1600" i="1" dirty="0">
                <a:solidFill>
                  <a:srgbClr val="000000"/>
                </a:solidFill>
                <a:latin typeface="Arial" panose="020B0604020202020204" pitchFamily="34" charset="0"/>
                <a:cs typeface="Arial" panose="020B0604020202020204" pitchFamily="34" charset="0"/>
              </a:rPr>
              <a:t>stakeholders</a:t>
            </a:r>
            <a:endParaRPr lang="en-FI" sz="1600" dirty="0"/>
          </a:p>
        </p:txBody>
      </p:sp>
      <p:sp>
        <p:nvSpPr>
          <p:cNvPr id="5" name="Rectangle 4"/>
          <p:cNvSpPr/>
          <p:nvPr/>
        </p:nvSpPr>
        <p:spPr>
          <a:xfrm>
            <a:off x="6306581" y="5248458"/>
            <a:ext cx="5126910" cy="1508105"/>
          </a:xfrm>
          <a:prstGeom prst="rect">
            <a:avLst/>
          </a:prstGeom>
          <a:ln>
            <a:noFill/>
          </a:ln>
        </p:spPr>
        <p:txBody>
          <a:bodyPr wrap="square">
            <a:spAutoFit/>
          </a:bodyPr>
          <a:lstStyle/>
          <a:p>
            <a:pPr marL="542925" indent="-542925">
              <a:buClr>
                <a:srgbClr val="000000"/>
              </a:buClr>
              <a:tabLst>
                <a:tab pos="542925" algn="l"/>
              </a:tabLst>
            </a:pPr>
            <a:r>
              <a:rPr lang="en-CA" i="1" dirty="0">
                <a:solidFill>
                  <a:srgbClr val="000000"/>
                </a:solidFill>
                <a:latin typeface="Arial" panose="020B0604020202020204" pitchFamily="34" charset="0"/>
                <a:cs typeface="Arial" panose="020B0604020202020204" pitchFamily="34" charset="0"/>
              </a:rPr>
              <a:t>Procedure </a:t>
            </a:r>
            <a:r>
              <a:rPr lang="mr-IN" i="1" dirty="0">
                <a:solidFill>
                  <a:srgbClr val="000000"/>
                </a:solidFill>
                <a:latin typeface="Arial" panose="020B0604020202020204" pitchFamily="34" charset="0"/>
              </a:rPr>
              <a:t>–</a:t>
            </a:r>
            <a:r>
              <a:rPr lang="en-CA" i="1" dirty="0">
                <a:solidFill>
                  <a:srgbClr val="000000"/>
                </a:solidFill>
                <a:latin typeface="Arial" panose="020B0604020202020204" pitchFamily="34" charset="0"/>
                <a:cs typeface="Arial" panose="020B0604020202020204" pitchFamily="34" charset="0"/>
              </a:rPr>
              <a:t> </a:t>
            </a:r>
            <a:r>
              <a:rPr lang="en-CA" dirty="0">
                <a:solidFill>
                  <a:srgbClr val="000000"/>
                </a:solidFill>
                <a:latin typeface="Arial" panose="020B0604020202020204" pitchFamily="34" charset="0"/>
                <a:cs typeface="Arial" panose="020B0604020202020204" pitchFamily="34" charset="0"/>
              </a:rPr>
              <a:t>Calculate Unit Registration Fees:</a:t>
            </a:r>
          </a:p>
          <a:p>
            <a:pPr marL="23813">
              <a:buClr>
                <a:srgbClr val="000000"/>
              </a:buClr>
              <a:tabLst>
                <a:tab pos="231775" algn="l"/>
              </a:tabLst>
            </a:pPr>
            <a:r>
              <a:rPr lang="en-CA" dirty="0">
                <a:solidFill>
                  <a:srgbClr val="000000"/>
                </a:solidFill>
                <a:latin typeface="Arial" panose="020B0604020202020204" pitchFamily="34" charset="0"/>
                <a:cs typeface="Arial" panose="020B0604020202020204" pitchFamily="34" charset="0"/>
              </a:rPr>
              <a:t>For each Unit:</a:t>
            </a:r>
          </a:p>
          <a:p>
            <a:pPr marL="309563" indent="-285750">
              <a:buClr>
                <a:srgbClr val="000000"/>
              </a:buClr>
              <a:buFont typeface="Arial" panose="020B0604020202020204" pitchFamily="34" charset="0"/>
              <a:buChar char="•"/>
              <a:tabLst>
                <a:tab pos="231775" algn="l"/>
              </a:tabLst>
            </a:pPr>
            <a:r>
              <a:rPr lang="en-CA" dirty="0">
                <a:solidFill>
                  <a:srgbClr val="000000"/>
                </a:solidFill>
                <a:latin typeface="Arial" panose="020B0604020202020204" pitchFamily="34" charset="0"/>
                <a:cs typeface="Arial" panose="020B0604020202020204" pitchFamily="34" charset="0"/>
              </a:rPr>
              <a:t>Determine Unit Type and Unit Risk Factor;</a:t>
            </a:r>
          </a:p>
          <a:p>
            <a:pPr marL="309563" indent="-285750">
              <a:buClr>
                <a:srgbClr val="000000"/>
              </a:buClr>
              <a:buFont typeface="Arial" panose="020B0604020202020204" pitchFamily="34" charset="0"/>
              <a:buChar char="•"/>
              <a:tabLst>
                <a:tab pos="231775" algn="l"/>
              </a:tabLst>
            </a:pPr>
            <a:r>
              <a:rPr lang="en-CA" dirty="0">
                <a:solidFill>
                  <a:srgbClr val="000000"/>
                </a:solidFill>
                <a:latin typeface="Arial" panose="020B0604020202020204" pitchFamily="34" charset="0"/>
                <a:cs typeface="Arial" panose="020B0604020202020204" pitchFamily="34" charset="0"/>
              </a:rPr>
              <a:t>Apply Registration Fee from Reg. Fee Table;</a:t>
            </a:r>
          </a:p>
          <a:p>
            <a:pPr marL="309563" indent="-285750">
              <a:buClr>
                <a:srgbClr val="000000"/>
              </a:buClr>
              <a:buFont typeface="Arial" panose="020B0604020202020204" pitchFamily="34" charset="0"/>
              <a:buChar char="•"/>
              <a:tabLst>
                <a:tab pos="231775" algn="l"/>
              </a:tabLst>
            </a:pPr>
            <a:r>
              <a:rPr lang="en-CA" dirty="0">
                <a:solidFill>
                  <a:srgbClr val="000000"/>
                </a:solidFill>
                <a:latin typeface="Arial" panose="020B0604020202020204" pitchFamily="34" charset="0"/>
                <a:cs typeface="Arial" panose="020B0604020202020204" pitchFamily="34" charset="0"/>
              </a:rPr>
              <a:t>Identify additional Inspection fees from…</a:t>
            </a:r>
          </a:p>
        </p:txBody>
      </p:sp>
      <p:grpSp>
        <p:nvGrpSpPr>
          <p:cNvPr id="3" name="Group 2">
            <a:extLst>
              <a:ext uri="{FF2B5EF4-FFF2-40B4-BE49-F238E27FC236}">
                <a16:creationId xmlns:a16="http://schemas.microsoft.com/office/drawing/2014/main" id="{76085B3E-99F8-4387-3146-A5FD2136E931}"/>
              </a:ext>
            </a:extLst>
          </p:cNvPr>
          <p:cNvGrpSpPr/>
          <p:nvPr/>
        </p:nvGrpSpPr>
        <p:grpSpPr>
          <a:xfrm>
            <a:off x="2432551" y="4592966"/>
            <a:ext cx="9390298" cy="1953854"/>
            <a:chOff x="2432551" y="4592966"/>
            <a:chExt cx="9390298" cy="1953854"/>
          </a:xfrm>
        </p:grpSpPr>
        <p:sp>
          <p:nvSpPr>
            <p:cNvPr id="32" name="TextBox 31">
              <a:extLst>
                <a:ext uri="{FF2B5EF4-FFF2-40B4-BE49-F238E27FC236}">
                  <a16:creationId xmlns:a16="http://schemas.microsoft.com/office/drawing/2014/main" id="{460E65A3-F762-E593-850C-6525813659C2}"/>
                </a:ext>
              </a:extLst>
            </p:cNvPr>
            <p:cNvSpPr txBox="1"/>
            <p:nvPr/>
          </p:nvSpPr>
          <p:spPr>
            <a:xfrm>
              <a:off x="2432551" y="5469602"/>
              <a:ext cx="3824516" cy="1077218"/>
            </a:xfrm>
            <a:prstGeom prst="rect">
              <a:avLst/>
            </a:prstGeom>
            <a:noFill/>
            <a:ln>
              <a:solidFill>
                <a:srgbClr val="FF0000"/>
              </a:solidFill>
            </a:ln>
          </p:spPr>
          <p:txBody>
            <a:bodyPr wrap="square">
              <a:spAutoFit/>
            </a:bodyPr>
            <a:lstStyle/>
            <a:p>
              <a:pPr marL="6350" indent="-6350" algn="r">
                <a:buClr>
                  <a:srgbClr val="000000"/>
                </a:buClr>
                <a:buNone/>
              </a:pPr>
              <a:r>
                <a:rPr lang="en-CA" sz="1600" i="1" dirty="0">
                  <a:solidFill>
                    <a:srgbClr val="000000"/>
                  </a:solidFill>
                  <a:latin typeface="Arial" panose="020B0604020202020204" pitchFamily="34" charset="0"/>
                  <a:cs typeface="Arial" panose="020B0604020202020204" pitchFamily="34" charset="0"/>
                </a:rPr>
                <a:t>Procedure:</a:t>
              </a:r>
              <a:r>
                <a:rPr lang="en-CA" sz="1600" dirty="0">
                  <a:solidFill>
                    <a:srgbClr val="000000"/>
                  </a:solidFill>
                  <a:latin typeface="Arial" panose="020B0604020202020204" pitchFamily="34" charset="0"/>
                  <a:cs typeface="Arial" panose="020B0604020202020204" pitchFamily="34" charset="0"/>
                </a:rPr>
                <a:t> </a:t>
              </a:r>
              <a:br>
                <a:rPr lang="en-CA" sz="1600" dirty="0">
                  <a:solidFill>
                    <a:srgbClr val="000000"/>
                  </a:solidFill>
                  <a:latin typeface="Arial" panose="020B0604020202020204" pitchFamily="34" charset="0"/>
                  <a:cs typeface="Arial" panose="020B0604020202020204" pitchFamily="34" charset="0"/>
                </a:rPr>
              </a:br>
              <a:r>
                <a:rPr lang="en-CA" sz="1600" dirty="0">
                  <a:solidFill>
                    <a:srgbClr val="000000"/>
                  </a:solidFill>
                  <a:latin typeface="Arial" panose="020B0604020202020204" pitchFamily="34" charset="0"/>
                  <a:cs typeface="Arial" panose="020B0604020202020204" pitchFamily="34" charset="0"/>
                </a:rPr>
                <a:t>A set of step-by-step work instructions </a:t>
              </a:r>
              <a:br>
                <a:rPr lang="en-CA" sz="1600" dirty="0">
                  <a:solidFill>
                    <a:srgbClr val="000000"/>
                  </a:solidFill>
                  <a:latin typeface="Arial" panose="020B0604020202020204" pitchFamily="34" charset="0"/>
                  <a:cs typeface="Arial" panose="020B0604020202020204" pitchFamily="34" charset="0"/>
                </a:rPr>
              </a:br>
              <a:r>
                <a:rPr lang="en-CA" sz="1600" dirty="0">
                  <a:solidFill>
                    <a:srgbClr val="000000"/>
                  </a:solidFill>
                  <a:latin typeface="Arial" panose="020B0604020202020204" pitchFamily="34" charset="0"/>
                  <a:cs typeface="Arial" panose="020B0604020202020204" pitchFamily="34" charset="0"/>
                </a:rPr>
                <a:t>(a job aid) for a specific task or activity </a:t>
              </a:r>
              <a:br>
                <a:rPr lang="en-CA" sz="1600" dirty="0">
                  <a:solidFill>
                    <a:srgbClr val="000000"/>
                  </a:solidFill>
                  <a:latin typeface="Arial" panose="020B0604020202020204" pitchFamily="34" charset="0"/>
                  <a:cs typeface="Arial" panose="020B0604020202020204" pitchFamily="34" charset="0"/>
                </a:rPr>
              </a:br>
              <a:r>
                <a:rPr lang="en-CA" sz="1600" dirty="0">
                  <a:solidFill>
                    <a:srgbClr val="000000"/>
                  </a:solidFill>
                  <a:latin typeface="Arial" panose="020B0604020202020204" pitchFamily="34" charset="0"/>
                  <a:cs typeface="Arial" panose="020B0604020202020204" pitchFamily="34" charset="0"/>
                </a:rPr>
                <a:t>that will yield identical results every time</a:t>
              </a:r>
            </a:p>
          </p:txBody>
        </p:sp>
        <p:cxnSp>
          <p:nvCxnSpPr>
            <p:cNvPr id="59" name="Straight Arrow Connector 58">
              <a:extLst>
                <a:ext uri="{FF2B5EF4-FFF2-40B4-BE49-F238E27FC236}">
                  <a16:creationId xmlns:a16="http://schemas.microsoft.com/office/drawing/2014/main" id="{7DD3ABBC-7259-80C8-0AD1-F6763791CCFB}"/>
                </a:ext>
              </a:extLst>
            </p:cNvPr>
            <p:cNvCxnSpPr>
              <a:cxnSpLocks/>
            </p:cNvCxnSpPr>
            <p:nvPr/>
          </p:nvCxnSpPr>
          <p:spPr>
            <a:xfrm flipH="1">
              <a:off x="8698929" y="4592966"/>
              <a:ext cx="299513" cy="662037"/>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C4A303-177D-5732-82BA-FD401824479F}"/>
                </a:ext>
              </a:extLst>
            </p:cNvPr>
            <p:cNvSpPr txBox="1"/>
            <p:nvPr/>
          </p:nvSpPr>
          <p:spPr>
            <a:xfrm>
              <a:off x="8789974" y="4872251"/>
              <a:ext cx="3032875" cy="369332"/>
            </a:xfrm>
            <a:prstGeom prst="rect">
              <a:avLst/>
            </a:prstGeom>
            <a:noFill/>
          </p:spPr>
          <p:txBody>
            <a:bodyPr wrap="square">
              <a:spAutoFit/>
            </a:bodyPr>
            <a:lstStyle/>
            <a:p>
              <a:r>
                <a:rPr lang="en-CA" sz="1800" i="1" dirty="0">
                  <a:solidFill>
                    <a:srgbClr val="000000"/>
                  </a:solidFill>
                  <a:latin typeface="Arial" charset="0"/>
                  <a:ea typeface="ＭＳ Ｐゴシック" charset="0"/>
                </a:rPr>
                <a:t>“how” to complete a task… </a:t>
              </a:r>
              <a:endParaRPr lang="en-FI" dirty="0"/>
            </a:p>
          </p:txBody>
        </p:sp>
      </p:grpSp>
      <p:grpSp>
        <p:nvGrpSpPr>
          <p:cNvPr id="43" name="Group 42">
            <a:extLst>
              <a:ext uri="{FF2B5EF4-FFF2-40B4-BE49-F238E27FC236}">
                <a16:creationId xmlns:a16="http://schemas.microsoft.com/office/drawing/2014/main" id="{FAB724FB-07D5-E70C-A424-303FC2E620B2}"/>
              </a:ext>
            </a:extLst>
          </p:cNvPr>
          <p:cNvGrpSpPr/>
          <p:nvPr/>
        </p:nvGrpSpPr>
        <p:grpSpPr>
          <a:xfrm>
            <a:off x="4655278" y="3707386"/>
            <a:ext cx="959502" cy="670880"/>
            <a:chOff x="4727848" y="3707386"/>
            <a:chExt cx="959502" cy="670880"/>
          </a:xfrm>
        </p:grpSpPr>
        <p:sp>
          <p:nvSpPr>
            <p:cNvPr id="11" name="Oval 35">
              <a:extLst>
                <a:ext uri="{FF2B5EF4-FFF2-40B4-BE49-F238E27FC236}">
                  <a16:creationId xmlns:a16="http://schemas.microsoft.com/office/drawing/2014/main" id="{990AA78B-B0B1-D71D-C67B-3E5B57AAFFE4}"/>
                </a:ext>
              </a:extLst>
            </p:cNvPr>
            <p:cNvSpPr>
              <a:spLocks noChangeArrowheads="1"/>
            </p:cNvSpPr>
            <p:nvPr/>
          </p:nvSpPr>
          <p:spPr bwMode="auto">
            <a:xfrm>
              <a:off x="4905820" y="3965632"/>
              <a:ext cx="404481" cy="412634"/>
            </a:xfrm>
            <a:prstGeom prst="ellipse">
              <a:avLst/>
            </a:prstGeom>
            <a:solidFill>
              <a:srgbClr val="66FF66"/>
            </a:solidFill>
            <a:ln w="12700">
              <a:solidFill>
                <a:schemeClr val="tx1"/>
              </a:solidFill>
              <a:round/>
              <a:headEnd/>
              <a:tailEnd/>
            </a:ln>
          </p:spPr>
          <p:txBody>
            <a:bodyPr wrap="square" anchor="ctr">
              <a:noAutofit/>
            </a:bodyPr>
            <a:lstStyle/>
            <a:p>
              <a:pPr algn="ctr" eaLnBrk="0" hangingPunct="0">
                <a:lnSpc>
                  <a:spcPct val="80000"/>
                </a:lnSpc>
                <a:spcBef>
                  <a:spcPct val="32000"/>
                </a:spcBef>
                <a:buClr>
                  <a:srgbClr val="000000"/>
                </a:buClr>
                <a:buFontTx/>
                <a:buChar char="•"/>
                <a:defRPr/>
              </a:pPr>
              <a:endParaRPr lang="en-CA" dirty="0">
                <a:solidFill>
                  <a:srgbClr val="000000"/>
                </a:solidFill>
                <a:latin typeface="Arial"/>
                <a:ea typeface="ＭＳ Ｐゴシック" charset="0"/>
                <a:cs typeface="Arial" charset="0"/>
              </a:endParaRPr>
            </a:p>
          </p:txBody>
        </p:sp>
        <p:sp>
          <p:nvSpPr>
            <p:cNvPr id="38" name="Rectangle 37">
              <a:extLst>
                <a:ext uri="{FF2B5EF4-FFF2-40B4-BE49-F238E27FC236}">
                  <a16:creationId xmlns:a16="http://schemas.microsoft.com/office/drawing/2014/main" id="{F242274B-244B-7B56-F93B-9B449FF8E06B}"/>
                </a:ext>
              </a:extLst>
            </p:cNvPr>
            <p:cNvSpPr/>
            <p:nvPr/>
          </p:nvSpPr>
          <p:spPr>
            <a:xfrm>
              <a:off x="4727848" y="3707386"/>
              <a:ext cx="743858" cy="264688"/>
            </a:xfrm>
            <a:prstGeom prst="rect">
              <a:avLst/>
            </a:prstGeom>
          </p:spPr>
          <p:txBody>
            <a:bodyPr wrap="none">
              <a:spAutoFit/>
            </a:bodyPr>
            <a:lstStyle/>
            <a:p>
              <a:pPr eaLnBrk="0" hangingPunct="0">
                <a:lnSpc>
                  <a:spcPct val="80000"/>
                </a:lnSpc>
                <a:spcBef>
                  <a:spcPct val="32000"/>
                </a:spcBef>
                <a:buClr>
                  <a:srgbClr val="000000"/>
                </a:buClr>
                <a:defRPr/>
              </a:pPr>
              <a:r>
                <a:rPr lang="en-US" sz="1400" dirty="0">
                  <a:solidFill>
                    <a:srgbClr val="000000"/>
                  </a:solidFill>
                  <a:latin typeface="Arial"/>
                  <a:ea typeface="ＭＳ Ｐゴシック" charset="0"/>
                  <a:cs typeface="ＭＳ Ｐゴシック" charset="0"/>
                </a:rPr>
                <a:t>Trigger</a:t>
              </a:r>
            </a:p>
          </p:txBody>
        </p:sp>
        <p:cxnSp>
          <p:nvCxnSpPr>
            <p:cNvPr id="42" name="Straight Arrow Connector 41">
              <a:extLst>
                <a:ext uri="{FF2B5EF4-FFF2-40B4-BE49-F238E27FC236}">
                  <a16:creationId xmlns:a16="http://schemas.microsoft.com/office/drawing/2014/main" id="{6CAAEFA5-FE36-9AB6-4720-50B34AD614A8}"/>
                </a:ext>
              </a:extLst>
            </p:cNvPr>
            <p:cNvCxnSpPr>
              <a:stCxn id="11" idx="6"/>
            </p:cNvCxnSpPr>
            <p:nvPr/>
          </p:nvCxnSpPr>
          <p:spPr>
            <a:xfrm flipV="1">
              <a:off x="5310301" y="4170087"/>
              <a:ext cx="377049" cy="1862"/>
            </a:xfrm>
            <a:prstGeom prst="straightConnector1">
              <a:avLst/>
            </a:prstGeom>
            <a:noFill/>
            <a:ln w="12700">
              <a:solidFill>
                <a:srgbClr val="000000"/>
              </a:solidFill>
              <a:round/>
              <a:headEnd type="none" w="sm" len="sm"/>
              <a:tailEnd type="triangle" w="lg" len="lg"/>
            </a:ln>
          </p:spPr>
        </p:cxnSp>
      </p:grpSp>
      <p:grpSp>
        <p:nvGrpSpPr>
          <p:cNvPr id="56" name="Group 55">
            <a:extLst>
              <a:ext uri="{FF2B5EF4-FFF2-40B4-BE49-F238E27FC236}">
                <a16:creationId xmlns:a16="http://schemas.microsoft.com/office/drawing/2014/main" id="{83714F1C-9F95-9535-E546-AE91D29F681C}"/>
              </a:ext>
            </a:extLst>
          </p:cNvPr>
          <p:cNvGrpSpPr/>
          <p:nvPr/>
        </p:nvGrpSpPr>
        <p:grpSpPr>
          <a:xfrm>
            <a:off x="11304646" y="3700944"/>
            <a:ext cx="911432" cy="658838"/>
            <a:chOff x="11304646" y="3700944"/>
            <a:chExt cx="911432" cy="658838"/>
          </a:xfrm>
        </p:grpSpPr>
        <p:sp>
          <p:nvSpPr>
            <p:cNvPr id="37" name="Oval 35">
              <a:extLst>
                <a:ext uri="{FF2B5EF4-FFF2-40B4-BE49-F238E27FC236}">
                  <a16:creationId xmlns:a16="http://schemas.microsoft.com/office/drawing/2014/main" id="{56C66685-EFC2-58C1-DE00-B7A989C28435}"/>
                </a:ext>
              </a:extLst>
            </p:cNvPr>
            <p:cNvSpPr>
              <a:spLocks noChangeArrowheads="1"/>
            </p:cNvSpPr>
            <p:nvPr/>
          </p:nvSpPr>
          <p:spPr bwMode="auto">
            <a:xfrm>
              <a:off x="11690055" y="3965632"/>
              <a:ext cx="383760" cy="394150"/>
            </a:xfrm>
            <a:prstGeom prst="ellipse">
              <a:avLst/>
            </a:prstGeom>
            <a:solidFill>
              <a:srgbClr val="FF0000"/>
            </a:solidFill>
            <a:ln w="38100">
              <a:solidFill>
                <a:schemeClr val="tx1"/>
              </a:solidFill>
              <a:round/>
              <a:headEnd/>
              <a:tailEnd/>
            </a:ln>
          </p:spPr>
          <p:txBody>
            <a:bodyPr wrap="square" anchor="ctr">
              <a:noAutofit/>
            </a:bodyPr>
            <a:lstStyle/>
            <a:p>
              <a:pPr algn="ctr" eaLnBrk="0" hangingPunct="0">
                <a:lnSpc>
                  <a:spcPct val="80000"/>
                </a:lnSpc>
                <a:spcBef>
                  <a:spcPct val="32000"/>
                </a:spcBef>
                <a:buClr>
                  <a:srgbClr val="000000"/>
                </a:buClr>
                <a:buFontTx/>
                <a:buChar char="•"/>
                <a:defRPr/>
              </a:pPr>
              <a:endParaRPr lang="en-CA" dirty="0">
                <a:solidFill>
                  <a:srgbClr val="000000"/>
                </a:solidFill>
                <a:latin typeface="Arial"/>
                <a:ea typeface="ＭＳ Ｐゴシック" charset="0"/>
                <a:cs typeface="Arial" charset="0"/>
              </a:endParaRPr>
            </a:p>
          </p:txBody>
        </p:sp>
        <p:sp>
          <p:nvSpPr>
            <p:cNvPr id="39" name="Rectangle 38">
              <a:extLst>
                <a:ext uri="{FF2B5EF4-FFF2-40B4-BE49-F238E27FC236}">
                  <a16:creationId xmlns:a16="http://schemas.microsoft.com/office/drawing/2014/main" id="{25CA2BBA-7C4A-3134-92C8-E82972CAE9A1}"/>
                </a:ext>
              </a:extLst>
            </p:cNvPr>
            <p:cNvSpPr/>
            <p:nvPr/>
          </p:nvSpPr>
          <p:spPr>
            <a:xfrm>
              <a:off x="11433491" y="3700944"/>
              <a:ext cx="782587" cy="264688"/>
            </a:xfrm>
            <a:prstGeom prst="rect">
              <a:avLst/>
            </a:prstGeom>
          </p:spPr>
          <p:txBody>
            <a:bodyPr wrap="none">
              <a:spAutoFit/>
            </a:bodyPr>
            <a:lstStyle/>
            <a:p>
              <a:pPr eaLnBrk="0" hangingPunct="0">
                <a:lnSpc>
                  <a:spcPct val="80000"/>
                </a:lnSpc>
                <a:spcBef>
                  <a:spcPct val="32000"/>
                </a:spcBef>
                <a:buClr>
                  <a:srgbClr val="000000"/>
                </a:buClr>
                <a:defRPr/>
              </a:pPr>
              <a:r>
                <a:rPr lang="en-US" sz="1400" dirty="0">
                  <a:solidFill>
                    <a:srgbClr val="000000"/>
                  </a:solidFill>
                  <a:latin typeface="Arial"/>
                  <a:ea typeface="ＭＳ Ｐゴシック" charset="0"/>
                  <a:cs typeface="ＭＳ Ｐゴシック" charset="0"/>
                </a:rPr>
                <a:t>Results</a:t>
              </a:r>
            </a:p>
          </p:txBody>
        </p:sp>
        <p:cxnSp>
          <p:nvCxnSpPr>
            <p:cNvPr id="44" name="Straight Arrow Connector 43">
              <a:extLst>
                <a:ext uri="{FF2B5EF4-FFF2-40B4-BE49-F238E27FC236}">
                  <a16:creationId xmlns:a16="http://schemas.microsoft.com/office/drawing/2014/main" id="{778F82AE-F9A7-581D-76D1-BE27816E6648}"/>
                </a:ext>
              </a:extLst>
            </p:cNvPr>
            <p:cNvCxnSpPr/>
            <p:nvPr/>
          </p:nvCxnSpPr>
          <p:spPr>
            <a:xfrm flipV="1">
              <a:off x="11304646" y="4170087"/>
              <a:ext cx="377049" cy="1862"/>
            </a:xfrm>
            <a:prstGeom prst="straightConnector1">
              <a:avLst/>
            </a:prstGeom>
            <a:noFill/>
            <a:ln w="12700">
              <a:solidFill>
                <a:srgbClr val="000000"/>
              </a:solidFill>
              <a:round/>
              <a:headEnd type="none" w="sm" len="sm"/>
              <a:tailEnd type="triangle" w="lg" len="lg"/>
            </a:ln>
          </p:spPr>
        </p:cxnSp>
      </p:grpSp>
      <p:grpSp>
        <p:nvGrpSpPr>
          <p:cNvPr id="63" name="Group 62">
            <a:extLst>
              <a:ext uri="{FF2B5EF4-FFF2-40B4-BE49-F238E27FC236}">
                <a16:creationId xmlns:a16="http://schemas.microsoft.com/office/drawing/2014/main" id="{6351287C-A868-660D-A028-69BFB64E1E3B}"/>
              </a:ext>
            </a:extLst>
          </p:cNvPr>
          <p:cNvGrpSpPr/>
          <p:nvPr/>
        </p:nvGrpSpPr>
        <p:grpSpPr>
          <a:xfrm>
            <a:off x="5720930" y="3907494"/>
            <a:ext cx="5443694" cy="893332"/>
            <a:chOff x="5720930" y="3907494"/>
            <a:chExt cx="5443694" cy="893332"/>
          </a:xfrm>
        </p:grpSpPr>
        <p:grpSp>
          <p:nvGrpSpPr>
            <p:cNvPr id="46" name="Group 2">
              <a:extLst>
                <a:ext uri="{FF2B5EF4-FFF2-40B4-BE49-F238E27FC236}">
                  <a16:creationId xmlns:a16="http://schemas.microsoft.com/office/drawing/2014/main" id="{91F7615D-001B-BA96-4FA8-AFE463E1BEDC}"/>
                </a:ext>
              </a:extLst>
            </p:cNvPr>
            <p:cNvGrpSpPr>
              <a:grpSpLocks/>
            </p:cNvGrpSpPr>
            <p:nvPr/>
          </p:nvGrpSpPr>
          <p:grpSpPr bwMode="auto">
            <a:xfrm>
              <a:off x="5720930" y="3907494"/>
              <a:ext cx="5443694" cy="673100"/>
              <a:chOff x="2088846" y="2035175"/>
              <a:chExt cx="5443695" cy="673100"/>
            </a:xfrm>
          </p:grpSpPr>
          <p:sp>
            <p:nvSpPr>
              <p:cNvPr id="48" name="AutoShape 12">
                <a:extLst>
                  <a:ext uri="{FF2B5EF4-FFF2-40B4-BE49-F238E27FC236}">
                    <a16:creationId xmlns:a16="http://schemas.microsoft.com/office/drawing/2014/main" id="{35BE191D-B917-C13B-DF50-330684C6CAE0}"/>
                  </a:ext>
                </a:extLst>
              </p:cNvPr>
              <p:cNvSpPr>
                <a:spLocks noChangeArrowheads="1"/>
              </p:cNvSpPr>
              <p:nvPr/>
            </p:nvSpPr>
            <p:spPr bwMode="auto">
              <a:xfrm>
                <a:off x="2088846" y="2035175"/>
                <a:ext cx="788634" cy="671512"/>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marL="0" marR="0" lvl="0" indent="0" defTabSz="914400" eaLnBrk="0" fontAlgn="base" latinLnBrk="0" hangingPunct="0">
                  <a:lnSpc>
                    <a:spcPct val="80000"/>
                  </a:lnSpc>
                  <a:spcBef>
                    <a:spcPct val="0"/>
                  </a:spcBef>
                  <a:spcAft>
                    <a:spcPct val="0"/>
                  </a:spcAft>
                  <a:buClr>
                    <a:srgbClr val="000000"/>
                  </a:buClr>
                  <a:buSzTx/>
                  <a:buFontTx/>
                  <a:buNone/>
                  <a:tabLst/>
                  <a:defRPr/>
                </a:pP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Accept</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CSM</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Application</a:t>
                </a:r>
              </a:p>
            </p:txBody>
          </p:sp>
          <p:sp>
            <p:nvSpPr>
              <p:cNvPr id="49" name="AutoShape 13">
                <a:extLst>
                  <a:ext uri="{FF2B5EF4-FFF2-40B4-BE49-F238E27FC236}">
                    <a16:creationId xmlns:a16="http://schemas.microsoft.com/office/drawing/2014/main" id="{7C4EA98C-D5B0-D581-B0F8-0A8473C39D5B}"/>
                  </a:ext>
                </a:extLst>
              </p:cNvPr>
              <p:cNvSpPr>
                <a:spLocks noChangeArrowheads="1"/>
              </p:cNvSpPr>
              <p:nvPr/>
            </p:nvSpPr>
            <p:spPr bwMode="auto">
              <a:xfrm>
                <a:off x="2948199" y="2035175"/>
                <a:ext cx="788634" cy="671512"/>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marL="0" marR="0" lvl="0" indent="0" defTabSz="914400" eaLnBrk="0" fontAlgn="base" latinLnBrk="0" hangingPunct="0">
                  <a:lnSpc>
                    <a:spcPct val="80000"/>
                  </a:lnSpc>
                  <a:spcBef>
                    <a:spcPct val="0"/>
                  </a:spcBef>
                  <a:spcAft>
                    <a:spcPct val="0"/>
                  </a:spcAft>
                  <a:buClr>
                    <a:srgbClr val="000000"/>
                  </a:buClr>
                  <a:buSzTx/>
                  <a:buFontTx/>
                  <a:buNone/>
                  <a:tabLst/>
                  <a:defRPr/>
                </a:pP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Audit</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CSM </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Program</a:t>
                </a:r>
              </a:p>
            </p:txBody>
          </p:sp>
          <p:sp>
            <p:nvSpPr>
              <p:cNvPr id="50" name="AutoShape 14">
                <a:extLst>
                  <a:ext uri="{FF2B5EF4-FFF2-40B4-BE49-F238E27FC236}">
                    <a16:creationId xmlns:a16="http://schemas.microsoft.com/office/drawing/2014/main" id="{7C83DE69-7276-0C01-730A-A58E30D25B23}"/>
                  </a:ext>
                </a:extLst>
              </p:cNvPr>
              <p:cNvSpPr>
                <a:spLocks noChangeArrowheads="1"/>
              </p:cNvSpPr>
              <p:nvPr/>
            </p:nvSpPr>
            <p:spPr bwMode="auto">
              <a:xfrm>
                <a:off x="3801203" y="2035175"/>
                <a:ext cx="788634" cy="671512"/>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marL="0" marR="0" lvl="0" indent="0" defTabSz="914400" eaLnBrk="0" fontAlgn="base" latinLnBrk="0" hangingPunct="0">
                  <a:lnSpc>
                    <a:spcPct val="80000"/>
                  </a:lnSpc>
                  <a:spcBef>
                    <a:spcPct val="0"/>
                  </a:spcBef>
                  <a:spcAft>
                    <a:spcPct val="0"/>
                  </a:spcAft>
                  <a:buClr>
                    <a:srgbClr val="000000"/>
                  </a:buClr>
                  <a:buSzTx/>
                  <a:buFontTx/>
                  <a:buNone/>
                  <a:tabLst/>
                  <a:defRPr/>
                </a:pP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Verify</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CSM</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Equipment</a:t>
                </a:r>
              </a:p>
            </p:txBody>
          </p:sp>
          <p:sp>
            <p:nvSpPr>
              <p:cNvPr id="51" name="AutoShape 15">
                <a:extLst>
                  <a:ext uri="{FF2B5EF4-FFF2-40B4-BE49-F238E27FC236}">
                    <a16:creationId xmlns:a16="http://schemas.microsoft.com/office/drawing/2014/main" id="{22C47628-A569-6195-CB12-52E49EBE50C4}"/>
                  </a:ext>
                </a:extLst>
              </p:cNvPr>
              <p:cNvSpPr>
                <a:spLocks noChangeArrowheads="1"/>
              </p:cNvSpPr>
              <p:nvPr/>
            </p:nvSpPr>
            <p:spPr bwMode="auto">
              <a:xfrm>
                <a:off x="4660557" y="2035175"/>
                <a:ext cx="801163" cy="671512"/>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marL="0" marR="0" lvl="0" indent="0" defTabSz="914400" eaLnBrk="0" fontAlgn="base" latinLnBrk="0" hangingPunct="0">
                  <a:lnSpc>
                    <a:spcPct val="80000"/>
                  </a:lnSpc>
                  <a:spcBef>
                    <a:spcPct val="0"/>
                  </a:spcBef>
                  <a:spcAft>
                    <a:spcPct val="0"/>
                  </a:spcAft>
                  <a:buClr>
                    <a:srgbClr val="000000"/>
                  </a:buClr>
                  <a:buSzTx/>
                  <a:buFontTx/>
                  <a:buNone/>
                  <a:tabLst/>
                  <a:defRPr/>
                </a:pP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Determine </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&amp; Collect</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Equipment</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Fees</a:t>
                </a:r>
              </a:p>
            </p:txBody>
          </p:sp>
          <p:sp>
            <p:nvSpPr>
              <p:cNvPr id="52" name="AutoShape 16">
                <a:extLst>
                  <a:ext uri="{FF2B5EF4-FFF2-40B4-BE49-F238E27FC236}">
                    <a16:creationId xmlns:a16="http://schemas.microsoft.com/office/drawing/2014/main" id="{B8AB1C57-BD5A-FF31-99C4-51F191086ED2}"/>
                  </a:ext>
                </a:extLst>
              </p:cNvPr>
              <p:cNvSpPr>
                <a:spLocks noChangeArrowheads="1"/>
              </p:cNvSpPr>
              <p:nvPr/>
            </p:nvSpPr>
            <p:spPr bwMode="auto">
              <a:xfrm>
                <a:off x="6573839" y="2035175"/>
                <a:ext cx="958702" cy="671512"/>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marL="0" marR="0" lvl="0" indent="0" defTabSz="914400" eaLnBrk="0" fontAlgn="base" latinLnBrk="0" hangingPunct="0">
                  <a:lnSpc>
                    <a:spcPct val="80000"/>
                  </a:lnSpc>
                  <a:spcBef>
                    <a:spcPct val="0"/>
                  </a:spcBef>
                  <a:spcAft>
                    <a:spcPct val="0"/>
                  </a:spcAft>
                  <a:buClr>
                    <a:srgbClr val="000000"/>
                  </a:buClr>
                  <a:buSzTx/>
                  <a:buFontTx/>
                  <a:buNone/>
                  <a:tabLst/>
                  <a:defRPr/>
                </a:pP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Issue</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CSM</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err="1">
                    <a:ln>
                      <a:noFill/>
                    </a:ln>
                    <a:solidFill>
                      <a:srgbClr val="000000"/>
                    </a:solidFill>
                    <a:effectLst/>
                    <a:uLnTx/>
                    <a:uFillTx/>
                    <a:latin typeface="Arial" charset="0"/>
                    <a:ea typeface="ＭＳ Ｐゴシック" charset="0"/>
                  </a:rPr>
                  <a:t>Authorisation</a:t>
                </a:r>
                <a:endParaRPr kumimoji="0" lang="en-US" sz="1000"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53" name="AutoShape 17">
                <a:extLst>
                  <a:ext uri="{FF2B5EF4-FFF2-40B4-BE49-F238E27FC236}">
                    <a16:creationId xmlns:a16="http://schemas.microsoft.com/office/drawing/2014/main" id="{036447CF-A0BF-BB2C-030D-DDE66F7FD9DA}"/>
                  </a:ext>
                </a:extLst>
              </p:cNvPr>
              <p:cNvSpPr>
                <a:spLocks noChangeArrowheads="1"/>
              </p:cNvSpPr>
              <p:nvPr/>
            </p:nvSpPr>
            <p:spPr bwMode="auto">
              <a:xfrm>
                <a:off x="5532439" y="2036762"/>
                <a:ext cx="958702" cy="671513"/>
              </a:xfrm>
              <a:prstGeom prst="roundRect">
                <a:avLst>
                  <a:gd name="adj" fmla="val 16667"/>
                </a:avLst>
              </a:prstGeom>
              <a:solidFill>
                <a:srgbClr val="FF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marL="0" marR="0" lvl="0" indent="0" defTabSz="914400" eaLnBrk="0" fontAlgn="base" latinLnBrk="0" hangingPunct="0">
                  <a:lnSpc>
                    <a:spcPct val="80000"/>
                  </a:lnSpc>
                  <a:spcBef>
                    <a:spcPct val="0"/>
                  </a:spcBef>
                  <a:spcAft>
                    <a:spcPct val="0"/>
                  </a:spcAft>
                  <a:buClr>
                    <a:srgbClr val="000000"/>
                  </a:buClr>
                  <a:buSzTx/>
                  <a:buFontTx/>
                  <a:buNone/>
                  <a:tabLst/>
                  <a:defRPr/>
                </a:pP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Determine </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&amp; Collect</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Consultation</a:t>
                </a:r>
                <a:br>
                  <a:rPr kumimoji="0" lang="en-US" sz="1000" i="0" u="none" strike="noStrike" kern="0" cap="none" spc="0" normalizeH="0" baseline="0" noProof="0" dirty="0">
                    <a:ln>
                      <a:noFill/>
                    </a:ln>
                    <a:solidFill>
                      <a:srgbClr val="000000"/>
                    </a:solidFill>
                    <a:effectLst/>
                    <a:uLnTx/>
                    <a:uFillTx/>
                    <a:latin typeface="Arial" charset="0"/>
                    <a:ea typeface="ＭＳ Ｐゴシック" charset="0"/>
                  </a:rPr>
                </a:br>
                <a:r>
                  <a:rPr kumimoji="0" lang="en-US" sz="1000" i="0" u="none" strike="noStrike" kern="0" cap="none" spc="0" normalizeH="0" baseline="0" noProof="0" dirty="0">
                    <a:ln>
                      <a:noFill/>
                    </a:ln>
                    <a:solidFill>
                      <a:srgbClr val="000000"/>
                    </a:solidFill>
                    <a:effectLst/>
                    <a:uLnTx/>
                    <a:uFillTx/>
                    <a:latin typeface="Arial" charset="0"/>
                    <a:ea typeface="ＭＳ Ｐゴシック" charset="0"/>
                  </a:rPr>
                  <a:t>Fees</a:t>
                </a:r>
              </a:p>
            </p:txBody>
          </p:sp>
        </p:grpSp>
        <p:sp>
          <p:nvSpPr>
            <p:cNvPr id="47" name="Rectangle 46">
              <a:extLst>
                <a:ext uri="{FF2B5EF4-FFF2-40B4-BE49-F238E27FC236}">
                  <a16:creationId xmlns:a16="http://schemas.microsoft.com/office/drawing/2014/main" id="{48571B9A-65F8-DF1F-204F-F4DC5DC50D4E}"/>
                </a:ext>
              </a:extLst>
            </p:cNvPr>
            <p:cNvSpPr/>
            <p:nvPr/>
          </p:nvSpPr>
          <p:spPr>
            <a:xfrm>
              <a:off x="7583895" y="4601541"/>
              <a:ext cx="1330814" cy="199285"/>
            </a:xfrm>
            <a:prstGeom prst="rect">
              <a:avLst/>
            </a:prstGeom>
          </p:spPr>
          <p:txBody>
            <a:bodyPr wrap="none" tIns="0" bIns="0" anchor="ctr" anchorCtr="1">
              <a:spAutoFit/>
            </a:bodyPr>
            <a:lstStyle/>
            <a:p>
              <a:pPr marL="0" marR="0" lvl="0" indent="0" defTabSz="169863" eaLnBrk="0" fontAlgn="t" latinLnBrk="0" hangingPunct="0">
                <a:lnSpc>
                  <a:spcPct val="90000"/>
                </a:lnSpc>
                <a:spcBef>
                  <a:spcPct val="20000"/>
                </a:spcBef>
                <a:spcAft>
                  <a:spcPct val="0"/>
                </a:spcAft>
                <a:buClrTx/>
                <a:buSzPct val="100000"/>
                <a:buFontTx/>
                <a:buNone/>
                <a:tabLst/>
                <a:defRPr/>
              </a:pPr>
              <a:r>
                <a:rPr kumimoji="0" lang="en-US" sz="1400" u="none" strike="noStrike" kern="0" cap="none" spc="0" normalizeH="0" baseline="0" noProof="0" dirty="0">
                  <a:ln>
                    <a:noFill/>
                  </a:ln>
                  <a:solidFill>
                    <a:srgbClr val="000000"/>
                  </a:solidFill>
                  <a:effectLst/>
                  <a:uLnTx/>
                  <a:uFillTx/>
                  <a:latin typeface="Arial" charset="0"/>
                  <a:ea typeface="ＭＳ Ｐゴシック" charset="0"/>
                </a:rPr>
                <a:t>main Activities</a:t>
              </a:r>
            </a:p>
          </p:txBody>
        </p:sp>
      </p:grpSp>
      <p:sp>
        <p:nvSpPr>
          <p:cNvPr id="58" name="Rectangle 57">
            <a:extLst>
              <a:ext uri="{FF2B5EF4-FFF2-40B4-BE49-F238E27FC236}">
                <a16:creationId xmlns:a16="http://schemas.microsoft.com/office/drawing/2014/main" id="{01C5F553-8BDE-D4AF-B355-021C6BF36E84}"/>
              </a:ext>
            </a:extLst>
          </p:cNvPr>
          <p:cNvSpPr/>
          <p:nvPr/>
        </p:nvSpPr>
        <p:spPr>
          <a:xfrm>
            <a:off x="5448849" y="4884426"/>
            <a:ext cx="2354875" cy="199285"/>
          </a:xfrm>
          <a:prstGeom prst="rect">
            <a:avLst/>
          </a:prstGeom>
        </p:spPr>
        <p:txBody>
          <a:bodyPr wrap="none" tIns="0" bIns="0" anchor="ctr" anchorCtr="1">
            <a:spAutoFit/>
          </a:bodyPr>
          <a:lstStyle/>
          <a:p>
            <a:pPr defTabSz="169863" eaLnBrk="0" fontAlgn="t" hangingPunct="0">
              <a:lnSpc>
                <a:spcPct val="90000"/>
              </a:lnSpc>
              <a:spcBef>
                <a:spcPct val="20000"/>
              </a:spcBef>
              <a:spcAft>
                <a:spcPct val="0"/>
              </a:spcAft>
              <a:buClr>
                <a:srgbClr val="000000"/>
              </a:buClr>
              <a:buSzPct val="100000"/>
              <a:defRPr/>
            </a:pPr>
            <a:r>
              <a:rPr kumimoji="0" lang="en-US" sz="1400" u="none" strike="noStrike" kern="0" cap="none" spc="0" normalizeH="0" baseline="0" noProof="0" dirty="0">
                <a:ln>
                  <a:noFill/>
                </a:ln>
                <a:solidFill>
                  <a:srgbClr val="000000"/>
                </a:solidFill>
                <a:effectLst/>
                <a:uLnTx/>
                <a:uFillTx/>
                <a:latin typeface="Arial" charset="0"/>
                <a:ea typeface="ＭＳ Ｐゴシック" charset="0"/>
              </a:rPr>
              <a:t>Cases: </a:t>
            </a:r>
            <a:r>
              <a:rPr lang="en-US" sz="1400" dirty="0">
                <a:solidFill>
                  <a:srgbClr val="000000"/>
                </a:solidFill>
                <a:latin typeface="Arial" pitchFamily="34" charset="0"/>
                <a:ea typeface="ＭＳ Ｐゴシック" charset="0"/>
                <a:cs typeface="Arial" pitchFamily="34" charset="0"/>
              </a:rPr>
              <a:t>New, </a:t>
            </a:r>
            <a:r>
              <a:rPr lang="en-US" sz="1400" dirty="0" err="1">
                <a:solidFill>
                  <a:srgbClr val="000000"/>
                </a:solidFill>
                <a:latin typeface="Arial" pitchFamily="34" charset="0"/>
                <a:ea typeface="ＭＳ Ｐゴシック" charset="0"/>
                <a:cs typeface="Arial" pitchFamily="34" charset="0"/>
              </a:rPr>
              <a:t>Legacied</a:t>
            </a:r>
            <a:r>
              <a:rPr lang="en-US" sz="1400" dirty="0">
                <a:solidFill>
                  <a:srgbClr val="000000"/>
                </a:solidFill>
                <a:latin typeface="Arial" pitchFamily="34" charset="0"/>
                <a:ea typeface="ＭＳ Ｐゴシック" charset="0"/>
                <a:cs typeface="Arial" pitchFamily="34" charset="0"/>
              </a:rPr>
              <a:t>, etc.</a:t>
            </a:r>
          </a:p>
        </p:txBody>
      </p:sp>
      <p:sp>
        <p:nvSpPr>
          <p:cNvPr id="4" name="Rectangle 3"/>
          <p:cNvSpPr/>
          <p:nvPr/>
        </p:nvSpPr>
        <p:spPr>
          <a:xfrm>
            <a:off x="3987101" y="741282"/>
            <a:ext cx="4365298" cy="677108"/>
          </a:xfrm>
          <a:prstGeom prst="rect">
            <a:avLst/>
          </a:prstGeom>
          <a:solidFill>
            <a:schemeClr val="bg1"/>
          </a:solidFill>
          <a:ln>
            <a:solidFill>
              <a:srgbClr val="FF0000"/>
            </a:solidFill>
          </a:ln>
        </p:spPr>
        <p:txBody>
          <a:bodyPr wrap="none">
            <a:spAutoFit/>
          </a:bodyPr>
          <a:lstStyle/>
          <a:p>
            <a:pPr algn="l">
              <a:buNone/>
            </a:pPr>
            <a:r>
              <a:rPr lang="en-CA" sz="2000" b="1" i="1" dirty="0">
                <a:solidFill>
                  <a:srgbClr val="000000"/>
                </a:solidFill>
              </a:rPr>
              <a:t> </a:t>
            </a:r>
            <a:r>
              <a:rPr lang="en-CA" dirty="0">
                <a:solidFill>
                  <a:srgbClr val="000000"/>
                </a:solidFill>
                <a:latin typeface="Arial" panose="020B0604020202020204" pitchFamily="34" charset="0"/>
                <a:cs typeface="Arial" panose="020B0604020202020204" pitchFamily="34" charset="0"/>
              </a:rPr>
              <a:t>A </a:t>
            </a:r>
            <a:r>
              <a:rPr lang="en-CA" i="1" dirty="0">
                <a:solidFill>
                  <a:srgbClr val="000000"/>
                </a:solidFill>
                <a:latin typeface="Arial" panose="020B0604020202020204" pitchFamily="34" charset="0"/>
                <a:cs typeface="Arial" panose="020B0604020202020204" pitchFamily="34" charset="0"/>
              </a:rPr>
              <a:t>Process Area </a:t>
            </a:r>
            <a:r>
              <a:rPr lang="en-CA" dirty="0">
                <a:solidFill>
                  <a:srgbClr val="000000"/>
                </a:solidFill>
                <a:latin typeface="Arial" panose="020B0604020202020204" pitchFamily="34" charset="0"/>
                <a:cs typeface="Arial" panose="020B0604020202020204" pitchFamily="34" charset="0"/>
              </a:rPr>
              <a:t>or </a:t>
            </a:r>
            <a:r>
              <a:rPr lang="en-CA" i="1" dirty="0">
                <a:solidFill>
                  <a:srgbClr val="000000"/>
                </a:solidFill>
                <a:latin typeface="Arial" panose="020B0604020202020204" pitchFamily="34" charset="0"/>
                <a:cs typeface="Arial" panose="020B0604020202020204" pitchFamily="34" charset="0"/>
              </a:rPr>
              <a:t>Process Domain </a:t>
            </a:r>
            <a:r>
              <a:rPr lang="mr-IN" dirty="0">
                <a:solidFill>
                  <a:srgbClr val="000000"/>
                </a:solidFill>
                <a:latin typeface="Arial" panose="020B0604020202020204" pitchFamily="34" charset="0"/>
              </a:rPr>
              <a:t>–</a:t>
            </a:r>
            <a:r>
              <a:rPr lang="en-CA" dirty="0">
                <a:solidFill>
                  <a:srgbClr val="000000"/>
                </a:solidFill>
                <a:latin typeface="Arial" panose="020B0604020202020204" pitchFamily="34" charset="0"/>
                <a:cs typeface="Arial" panose="020B0604020202020204" pitchFamily="34" charset="0"/>
              </a:rPr>
              <a:t> </a:t>
            </a:r>
            <a:br>
              <a:rPr lang="en-CA"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a “family” of related Business Processes: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5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dissolve">
                                      <p:cBhvr>
                                        <p:cTn id="15" dur="500"/>
                                        <p:tgtEl>
                                          <p:spTgt spid="6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dissolv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dissolve">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dissolve">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dissolve">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dissolv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p:bldP spid="5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title"/>
          </p:nvPr>
        </p:nvSpPr>
        <p:spPr/>
        <p:txBody>
          <a:bodyPr rtlCol="0">
            <a:noAutofit/>
          </a:bodyPr>
          <a:lstStyle/>
          <a:p>
            <a:pPr>
              <a:defRPr/>
            </a:pPr>
            <a:r>
              <a:rPr lang="en-US" sz="2800" dirty="0">
                <a:latin typeface="Arial" charset="0"/>
                <a:ea typeface="+mj-ea"/>
                <a:cs typeface="+mj-cs"/>
              </a:rPr>
              <a:t>Summary – what an analyst can do with a Concept Model?</a:t>
            </a:r>
          </a:p>
        </p:txBody>
      </p:sp>
      <p:sp>
        <p:nvSpPr>
          <p:cNvPr id="70" name="Text Box 8"/>
          <p:cNvSpPr txBox="1">
            <a:spLocks noChangeArrowheads="1"/>
          </p:cNvSpPr>
          <p:nvPr/>
        </p:nvSpPr>
        <p:spPr bwMode="auto">
          <a:xfrm>
            <a:off x="885238" y="752480"/>
            <a:ext cx="8555037" cy="5940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a:buClr>
                <a:srgbClr val="CC0000"/>
              </a:buClr>
              <a:defRPr/>
            </a:pPr>
            <a:r>
              <a:rPr lang="en-CA" sz="2600" dirty="0">
                <a:solidFill>
                  <a:srgbClr val="000000"/>
                </a:solidFill>
                <a:cs typeface="Arial" charset="0"/>
              </a:rPr>
              <a:t>First, clarify language. (A platform)</a:t>
            </a:r>
          </a:p>
          <a:p>
            <a:pPr>
              <a:buClr>
                <a:srgbClr val="CC0000"/>
              </a:buClr>
              <a:defRPr/>
            </a:pPr>
            <a:endParaRPr lang="en-CA" sz="1200" dirty="0">
              <a:solidFill>
                <a:srgbClr val="000000"/>
              </a:solidFill>
              <a:cs typeface="Arial" charset="0"/>
            </a:endParaRPr>
          </a:p>
          <a:p>
            <a:pPr>
              <a:buClr>
                <a:srgbClr val="CC0000"/>
              </a:buClr>
              <a:defRPr/>
            </a:pPr>
            <a:r>
              <a:rPr lang="en-US" sz="2600" dirty="0">
                <a:solidFill>
                  <a:srgbClr val="000000"/>
                </a:solidFill>
                <a:cs typeface="Arial" charset="0"/>
              </a:rPr>
              <a:t>Second, establish policies and rules.</a:t>
            </a:r>
            <a:endParaRPr lang="en-CA" sz="2600" dirty="0">
              <a:solidFill>
                <a:srgbClr val="000000"/>
              </a:solidFill>
              <a:cs typeface="Arial" charset="0"/>
            </a:endParaRPr>
          </a:p>
          <a:p>
            <a:pPr>
              <a:buClr>
                <a:srgbClr val="CC0000"/>
              </a:buClr>
              <a:defRPr/>
            </a:pPr>
            <a:endParaRPr lang="en-CA" sz="1200" dirty="0">
              <a:solidFill>
                <a:srgbClr val="000000"/>
              </a:solidFill>
              <a:cs typeface="Arial" charset="0"/>
            </a:endParaRPr>
          </a:p>
          <a:p>
            <a:pPr>
              <a:buClr>
                <a:srgbClr val="CC0000"/>
              </a:buClr>
              <a:defRPr/>
            </a:pPr>
            <a:r>
              <a:rPr lang="en-US" sz="2600" dirty="0">
                <a:solidFill>
                  <a:srgbClr val="000000"/>
                </a:solidFill>
                <a:cs typeface="Arial" charset="0"/>
              </a:rPr>
              <a:t>And then, identify events and services, e.g., </a:t>
            </a:r>
            <a:br>
              <a:rPr lang="en-US" sz="2600" dirty="0">
                <a:solidFill>
                  <a:srgbClr val="000000"/>
                </a:solidFill>
                <a:cs typeface="Arial" charset="0"/>
              </a:rPr>
            </a:br>
            <a:r>
              <a:rPr lang="en-US" sz="2600" dirty="0">
                <a:solidFill>
                  <a:srgbClr val="000000"/>
                </a:solidFill>
                <a:cs typeface="Arial" charset="0"/>
              </a:rPr>
              <a:t>A </a:t>
            </a:r>
            <a:r>
              <a:rPr lang="en-US" altLang="ja-JP" sz="2600" b="1" dirty="0">
                <a:solidFill>
                  <a:srgbClr val="000000"/>
                </a:solidFill>
                <a:cs typeface="Arial" charset="0"/>
              </a:rPr>
              <a:t>Unit</a:t>
            </a:r>
            <a:r>
              <a:rPr lang="en-US" altLang="ja-JP" sz="2600" dirty="0">
                <a:solidFill>
                  <a:srgbClr val="000000"/>
                </a:solidFill>
                <a:cs typeface="Arial" charset="0"/>
              </a:rPr>
              <a:t> is… </a:t>
            </a:r>
          </a:p>
          <a:p>
            <a:pPr marL="355600" indent="-355600">
              <a:buFont typeface="Arial" charset="0"/>
              <a:buChar char="•"/>
              <a:tabLst>
                <a:tab pos="2693988" algn="l"/>
              </a:tabLst>
              <a:defRPr/>
            </a:pPr>
            <a:r>
              <a:rPr lang="en-US" sz="2400" dirty="0">
                <a:solidFill>
                  <a:srgbClr val="000000"/>
                </a:solidFill>
                <a:cs typeface="Arial" charset="0"/>
              </a:rPr>
              <a:t>Registered 	(requiring the service </a:t>
            </a:r>
            <a:r>
              <a:rPr lang="ja-JP" altLang="en-US" sz="2400" dirty="0">
                <a:solidFill>
                  <a:srgbClr val="000000"/>
                </a:solidFill>
                <a:cs typeface="Arial" charset="0"/>
              </a:rPr>
              <a:t>“</a:t>
            </a:r>
            <a:r>
              <a:rPr lang="en-US" altLang="ja-JP" sz="2400" dirty="0">
                <a:solidFill>
                  <a:srgbClr val="000000"/>
                </a:solidFill>
                <a:cs typeface="Arial" charset="0"/>
              </a:rPr>
              <a:t>Register Unit</a:t>
            </a:r>
            <a:r>
              <a:rPr lang="ja-JP" altLang="en-US" sz="2400" dirty="0">
                <a:solidFill>
                  <a:srgbClr val="000000"/>
                </a:solidFill>
                <a:cs typeface="Arial" charset="0"/>
              </a:rPr>
              <a:t>”</a:t>
            </a:r>
            <a:r>
              <a:rPr lang="en-US" altLang="ja-JP" sz="2400" dirty="0">
                <a:solidFill>
                  <a:srgbClr val="000000"/>
                </a:solidFill>
                <a:cs typeface="Arial" charset="0"/>
              </a:rPr>
              <a:t>)</a:t>
            </a:r>
          </a:p>
          <a:p>
            <a:pPr marL="355600" indent="-355600">
              <a:buFont typeface="Arial" charset="0"/>
              <a:buChar char="•"/>
              <a:tabLst>
                <a:tab pos="2693988" algn="l"/>
              </a:tabLst>
              <a:defRPr/>
            </a:pPr>
            <a:r>
              <a:rPr lang="en-US" sz="2400" dirty="0">
                <a:solidFill>
                  <a:srgbClr val="000000"/>
                </a:solidFill>
                <a:cs typeface="Arial" charset="0"/>
              </a:rPr>
              <a:t>Loaded	(requiring the service “Load Unit”)</a:t>
            </a:r>
          </a:p>
          <a:p>
            <a:pPr marL="355600" indent="-355600">
              <a:buFont typeface="Arial" charset="0"/>
              <a:buChar char="•"/>
              <a:tabLst>
                <a:tab pos="2693988" algn="l"/>
              </a:tabLst>
              <a:defRPr/>
            </a:pPr>
            <a:r>
              <a:rPr lang="en-US" sz="2400" dirty="0">
                <a:solidFill>
                  <a:srgbClr val="000000"/>
                </a:solidFill>
                <a:cs typeface="Arial" charset="0"/>
              </a:rPr>
              <a:t>Idled 	(requiring the service “Idle Unit”)</a:t>
            </a:r>
          </a:p>
          <a:p>
            <a:pPr marL="355600" indent="-355600">
              <a:buFont typeface="Arial" charset="0"/>
              <a:buChar char="•"/>
              <a:tabLst>
                <a:tab pos="2693988" algn="l"/>
              </a:tabLst>
              <a:defRPr/>
            </a:pPr>
            <a:r>
              <a:rPr lang="en-US" sz="2400" dirty="0">
                <a:solidFill>
                  <a:srgbClr val="000000"/>
                </a:solidFill>
                <a:cs typeface="Arial" charset="0"/>
              </a:rPr>
              <a:t>Reactivated	(requiring…)</a:t>
            </a:r>
          </a:p>
          <a:p>
            <a:pPr marL="355600" indent="-355600">
              <a:buFont typeface="Arial" charset="0"/>
              <a:buChar char="•"/>
              <a:defRPr/>
            </a:pPr>
            <a:r>
              <a:rPr lang="en-US" sz="2400" dirty="0">
                <a:solidFill>
                  <a:srgbClr val="000000"/>
                </a:solidFill>
                <a:cs typeface="Arial" charset="0"/>
              </a:rPr>
              <a:t>Repaired</a:t>
            </a:r>
          </a:p>
          <a:p>
            <a:pPr marL="355600" indent="-355600">
              <a:buFont typeface="Arial" charset="0"/>
              <a:buChar char="•"/>
              <a:defRPr/>
            </a:pPr>
            <a:r>
              <a:rPr lang="en-US" sz="2400" dirty="0">
                <a:solidFill>
                  <a:srgbClr val="000000"/>
                </a:solidFill>
                <a:cs typeface="Arial" charset="0"/>
              </a:rPr>
              <a:t>Inspected</a:t>
            </a:r>
          </a:p>
          <a:p>
            <a:pPr marL="355600" indent="-355600">
              <a:buFont typeface="Arial" charset="0"/>
              <a:buChar char="•"/>
              <a:defRPr/>
            </a:pPr>
            <a:r>
              <a:rPr lang="en-US" sz="2400" dirty="0">
                <a:solidFill>
                  <a:srgbClr val="000000"/>
                </a:solidFill>
                <a:cs typeface="Arial" charset="0"/>
              </a:rPr>
              <a:t>Relocated</a:t>
            </a:r>
          </a:p>
          <a:p>
            <a:pPr marL="355600" indent="-355600">
              <a:buFont typeface="Arial" charset="0"/>
              <a:buChar char="•"/>
              <a:defRPr/>
            </a:pPr>
            <a:r>
              <a:rPr lang="en-US" sz="2400" dirty="0">
                <a:solidFill>
                  <a:srgbClr val="000000"/>
                </a:solidFill>
                <a:cs typeface="Arial" charset="0"/>
              </a:rPr>
              <a:t>Retired</a:t>
            </a:r>
          </a:p>
          <a:p>
            <a:pPr marL="355600" indent="-355600">
              <a:buFont typeface="Arial" charset="0"/>
              <a:buChar char="•"/>
              <a:defRPr/>
            </a:pPr>
            <a:r>
              <a:rPr lang="en-US" sz="2400" dirty="0">
                <a:solidFill>
                  <a:srgbClr val="000000"/>
                </a:solidFill>
                <a:cs typeface="Arial" charset="0"/>
              </a:rPr>
              <a:t>…</a:t>
            </a:r>
          </a:p>
          <a:p>
            <a:pPr>
              <a:defRPr/>
            </a:pPr>
            <a:r>
              <a:rPr lang="en-US" sz="1000" dirty="0">
                <a:solidFill>
                  <a:srgbClr val="000000"/>
                </a:solidFill>
                <a:cs typeface="Arial" charset="0"/>
              </a:rPr>
              <a:t> </a:t>
            </a:r>
          </a:p>
          <a:p>
            <a:pPr>
              <a:buClr>
                <a:srgbClr val="CC0000"/>
              </a:buClr>
              <a:defRPr/>
            </a:pPr>
            <a:r>
              <a:rPr lang="en-US" sz="2600" dirty="0">
                <a:solidFill>
                  <a:srgbClr val="000000"/>
                </a:solidFill>
                <a:cs typeface="Arial" charset="0"/>
              </a:rPr>
              <a:t>We did the same for Client, Facility, CSM Program, …</a:t>
            </a:r>
          </a:p>
        </p:txBody>
      </p:sp>
      <p:sp>
        <p:nvSpPr>
          <p:cNvPr id="4" name="Rectangle 30"/>
          <p:cNvSpPr>
            <a:spLocks noChangeArrowheads="1"/>
          </p:cNvSpPr>
          <p:nvPr/>
        </p:nvSpPr>
        <p:spPr bwMode="auto">
          <a:xfrm rot="20600047">
            <a:off x="5934358" y="3708480"/>
            <a:ext cx="5648929" cy="1034129"/>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charset="0"/>
              <a:buNone/>
            </a:pPr>
            <a:r>
              <a:rPr lang="en-CA" sz="2400" dirty="0">
                <a:solidFill>
                  <a:srgbClr val="000000"/>
                </a:solidFill>
                <a:latin typeface="Arial" panose="020B0604020202020204" pitchFamily="34" charset="0"/>
                <a:cs typeface="Arial" panose="020B0604020202020204" pitchFamily="34" charset="0"/>
              </a:rPr>
              <a:t>These are the </a:t>
            </a:r>
            <a:r>
              <a:rPr lang="en-CA" sz="2400" i="1" dirty="0">
                <a:solidFill>
                  <a:srgbClr val="000000"/>
                </a:solidFill>
                <a:latin typeface="Arial" panose="020B0604020202020204" pitchFamily="34" charset="0"/>
                <a:cs typeface="Arial" panose="020B0604020202020204" pitchFamily="34" charset="0"/>
              </a:rPr>
              <a:t>essential</a:t>
            </a:r>
            <a:r>
              <a:rPr lang="en-CA" sz="2400" dirty="0">
                <a:solidFill>
                  <a:srgbClr val="000000"/>
                </a:solidFill>
                <a:latin typeface="Arial" panose="020B0604020202020204" pitchFamily="34" charset="0"/>
                <a:cs typeface="Arial" panose="020B0604020202020204" pitchFamily="34" charset="0"/>
              </a:rPr>
              <a:t> capabilities.</a:t>
            </a:r>
            <a:br>
              <a:rPr lang="en-CA" sz="2400" dirty="0">
                <a:solidFill>
                  <a:srgbClr val="000000"/>
                </a:solidFill>
                <a:latin typeface="Arial" panose="020B0604020202020204" pitchFamily="34" charset="0"/>
                <a:cs typeface="Arial" panose="020B0604020202020204" pitchFamily="34" charset="0"/>
              </a:rPr>
            </a:br>
            <a:r>
              <a:rPr lang="en-CA" sz="2400" dirty="0">
                <a:solidFill>
                  <a:srgbClr val="000000"/>
                </a:solidFill>
                <a:latin typeface="Arial" panose="020B0604020202020204" pitchFamily="34" charset="0"/>
                <a:cs typeface="Arial" panose="020B0604020202020204" pitchFamily="34" charset="0"/>
              </a:rPr>
              <a:t>In Business Analysis "essential" means </a:t>
            </a:r>
            <a:r>
              <a:rPr lang="en-US" sz="2400" b="1" i="1" dirty="0">
                <a:solidFill>
                  <a:srgbClr val="000000"/>
                </a:solidFill>
                <a:latin typeface="Arial" panose="020B0604020202020204" pitchFamily="34" charset="0"/>
                <a:cs typeface="Arial" panose="020B0604020202020204" pitchFamily="34" charset="0"/>
              </a:rPr>
              <a:t>what</a:t>
            </a:r>
            <a:r>
              <a:rPr lang="en-US" sz="2400" dirty="0">
                <a:solidFill>
                  <a:srgbClr val="000000"/>
                </a:solidFill>
                <a:latin typeface="Arial" panose="020B0604020202020204" pitchFamily="34" charset="0"/>
                <a:cs typeface="Arial" panose="020B0604020202020204" pitchFamily="34" charset="0"/>
              </a:rPr>
              <a:t> with no reference to </a:t>
            </a:r>
            <a:r>
              <a:rPr lang="en-US" sz="2400" b="1" i="1" dirty="0">
                <a:solidFill>
                  <a:srgbClr val="000000"/>
                </a:solidFill>
                <a:latin typeface="Arial" panose="020B0604020202020204" pitchFamily="34" charset="0"/>
                <a:cs typeface="Arial" panose="020B0604020202020204" pitchFamily="34" charset="0"/>
              </a:rPr>
              <a:t>who</a:t>
            </a:r>
            <a:r>
              <a:rPr lang="en-US" sz="2400" dirty="0">
                <a:solidFill>
                  <a:srgbClr val="000000"/>
                </a:solidFill>
                <a:latin typeface="Arial" panose="020B0604020202020204" pitchFamily="34" charset="0"/>
                <a:cs typeface="Arial" panose="020B0604020202020204" pitchFamily="34" charset="0"/>
              </a:rPr>
              <a:t> or </a:t>
            </a:r>
            <a:r>
              <a:rPr lang="en-US" sz="2400" b="1" i="1" dirty="0">
                <a:solidFill>
                  <a:srgbClr val="000000"/>
                </a:solidFill>
                <a:latin typeface="Arial" panose="020B0604020202020204" pitchFamily="34" charset="0"/>
                <a:cs typeface="Arial" panose="020B0604020202020204" pitchFamily="34" charset="0"/>
              </a:rPr>
              <a:t>how</a:t>
            </a:r>
            <a:endParaRPr lang="en-GB" sz="2400" b="1" i="1" dirty="0">
              <a:latin typeface="Arial" panose="020B0604020202020204" pitchFamily="34" charset="0"/>
              <a:cs typeface="Arial" panose="020B0604020202020204" pitchFamily="34" charset="0"/>
            </a:endParaRPr>
          </a:p>
        </p:txBody>
      </p:sp>
      <p:sp>
        <p:nvSpPr>
          <p:cNvPr id="5" name="Rectangle 30">
            <a:extLst>
              <a:ext uri="{FF2B5EF4-FFF2-40B4-BE49-F238E27FC236}">
                <a16:creationId xmlns:a16="http://schemas.microsoft.com/office/drawing/2014/main" id="{2F0DDB8A-E479-4B43-893F-3E27919156F6}"/>
              </a:ext>
            </a:extLst>
          </p:cNvPr>
          <p:cNvSpPr>
            <a:spLocks noChangeArrowheads="1"/>
          </p:cNvSpPr>
          <p:nvPr/>
        </p:nvSpPr>
        <p:spPr bwMode="auto">
          <a:xfrm rot="20600047">
            <a:off x="6681195" y="4746088"/>
            <a:ext cx="5151023" cy="720197"/>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charset="0"/>
              <a:buNone/>
            </a:pPr>
            <a:r>
              <a:rPr lang="en-CA" sz="2400" dirty="0">
                <a:solidFill>
                  <a:srgbClr val="000000"/>
                </a:solidFill>
                <a:latin typeface="Arial" panose="020B0604020202020204" pitchFamily="34" charset="0"/>
                <a:cs typeface="Arial" panose="020B0604020202020204" pitchFamily="34" charset="0"/>
              </a:rPr>
              <a:t>Something I </a:t>
            </a:r>
            <a:r>
              <a:rPr lang="en-CA" sz="2400" i="1" dirty="0">
                <a:solidFill>
                  <a:srgbClr val="000000"/>
                </a:solidFill>
                <a:latin typeface="Arial" panose="020B0604020202020204" pitchFamily="34" charset="0"/>
                <a:cs typeface="Arial" panose="020B0604020202020204" pitchFamily="34" charset="0"/>
              </a:rPr>
              <a:t>always</a:t>
            </a:r>
            <a:r>
              <a:rPr lang="en-CA" sz="2400" dirty="0">
                <a:solidFill>
                  <a:srgbClr val="000000"/>
                </a:solidFill>
                <a:latin typeface="Arial" panose="020B0604020202020204" pitchFamily="34" charset="0"/>
                <a:cs typeface="Arial" panose="020B0604020202020204" pitchFamily="34" charset="0"/>
              </a:rPr>
              <a:t> do when evaluating/selecting COTS S/W</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5515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0">
                                            <p:txEl>
                                              <p:pRg st="2" end="2"/>
                                            </p:txEl>
                                          </p:spTgt>
                                        </p:tgtEl>
                                        <p:attrNameLst>
                                          <p:attrName>style.visibility</p:attrName>
                                        </p:attrNameLst>
                                      </p:cBhvr>
                                      <p:to>
                                        <p:strVal val="visible"/>
                                      </p:to>
                                    </p:set>
                                    <p:animEffect transition="in" filter="dissolve">
                                      <p:cBhvr>
                                        <p:cTn id="7" dur="500"/>
                                        <p:tgtEl>
                                          <p:spTgt spid="7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0">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0">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0">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0">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0">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
                                            <p:txEl>
                                              <p:pRg st="9" end="9"/>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500"/>
                                  </p:stCondLst>
                                  <p:childTnLst>
                                    <p:set>
                                      <p:cBhvr>
                                        <p:cTn id="34" dur="1" fill="hold">
                                          <p:stCondLst>
                                            <p:cond delay="0"/>
                                          </p:stCondLst>
                                        </p:cTn>
                                        <p:tgtEl>
                                          <p:spTgt spid="70">
                                            <p:txEl>
                                              <p:pRg st="10" end="10"/>
                                            </p:tx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500"/>
                                  </p:stCondLst>
                                  <p:childTnLst>
                                    <p:set>
                                      <p:cBhvr>
                                        <p:cTn id="37" dur="1" fill="hold">
                                          <p:stCondLst>
                                            <p:cond delay="0"/>
                                          </p:stCondLst>
                                        </p:cTn>
                                        <p:tgtEl>
                                          <p:spTgt spid="70">
                                            <p:txEl>
                                              <p:pRg st="11" end="11"/>
                                            </p:txEl>
                                          </p:spTgt>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500"/>
                                  </p:stCondLst>
                                  <p:childTnLst>
                                    <p:set>
                                      <p:cBhvr>
                                        <p:cTn id="40" dur="1" fill="hold">
                                          <p:stCondLst>
                                            <p:cond delay="0"/>
                                          </p:stCondLst>
                                        </p:cTn>
                                        <p:tgtEl>
                                          <p:spTgt spid="70">
                                            <p:txEl>
                                              <p:pRg st="12" end="12"/>
                                            </p:txEl>
                                          </p:spTgt>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nodeType="afterEffect">
                                  <p:stCondLst>
                                    <p:cond delay="500"/>
                                  </p:stCondLst>
                                  <p:childTnLst>
                                    <p:set>
                                      <p:cBhvr>
                                        <p:cTn id="43" dur="1" fill="hold">
                                          <p:stCondLst>
                                            <p:cond delay="0"/>
                                          </p:stCondLst>
                                        </p:cTn>
                                        <p:tgtEl>
                                          <p:spTgt spid="70">
                                            <p:txEl>
                                              <p:pRg st="13" end="1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0">
                                            <p:txEl>
                                              <p:pRg st="15" end="15"/>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Grp="1" noChangeArrowheads="1"/>
          </p:cNvSpPr>
          <p:nvPr>
            <p:ph type="title"/>
          </p:nvPr>
        </p:nvSpPr>
        <p:spPr/>
        <p:txBody>
          <a:bodyPr/>
          <a:lstStyle/>
          <a:p>
            <a:r>
              <a:rPr lang="en-US" dirty="0"/>
              <a:t>Clarify scope of the new process and identify participants</a:t>
            </a:r>
          </a:p>
        </p:txBody>
      </p:sp>
      <p:sp>
        <p:nvSpPr>
          <p:cNvPr id="14" name="Rectangle 25"/>
          <p:cNvSpPr>
            <a:spLocks noChangeArrowheads="1"/>
          </p:cNvSpPr>
          <p:nvPr/>
        </p:nvSpPr>
        <p:spPr bwMode="auto">
          <a:xfrm>
            <a:off x="1288945" y="2667935"/>
            <a:ext cx="1809750" cy="1175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36000" tIns="36000" rIns="36000" bIns="36000" anchorCtr="1">
            <a:spAutoFit/>
          </a:bodyPr>
          <a:lstStyle/>
          <a:p>
            <a:pPr defTabSz="169863"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Cases:</a:t>
            </a:r>
            <a:endParaRPr lang="en-US" sz="1400" dirty="0">
              <a:solidFill>
                <a:srgbClr val="000000"/>
              </a:solidFill>
              <a:latin typeface="Arial" pitchFamily="34" charset="0"/>
              <a:ea typeface="ＭＳ Ｐゴシック" charset="0"/>
              <a:cs typeface="Arial" pitchFamily="34" charset="0"/>
            </a:endParaRPr>
          </a:p>
          <a:p>
            <a:pPr marL="285750" indent="-285750" defTabSz="169863" eaLnBrk="0" fontAlgn="t" hangingPunct="0">
              <a:lnSpc>
                <a:spcPct val="90000"/>
              </a:lnSpc>
              <a:spcBef>
                <a:spcPct val="20000"/>
              </a:spcBef>
              <a:spcAft>
                <a:spcPct val="0"/>
              </a:spcAft>
              <a:buClr>
                <a:srgbClr val="000000"/>
              </a:buClr>
              <a:buSzPct val="100000"/>
              <a:buFontTx/>
              <a:buChar char="•"/>
              <a:defRPr/>
            </a:pPr>
            <a:r>
              <a:rPr lang="en-US" sz="1400" dirty="0">
                <a:solidFill>
                  <a:srgbClr val="000000"/>
                </a:solidFill>
                <a:latin typeface="Arial" pitchFamily="34" charset="0"/>
                <a:ea typeface="ＭＳ Ｐゴシック" charset="0"/>
                <a:cs typeface="Arial" pitchFamily="34" charset="0"/>
              </a:rPr>
              <a:t>New</a:t>
            </a:r>
          </a:p>
          <a:p>
            <a:pPr marL="285750" indent="-285750" defTabSz="169863" eaLnBrk="0" fontAlgn="t" hangingPunct="0">
              <a:lnSpc>
                <a:spcPct val="90000"/>
              </a:lnSpc>
              <a:spcBef>
                <a:spcPct val="20000"/>
              </a:spcBef>
              <a:spcAft>
                <a:spcPct val="0"/>
              </a:spcAft>
              <a:buClr>
                <a:srgbClr val="000000"/>
              </a:buClr>
              <a:buSzPct val="100000"/>
              <a:buFontTx/>
              <a:buChar char="•"/>
              <a:defRPr/>
            </a:pPr>
            <a:r>
              <a:rPr lang="en-US" sz="1400" dirty="0">
                <a:solidFill>
                  <a:srgbClr val="000000"/>
                </a:solidFill>
                <a:latin typeface="Arial" pitchFamily="34" charset="0"/>
                <a:ea typeface="ＭＳ Ｐゴシック" charset="0"/>
                <a:cs typeface="Arial" pitchFamily="34" charset="0"/>
              </a:rPr>
              <a:t>Grandfathered</a:t>
            </a:r>
          </a:p>
          <a:p>
            <a:pPr marL="285750" indent="-285750" defTabSz="169863" eaLnBrk="0" fontAlgn="t" hangingPunct="0">
              <a:lnSpc>
                <a:spcPct val="90000"/>
              </a:lnSpc>
              <a:spcBef>
                <a:spcPct val="20000"/>
              </a:spcBef>
              <a:spcAft>
                <a:spcPct val="0"/>
              </a:spcAft>
              <a:buClr>
                <a:srgbClr val="000000"/>
              </a:buClr>
              <a:buSzPct val="100000"/>
              <a:buFontTx/>
              <a:buChar char="•"/>
              <a:defRPr/>
            </a:pPr>
            <a:r>
              <a:rPr lang="en-US" sz="1400" dirty="0">
                <a:solidFill>
                  <a:srgbClr val="000000"/>
                </a:solidFill>
                <a:latin typeface="Arial" pitchFamily="34" charset="0"/>
                <a:ea typeface="ＭＳ Ｐゴシック" charset="0"/>
                <a:cs typeface="Arial" pitchFamily="34" charset="0"/>
              </a:rPr>
              <a:t>Ownership Change</a:t>
            </a:r>
          </a:p>
        </p:txBody>
      </p:sp>
      <p:sp>
        <p:nvSpPr>
          <p:cNvPr id="16" name="AutoShape 10"/>
          <p:cNvSpPr>
            <a:spLocks noChangeArrowheads="1"/>
          </p:cNvSpPr>
          <p:nvPr/>
        </p:nvSpPr>
        <p:spPr bwMode="auto">
          <a:xfrm>
            <a:off x="2295426" y="1315932"/>
            <a:ext cx="6188075"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bIns="0" anchorCtr="1"/>
          <a:lstStyle/>
          <a:p>
            <a:pPr defTabSz="873125" eaLnBrk="0" fontAlgn="base" hangingPunct="0">
              <a:lnSpc>
                <a:spcPct val="80000"/>
              </a:lnSpc>
              <a:spcBef>
                <a:spcPct val="0"/>
              </a:spcBef>
              <a:spcAft>
                <a:spcPct val="0"/>
              </a:spcAft>
              <a:buClr>
                <a:srgbClr val="000000"/>
              </a:buClr>
              <a:defRPr/>
            </a:pPr>
            <a:r>
              <a:rPr lang="en-US" sz="1400" b="1" dirty="0">
                <a:solidFill>
                  <a:srgbClr val="000000"/>
                </a:solidFill>
                <a:latin typeface="Arial" pitchFamily="34" charset="0"/>
                <a:ea typeface="ＭＳ Ｐゴシック" charset="0"/>
                <a:cs typeface="Arial" pitchFamily="34" charset="0"/>
              </a:rPr>
              <a:t>Grant Client Safety Management Program</a:t>
            </a:r>
          </a:p>
        </p:txBody>
      </p:sp>
      <p:grpSp>
        <p:nvGrpSpPr>
          <p:cNvPr id="17" name="Group 16"/>
          <p:cNvGrpSpPr/>
          <p:nvPr/>
        </p:nvGrpSpPr>
        <p:grpSpPr>
          <a:xfrm>
            <a:off x="1269897" y="905932"/>
            <a:ext cx="1331918" cy="1296810"/>
            <a:chOff x="139701" y="4164926"/>
            <a:chExt cx="1331918" cy="1296810"/>
          </a:xfrm>
        </p:grpSpPr>
        <p:sp>
          <p:nvSpPr>
            <p:cNvPr id="18" name="Rectangle 25"/>
            <p:cNvSpPr>
              <a:spLocks noChangeArrowheads="1"/>
            </p:cNvSpPr>
            <p:nvPr/>
          </p:nvSpPr>
          <p:spPr bwMode="auto">
            <a:xfrm>
              <a:off x="139701" y="4164926"/>
              <a:ext cx="1331918" cy="963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36000" tIns="36000" rIns="36000" bIns="36000" anchorCtr="1">
              <a:spAutoFit/>
            </a:bodyPr>
            <a:lstStyle/>
            <a:p>
              <a:pPr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Trigger:</a:t>
              </a:r>
              <a:endParaRPr lang="en-US" sz="1400" dirty="0">
                <a:solidFill>
                  <a:srgbClr val="000000"/>
                </a:solidFill>
                <a:latin typeface="Arial" pitchFamily="34" charset="0"/>
                <a:ea typeface="ＭＳ Ｐゴシック" charset="0"/>
                <a:cs typeface="Arial" pitchFamily="34" charset="0"/>
              </a:endParaRPr>
            </a:p>
            <a:p>
              <a:pPr eaLnBrk="0" fontAlgn="base" hangingPunct="0">
                <a:lnSpc>
                  <a:spcPct val="80000"/>
                </a:lnSpc>
                <a:spcBef>
                  <a:spcPct val="0"/>
                </a:spcBef>
                <a:spcAft>
                  <a:spcPct val="0"/>
                </a:spcAft>
                <a:buClr>
                  <a:srgbClr val="000000"/>
                </a:buClr>
                <a:defRPr/>
              </a:pPr>
              <a:r>
                <a:rPr lang="en-US" sz="1400" dirty="0">
                  <a:solidFill>
                    <a:srgbClr val="000000"/>
                  </a:solidFill>
                  <a:latin typeface="Arial" pitchFamily="34" charset="0"/>
                  <a:ea typeface="ＭＳ Ｐゴシック" charset="0"/>
                  <a:cs typeface="Arial" pitchFamily="34" charset="0"/>
                </a:rPr>
                <a:t>Client submits request to </a:t>
              </a:r>
              <a:br>
                <a:rPr lang="en-US" sz="1400" dirty="0">
                  <a:solidFill>
                    <a:srgbClr val="000000"/>
                  </a:solidFill>
                  <a:latin typeface="Arial" pitchFamily="34" charset="0"/>
                  <a:ea typeface="ＭＳ Ｐゴシック" charset="0"/>
                  <a:cs typeface="Arial" pitchFamily="34" charset="0"/>
                </a:rPr>
              </a:br>
              <a:r>
                <a:rPr lang="en-US" sz="1400" dirty="0">
                  <a:solidFill>
                    <a:srgbClr val="000000"/>
                  </a:solidFill>
                  <a:latin typeface="Arial" pitchFamily="34" charset="0"/>
                  <a:ea typeface="ＭＳ Ｐゴシック" charset="0"/>
                  <a:cs typeface="Arial" pitchFamily="34" charset="0"/>
                </a:rPr>
                <a:t>enter into </a:t>
              </a:r>
              <a:br>
                <a:rPr lang="en-US" sz="1400" dirty="0">
                  <a:solidFill>
                    <a:srgbClr val="000000"/>
                  </a:solidFill>
                  <a:latin typeface="Arial" pitchFamily="34" charset="0"/>
                  <a:ea typeface="ＭＳ Ｐゴシック" charset="0"/>
                  <a:cs typeface="Arial" pitchFamily="34" charset="0"/>
                </a:rPr>
              </a:br>
              <a:r>
                <a:rPr lang="en-US" sz="1400" dirty="0">
                  <a:solidFill>
                    <a:srgbClr val="000000"/>
                  </a:solidFill>
                  <a:latin typeface="Arial" pitchFamily="34" charset="0"/>
                  <a:ea typeface="ＭＳ Ｐゴシック" charset="0"/>
                  <a:cs typeface="Arial" pitchFamily="34" charset="0"/>
                </a:rPr>
                <a:t>a CSMP</a:t>
              </a:r>
            </a:p>
          </p:txBody>
        </p:sp>
        <p:sp>
          <p:nvSpPr>
            <p:cNvPr id="19" name="Line 34"/>
            <p:cNvSpPr>
              <a:spLocks noChangeShapeType="1"/>
            </p:cNvSpPr>
            <p:nvPr/>
          </p:nvSpPr>
          <p:spPr bwMode="auto">
            <a:xfrm>
              <a:off x="857253" y="5275776"/>
              <a:ext cx="292100" cy="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0" name="Oval 35"/>
            <p:cNvSpPr>
              <a:spLocks noChangeArrowheads="1"/>
            </p:cNvSpPr>
            <p:nvPr/>
          </p:nvSpPr>
          <p:spPr bwMode="auto">
            <a:xfrm>
              <a:off x="471301" y="5092992"/>
              <a:ext cx="373315" cy="368744"/>
            </a:xfrm>
            <a:prstGeom prst="ellipse">
              <a:avLst/>
            </a:prstGeom>
            <a:noFill/>
            <a:ln w="1270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grpSp>
      <p:grpSp>
        <p:nvGrpSpPr>
          <p:cNvPr id="21" name="Group 20"/>
          <p:cNvGrpSpPr/>
          <p:nvPr/>
        </p:nvGrpSpPr>
        <p:grpSpPr>
          <a:xfrm>
            <a:off x="8477271" y="676424"/>
            <a:ext cx="1797047" cy="2757649"/>
            <a:chOff x="7346953" y="3927996"/>
            <a:chExt cx="1797047" cy="2757649"/>
          </a:xfrm>
        </p:grpSpPr>
        <p:sp>
          <p:nvSpPr>
            <p:cNvPr id="22" name="Text Box 27"/>
            <p:cNvSpPr txBox="1">
              <a:spLocks noChangeArrowheads="1"/>
            </p:cNvSpPr>
            <p:nvPr/>
          </p:nvSpPr>
          <p:spPr bwMode="auto">
            <a:xfrm>
              <a:off x="7477125" y="3927996"/>
              <a:ext cx="1636713" cy="788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lgn="ctr">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chemeClr val="tx2"/>
                    </a:outerShdw>
                  </a:effectLst>
                </a14:hiddenEffects>
              </a:ext>
            </a:extLst>
          </p:spPr>
          <p:txBody>
            <a:bodyPr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US" sz="1400" b="1" i="1" dirty="0">
                  <a:solidFill>
                    <a:srgbClr val="000000"/>
                  </a:solidFill>
                  <a:ea typeface="ＭＳ Ｐゴシック" charset="0"/>
                </a:rPr>
                <a:t>Client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Approval granted </a:t>
              </a:r>
              <a:r>
                <a:rPr lang="en-CA" sz="1400" dirty="0">
                  <a:solidFill>
                    <a:srgbClr val="000000"/>
                  </a:solidFill>
                  <a:ea typeface="ＭＳ Ｐゴシック" charset="0"/>
                </a:rPr>
                <a:t>for a self-managed safety program.</a:t>
              </a:r>
            </a:p>
          </p:txBody>
        </p:sp>
        <p:sp>
          <p:nvSpPr>
            <p:cNvPr id="23" name="Text Box 27"/>
            <p:cNvSpPr txBox="1">
              <a:spLocks noChangeArrowheads="1"/>
            </p:cNvSpPr>
            <p:nvPr/>
          </p:nvSpPr>
          <p:spPr bwMode="auto">
            <a:xfrm>
              <a:off x="7477125" y="5552001"/>
              <a:ext cx="1666875" cy="11336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lgn="ctr">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chemeClr val="tx2"/>
                    </a:outerShdw>
                  </a:effectLst>
                </a14:hiddenEffects>
              </a:ext>
            </a:extLst>
          </p:spPr>
          <p:txBody>
            <a:bodyPr wrap="square"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CA" sz="1400" b="1" i="1" dirty="0">
                  <a:solidFill>
                    <a:srgbClr val="000000"/>
                  </a:solidFill>
                  <a:ea typeface="ＭＳ Ｐゴシック" charset="0"/>
                </a:rPr>
                <a:t>Agency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Revenue collected.</a:t>
              </a:r>
              <a:r>
                <a:rPr lang="en-CA" sz="1400" dirty="0">
                  <a:solidFill>
                    <a:srgbClr val="000000"/>
                  </a:solidFill>
                  <a:ea typeface="ＭＳ Ｐゴシック" charset="0"/>
                </a:rPr>
                <a:t> New participant in CSMP; confirmation that regulations are satisfied</a:t>
              </a:r>
            </a:p>
          </p:txBody>
        </p:sp>
        <p:sp>
          <p:nvSpPr>
            <p:cNvPr id="24" name="Line 36"/>
            <p:cNvSpPr>
              <a:spLocks noChangeShapeType="1"/>
            </p:cNvSpPr>
            <p:nvPr/>
          </p:nvSpPr>
          <p:spPr bwMode="auto">
            <a:xfrm>
              <a:off x="7353303" y="4955101"/>
              <a:ext cx="292100" cy="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5" name="Line 37"/>
            <p:cNvSpPr>
              <a:spLocks noChangeShapeType="1"/>
            </p:cNvSpPr>
            <p:nvPr/>
          </p:nvSpPr>
          <p:spPr bwMode="auto">
            <a:xfrm>
              <a:off x="7346953" y="5374201"/>
              <a:ext cx="292100" cy="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6" name="Oval 35"/>
            <p:cNvSpPr>
              <a:spLocks noChangeArrowheads="1"/>
            </p:cNvSpPr>
            <p:nvPr/>
          </p:nvSpPr>
          <p:spPr bwMode="auto">
            <a:xfrm>
              <a:off x="7625068" y="4770729"/>
              <a:ext cx="373315" cy="368744"/>
            </a:xfrm>
            <a:prstGeom prst="ellipse">
              <a:avLst/>
            </a:prstGeom>
            <a:noFill/>
            <a:ln w="3810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7" name="Oval 26"/>
            <p:cNvSpPr>
              <a:spLocks noChangeArrowheads="1"/>
            </p:cNvSpPr>
            <p:nvPr/>
          </p:nvSpPr>
          <p:spPr bwMode="auto">
            <a:xfrm>
              <a:off x="7625068" y="5189829"/>
              <a:ext cx="373315" cy="368744"/>
            </a:xfrm>
            <a:prstGeom prst="ellipse">
              <a:avLst/>
            </a:prstGeom>
            <a:noFill/>
            <a:ln w="3810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grpSp>
      <p:grpSp>
        <p:nvGrpSpPr>
          <p:cNvPr id="28" name="Group 27"/>
          <p:cNvGrpSpPr/>
          <p:nvPr/>
        </p:nvGrpSpPr>
        <p:grpSpPr>
          <a:xfrm>
            <a:off x="2367736" y="1687653"/>
            <a:ext cx="6055436" cy="909014"/>
            <a:chOff x="1237542" y="4939226"/>
            <a:chExt cx="6055436" cy="909014"/>
          </a:xfrm>
        </p:grpSpPr>
        <p:grpSp>
          <p:nvGrpSpPr>
            <p:cNvPr id="29" name="Group 2"/>
            <p:cNvGrpSpPr>
              <a:grpSpLocks/>
            </p:cNvGrpSpPr>
            <p:nvPr/>
          </p:nvGrpSpPr>
          <p:grpSpPr bwMode="auto">
            <a:xfrm>
              <a:off x="1237542" y="4939226"/>
              <a:ext cx="6055436" cy="673101"/>
              <a:chOff x="1558214" y="2035175"/>
              <a:chExt cx="6055437" cy="673101"/>
            </a:xfrm>
          </p:grpSpPr>
          <p:sp>
            <p:nvSpPr>
              <p:cNvPr id="31" name="AutoShape 12"/>
              <p:cNvSpPr>
                <a:spLocks noChangeArrowheads="1"/>
              </p:cNvSpPr>
              <p:nvPr/>
            </p:nvSpPr>
            <p:spPr bwMode="auto">
              <a:xfrm>
                <a:off x="155892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Accept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Application</a:t>
                </a:r>
              </a:p>
            </p:txBody>
          </p:sp>
          <p:sp>
            <p:nvSpPr>
              <p:cNvPr id="32" name="AutoShape 13"/>
              <p:cNvSpPr>
                <a:spLocks noChangeArrowheads="1"/>
              </p:cNvSpPr>
              <p:nvPr/>
            </p:nvSpPr>
            <p:spPr bwMode="auto">
              <a:xfrm>
                <a:off x="2454275" y="2035175"/>
                <a:ext cx="1106488"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Audit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CSM </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Program</a:t>
                </a:r>
                <a:endParaRPr lang="en-US" sz="1000" b="1" dirty="0">
                  <a:solidFill>
                    <a:srgbClr val="000000"/>
                  </a:solidFill>
                  <a:latin typeface="Arial" pitchFamily="34" charset="0"/>
                  <a:ea typeface="ＭＳ Ｐゴシック" charset="0"/>
                  <a:cs typeface="Arial" pitchFamily="34" charset="0"/>
                </a:endParaRPr>
              </a:p>
            </p:txBody>
          </p:sp>
          <p:sp>
            <p:nvSpPr>
              <p:cNvPr id="33" name="AutoShape 14"/>
              <p:cNvSpPr>
                <a:spLocks noChangeArrowheads="1"/>
              </p:cNvSpPr>
              <p:nvPr/>
            </p:nvSpPr>
            <p:spPr bwMode="auto">
              <a:xfrm>
                <a:off x="359727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Verify</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CSM</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Equipment</a:t>
                </a:r>
                <a:endParaRPr lang="en-US" sz="1000" b="1" dirty="0">
                  <a:solidFill>
                    <a:srgbClr val="000000"/>
                  </a:solidFill>
                  <a:latin typeface="Arial" pitchFamily="34" charset="0"/>
                  <a:ea typeface="ＭＳ Ｐゴシック" charset="0"/>
                  <a:cs typeface="Arial" pitchFamily="34" charset="0"/>
                </a:endParaRPr>
              </a:p>
            </p:txBody>
          </p:sp>
          <p:sp>
            <p:nvSpPr>
              <p:cNvPr id="34" name="AutoShape 15"/>
              <p:cNvSpPr>
                <a:spLocks noChangeArrowheads="1"/>
              </p:cNvSpPr>
              <p:nvPr/>
            </p:nvSpPr>
            <p:spPr bwMode="auto">
              <a:xfrm>
                <a:off x="4492625" y="2035175"/>
                <a:ext cx="100330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Determine &amp; Collect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Equipment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Fees</a:t>
                </a:r>
                <a:endParaRPr lang="en-US" sz="1000" b="1" dirty="0">
                  <a:solidFill>
                    <a:srgbClr val="000000"/>
                  </a:solidFill>
                  <a:latin typeface="Arial" pitchFamily="34" charset="0"/>
                  <a:ea typeface="ＭＳ Ｐゴシック" charset="0"/>
                  <a:cs typeface="Arial" pitchFamily="34" charset="0"/>
                </a:endParaRPr>
              </a:p>
            </p:txBody>
          </p:sp>
          <p:sp>
            <p:nvSpPr>
              <p:cNvPr id="35" name="AutoShape 16"/>
              <p:cNvSpPr>
                <a:spLocks noChangeArrowheads="1"/>
              </p:cNvSpPr>
              <p:nvPr/>
            </p:nvSpPr>
            <p:spPr bwMode="auto">
              <a:xfrm>
                <a:off x="6573839" y="2035175"/>
                <a:ext cx="1039812"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Issue</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Authorisation</a:t>
                </a:r>
              </a:p>
            </p:txBody>
          </p:sp>
          <p:sp>
            <p:nvSpPr>
              <p:cNvPr id="36" name="AutoShape 17"/>
              <p:cNvSpPr>
                <a:spLocks noChangeArrowheads="1"/>
              </p:cNvSpPr>
              <p:nvPr/>
            </p:nvSpPr>
            <p:spPr bwMode="auto">
              <a:xfrm>
                <a:off x="5532439" y="2036762"/>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Determine &amp; Collect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Consultation</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Fees</a:t>
                </a:r>
                <a:endParaRPr lang="en-US" sz="1000" b="1" dirty="0">
                  <a:solidFill>
                    <a:srgbClr val="000000"/>
                  </a:solidFill>
                  <a:latin typeface="Arial" pitchFamily="34" charset="0"/>
                  <a:ea typeface="ＭＳ Ｐゴシック" charset="0"/>
                  <a:cs typeface="Arial" pitchFamily="34" charset="0"/>
                </a:endParaRPr>
              </a:p>
            </p:txBody>
          </p:sp>
        </p:grpSp>
        <p:sp>
          <p:nvSpPr>
            <p:cNvPr id="30" name="Rectangle 29"/>
            <p:cNvSpPr/>
            <p:nvPr/>
          </p:nvSpPr>
          <p:spPr>
            <a:xfrm>
              <a:off x="1933106" y="5650750"/>
              <a:ext cx="5046962" cy="197490"/>
            </a:xfrm>
            <a:prstGeom prst="rect">
              <a:avLst/>
            </a:prstGeom>
          </p:spPr>
          <p:txBody>
            <a:bodyPr wrap="none" tIns="0" bIns="0" anchor="ctr" anchorCtr="1">
              <a:spAutoFit/>
            </a:bodyPr>
            <a:lstStyle/>
            <a:p>
              <a:pPr defTabSz="169863" fontAlgn="t">
                <a:lnSpc>
                  <a:spcPct val="90000"/>
                </a:lnSpc>
                <a:spcBef>
                  <a:spcPct val="20000"/>
                </a:spcBef>
                <a:spcAft>
                  <a:spcPct val="0"/>
                </a:spcAft>
                <a:buSzPct val="100000"/>
                <a:defRPr/>
              </a:pPr>
              <a:r>
                <a:rPr lang="en-US" sz="1400" b="1" i="1">
                  <a:solidFill>
                    <a:srgbClr val="000000"/>
                  </a:solidFill>
                  <a:latin typeface="Arial" pitchFamily="34" charset="0"/>
                  <a:ea typeface="ＭＳ Ｐゴシック" charset="0"/>
                  <a:cs typeface="Arial" pitchFamily="34" charset="0"/>
                </a:rPr>
                <a:t>Main Activities (or Milestones, Phases, or Subprocesses)</a:t>
              </a:r>
              <a:endParaRPr lang="en-US" sz="1400" dirty="0">
                <a:solidFill>
                  <a:srgbClr val="000000"/>
                </a:solidFill>
                <a:latin typeface="Arial" pitchFamily="34" charset="0"/>
                <a:ea typeface="ＭＳ Ｐゴシック" charset="0"/>
                <a:cs typeface="Arial" pitchFamily="34" charset="0"/>
              </a:endParaRPr>
            </a:p>
          </p:txBody>
        </p:sp>
      </p:grpSp>
      <p:grpSp>
        <p:nvGrpSpPr>
          <p:cNvPr id="2" name="Group 1">
            <a:extLst>
              <a:ext uri="{FF2B5EF4-FFF2-40B4-BE49-F238E27FC236}">
                <a16:creationId xmlns:a16="http://schemas.microsoft.com/office/drawing/2014/main" id="{6FD611D7-95B9-52D6-176D-38F20A1EAB57}"/>
              </a:ext>
            </a:extLst>
          </p:cNvPr>
          <p:cNvGrpSpPr/>
          <p:nvPr/>
        </p:nvGrpSpPr>
        <p:grpSpPr>
          <a:xfrm>
            <a:off x="4567797" y="3790779"/>
            <a:ext cx="6670938" cy="2818839"/>
            <a:chOff x="3983456" y="3790779"/>
            <a:chExt cx="6670938" cy="2818839"/>
          </a:xfrm>
        </p:grpSpPr>
        <p:grpSp>
          <p:nvGrpSpPr>
            <p:cNvPr id="37" name="Group 36"/>
            <p:cNvGrpSpPr>
              <a:grpSpLocks/>
            </p:cNvGrpSpPr>
            <p:nvPr/>
          </p:nvGrpSpPr>
          <p:grpSpPr bwMode="auto">
            <a:xfrm>
              <a:off x="4875221" y="3790779"/>
              <a:ext cx="4894385" cy="2239963"/>
              <a:chOff x="1590675" y="1552575"/>
              <a:chExt cx="5302250" cy="2239963"/>
            </a:xfrm>
          </p:grpSpPr>
          <p:sp>
            <p:nvSpPr>
              <p:cNvPr id="38" name="AutoShape 5"/>
              <p:cNvSpPr>
                <a:spLocks noChangeArrowheads="1"/>
              </p:cNvSpPr>
              <p:nvPr/>
            </p:nvSpPr>
            <p:spPr bwMode="auto">
              <a:xfrm>
                <a:off x="1590675" y="1568450"/>
                <a:ext cx="911225"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Applicant</a:t>
                </a:r>
              </a:p>
            </p:txBody>
          </p:sp>
          <p:sp>
            <p:nvSpPr>
              <p:cNvPr id="39" name="AutoShape 6"/>
              <p:cNvSpPr>
                <a:spLocks noChangeArrowheads="1"/>
              </p:cNvSpPr>
              <p:nvPr/>
            </p:nvSpPr>
            <p:spPr bwMode="auto">
              <a:xfrm>
                <a:off x="5995988" y="1552575"/>
                <a:ext cx="896937"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Finance</a:t>
                </a:r>
              </a:p>
            </p:txBody>
          </p:sp>
          <p:sp>
            <p:nvSpPr>
              <p:cNvPr id="40" name="AutoShape 7"/>
              <p:cNvSpPr>
                <a:spLocks noChangeArrowheads="1"/>
              </p:cNvSpPr>
              <p:nvPr/>
            </p:nvSpPr>
            <p:spPr bwMode="auto">
              <a:xfrm>
                <a:off x="2641600" y="1568450"/>
                <a:ext cx="887413"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Customer Service</a:t>
                </a:r>
              </a:p>
            </p:txBody>
          </p:sp>
          <p:sp>
            <p:nvSpPr>
              <p:cNvPr id="41" name="AutoShape 8"/>
              <p:cNvSpPr>
                <a:spLocks noChangeArrowheads="1"/>
              </p:cNvSpPr>
              <p:nvPr/>
            </p:nvSpPr>
            <p:spPr bwMode="auto">
              <a:xfrm>
                <a:off x="4857750" y="1568450"/>
                <a:ext cx="998538"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Safety Operations</a:t>
                </a:r>
              </a:p>
            </p:txBody>
          </p:sp>
          <p:sp>
            <p:nvSpPr>
              <p:cNvPr id="42" name="AutoShape 9"/>
              <p:cNvSpPr>
                <a:spLocks noChangeArrowheads="1"/>
              </p:cNvSpPr>
              <p:nvPr/>
            </p:nvSpPr>
            <p:spPr bwMode="auto">
              <a:xfrm>
                <a:off x="3668713" y="1568450"/>
                <a:ext cx="1049337"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100" b="1" dirty="0">
                    <a:solidFill>
                      <a:srgbClr val="000000"/>
                    </a:solidFill>
                    <a:latin typeface="Arial" pitchFamily="34" charset="0"/>
                    <a:ea typeface="ＭＳ Ｐゴシック" charset="0"/>
                    <a:cs typeface="Arial" pitchFamily="34" charset="0"/>
                  </a:rPr>
                  <a:t>Records Management</a:t>
                </a:r>
              </a:p>
            </p:txBody>
          </p:sp>
        </p:grpSp>
        <p:sp>
          <p:nvSpPr>
            <p:cNvPr id="43" name="Rectangle 11"/>
            <p:cNvSpPr>
              <a:spLocks noChangeArrowheads="1"/>
            </p:cNvSpPr>
            <p:nvPr/>
          </p:nvSpPr>
          <p:spPr bwMode="auto">
            <a:xfrm>
              <a:off x="3983456" y="6209508"/>
              <a:ext cx="667093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defTabSz="873125" fontAlgn="base">
                <a:spcBef>
                  <a:spcPct val="20000"/>
                </a:spcBef>
                <a:spcAft>
                  <a:spcPct val="0"/>
                </a:spcAft>
                <a:buSzPct val="125000"/>
                <a:tabLst>
                  <a:tab pos="0" algn="l"/>
                </a:tabLst>
                <a:defRPr/>
              </a:pPr>
              <a:r>
                <a:rPr lang="en-CA" sz="2000" i="1" dirty="0">
                  <a:solidFill>
                    <a:srgbClr val="000000"/>
                  </a:solidFill>
                  <a:latin typeface="Arial" pitchFamily="34" charset="0"/>
                  <a:ea typeface="ＭＳ Ｐゴシック" charset="0"/>
                  <a:cs typeface="Arial" pitchFamily="34" charset="0"/>
                </a:rPr>
                <a:t>Process Summary Chart – simplified “what,” plus “who”</a:t>
              </a:r>
            </a:p>
          </p:txBody>
        </p:sp>
        <p:grpSp>
          <p:nvGrpSpPr>
            <p:cNvPr id="44" name="Group 3"/>
            <p:cNvGrpSpPr>
              <a:grpSpLocks/>
            </p:cNvGrpSpPr>
            <p:nvPr/>
          </p:nvGrpSpPr>
          <p:grpSpPr bwMode="auto">
            <a:xfrm>
              <a:off x="4467841" y="4449488"/>
              <a:ext cx="5711482" cy="1281112"/>
              <a:chOff x="1485900" y="1663700"/>
              <a:chExt cx="6187440" cy="1281112"/>
            </a:xfrm>
          </p:grpSpPr>
          <p:sp>
            <p:nvSpPr>
              <p:cNvPr id="45" name="AutoShape 10"/>
              <p:cNvSpPr>
                <a:spLocks noChangeArrowheads="1"/>
              </p:cNvSpPr>
              <p:nvPr/>
            </p:nvSpPr>
            <p:spPr bwMode="auto">
              <a:xfrm>
                <a:off x="1485900" y="1663700"/>
                <a:ext cx="6188076"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tIns="0" bIns="0" anchorCtr="1"/>
              <a:lstStyle/>
              <a:p>
                <a:pPr marL="742950" indent="-742950" algn="ctr" defTabSz="873125"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Grant Client Safety Management Program</a:t>
                </a:r>
              </a:p>
            </p:txBody>
          </p:sp>
          <p:grpSp>
            <p:nvGrpSpPr>
              <p:cNvPr id="46" name="Group 2"/>
              <p:cNvGrpSpPr>
                <a:grpSpLocks/>
              </p:cNvGrpSpPr>
              <p:nvPr/>
            </p:nvGrpSpPr>
            <p:grpSpPr bwMode="auto">
              <a:xfrm>
                <a:off x="1558214" y="2035175"/>
                <a:ext cx="6055437" cy="673101"/>
                <a:chOff x="1558214" y="2035175"/>
                <a:chExt cx="6055437" cy="673101"/>
              </a:xfrm>
            </p:grpSpPr>
            <p:sp>
              <p:nvSpPr>
                <p:cNvPr id="47" name="AutoShape 12"/>
                <p:cNvSpPr>
                  <a:spLocks noChangeArrowheads="1"/>
                </p:cNvSpPr>
                <p:nvPr/>
              </p:nvSpPr>
              <p:spPr bwMode="auto">
                <a:xfrm>
                  <a:off x="155892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Accept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Application</a:t>
                  </a:r>
                </a:p>
              </p:txBody>
            </p:sp>
            <p:sp>
              <p:nvSpPr>
                <p:cNvPr id="48" name="AutoShape 13"/>
                <p:cNvSpPr>
                  <a:spLocks noChangeArrowheads="1"/>
                </p:cNvSpPr>
                <p:nvPr/>
              </p:nvSpPr>
              <p:spPr bwMode="auto">
                <a:xfrm>
                  <a:off x="2454275" y="2035175"/>
                  <a:ext cx="1106488"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Audit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p>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Program</a:t>
                  </a:r>
                </a:p>
              </p:txBody>
            </p:sp>
            <p:sp>
              <p:nvSpPr>
                <p:cNvPr id="49" name="AutoShape 14"/>
                <p:cNvSpPr>
                  <a:spLocks noChangeArrowheads="1"/>
                </p:cNvSpPr>
                <p:nvPr/>
              </p:nvSpPr>
              <p:spPr bwMode="auto">
                <a:xfrm>
                  <a:off x="359727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Verify</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Equipment</a:t>
                  </a:r>
                </a:p>
              </p:txBody>
            </p:sp>
            <p:sp>
              <p:nvSpPr>
                <p:cNvPr id="50" name="AutoShape 15"/>
                <p:cNvSpPr>
                  <a:spLocks noChangeArrowheads="1"/>
                </p:cNvSpPr>
                <p:nvPr/>
              </p:nvSpPr>
              <p:spPr bwMode="auto">
                <a:xfrm>
                  <a:off x="4492625" y="2035175"/>
                  <a:ext cx="100330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Determine &amp; Collect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Equipment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Fees</a:t>
                  </a:r>
                </a:p>
              </p:txBody>
            </p:sp>
            <p:sp>
              <p:nvSpPr>
                <p:cNvPr id="51" name="AutoShape 16"/>
                <p:cNvSpPr>
                  <a:spLocks noChangeArrowheads="1"/>
                </p:cNvSpPr>
                <p:nvPr/>
              </p:nvSpPr>
              <p:spPr bwMode="auto">
                <a:xfrm>
                  <a:off x="6573839" y="2035175"/>
                  <a:ext cx="1039812"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Issue</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Authorization</a:t>
                  </a:r>
                </a:p>
              </p:txBody>
            </p:sp>
            <p:sp>
              <p:nvSpPr>
                <p:cNvPr id="52" name="AutoShape 17"/>
                <p:cNvSpPr>
                  <a:spLocks noChangeArrowheads="1"/>
                </p:cNvSpPr>
                <p:nvPr/>
              </p:nvSpPr>
              <p:spPr bwMode="auto">
                <a:xfrm>
                  <a:off x="5532439" y="2036762"/>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Determine &amp; Collect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Consultation</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Fees</a:t>
                  </a:r>
                </a:p>
              </p:txBody>
            </p:sp>
          </p:grpSp>
        </p:grpSp>
        <p:sp>
          <p:nvSpPr>
            <p:cNvPr id="53" name="Rectangle 52"/>
            <p:cNvSpPr/>
            <p:nvPr/>
          </p:nvSpPr>
          <p:spPr>
            <a:xfrm>
              <a:off x="5007103" y="5544165"/>
              <a:ext cx="5046962" cy="197490"/>
            </a:xfrm>
            <a:prstGeom prst="rect">
              <a:avLst/>
            </a:prstGeom>
          </p:spPr>
          <p:txBody>
            <a:bodyPr wrap="none" tIns="0" bIns="0" anchor="ctr" anchorCtr="1">
              <a:spAutoFit/>
            </a:bodyPr>
            <a:lstStyle/>
            <a:p>
              <a:pPr defTabSz="169863" fontAlgn="t">
                <a:lnSpc>
                  <a:spcPct val="90000"/>
                </a:lnSpc>
                <a:spcBef>
                  <a:spcPct val="20000"/>
                </a:spcBef>
                <a:spcAft>
                  <a:spcPct val="0"/>
                </a:spcAft>
                <a:buSzPct val="100000"/>
                <a:defRPr/>
              </a:pPr>
              <a:r>
                <a:rPr lang="en-US" sz="1400" b="1" i="1" dirty="0">
                  <a:solidFill>
                    <a:srgbClr val="000000"/>
                  </a:solidFill>
                  <a:latin typeface="Arial" pitchFamily="34" charset="0"/>
                  <a:ea typeface="ＭＳ Ｐゴシック" charset="0"/>
                  <a:cs typeface="Arial" pitchFamily="34" charset="0"/>
                </a:rPr>
                <a:t>Main Activities (or Milestones, Phases, or Subprocesses)</a:t>
              </a:r>
              <a:endParaRPr lang="en-US" sz="1400" dirty="0">
                <a:solidFill>
                  <a:srgbClr val="000000"/>
                </a:solidFill>
                <a:latin typeface="Arial" pitchFamily="34" charset="0"/>
                <a:ea typeface="ＭＳ Ｐゴシック" charset="0"/>
                <a:cs typeface="Arial" pitchFamily="34" charset="0"/>
              </a:endParaRPr>
            </a:p>
          </p:txBody>
        </p:sp>
      </p:grpSp>
      <p:sp>
        <p:nvSpPr>
          <p:cNvPr id="55" name="Rectangle 11"/>
          <p:cNvSpPr>
            <a:spLocks noChangeArrowheads="1"/>
          </p:cNvSpPr>
          <p:nvPr/>
        </p:nvSpPr>
        <p:spPr bwMode="auto">
          <a:xfrm>
            <a:off x="3023771" y="2776822"/>
            <a:ext cx="473825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defTabSz="873125" fontAlgn="base">
              <a:spcBef>
                <a:spcPct val="20000"/>
              </a:spcBef>
              <a:spcAft>
                <a:spcPct val="0"/>
              </a:spcAft>
              <a:buSzPct val="125000"/>
              <a:tabLst>
                <a:tab pos="0" algn="l"/>
              </a:tabLst>
              <a:defRPr/>
            </a:pPr>
            <a:r>
              <a:rPr lang="en-CA" sz="2000" i="1" dirty="0">
                <a:solidFill>
                  <a:srgbClr val="000000"/>
                </a:solidFill>
                <a:latin typeface="Arial" pitchFamily="34" charset="0"/>
                <a:ea typeface="ＭＳ Ｐゴシック" charset="0"/>
                <a:cs typeface="Arial" pitchFamily="34" charset="0"/>
              </a:rPr>
              <a:t>Process Scope Model – pure “what”… </a:t>
            </a:r>
          </a:p>
        </p:txBody>
      </p:sp>
      <p:sp>
        <p:nvSpPr>
          <p:cNvPr id="3" name="Rectangle 30">
            <a:extLst>
              <a:ext uri="{FF2B5EF4-FFF2-40B4-BE49-F238E27FC236}">
                <a16:creationId xmlns:a16="http://schemas.microsoft.com/office/drawing/2014/main" id="{21403607-66CF-B83A-E438-6C5B743CEF16}"/>
              </a:ext>
            </a:extLst>
          </p:cNvPr>
          <p:cNvSpPr>
            <a:spLocks noChangeArrowheads="1"/>
          </p:cNvSpPr>
          <p:nvPr/>
        </p:nvSpPr>
        <p:spPr bwMode="auto">
          <a:xfrm rot="20600047">
            <a:off x="205117" y="4811516"/>
            <a:ext cx="4241369" cy="406265"/>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lnSpc>
                <a:spcPct val="85000"/>
              </a:lnSpc>
              <a:spcBef>
                <a:spcPct val="50000"/>
              </a:spcBef>
              <a:buClr>
                <a:srgbClr val="CC3300"/>
              </a:buClr>
              <a:buSzPct val="125000"/>
              <a:buFont typeface="Wingdings" charset="0"/>
              <a:buNone/>
            </a:pPr>
            <a:r>
              <a:rPr lang="en-CA" sz="2400" dirty="0">
                <a:solidFill>
                  <a:srgbClr val="000000"/>
                </a:solidFill>
                <a:latin typeface="Arial" panose="020B0604020202020204" pitchFamily="34" charset="0"/>
                <a:cs typeface="Arial" panose="020B0604020202020204" pitchFamily="34" charset="0"/>
              </a:rPr>
              <a:t>We saw this example earlier</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7"/>
          <p:cNvGrpSpPr>
            <a:grpSpLocks/>
          </p:cNvGrpSpPr>
          <p:nvPr/>
        </p:nvGrpSpPr>
        <p:grpSpPr bwMode="auto">
          <a:xfrm>
            <a:off x="885238" y="740257"/>
            <a:ext cx="7800975" cy="5829300"/>
            <a:chOff x="420" y="324"/>
            <a:chExt cx="4914" cy="3672"/>
          </a:xfrm>
        </p:grpSpPr>
        <p:sp>
          <p:nvSpPr>
            <p:cNvPr id="69640" name="Rectangle 2"/>
            <p:cNvSpPr>
              <a:spLocks noChangeArrowheads="1"/>
            </p:cNvSpPr>
            <p:nvPr/>
          </p:nvSpPr>
          <p:spPr bwMode="auto">
            <a:xfrm>
              <a:off x="420" y="324"/>
              <a:ext cx="4914" cy="367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buClr>
                  <a:srgbClr val="000000"/>
                </a:buClr>
              </a:pPr>
              <a:endParaRPr lang="en-CA" sz="3200">
                <a:solidFill>
                  <a:srgbClr val="000000"/>
                </a:solidFill>
              </a:endParaRPr>
            </a:p>
          </p:txBody>
        </p:sp>
        <p:pic>
          <p:nvPicPr>
            <p:cNvPr id="696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 y="367"/>
              <a:ext cx="4839" cy="3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69635" name="Title 1"/>
          <p:cNvSpPr>
            <a:spLocks noGrp="1"/>
          </p:cNvSpPr>
          <p:nvPr>
            <p:ph type="title"/>
          </p:nvPr>
        </p:nvSpPr>
        <p:spPr/>
        <p:txBody>
          <a:bodyPr/>
          <a:lstStyle/>
          <a:p>
            <a:r>
              <a:rPr lang="en-CA" sz="3000" dirty="0">
                <a:latin typeface="Arial" charset="0"/>
              </a:rPr>
              <a:t>The initial, business-friendly workflow model</a:t>
            </a:r>
          </a:p>
        </p:txBody>
      </p:sp>
      <p:sp>
        <p:nvSpPr>
          <p:cNvPr id="11" name="Text Box 6"/>
          <p:cNvSpPr txBox="1">
            <a:spLocks noChangeArrowheads="1"/>
          </p:cNvSpPr>
          <p:nvPr/>
        </p:nvSpPr>
        <p:spPr bwMode="auto">
          <a:xfrm>
            <a:off x="7940336" y="4187224"/>
            <a:ext cx="2594473" cy="830997"/>
          </a:xfrm>
          <a:prstGeom prst="rect">
            <a:avLst/>
          </a:prstGeom>
          <a:solidFill>
            <a:srgbClr val="FFFF00"/>
          </a:solidFill>
          <a:ln>
            <a:noFill/>
          </a:ln>
          <a:effectLst/>
        </p:spPr>
        <p:txBody>
          <a:bodyPr wrap="square">
            <a:spAutoFit/>
          </a:bodyPr>
          <a:lstStyle>
            <a:defPPr>
              <a:defRPr lang="en-US"/>
            </a:defPPr>
            <a:lvl1pPr fontAlgn="auto">
              <a:lnSpc>
                <a:spcPct val="100000"/>
              </a:lnSpc>
              <a:spcBef>
                <a:spcPct val="50000"/>
              </a:spcBef>
              <a:spcAft>
                <a:spcPts val="0"/>
              </a:spcAft>
              <a:buClrTx/>
              <a:buFontTx/>
              <a:buNone/>
              <a:defRPr sz="2400" kern="0">
                <a:solidFill>
                  <a:srgbClr val="800000"/>
                </a:solidFill>
                <a:cs typeface="Arial" charset="0"/>
              </a:defRPr>
            </a:lvl1pPr>
            <a:lvl2pPr marL="742950" indent="-285750"/>
            <a:lvl3pPr marL="1143000" indent="-228600"/>
            <a:lvl4pPr marL="1600200" indent="-228600"/>
            <a:lvl5pPr marL="2057400" indent="-228600"/>
            <a:lvl6pPr marL="2514600" indent="-228600" algn="ctr" eaLnBrk="0" fontAlgn="base" hangingPunct="0">
              <a:lnSpc>
                <a:spcPct val="80000"/>
              </a:lnSpc>
              <a:spcBef>
                <a:spcPct val="32000"/>
              </a:spcBef>
              <a:spcAft>
                <a:spcPct val="0"/>
              </a:spcAft>
              <a:buClr>
                <a:schemeClr val="tx1"/>
              </a:buClr>
              <a:buChar char="•"/>
            </a:lvl6pPr>
            <a:lvl7pPr marL="2971800" indent="-228600" algn="ctr" eaLnBrk="0" fontAlgn="base" hangingPunct="0">
              <a:lnSpc>
                <a:spcPct val="80000"/>
              </a:lnSpc>
              <a:spcBef>
                <a:spcPct val="32000"/>
              </a:spcBef>
              <a:spcAft>
                <a:spcPct val="0"/>
              </a:spcAft>
              <a:buClr>
                <a:schemeClr val="tx1"/>
              </a:buClr>
              <a:buChar char="•"/>
            </a:lvl7pPr>
            <a:lvl8pPr marL="3429000" indent="-228600" algn="ctr" eaLnBrk="0" fontAlgn="base" hangingPunct="0">
              <a:lnSpc>
                <a:spcPct val="80000"/>
              </a:lnSpc>
              <a:spcBef>
                <a:spcPct val="32000"/>
              </a:spcBef>
              <a:spcAft>
                <a:spcPct val="0"/>
              </a:spcAft>
              <a:buClr>
                <a:schemeClr val="tx1"/>
              </a:buClr>
              <a:buChar char="•"/>
            </a:lvl8pPr>
            <a:lvl9pPr marL="3886200" indent="-228600" algn="ctr" eaLnBrk="0" fontAlgn="base" hangingPunct="0">
              <a:lnSpc>
                <a:spcPct val="80000"/>
              </a:lnSpc>
              <a:spcBef>
                <a:spcPct val="32000"/>
              </a:spcBef>
              <a:spcAft>
                <a:spcPct val="0"/>
              </a:spcAft>
              <a:buClr>
                <a:schemeClr val="tx1"/>
              </a:buClr>
              <a:buChar char="•"/>
            </a:lvl9pPr>
          </a:lstStyle>
          <a:p>
            <a:pPr algn="ctr" eaLnBrk="0" hangingPunct="0"/>
            <a:r>
              <a:rPr lang="en-CA" dirty="0"/>
              <a:t>A “Handoff Level” workflow model</a:t>
            </a:r>
            <a:endParaRPr lang="en-US" dirty="0"/>
          </a:p>
        </p:txBody>
      </p:sp>
    </p:spTree>
    <p:extLst>
      <p:ext uri="{BB962C8B-B14F-4D97-AF65-F5344CB8AC3E}">
        <p14:creationId xmlns:p14="http://schemas.microsoft.com/office/powerpoint/2010/main" val="18311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S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2564" y="800125"/>
            <a:ext cx="8924925" cy="523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Title 1"/>
          <p:cNvSpPr>
            <a:spLocks noGrp="1"/>
          </p:cNvSpPr>
          <p:nvPr>
            <p:ph type="title"/>
          </p:nvPr>
        </p:nvSpPr>
        <p:spPr/>
        <p:txBody>
          <a:bodyPr/>
          <a:lstStyle/>
          <a:p>
            <a:pPr>
              <a:defRPr/>
            </a:pPr>
            <a:r>
              <a:rPr lang="en-CA" dirty="0">
                <a:latin typeface="Arial" charset="0"/>
              </a:rPr>
              <a:t>Then detail showing where use cases &amp; services fit</a:t>
            </a:r>
          </a:p>
        </p:txBody>
      </p:sp>
      <p:grpSp>
        <p:nvGrpSpPr>
          <p:cNvPr id="5" name="Group 4"/>
          <p:cNvGrpSpPr>
            <a:grpSpLocks/>
          </p:cNvGrpSpPr>
          <p:nvPr/>
        </p:nvGrpSpPr>
        <p:grpSpPr bwMode="auto">
          <a:xfrm>
            <a:off x="491289" y="2541596"/>
            <a:ext cx="3230562" cy="2306637"/>
            <a:chOff x="160970" y="2541507"/>
            <a:chExt cx="3229579" cy="2306519"/>
          </a:xfrm>
        </p:grpSpPr>
        <p:sp>
          <p:nvSpPr>
            <p:cNvPr id="10" name="AutoShape 8"/>
            <p:cNvSpPr>
              <a:spLocks noChangeArrowheads="1"/>
            </p:cNvSpPr>
            <p:nvPr/>
          </p:nvSpPr>
          <p:spPr bwMode="auto">
            <a:xfrm>
              <a:off x="160970" y="3720959"/>
              <a:ext cx="357078" cy="1127067"/>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13" name="Text Box 10"/>
            <p:cNvSpPr txBox="1">
              <a:spLocks noChangeArrowheads="1"/>
            </p:cNvSpPr>
            <p:nvPr/>
          </p:nvSpPr>
          <p:spPr bwMode="auto">
            <a:xfrm>
              <a:off x="441872" y="2541507"/>
              <a:ext cx="2948677" cy="400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1) This Actor (or Role)…</a:t>
              </a:r>
              <a:endParaRPr lang="en-US" sz="2000" dirty="0">
                <a:solidFill>
                  <a:srgbClr val="FF0000"/>
                </a:solidFill>
                <a:cs typeface="Arial" charset="0"/>
              </a:endParaRPr>
            </a:p>
          </p:txBody>
        </p:sp>
        <p:sp>
          <p:nvSpPr>
            <p:cNvPr id="14" name="Line 12"/>
            <p:cNvSpPr>
              <a:spLocks noChangeShapeType="1"/>
            </p:cNvSpPr>
            <p:nvPr/>
          </p:nvSpPr>
          <p:spPr bwMode="auto">
            <a:xfrm flipH="1">
              <a:off x="487895" y="2914550"/>
              <a:ext cx="520542" cy="839745"/>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80000"/>
                </a:lnSpc>
                <a:spcBef>
                  <a:spcPct val="32000"/>
                </a:spcBef>
                <a:buClr>
                  <a:srgbClr val="000000"/>
                </a:buClr>
                <a:buFontTx/>
                <a:buChar char="•"/>
                <a:defRPr/>
              </a:pPr>
              <a:endParaRPr lang="en-US">
                <a:solidFill>
                  <a:srgbClr val="000000"/>
                </a:solidFill>
              </a:endParaRPr>
            </a:p>
          </p:txBody>
        </p:sp>
      </p:grpSp>
      <p:grpSp>
        <p:nvGrpSpPr>
          <p:cNvPr id="7" name="Group 6"/>
          <p:cNvGrpSpPr>
            <a:grpSpLocks/>
          </p:cNvGrpSpPr>
          <p:nvPr/>
        </p:nvGrpSpPr>
        <p:grpSpPr bwMode="auto">
          <a:xfrm>
            <a:off x="4463216" y="2581282"/>
            <a:ext cx="3806825" cy="1730375"/>
            <a:chOff x="4132613" y="2580505"/>
            <a:chExt cx="3806475" cy="1730621"/>
          </a:xfrm>
        </p:grpSpPr>
        <p:sp>
          <p:nvSpPr>
            <p:cNvPr id="6" name="AutoShape 8"/>
            <p:cNvSpPr>
              <a:spLocks noChangeArrowheads="1"/>
            </p:cNvSpPr>
            <p:nvPr/>
          </p:nvSpPr>
          <p:spPr bwMode="auto">
            <a:xfrm>
              <a:off x="7196206" y="3609351"/>
              <a:ext cx="742882" cy="701775"/>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15" name="Text Box 10"/>
            <p:cNvSpPr txBox="1">
              <a:spLocks noChangeArrowheads="1"/>
            </p:cNvSpPr>
            <p:nvPr/>
          </p:nvSpPr>
          <p:spPr bwMode="auto">
            <a:xfrm>
              <a:off x="4132613" y="2580505"/>
              <a:ext cx="3566784" cy="400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2) …completes this Activity…</a:t>
              </a:r>
              <a:endParaRPr lang="en-US" sz="2000" dirty="0">
                <a:solidFill>
                  <a:srgbClr val="FF0000"/>
                </a:solidFill>
                <a:cs typeface="Arial" charset="0"/>
              </a:endParaRPr>
            </a:p>
          </p:txBody>
        </p:sp>
        <p:sp>
          <p:nvSpPr>
            <p:cNvPr id="16" name="Line 12"/>
            <p:cNvSpPr>
              <a:spLocks noChangeShapeType="1"/>
            </p:cNvSpPr>
            <p:nvPr/>
          </p:nvSpPr>
          <p:spPr bwMode="auto">
            <a:xfrm>
              <a:off x="6281890" y="2959972"/>
              <a:ext cx="912728" cy="708126"/>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80000"/>
                </a:lnSpc>
                <a:spcBef>
                  <a:spcPct val="32000"/>
                </a:spcBef>
                <a:buClr>
                  <a:srgbClr val="000000"/>
                </a:buClr>
                <a:buFontTx/>
                <a:buChar char="•"/>
                <a:defRPr/>
              </a:pPr>
              <a:endParaRPr lang="en-US">
                <a:solidFill>
                  <a:srgbClr val="000000"/>
                </a:solidFill>
              </a:endParaRPr>
            </a:p>
          </p:txBody>
        </p:sp>
      </p:grpSp>
      <p:grpSp>
        <p:nvGrpSpPr>
          <p:cNvPr id="8" name="Group 7"/>
          <p:cNvGrpSpPr>
            <a:grpSpLocks/>
          </p:cNvGrpSpPr>
          <p:nvPr/>
        </p:nvGrpSpPr>
        <p:grpSpPr bwMode="auto">
          <a:xfrm>
            <a:off x="5172831" y="1417638"/>
            <a:ext cx="3009900" cy="3949700"/>
            <a:chOff x="4842025" y="1417439"/>
            <a:chExt cx="3009990" cy="3949108"/>
          </a:xfrm>
        </p:grpSpPr>
        <p:sp>
          <p:nvSpPr>
            <p:cNvPr id="11" name="AutoShape 8"/>
            <p:cNvSpPr>
              <a:spLocks noChangeArrowheads="1"/>
            </p:cNvSpPr>
            <p:nvPr/>
          </p:nvSpPr>
          <p:spPr bwMode="auto">
            <a:xfrm>
              <a:off x="7426552" y="4371333"/>
              <a:ext cx="300047" cy="995214"/>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17" name="Text Box 10"/>
            <p:cNvSpPr txBox="1">
              <a:spLocks noChangeArrowheads="1"/>
            </p:cNvSpPr>
            <p:nvPr/>
          </p:nvSpPr>
          <p:spPr bwMode="auto">
            <a:xfrm>
              <a:off x="4842025" y="1417439"/>
              <a:ext cx="3009990" cy="707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3) …by interacting with </a:t>
              </a:r>
              <a:br>
                <a:rPr lang="en-CA" sz="2000" dirty="0">
                  <a:solidFill>
                    <a:srgbClr val="FF0000"/>
                  </a:solidFill>
                  <a:cs typeface="Arial" charset="0"/>
                </a:rPr>
              </a:br>
              <a:endParaRPr lang="en-US" sz="2000" dirty="0">
                <a:solidFill>
                  <a:srgbClr val="FF0000"/>
                </a:solidFill>
                <a:cs typeface="Arial" charset="0"/>
              </a:endParaRPr>
            </a:p>
          </p:txBody>
        </p:sp>
        <p:cxnSp>
          <p:nvCxnSpPr>
            <p:cNvPr id="77832" name="Curved Connector 77831"/>
            <p:cNvCxnSpPr>
              <a:stCxn id="17" idx="3"/>
              <a:endCxn id="11" idx="3"/>
            </p:cNvCxnSpPr>
            <p:nvPr/>
          </p:nvCxnSpPr>
          <p:spPr>
            <a:xfrm flipH="1">
              <a:off x="7726599" y="1771398"/>
              <a:ext cx="125416" cy="3096749"/>
            </a:xfrm>
            <a:prstGeom prst="curvedConnector3">
              <a:avLst>
                <a:gd name="adj1" fmla="val -182228"/>
              </a:avLst>
            </a:prstGeom>
            <a:noFill/>
            <a:ln w="28575">
              <a:solidFill>
                <a:srgbClr val="FF0000"/>
              </a:solidFill>
              <a:round/>
              <a:headEnd/>
              <a:tailEnd type="triangle" w="med"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9" name="Group 8"/>
          <p:cNvGrpSpPr>
            <a:grpSpLocks/>
          </p:cNvGrpSpPr>
          <p:nvPr/>
        </p:nvGrpSpPr>
        <p:grpSpPr bwMode="auto">
          <a:xfrm>
            <a:off x="2572906" y="5408640"/>
            <a:ext cx="5706677" cy="995423"/>
            <a:chOff x="2242665" y="5408117"/>
            <a:chExt cx="5705738" cy="995651"/>
          </a:xfrm>
        </p:grpSpPr>
        <p:sp>
          <p:nvSpPr>
            <p:cNvPr id="12" name="AutoShape 8"/>
            <p:cNvSpPr>
              <a:spLocks noChangeArrowheads="1"/>
            </p:cNvSpPr>
            <p:nvPr/>
          </p:nvSpPr>
          <p:spPr bwMode="auto">
            <a:xfrm>
              <a:off x="7205574" y="5408117"/>
              <a:ext cx="742829" cy="584334"/>
            </a:xfrm>
            <a:prstGeom prst="roundRect">
              <a:avLst>
                <a:gd name="adj" fmla="val 16667"/>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44" name="Text Box 10"/>
            <p:cNvSpPr txBox="1">
              <a:spLocks noChangeArrowheads="1"/>
            </p:cNvSpPr>
            <p:nvPr/>
          </p:nvSpPr>
          <p:spPr bwMode="auto">
            <a:xfrm>
              <a:off x="2242665" y="6003566"/>
              <a:ext cx="4774421" cy="400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4) … this Service offered by a System</a:t>
              </a:r>
              <a:endParaRPr lang="en-US" sz="2000" dirty="0">
                <a:solidFill>
                  <a:srgbClr val="FF0000"/>
                </a:solidFill>
                <a:cs typeface="Arial" charset="0"/>
              </a:endParaRPr>
            </a:p>
          </p:txBody>
        </p:sp>
        <p:cxnSp>
          <p:nvCxnSpPr>
            <p:cNvPr id="77837" name="Curved Connector 77836"/>
            <p:cNvCxnSpPr/>
            <p:nvPr/>
          </p:nvCxnSpPr>
          <p:spPr>
            <a:xfrm flipV="1">
              <a:off x="6837334" y="6003566"/>
              <a:ext cx="706322" cy="246119"/>
            </a:xfrm>
            <a:prstGeom prst="curvedConnector2">
              <a:avLst/>
            </a:prstGeom>
            <a:noFill/>
            <a:ln w="28575">
              <a:solidFill>
                <a:srgbClr val="FF0000"/>
              </a:solidFill>
              <a:round/>
              <a:headEnd/>
              <a:tailEnd type="triangle" w="med"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0" name="Text Box 6"/>
          <p:cNvSpPr txBox="1">
            <a:spLocks noChangeArrowheads="1"/>
          </p:cNvSpPr>
          <p:nvPr/>
        </p:nvSpPr>
        <p:spPr bwMode="auto">
          <a:xfrm>
            <a:off x="2491048" y="1247497"/>
            <a:ext cx="2594473" cy="830997"/>
          </a:xfrm>
          <a:prstGeom prst="rect">
            <a:avLst/>
          </a:prstGeom>
          <a:solidFill>
            <a:srgbClr val="FFFF00"/>
          </a:solidFill>
          <a:ln>
            <a:noFill/>
          </a:ln>
          <a:effec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eaLnBrk="0" hangingPunct="0">
              <a:spcBef>
                <a:spcPct val="50000"/>
              </a:spcBef>
              <a:defRPr/>
            </a:pPr>
            <a:r>
              <a:rPr lang="en-CA" sz="2400" kern="0" dirty="0">
                <a:cs typeface="Arial" charset="0"/>
              </a:rPr>
              <a:t>A “Service Level” workflow model</a:t>
            </a:r>
            <a:endParaRPr lang="en-US" sz="2400" kern="0" dirty="0">
              <a:cs typeface="Arial" charset="0"/>
            </a:endParaRPr>
          </a:p>
        </p:txBody>
      </p:sp>
      <p:grpSp>
        <p:nvGrpSpPr>
          <p:cNvPr id="28" name="Group 27">
            <a:extLst>
              <a:ext uri="{FF2B5EF4-FFF2-40B4-BE49-F238E27FC236}">
                <a16:creationId xmlns:a16="http://schemas.microsoft.com/office/drawing/2014/main" id="{76097673-5752-EDB9-30AC-1FF12614DCFA}"/>
              </a:ext>
            </a:extLst>
          </p:cNvPr>
          <p:cNvGrpSpPr/>
          <p:nvPr/>
        </p:nvGrpSpPr>
        <p:grpSpPr>
          <a:xfrm>
            <a:off x="7450893" y="3257780"/>
            <a:ext cx="4590437" cy="2908415"/>
            <a:chOff x="7450893" y="3257780"/>
            <a:chExt cx="4590437" cy="2908415"/>
          </a:xfrm>
        </p:grpSpPr>
        <p:sp>
          <p:nvSpPr>
            <p:cNvPr id="29" name="AutoShape 8">
              <a:extLst>
                <a:ext uri="{FF2B5EF4-FFF2-40B4-BE49-F238E27FC236}">
                  <a16:creationId xmlns:a16="http://schemas.microsoft.com/office/drawing/2014/main" id="{892F2B89-61DC-F061-7BAA-560B6367AF90}"/>
                </a:ext>
              </a:extLst>
            </p:cNvPr>
            <p:cNvSpPr>
              <a:spLocks noChangeArrowheads="1"/>
            </p:cNvSpPr>
            <p:nvPr/>
          </p:nvSpPr>
          <p:spPr bwMode="auto">
            <a:xfrm>
              <a:off x="7450893" y="3493173"/>
              <a:ext cx="912813" cy="2673022"/>
            </a:xfrm>
            <a:prstGeom prst="roundRect">
              <a:avLst>
                <a:gd name="adj" fmla="val 16667"/>
              </a:avLst>
            </a:prstGeom>
            <a:noFill/>
            <a:ln w="28575">
              <a:solidFill>
                <a:srgbClr val="9437FF"/>
              </a:solidFill>
              <a:prstDash val="sys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dirty="0">
                <a:solidFill>
                  <a:srgbClr val="000000"/>
                </a:solidFill>
                <a:cs typeface="Arial" charset="0"/>
              </a:endParaRPr>
            </a:p>
          </p:txBody>
        </p:sp>
        <p:sp>
          <p:nvSpPr>
            <p:cNvPr id="30" name="Text Box 6">
              <a:extLst>
                <a:ext uri="{FF2B5EF4-FFF2-40B4-BE49-F238E27FC236}">
                  <a16:creationId xmlns:a16="http://schemas.microsoft.com/office/drawing/2014/main" id="{9D0D3460-4BBD-2A5E-C0E5-65E0BB08DEB3}"/>
                </a:ext>
              </a:extLst>
            </p:cNvPr>
            <p:cNvSpPr txBox="1">
              <a:spLocks noChangeArrowheads="1"/>
            </p:cNvSpPr>
            <p:nvPr/>
          </p:nvSpPr>
          <p:spPr bwMode="auto">
            <a:xfrm>
              <a:off x="9497084" y="3257780"/>
              <a:ext cx="2544246" cy="2554545"/>
            </a:xfrm>
            <a:prstGeom prst="rect">
              <a:avLst/>
            </a:prstGeom>
            <a:solidFill>
              <a:srgbClr val="FFFF00"/>
            </a:solidFill>
            <a:ln>
              <a:noFill/>
            </a:ln>
            <a:effec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hangingPunct="0">
                <a:defRPr/>
              </a:pPr>
              <a:r>
                <a:rPr lang="en-CA" sz="1600" kern="0" dirty="0">
                  <a:cs typeface="Arial" charset="0"/>
                </a:rPr>
                <a:t>That's a Use Case!</a:t>
              </a:r>
            </a:p>
            <a:p>
              <a:pPr eaLnBrk="0" hangingPunct="0">
                <a:defRPr/>
              </a:pPr>
              <a:r>
                <a:rPr lang="en-CA" sz="1600" kern="0" dirty="0">
                  <a:cs typeface="Arial" charset="0"/>
                </a:rPr>
                <a:t>- an actor</a:t>
              </a:r>
            </a:p>
            <a:p>
              <a:pPr eaLnBrk="0" hangingPunct="0">
                <a:defRPr/>
              </a:pPr>
              <a:r>
                <a:rPr lang="en-CA" sz="1600" kern="0" dirty="0">
                  <a:cs typeface="Arial" charset="0"/>
                </a:rPr>
                <a:t>- interacting with a system</a:t>
              </a:r>
            </a:p>
            <a:p>
              <a:pPr eaLnBrk="0" hangingPunct="0">
                <a:defRPr/>
              </a:pPr>
              <a:r>
                <a:rPr lang="en-CA" sz="1600" kern="0" dirty="0">
                  <a:cs typeface="Arial" charset="0"/>
                </a:rPr>
                <a:t>- to obtain a service</a:t>
              </a:r>
            </a:p>
            <a:p>
              <a:pPr eaLnBrk="0" hangingPunct="0">
                <a:defRPr/>
              </a:pPr>
              <a:r>
                <a:rPr lang="en-CA" sz="1600" kern="0" dirty="0">
                  <a:cs typeface="Arial" charset="0"/>
                </a:rPr>
                <a:t>- to help them complete a task or obtain information</a:t>
              </a:r>
            </a:p>
            <a:p>
              <a:pPr eaLnBrk="0" hangingPunct="0">
                <a:defRPr/>
              </a:pPr>
              <a:r>
                <a:rPr lang="en-CA" sz="1600" i="1" kern="0" dirty="0">
                  <a:cs typeface="Arial" charset="0"/>
                </a:rPr>
                <a:t>is what we mean by a </a:t>
              </a:r>
              <a:br>
                <a:rPr lang="en-CA" sz="1600" i="1" kern="0" dirty="0">
                  <a:cs typeface="Arial" charset="0"/>
                </a:rPr>
              </a:br>
              <a:r>
                <a:rPr lang="en-CA" sz="1600" i="1" kern="0" dirty="0">
                  <a:cs typeface="Arial" charset="0"/>
                </a:rPr>
                <a:t>Use Case</a:t>
              </a:r>
              <a:br>
                <a:rPr lang="en-CA" sz="1600" i="1" kern="0" dirty="0">
                  <a:cs typeface="Arial" charset="0"/>
                </a:rPr>
              </a:br>
              <a:r>
                <a:rPr lang="en-CA" sz="1600" i="1" kern="0" dirty="0">
                  <a:cs typeface="Arial" charset="0"/>
                </a:rPr>
                <a:t>(which may begin as a User Story)</a:t>
              </a:r>
            </a:p>
          </p:txBody>
        </p:sp>
        <p:cxnSp>
          <p:nvCxnSpPr>
            <p:cNvPr id="31" name="Straight Arrow Connector 30">
              <a:extLst>
                <a:ext uri="{FF2B5EF4-FFF2-40B4-BE49-F238E27FC236}">
                  <a16:creationId xmlns:a16="http://schemas.microsoft.com/office/drawing/2014/main" id="{3B7ECA28-87FD-8929-AB4E-932B154295B6}"/>
                </a:ext>
              </a:extLst>
            </p:cNvPr>
            <p:cNvCxnSpPr/>
            <p:nvPr/>
          </p:nvCxnSpPr>
          <p:spPr>
            <a:xfrm flipH="1">
              <a:off x="8363706" y="5567881"/>
              <a:ext cx="1133378" cy="244444"/>
            </a:xfrm>
            <a:prstGeom prst="straightConnector1">
              <a:avLst/>
            </a:prstGeom>
            <a:ln w="317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8435243-565C-CBA7-50AF-96A3BA181698}"/>
              </a:ext>
            </a:extLst>
          </p:cNvPr>
          <p:cNvGrpSpPr/>
          <p:nvPr/>
        </p:nvGrpSpPr>
        <p:grpSpPr>
          <a:xfrm>
            <a:off x="153068" y="5874327"/>
            <a:ext cx="6969998" cy="859868"/>
            <a:chOff x="198333" y="5910539"/>
            <a:chExt cx="6969998" cy="859868"/>
          </a:xfrm>
        </p:grpSpPr>
        <p:cxnSp>
          <p:nvCxnSpPr>
            <p:cNvPr id="38" name="Straight Connector 37">
              <a:extLst>
                <a:ext uri="{FF2B5EF4-FFF2-40B4-BE49-F238E27FC236}">
                  <a16:creationId xmlns:a16="http://schemas.microsoft.com/office/drawing/2014/main" id="{06D299A6-1D74-C757-771E-5A208AF2FA38}"/>
                </a:ext>
              </a:extLst>
            </p:cNvPr>
            <p:cNvCxnSpPr/>
            <p:nvPr/>
          </p:nvCxnSpPr>
          <p:spPr>
            <a:xfrm>
              <a:off x="6283105" y="6410589"/>
              <a:ext cx="885226" cy="0"/>
            </a:xfrm>
            <a:prstGeom prst="line">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3B63456D-980D-ADF6-CF32-26A8D1B4E1A2}"/>
                </a:ext>
              </a:extLst>
            </p:cNvPr>
            <p:cNvSpPr/>
            <p:nvPr/>
          </p:nvSpPr>
          <p:spPr>
            <a:xfrm>
              <a:off x="198333" y="5910539"/>
              <a:ext cx="6255896" cy="859868"/>
            </a:xfrm>
            <a:custGeom>
              <a:avLst/>
              <a:gdLst>
                <a:gd name="connsiteX0" fmla="*/ 4868995 w 4868995"/>
                <a:gd name="connsiteY0" fmla="*/ 172016 h 529877"/>
                <a:gd name="connsiteX1" fmla="*/ 4669819 w 4868995"/>
                <a:gd name="connsiteY1" fmla="*/ 389299 h 529877"/>
                <a:gd name="connsiteX2" fmla="*/ 4343894 w 4868995"/>
                <a:gd name="connsiteY2" fmla="*/ 479834 h 529877"/>
                <a:gd name="connsiteX3" fmla="*/ 3067356 w 4868995"/>
                <a:gd name="connsiteY3" fmla="*/ 506994 h 529877"/>
                <a:gd name="connsiteX4" fmla="*/ 478064 w 4868995"/>
                <a:gd name="connsiteY4" fmla="*/ 516048 h 529877"/>
                <a:gd name="connsiteX5" fmla="*/ 7284 w 4868995"/>
                <a:gd name="connsiteY5" fmla="*/ 307818 h 529877"/>
                <a:gd name="connsiteX6" fmla="*/ 179300 w 4868995"/>
                <a:gd name="connsiteY6" fmla="*/ 0 h 529877"/>
                <a:gd name="connsiteX7" fmla="*/ 179300 w 4868995"/>
                <a:gd name="connsiteY7" fmla="*/ 0 h 529877"/>
                <a:gd name="connsiteX0" fmla="*/ 4861769 w 4861769"/>
                <a:gd name="connsiteY0" fmla="*/ 282255 h 529877"/>
                <a:gd name="connsiteX1" fmla="*/ 4669819 w 4861769"/>
                <a:gd name="connsiteY1" fmla="*/ 389299 h 529877"/>
                <a:gd name="connsiteX2" fmla="*/ 4343894 w 4861769"/>
                <a:gd name="connsiteY2" fmla="*/ 479834 h 529877"/>
                <a:gd name="connsiteX3" fmla="*/ 3067356 w 4861769"/>
                <a:gd name="connsiteY3" fmla="*/ 506994 h 529877"/>
                <a:gd name="connsiteX4" fmla="*/ 478064 w 4861769"/>
                <a:gd name="connsiteY4" fmla="*/ 516048 h 529877"/>
                <a:gd name="connsiteX5" fmla="*/ 7284 w 4861769"/>
                <a:gd name="connsiteY5" fmla="*/ 307818 h 529877"/>
                <a:gd name="connsiteX6" fmla="*/ 179300 w 4861769"/>
                <a:gd name="connsiteY6" fmla="*/ 0 h 529877"/>
                <a:gd name="connsiteX7" fmla="*/ 179300 w 4861769"/>
                <a:gd name="connsiteY7" fmla="*/ 0 h 529877"/>
                <a:gd name="connsiteX0" fmla="*/ 4861769 w 4861769"/>
                <a:gd name="connsiteY0" fmla="*/ 282255 h 529877"/>
                <a:gd name="connsiteX1" fmla="*/ 4785421 w 4861769"/>
                <a:gd name="connsiteY1" fmla="*/ 473599 h 529877"/>
                <a:gd name="connsiteX2" fmla="*/ 4343894 w 4861769"/>
                <a:gd name="connsiteY2" fmla="*/ 479834 h 529877"/>
                <a:gd name="connsiteX3" fmla="*/ 3067356 w 4861769"/>
                <a:gd name="connsiteY3" fmla="*/ 506994 h 529877"/>
                <a:gd name="connsiteX4" fmla="*/ 478064 w 4861769"/>
                <a:gd name="connsiteY4" fmla="*/ 516048 h 529877"/>
                <a:gd name="connsiteX5" fmla="*/ 7284 w 4861769"/>
                <a:gd name="connsiteY5" fmla="*/ 307818 h 529877"/>
                <a:gd name="connsiteX6" fmla="*/ 179300 w 4861769"/>
                <a:gd name="connsiteY6" fmla="*/ 0 h 529877"/>
                <a:gd name="connsiteX7" fmla="*/ 179300 w 4861769"/>
                <a:gd name="connsiteY7" fmla="*/ 0 h 529877"/>
                <a:gd name="connsiteX0" fmla="*/ 4861769 w 4861769"/>
                <a:gd name="connsiteY0" fmla="*/ 282255 h 529877"/>
                <a:gd name="connsiteX1" fmla="*/ 4684271 w 4861769"/>
                <a:gd name="connsiteY1" fmla="*/ 447660 h 529877"/>
                <a:gd name="connsiteX2" fmla="*/ 4343894 w 4861769"/>
                <a:gd name="connsiteY2" fmla="*/ 479834 h 529877"/>
                <a:gd name="connsiteX3" fmla="*/ 3067356 w 4861769"/>
                <a:gd name="connsiteY3" fmla="*/ 506994 h 529877"/>
                <a:gd name="connsiteX4" fmla="*/ 478064 w 4861769"/>
                <a:gd name="connsiteY4" fmla="*/ 516048 h 529877"/>
                <a:gd name="connsiteX5" fmla="*/ 7284 w 4861769"/>
                <a:gd name="connsiteY5" fmla="*/ 307818 h 529877"/>
                <a:gd name="connsiteX6" fmla="*/ 179300 w 4861769"/>
                <a:gd name="connsiteY6" fmla="*/ 0 h 529877"/>
                <a:gd name="connsiteX7" fmla="*/ 179300 w 4861769"/>
                <a:gd name="connsiteY7" fmla="*/ 0 h 529877"/>
                <a:gd name="connsiteX0" fmla="*/ 4861769 w 4861769"/>
                <a:gd name="connsiteY0" fmla="*/ 373041 h 620663"/>
                <a:gd name="connsiteX1" fmla="*/ 4684271 w 4861769"/>
                <a:gd name="connsiteY1" fmla="*/ 538446 h 620663"/>
                <a:gd name="connsiteX2" fmla="*/ 4343894 w 4861769"/>
                <a:gd name="connsiteY2" fmla="*/ 570620 h 620663"/>
                <a:gd name="connsiteX3" fmla="*/ 3067356 w 4861769"/>
                <a:gd name="connsiteY3" fmla="*/ 597780 h 620663"/>
                <a:gd name="connsiteX4" fmla="*/ 478064 w 4861769"/>
                <a:gd name="connsiteY4" fmla="*/ 606834 h 620663"/>
                <a:gd name="connsiteX5" fmla="*/ 7284 w 4861769"/>
                <a:gd name="connsiteY5" fmla="*/ 398604 h 620663"/>
                <a:gd name="connsiteX6" fmla="*/ 179300 w 4861769"/>
                <a:gd name="connsiteY6" fmla="*/ 90786 h 620663"/>
                <a:gd name="connsiteX7" fmla="*/ 273226 w 4861769"/>
                <a:gd name="connsiteY7" fmla="*/ 0 h 620663"/>
                <a:gd name="connsiteX0" fmla="*/ 4814453 w 4814453"/>
                <a:gd name="connsiteY0" fmla="*/ 373041 h 620663"/>
                <a:gd name="connsiteX1" fmla="*/ 4636955 w 4814453"/>
                <a:gd name="connsiteY1" fmla="*/ 538446 h 620663"/>
                <a:gd name="connsiteX2" fmla="*/ 4296578 w 4814453"/>
                <a:gd name="connsiteY2" fmla="*/ 570620 h 620663"/>
                <a:gd name="connsiteX3" fmla="*/ 3020040 w 4814453"/>
                <a:gd name="connsiteY3" fmla="*/ 597780 h 620663"/>
                <a:gd name="connsiteX4" fmla="*/ 430748 w 4814453"/>
                <a:gd name="connsiteY4" fmla="*/ 606834 h 620663"/>
                <a:gd name="connsiteX5" fmla="*/ 9013 w 4814453"/>
                <a:gd name="connsiteY5" fmla="*/ 398604 h 620663"/>
                <a:gd name="connsiteX6" fmla="*/ 131984 w 4814453"/>
                <a:gd name="connsiteY6" fmla="*/ 90786 h 620663"/>
                <a:gd name="connsiteX7" fmla="*/ 225910 w 4814453"/>
                <a:gd name="connsiteY7" fmla="*/ 0 h 620663"/>
                <a:gd name="connsiteX0" fmla="*/ 4841402 w 4841402"/>
                <a:gd name="connsiteY0" fmla="*/ 373041 h 615893"/>
                <a:gd name="connsiteX1" fmla="*/ 4663904 w 4841402"/>
                <a:gd name="connsiteY1" fmla="*/ 538446 h 615893"/>
                <a:gd name="connsiteX2" fmla="*/ 4323527 w 4841402"/>
                <a:gd name="connsiteY2" fmla="*/ 570620 h 615893"/>
                <a:gd name="connsiteX3" fmla="*/ 3046989 w 4841402"/>
                <a:gd name="connsiteY3" fmla="*/ 597780 h 615893"/>
                <a:gd name="connsiteX4" fmla="*/ 457697 w 4841402"/>
                <a:gd name="connsiteY4" fmla="*/ 606834 h 615893"/>
                <a:gd name="connsiteX5" fmla="*/ 7936 w 4841402"/>
                <a:gd name="connsiteY5" fmla="*/ 463451 h 615893"/>
                <a:gd name="connsiteX6" fmla="*/ 158933 w 4841402"/>
                <a:gd name="connsiteY6" fmla="*/ 90786 h 615893"/>
                <a:gd name="connsiteX7" fmla="*/ 252859 w 4841402"/>
                <a:gd name="connsiteY7" fmla="*/ 0 h 61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1402" h="615893">
                  <a:moveTo>
                    <a:pt x="4841402" y="373041"/>
                  </a:moveTo>
                  <a:cubicBezTo>
                    <a:pt x="4785572" y="456031"/>
                    <a:pt x="4750216" y="505516"/>
                    <a:pt x="4663904" y="538446"/>
                  </a:cubicBezTo>
                  <a:cubicBezTo>
                    <a:pt x="4577592" y="571376"/>
                    <a:pt x="4593013" y="560731"/>
                    <a:pt x="4323527" y="570620"/>
                  </a:cubicBezTo>
                  <a:cubicBezTo>
                    <a:pt x="4054041" y="580509"/>
                    <a:pt x="3472502" y="588727"/>
                    <a:pt x="3046989" y="597780"/>
                  </a:cubicBezTo>
                  <a:cubicBezTo>
                    <a:pt x="2402684" y="603816"/>
                    <a:pt x="964206" y="629222"/>
                    <a:pt x="457697" y="606834"/>
                  </a:cubicBezTo>
                  <a:cubicBezTo>
                    <a:pt x="-48812" y="584446"/>
                    <a:pt x="57730" y="549459"/>
                    <a:pt x="7936" y="463451"/>
                  </a:cubicBezTo>
                  <a:cubicBezTo>
                    <a:pt x="-41858" y="377443"/>
                    <a:pt x="158933" y="90786"/>
                    <a:pt x="158933" y="90786"/>
                  </a:cubicBezTo>
                  <a:lnTo>
                    <a:pt x="252859" y="0"/>
                  </a:lnTo>
                </a:path>
              </a:pathLst>
            </a:custGeom>
            <a:noFill/>
            <a:ln w="28575">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92447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dissolv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eaLnBrk="1" hangingPunct="1">
              <a:defRPr/>
            </a:pPr>
            <a:r>
              <a:rPr lang="en-US" dirty="0"/>
              <a:t>Mission accomplished! Conclusions:</a:t>
            </a:r>
          </a:p>
        </p:txBody>
      </p:sp>
      <p:sp>
        <p:nvSpPr>
          <p:cNvPr id="289795" name="Rectangle 3"/>
          <p:cNvSpPr>
            <a:spLocks/>
          </p:cNvSpPr>
          <p:nvPr/>
        </p:nvSpPr>
        <p:spPr bwMode="auto">
          <a:xfrm>
            <a:off x="551623" y="654050"/>
            <a:ext cx="11242272" cy="2238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indent="-457200">
              <a:spcBef>
                <a:spcPct val="20000"/>
              </a:spcBef>
              <a:buFont typeface="Wingdings" charset="2"/>
              <a:buChar char="§"/>
              <a:defRPr/>
            </a:pPr>
            <a:r>
              <a:rPr lang="en-US" sz="2800" dirty="0">
                <a:solidFill>
                  <a:srgbClr val="000000"/>
                </a:solidFill>
                <a:latin typeface="Calibri" pitchFamily="34" charset="0"/>
                <a:cs typeface="Arial" pitchFamily="34" charset="0"/>
              </a:rPr>
              <a:t>"Plan A" rejected – agreement that Unit data </a:t>
            </a:r>
            <a:r>
              <a:rPr lang="en-US" sz="2800" i="1" dirty="0">
                <a:solidFill>
                  <a:srgbClr val="000000"/>
                </a:solidFill>
                <a:latin typeface="Calibri" pitchFamily="34" charset="0"/>
                <a:cs typeface="Arial" pitchFamily="34" charset="0"/>
              </a:rPr>
              <a:t>must</a:t>
            </a:r>
            <a:r>
              <a:rPr lang="en-US" sz="2800" dirty="0">
                <a:solidFill>
                  <a:srgbClr val="000000"/>
                </a:solidFill>
                <a:latin typeface="Calibri" pitchFamily="34" charset="0"/>
                <a:cs typeface="Arial" pitchFamily="34" charset="0"/>
              </a:rPr>
              <a:t> get into S-MAN</a:t>
            </a:r>
          </a:p>
          <a:p>
            <a:pPr lvl="1" indent="-457200">
              <a:spcBef>
                <a:spcPct val="20000"/>
              </a:spcBef>
              <a:buFont typeface="Wingdings" charset="2"/>
              <a:buChar char="§"/>
              <a:defRPr/>
            </a:pPr>
            <a:r>
              <a:rPr lang="en-US" sz="2800" dirty="0">
                <a:solidFill>
                  <a:srgbClr val="000000"/>
                </a:solidFill>
                <a:latin typeface="Calibri" pitchFamily="34" charset="0"/>
                <a:cs typeface="Arial" pitchFamily="34" charset="0"/>
              </a:rPr>
              <a:t>“Plan B” (change the app) looks good, but the vendor estimates are </a:t>
            </a:r>
            <a:r>
              <a:rPr lang="en-US" sz="2800" i="1" dirty="0">
                <a:solidFill>
                  <a:srgbClr val="000000"/>
                </a:solidFill>
                <a:latin typeface="Calibri" pitchFamily="34" charset="0"/>
                <a:cs typeface="Arial" pitchFamily="34" charset="0"/>
              </a:rPr>
              <a:t>HIGH</a:t>
            </a:r>
          </a:p>
          <a:p>
            <a:pPr lvl="1" indent="-457200">
              <a:spcBef>
                <a:spcPct val="20000"/>
              </a:spcBef>
              <a:buFont typeface="Wingdings" charset="2"/>
              <a:buChar char="§"/>
              <a:defRPr/>
            </a:pPr>
            <a:r>
              <a:rPr lang="en-US" sz="2800" dirty="0">
                <a:solidFill>
                  <a:srgbClr val="000000"/>
                </a:solidFill>
                <a:latin typeface="Calibri" pitchFamily="34" charset="0"/>
                <a:cs typeface="Arial" pitchFamily="34" charset="0"/>
              </a:rPr>
              <a:t>“Plan B Minus” (existing functionality plus CSR work) is </a:t>
            </a:r>
            <a:r>
              <a:rPr lang="en-US" sz="2800" i="1" dirty="0">
                <a:solidFill>
                  <a:srgbClr val="000000"/>
                </a:solidFill>
                <a:latin typeface="Calibri" pitchFamily="34" charset="0"/>
                <a:cs typeface="Arial" pitchFamily="34" charset="0"/>
              </a:rPr>
              <a:t>worth the cost</a:t>
            </a:r>
          </a:p>
        </p:txBody>
      </p:sp>
      <p:sp>
        <p:nvSpPr>
          <p:cNvPr id="6" name="Rectangle 3"/>
          <p:cNvSpPr>
            <a:spLocks/>
          </p:cNvSpPr>
          <p:nvPr/>
        </p:nvSpPr>
        <p:spPr bwMode="auto">
          <a:xfrm>
            <a:off x="474863" y="4863557"/>
            <a:ext cx="11566467" cy="1860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spcBef>
                <a:spcPct val="20000"/>
              </a:spcBef>
              <a:buFont typeface="+mj-lt"/>
              <a:buAutoNum type="arabicPeriod"/>
              <a:defRPr/>
            </a:pPr>
            <a:r>
              <a:rPr lang="en-US" sz="2800" dirty="0">
                <a:solidFill>
                  <a:srgbClr val="000000"/>
                </a:solidFill>
                <a:latin typeface="Calibri" pitchFamily="34" charset="0"/>
                <a:cs typeface="Arial" pitchFamily="34" charset="0"/>
              </a:rPr>
              <a:t>If requirements, issues, assumptions, etc. are buried in lists and narratives, people will argue endlessly; if they are in an </a:t>
            </a:r>
            <a:r>
              <a:rPr lang="en-US" sz="2800" i="1" dirty="0">
                <a:solidFill>
                  <a:srgbClr val="000000"/>
                </a:solidFill>
                <a:latin typeface="Calibri" pitchFamily="34" charset="0"/>
                <a:cs typeface="Arial" pitchFamily="34" charset="0"/>
              </a:rPr>
              <a:t>integrated </a:t>
            </a:r>
            <a:r>
              <a:rPr lang="en-US" sz="2800" dirty="0">
                <a:solidFill>
                  <a:srgbClr val="000000"/>
                </a:solidFill>
                <a:latin typeface="Calibri" pitchFamily="34" charset="0"/>
                <a:cs typeface="Arial" pitchFamily="34" charset="0"/>
              </a:rPr>
              <a:t>set of models</a:t>
            </a:r>
            <a:r>
              <a:rPr lang="en-US" sz="2800" i="1" dirty="0">
                <a:solidFill>
                  <a:srgbClr val="000000"/>
                </a:solidFill>
                <a:latin typeface="Calibri" pitchFamily="34" charset="0"/>
                <a:cs typeface="Arial" pitchFamily="34" charset="0"/>
              </a:rPr>
              <a:t>, </a:t>
            </a:r>
            <a:br>
              <a:rPr lang="en-US" sz="2800" i="1" dirty="0">
                <a:solidFill>
                  <a:srgbClr val="000000"/>
                </a:solidFill>
                <a:latin typeface="Calibri" pitchFamily="34" charset="0"/>
                <a:cs typeface="Arial" pitchFamily="34" charset="0"/>
              </a:rPr>
            </a:br>
            <a:r>
              <a:rPr lang="en-US" sz="2800" dirty="0">
                <a:solidFill>
                  <a:srgbClr val="000000"/>
                </a:solidFill>
                <a:latin typeface="Calibri" pitchFamily="34" charset="0"/>
                <a:cs typeface="Arial" pitchFamily="34" charset="0"/>
              </a:rPr>
              <a:t>it’s much harder to dismiss the reality of the situation</a:t>
            </a:r>
          </a:p>
          <a:p>
            <a:pPr marL="514350" indent="-514350">
              <a:spcBef>
                <a:spcPct val="20000"/>
              </a:spcBef>
              <a:buFont typeface="+mj-lt"/>
              <a:buAutoNum type="arabicPeriod"/>
              <a:defRPr/>
            </a:pPr>
            <a:r>
              <a:rPr lang="en-US" sz="2800" dirty="0">
                <a:solidFill>
                  <a:srgbClr val="000000"/>
                </a:solidFill>
                <a:latin typeface="Calibri" pitchFamily="34" charset="0"/>
                <a:cs typeface="Arial" pitchFamily="34" charset="0"/>
              </a:rPr>
              <a:t>Process Models, Use Cases, Service Specs, &amp; </a:t>
            </a:r>
            <a:r>
              <a:rPr lang="en-US" sz="2800" i="1" dirty="0">
                <a:solidFill>
                  <a:srgbClr val="000000"/>
                </a:solidFill>
                <a:latin typeface="Calibri" pitchFamily="34" charset="0"/>
                <a:cs typeface="Arial" pitchFamily="34" charset="0"/>
              </a:rPr>
              <a:t>Concept Models</a:t>
            </a:r>
            <a:r>
              <a:rPr lang="en-US" sz="2800" dirty="0">
                <a:solidFill>
                  <a:srgbClr val="000000"/>
                </a:solidFill>
                <a:latin typeface="Calibri" pitchFamily="34" charset="0"/>
                <a:cs typeface="Arial" pitchFamily="34" charset="0"/>
              </a:rPr>
              <a:t>: </a:t>
            </a:r>
            <a:r>
              <a:rPr lang="en-US" sz="2800" b="1" i="1" dirty="0">
                <a:solidFill>
                  <a:srgbClr val="000000"/>
                </a:solidFill>
                <a:latin typeface="Calibri" pitchFamily="34" charset="0"/>
                <a:cs typeface="Arial" pitchFamily="34" charset="0"/>
              </a:rPr>
              <a:t>essential!</a:t>
            </a:r>
          </a:p>
        </p:txBody>
      </p:sp>
      <p:pic>
        <p:nvPicPr>
          <p:cNvPr id="2" name="Picture 13">
            <a:extLst>
              <a:ext uri="{FF2B5EF4-FFF2-40B4-BE49-F238E27FC236}">
                <a16:creationId xmlns:a16="http://schemas.microsoft.com/office/drawing/2014/main" id="{46A6B760-DE0A-E22C-D878-C1E1B1CAEA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7429" y="2501900"/>
            <a:ext cx="9640061" cy="2137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5" name="Straight Arrow Connector 4">
            <a:extLst>
              <a:ext uri="{FF2B5EF4-FFF2-40B4-BE49-F238E27FC236}">
                <a16:creationId xmlns:a16="http://schemas.microsoft.com/office/drawing/2014/main" id="{A03EC1FD-6456-C4B9-C6A8-20CB65C74FA5}"/>
              </a:ext>
            </a:extLst>
          </p:cNvPr>
          <p:cNvCxnSpPr>
            <a:cxnSpLocks/>
          </p:cNvCxnSpPr>
          <p:nvPr/>
        </p:nvCxnSpPr>
        <p:spPr>
          <a:xfrm>
            <a:off x="1404730" y="3417731"/>
            <a:ext cx="8799444" cy="0"/>
          </a:xfrm>
          <a:prstGeom prst="straightConnector1">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2F910F6-03CE-0761-BCC3-AD6DA925ADEE}"/>
              </a:ext>
            </a:extLst>
          </p:cNvPr>
          <p:cNvGrpSpPr/>
          <p:nvPr/>
        </p:nvGrpSpPr>
        <p:grpSpPr>
          <a:xfrm>
            <a:off x="10752312" y="3017375"/>
            <a:ext cx="1326339" cy="1117953"/>
            <a:chOff x="5605670" y="1823230"/>
            <a:chExt cx="1326339" cy="1117953"/>
          </a:xfrm>
        </p:grpSpPr>
        <p:sp>
          <p:nvSpPr>
            <p:cNvPr id="10" name="AutoShape 59">
              <a:extLst>
                <a:ext uri="{FF2B5EF4-FFF2-40B4-BE49-F238E27FC236}">
                  <a16:creationId xmlns:a16="http://schemas.microsoft.com/office/drawing/2014/main" id="{4EF54491-C65A-A631-2BD7-061448D953D7}"/>
                </a:ext>
              </a:extLst>
            </p:cNvPr>
            <p:cNvSpPr>
              <a:spLocks noChangeArrowheads="1"/>
            </p:cNvSpPr>
            <p:nvPr/>
          </p:nvSpPr>
          <p:spPr bwMode="auto">
            <a:xfrm>
              <a:off x="5605670" y="1823230"/>
              <a:ext cx="478839" cy="473428"/>
            </a:xfrm>
            <a:prstGeom prst="roundRect">
              <a:avLst>
                <a:gd name="adj" fmla="val 16667"/>
              </a:avLst>
            </a:prstGeom>
            <a:solidFill>
              <a:schemeClr val="bg1"/>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cxnSp>
          <p:nvCxnSpPr>
            <p:cNvPr id="11" name="AutoShape 60">
              <a:extLst>
                <a:ext uri="{FF2B5EF4-FFF2-40B4-BE49-F238E27FC236}">
                  <a16:creationId xmlns:a16="http://schemas.microsoft.com/office/drawing/2014/main" id="{F5385EAC-6B8B-1CC2-8548-41B3D8B0A5AC}"/>
                </a:ext>
              </a:extLst>
            </p:cNvPr>
            <p:cNvCxnSpPr>
              <a:cxnSpLocks noChangeShapeType="1"/>
              <a:stCxn id="10" idx="3"/>
              <a:endCxn id="12" idx="1"/>
            </p:cNvCxnSpPr>
            <p:nvPr/>
          </p:nvCxnSpPr>
          <p:spPr bwMode="auto">
            <a:xfrm>
              <a:off x="6084509" y="2059944"/>
              <a:ext cx="368661" cy="644525"/>
            </a:xfrm>
            <a:prstGeom prst="bentConnector3">
              <a:avLst>
                <a:gd name="adj1" fmla="val 50000"/>
              </a:avLst>
            </a:prstGeom>
            <a:noFill/>
            <a:ln w="3810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AutoShape 61">
              <a:extLst>
                <a:ext uri="{FF2B5EF4-FFF2-40B4-BE49-F238E27FC236}">
                  <a16:creationId xmlns:a16="http://schemas.microsoft.com/office/drawing/2014/main" id="{2DDE8A26-32C2-015C-CF93-E5C15D893F22}"/>
                </a:ext>
              </a:extLst>
            </p:cNvPr>
            <p:cNvSpPr>
              <a:spLocks noChangeArrowheads="1"/>
            </p:cNvSpPr>
            <p:nvPr/>
          </p:nvSpPr>
          <p:spPr bwMode="auto">
            <a:xfrm>
              <a:off x="6453170" y="2467755"/>
              <a:ext cx="478839" cy="473428"/>
            </a:xfrm>
            <a:prstGeom prst="roundRect">
              <a:avLst>
                <a:gd name="adj" fmla="val 16667"/>
              </a:avLst>
            </a:prstGeom>
            <a:solidFill>
              <a:schemeClr val="bg1"/>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grpSp>
    </p:spTree>
    <p:extLst>
      <p:ext uri="{BB962C8B-B14F-4D97-AF65-F5344CB8AC3E}">
        <p14:creationId xmlns:p14="http://schemas.microsoft.com/office/powerpoint/2010/main" val="105175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animEffect transition="in" filter="dissolve">
                                      <p:cBhvr>
                                        <p:cTn id="7" dur="500"/>
                                        <p:tgtEl>
                                          <p:spTgt spid="289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5">
                                            <p:txEl>
                                              <p:pRg st="1" end="1"/>
                                            </p:txEl>
                                          </p:spTgt>
                                        </p:tgtEl>
                                        <p:attrNameLst>
                                          <p:attrName>style.visibility</p:attrName>
                                        </p:attrNameLst>
                                      </p:cBhvr>
                                      <p:to>
                                        <p:strVal val="visible"/>
                                      </p:to>
                                    </p:set>
                                    <p:animEffect transition="in" filter="dissolve">
                                      <p:cBhvr>
                                        <p:cTn id="12" dur="500"/>
                                        <p:tgtEl>
                                          <p:spTgt spid="289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9795">
                                            <p:txEl>
                                              <p:pRg st="2" end="2"/>
                                            </p:txEl>
                                          </p:spTgt>
                                        </p:tgtEl>
                                        <p:attrNameLst>
                                          <p:attrName>style.visibility</p:attrName>
                                        </p:attrNameLst>
                                      </p:cBhvr>
                                      <p:to>
                                        <p:strVal val="visible"/>
                                      </p:to>
                                    </p:set>
                                    <p:animEffect transition="in" filter="dissolve">
                                      <p:cBhvr>
                                        <p:cTn id="17" dur="500"/>
                                        <p:tgtEl>
                                          <p:spTgt spid="289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dissolv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dissolve">
                                      <p:cBhvr>
                                        <p:cTn id="4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eaLnBrk="1" hangingPunct="1"/>
            <a:r>
              <a:rPr lang="en-US" sz="2800" dirty="0">
                <a:latin typeface="Calibri" charset="0"/>
              </a:rPr>
              <a:t>More examples: Example 1 – Concept Modelling to clarify the process</a:t>
            </a:r>
          </a:p>
        </p:txBody>
      </p:sp>
      <p:sp>
        <p:nvSpPr>
          <p:cNvPr id="5" name="Rectangle 4"/>
          <p:cNvSpPr/>
          <p:nvPr/>
        </p:nvSpPr>
        <p:spPr>
          <a:xfrm>
            <a:off x="1774825" y="789534"/>
            <a:ext cx="8675688" cy="1384995"/>
          </a:xfrm>
          <a:prstGeom prst="rect">
            <a:avLst/>
          </a:prstGeom>
        </p:spPr>
        <p:txBody>
          <a:bodyPr>
            <a:spAutoFit/>
          </a:bodyPr>
          <a:lstStyle/>
          <a:p>
            <a:pPr algn="l" eaLnBrk="0" hangingPunct="0">
              <a:lnSpc>
                <a:spcPct val="100000"/>
              </a:lnSpc>
              <a:spcBef>
                <a:spcPct val="20000"/>
              </a:spcBef>
              <a:buClrTx/>
              <a:buNone/>
            </a:pPr>
            <a:r>
              <a:rPr lang="en-CA" sz="2000" dirty="0">
                <a:solidFill>
                  <a:srgbClr val="000000"/>
                </a:solidFill>
                <a:latin typeface="Arial"/>
                <a:ea typeface="ＭＳ Ｐゴシック" charset="0"/>
                <a:cs typeface="Arial"/>
              </a:rPr>
              <a:t>Analyst struggles to model “Evaluate Education” – timing disconnects, </a:t>
            </a:r>
            <a:br>
              <a:rPr lang="en-CA" sz="2000" dirty="0">
                <a:solidFill>
                  <a:srgbClr val="000000"/>
                </a:solidFill>
                <a:latin typeface="Arial"/>
                <a:ea typeface="ＭＳ Ｐゴシック" charset="0"/>
                <a:cs typeface="Arial"/>
              </a:rPr>
            </a:br>
            <a:r>
              <a:rPr lang="en-CA" sz="2000" dirty="0">
                <a:solidFill>
                  <a:srgbClr val="000000"/>
                </a:solidFill>
                <a:latin typeface="Arial"/>
                <a:ea typeface="ＭＳ Ｐゴシック" charset="0"/>
                <a:cs typeface="Arial"/>
              </a:rPr>
              <a:t>1:M and M:1 connections within the process, token changes, </a:t>
            </a:r>
            <a:r>
              <a:rPr lang="is-IS" sz="2000" dirty="0">
                <a:solidFill>
                  <a:srgbClr val="000000"/>
                </a:solidFill>
                <a:latin typeface="Arial"/>
                <a:ea typeface="ＭＳ Ｐゴシック" charset="0"/>
                <a:cs typeface="Arial"/>
              </a:rPr>
              <a:t>…</a:t>
            </a:r>
            <a:r>
              <a:rPr lang="en-CA" sz="2000" dirty="0">
                <a:solidFill>
                  <a:srgbClr val="000000"/>
                </a:solidFill>
                <a:latin typeface="Arial"/>
                <a:ea typeface="ＭＳ Ｐゴシック" charset="0"/>
                <a:cs typeface="Arial"/>
              </a:rPr>
              <a:t> </a:t>
            </a:r>
          </a:p>
          <a:p>
            <a:pPr algn="l" eaLnBrk="0" hangingPunct="0">
              <a:lnSpc>
                <a:spcPct val="100000"/>
              </a:lnSpc>
              <a:spcBef>
                <a:spcPct val="20000"/>
              </a:spcBef>
              <a:buClrTx/>
              <a:buNone/>
            </a:pPr>
            <a:r>
              <a:rPr lang="en-CA" sz="2000" dirty="0">
                <a:solidFill>
                  <a:srgbClr val="000000"/>
                </a:solidFill>
                <a:latin typeface="Arial"/>
                <a:ea typeface="ＭＳ Ｐゴシック" charset="0"/>
                <a:cs typeface="Arial"/>
              </a:rPr>
              <a:t>A few minutes of Concept Modelling showed two distinct tokens and processes. “Education” was a “mushy noun.” </a:t>
            </a:r>
          </a:p>
        </p:txBody>
      </p:sp>
      <p:pic>
        <p:nvPicPr>
          <p:cNvPr id="2" name="Picture 1" descr="Educati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8" y="2003777"/>
            <a:ext cx="4434551" cy="3527778"/>
          </a:xfrm>
          <a:prstGeom prst="rect">
            <a:avLst/>
          </a:prstGeom>
        </p:spPr>
      </p:pic>
      <p:pic>
        <p:nvPicPr>
          <p:cNvPr id="7" name="Picture 6" descr="CourseCla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58559" y="2461979"/>
            <a:ext cx="5650698" cy="3606487"/>
          </a:xfrm>
          <a:prstGeom prst="rect">
            <a:avLst/>
          </a:prstGeom>
        </p:spPr>
      </p:pic>
      <p:sp>
        <p:nvSpPr>
          <p:cNvPr id="3" name="Rectangle 2">
            <a:extLst>
              <a:ext uri="{FF2B5EF4-FFF2-40B4-BE49-F238E27FC236}">
                <a16:creationId xmlns:a16="http://schemas.microsoft.com/office/drawing/2014/main" id="{64C92A33-1575-2800-04A8-9ABB029E3E01}"/>
              </a:ext>
            </a:extLst>
          </p:cNvPr>
          <p:cNvSpPr/>
          <p:nvPr/>
        </p:nvSpPr>
        <p:spPr>
          <a:xfrm>
            <a:off x="1774825" y="6155861"/>
            <a:ext cx="8675688" cy="461665"/>
          </a:xfrm>
          <a:prstGeom prst="rect">
            <a:avLst/>
          </a:prstGeom>
        </p:spPr>
        <p:txBody>
          <a:bodyPr>
            <a:spAutoFit/>
          </a:bodyPr>
          <a:lstStyle/>
          <a:p>
            <a:pPr algn="l" eaLnBrk="0" hangingPunct="0">
              <a:lnSpc>
                <a:spcPct val="100000"/>
              </a:lnSpc>
              <a:spcBef>
                <a:spcPct val="20000"/>
              </a:spcBef>
              <a:buClrTx/>
              <a:buNone/>
            </a:pPr>
            <a:r>
              <a:rPr lang="en-CA" sz="2400" dirty="0">
                <a:solidFill>
                  <a:srgbClr val="000000"/>
                </a:solidFill>
                <a:latin typeface="Arial"/>
                <a:ea typeface="ＭＳ Ｐゴシック" charset="0"/>
                <a:cs typeface="Arial"/>
              </a:rPr>
              <a:t>The key was asking "What do you mean by an </a:t>
            </a:r>
            <a:r>
              <a:rPr lang="en-CA" sz="2400" i="1" dirty="0">
                <a:solidFill>
                  <a:srgbClr val="000000"/>
                </a:solidFill>
                <a:latin typeface="Arial"/>
                <a:ea typeface="ＭＳ Ｐゴシック" charset="0"/>
                <a:cs typeface="Arial"/>
              </a:rPr>
              <a:t>Education?</a:t>
            </a:r>
            <a:r>
              <a:rPr lang="en-CA" sz="2400" dirty="0">
                <a:solidFill>
                  <a:srgbClr val="000000"/>
                </a:solidFill>
                <a:latin typeface="Arial"/>
                <a:ea typeface="ＭＳ Ｐゴシック" charset="0"/>
                <a:cs typeface="Arial"/>
              </a:rPr>
              <a:t>”</a:t>
            </a:r>
          </a:p>
        </p:txBody>
      </p:sp>
    </p:spTree>
    <p:extLst>
      <p:ext uri="{BB962C8B-B14F-4D97-AF65-F5344CB8AC3E}">
        <p14:creationId xmlns:p14="http://schemas.microsoft.com/office/powerpoint/2010/main" val="19357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5010" name="Rectangle 2"/>
          <p:cNvSpPr>
            <a:spLocks noChangeArrowheads="1"/>
          </p:cNvSpPr>
          <p:nvPr/>
        </p:nvSpPr>
        <p:spPr bwMode="auto">
          <a:xfrm>
            <a:off x="6019800" y="1257300"/>
            <a:ext cx="4038600" cy="2362200"/>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lnSpc>
                <a:spcPct val="100000"/>
              </a:lnSpc>
              <a:spcBef>
                <a:spcPct val="0"/>
              </a:spcBef>
              <a:buClrTx/>
              <a:buFontTx/>
              <a:buNone/>
              <a:defRPr/>
            </a:pPr>
            <a:endParaRPr lang="en-CA" sz="3200">
              <a:solidFill>
                <a:srgbClr val="000000"/>
              </a:solidFill>
              <a:latin typeface="Arial" charset="0"/>
              <a:ea typeface="ＭＳ Ｐゴシック" charset="0"/>
              <a:cs typeface="Arial" charset="0"/>
            </a:endParaRPr>
          </a:p>
        </p:txBody>
      </p:sp>
      <p:sp>
        <p:nvSpPr>
          <p:cNvPr id="28675" name="Text Box 3"/>
          <p:cNvSpPr txBox="1">
            <a:spLocks noChangeArrowheads="1"/>
          </p:cNvSpPr>
          <p:nvPr/>
        </p:nvSpPr>
        <p:spPr bwMode="auto">
          <a:xfrm>
            <a:off x="3429007" y="722313"/>
            <a:ext cx="140294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algn="l" eaLnBrk="1" hangingPunct="1">
              <a:lnSpc>
                <a:spcPct val="100000"/>
              </a:lnSpc>
              <a:spcBef>
                <a:spcPct val="0"/>
              </a:spcBef>
              <a:buClrTx/>
              <a:buFontTx/>
              <a:buNone/>
              <a:defRPr/>
            </a:pPr>
            <a:r>
              <a:rPr lang="en-US" sz="2800" i="1">
                <a:solidFill>
                  <a:srgbClr val="000000"/>
                </a:solidFill>
              </a:rPr>
              <a:t>- Myth -</a:t>
            </a:r>
          </a:p>
        </p:txBody>
      </p:sp>
      <p:sp>
        <p:nvSpPr>
          <p:cNvPr id="2475012" name="Text Box 4"/>
          <p:cNvSpPr txBox="1">
            <a:spLocks noChangeArrowheads="1"/>
          </p:cNvSpPr>
          <p:nvPr/>
        </p:nvSpPr>
        <p:spPr bwMode="auto">
          <a:xfrm>
            <a:off x="7239001" y="736602"/>
            <a:ext cx="172354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algn="l" eaLnBrk="1" hangingPunct="1">
              <a:lnSpc>
                <a:spcPct val="100000"/>
              </a:lnSpc>
              <a:spcBef>
                <a:spcPct val="0"/>
              </a:spcBef>
              <a:buClrTx/>
              <a:buFontTx/>
              <a:buNone/>
              <a:defRPr/>
            </a:pPr>
            <a:r>
              <a:rPr lang="en-US" sz="2800" i="1">
                <a:solidFill>
                  <a:srgbClr val="000000"/>
                </a:solidFill>
              </a:rPr>
              <a:t>- Reality -</a:t>
            </a:r>
          </a:p>
        </p:txBody>
      </p:sp>
      <p:sp>
        <p:nvSpPr>
          <p:cNvPr id="2475013" name="Rectangle 5"/>
          <p:cNvSpPr>
            <a:spLocks noChangeArrowheads="1"/>
          </p:cNvSpPr>
          <p:nvPr/>
        </p:nvSpPr>
        <p:spPr bwMode="auto">
          <a:xfrm>
            <a:off x="6096000" y="1331913"/>
            <a:ext cx="4114800" cy="2246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4288" indent="-14288">
              <a:spcBef>
                <a:spcPct val="0"/>
              </a:spcBef>
              <a:buClr>
                <a:srgbClr val="CC6600"/>
              </a:buClr>
              <a:defRPr/>
            </a:pPr>
            <a:r>
              <a:rPr lang="en-US" sz="2000" dirty="0">
                <a:solidFill>
                  <a:srgbClr val="000000"/>
                </a:solidFill>
                <a:latin typeface="Arial" charset="0"/>
                <a:ea typeface="ＭＳ Ｐゴシック" charset="0"/>
                <a:cs typeface="Arial" charset="0"/>
              </a:rPr>
              <a:t>You</a:t>
            </a:r>
            <a:r>
              <a:rPr lang="uk-UA" altLang="ja-JP" sz="2000" dirty="0">
                <a:solidFill>
                  <a:srgbClr val="000000"/>
                </a:solidFill>
                <a:latin typeface="Arial" charset="0"/>
                <a:ea typeface="ＭＳ Ｐゴシック" charset="0"/>
                <a:cs typeface="Arial" charset="0"/>
              </a:rPr>
              <a:t>'</a:t>
            </a:r>
            <a:r>
              <a:rPr lang="en-US" sz="2000" dirty="0">
                <a:solidFill>
                  <a:srgbClr val="000000"/>
                </a:solidFill>
                <a:latin typeface="Arial" charset="0"/>
                <a:ea typeface="ＭＳ Ｐゴシック" charset="0"/>
                <a:cs typeface="Arial" charset="0"/>
              </a:rPr>
              <a:t>re paid to </a:t>
            </a:r>
            <a:r>
              <a:rPr lang="en-US" sz="2000" b="1" i="1" dirty="0">
                <a:solidFill>
                  <a:srgbClr val="000000"/>
                </a:solidFill>
                <a:latin typeface="Arial" charset="0"/>
                <a:ea typeface="ＭＳ Ｐゴシック" charset="0"/>
                <a:cs typeface="Arial" charset="0"/>
              </a:rPr>
              <a:t>ask, </a:t>
            </a:r>
            <a:r>
              <a:rPr lang="en-US" sz="2000" i="1" dirty="0">
                <a:solidFill>
                  <a:srgbClr val="000000"/>
                </a:solidFill>
                <a:latin typeface="Arial" charset="0"/>
                <a:ea typeface="ＭＳ Ｐゴシック" charset="0"/>
                <a:cs typeface="Arial" charset="0"/>
              </a:rPr>
              <a:t>not to</a:t>
            </a:r>
            <a:r>
              <a:rPr lang="en-US" sz="2000" b="1" i="1" dirty="0">
                <a:solidFill>
                  <a:srgbClr val="000000"/>
                </a:solidFill>
                <a:latin typeface="Arial" charset="0"/>
                <a:ea typeface="ＭＳ Ｐゴシック" charset="0"/>
                <a:cs typeface="Arial" charset="0"/>
              </a:rPr>
              <a:t> know.</a:t>
            </a:r>
            <a:r>
              <a:rPr lang="en-US" sz="2000" dirty="0">
                <a:solidFill>
                  <a:srgbClr val="000000"/>
                </a:solidFill>
                <a:latin typeface="Arial" charset="0"/>
                <a:ea typeface="ＭＳ Ｐゴシック" charset="0"/>
                <a:cs typeface="Arial" charset="0"/>
              </a:rPr>
              <a:t> </a:t>
            </a:r>
            <a:endParaRPr lang="en-US" sz="2000" b="1" i="1" dirty="0">
              <a:solidFill>
                <a:srgbClr val="000000"/>
              </a:solidFill>
              <a:latin typeface="Arial" charset="0"/>
              <a:ea typeface="ＭＳ Ｐゴシック" charset="0"/>
              <a:cs typeface="Arial" charset="0"/>
            </a:endParaRPr>
          </a:p>
          <a:p>
            <a:pPr marL="14288" indent="-14288">
              <a:spcBef>
                <a:spcPct val="0"/>
              </a:spcBef>
              <a:buClr>
                <a:srgbClr val="CC6600"/>
              </a:buClr>
              <a:defRPr/>
            </a:pPr>
            <a:r>
              <a:rPr lang="en-US" sz="2000" b="1" i="1" dirty="0">
                <a:solidFill>
                  <a:srgbClr val="000000"/>
                </a:solidFill>
                <a:latin typeface="Arial" charset="0"/>
                <a:ea typeface="ＭＳ Ｐゴシック" charset="0"/>
                <a:cs typeface="Arial" charset="0"/>
              </a:rPr>
              <a:t>Someone</a:t>
            </a:r>
            <a:r>
              <a:rPr lang="en-US" sz="2000" dirty="0">
                <a:solidFill>
                  <a:srgbClr val="000000"/>
                </a:solidFill>
                <a:latin typeface="Arial" charset="0"/>
                <a:ea typeface="ＭＳ Ｐゴシック" charset="0"/>
                <a:cs typeface="Arial" charset="0"/>
              </a:rPr>
              <a:t> will be glad you did.</a:t>
            </a:r>
          </a:p>
          <a:p>
            <a:pPr marL="14288" indent="-14288">
              <a:spcBef>
                <a:spcPct val="0"/>
              </a:spcBef>
              <a:buClr>
                <a:srgbClr val="CC6600"/>
              </a:buClr>
              <a:defRPr/>
            </a:pPr>
            <a:r>
              <a:rPr lang="en-US" sz="2000" dirty="0">
                <a:solidFill>
                  <a:srgbClr val="000000"/>
                </a:solidFill>
                <a:latin typeface="Arial" charset="0"/>
                <a:ea typeface="ＭＳ Ｐゴシック" charset="0"/>
                <a:cs typeface="Arial" charset="0"/>
              </a:rPr>
              <a:t>The number of different </a:t>
            </a:r>
            <a:br>
              <a:rPr lang="en-US" sz="2000" dirty="0">
                <a:solidFill>
                  <a:srgbClr val="000000"/>
                </a:solidFill>
                <a:latin typeface="Arial" charset="0"/>
                <a:ea typeface="ＭＳ Ｐゴシック" charset="0"/>
                <a:cs typeface="Arial" charset="0"/>
              </a:rPr>
            </a:br>
            <a:r>
              <a:rPr lang="en-US" sz="2000" dirty="0">
                <a:solidFill>
                  <a:srgbClr val="000000"/>
                </a:solidFill>
                <a:latin typeface="Arial" charset="0"/>
                <a:ea typeface="ＭＳ Ｐゴシック" charset="0"/>
                <a:cs typeface="Arial" charset="0"/>
              </a:rPr>
              <a:t>answers will surprise </a:t>
            </a:r>
            <a:br>
              <a:rPr lang="en-US" sz="2000" dirty="0">
                <a:solidFill>
                  <a:srgbClr val="000000"/>
                </a:solidFill>
                <a:latin typeface="Arial" charset="0"/>
                <a:ea typeface="ＭＳ Ｐゴシック" charset="0"/>
                <a:cs typeface="Arial" charset="0"/>
              </a:rPr>
            </a:br>
            <a:r>
              <a:rPr lang="en-US" sz="2000" b="1" i="1" dirty="0">
                <a:solidFill>
                  <a:srgbClr val="000000"/>
                </a:solidFill>
                <a:latin typeface="Arial" charset="0"/>
                <a:ea typeface="ＭＳ Ｐゴシック" charset="0"/>
                <a:cs typeface="Arial" charset="0"/>
              </a:rPr>
              <a:t>everyone.</a:t>
            </a:r>
          </a:p>
          <a:p>
            <a:pPr marL="14288" indent="-14288">
              <a:spcBef>
                <a:spcPct val="0"/>
              </a:spcBef>
              <a:buClr>
                <a:srgbClr val="CC6600"/>
              </a:buClr>
              <a:defRPr/>
            </a:pPr>
            <a:r>
              <a:rPr lang="en-US" sz="2000" b="1" i="1" dirty="0">
                <a:solidFill>
                  <a:srgbClr val="000000"/>
                </a:solidFill>
                <a:latin typeface="Arial" charset="0"/>
                <a:ea typeface="ＭＳ Ｐゴシック" charset="0"/>
                <a:cs typeface="Arial" charset="0"/>
              </a:rPr>
              <a:t>Classic example </a:t>
            </a:r>
            <a:r>
              <a:rPr lang="en-US" sz="2000" dirty="0">
                <a:solidFill>
                  <a:srgbClr val="000000"/>
                </a:solidFill>
                <a:latin typeface="Arial" charset="0"/>
                <a:ea typeface="ＭＳ Ｐゴシック" charset="0"/>
                <a:cs typeface="Arial" charset="0"/>
              </a:rPr>
              <a:t>– </a:t>
            </a:r>
            <a:br>
              <a:rPr lang="en-US" sz="2000" dirty="0">
                <a:solidFill>
                  <a:srgbClr val="000000"/>
                </a:solidFill>
                <a:latin typeface="Arial" charset="0"/>
                <a:ea typeface="ＭＳ Ｐゴシック" charset="0"/>
                <a:cs typeface="Arial" charset="0"/>
              </a:rPr>
            </a:br>
            <a:r>
              <a:rPr lang="ja-JP" altLang="en-US" sz="2000" dirty="0">
                <a:solidFill>
                  <a:srgbClr val="000000"/>
                </a:solidFill>
                <a:latin typeface="Arial" charset="0"/>
                <a:ea typeface="ＭＳ Ｐゴシック" charset="0"/>
                <a:cs typeface="Arial" charset="0"/>
              </a:rPr>
              <a:t>“</a:t>
            </a:r>
            <a:r>
              <a:rPr lang="en-US" sz="2000" dirty="0">
                <a:solidFill>
                  <a:srgbClr val="000000"/>
                </a:solidFill>
                <a:latin typeface="Arial" charset="0"/>
                <a:ea typeface="ＭＳ Ｐゴシック" charset="0"/>
                <a:cs typeface="Arial" charset="0"/>
              </a:rPr>
              <a:t>Case</a:t>
            </a:r>
            <a:r>
              <a:rPr lang="ja-JP" altLang="en-US" sz="2000" dirty="0">
                <a:solidFill>
                  <a:srgbClr val="000000"/>
                </a:solidFill>
                <a:latin typeface="Arial" charset="0"/>
                <a:ea typeface="ＭＳ Ｐゴシック" charset="0"/>
                <a:cs typeface="Arial" charset="0"/>
              </a:rPr>
              <a:t>”</a:t>
            </a:r>
            <a:r>
              <a:rPr lang="en-US" sz="2000" dirty="0">
                <a:solidFill>
                  <a:srgbClr val="000000"/>
                </a:solidFill>
                <a:latin typeface="Arial" charset="0"/>
                <a:ea typeface="ＭＳ Ｐゴシック" charset="0"/>
                <a:cs typeface="Arial" charset="0"/>
              </a:rPr>
              <a:t> in a justice system</a:t>
            </a:r>
          </a:p>
        </p:txBody>
      </p:sp>
      <p:sp>
        <p:nvSpPr>
          <p:cNvPr id="2475014" name="AutoShape 6"/>
          <p:cNvSpPr>
            <a:spLocks noChangeArrowheads="1"/>
          </p:cNvSpPr>
          <p:nvPr/>
        </p:nvSpPr>
        <p:spPr bwMode="auto">
          <a:xfrm>
            <a:off x="1714500" y="5803900"/>
            <a:ext cx="6269038" cy="636588"/>
          </a:xfrm>
          <a:prstGeom prst="roundRect">
            <a:avLst>
              <a:gd name="adj" fmla="val 16667"/>
            </a:avLst>
          </a:prstGeom>
          <a:solidFill>
            <a:srgbClr val="FFFF99"/>
          </a:solidFill>
          <a:ln w="12700">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tx1">
                      <a:alpha val="74998"/>
                    </a:schemeClr>
                  </a:outerShdw>
                </a:effectLst>
              </a14:hiddenEffects>
            </a:ext>
          </a:extLst>
        </p:spPr>
        <p:txBody>
          <a:bodyPr wrap="none" lIns="92075" tIns="46038" rIns="92075" bIns="46038" anchor="ctr"/>
          <a:lstStyle/>
          <a:p>
            <a:pPr algn="l" eaLnBrk="0" hangingPunct="0">
              <a:lnSpc>
                <a:spcPct val="100000"/>
              </a:lnSpc>
              <a:spcBef>
                <a:spcPct val="0"/>
              </a:spcBef>
              <a:buClrTx/>
              <a:buFontTx/>
              <a:buNone/>
              <a:defRPr/>
            </a:pPr>
            <a:r>
              <a:rPr lang="en-US" sz="2400" dirty="0">
                <a:solidFill>
                  <a:srgbClr val="000000"/>
                </a:solidFill>
                <a:latin typeface="Arial" charset="0"/>
                <a:ea typeface="ＭＳ Ｐゴシック" charset="0"/>
                <a:cs typeface="Arial" charset="0"/>
              </a:rPr>
              <a:t>Lieutenant </a:t>
            </a:r>
            <a:r>
              <a:rPr lang="en-US" sz="2400" dirty="0" err="1">
                <a:solidFill>
                  <a:srgbClr val="000000"/>
                </a:solidFill>
                <a:latin typeface="Arial" charset="0"/>
                <a:ea typeface="ＭＳ Ｐゴシック" charset="0"/>
                <a:cs typeface="Arial" charset="0"/>
              </a:rPr>
              <a:t>Columbo</a:t>
            </a:r>
            <a:r>
              <a:rPr lang="en-US" sz="2400" dirty="0">
                <a:solidFill>
                  <a:srgbClr val="000000"/>
                </a:solidFill>
                <a:latin typeface="Arial" charset="0"/>
                <a:ea typeface="ＭＳ Ｐゴシック" charset="0"/>
                <a:cs typeface="Arial" charset="0"/>
              </a:rPr>
              <a:t> takes up Data Modelling</a:t>
            </a:r>
          </a:p>
        </p:txBody>
      </p:sp>
      <p:sp>
        <p:nvSpPr>
          <p:cNvPr id="2475015" name="AutoShape 7"/>
          <p:cNvSpPr>
            <a:spLocks noChangeArrowheads="1"/>
          </p:cNvSpPr>
          <p:nvPr/>
        </p:nvSpPr>
        <p:spPr bwMode="auto">
          <a:xfrm flipH="1">
            <a:off x="2914659" y="3622675"/>
            <a:ext cx="2951163" cy="706438"/>
          </a:xfrm>
          <a:prstGeom prst="wedgeRoundRectCallout">
            <a:avLst>
              <a:gd name="adj1" fmla="val -41671"/>
              <a:gd name="adj2" fmla="val 66667"/>
              <a:gd name="adj3" fmla="val 16667"/>
            </a:avLst>
          </a:prstGeom>
          <a:solidFill>
            <a:srgbClr val="CCFF66"/>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l" eaLnBrk="0" hangingPunct="0">
              <a:lnSpc>
                <a:spcPct val="100000"/>
              </a:lnSpc>
              <a:spcBef>
                <a:spcPct val="0"/>
              </a:spcBef>
              <a:buClrTx/>
              <a:buFontTx/>
              <a:buNone/>
              <a:defRPr/>
            </a:pPr>
            <a:r>
              <a:rPr lang="en-US" sz="1400" b="1" dirty="0">
                <a:solidFill>
                  <a:srgbClr val="000000"/>
                </a:solidFill>
                <a:latin typeface="Arial" charset="0"/>
                <a:ea typeface="ＭＳ Ｐゴシック" charset="0"/>
                <a:cs typeface="Arial" charset="0"/>
              </a:rPr>
              <a:t>Just one more question, ma</a:t>
            </a:r>
            <a:r>
              <a:rPr lang="uk-UA" altLang="ja-JP" sz="1400" b="1" dirty="0">
                <a:solidFill>
                  <a:srgbClr val="000000"/>
                </a:solidFill>
                <a:latin typeface="Arial" charset="0"/>
                <a:ea typeface="ＭＳ Ｐゴシック" charset="0"/>
                <a:cs typeface="Arial" charset="0"/>
              </a:rPr>
              <a:t>'</a:t>
            </a:r>
            <a:r>
              <a:rPr lang="en-US" sz="1400" b="1" dirty="0">
                <a:solidFill>
                  <a:srgbClr val="000000"/>
                </a:solidFill>
                <a:latin typeface="Arial" charset="0"/>
                <a:ea typeface="ＭＳ Ｐゴシック" charset="0"/>
                <a:cs typeface="Arial" charset="0"/>
              </a:rPr>
              <a:t>am. Nothing too important...</a:t>
            </a:r>
          </a:p>
        </p:txBody>
      </p:sp>
      <p:sp>
        <p:nvSpPr>
          <p:cNvPr id="2475016" name="AutoShape 8"/>
          <p:cNvSpPr>
            <a:spLocks noChangeArrowheads="1"/>
          </p:cNvSpPr>
          <p:nvPr/>
        </p:nvSpPr>
        <p:spPr bwMode="auto">
          <a:xfrm flipH="1">
            <a:off x="5276854" y="4535505"/>
            <a:ext cx="2630488" cy="581025"/>
          </a:xfrm>
          <a:prstGeom prst="wedgeRoundRectCallout">
            <a:avLst>
              <a:gd name="adj1" fmla="val -41671"/>
              <a:gd name="adj2" fmla="val 66667"/>
              <a:gd name="adj3" fmla="val 16667"/>
            </a:avLst>
          </a:prstGeom>
          <a:solidFill>
            <a:srgbClr val="FFCCCC"/>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l" eaLnBrk="0" hangingPunct="0">
              <a:lnSpc>
                <a:spcPct val="100000"/>
              </a:lnSpc>
              <a:spcBef>
                <a:spcPct val="0"/>
              </a:spcBef>
              <a:buClrTx/>
              <a:buFontTx/>
              <a:buNone/>
              <a:defRPr/>
            </a:pPr>
            <a:r>
              <a:rPr lang="en-US" sz="1400" b="1" dirty="0">
                <a:solidFill>
                  <a:srgbClr val="000000"/>
                </a:solidFill>
                <a:latin typeface="Arial" charset="0"/>
                <a:ea typeface="ＭＳ Ｐゴシック" charset="0"/>
                <a:cs typeface="Arial" charset="0"/>
              </a:rPr>
              <a:t>There</a:t>
            </a:r>
            <a:r>
              <a:rPr lang="uk-UA" altLang="ja-JP" sz="1400" b="1" dirty="0">
                <a:solidFill>
                  <a:srgbClr val="000000"/>
                </a:solidFill>
                <a:latin typeface="Arial" charset="0"/>
                <a:ea typeface="ＭＳ Ｐゴシック" charset="0"/>
                <a:cs typeface="Arial" charset="0"/>
              </a:rPr>
              <a:t>'</a:t>
            </a:r>
            <a:r>
              <a:rPr lang="en-US" sz="1400" b="1" dirty="0">
                <a:solidFill>
                  <a:srgbClr val="000000"/>
                </a:solidFill>
                <a:latin typeface="Arial" charset="0"/>
                <a:ea typeface="ＭＳ Ｐゴシック" charset="0"/>
                <a:cs typeface="Arial" charset="0"/>
              </a:rPr>
              <a:t>s one thing I</a:t>
            </a:r>
            <a:r>
              <a:rPr lang="uk-UA" altLang="ja-JP" sz="1400" b="1" dirty="0">
                <a:solidFill>
                  <a:srgbClr val="000000"/>
                </a:solidFill>
                <a:latin typeface="Arial" charset="0"/>
                <a:ea typeface="ＭＳ Ｐゴシック" charset="0"/>
                <a:cs typeface="Arial" charset="0"/>
              </a:rPr>
              <a:t>'</a:t>
            </a:r>
            <a:r>
              <a:rPr lang="en-US" sz="1400" b="1" dirty="0">
                <a:solidFill>
                  <a:srgbClr val="000000"/>
                </a:solidFill>
                <a:latin typeface="Arial" charset="0"/>
                <a:ea typeface="ＭＳ Ｐゴシック" charset="0"/>
                <a:cs typeface="Arial" charset="0"/>
              </a:rPr>
              <a:t>m not clear on...</a:t>
            </a:r>
          </a:p>
        </p:txBody>
      </p:sp>
      <p:sp>
        <p:nvSpPr>
          <p:cNvPr id="2475017" name="AutoShape 9"/>
          <p:cNvSpPr>
            <a:spLocks noChangeArrowheads="1"/>
          </p:cNvSpPr>
          <p:nvPr/>
        </p:nvSpPr>
        <p:spPr bwMode="auto">
          <a:xfrm flipH="1">
            <a:off x="2762254" y="4724417"/>
            <a:ext cx="2630488" cy="701675"/>
          </a:xfrm>
          <a:prstGeom prst="wedgeRoundRectCallout">
            <a:avLst>
              <a:gd name="adj1" fmla="val -41671"/>
              <a:gd name="adj2" fmla="val 66667"/>
              <a:gd name="adj3" fmla="val 16667"/>
            </a:avLst>
          </a:prstGeom>
          <a:solidFill>
            <a:srgbClr val="CCFF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l" eaLnBrk="0" hangingPunct="0">
              <a:lnSpc>
                <a:spcPct val="100000"/>
              </a:lnSpc>
              <a:spcBef>
                <a:spcPct val="0"/>
              </a:spcBef>
              <a:buClrTx/>
              <a:buFontTx/>
              <a:buNone/>
              <a:defRPr/>
            </a:pPr>
            <a:r>
              <a:rPr lang="en-US" sz="1400" b="1" dirty="0">
                <a:solidFill>
                  <a:srgbClr val="000000"/>
                </a:solidFill>
                <a:latin typeface="Arial" charset="0"/>
                <a:ea typeface="ＭＳ Ｐゴシック" charset="0"/>
                <a:cs typeface="Arial" charset="0"/>
              </a:rPr>
              <a:t>Could we go over this just once more to be sure I</a:t>
            </a:r>
            <a:r>
              <a:rPr lang="uk-UA" altLang="ja-JP" sz="1400" b="1" dirty="0">
                <a:solidFill>
                  <a:srgbClr val="000000"/>
                </a:solidFill>
                <a:latin typeface="Arial" charset="0"/>
                <a:ea typeface="ＭＳ Ｐゴシック" charset="0"/>
                <a:cs typeface="Arial" charset="0"/>
              </a:rPr>
              <a:t>'</a:t>
            </a:r>
            <a:r>
              <a:rPr lang="en-US" sz="1400" b="1" dirty="0" err="1">
                <a:solidFill>
                  <a:srgbClr val="000000"/>
                </a:solidFill>
                <a:latin typeface="Arial" charset="0"/>
                <a:ea typeface="ＭＳ Ｐゴシック" charset="0"/>
                <a:cs typeface="Arial" charset="0"/>
              </a:rPr>
              <a:t>ve</a:t>
            </a:r>
            <a:r>
              <a:rPr lang="en-US" sz="1400" b="1" dirty="0">
                <a:solidFill>
                  <a:srgbClr val="000000"/>
                </a:solidFill>
                <a:latin typeface="Arial" charset="0"/>
                <a:ea typeface="ＭＳ Ｐゴシック" charset="0"/>
                <a:cs typeface="Arial" charset="0"/>
              </a:rPr>
              <a:t> got it right?</a:t>
            </a:r>
          </a:p>
        </p:txBody>
      </p:sp>
      <p:graphicFrame>
        <p:nvGraphicFramePr>
          <p:cNvPr id="2475019" name="Object 11"/>
          <p:cNvGraphicFramePr>
            <a:graphicFrameLocks noChangeAspect="1"/>
          </p:cNvGraphicFramePr>
          <p:nvPr/>
        </p:nvGraphicFramePr>
        <p:xfrm>
          <a:off x="9118609" y="2476517"/>
          <a:ext cx="785813" cy="1069975"/>
        </p:xfrm>
        <a:graphic>
          <a:graphicData uri="http://schemas.openxmlformats.org/presentationml/2006/ole">
            <mc:AlternateContent xmlns:mc="http://schemas.openxmlformats.org/markup-compatibility/2006">
              <mc:Choice xmlns:v="urn:schemas-microsoft-com:vml" Requires="v">
                <p:oleObj name="Clip" r:id="rId3" imgW="2902226" imgH="3951798" progId="MS_ClipArt_Gallery.2">
                  <p:embed/>
                </p:oleObj>
              </mc:Choice>
              <mc:Fallback>
                <p:oleObj name="Clip" r:id="rId3" imgW="2902226" imgH="3951798" progId="MS_ClipArt_Gallery.2">
                  <p:embed/>
                  <p:pic>
                    <p:nvPicPr>
                      <p:cNvPr id="2475019"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609" y="2476517"/>
                        <a:ext cx="785813" cy="1069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683" name="Rectangle 12"/>
          <p:cNvSpPr>
            <a:spLocks noGrp="1" noChangeArrowheads="1"/>
          </p:cNvSpPr>
          <p:nvPr>
            <p:ph type="title"/>
          </p:nvPr>
        </p:nvSpPr>
        <p:spPr/>
        <p:txBody>
          <a:bodyPr/>
          <a:lstStyle/>
          <a:p>
            <a:pPr eaLnBrk="1" hangingPunct="1">
              <a:defRPr/>
            </a:pPr>
            <a:r>
              <a:rPr lang="en-US">
                <a:latin typeface="Arial" charset="0"/>
                <a:cs typeface="+mj-cs"/>
              </a:rPr>
              <a:t>Never be afraid to ask </a:t>
            </a:r>
            <a:r>
              <a:rPr lang="ja-JP" altLang="en-US">
                <a:latin typeface="Arial" charset="0"/>
                <a:cs typeface="+mj-cs"/>
              </a:rPr>
              <a:t>“</a:t>
            </a:r>
            <a:r>
              <a:rPr lang="en-US">
                <a:latin typeface="Arial" charset="0"/>
                <a:cs typeface="+mj-cs"/>
              </a:rPr>
              <a:t>dumb</a:t>
            </a:r>
            <a:r>
              <a:rPr lang="ja-JP" altLang="en-US">
                <a:latin typeface="Arial" charset="0"/>
                <a:cs typeface="+mj-cs"/>
              </a:rPr>
              <a:t>”</a:t>
            </a:r>
            <a:r>
              <a:rPr lang="en-US">
                <a:latin typeface="Arial" charset="0"/>
                <a:cs typeface="+mj-cs"/>
              </a:rPr>
              <a:t> questions…</a:t>
            </a:r>
          </a:p>
        </p:txBody>
      </p:sp>
      <p:sp>
        <p:nvSpPr>
          <p:cNvPr id="28684" name="AutoShape 13"/>
          <p:cNvSpPr>
            <a:spLocks noChangeArrowheads="1"/>
          </p:cNvSpPr>
          <p:nvPr/>
        </p:nvSpPr>
        <p:spPr bwMode="auto">
          <a:xfrm>
            <a:off x="1889125" y="1370013"/>
            <a:ext cx="3670300" cy="1973262"/>
          </a:xfrm>
          <a:prstGeom prst="cloudCallout">
            <a:avLst>
              <a:gd name="adj1" fmla="val -45287"/>
              <a:gd name="adj2" fmla="val 8853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l">
              <a:lnSpc>
                <a:spcPct val="100000"/>
              </a:lnSpc>
              <a:spcBef>
                <a:spcPct val="0"/>
              </a:spcBef>
              <a:buClrTx/>
              <a:buFontTx/>
              <a:buNone/>
              <a:defRPr/>
            </a:pPr>
            <a:r>
              <a:rPr lang="ja-JP" altLang="en-US" sz="2200" dirty="0">
                <a:solidFill>
                  <a:srgbClr val="000000"/>
                </a:solidFill>
                <a:latin typeface="Arial" charset="0"/>
                <a:ea typeface="ＭＳ Ｐゴシック" charset="0"/>
                <a:cs typeface="Arial" charset="0"/>
              </a:rPr>
              <a:t>“</a:t>
            </a:r>
            <a:r>
              <a:rPr lang="en-US" sz="2200" dirty="0">
                <a:solidFill>
                  <a:srgbClr val="000000"/>
                </a:solidFill>
                <a:latin typeface="Arial" charset="0"/>
                <a:ea typeface="ＭＳ Ｐゴシック" charset="0"/>
                <a:cs typeface="Arial" charset="0"/>
              </a:rPr>
              <a:t>I</a:t>
            </a:r>
            <a:r>
              <a:rPr lang="uk-UA" altLang="ja-JP" sz="2200" dirty="0">
                <a:solidFill>
                  <a:srgbClr val="000000"/>
                </a:solidFill>
                <a:latin typeface="Arial" charset="0"/>
                <a:ea typeface="ＭＳ Ｐゴシック" charset="0"/>
                <a:cs typeface="Arial" charset="0"/>
              </a:rPr>
              <a:t>'</a:t>
            </a:r>
            <a:r>
              <a:rPr lang="en-US" sz="2200" dirty="0" err="1">
                <a:solidFill>
                  <a:srgbClr val="000000"/>
                </a:solidFill>
                <a:latin typeface="Arial" charset="0"/>
                <a:ea typeface="ＭＳ Ｐゴシック" charset="0"/>
                <a:cs typeface="Arial" charset="0"/>
              </a:rPr>
              <a:t>ve</a:t>
            </a:r>
            <a:r>
              <a:rPr lang="en-US" sz="2200" dirty="0">
                <a:solidFill>
                  <a:srgbClr val="000000"/>
                </a:solidFill>
                <a:latin typeface="Arial" charset="0"/>
                <a:ea typeface="ＭＳ Ｐゴシック" charset="0"/>
                <a:cs typeface="Arial" charset="0"/>
              </a:rPr>
              <a:t> got to have all the answers.  </a:t>
            </a:r>
            <a:br>
              <a:rPr lang="en-US" sz="2200" dirty="0">
                <a:solidFill>
                  <a:srgbClr val="000000"/>
                </a:solidFill>
                <a:latin typeface="Arial" charset="0"/>
                <a:ea typeface="ＭＳ Ｐゴシック" charset="0"/>
                <a:cs typeface="Arial" charset="0"/>
              </a:rPr>
            </a:br>
            <a:r>
              <a:rPr lang="en-US" sz="2200" dirty="0">
                <a:solidFill>
                  <a:srgbClr val="000000"/>
                </a:solidFill>
                <a:latin typeface="Arial" charset="0"/>
                <a:ea typeface="ＭＳ Ｐゴシック" charset="0"/>
                <a:cs typeface="Arial" charset="0"/>
              </a:rPr>
              <a:t>I can</a:t>
            </a:r>
            <a:r>
              <a:rPr lang="uk-UA" altLang="ja-JP" sz="2200" dirty="0">
                <a:solidFill>
                  <a:srgbClr val="000000"/>
                </a:solidFill>
                <a:latin typeface="Arial" charset="0"/>
                <a:ea typeface="ＭＳ Ｐゴシック" charset="0"/>
                <a:cs typeface="Arial" charset="0"/>
              </a:rPr>
              <a:t>'</a:t>
            </a:r>
            <a:r>
              <a:rPr lang="en-US" sz="2200" dirty="0">
                <a:solidFill>
                  <a:srgbClr val="000000"/>
                </a:solidFill>
                <a:latin typeface="Arial" charset="0"/>
                <a:ea typeface="ＭＳ Ｐゴシック" charset="0"/>
                <a:cs typeface="Arial" charset="0"/>
              </a:rPr>
              <a:t>t show my ignorance.</a:t>
            </a:r>
            <a:r>
              <a:rPr lang="ja-JP" altLang="en-US" sz="2200" dirty="0">
                <a:solidFill>
                  <a:srgbClr val="000000"/>
                </a:solidFill>
                <a:latin typeface="Arial" charset="0"/>
                <a:ea typeface="ＭＳ Ｐゴシック" charset="0"/>
                <a:cs typeface="Arial" charset="0"/>
              </a:rPr>
              <a:t>”</a:t>
            </a:r>
            <a:endParaRPr lang="en-US" sz="2200" dirty="0">
              <a:solidFill>
                <a:srgbClr val="000000"/>
              </a:solidFill>
              <a:latin typeface="Arial" charset="0"/>
              <a:ea typeface="ＭＳ Ｐゴシック" charset="0"/>
              <a:cs typeface="Arial" charset="0"/>
            </a:endParaRPr>
          </a:p>
        </p:txBody>
      </p:sp>
      <p:pic>
        <p:nvPicPr>
          <p:cNvPr id="2475022"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1500" y="3898900"/>
            <a:ext cx="2171700" cy="269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26757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5010"/>
                                        </p:tgtEl>
                                        <p:attrNameLst>
                                          <p:attrName>style.visibility</p:attrName>
                                        </p:attrNameLst>
                                      </p:cBhvr>
                                      <p:to>
                                        <p:strVal val="visible"/>
                                      </p:to>
                                    </p:set>
                                    <p:animEffect transition="in" filter="dissolve">
                                      <p:cBhvr>
                                        <p:cTn id="7" dur="500"/>
                                        <p:tgtEl>
                                          <p:spTgt spid="24750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75012"/>
                                        </p:tgtEl>
                                        <p:attrNameLst>
                                          <p:attrName>style.visibility</p:attrName>
                                        </p:attrNameLst>
                                      </p:cBhvr>
                                      <p:to>
                                        <p:strVal val="visible"/>
                                      </p:to>
                                    </p:set>
                                    <p:animEffect transition="in" filter="dissolve">
                                      <p:cBhvr>
                                        <p:cTn id="10" dur="500"/>
                                        <p:tgtEl>
                                          <p:spTgt spid="24750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75013"/>
                                        </p:tgtEl>
                                        <p:attrNameLst>
                                          <p:attrName>style.visibility</p:attrName>
                                        </p:attrNameLst>
                                      </p:cBhvr>
                                      <p:to>
                                        <p:strVal val="visible"/>
                                      </p:to>
                                    </p:set>
                                    <p:animEffect transition="in" filter="dissolve">
                                      <p:cBhvr>
                                        <p:cTn id="13" dur="500"/>
                                        <p:tgtEl>
                                          <p:spTgt spid="2475013"/>
                                        </p:tgtEl>
                                      </p:cBhvr>
                                    </p:animEffect>
                                  </p:childTnLst>
                                </p:cTn>
                              </p:par>
                              <p:par>
                                <p:cTn id="14" presetID="9" presetClass="entr" presetSubtype="0" fill="hold" nodeType="withEffect">
                                  <p:stCondLst>
                                    <p:cond delay="0"/>
                                  </p:stCondLst>
                                  <p:childTnLst>
                                    <p:set>
                                      <p:cBhvr>
                                        <p:cTn id="15" dur="1" fill="hold">
                                          <p:stCondLst>
                                            <p:cond delay="0"/>
                                          </p:stCondLst>
                                        </p:cTn>
                                        <p:tgtEl>
                                          <p:spTgt spid="2475019"/>
                                        </p:tgtEl>
                                        <p:attrNameLst>
                                          <p:attrName>style.visibility</p:attrName>
                                        </p:attrNameLst>
                                      </p:cBhvr>
                                      <p:to>
                                        <p:strVal val="visible"/>
                                      </p:to>
                                    </p:set>
                                    <p:animEffect transition="in" filter="dissolve">
                                      <p:cBhvr>
                                        <p:cTn id="16" dur="500"/>
                                        <p:tgtEl>
                                          <p:spTgt spid="24750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75014"/>
                                        </p:tgtEl>
                                        <p:attrNameLst>
                                          <p:attrName>style.visibility</p:attrName>
                                        </p:attrNameLst>
                                      </p:cBhvr>
                                      <p:to>
                                        <p:strVal val="visible"/>
                                      </p:to>
                                    </p:set>
                                    <p:animEffect transition="in" filter="dissolve">
                                      <p:cBhvr>
                                        <p:cTn id="21" dur="500"/>
                                        <p:tgtEl>
                                          <p:spTgt spid="2475014"/>
                                        </p:tgtEl>
                                      </p:cBhvr>
                                    </p:animEffect>
                                  </p:childTnLst>
                                </p:cTn>
                              </p:par>
                              <p:par>
                                <p:cTn id="22" presetID="9" presetClass="entr" presetSubtype="0" fill="hold" nodeType="withEffect">
                                  <p:stCondLst>
                                    <p:cond delay="0"/>
                                  </p:stCondLst>
                                  <p:childTnLst>
                                    <p:set>
                                      <p:cBhvr>
                                        <p:cTn id="23" dur="1" fill="hold">
                                          <p:stCondLst>
                                            <p:cond delay="0"/>
                                          </p:stCondLst>
                                        </p:cTn>
                                        <p:tgtEl>
                                          <p:spTgt spid="2475022"/>
                                        </p:tgtEl>
                                        <p:attrNameLst>
                                          <p:attrName>style.visibility</p:attrName>
                                        </p:attrNameLst>
                                      </p:cBhvr>
                                      <p:to>
                                        <p:strVal val="visible"/>
                                      </p:to>
                                    </p:set>
                                    <p:animEffect transition="in" filter="dissolve">
                                      <p:cBhvr>
                                        <p:cTn id="24" dur="500"/>
                                        <p:tgtEl>
                                          <p:spTgt spid="24750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475016"/>
                                        </p:tgtEl>
                                        <p:attrNameLst>
                                          <p:attrName>style.visibility</p:attrName>
                                        </p:attrNameLst>
                                      </p:cBhvr>
                                      <p:to>
                                        <p:strVal val="visible"/>
                                      </p:to>
                                    </p:set>
                                    <p:animEffect transition="in" filter="dissolve">
                                      <p:cBhvr>
                                        <p:cTn id="29" dur="500"/>
                                        <p:tgtEl>
                                          <p:spTgt spid="24750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475015"/>
                                        </p:tgtEl>
                                        <p:attrNameLst>
                                          <p:attrName>style.visibility</p:attrName>
                                        </p:attrNameLst>
                                      </p:cBhvr>
                                      <p:to>
                                        <p:strVal val="visible"/>
                                      </p:to>
                                    </p:set>
                                    <p:animEffect transition="in" filter="dissolve">
                                      <p:cBhvr>
                                        <p:cTn id="34" dur="500"/>
                                        <p:tgtEl>
                                          <p:spTgt spid="247501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475017"/>
                                        </p:tgtEl>
                                        <p:attrNameLst>
                                          <p:attrName>style.visibility</p:attrName>
                                        </p:attrNameLst>
                                      </p:cBhvr>
                                      <p:to>
                                        <p:strVal val="visible"/>
                                      </p:to>
                                    </p:set>
                                    <p:animEffect transition="in" filter="dissolve">
                                      <p:cBhvr>
                                        <p:cTn id="39" dur="500"/>
                                        <p:tgtEl>
                                          <p:spTgt spid="2475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5010" grpId="0" animBg="1"/>
      <p:bldP spid="2475012" grpId="0"/>
      <p:bldP spid="2475013" grpId="0"/>
      <p:bldP spid="2475014" grpId="0" animBg="1"/>
      <p:bldP spid="2475015" grpId="0" animBg="1"/>
      <p:bldP spid="2475016" grpId="0" animBg="1"/>
      <p:bldP spid="24750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mean by…?”</a:t>
            </a:r>
          </a:p>
        </p:txBody>
      </p:sp>
      <p:pic>
        <p:nvPicPr>
          <p:cNvPr id="3" name="Picture 2" descr="@@WhatDoYou Mean.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2860" y="815925"/>
            <a:ext cx="4064000" cy="3063267"/>
          </a:xfrm>
          <a:prstGeom prst="rect">
            <a:avLst/>
          </a:prstGeom>
        </p:spPr>
      </p:pic>
      <p:pic>
        <p:nvPicPr>
          <p:cNvPr id="4" name="Picture 3" descr="@@Really1.jp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71861" y="2166424"/>
            <a:ext cx="4064001" cy="3063267"/>
          </a:xfrm>
          <a:prstGeom prst="rect">
            <a:avLst/>
          </a:prstGeom>
        </p:spPr>
      </p:pic>
      <p:pic>
        <p:nvPicPr>
          <p:cNvPr id="5" name="Picture 4" descr="what do you mean.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83717" y="3710650"/>
            <a:ext cx="4794334" cy="3080554"/>
          </a:xfrm>
          <a:prstGeom prst="rect">
            <a:avLst/>
          </a:prstGeom>
        </p:spPr>
      </p:pic>
    </p:spTree>
    <p:extLst>
      <p:ext uri="{BB962C8B-B14F-4D97-AF65-F5344CB8AC3E}">
        <p14:creationId xmlns:p14="http://schemas.microsoft.com/office/powerpoint/2010/main" val="7041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3200" dirty="0">
                <a:latin typeface="Arial" charset="0"/>
              </a:rPr>
              <a:t>Example 2 – if you ignore the process AND the data</a:t>
            </a:r>
            <a:r>
              <a:rPr lang="mr-IN" sz="3200" dirty="0">
                <a:latin typeface="Arial" charset="0"/>
              </a:rPr>
              <a:t>…</a:t>
            </a:r>
            <a:endParaRPr lang="en-US" sz="3200" dirty="0">
              <a:latin typeface="Arial" charset="0"/>
            </a:endParaRPr>
          </a:p>
        </p:txBody>
      </p:sp>
      <p:sp>
        <p:nvSpPr>
          <p:cNvPr id="1874947" name="Rectangle 3"/>
          <p:cNvSpPr>
            <a:spLocks noGrp="1" noChangeArrowheads="1"/>
          </p:cNvSpPr>
          <p:nvPr>
            <p:ph idx="4294967295"/>
          </p:nvPr>
        </p:nvSpPr>
        <p:spPr>
          <a:xfrm>
            <a:off x="652463" y="1031875"/>
            <a:ext cx="11539537" cy="3844925"/>
          </a:xfrm>
          <a:prstGeom prst="rect">
            <a:avLst/>
          </a:prstGeom>
        </p:spPr>
        <p:txBody>
          <a:bodyPr/>
          <a:lstStyle/>
          <a:p>
            <a:pPr marL="0" indent="0">
              <a:buNone/>
            </a:pPr>
            <a:r>
              <a:rPr lang="en-US" dirty="0">
                <a:latin typeface="Arial" charset="0"/>
              </a:rPr>
              <a:t>U.S. University implementing cloud-based </a:t>
            </a:r>
            <a:br>
              <a:rPr lang="en-US" dirty="0">
                <a:latin typeface="Arial" charset="0"/>
              </a:rPr>
            </a:br>
            <a:r>
              <a:rPr lang="en-US" dirty="0">
                <a:latin typeface="Arial" charset="0"/>
              </a:rPr>
              <a:t>Human Resources and Payroll systems from </a:t>
            </a:r>
            <a:br>
              <a:rPr lang="en-US" i="1" dirty="0">
                <a:latin typeface="Arial" charset="0"/>
              </a:rPr>
            </a:br>
            <a:r>
              <a:rPr lang="en-US" i="1" dirty="0">
                <a:latin typeface="Arial" charset="0"/>
              </a:rPr>
              <a:t>the same vendor.</a:t>
            </a:r>
          </a:p>
          <a:p>
            <a:pPr marL="618051" lvl="1" indent="-615935"/>
            <a:r>
              <a:rPr lang="en-CA" sz="3467" dirty="0">
                <a:latin typeface="Arial" charset="0"/>
              </a:rPr>
              <a:t>Total </a:t>
            </a:r>
            <a:r>
              <a:rPr lang="en-US" sz="3467" dirty="0">
                <a:solidFill>
                  <a:srgbClr val="000000"/>
                </a:solidFill>
                <a:latin typeface="Arial" charset="0"/>
              </a:rPr>
              <a:t>spend US$80M, nothing salvageable </a:t>
            </a:r>
          </a:p>
          <a:p>
            <a:pPr marL="618051" lvl="1" indent="-615935"/>
            <a:r>
              <a:rPr lang="en-US" sz="3467" dirty="0">
                <a:solidFill>
                  <a:srgbClr val="000000"/>
                </a:solidFill>
                <a:latin typeface="Arial" charset="0"/>
              </a:rPr>
              <a:t>University leadership unamused</a:t>
            </a:r>
          </a:p>
          <a:p>
            <a:pPr marL="618051" lvl="1" indent="-615935"/>
            <a:r>
              <a:rPr lang="en-US" sz="3467" dirty="0">
                <a:solidFill>
                  <a:srgbClr val="000000"/>
                </a:solidFill>
                <a:latin typeface="Arial" charset="0"/>
              </a:rPr>
              <a:t>I was brought in for “project recovery”</a:t>
            </a:r>
          </a:p>
        </p:txBody>
      </p:sp>
    </p:spTree>
    <p:extLst>
      <p:ext uri="{BB962C8B-B14F-4D97-AF65-F5344CB8AC3E}">
        <p14:creationId xmlns:p14="http://schemas.microsoft.com/office/powerpoint/2010/main" val="251356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74947">
                                            <p:txEl>
                                              <p:pRg st="1" end="1"/>
                                            </p:txEl>
                                          </p:spTgt>
                                        </p:tgtEl>
                                        <p:attrNameLst>
                                          <p:attrName>style.visibility</p:attrName>
                                        </p:attrNameLst>
                                      </p:cBhvr>
                                      <p:to>
                                        <p:strVal val="visible"/>
                                      </p:to>
                                    </p:set>
                                    <p:animEffect transition="in" filter="dissolve">
                                      <p:cBhvr>
                                        <p:cTn id="7" dur="500"/>
                                        <p:tgtEl>
                                          <p:spTgt spid="18749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74947">
                                            <p:txEl>
                                              <p:pRg st="2" end="2"/>
                                            </p:txEl>
                                          </p:spTgt>
                                        </p:tgtEl>
                                        <p:attrNameLst>
                                          <p:attrName>style.visibility</p:attrName>
                                        </p:attrNameLst>
                                      </p:cBhvr>
                                      <p:to>
                                        <p:strVal val="visible"/>
                                      </p:to>
                                    </p:set>
                                    <p:animEffect transition="in" filter="dissolve">
                                      <p:cBhvr>
                                        <p:cTn id="12" dur="500"/>
                                        <p:tgtEl>
                                          <p:spTgt spid="18749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74947">
                                            <p:txEl>
                                              <p:pRg st="3" end="3"/>
                                            </p:txEl>
                                          </p:spTgt>
                                        </p:tgtEl>
                                        <p:attrNameLst>
                                          <p:attrName>style.visibility</p:attrName>
                                        </p:attrNameLst>
                                      </p:cBhvr>
                                      <p:to>
                                        <p:strVal val="visible"/>
                                      </p:to>
                                    </p:set>
                                    <p:animEffect transition="in" filter="dissolve">
                                      <p:cBhvr>
                                        <p:cTn id="17" dur="500"/>
                                        <p:tgtEl>
                                          <p:spTgt spid="18749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CA" dirty="0">
                <a:latin typeface="Arial" charset="0"/>
              </a:rPr>
              <a:t>The situation</a:t>
            </a:r>
            <a:endParaRPr lang="en-US" dirty="0">
              <a:latin typeface="Arial" charset="0"/>
            </a:endParaRPr>
          </a:p>
        </p:txBody>
      </p:sp>
      <p:sp>
        <p:nvSpPr>
          <p:cNvPr id="1874947" name="Rectangle 3"/>
          <p:cNvSpPr>
            <a:spLocks noGrp="1" noChangeArrowheads="1"/>
          </p:cNvSpPr>
          <p:nvPr>
            <p:ph idx="4294967295"/>
          </p:nvPr>
        </p:nvSpPr>
        <p:spPr>
          <a:xfrm>
            <a:off x="533517" y="903288"/>
            <a:ext cx="11658483" cy="5441950"/>
          </a:xfrm>
          <a:prstGeom prst="rect">
            <a:avLst/>
          </a:prstGeom>
        </p:spPr>
        <p:txBody>
          <a:bodyPr>
            <a:normAutofit/>
          </a:bodyPr>
          <a:lstStyle/>
          <a:p>
            <a:pPr marL="2116" lvl="1" indent="0">
              <a:buNone/>
            </a:pPr>
            <a:r>
              <a:rPr lang="en-CA" sz="2600" dirty="0">
                <a:solidFill>
                  <a:srgbClr val="000000"/>
                </a:solidFill>
                <a:latin typeface="Arial" panose="020B0604020202020204" pitchFamily="34" charset="0"/>
                <a:cs typeface="Arial" panose="020B0604020202020204" pitchFamily="34" charset="0"/>
              </a:rPr>
              <a:t>My assignment </a:t>
            </a:r>
            <a:r>
              <a:rPr lang="mr-IN" sz="2600" dirty="0">
                <a:solidFill>
                  <a:srgbClr val="000000"/>
                </a:solidFill>
                <a:latin typeface="Arial" panose="020B0604020202020204" pitchFamily="34" charset="0"/>
              </a:rPr>
              <a:t>–</a:t>
            </a:r>
            <a:r>
              <a:rPr lang="en-CA" sz="2600" dirty="0">
                <a:solidFill>
                  <a:srgbClr val="000000"/>
                </a:solidFill>
                <a:latin typeface="Arial" panose="020B0604020202020204" pitchFamily="34" charset="0"/>
                <a:cs typeface="Arial" panose="020B0604020202020204" pitchFamily="34" charset="0"/>
              </a:rPr>
              <a:t> </a:t>
            </a:r>
            <a:br>
              <a:rPr lang="en-CA" sz="2600" dirty="0">
                <a:solidFill>
                  <a:srgbClr val="000000"/>
                </a:solidFill>
                <a:latin typeface="Arial" panose="020B0604020202020204" pitchFamily="34" charset="0"/>
                <a:cs typeface="Arial" panose="020B0604020202020204" pitchFamily="34" charset="0"/>
              </a:rPr>
            </a:br>
            <a:r>
              <a:rPr lang="en-CA" sz="2600" dirty="0">
                <a:solidFill>
                  <a:srgbClr val="000000"/>
                </a:solidFill>
                <a:latin typeface="Arial" panose="020B0604020202020204" pitchFamily="34" charset="0"/>
                <a:cs typeface="Arial" panose="020B0604020202020204" pitchFamily="34" charset="0"/>
              </a:rPr>
              <a:t>take a large team through a process model </a:t>
            </a:r>
            <a:br>
              <a:rPr lang="en-CA" sz="2600" dirty="0">
                <a:solidFill>
                  <a:srgbClr val="000000"/>
                </a:solidFill>
                <a:latin typeface="Arial" panose="020B0604020202020204" pitchFamily="34" charset="0"/>
                <a:cs typeface="Arial" panose="020B0604020202020204" pitchFamily="34" charset="0"/>
              </a:rPr>
            </a:br>
            <a:r>
              <a:rPr lang="en-CA" sz="2600" dirty="0">
                <a:solidFill>
                  <a:srgbClr val="000000"/>
                </a:solidFill>
                <a:latin typeface="Arial" panose="020B0604020202020204" pitchFamily="34" charset="0"/>
                <a:cs typeface="Arial" panose="020B0604020202020204" pitchFamily="34" charset="0"/>
              </a:rPr>
              <a:t>and data model-based approach </a:t>
            </a:r>
            <a:r>
              <a:rPr lang="mr-IN" sz="2600" dirty="0">
                <a:solidFill>
                  <a:srgbClr val="000000"/>
                </a:solidFill>
                <a:latin typeface="Arial" panose="020B0604020202020204" pitchFamily="34" charset="0"/>
              </a:rPr>
              <a:t>–</a:t>
            </a:r>
            <a:r>
              <a:rPr lang="en-CA" sz="2600" dirty="0">
                <a:solidFill>
                  <a:srgbClr val="000000"/>
                </a:solidFill>
                <a:latin typeface="Arial" panose="020B0604020202020204" pitchFamily="34" charset="0"/>
                <a:cs typeface="Arial" panose="020B0604020202020204" pitchFamily="34" charset="0"/>
              </a:rPr>
              <a:t> </a:t>
            </a:r>
            <a:br>
              <a:rPr lang="en-CA" sz="2600" dirty="0">
                <a:solidFill>
                  <a:srgbClr val="000000"/>
                </a:solidFill>
                <a:latin typeface="Arial" panose="020B0604020202020204" pitchFamily="34" charset="0"/>
                <a:cs typeface="Arial" panose="020B0604020202020204" pitchFamily="34" charset="0"/>
              </a:rPr>
            </a:br>
            <a:r>
              <a:rPr lang="en-US" sz="2600" dirty="0">
                <a:solidFill>
                  <a:srgbClr val="000000"/>
                </a:solidFill>
                <a:latin typeface="Arial" panose="020B0604020202020204" pitchFamily="34" charset="0"/>
                <a:cs typeface="Arial" panose="020B0604020202020204" pitchFamily="34" charset="0"/>
              </a:rPr>
              <a:t>run 4-day offsite </a:t>
            </a:r>
            <a:r>
              <a:rPr lang="en-US" sz="2400" dirty="0">
                <a:solidFill>
                  <a:srgbClr val="000000"/>
                </a:solidFill>
              </a:rPr>
              <a:t>in “The Capsule”</a:t>
            </a:r>
            <a:br>
              <a:rPr lang="en-US" sz="2400" dirty="0">
                <a:solidFill>
                  <a:srgbClr val="000000"/>
                </a:solidFill>
              </a:rPr>
            </a:br>
            <a:r>
              <a:rPr lang="en-US" sz="2400" dirty="0">
                <a:solidFill>
                  <a:srgbClr val="000000"/>
                </a:solidFill>
              </a:rPr>
              <a:t>(we felt like astronauts)</a:t>
            </a:r>
          </a:p>
          <a:p>
            <a:pPr marL="2116" lvl="1" indent="0">
              <a:buNone/>
            </a:pPr>
            <a:endParaRPr lang="en-CA" sz="2600" dirty="0">
              <a:latin typeface="Arial" panose="020B0604020202020204" pitchFamily="34" charset="0"/>
              <a:cs typeface="Arial" panose="020B0604020202020204" pitchFamily="34" charset="0"/>
            </a:endParaRPr>
          </a:p>
          <a:p>
            <a:pPr marL="2116" lvl="1" indent="0">
              <a:buNone/>
            </a:pPr>
            <a:r>
              <a:rPr lang="en-CA" sz="2600" dirty="0">
                <a:latin typeface="Arial" panose="020B0604020202020204" pitchFamily="34" charset="0"/>
                <a:cs typeface="Arial" panose="020B0604020202020204" pitchFamily="34" charset="0"/>
              </a:rPr>
              <a:t>What we learned:</a:t>
            </a:r>
          </a:p>
          <a:p>
            <a:pPr marL="618051" lvl="1" indent="-615935"/>
            <a:r>
              <a:rPr lang="en-CA" sz="2600" dirty="0">
                <a:latin typeface="Arial" panose="020B0604020202020204" pitchFamily="34" charset="0"/>
                <a:cs typeface="Arial" panose="020B0604020202020204" pitchFamily="34" charset="0"/>
              </a:rPr>
              <a:t>Little time on “business process”</a:t>
            </a:r>
          </a:p>
          <a:p>
            <a:pPr marL="1151438" lvl="2" indent="-615935">
              <a:buFont typeface="Arial"/>
              <a:buChar char="•"/>
            </a:pPr>
            <a:r>
              <a:rPr lang="en-US" sz="2600" dirty="0">
                <a:latin typeface="Arial" panose="020B0604020202020204" pitchFamily="34" charset="0"/>
                <a:cs typeface="Arial" panose="020B0604020202020204" pitchFamily="34" charset="0"/>
              </a:rPr>
              <a:t>very generic / </a:t>
            </a:r>
            <a:r>
              <a:rPr lang="en-US" sz="2600" dirty="0" err="1">
                <a:latin typeface="Arial" panose="020B0604020202020204" pitchFamily="34" charset="0"/>
                <a:cs typeface="Arial" panose="020B0604020202020204" pitchFamily="34" charset="0"/>
              </a:rPr>
              <a:t>unrecognisable</a:t>
            </a:r>
            <a:r>
              <a:rPr lang="en-US" sz="2600" dirty="0">
                <a:latin typeface="Arial" panose="020B0604020202020204" pitchFamily="34" charset="0"/>
                <a:cs typeface="Arial" panose="020B0604020202020204" pitchFamily="34" charset="0"/>
              </a:rPr>
              <a:t> as “what we do” </a:t>
            </a:r>
          </a:p>
          <a:p>
            <a:pPr marL="1151438" lvl="2" indent="-615935">
              <a:buFont typeface="Arial"/>
              <a:buChar char="•"/>
            </a:pPr>
            <a:r>
              <a:rPr lang="en-US" sz="2600" dirty="0">
                <a:latin typeface="Arial" panose="020B0604020202020204" pitchFamily="34" charset="0"/>
                <a:cs typeface="Arial" panose="020B0604020202020204" pitchFamily="34" charset="0"/>
              </a:rPr>
              <a:t>team tires of this</a:t>
            </a:r>
          </a:p>
          <a:p>
            <a:pPr marL="618051" lvl="1" indent="-615935">
              <a:buFont typeface="Arial"/>
              <a:buChar char="•"/>
            </a:pPr>
            <a:r>
              <a:rPr lang="en-US" sz="2600" dirty="0">
                <a:latin typeface="Arial" panose="020B0604020202020204" pitchFamily="34" charset="0"/>
                <a:cs typeface="Arial" panose="020B0604020202020204" pitchFamily="34" charset="0"/>
              </a:rPr>
              <a:t>Zero time on </a:t>
            </a:r>
            <a:r>
              <a:rPr lang="en-CA" sz="2600" dirty="0">
                <a:latin typeface="Arial" panose="020B0604020202020204" pitchFamily="34" charset="0"/>
                <a:cs typeface="Arial" panose="020B0604020202020204" pitchFamily="34" charset="0"/>
              </a:rPr>
              <a:t>“data” (no “concept model”) </a:t>
            </a:r>
          </a:p>
          <a:p>
            <a:pPr marL="618051" lvl="1" indent="-615935">
              <a:buFont typeface="Arial"/>
              <a:buChar char="•"/>
            </a:pPr>
            <a:r>
              <a:rPr lang="en-CA" sz="2600" dirty="0">
                <a:latin typeface="Arial" panose="020B0604020202020204" pitchFamily="34" charset="0"/>
                <a:cs typeface="Arial" panose="020B0604020202020204" pitchFamily="34" charset="0"/>
              </a:rPr>
              <a:t>Management: "Get on with it – the vendor has seen it all before."</a:t>
            </a:r>
            <a:endParaRPr lang="en-US" sz="2600" dirty="0">
              <a:latin typeface="Arial" panose="020B0604020202020204" pitchFamily="34" charset="0"/>
              <a:cs typeface="Arial" panose="020B0604020202020204" pitchFamily="34" charset="0"/>
            </a:endParaRPr>
          </a:p>
          <a:p>
            <a:pPr marL="618051" lvl="1" indent="-615935">
              <a:buFont typeface="Arial"/>
              <a:buChar char="•"/>
            </a:pPr>
            <a:r>
              <a:rPr lang="en-US" sz="2600" dirty="0">
                <a:latin typeface="Arial" panose="020B0604020202020204" pitchFamily="34" charset="0"/>
                <a:cs typeface="Arial" panose="020B0604020202020204" pitchFamily="34" charset="0"/>
              </a:rPr>
              <a:t>100+ programmers begin detailed configuration of </a:t>
            </a:r>
            <a:br>
              <a:rPr lang="en-US" sz="2600" dirty="0">
                <a:latin typeface="Arial" panose="020B0604020202020204" pitchFamily="34" charset="0"/>
                <a:cs typeface="Arial" panose="020B0604020202020204" pitchFamily="34" charset="0"/>
              </a:rPr>
            </a:br>
            <a:r>
              <a:rPr lang="en-US" sz="2600" i="1" dirty="0">
                <a:latin typeface="Arial" panose="020B0604020202020204" pitchFamily="34" charset="0"/>
                <a:cs typeface="Arial" panose="020B0604020202020204" pitchFamily="34" charset="0"/>
              </a:rPr>
              <a:t>application rules and logic </a:t>
            </a:r>
            <a:r>
              <a:rPr lang="en-US" sz="2600" dirty="0">
                <a:latin typeface="Arial" panose="020B0604020202020204" pitchFamily="34" charset="0"/>
                <a:cs typeface="Arial" panose="020B0604020202020204" pitchFamily="34" charset="0"/>
              </a:rPr>
              <a:t>– </a:t>
            </a:r>
            <a:r>
              <a:rPr lang="en-US" sz="2600" i="1" dirty="0">
                <a:latin typeface="Arial" panose="020B0604020202020204" pitchFamily="34" charset="0"/>
                <a:cs typeface="Arial" panose="020B0604020202020204" pitchFamily="34" charset="0"/>
              </a:rPr>
              <a:t>“Straight to task.”</a:t>
            </a:r>
            <a:endParaRPr lang="en-US" sz="26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08E8451-32EC-D2D5-29B0-E3BEDB8F65D1}"/>
              </a:ext>
            </a:extLst>
          </p:cNvPr>
          <p:cNvGrpSpPr/>
          <p:nvPr/>
        </p:nvGrpSpPr>
        <p:grpSpPr>
          <a:xfrm>
            <a:off x="8055565" y="759458"/>
            <a:ext cx="3823676" cy="3194269"/>
            <a:chOff x="8055565" y="759458"/>
            <a:chExt cx="3823676" cy="3194269"/>
          </a:xfrm>
        </p:grpSpPr>
        <p:pic>
          <p:nvPicPr>
            <p:cNvPr id="1026" name="Picture 2" descr="Futuro - Wikipedia">
              <a:extLst>
                <a:ext uri="{FF2B5EF4-FFF2-40B4-BE49-F238E27FC236}">
                  <a16:creationId xmlns:a16="http://schemas.microsoft.com/office/drawing/2014/main" id="{4460F6D6-1E9E-62C5-A8DB-8CFABBCF68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5565" y="759458"/>
              <a:ext cx="3823676" cy="2547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CF6933-32AA-37FE-41FE-13327170C198}"/>
                </a:ext>
              </a:extLst>
            </p:cNvPr>
            <p:cNvSpPr txBox="1"/>
            <p:nvPr/>
          </p:nvSpPr>
          <p:spPr>
            <a:xfrm>
              <a:off x="8055565" y="3307396"/>
              <a:ext cx="3714485" cy="646331"/>
            </a:xfrm>
            <a:prstGeom prst="rect">
              <a:avLst/>
            </a:prstGeom>
            <a:solidFill>
              <a:schemeClr val="bg1"/>
            </a:solidFill>
          </p:spPr>
          <p:txBody>
            <a:bodyPr wrap="square">
              <a:spAutoFit/>
            </a:bodyPr>
            <a:lstStyle/>
            <a:p>
              <a:pPr algn="ctr"/>
              <a:r>
                <a:rPr lang="en-GB" i="0" dirty="0">
                  <a:solidFill>
                    <a:srgbClr val="202122"/>
                  </a:solidFill>
                  <a:effectLst/>
                  <a:latin typeface="Arial" panose="020B0604020202020204" pitchFamily="34" charset="0"/>
                </a:rPr>
                <a:t>A "Futuro" house </a:t>
              </a:r>
              <a:r>
                <a:rPr lang="en-GB" dirty="0">
                  <a:solidFill>
                    <a:srgbClr val="202122"/>
                  </a:solidFill>
                  <a:latin typeface="Arial" panose="020B0604020202020204" pitchFamily="34" charset="0"/>
                </a:rPr>
                <a:t>by</a:t>
              </a:r>
              <a:br>
                <a:rPr lang="en-GB" dirty="0">
                  <a:solidFill>
                    <a:srgbClr val="202122"/>
                  </a:solidFill>
                  <a:latin typeface="Arial" panose="020B0604020202020204" pitchFamily="34" charset="0"/>
                </a:rPr>
              </a:br>
              <a:r>
                <a:rPr lang="en-GB" i="0" dirty="0">
                  <a:solidFill>
                    <a:srgbClr val="202122"/>
                  </a:solidFill>
                  <a:effectLst/>
                  <a:latin typeface="Arial" panose="020B0604020202020204" pitchFamily="34" charset="0"/>
                </a:rPr>
                <a:t>Finnish architect Matti Suuronen</a:t>
              </a:r>
              <a:endParaRPr lang="en-GB" dirty="0"/>
            </a:p>
          </p:txBody>
        </p:sp>
      </p:grpSp>
    </p:spTree>
    <p:extLst>
      <p:ext uri="{BB962C8B-B14F-4D97-AF65-F5344CB8AC3E}">
        <p14:creationId xmlns:p14="http://schemas.microsoft.com/office/powerpoint/2010/main" val="157753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74947">
                                            <p:txEl>
                                              <p:pRg st="2" end="2"/>
                                            </p:txEl>
                                          </p:spTgt>
                                        </p:tgtEl>
                                        <p:attrNameLst>
                                          <p:attrName>style.visibility</p:attrName>
                                        </p:attrNameLst>
                                      </p:cBhvr>
                                      <p:to>
                                        <p:strVal val="visible"/>
                                      </p:to>
                                    </p:set>
                                    <p:animEffect transition="in" filter="dissolve">
                                      <p:cBhvr>
                                        <p:cTn id="12" dur="500"/>
                                        <p:tgtEl>
                                          <p:spTgt spid="18749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74947">
                                            <p:txEl>
                                              <p:pRg st="3" end="3"/>
                                            </p:txEl>
                                          </p:spTgt>
                                        </p:tgtEl>
                                        <p:attrNameLst>
                                          <p:attrName>style.visibility</p:attrName>
                                        </p:attrNameLst>
                                      </p:cBhvr>
                                      <p:to>
                                        <p:strVal val="visible"/>
                                      </p:to>
                                    </p:set>
                                    <p:animEffect transition="in" filter="dissolve">
                                      <p:cBhvr>
                                        <p:cTn id="17" dur="500"/>
                                        <p:tgtEl>
                                          <p:spTgt spid="1874947">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874947">
                                            <p:txEl>
                                              <p:pRg st="4" end="4"/>
                                            </p:txEl>
                                          </p:spTgt>
                                        </p:tgtEl>
                                        <p:attrNameLst>
                                          <p:attrName>style.visibility</p:attrName>
                                        </p:attrNameLst>
                                      </p:cBhvr>
                                      <p:to>
                                        <p:strVal val="visible"/>
                                      </p:to>
                                    </p:set>
                                    <p:animEffect transition="in" filter="dissolve">
                                      <p:cBhvr>
                                        <p:cTn id="20" dur="500"/>
                                        <p:tgtEl>
                                          <p:spTgt spid="1874947">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874947">
                                            <p:txEl>
                                              <p:pRg st="5" end="5"/>
                                            </p:txEl>
                                          </p:spTgt>
                                        </p:tgtEl>
                                        <p:attrNameLst>
                                          <p:attrName>style.visibility</p:attrName>
                                        </p:attrNameLst>
                                      </p:cBhvr>
                                      <p:to>
                                        <p:strVal val="visible"/>
                                      </p:to>
                                    </p:set>
                                    <p:animEffect transition="in" filter="dissolve">
                                      <p:cBhvr>
                                        <p:cTn id="23" dur="500"/>
                                        <p:tgtEl>
                                          <p:spTgt spid="187494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874947">
                                            <p:txEl>
                                              <p:pRg st="6" end="6"/>
                                            </p:txEl>
                                          </p:spTgt>
                                        </p:tgtEl>
                                        <p:attrNameLst>
                                          <p:attrName>style.visibility</p:attrName>
                                        </p:attrNameLst>
                                      </p:cBhvr>
                                      <p:to>
                                        <p:strVal val="visible"/>
                                      </p:to>
                                    </p:set>
                                    <p:animEffect transition="in" filter="dissolve">
                                      <p:cBhvr>
                                        <p:cTn id="28" dur="500"/>
                                        <p:tgtEl>
                                          <p:spTgt spid="1874947">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874947">
                                            <p:txEl>
                                              <p:pRg st="7" end="7"/>
                                            </p:txEl>
                                          </p:spTgt>
                                        </p:tgtEl>
                                        <p:attrNameLst>
                                          <p:attrName>style.visibility</p:attrName>
                                        </p:attrNameLst>
                                      </p:cBhvr>
                                      <p:to>
                                        <p:strVal val="visible"/>
                                      </p:to>
                                    </p:set>
                                    <p:animEffect transition="in" filter="dissolve">
                                      <p:cBhvr>
                                        <p:cTn id="33" dur="500"/>
                                        <p:tgtEl>
                                          <p:spTgt spid="1874947">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874947">
                                            <p:txEl>
                                              <p:pRg st="8" end="8"/>
                                            </p:txEl>
                                          </p:spTgt>
                                        </p:tgtEl>
                                        <p:attrNameLst>
                                          <p:attrName>style.visibility</p:attrName>
                                        </p:attrNameLst>
                                      </p:cBhvr>
                                      <p:to>
                                        <p:strVal val="visible"/>
                                      </p:to>
                                    </p:set>
                                    <p:animEffect transition="in" filter="dissolve">
                                      <p:cBhvr>
                                        <p:cTn id="38" dur="500"/>
                                        <p:tgtEl>
                                          <p:spTgt spid="18749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175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2020" id="{079322EE-D30C-7A43-B80C-6C1206295771}" vid="{4938BE91-AE36-6D45-87A4-5C0FA81055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Pres2020</Template>
  <TotalTime>178864</TotalTime>
  <Words>37227</Words>
  <Application>Microsoft Macintosh PowerPoint</Application>
  <PresentationFormat>Widescreen</PresentationFormat>
  <Paragraphs>4787</Paragraphs>
  <Slides>248</Slides>
  <Notes>242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6</vt:i4>
      </vt:variant>
      <vt:variant>
        <vt:lpstr>Slide Titles</vt:lpstr>
      </vt:variant>
      <vt:variant>
        <vt:i4>248</vt:i4>
      </vt:variant>
    </vt:vector>
  </HeadingPairs>
  <TitlesOfParts>
    <vt:vector size="266" baseType="lpstr">
      <vt:lpstr>ＭＳ 明朝</vt:lpstr>
      <vt:lpstr>ＭＳ Ｐゴシック</vt:lpstr>
      <vt:lpstr>ＭＳ Ｐゴシック</vt:lpstr>
      <vt:lpstr>Arial</vt:lpstr>
      <vt:lpstr>ArialMT</vt:lpstr>
      <vt:lpstr>Calibri</vt:lpstr>
      <vt:lpstr>Symbol</vt:lpstr>
      <vt:lpstr>Times New Roman</vt:lpstr>
      <vt:lpstr>Verdana Ref</vt:lpstr>
      <vt:lpstr>Wingdings</vt:lpstr>
      <vt:lpstr>Wingdings 2</vt:lpstr>
      <vt:lpstr>Pres2020</vt:lpstr>
      <vt:lpstr>Document</vt:lpstr>
      <vt:lpstr>Photo Editor Photo</vt:lpstr>
      <vt:lpstr>Clip</vt:lpstr>
      <vt:lpstr>ClipArt</vt:lpstr>
      <vt:lpstr>Visio</vt:lpstr>
      <vt:lpstr>VISIO</vt:lpstr>
      <vt:lpstr>Working With Business Processes Masterclass–  Aligning Process Work with  Strategic, Organisational, and Cultural Factors  Presented by Adept Events and Clariteq Systems Consulting  Alec Sharp Consultant Clariteq Systems Consulting Ltd. West Vancouver, BC, Canada asharp@clariteq.com www.clariteq.com  </vt:lpstr>
      <vt:lpstr>Developer/instructor background…</vt:lpstr>
      <vt:lpstr>Clariteq – small, husband &amp; wife company, global clients</vt:lpstr>
      <vt:lpstr>Background for this course</vt:lpstr>
      <vt:lpstr>Themes and overview... </vt:lpstr>
      <vt:lpstr>Five central ideas</vt:lpstr>
      <vt:lpstr>1. Confusion – what is a “business process?”</vt:lpstr>
      <vt:lpstr>Lesson #1 – Never assume everyone agrees what a "process" is</vt:lpstr>
      <vt:lpstr>Taxonomy: a collection of processes vs. a process vs. a procedure</vt:lpstr>
      <vt:lpstr>A real life (and expensive!) example</vt:lpstr>
      <vt:lpstr>The “real” business processes were missed</vt:lpstr>
      <vt:lpstr>What are the boundaries of the process?</vt:lpstr>
      <vt:lpstr>Process Scope Model – “what” first, “who and how” later</vt:lpstr>
      <vt:lpstr>The essential framework</vt:lpstr>
      <vt:lpstr>Naming conventions will make life easier</vt:lpstr>
      <vt:lpstr>2. A common obstacle – misaligned performance measures</vt:lpstr>
      <vt:lpstr>Misaligned performance measures</vt:lpstr>
      <vt:lpstr>This doesn't mean functions are bad!</vt:lpstr>
      <vt:lpstr>Processes and functions – three key points</vt:lpstr>
      <vt:lpstr>3 – Processes and information systems</vt:lpstr>
      <vt:lpstr>Success with SAP implementation</vt:lpstr>
      <vt:lpstr>Hammer not sure what the outcome would be</vt:lpstr>
      <vt:lpstr>The surprising result</vt:lpstr>
      <vt:lpstr>Returning to an earlier example</vt:lpstr>
      <vt:lpstr>Staying “right” in an “entropic” environment</vt:lpstr>
      <vt:lpstr>4. A holistic view for process analysis and design</vt:lpstr>
      <vt:lpstr>We model the as-is process to support assessment by enabler</vt:lpstr>
      <vt:lpstr>5. Process goals: know your “differentiator”</vt:lpstr>
      <vt:lpstr>Example: “differentiator confusion”</vt:lpstr>
      <vt:lpstr>Business Process – part of the Clariteq Framework for Business Analysis</vt:lpstr>
      <vt:lpstr>Everything relies on the Concept Model / Data Model</vt:lpstr>
      <vt:lpstr>Another key point! Different levels of detail for different purposes</vt:lpstr>
      <vt:lpstr>Our three-phase methodology – proven, practical, &amp; agile</vt:lpstr>
      <vt:lpstr>Five key points plus a BA framework plus a methodology </vt:lpstr>
      <vt:lpstr>Identifying and Scoping Business Processes</vt:lpstr>
      <vt:lpstr>Identify &amp; scope process(es)</vt:lpstr>
      <vt:lpstr>Process discovery example</vt:lpstr>
      <vt:lpstr>Bottom-up process discovery – example </vt:lpstr>
      <vt:lpstr>Summary – sequence activities</vt:lpstr>
      <vt:lpstr>Summary – use TRAC to discover business process boundaries</vt:lpstr>
      <vt:lpstr>Four end-to-end business processes, objectively demonstrated</vt:lpstr>
      <vt:lpstr>Six guidelines for well-formed processes, two clients really appreciate</vt:lpstr>
      <vt:lpstr>Correspondence to the Concept Model</vt:lpstr>
      <vt:lpstr>What next?</vt:lpstr>
      <vt:lpstr>The arc of modelling and analysis</vt:lpstr>
      <vt:lpstr>This slide left blank by accident</vt:lpstr>
      <vt:lpstr>Building a Process Architecture</vt:lpstr>
      <vt:lpstr>Case study – Process Architecture on a budget, non-invasively</vt:lpstr>
      <vt:lpstr>Many routes to the same end</vt:lpstr>
      <vt:lpstr>Discovering processes at enterprise scale</vt:lpstr>
      <vt:lpstr>Business Process Categories – highest level of Process Architecture</vt:lpstr>
      <vt:lpstr>A look ahead – Business Process Architecture taxonomy</vt:lpstr>
      <vt:lpstr>How to start – reference models? </vt:lpstr>
      <vt:lpstr>A "stolen" process architecture</vt:lpstr>
      <vt:lpstr>How to start – Michael Porter's “Value Chain?”</vt:lpstr>
      <vt:lpstr>We tried using Value Chain for first cut</vt:lpstr>
      <vt:lpstr>How to start – a generic business model worked better</vt:lpstr>
      <vt:lpstr>Generic models worked – first-cut list of process areas</vt:lpstr>
      <vt:lpstr>Generic model for asset management processes</vt:lpstr>
      <vt:lpstr>Service maps – a lucky find</vt:lpstr>
      <vt:lpstr>Another lucky find – role profiles (job descriptions)</vt:lpstr>
      <vt:lpstr>Another example</vt:lpstr>
      <vt:lpstr>“Meet in the middle” approach to process discovery – overview</vt:lpstr>
      <vt:lpstr>“Meet in the middle” approach to discovering processes – example</vt:lpstr>
      <vt:lpstr>“Final” LOB Process Areas (or "Families" or "Domains")</vt:lpstr>
      <vt:lpstr>We progressively refined process scope starting with "what"</vt:lpstr>
      <vt:lpstr>Now develop the Process Summary Chart </vt:lpstr>
      <vt:lpstr>“Final” Supporting Process Areas</vt:lpstr>
      <vt:lpstr>Processes within one Supporting Process Area</vt:lpstr>
      <vt:lpstr>Scoping one Supporting Business Process</vt:lpstr>
      <vt:lpstr>Obligatory “Everything on one page” graphic</vt:lpstr>
      <vt:lpstr>Notes and numbers</vt:lpstr>
      <vt:lpstr>Case study – using the architecture</vt:lpstr>
      <vt:lpstr>First, check the Process Architecture!</vt:lpstr>
      <vt:lpstr>Understanding the situation using a Concept Model, Services, Use Cases</vt:lpstr>
      <vt:lpstr>An interlude on Concept Modelling</vt:lpstr>
      <vt:lpstr>What actually is a Concept Model / Data Model?</vt:lpstr>
      <vt:lpstr>A better looking version of the model on the previous slide</vt:lpstr>
      <vt:lpstr>Building your initial Concept Model, step-by-step</vt:lpstr>
      <vt:lpstr>Always start with terminology (the “things”)</vt:lpstr>
      <vt:lpstr>Review from an example using Miro – Terminology Analysis</vt:lpstr>
      <vt:lpstr>Concept Model Version 1; not perfect, but a good start</vt:lpstr>
      <vt:lpstr>Just boxes and lines, but raises important questions</vt:lpstr>
      <vt:lpstr>Concept Model Version 1 – state Assertions and challenge them</vt:lpstr>
      <vt:lpstr>Concept Model Version 1 – revised Assertions from challenges</vt:lpstr>
      <vt:lpstr>Concept Model Version 2 – revised from challenging Assertions</vt:lpstr>
      <vt:lpstr>"What do you need to know about the things in the Concept Model?" </vt:lpstr>
      <vt:lpstr>Identify Services (Events) then Use Cases / User Stories</vt:lpstr>
      <vt:lpstr>Discussion – one Business Service, one or more Use Cases</vt:lpstr>
      <vt:lpstr>Summary – what an analyst can do with a Concept Model?</vt:lpstr>
      <vt:lpstr>Clarify scope of the new process and identify participants</vt:lpstr>
      <vt:lpstr>The initial, business-friendly workflow model</vt:lpstr>
      <vt:lpstr>Then detail showing where use cases &amp; services fit</vt:lpstr>
      <vt:lpstr>Mission accomplished! Conclusions:</vt:lpstr>
      <vt:lpstr>More examples: Example 1 – Concept Modelling to clarify the process</vt:lpstr>
      <vt:lpstr>Never be afraid to ask “dumb” questions…</vt:lpstr>
      <vt:lpstr>“What do you mean by…?”</vt:lpstr>
      <vt:lpstr>Example 2 – if you ignore the process AND the data…</vt:lpstr>
      <vt:lpstr>The situation</vt:lpstr>
      <vt:lpstr>Initial focus – too much on "requirements" </vt:lpstr>
      <vt:lpstr>Remediation – focus on process and data</vt:lpstr>
      <vt:lpstr>First, identify main phases in a Scope Model</vt:lpstr>
      <vt:lpstr>Augmented Scope Model ("what") for the full process</vt:lpstr>
      <vt:lpstr>Then add "who and how"</vt:lpstr>
      <vt:lpstr>And of course, Concept Modelling was really important</vt:lpstr>
      <vt:lpstr>Example 3 – is a new process concept viable? </vt:lpstr>
      <vt:lpstr>Example 5 – Assertions. Lots of assertions.</vt:lpstr>
      <vt:lpstr>The underlying "Concept Plus" Model</vt:lpstr>
      <vt:lpstr>Summary of findings</vt:lpstr>
      <vt:lpstr>This slide left blank to maintain balance in the Universe</vt:lpstr>
      <vt:lpstr>Encouraging change in people and organisations</vt:lpstr>
      <vt:lpstr>Origins – my clients were ahead of me</vt:lpstr>
      <vt:lpstr>Five thoughts on what doesn't work…</vt:lpstr>
      <vt:lpstr>Disclaimer and fine print</vt:lpstr>
      <vt:lpstr>But if you want a method – the classic sources</vt:lpstr>
      <vt:lpstr>Seven ways to build support for change</vt:lpstr>
      <vt:lpstr>1) Venting</vt:lpstr>
      <vt:lpstr>A typical first session agenda</vt:lpstr>
      <vt:lpstr>Build “venting” into the session plan</vt:lpstr>
      <vt:lpstr>Venting example</vt:lpstr>
      <vt:lpstr>“Venting” 1 &amp; 2</vt:lpstr>
      <vt:lpstr>“Venting” 3 &amp; 4</vt:lpstr>
      <vt:lpstr>“Venting” 5 &amp; 6</vt:lpstr>
      <vt:lpstr>Two “Venting” topics raised a LOT of angst</vt:lpstr>
      <vt:lpstr>Two “Venting” topics raised a LOT of angst</vt:lpstr>
      <vt:lpstr>Overnight, team synthesises 8 key themes</vt:lpstr>
      <vt:lpstr>Next day, small groups expand on themes</vt:lpstr>
      <vt:lpstr>They loved it!</vt:lpstr>
      <vt:lpstr>The result – a gold mine!</vt:lpstr>
      <vt:lpstr>A cyclical business architecture</vt:lpstr>
      <vt:lpstr>2) What first, who &amp; how later</vt:lpstr>
      <vt:lpstr>Samples – Process Scope Model</vt:lpstr>
      <vt:lpstr>Samples – Concept Model</vt:lpstr>
      <vt:lpstr>“What” first, “who and how” later</vt:lpstr>
      <vt:lpstr>Example – evaluating S/W with data models &amp; events</vt:lpstr>
      <vt:lpstr>Selecting an application</vt:lpstr>
      <vt:lpstr>Using a Scope Model to overcome resistance</vt:lpstr>
      <vt:lpstr>Process Scope Model showed ONE process not THREE</vt:lpstr>
      <vt:lpstr>Process Summary Chart – my favourite diagram!</vt:lpstr>
      <vt:lpstr>Multiple roles by organisation for “Sell &amp; Implement Offering”</vt:lpstr>
      <vt:lpstr>Many benefits to starting with a Process Scope Model</vt:lpstr>
      <vt:lpstr>3) Don't start with “why?” </vt:lpstr>
      <vt:lpstr>Our methodology – three responses to three common difficulties </vt:lpstr>
      <vt:lpstr>Perform initial as-is assessment, determine to-be objectives</vt:lpstr>
      <vt:lpstr>My version of Michael Hammer's "Case for Action"</vt:lpstr>
      <vt:lpstr>1. Stakeholder concerns</vt:lpstr>
      <vt:lpstr>2. Context – assessing changes in the environment</vt:lpstr>
      <vt:lpstr>3. Consequences of inaction</vt:lpstr>
      <vt:lpstr>“Case for Change” example</vt:lpstr>
      <vt:lpstr>Then, establish process goals / improvement targets</vt:lpstr>
      <vt:lpstr>Example from in-person workshop – assessment to goals</vt:lpstr>
      <vt:lpstr>Case for Action summary</vt:lpstr>
      <vt:lpstr>4) Clarify the “differentiator” – how will you excel? (a reminder)</vt:lpstr>
      <vt:lpstr>Understanding through differentiators</vt:lpstr>
      <vt:lpstr>Another common differentiator problem</vt:lpstr>
      <vt:lpstr>Another example – different differentiators</vt:lpstr>
      <vt:lpstr>EdSave differentiators</vt:lpstr>
      <vt:lpstr>Vision – what is EdSave's “differentiator?”</vt:lpstr>
      <vt:lpstr>5 – Identify the organisation's beliefs, and their impact</vt:lpstr>
      <vt:lpstr>Case study – belief systems as barriers</vt:lpstr>
      <vt:lpstr>Hitting the wall of beliefs</vt:lpstr>
      <vt:lpstr>Formulate value statements – new beliefs</vt:lpstr>
      <vt:lpstr>Collect ideas. Lots of ideas…</vt:lpstr>
      <vt:lpstr>Identify 5 to 10 key features of to-be process</vt:lpstr>
      <vt:lpstr>Fulfillment-pull model</vt:lpstr>
      <vt:lpstr>Reporting it out to the CxOs</vt:lpstr>
      <vt:lpstr>6 – Describe organisational culture, and its impacts</vt:lpstr>
      <vt:lpstr>Note – "What is good?" may vary across functions</vt:lpstr>
      <vt:lpstr>Organisational Culture</vt:lpstr>
      <vt:lpstr>Organisational culture </vt:lpstr>
      <vt:lpstr>OCAI – Organizational Culture Assessment Instrument</vt:lpstr>
      <vt:lpstr>OCAI method</vt:lpstr>
      <vt:lpstr>An example – 2</vt:lpstr>
      <vt:lpstr>National culture </vt:lpstr>
      <vt:lpstr>Closing thought – procedure driving culture change</vt:lpstr>
      <vt:lpstr>7) A feature-based approach to process design</vt:lpstr>
      <vt:lpstr>Making process modelling relevant</vt:lpstr>
      <vt:lpstr>Complete additional as-is modelling</vt:lpstr>
      <vt:lpstr>Simple Swimlane Diagrams – maximise their strengths</vt:lpstr>
      <vt:lpstr>A quick Google Images search on "swimlane diagram" reveals…</vt:lpstr>
      <vt:lpstr>One example… "Chaos With Colours"</vt:lpstr>
      <vt:lpstr>If you need a one-pager draw an Augmented Scope Model</vt:lpstr>
      <vt:lpstr>Another fast Augmented Scope Model example</vt:lpstr>
      <vt:lpstr>Core principles – "Flow first, detail later" and "Simplicity!"</vt:lpstr>
      <vt:lpstr>The Cognitive Psychology of diagramming</vt:lpstr>
      <vt:lpstr>Don't conceal sequence and dependency</vt:lpstr>
      <vt:lpstr>"I think I know why our business partners don't want to review this…"</vt:lpstr>
      <vt:lpstr>Boxes alone are a great start</vt:lpstr>
      <vt:lpstr>Minimal symbols</vt:lpstr>
      <vt:lpstr>Full BPMN* – not useful for business purposes</vt:lpstr>
      <vt:lpstr>The full BPMN symbol set (why we use a subset) </vt:lpstr>
      <vt:lpstr>Minimal symbols for an approachable workflow model</vt:lpstr>
      <vt:lpstr>Three questions to develop your initial workflow model</vt:lpstr>
      <vt:lpstr>1 – "Who gets it next?" traces overall flow</vt:lpstr>
      <vt:lpstr>2 – "How does it get there?" uncovers more actors</vt:lpstr>
      <vt:lpstr>2 – "How does it get there?" uncovers more actors</vt:lpstr>
      <vt:lpstr>3 – "Who really gets it next?" uncovers specific roles</vt:lpstr>
      <vt:lpstr>We have started a "Handoff Diagram"</vt:lpstr>
      <vt:lpstr>Now develop a "Service Diagram"</vt:lpstr>
      <vt:lpstr>Two levels of swimlane diagrams</vt:lpstr>
      <vt:lpstr>What stands out on this minimalist Handoff Diagram?</vt:lpstr>
      <vt:lpstr>We learned a LOT in a short period of time</vt:lpstr>
      <vt:lpstr>The Service level workflow</vt:lpstr>
      <vt:lpstr>Reminder: the service level ties in Use Cases and Services</vt:lpstr>
      <vt:lpstr>Stop diagramming before you get into “how”</vt:lpstr>
      <vt:lpstr>Knowing when you've gone too far</vt:lpstr>
      <vt:lpstr>Getting out of the weeds if you've gone too far</vt:lpstr>
      <vt:lpstr>Step one – build a Process Scope Model then a Summary Chart</vt:lpstr>
      <vt:lpstr>Process Scope Model puts the detail into context</vt:lpstr>
      <vt:lpstr>Summary – where we've been, where we're going</vt:lpstr>
      <vt:lpstr>Business Process assessment (as-is) and design (to-be)</vt:lpstr>
      <vt:lpstr>Before we do a "formal" as-is assessment…</vt:lpstr>
      <vt:lpstr>…then apply structured, enabler-based techniques</vt:lpstr>
      <vt:lpstr>Our methodology – two points highlighted by clients</vt:lpstr>
      <vt:lpstr>The link between the As-is Process and the To-be Process</vt:lpstr>
      <vt:lpstr>Complete final as-is assessment, generate to-be ideas</vt:lpstr>
      <vt:lpstr>A few examples…</vt:lpstr>
      <vt:lpstr>    Assessment by enabler – Business Process Design</vt:lpstr>
      <vt:lpstr>Technology &amp; Information Systems</vt:lpstr>
      <vt:lpstr>Motivation &amp; Measurement</vt:lpstr>
      <vt:lpstr>Human Resources &amp; Organisation</vt:lpstr>
      <vt:lpstr>Policies &amp; Rules</vt:lpstr>
      <vt:lpstr>Facilities (or other)</vt:lpstr>
      <vt:lpstr>Conflict within an enabler</vt:lpstr>
      <vt:lpstr>Conflict between enablers</vt:lpstr>
      <vt:lpstr>A problem in one enabler surfacing in another</vt:lpstr>
      <vt:lpstr>Assessment by Enabler generates potential features for the To-Be</vt:lpstr>
      <vt:lpstr>Assessment by Enabler generates ideas for the To-Be</vt:lpstr>
      <vt:lpstr>The value of a framework, </vt:lpstr>
      <vt:lpstr>Assess by enabler, establish 5-10 to-be features, assess each feature by enabler</vt:lpstr>
      <vt:lpstr>Determine to-be process key features – consensus approach</vt:lpstr>
      <vt:lpstr>Example – determining features of the to-be process</vt:lpstr>
      <vt:lpstr>Another example – assessing each to-be feature, enabler by enabler</vt:lpstr>
      <vt:lpstr>A richer example – first, describe the feature (page 1 of 2)</vt:lpstr>
      <vt:lpstr>Then identify requirements to implement each feature (page 2 of 2)</vt:lpstr>
      <vt:lpstr>4 – Design to-be process – overview</vt:lpstr>
      <vt:lpstr>4 – Design to-be process – the details – identify essential activities</vt:lpstr>
      <vt:lpstr>For each essential Activity, add "Who," "How,” and lots of “Notes”</vt:lpstr>
      <vt:lpstr>Final observations from session retrospective, 12 people</vt:lpstr>
      <vt:lpstr>Final thoughts from session retrospective</vt:lpstr>
      <vt:lpstr>Every phase contributes to the goal – don't skip any!</vt:lpstr>
      <vt:lpstr>Remember – "It's a process!"</vt:lpstr>
      <vt:lpstr>Phase 1 summary – Discover processes, “frame” the target process</vt:lpstr>
      <vt:lpstr>Phase 2 summary – Model and understand the as-is process</vt:lpstr>
      <vt:lpstr>Phase 3 summary – Define to-be process characteristics and design</vt:lpstr>
      <vt:lpstr>Three phases – summary</vt:lpstr>
      <vt:lpstr>Other courses for analysts by Alec Sharp</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Alec Sharp</dc:creator>
  <cp:keywords/>
  <dc:description/>
  <cp:lastModifiedBy>Alec Sharp</cp:lastModifiedBy>
  <cp:revision>843</cp:revision>
  <cp:lastPrinted>2026-01-18T01:57:47Z</cp:lastPrinted>
  <dcterms:created xsi:type="dcterms:W3CDTF">2020-06-04T06:08:07Z</dcterms:created>
  <dcterms:modified xsi:type="dcterms:W3CDTF">2026-05-27T21:49:44Z</dcterms:modified>
  <cp:category/>
</cp:coreProperties>
</file>